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840" r:id="rId2"/>
    <p:sldMasterId id="2147484068" r:id="rId3"/>
    <p:sldMasterId id="2147484080" r:id="rId4"/>
    <p:sldMasterId id="2147484092" r:id="rId5"/>
    <p:sldMasterId id="2147484104" r:id="rId6"/>
    <p:sldMasterId id="2147484116" r:id="rId7"/>
    <p:sldMasterId id="2147484128" r:id="rId8"/>
    <p:sldMasterId id="2147484140" r:id="rId9"/>
    <p:sldMasterId id="2147484152" r:id="rId10"/>
    <p:sldMasterId id="2147484164" r:id="rId11"/>
    <p:sldMasterId id="2147484176" r:id="rId12"/>
    <p:sldMasterId id="2147484651" r:id="rId13"/>
    <p:sldMasterId id="2147484747" r:id="rId14"/>
    <p:sldMasterId id="2147484771" r:id="rId15"/>
    <p:sldMasterId id="2147484783" r:id="rId16"/>
    <p:sldMasterId id="2147484819" r:id="rId17"/>
    <p:sldMasterId id="2147484831" r:id="rId18"/>
  </p:sldMasterIdLst>
  <p:notesMasterIdLst>
    <p:notesMasterId r:id="rId71"/>
  </p:notesMasterIdLst>
  <p:handoutMasterIdLst>
    <p:handoutMasterId r:id="rId72"/>
  </p:handoutMasterIdLst>
  <p:sldIdLst>
    <p:sldId id="461" r:id="rId19"/>
    <p:sldId id="1523" r:id="rId20"/>
    <p:sldId id="1524" r:id="rId21"/>
    <p:sldId id="1556" r:id="rId22"/>
    <p:sldId id="1525" r:id="rId23"/>
    <p:sldId id="1526" r:id="rId24"/>
    <p:sldId id="1557" r:id="rId25"/>
    <p:sldId id="1558" r:id="rId26"/>
    <p:sldId id="1559" r:id="rId27"/>
    <p:sldId id="1561" r:id="rId28"/>
    <p:sldId id="1562" r:id="rId29"/>
    <p:sldId id="1581" r:id="rId30"/>
    <p:sldId id="1527" r:id="rId31"/>
    <p:sldId id="1528" r:id="rId32"/>
    <p:sldId id="1529" r:id="rId33"/>
    <p:sldId id="1569" r:id="rId34"/>
    <p:sldId id="1570" r:id="rId35"/>
    <p:sldId id="1582" r:id="rId36"/>
    <p:sldId id="1544" r:id="rId37"/>
    <p:sldId id="1497" r:id="rId38"/>
    <p:sldId id="1498" r:id="rId39"/>
    <p:sldId id="1499" r:id="rId40"/>
    <p:sldId id="1236" r:id="rId41"/>
    <p:sldId id="1401" r:id="rId42"/>
    <p:sldId id="1221" r:id="rId43"/>
    <p:sldId id="1453" r:id="rId44"/>
    <p:sldId id="1329" r:id="rId45"/>
    <p:sldId id="1505" r:id="rId46"/>
    <p:sldId id="1431" r:id="rId47"/>
    <p:sldId id="1583" r:id="rId48"/>
    <p:sldId id="1584" r:id="rId49"/>
    <p:sldId id="1585" r:id="rId50"/>
    <p:sldId id="1586" r:id="rId51"/>
    <p:sldId id="1587" r:id="rId52"/>
    <p:sldId id="1588" r:id="rId53"/>
    <p:sldId id="1589" r:id="rId54"/>
    <p:sldId id="1590" r:id="rId55"/>
    <p:sldId id="1591" r:id="rId56"/>
    <p:sldId id="1422" r:id="rId57"/>
    <p:sldId id="1443" r:id="rId58"/>
    <p:sldId id="1423" r:id="rId59"/>
    <p:sldId id="1424" r:id="rId60"/>
    <p:sldId id="1425" r:id="rId61"/>
    <p:sldId id="1426" r:id="rId62"/>
    <p:sldId id="1427" r:id="rId63"/>
    <p:sldId id="1521" r:id="rId64"/>
    <p:sldId id="1444" r:id="rId65"/>
    <p:sldId id="1428" r:id="rId66"/>
    <p:sldId id="1489" r:id="rId67"/>
    <p:sldId id="1429" r:id="rId68"/>
    <p:sldId id="1502" r:id="rId69"/>
    <p:sldId id="1359" r:id="rId70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9B1A"/>
    <a:srgbClr val="004986"/>
    <a:srgbClr val="575F57"/>
    <a:srgbClr val="3366FF"/>
    <a:srgbClr val="5A5A59"/>
    <a:srgbClr val="00A4FF"/>
    <a:srgbClr val="004074"/>
    <a:srgbClr val="4141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4981" autoAdjust="0"/>
  </p:normalViewPr>
  <p:slideViewPr>
    <p:cSldViewPr snapToGrid="0">
      <p:cViewPr>
        <p:scale>
          <a:sx n="70" d="100"/>
          <a:sy n="70" d="100"/>
        </p:scale>
        <p:origin x="-1974" y="-396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8.xml"/><Relationship Id="rId21" Type="http://schemas.openxmlformats.org/officeDocument/2006/relationships/slide" Target="slides/slide3.xml"/><Relationship Id="rId42" Type="http://schemas.openxmlformats.org/officeDocument/2006/relationships/slide" Target="slides/slide24.xml"/><Relationship Id="rId47" Type="http://schemas.openxmlformats.org/officeDocument/2006/relationships/slide" Target="slides/slide29.xml"/><Relationship Id="rId63" Type="http://schemas.openxmlformats.org/officeDocument/2006/relationships/slide" Target="slides/slide45.xml"/><Relationship Id="rId68" Type="http://schemas.openxmlformats.org/officeDocument/2006/relationships/slide" Target="slides/slide50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1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40" Type="http://schemas.openxmlformats.org/officeDocument/2006/relationships/slide" Target="slides/slide22.xml"/><Relationship Id="rId45" Type="http://schemas.openxmlformats.org/officeDocument/2006/relationships/slide" Target="slides/slide27.xml"/><Relationship Id="rId53" Type="http://schemas.openxmlformats.org/officeDocument/2006/relationships/slide" Target="slides/slide35.xml"/><Relationship Id="rId58" Type="http://schemas.openxmlformats.org/officeDocument/2006/relationships/slide" Target="slides/slide40.xml"/><Relationship Id="rId66" Type="http://schemas.openxmlformats.org/officeDocument/2006/relationships/slide" Target="slides/slide48.xml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3.xml"/><Relationship Id="rId19" Type="http://schemas.openxmlformats.org/officeDocument/2006/relationships/slide" Target="slides/slide1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43" Type="http://schemas.openxmlformats.org/officeDocument/2006/relationships/slide" Target="slides/slide25.xml"/><Relationship Id="rId48" Type="http://schemas.openxmlformats.org/officeDocument/2006/relationships/slide" Target="slides/slide30.xml"/><Relationship Id="rId56" Type="http://schemas.openxmlformats.org/officeDocument/2006/relationships/slide" Target="slides/slide38.xml"/><Relationship Id="rId64" Type="http://schemas.openxmlformats.org/officeDocument/2006/relationships/slide" Target="slides/slide46.xml"/><Relationship Id="rId69" Type="http://schemas.openxmlformats.org/officeDocument/2006/relationships/slide" Target="slides/slide5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3.xml"/><Relationship Id="rId72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slide" Target="slides/slide20.xml"/><Relationship Id="rId46" Type="http://schemas.openxmlformats.org/officeDocument/2006/relationships/slide" Target="slides/slide28.xml"/><Relationship Id="rId59" Type="http://schemas.openxmlformats.org/officeDocument/2006/relationships/slide" Target="slides/slide41.xml"/><Relationship Id="rId67" Type="http://schemas.openxmlformats.org/officeDocument/2006/relationships/slide" Target="slides/slide49.xml"/><Relationship Id="rId20" Type="http://schemas.openxmlformats.org/officeDocument/2006/relationships/slide" Target="slides/slide2.xml"/><Relationship Id="rId41" Type="http://schemas.openxmlformats.org/officeDocument/2006/relationships/slide" Target="slides/slide23.xml"/><Relationship Id="rId54" Type="http://schemas.openxmlformats.org/officeDocument/2006/relationships/slide" Target="slides/slide36.xml"/><Relationship Id="rId62" Type="http://schemas.openxmlformats.org/officeDocument/2006/relationships/slide" Target="slides/slide44.xml"/><Relationship Id="rId70" Type="http://schemas.openxmlformats.org/officeDocument/2006/relationships/slide" Target="slides/slide52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49" Type="http://schemas.openxmlformats.org/officeDocument/2006/relationships/slide" Target="slides/slide31.xml"/><Relationship Id="rId57" Type="http://schemas.openxmlformats.org/officeDocument/2006/relationships/slide" Target="slides/slide39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3.xml"/><Relationship Id="rId44" Type="http://schemas.openxmlformats.org/officeDocument/2006/relationships/slide" Target="slides/slide26.xml"/><Relationship Id="rId52" Type="http://schemas.openxmlformats.org/officeDocument/2006/relationships/slide" Target="slides/slide34.xml"/><Relationship Id="rId60" Type="http://schemas.openxmlformats.org/officeDocument/2006/relationships/slide" Target="slides/slide42.xml"/><Relationship Id="rId65" Type="http://schemas.openxmlformats.org/officeDocument/2006/relationships/slide" Target="slides/slide47.xml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21.xml"/><Relationship Id="rId34" Type="http://schemas.openxmlformats.org/officeDocument/2006/relationships/slide" Target="slides/slide16.xml"/><Relationship Id="rId50" Type="http://schemas.openxmlformats.org/officeDocument/2006/relationships/slide" Target="slides/slide32.xml"/><Relationship Id="rId55" Type="http://schemas.openxmlformats.org/officeDocument/2006/relationships/slide" Target="slides/slide37.xml"/><Relationship Id="rId76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5"/>
      <c:rotY val="5"/>
      <c:rAngAx val="1"/>
    </c:view3D>
    <c:floor>
      <c:thickness val="0"/>
    </c:floor>
    <c:sideWall>
      <c:thickness val="0"/>
      <c:spPr>
        <a:ln w="3175"/>
      </c:spPr>
    </c:sideWall>
    <c:backWall>
      <c:thickness val="0"/>
      <c:spPr>
        <a:ln w="3175"/>
      </c:spPr>
    </c:backWall>
    <c:plotArea>
      <c:layout>
        <c:manualLayout>
          <c:layoutTarget val="inner"/>
          <c:xMode val="edge"/>
          <c:yMode val="edge"/>
          <c:x val="7.4474450364287445E-2"/>
          <c:y val="4.5456218734093917E-2"/>
          <c:w val="0.88411114856805828"/>
          <c:h val="0.7958757192734881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Trilyon TL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0372502846898707E-3"/>
                  <c:y val="-0.268825764391956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3461831218089788E-3"/>
                  <c:y val="-3.02003588670494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028459284696734E-2"/>
                  <c:y val="-2.63590366457035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028459284696734E-2"/>
                  <c:y val="-1.05436146582811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9385707863421534E-3"/>
                  <c:y val="-0.274133981115306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5.876910198267052E-3"/>
                  <c:y val="-0.276769884779877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4.4076826487002892E-3"/>
                  <c:y val="-0.289949403102728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5.876910198267052E-3"/>
                  <c:y val="-0.313672536083860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938455099133526E-3"/>
                  <c:y val="-0.353211091052414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0"/>
                  <c:y val="-0.382206031362687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Cambria" pitchFamily="18" charset="0"/>
                    <a:cs typeface="Tahoma" pitchFamily="34" charset="0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Sayfa1!$A$2:$A$5</c:f>
              <c:strCache>
                <c:ptCount val="4"/>
                <c:pt idx="0">
                  <c:v>Sigara(+)  
Asbest (+)</c:v>
                </c:pt>
                <c:pt idx="1">
                  <c:v>Sigara(+) 
Asbest (-)</c:v>
                </c:pt>
                <c:pt idx="2">
                  <c:v>Sigara(-)
Asbest (+)</c:v>
                </c:pt>
                <c:pt idx="3">
                  <c:v>Sigara(-)
Asbest (-)</c:v>
                </c:pt>
              </c:strCache>
            </c:strRef>
          </c:cat>
          <c:val>
            <c:numRef>
              <c:f>Sayfa1!$B$2:$B$5</c:f>
              <c:numCache>
                <c:formatCode>#,##0</c:formatCode>
                <c:ptCount val="4"/>
                <c:pt idx="0">
                  <c:v>620</c:v>
                </c:pt>
                <c:pt idx="1">
                  <c:v>140</c:v>
                </c:pt>
                <c:pt idx="2">
                  <c:v>60</c:v>
                </c:pt>
                <c:pt idx="3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gapDepth val="311"/>
        <c:shape val="cylinder"/>
        <c:axId val="137734144"/>
        <c:axId val="137672896"/>
        <c:axId val="0"/>
      </c:bar3DChart>
      <c:catAx>
        <c:axId val="137734144"/>
        <c:scaling>
          <c:orientation val="minMax"/>
        </c:scaling>
        <c:delete val="0"/>
        <c:axPos val="b"/>
        <c:numFmt formatCode="General" sourceLinked="1"/>
        <c:majorTickMark val="in"/>
        <c:minorTickMark val="out"/>
        <c:tickLblPos val="nextTo"/>
        <c:txPr>
          <a:bodyPr/>
          <a:lstStyle/>
          <a:p>
            <a:pPr>
              <a:defRPr sz="1400" b="1">
                <a:latin typeface="Calibri" pitchFamily="34" charset="0"/>
                <a:cs typeface="Tahoma" pitchFamily="34" charset="0"/>
              </a:defRPr>
            </a:pPr>
            <a:endParaRPr lang="tr-TR"/>
          </a:p>
        </c:txPr>
        <c:crossAx val="137672896"/>
        <c:crosses val="autoZero"/>
        <c:auto val="0"/>
        <c:lblAlgn val="ctr"/>
        <c:lblOffset val="100"/>
        <c:tickLblSkip val="1"/>
        <c:noMultiLvlLbl val="0"/>
      </c:catAx>
      <c:valAx>
        <c:axId val="13767289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400" b="0">
                <a:latin typeface="Tahoma" pitchFamily="34" charset="0"/>
                <a:cs typeface="Tahoma" pitchFamily="34" charset="0"/>
              </a:defRPr>
            </a:pPr>
            <a:endParaRPr lang="tr-TR"/>
          </a:p>
        </c:txPr>
        <c:crossAx val="1377341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tr-TR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8E0C52F-A189-40AD-98F9-71073AA9F9A3}" type="datetimeFigureOut">
              <a:rPr lang="de-DE"/>
              <a:pPr>
                <a:defRPr/>
              </a:pPr>
              <a:t>13.08.2013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9988335-BD36-47EE-ABAD-FB42AF24BF8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9087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94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64A2A6E-1877-4AA8-B7E9-8F63A5AB952A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4952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73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10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10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11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11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64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779075-62DA-423D-8D20-2EE46B8D4BB6}" type="slidenum">
              <a:rPr lang="de-DE" sz="1200">
                <a:solidFill>
                  <a:srgbClr val="000000"/>
                </a:solidFill>
              </a:rPr>
              <a:pPr algn="r"/>
              <a:t>12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539650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D9815287-4375-4E3A-866B-F4164BA99C9A}" type="slidenum">
              <a:rPr lang="en-GB" sz="1300">
                <a:solidFill>
                  <a:srgbClr val="000000"/>
                </a:solidFill>
              </a:rPr>
              <a:pPr algn="r" defTabSz="947738"/>
              <a:t>12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539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39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15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15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17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17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18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18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64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65B222F-6A49-49BC-99BB-685FCC1B0FA6}" type="slidenum">
              <a:rPr lang="de-DE" sz="1200">
                <a:solidFill>
                  <a:srgbClr val="000000"/>
                </a:solidFill>
              </a:rPr>
              <a:pPr algn="r"/>
              <a:t>20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11650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77573FAB-7044-4032-8BA7-C84740013279}" type="slidenum">
              <a:rPr lang="en-GB" sz="1300">
                <a:solidFill>
                  <a:srgbClr val="000000"/>
                </a:solidFill>
              </a:rPr>
              <a:pPr algn="r" defTabSz="947738"/>
              <a:t>20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11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11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4DF5B7C-C101-437F-A48C-382F5557BAD3}" type="slidenum">
              <a:rPr lang="de-DE" sz="1200">
                <a:solidFill>
                  <a:srgbClr val="000000"/>
                </a:solidFill>
              </a:rPr>
              <a:pPr algn="r"/>
              <a:t>21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17794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D4B34007-307E-44E8-B3BA-221F40F4E198}" type="slidenum">
              <a:rPr lang="en-GB" sz="1300">
                <a:solidFill>
                  <a:srgbClr val="000000"/>
                </a:solidFill>
              </a:rPr>
              <a:pPr algn="r" defTabSz="947738"/>
              <a:t>21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17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17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4DF5B7C-C101-437F-A48C-382F5557BAD3}" type="slidenum">
              <a:rPr lang="de-DE" sz="1200">
                <a:solidFill>
                  <a:srgbClr val="000000"/>
                </a:solidFill>
              </a:rPr>
              <a:pPr algn="r"/>
              <a:t>22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17794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D4B34007-307E-44E8-B3BA-221F40F4E198}" type="slidenum">
              <a:rPr lang="en-GB" sz="1300">
                <a:solidFill>
                  <a:srgbClr val="000000"/>
                </a:solidFill>
              </a:rPr>
              <a:pPr algn="r" defTabSz="947738"/>
              <a:t>22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17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17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95CFE40-7484-49BC-A58F-45315F129E31}" type="slidenum">
              <a:rPr lang="de-DE" sz="1200">
                <a:solidFill>
                  <a:srgbClr val="000000"/>
                </a:solidFill>
              </a:rPr>
              <a:pPr algn="r"/>
              <a:t>23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13698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132A5000-C3DE-4286-BDDB-2DE189057AB7}" type="slidenum">
              <a:rPr lang="en-GB" sz="1300">
                <a:solidFill>
                  <a:srgbClr val="000000"/>
                </a:solidFill>
              </a:rPr>
              <a:pPr algn="r" defTabSz="947738"/>
              <a:t>23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13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13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B25FF4C-E1CC-471B-BEC9-AF26EFDC9ADF}" type="slidenum">
              <a:rPr lang="de-DE" sz="1200">
                <a:solidFill>
                  <a:srgbClr val="000000"/>
                </a:solidFill>
              </a:rPr>
              <a:pPr algn="r"/>
              <a:t>24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15746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CFBD211C-6134-43AF-A2C1-9F79E255C678}" type="slidenum">
              <a:rPr lang="en-GB" sz="1300">
                <a:solidFill>
                  <a:srgbClr val="000000"/>
                </a:solidFill>
              </a:rPr>
              <a:pPr algn="r" defTabSz="947738"/>
              <a:t>24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15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15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4DF5B7C-C101-437F-A48C-382F5557BAD3}" type="slidenum">
              <a:rPr lang="de-DE" sz="1200">
                <a:solidFill>
                  <a:srgbClr val="000000"/>
                </a:solidFill>
              </a:rPr>
              <a:pPr algn="r"/>
              <a:t>25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17794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D4B34007-307E-44E8-B3BA-221F40F4E198}" type="slidenum">
              <a:rPr lang="en-GB" sz="1300">
                <a:solidFill>
                  <a:srgbClr val="000000"/>
                </a:solidFill>
              </a:rPr>
              <a:pPr algn="r" defTabSz="947738"/>
              <a:t>25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17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17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26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26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576D77A-ECCC-45AC-A8DE-1CD887AD380E}" type="slidenum">
              <a:rPr lang="de-DE" sz="1200">
                <a:solidFill>
                  <a:srgbClr val="000000"/>
                </a:solidFill>
              </a:rPr>
              <a:pPr algn="r"/>
              <a:t>27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28034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A0D4C46-C0DB-4374-8250-EAAADE8F0BB1}" type="slidenum">
              <a:rPr lang="en-GB" sz="1300">
                <a:solidFill>
                  <a:srgbClr val="000000"/>
                </a:solidFill>
              </a:rPr>
              <a:pPr algn="r" defTabSz="947738"/>
              <a:t>27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28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28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59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94F6A63-F86D-4F90-997D-2E86E9919D65}" type="slidenum">
              <a:rPr lang="de-DE" sz="1200">
                <a:solidFill>
                  <a:srgbClr val="000000"/>
                </a:solidFill>
              </a:rPr>
              <a:pPr algn="r"/>
              <a:t>28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75059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7D6216F-9E2C-47B5-8A77-A861223B84FE}" type="slidenum">
              <a:rPr lang="en-GB" sz="1300">
                <a:solidFill>
                  <a:srgbClr val="000000"/>
                </a:solidFill>
              </a:rPr>
              <a:pPr algn="r" defTabSz="947738"/>
              <a:t>28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7505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505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51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6E66A1A-7207-4F96-AE53-3A91F9026D3A}" type="slidenum">
              <a:rPr lang="de-DE" sz="1200">
                <a:solidFill>
                  <a:srgbClr val="000000"/>
                </a:solidFill>
              </a:rPr>
              <a:pPr algn="r"/>
              <a:t>29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48514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1E41BE31-5653-4114-BC7C-1ADA08EF1458}" type="slidenum">
              <a:rPr lang="en-GB" sz="1300">
                <a:solidFill>
                  <a:srgbClr val="000000"/>
                </a:solidFill>
              </a:rPr>
              <a:pPr algn="r" defTabSz="947738"/>
              <a:t>29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48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485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2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8F5B6D7-9F6F-4E24-9212-96136C7DD4FF}" type="slidenum">
              <a:rPr lang="de-DE" sz="1200">
                <a:solidFill>
                  <a:srgbClr val="000000"/>
                </a:solidFill>
              </a:rPr>
              <a:pPr algn="r"/>
              <a:t>30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32130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D32D7570-20D3-42FB-BA94-8EDAAC609E60}" type="slidenum">
              <a:rPr lang="en-GB" sz="1300">
                <a:solidFill>
                  <a:srgbClr val="000000"/>
                </a:solidFill>
              </a:rPr>
              <a:pPr algn="r" defTabSz="947738"/>
              <a:t>30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32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32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1B7D59-2F3B-48F0-87FD-F79C6BE23E36}" type="slidenum">
              <a:rPr lang="de-DE" sz="1200">
                <a:solidFill>
                  <a:srgbClr val="000000"/>
                </a:solidFill>
              </a:rPr>
              <a:pPr algn="r"/>
              <a:t>31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34178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194980E2-8C1A-4C1D-8D3F-34C1164DB734}" type="slidenum">
              <a:rPr lang="en-GB" sz="1300">
                <a:solidFill>
                  <a:srgbClr val="000000"/>
                </a:solidFill>
              </a:rPr>
              <a:pPr algn="r" defTabSz="947738"/>
              <a:t>31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34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34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32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32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27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7F71880-3759-4DA6-8C5A-0DC20D8CDC94}" type="slidenum">
              <a:rPr lang="de-DE" sz="1200">
                <a:solidFill>
                  <a:srgbClr val="000000"/>
                </a:solidFill>
              </a:rPr>
              <a:pPr algn="r"/>
              <a:t>33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38274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C2D1CB17-A74A-49DA-BDCB-3CE28DB7892E}" type="slidenum">
              <a:rPr lang="en-GB" sz="1300">
                <a:solidFill>
                  <a:srgbClr val="000000"/>
                </a:solidFill>
              </a:rPr>
              <a:pPr algn="r" defTabSz="947738"/>
              <a:t>33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38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38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59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94F6A63-F86D-4F90-997D-2E86E9919D65}" type="slidenum">
              <a:rPr lang="de-DE" sz="1200">
                <a:solidFill>
                  <a:srgbClr val="000000"/>
                </a:solidFill>
              </a:rPr>
              <a:pPr algn="r"/>
              <a:t>34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75059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7D6216F-9E2C-47B5-8A77-A861223B84FE}" type="slidenum">
              <a:rPr lang="en-GB" sz="1300">
                <a:solidFill>
                  <a:srgbClr val="000000"/>
                </a:solidFill>
              </a:rPr>
              <a:pPr algn="r" defTabSz="947738"/>
              <a:t>34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7505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505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95CFE40-7484-49BC-A58F-45315F129E31}" type="slidenum">
              <a:rPr lang="de-DE" sz="1200">
                <a:solidFill>
                  <a:srgbClr val="000000"/>
                </a:solidFill>
              </a:rPr>
              <a:pPr algn="r"/>
              <a:t>35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13698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132A5000-C3DE-4286-BDDB-2DE189057AB7}" type="slidenum">
              <a:rPr lang="en-GB" sz="1300">
                <a:solidFill>
                  <a:srgbClr val="000000"/>
                </a:solidFill>
              </a:rPr>
              <a:pPr algn="r" defTabSz="947738"/>
              <a:t>35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13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13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00B6527-7EEA-422B-92FE-A92AA0A74283}" type="slidenum">
              <a:rPr lang="de-DE" sz="1200">
                <a:solidFill>
                  <a:srgbClr val="000000"/>
                </a:solidFill>
              </a:rPr>
              <a:pPr algn="r"/>
              <a:t>36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40322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4FCADB99-3E80-4217-8755-3830D1018427}" type="slidenum">
              <a:rPr lang="en-GB" sz="1300">
                <a:solidFill>
                  <a:srgbClr val="000000"/>
                </a:solidFill>
              </a:rPr>
              <a:pPr algn="r" defTabSz="947738"/>
              <a:t>36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40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40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36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4EE1A47-8618-4EA2-AC86-CE62FAA52058}" type="slidenum">
              <a:rPr lang="de-DE" sz="1200">
                <a:solidFill>
                  <a:srgbClr val="000000"/>
                </a:solidFill>
              </a:rPr>
              <a:pPr algn="r"/>
              <a:t>37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42370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4854E882-191C-40C4-AAB2-EEB50FDF39A0}" type="slidenum">
              <a:rPr lang="en-GB" sz="1300">
                <a:solidFill>
                  <a:srgbClr val="000000"/>
                </a:solidFill>
              </a:rPr>
              <a:pPr algn="r" defTabSz="947738"/>
              <a:t>37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42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42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1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498A314-293F-4DA6-BD58-A54C199C2F61}" type="slidenum">
              <a:rPr lang="de-DE" sz="1200">
                <a:solidFill>
                  <a:srgbClr val="000000"/>
                </a:solidFill>
              </a:rPr>
              <a:pPr algn="r"/>
              <a:t>38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444418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1B87FAD7-BD89-4F5F-95F8-2BB4A1813525}" type="slidenum">
              <a:rPr lang="en-GB" sz="1300">
                <a:solidFill>
                  <a:srgbClr val="000000"/>
                </a:solidFill>
              </a:rPr>
              <a:pPr algn="r" defTabSz="947738"/>
              <a:t>38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444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444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95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6A99A48-CEB0-42BD-8B07-0F829EF859A1}" type="slidenum">
              <a:rPr lang="de-DE" sz="1200">
                <a:solidFill>
                  <a:srgbClr val="000000"/>
                </a:solidFill>
              </a:rPr>
              <a:pPr algn="r"/>
              <a:t>39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509954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B8CAA956-03E2-4863-8816-2238AE43478E}" type="slidenum">
              <a:rPr lang="en-GB" sz="1300">
                <a:solidFill>
                  <a:srgbClr val="000000"/>
                </a:solidFill>
              </a:rPr>
              <a:pPr algn="r" defTabSz="947738"/>
              <a:t>39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509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099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04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D986C84-58D5-468B-A1C5-2E98A011A785}" type="slidenum">
              <a:rPr lang="de-DE" sz="1200">
                <a:solidFill>
                  <a:srgbClr val="000000"/>
                </a:solidFill>
              </a:rPr>
              <a:pPr algn="r"/>
              <a:t>41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514050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0040728D-6D76-4998-B2E5-53EF55C6AD3F}" type="slidenum">
              <a:rPr lang="en-GB" sz="1300">
                <a:solidFill>
                  <a:srgbClr val="000000"/>
                </a:solidFill>
              </a:rPr>
              <a:pPr algn="r" defTabSz="947738"/>
              <a:t>41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514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140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09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7C86762-D4FE-453D-9C49-2D42E3EACCB6}" type="slidenum">
              <a:rPr lang="de-DE" sz="1200">
                <a:solidFill>
                  <a:srgbClr val="000000"/>
                </a:solidFill>
              </a:rPr>
              <a:pPr algn="r"/>
              <a:t>42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516098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5FEF990E-9818-401A-BC52-7D283E7EF716}" type="slidenum">
              <a:rPr lang="en-GB" sz="1300">
                <a:solidFill>
                  <a:srgbClr val="000000"/>
                </a:solidFill>
              </a:rPr>
              <a:pPr algn="r" defTabSz="947738"/>
              <a:t>42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516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16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14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95722A8-4EB0-4940-825A-13FB26774F6F}" type="slidenum">
              <a:rPr lang="de-DE" sz="1200">
                <a:solidFill>
                  <a:srgbClr val="000000"/>
                </a:solidFill>
              </a:rPr>
              <a:pPr algn="r"/>
              <a:t>43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518146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B40A77E5-08D5-4826-B708-25B8AF9B63B7}" type="slidenum">
              <a:rPr lang="en-GB" sz="1300">
                <a:solidFill>
                  <a:srgbClr val="000000"/>
                </a:solidFill>
              </a:rPr>
              <a:pPr algn="r" defTabSz="947738"/>
              <a:t>43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518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18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19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5D0365E-1238-4ED7-B691-B08A4C69B010}" type="slidenum">
              <a:rPr lang="de-DE" sz="1200">
                <a:solidFill>
                  <a:srgbClr val="000000"/>
                </a:solidFill>
              </a:rPr>
              <a:pPr algn="r"/>
              <a:t>44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520194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42B08DE0-4928-4440-A054-B3F4F0DCD4F1}" type="slidenum">
              <a:rPr lang="en-GB" sz="1300">
                <a:solidFill>
                  <a:srgbClr val="000000"/>
                </a:solidFill>
              </a:rPr>
              <a:pPr algn="r" defTabSz="947738"/>
              <a:t>44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520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20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4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89C7A59-18B9-485B-AC86-C4DB4FB8EB63}" type="slidenum">
              <a:rPr lang="de-DE" sz="1200">
                <a:solidFill>
                  <a:srgbClr val="000000"/>
                </a:solidFill>
              </a:rPr>
              <a:pPr algn="r"/>
              <a:t>45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522242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00C51FDD-8AD5-4DD9-BF9D-D46D214946F1}" type="slidenum">
              <a:rPr lang="en-GB" sz="1300">
                <a:solidFill>
                  <a:srgbClr val="000000"/>
                </a:solidFill>
              </a:rPr>
              <a:pPr algn="r" defTabSz="947738"/>
              <a:t>45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522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22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2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42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38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FDA170F-873D-4465-861B-DEB8626AA7B3}" type="slidenum">
              <a:rPr lang="de-DE" sz="1200">
                <a:solidFill>
                  <a:srgbClr val="000000"/>
                </a:solidFill>
              </a:rPr>
              <a:pPr algn="r"/>
              <a:t>48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528386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3968CDC2-E2B7-4D1A-B6F5-E7C8CB06C01D}" type="slidenum">
              <a:rPr lang="en-GB" sz="1300">
                <a:solidFill>
                  <a:srgbClr val="000000"/>
                </a:solidFill>
              </a:rPr>
              <a:pPr algn="r" defTabSz="947738"/>
              <a:t>48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528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28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2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42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32A66CA-5CBF-45EE-B405-3A3C73E8BF8E}" type="slidenum">
              <a:rPr lang="de-DE" sz="1200">
                <a:solidFill>
                  <a:srgbClr val="000000"/>
                </a:solidFill>
              </a:rPr>
              <a:pPr algn="r"/>
              <a:t>50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535554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70CADE81-599F-437C-9C9A-6CEE3C352C59}" type="slidenum">
              <a:rPr lang="en-GB" sz="1300">
                <a:solidFill>
                  <a:srgbClr val="000000"/>
                </a:solidFill>
              </a:rPr>
              <a:pPr algn="r" defTabSz="947738"/>
              <a:t>50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535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35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64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779075-62DA-423D-8D20-2EE46B8D4BB6}" type="slidenum">
              <a:rPr lang="de-DE" sz="1200">
                <a:solidFill>
                  <a:srgbClr val="000000"/>
                </a:solidFill>
              </a:rPr>
              <a:pPr algn="r"/>
              <a:t>51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539650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D9815287-4375-4E3A-866B-F4164BA99C9A}" type="slidenum">
              <a:rPr lang="en-GB" sz="1300">
                <a:solidFill>
                  <a:srgbClr val="000000"/>
                </a:solidFill>
              </a:rPr>
              <a:pPr algn="r" defTabSz="947738"/>
              <a:t>51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539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39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69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329EDDA-E139-4AD0-98E8-C4FADB04B58B}" type="slidenum">
              <a:rPr lang="de-DE" sz="1200">
                <a:solidFill>
                  <a:srgbClr val="000000"/>
                </a:solidFill>
              </a:rPr>
              <a:pPr algn="r"/>
              <a:t>52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541698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4E0FA-6379-4D24-8F4D-BEA094329921}" type="slidenum">
              <a:rPr lang="en-GB" sz="1300">
                <a:solidFill>
                  <a:srgbClr val="000000"/>
                </a:solidFill>
              </a:rPr>
              <a:pPr algn="r" defTabSz="947738"/>
              <a:t>52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541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541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6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6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8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8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9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9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40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340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24263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3461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68710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26240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6256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46130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dirty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04475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919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01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392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51584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6583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27974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6959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011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42126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20046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40748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898734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443257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59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438981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20317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62037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746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41385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11351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58711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993751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60627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44508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220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220122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84790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7004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43587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698146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37412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885526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28477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672264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28827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475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4871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4031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69456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02606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52723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96374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250826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100261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45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474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039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8514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375951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03568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14514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126271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860585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303562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342225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819064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672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image" Target="../media/image2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image" Target="../media/image2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image" Target="../media/image2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image" Target="../media/image2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Relationship Id="rId14" Type="http://schemas.openxmlformats.org/officeDocument/2006/relationships/image" Target="../media/image2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Relationship Id="rId14" Type="http://schemas.openxmlformats.org/officeDocument/2006/relationships/image" Target="../media/image2.pn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Relationship Id="rId14" Type="http://schemas.openxmlformats.org/officeDocument/2006/relationships/image" Target="../media/image2.pn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EAC91D69-1894-4F19-B00C-468FAC2F6F0E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318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13319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30" r:id="rId1"/>
    <p:sldLayoutId id="2147484315" r:id="rId2"/>
    <p:sldLayoutId id="2147484314" r:id="rId3"/>
    <p:sldLayoutId id="2147484531" r:id="rId4"/>
    <p:sldLayoutId id="2147484313" r:id="rId5"/>
    <p:sldLayoutId id="2147484532" r:id="rId6"/>
    <p:sldLayoutId id="2147484533" r:id="rId7"/>
    <p:sldLayoutId id="2147484312" r:id="rId8"/>
    <p:sldLayoutId id="2147484311" r:id="rId9"/>
    <p:sldLayoutId id="2147484310" r:id="rId10"/>
    <p:sldLayoutId id="214748430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5738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90BA35E1-38EA-44E2-8B33-69A381FAB073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5738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35738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738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39" r:id="rId1"/>
    <p:sldLayoutId id="2147484514" r:id="rId2"/>
    <p:sldLayoutId id="2147484513" r:id="rId3"/>
    <p:sldLayoutId id="2147484640" r:id="rId4"/>
    <p:sldLayoutId id="2147484512" r:id="rId5"/>
    <p:sldLayoutId id="2147484641" r:id="rId6"/>
    <p:sldLayoutId id="2147484642" r:id="rId7"/>
    <p:sldLayoutId id="2147484511" r:id="rId8"/>
    <p:sldLayoutId id="2147484510" r:id="rId9"/>
    <p:sldLayoutId id="2147484509" r:id="rId10"/>
    <p:sldLayoutId id="214748450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69668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0416C14E-81B9-47EC-9ECF-D417D75B5AEA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69670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369671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9672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43" r:id="rId1"/>
    <p:sldLayoutId id="2147484521" r:id="rId2"/>
    <p:sldLayoutId id="2147484520" r:id="rId3"/>
    <p:sldLayoutId id="2147484644" r:id="rId4"/>
    <p:sldLayoutId id="2147484519" r:id="rId5"/>
    <p:sldLayoutId id="2147484645" r:id="rId6"/>
    <p:sldLayoutId id="2147484646" r:id="rId7"/>
    <p:sldLayoutId id="2147484518" r:id="rId8"/>
    <p:sldLayoutId id="2147484517" r:id="rId9"/>
    <p:sldLayoutId id="2147484516" r:id="rId10"/>
    <p:sldLayoutId id="214748451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81956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D8BFED60-ECF2-41F6-91AD-24B8AA579855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81958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381959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1960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47" r:id="rId1"/>
    <p:sldLayoutId id="2147484528" r:id="rId2"/>
    <p:sldLayoutId id="2147484527" r:id="rId3"/>
    <p:sldLayoutId id="2147484648" r:id="rId4"/>
    <p:sldLayoutId id="2147484526" r:id="rId5"/>
    <p:sldLayoutId id="2147484649" r:id="rId6"/>
    <p:sldLayoutId id="2147484650" r:id="rId7"/>
    <p:sldLayoutId id="2147484525" r:id="rId8"/>
    <p:sldLayoutId id="2147484524" r:id="rId9"/>
    <p:sldLayoutId id="2147484523" r:id="rId10"/>
    <p:sldLayoutId id="214748452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92572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52" r:id="rId1"/>
    <p:sldLayoutId id="2147484653" r:id="rId2"/>
    <p:sldLayoutId id="2147484654" r:id="rId3"/>
    <p:sldLayoutId id="2147484655" r:id="rId4"/>
    <p:sldLayoutId id="2147484656" r:id="rId5"/>
    <p:sldLayoutId id="2147484657" r:id="rId6"/>
    <p:sldLayoutId id="2147484658" r:id="rId7"/>
    <p:sldLayoutId id="2147484659" r:id="rId8"/>
    <p:sldLayoutId id="2147484660" r:id="rId9"/>
    <p:sldLayoutId id="2147484661" r:id="rId10"/>
    <p:sldLayoutId id="214748466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EAC91D69-1894-4F19-B00C-468FAC2F6F0E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318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13319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928060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48" r:id="rId1"/>
    <p:sldLayoutId id="2147484749" r:id="rId2"/>
    <p:sldLayoutId id="2147484750" r:id="rId3"/>
    <p:sldLayoutId id="2147484751" r:id="rId4"/>
    <p:sldLayoutId id="2147484752" r:id="rId5"/>
    <p:sldLayoutId id="2147484753" r:id="rId6"/>
    <p:sldLayoutId id="2147484754" r:id="rId7"/>
    <p:sldLayoutId id="2147484755" r:id="rId8"/>
    <p:sldLayoutId id="2147484756" r:id="rId9"/>
    <p:sldLayoutId id="2147484757" r:id="rId10"/>
    <p:sldLayoutId id="214748475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EAC91D69-1894-4F19-B00C-468FAC2F6F0E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318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13319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40260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72" r:id="rId1"/>
    <p:sldLayoutId id="2147484773" r:id="rId2"/>
    <p:sldLayoutId id="2147484774" r:id="rId3"/>
    <p:sldLayoutId id="2147484775" r:id="rId4"/>
    <p:sldLayoutId id="2147484776" r:id="rId5"/>
    <p:sldLayoutId id="2147484777" r:id="rId6"/>
    <p:sldLayoutId id="2147484778" r:id="rId7"/>
    <p:sldLayoutId id="2147484779" r:id="rId8"/>
    <p:sldLayoutId id="2147484780" r:id="rId9"/>
    <p:sldLayoutId id="2147484781" r:id="rId10"/>
    <p:sldLayoutId id="214748478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EAC91D69-1894-4F19-B00C-468FAC2F6F0E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318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13319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4082654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84" r:id="rId1"/>
    <p:sldLayoutId id="2147484785" r:id="rId2"/>
    <p:sldLayoutId id="2147484786" r:id="rId3"/>
    <p:sldLayoutId id="2147484787" r:id="rId4"/>
    <p:sldLayoutId id="2147484788" r:id="rId5"/>
    <p:sldLayoutId id="2147484789" r:id="rId6"/>
    <p:sldLayoutId id="2147484790" r:id="rId7"/>
    <p:sldLayoutId id="2147484791" r:id="rId8"/>
    <p:sldLayoutId id="2147484792" r:id="rId9"/>
    <p:sldLayoutId id="2147484793" r:id="rId10"/>
    <p:sldLayoutId id="214748479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328441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20" r:id="rId1"/>
    <p:sldLayoutId id="2147484821" r:id="rId2"/>
    <p:sldLayoutId id="2147484822" r:id="rId3"/>
    <p:sldLayoutId id="2147484823" r:id="rId4"/>
    <p:sldLayoutId id="2147484824" r:id="rId5"/>
    <p:sldLayoutId id="2147484825" r:id="rId6"/>
    <p:sldLayoutId id="2147484826" r:id="rId7"/>
    <p:sldLayoutId id="2147484827" r:id="rId8"/>
    <p:sldLayoutId id="2147484828" r:id="rId9"/>
    <p:sldLayoutId id="2147484829" r:id="rId10"/>
    <p:sldLayoutId id="214748483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3316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EAC91D69-1894-4F19-B00C-468FAC2F6F0E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318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13319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743724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32" r:id="rId1"/>
    <p:sldLayoutId id="2147484833" r:id="rId2"/>
    <p:sldLayoutId id="2147484834" r:id="rId3"/>
    <p:sldLayoutId id="2147484835" r:id="rId4"/>
    <p:sldLayoutId id="2147484836" r:id="rId5"/>
    <p:sldLayoutId id="2147484837" r:id="rId6"/>
    <p:sldLayoutId id="2147484838" r:id="rId7"/>
    <p:sldLayoutId id="2147484839" r:id="rId8"/>
    <p:sldLayoutId id="2147484840" r:id="rId9"/>
    <p:sldLayoutId id="2147484841" r:id="rId10"/>
    <p:sldLayoutId id="214748484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2468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DD998236-6CF6-4D69-8EB8-81B42EECB873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2470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62471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472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43" r:id="rId1"/>
    <p:sldLayoutId id="2147484346" r:id="rId2"/>
    <p:sldLayoutId id="2147484345" r:id="rId3"/>
    <p:sldLayoutId id="2147484544" r:id="rId4"/>
    <p:sldLayoutId id="2147484344" r:id="rId5"/>
    <p:sldLayoutId id="2147484545" r:id="rId6"/>
    <p:sldLayoutId id="2147484546" r:id="rId7"/>
    <p:sldLayoutId id="2147484343" r:id="rId8"/>
    <p:sldLayoutId id="2147484342" r:id="rId9"/>
    <p:sldLayoutId id="2147484341" r:id="rId10"/>
    <p:sldLayoutId id="214748434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71364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00CA8585-21AB-47FC-B0D3-613B42DCCE46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1366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271367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1368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11" r:id="rId1"/>
    <p:sldLayoutId id="2147484465" r:id="rId2"/>
    <p:sldLayoutId id="2147484464" r:id="rId3"/>
    <p:sldLayoutId id="2147484612" r:id="rId4"/>
    <p:sldLayoutId id="2147484463" r:id="rId5"/>
    <p:sldLayoutId id="2147484613" r:id="rId6"/>
    <p:sldLayoutId id="2147484614" r:id="rId7"/>
    <p:sldLayoutId id="2147484462" r:id="rId8"/>
    <p:sldLayoutId id="2147484461" r:id="rId9"/>
    <p:sldLayoutId id="2147484460" r:id="rId10"/>
    <p:sldLayoutId id="214748445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83652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13AB33CD-898D-463B-9F6D-76543EBA4152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83654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283655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3656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15" r:id="rId1"/>
    <p:sldLayoutId id="2147484472" r:id="rId2"/>
    <p:sldLayoutId id="2147484471" r:id="rId3"/>
    <p:sldLayoutId id="2147484616" r:id="rId4"/>
    <p:sldLayoutId id="2147484470" r:id="rId5"/>
    <p:sldLayoutId id="2147484617" r:id="rId6"/>
    <p:sldLayoutId id="2147484618" r:id="rId7"/>
    <p:sldLayoutId id="2147484469" r:id="rId8"/>
    <p:sldLayoutId id="2147484468" r:id="rId9"/>
    <p:sldLayoutId id="2147484467" r:id="rId10"/>
    <p:sldLayoutId id="214748446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9594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5D14785C-C4BA-4D5E-91B8-50CF7A0F2031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594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29594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594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19" r:id="rId1"/>
    <p:sldLayoutId id="2147484479" r:id="rId2"/>
    <p:sldLayoutId id="2147484478" r:id="rId3"/>
    <p:sldLayoutId id="2147484620" r:id="rId4"/>
    <p:sldLayoutId id="2147484477" r:id="rId5"/>
    <p:sldLayoutId id="2147484621" r:id="rId6"/>
    <p:sldLayoutId id="2147484622" r:id="rId7"/>
    <p:sldLayoutId id="2147484476" r:id="rId8"/>
    <p:sldLayoutId id="2147484475" r:id="rId9"/>
    <p:sldLayoutId id="2147484474" r:id="rId10"/>
    <p:sldLayoutId id="214748447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08228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471B31B6-7492-4232-AA56-9BC6A3B71BC0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8230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308231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232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23" r:id="rId1"/>
    <p:sldLayoutId id="2147484486" r:id="rId2"/>
    <p:sldLayoutId id="2147484485" r:id="rId3"/>
    <p:sldLayoutId id="2147484624" r:id="rId4"/>
    <p:sldLayoutId id="2147484484" r:id="rId5"/>
    <p:sldLayoutId id="2147484625" r:id="rId6"/>
    <p:sldLayoutId id="2147484626" r:id="rId7"/>
    <p:sldLayoutId id="2147484483" r:id="rId8"/>
    <p:sldLayoutId id="2147484482" r:id="rId9"/>
    <p:sldLayoutId id="2147484481" r:id="rId10"/>
    <p:sldLayoutId id="214748448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20516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443B76BD-D3C4-4091-BFD6-3E4D64084C6E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20518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320519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0520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27" r:id="rId1"/>
    <p:sldLayoutId id="2147484493" r:id="rId2"/>
    <p:sldLayoutId id="2147484492" r:id="rId3"/>
    <p:sldLayoutId id="2147484628" r:id="rId4"/>
    <p:sldLayoutId id="2147484491" r:id="rId5"/>
    <p:sldLayoutId id="2147484629" r:id="rId6"/>
    <p:sldLayoutId id="2147484630" r:id="rId7"/>
    <p:sldLayoutId id="2147484490" r:id="rId8"/>
    <p:sldLayoutId id="2147484489" r:id="rId9"/>
    <p:sldLayoutId id="2147484488" r:id="rId10"/>
    <p:sldLayoutId id="214748448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0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32804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9F272994-A832-4254-9BC5-2FD7B699E304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32806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332807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2808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31" r:id="rId1"/>
    <p:sldLayoutId id="2147484500" r:id="rId2"/>
    <p:sldLayoutId id="2147484499" r:id="rId3"/>
    <p:sldLayoutId id="2147484632" r:id="rId4"/>
    <p:sldLayoutId id="2147484498" r:id="rId5"/>
    <p:sldLayoutId id="2147484633" r:id="rId6"/>
    <p:sldLayoutId id="2147484634" r:id="rId7"/>
    <p:sldLayoutId id="2147484497" r:id="rId8"/>
    <p:sldLayoutId id="2147484496" r:id="rId9"/>
    <p:sldLayoutId id="2147484495" r:id="rId10"/>
    <p:sldLayoutId id="214748449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45092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828A3AED-AC60-4325-AFA5-65FCA53506AF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45094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345095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5096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35" r:id="rId1"/>
    <p:sldLayoutId id="2147484507" r:id="rId2"/>
    <p:sldLayoutId id="2147484506" r:id="rId3"/>
    <p:sldLayoutId id="2147484636" r:id="rId4"/>
    <p:sldLayoutId id="2147484505" r:id="rId5"/>
    <p:sldLayoutId id="2147484637" r:id="rId6"/>
    <p:sldLayoutId id="2147484638" r:id="rId7"/>
    <p:sldLayoutId id="2147484504" r:id="rId8"/>
    <p:sldLayoutId id="2147484503" r:id="rId9"/>
    <p:sldLayoutId id="2147484502" r:id="rId10"/>
    <p:sldLayoutId id="214748450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9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13" Type="http://schemas.openxmlformats.org/officeDocument/2006/relationships/image" Target="../media/image20.pn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12" Type="http://schemas.openxmlformats.org/officeDocument/2006/relationships/image" Target="../media/image3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8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9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9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9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9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9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9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9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9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0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4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3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8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95.xml"/><Relationship Id="rId4" Type="http://schemas.openxmlformats.org/officeDocument/2006/relationships/image" Target="../media/image5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50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9.xml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0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17.xml"/><Relationship Id="rId6" Type="http://schemas.openxmlformats.org/officeDocument/2006/relationships/image" Target="../media/image6.png"/><Relationship Id="rId5" Type="http://schemas.openxmlformats.org/officeDocument/2006/relationships/image" Target="../media/image20.png"/><Relationship Id="rId4" Type="http://schemas.openxmlformats.org/officeDocument/2006/relationships/image" Target="../media/image5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-271111"/>
            <a:ext cx="8791574" cy="3170099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anchor="ctr" anchorCtr="1">
            <a:spAutoFit/>
          </a:bodyPr>
          <a:lstStyle/>
          <a:p>
            <a:pPr algn="ctr">
              <a:defRPr/>
            </a:pPr>
            <a:r>
              <a:rPr lang="tr-TR" sz="10000" dirty="0" smtClean="0">
                <a:ln w="38100">
                  <a:solidFill>
                    <a:schemeClr val="bg2">
                      <a:lumMod val="40000"/>
                      <a:lumOff val="6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chemeClr val="tx1"/>
                  </a:outerShdw>
                </a:effectLst>
                <a:latin typeface="Cambria" pitchFamily="18" charset="0"/>
              </a:rPr>
              <a:t>Zinde Eğitim Kurumu</a:t>
            </a:r>
            <a:endParaRPr lang="tr-TR" sz="10000" dirty="0">
              <a:ln w="38100">
                <a:solidFill>
                  <a:schemeClr val="bg2">
                    <a:lumMod val="40000"/>
                    <a:lumOff val="60000"/>
                  </a:scheme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chemeClr val="tx1"/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66676" y="3406239"/>
            <a:ext cx="8954500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>
              <a:defRPr/>
            </a:pPr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Sağlık Gözetimi</a:t>
            </a:r>
          </a:p>
          <a:p>
            <a:pPr algn="ctr">
              <a:defRPr/>
            </a:pPr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Meslek Hastalıkları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  <p:sp>
        <p:nvSpPr>
          <p:cNvPr id="7" name="Oval 6"/>
          <p:cNvSpPr/>
          <p:nvPr/>
        </p:nvSpPr>
        <p:spPr>
          <a:xfrm>
            <a:off x="0" y="6115050"/>
            <a:ext cx="714375" cy="742950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2000" b="1" dirty="0" smtClean="0"/>
              <a:t>25</a:t>
            </a:r>
            <a:endParaRPr lang="tr-TR" sz="2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MAK–MAC  </a:t>
            </a:r>
            <a:r>
              <a:rPr lang="tr-TR" sz="2000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«Maximum Allowable </a:t>
            </a: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Concentration» </a:t>
            </a:r>
            <a:endParaRPr lang="de-DE" sz="20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720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40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MAK – MAC «Müsaade Edilen Azami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onsantrasyon»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40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40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düzeyinin aşılması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durumunda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«akut toksik (zehirlenme) belirtilerinin»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ortaya çıkacağı öngörülmektedir.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7664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27666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7667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İŞYERİ ORTAM FAKTÖRÜ MAK-MAC 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7008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ESD-TLV «Eşik Sınır Değer - Treshold </a:t>
            </a:r>
            <a:r>
              <a:rPr lang="tr-TR" sz="2000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Limit </a:t>
            </a: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Value» </a:t>
            </a:r>
            <a:endParaRPr lang="de-DE" sz="20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720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40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ESD – TLV «Eşik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Sınır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Değer»</a:t>
            </a:r>
          </a:p>
          <a:p>
            <a:pPr marL="1440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105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40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ESD-TLV; Günlük ortalama değeri yada eşik değeri gösterir. </a:t>
            </a:r>
          </a:p>
          <a:p>
            <a:pPr marL="1440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Etkisi uzun dönemde ortaya çıkacak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(kronik) maddelerin ölçümünde tercih edilir.» </a:t>
            </a: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7664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27666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7667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İŞYERİ ORTAM FAKTÖRÜ ESD-TLV 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685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3438524" y="1544638"/>
            <a:ext cx="5257801" cy="4262437"/>
            <a:chOff x="1391" y="941"/>
            <a:chExt cx="2764" cy="3039"/>
          </a:xfrm>
        </p:grpSpPr>
        <p:sp>
          <p:nvSpPr>
            <p:cNvPr id="5" name="Freeform 15"/>
            <p:cNvSpPr>
              <a:spLocks/>
            </p:cNvSpPr>
            <p:nvPr/>
          </p:nvSpPr>
          <p:spPr bwMode="gray">
            <a:xfrm>
              <a:off x="1391" y="941"/>
              <a:ext cx="2391" cy="807"/>
            </a:xfrm>
            <a:custGeom>
              <a:avLst/>
              <a:gdLst>
                <a:gd name="T0" fmla="*/ 3797300 w 2957"/>
                <a:gd name="T1" fmla="*/ 1281112 h 997"/>
                <a:gd name="T2" fmla="*/ 3117973 w 2957"/>
                <a:gd name="T3" fmla="*/ 0 h 997"/>
                <a:gd name="T4" fmla="*/ 3117973 w 2957"/>
                <a:gd name="T5" fmla="*/ 717012 h 997"/>
                <a:gd name="T6" fmla="*/ 0 w 2957"/>
                <a:gd name="T7" fmla="*/ 717012 h 997"/>
                <a:gd name="T8" fmla="*/ 0 w 2957"/>
                <a:gd name="T9" fmla="*/ 1281112 h 997"/>
                <a:gd name="T10" fmla="*/ 3797300 w 2957"/>
                <a:gd name="T11" fmla="*/ 1281112 h 9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57"/>
                <a:gd name="T19" fmla="*/ 0 h 997"/>
                <a:gd name="T20" fmla="*/ 2957 w 2957"/>
                <a:gd name="T21" fmla="*/ 997 h 99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57" h="997">
                  <a:moveTo>
                    <a:pt x="2957" y="997"/>
                  </a:moveTo>
                  <a:lnTo>
                    <a:pt x="2428" y="0"/>
                  </a:lnTo>
                  <a:lnTo>
                    <a:pt x="2428" y="558"/>
                  </a:lnTo>
                  <a:lnTo>
                    <a:pt x="0" y="558"/>
                  </a:lnTo>
                  <a:lnTo>
                    <a:pt x="0" y="997"/>
                  </a:lnTo>
                  <a:lnTo>
                    <a:pt x="2957" y="997"/>
                  </a:lnTo>
                  <a:close/>
                </a:path>
              </a:pathLst>
            </a:custGeom>
            <a:gradFill rotWithShape="1">
              <a:gsLst>
                <a:gs pos="0">
                  <a:srgbClr val="4C7013"/>
                </a:gs>
                <a:gs pos="50000">
                  <a:srgbClr val="6B9B1A"/>
                </a:gs>
                <a:gs pos="100000">
                  <a:srgbClr val="4C7013"/>
                </a:gs>
              </a:gsLst>
              <a:lin ang="0" scaled="1"/>
            </a:gradFill>
            <a:ln w="14351">
              <a:noFill/>
              <a:miter lim="800000"/>
              <a:headEnd/>
              <a:tailEnd/>
            </a:ln>
            <a:effectLst>
              <a:outerShdw dist="28398" dir="3806097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7" name="Freeform 16"/>
            <p:cNvSpPr>
              <a:spLocks/>
            </p:cNvSpPr>
            <p:nvPr/>
          </p:nvSpPr>
          <p:spPr bwMode="gray">
            <a:xfrm>
              <a:off x="1391" y="1805"/>
              <a:ext cx="2622" cy="386"/>
            </a:xfrm>
            <a:custGeom>
              <a:avLst/>
              <a:gdLst>
                <a:gd name="T0" fmla="*/ 0 w 2622"/>
                <a:gd name="T1" fmla="*/ 612775 h 386"/>
                <a:gd name="T2" fmla="*/ 4162425 w 2622"/>
                <a:gd name="T3" fmla="*/ 612775 h 386"/>
                <a:gd name="T4" fmla="*/ 3822085 w 2622"/>
                <a:gd name="T5" fmla="*/ 0 h 386"/>
                <a:gd name="T6" fmla="*/ 0 w 2622"/>
                <a:gd name="T7" fmla="*/ 0 h 386"/>
                <a:gd name="T8" fmla="*/ 0 w 2622"/>
                <a:gd name="T9" fmla="*/ 612775 h 3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22"/>
                <a:gd name="T16" fmla="*/ 0 h 386"/>
                <a:gd name="T17" fmla="*/ 3241 w 2622"/>
                <a:gd name="T18" fmla="*/ 477 h 3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22" h="386">
                  <a:moveTo>
                    <a:pt x="0" y="386"/>
                  </a:moveTo>
                  <a:lnTo>
                    <a:pt x="2622" y="386"/>
                  </a:lnTo>
                  <a:lnTo>
                    <a:pt x="2419" y="0"/>
                  </a:lnTo>
                  <a:lnTo>
                    <a:pt x="0" y="0"/>
                  </a:lnTo>
                  <a:lnTo>
                    <a:pt x="0" y="386"/>
                  </a:lnTo>
                  <a:close/>
                </a:path>
              </a:pathLst>
            </a:custGeom>
            <a:gradFill rotWithShape="1">
              <a:gsLst>
                <a:gs pos="0">
                  <a:srgbClr val="4C7013"/>
                </a:gs>
                <a:gs pos="50000">
                  <a:srgbClr val="6B9B1A"/>
                </a:gs>
                <a:gs pos="100000">
                  <a:srgbClr val="4C7013"/>
                </a:gs>
              </a:gsLst>
              <a:lin ang="0" scaled="1"/>
            </a:gradFill>
            <a:ln w="14351">
              <a:noFill/>
              <a:miter lim="800000"/>
              <a:headEnd/>
              <a:tailEnd/>
            </a:ln>
            <a:effectLst>
              <a:outerShdw dist="28398" dir="3806097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8" name="Freeform 17"/>
            <p:cNvSpPr>
              <a:spLocks/>
            </p:cNvSpPr>
            <p:nvPr/>
          </p:nvSpPr>
          <p:spPr bwMode="gray">
            <a:xfrm>
              <a:off x="1391" y="2260"/>
              <a:ext cx="2764" cy="394"/>
            </a:xfrm>
            <a:custGeom>
              <a:avLst/>
              <a:gdLst>
                <a:gd name="T0" fmla="*/ 6421 w 2764"/>
                <a:gd name="T1" fmla="*/ 625475 h 394"/>
                <a:gd name="T2" fmla="*/ 4162114 w 2764"/>
                <a:gd name="T3" fmla="*/ 625475 h 394"/>
                <a:gd name="T4" fmla="*/ 4362450 w 2764"/>
                <a:gd name="T5" fmla="*/ 322370 h 394"/>
                <a:gd name="T6" fmla="*/ 4162114 w 2764"/>
                <a:gd name="T7" fmla="*/ 0 h 394"/>
                <a:gd name="T8" fmla="*/ 0 w 2764"/>
                <a:gd name="T9" fmla="*/ 0 h 394"/>
                <a:gd name="T10" fmla="*/ 6421 w 2764"/>
                <a:gd name="T11" fmla="*/ 625475 h 3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764"/>
                <a:gd name="T19" fmla="*/ 0 h 394"/>
                <a:gd name="T20" fmla="*/ 3397 w 2764"/>
                <a:gd name="T21" fmla="*/ 487 h 39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764" h="394">
                  <a:moveTo>
                    <a:pt x="4" y="394"/>
                  </a:moveTo>
                  <a:lnTo>
                    <a:pt x="2662" y="392"/>
                  </a:lnTo>
                  <a:lnTo>
                    <a:pt x="2764" y="203"/>
                  </a:lnTo>
                  <a:lnTo>
                    <a:pt x="2659" y="1"/>
                  </a:lnTo>
                  <a:lnTo>
                    <a:pt x="0" y="0"/>
                  </a:lnTo>
                  <a:lnTo>
                    <a:pt x="4" y="394"/>
                  </a:lnTo>
                  <a:close/>
                </a:path>
              </a:pathLst>
            </a:custGeom>
            <a:gradFill rotWithShape="1">
              <a:gsLst>
                <a:gs pos="0">
                  <a:srgbClr val="4C7013"/>
                </a:gs>
                <a:gs pos="50000">
                  <a:srgbClr val="6B9B1A"/>
                </a:gs>
                <a:gs pos="100000">
                  <a:srgbClr val="4C7013"/>
                </a:gs>
              </a:gsLst>
              <a:lin ang="0" scaled="1"/>
            </a:gradFill>
            <a:ln w="14351">
              <a:noFill/>
              <a:miter lim="800000"/>
              <a:headEnd/>
              <a:tailEnd/>
            </a:ln>
            <a:effectLst>
              <a:outerShdw dist="28398" dir="3806097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9" name="Freeform 18"/>
            <p:cNvSpPr>
              <a:spLocks/>
            </p:cNvSpPr>
            <p:nvPr/>
          </p:nvSpPr>
          <p:spPr bwMode="gray">
            <a:xfrm>
              <a:off x="1391" y="2719"/>
              <a:ext cx="2628" cy="401"/>
            </a:xfrm>
            <a:custGeom>
              <a:avLst/>
              <a:gdLst>
                <a:gd name="T0" fmla="*/ 0 w 2628"/>
                <a:gd name="T1" fmla="*/ 636587 h 401"/>
                <a:gd name="T2" fmla="*/ 3828506 w 2628"/>
                <a:gd name="T3" fmla="*/ 636587 h 401"/>
                <a:gd name="T4" fmla="*/ 4162425 w 2628"/>
                <a:gd name="T5" fmla="*/ 0 h 401"/>
                <a:gd name="T6" fmla="*/ 6422 w 2628"/>
                <a:gd name="T7" fmla="*/ 0 h 401"/>
                <a:gd name="T8" fmla="*/ 0 w 2628"/>
                <a:gd name="T9" fmla="*/ 636587 h 4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28"/>
                <a:gd name="T16" fmla="*/ 0 h 401"/>
                <a:gd name="T17" fmla="*/ 3241 w 2628"/>
                <a:gd name="T18" fmla="*/ 496 h 4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28" h="401">
                  <a:moveTo>
                    <a:pt x="0" y="401"/>
                  </a:moveTo>
                  <a:lnTo>
                    <a:pt x="2419" y="400"/>
                  </a:lnTo>
                  <a:lnTo>
                    <a:pt x="2628" y="1"/>
                  </a:lnTo>
                  <a:lnTo>
                    <a:pt x="4" y="0"/>
                  </a:lnTo>
                  <a:lnTo>
                    <a:pt x="0" y="401"/>
                  </a:lnTo>
                  <a:close/>
                </a:path>
              </a:pathLst>
            </a:custGeom>
            <a:gradFill rotWithShape="1">
              <a:gsLst>
                <a:gs pos="0">
                  <a:srgbClr val="4C7013"/>
                </a:gs>
                <a:gs pos="50000">
                  <a:srgbClr val="6B9B1A"/>
                </a:gs>
                <a:gs pos="100000">
                  <a:srgbClr val="4C7013"/>
                </a:gs>
              </a:gsLst>
              <a:lin ang="0" scaled="1"/>
            </a:gradFill>
            <a:ln w="14351">
              <a:noFill/>
              <a:miter lim="800000"/>
              <a:headEnd/>
              <a:tailEnd/>
            </a:ln>
            <a:effectLst>
              <a:outerShdw dist="28398" dir="3806097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0" name="Freeform 19"/>
            <p:cNvSpPr>
              <a:spLocks/>
            </p:cNvSpPr>
            <p:nvPr/>
          </p:nvSpPr>
          <p:spPr bwMode="gray">
            <a:xfrm>
              <a:off x="1391" y="3166"/>
              <a:ext cx="2400" cy="814"/>
            </a:xfrm>
            <a:custGeom>
              <a:avLst/>
              <a:gdLst>
                <a:gd name="T0" fmla="*/ 0 w 2967"/>
                <a:gd name="T1" fmla="*/ 563903 h 1006"/>
                <a:gd name="T2" fmla="*/ 3130698 w 2967"/>
                <a:gd name="T3" fmla="*/ 563903 h 1006"/>
                <a:gd name="T4" fmla="*/ 3130698 w 2967"/>
                <a:gd name="T5" fmla="*/ 1292225 h 1006"/>
                <a:gd name="T6" fmla="*/ 3810000 w 2967"/>
                <a:gd name="T7" fmla="*/ 0 h 1006"/>
                <a:gd name="T8" fmla="*/ 0 w 2967"/>
                <a:gd name="T9" fmla="*/ 0 h 1006"/>
                <a:gd name="T10" fmla="*/ 0 w 2967"/>
                <a:gd name="T11" fmla="*/ 563903 h 10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67"/>
                <a:gd name="T19" fmla="*/ 0 h 1006"/>
                <a:gd name="T20" fmla="*/ 2967 w 2967"/>
                <a:gd name="T21" fmla="*/ 1006 h 10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67" h="1006">
                  <a:moveTo>
                    <a:pt x="0" y="439"/>
                  </a:moveTo>
                  <a:lnTo>
                    <a:pt x="2438" y="439"/>
                  </a:lnTo>
                  <a:lnTo>
                    <a:pt x="2438" y="1006"/>
                  </a:lnTo>
                  <a:lnTo>
                    <a:pt x="2967" y="0"/>
                  </a:lnTo>
                  <a:lnTo>
                    <a:pt x="0" y="0"/>
                  </a:lnTo>
                  <a:lnTo>
                    <a:pt x="0" y="439"/>
                  </a:lnTo>
                  <a:close/>
                </a:path>
              </a:pathLst>
            </a:custGeom>
            <a:gradFill rotWithShape="1">
              <a:gsLst>
                <a:gs pos="0">
                  <a:srgbClr val="4C7013"/>
                </a:gs>
                <a:gs pos="50000">
                  <a:srgbClr val="6B9B1A"/>
                </a:gs>
                <a:gs pos="100000">
                  <a:srgbClr val="4C7013"/>
                </a:gs>
              </a:gsLst>
              <a:lin ang="0" scaled="1"/>
            </a:gradFill>
            <a:ln w="14351">
              <a:noFill/>
              <a:miter lim="800000"/>
              <a:headEnd/>
              <a:tailEnd/>
            </a:ln>
            <a:effectLst>
              <a:outerShdw dist="28398" dir="3806097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tr-TR">
                <a:solidFill>
                  <a:srgbClr val="000000"/>
                </a:solidFill>
              </a:endParaRPr>
            </a:p>
          </p:txBody>
        </p:sp>
      </p:grpSp>
      <p:grpSp>
        <p:nvGrpSpPr>
          <p:cNvPr id="11" name="Group 12"/>
          <p:cNvGrpSpPr>
            <a:grpSpLocks/>
          </p:cNvGrpSpPr>
          <p:nvPr/>
        </p:nvGrpSpPr>
        <p:grpSpPr bwMode="auto">
          <a:xfrm>
            <a:off x="3571874" y="2257425"/>
            <a:ext cx="4068851" cy="2859574"/>
            <a:chOff x="1499" y="1503"/>
            <a:chExt cx="1800" cy="2039"/>
          </a:xfrm>
        </p:grpSpPr>
        <p:sp>
          <p:nvSpPr>
            <p:cNvPr id="12" name="Text Box 19"/>
            <p:cNvSpPr txBox="1">
              <a:spLocks noChangeArrowheads="1"/>
            </p:cNvSpPr>
            <p:nvPr/>
          </p:nvSpPr>
          <p:spPr bwMode="gray">
            <a:xfrm>
              <a:off x="1499" y="1503"/>
              <a:ext cx="1800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defTabSz="801688">
                <a:spcAft>
                  <a:spcPct val="40000"/>
                </a:spcAft>
              </a:pPr>
              <a:r>
                <a:rPr lang="tr-TR" sz="2400" b="1" i="1" noProof="1">
                  <a:solidFill>
                    <a:srgbClr val="FFFFFF"/>
                  </a:solidFill>
                  <a:latin typeface="Calibri" pitchFamily="34" charset="0"/>
                </a:rPr>
                <a:t>Gürültü Ölçümü</a:t>
              </a:r>
            </a:p>
          </p:txBody>
        </p:sp>
        <p:sp>
          <p:nvSpPr>
            <p:cNvPr id="13" name="Text Box 19"/>
            <p:cNvSpPr txBox="1">
              <a:spLocks noChangeArrowheads="1"/>
            </p:cNvSpPr>
            <p:nvPr/>
          </p:nvSpPr>
          <p:spPr bwMode="gray">
            <a:xfrm>
              <a:off x="1499" y="1929"/>
              <a:ext cx="1800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defTabSz="801688">
                <a:spcAft>
                  <a:spcPct val="40000"/>
                </a:spcAft>
              </a:pPr>
              <a:r>
                <a:rPr lang="tr-TR" sz="2400" b="1" i="1" noProof="1">
                  <a:solidFill>
                    <a:srgbClr val="FFFFFF"/>
                  </a:solidFill>
                  <a:latin typeface="Calibri" pitchFamily="34" charset="0"/>
                </a:rPr>
                <a:t>Toz Ölçümü</a:t>
              </a:r>
            </a:p>
          </p:txBody>
        </p:sp>
        <p:sp>
          <p:nvSpPr>
            <p:cNvPr id="14" name="Text Box 19"/>
            <p:cNvSpPr txBox="1">
              <a:spLocks noChangeArrowheads="1"/>
            </p:cNvSpPr>
            <p:nvPr/>
          </p:nvSpPr>
          <p:spPr bwMode="gray">
            <a:xfrm>
              <a:off x="1499" y="2393"/>
              <a:ext cx="1800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defTabSz="801688">
                <a:spcAft>
                  <a:spcPct val="40000"/>
                </a:spcAft>
              </a:pPr>
              <a:r>
                <a:rPr lang="tr-TR" sz="2400" b="1" i="1" noProof="1">
                  <a:solidFill>
                    <a:srgbClr val="FFFFFF"/>
                  </a:solidFill>
                  <a:latin typeface="Calibri" pitchFamily="34" charset="0"/>
                </a:rPr>
                <a:t>Metal ve Gaz Ölçümü</a:t>
              </a:r>
            </a:p>
          </p:txBody>
        </p:sp>
        <p:sp>
          <p:nvSpPr>
            <p:cNvPr id="15" name="Text Box 19"/>
            <p:cNvSpPr txBox="1">
              <a:spLocks noChangeArrowheads="1"/>
            </p:cNvSpPr>
            <p:nvPr/>
          </p:nvSpPr>
          <p:spPr bwMode="gray">
            <a:xfrm>
              <a:off x="1499" y="2846"/>
              <a:ext cx="1800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defTabSz="801688">
                <a:spcAft>
                  <a:spcPct val="40000"/>
                </a:spcAft>
              </a:pPr>
              <a:r>
                <a:rPr lang="tr-TR" sz="2400" b="1" i="1" noProof="1">
                  <a:solidFill>
                    <a:srgbClr val="FFFFFF"/>
                  </a:solidFill>
                  <a:latin typeface="Calibri" pitchFamily="34" charset="0"/>
                </a:rPr>
                <a:t>Radyasyon Ölçümü</a:t>
              </a:r>
            </a:p>
          </p:txBody>
        </p:sp>
        <p:sp>
          <p:nvSpPr>
            <p:cNvPr id="16" name="Text Box 19"/>
            <p:cNvSpPr txBox="1">
              <a:spLocks noChangeArrowheads="1"/>
            </p:cNvSpPr>
            <p:nvPr/>
          </p:nvSpPr>
          <p:spPr bwMode="gray">
            <a:xfrm>
              <a:off x="1499" y="3279"/>
              <a:ext cx="1800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defTabSz="801688">
                <a:spcAft>
                  <a:spcPct val="40000"/>
                </a:spcAft>
              </a:pPr>
              <a:r>
                <a:rPr lang="tr-TR" sz="2400" b="1" i="1" noProof="1">
                  <a:solidFill>
                    <a:srgbClr val="FFFFFF"/>
                  </a:solidFill>
                  <a:latin typeface="Calibri" pitchFamily="34" charset="0"/>
                </a:rPr>
                <a:t>Termal Konfor </a:t>
              </a:r>
              <a:r>
                <a:rPr lang="tr-TR" sz="2400" b="1" i="1" noProof="1" smtClean="0">
                  <a:solidFill>
                    <a:srgbClr val="FFFFFF"/>
                  </a:solidFill>
                  <a:latin typeface="Calibri" pitchFamily="34" charset="0"/>
                </a:rPr>
                <a:t>Değerlendirmesi</a:t>
              </a:r>
              <a:endParaRPr lang="tr-TR" sz="2400" b="1" i="1" noProof="1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7" name="Textfeld 7"/>
          <p:cNvSpPr txBox="1">
            <a:spLocks noChangeArrowheads="1"/>
          </p:cNvSpPr>
          <p:nvPr/>
        </p:nvSpPr>
        <p:spPr bwMode="gray">
          <a:xfrm>
            <a:off x="117475" y="536575"/>
            <a:ext cx="89884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200" b="1">
                <a:solidFill>
                  <a:srgbClr val="6B9B1A"/>
                </a:solidFill>
                <a:latin typeface="Calibri" pitchFamily="34" charset="0"/>
              </a:rPr>
              <a:t>İŞYERİ</a:t>
            </a:r>
            <a:r>
              <a:rPr lang="tr-TR" sz="3200" b="1">
                <a:solidFill>
                  <a:srgbClr val="595959"/>
                </a:solidFill>
                <a:latin typeface="Calibri" pitchFamily="34" charset="0"/>
              </a:rPr>
              <a:t>ÖLÇÜMLERİ</a:t>
            </a:r>
            <a:endParaRPr lang="de-DE" sz="3200" b="1">
              <a:solidFill>
                <a:srgbClr val="595959"/>
              </a:solidFill>
              <a:latin typeface="Calibri" pitchFamily="34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47625" y="3070225"/>
            <a:ext cx="2776538" cy="1323439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r-TR" sz="2000" i="1" dirty="0">
                <a:solidFill>
                  <a:srgbClr val="000000"/>
                </a:solidFill>
                <a:latin typeface="Calibri" pitchFamily="34" charset="0"/>
              </a:rPr>
              <a:t>Sık görülen meslek hastalığı türlerine göre, </a:t>
            </a:r>
          </a:p>
          <a:p>
            <a:pPr algn="ctr"/>
            <a:r>
              <a:rPr lang="tr-TR" sz="2000" i="1" dirty="0">
                <a:solidFill>
                  <a:srgbClr val="000000"/>
                </a:solidFill>
                <a:latin typeface="Calibri" pitchFamily="34" charset="0"/>
              </a:rPr>
              <a:t>işyerlerinde en çok yapılan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</a:rPr>
              <a:t>ölçümler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</a:rPr>
              <a:t>.</a:t>
            </a:r>
          </a:p>
        </p:txBody>
      </p:sp>
      <p:pic>
        <p:nvPicPr>
          <p:cNvPr id="19" name="Picture 2" descr="C:\Users\ahmet\Desktop\RESİM ARŞİVİ\Müzik-Ses\Soun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6538" y="2100263"/>
            <a:ext cx="67627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3" descr="C:\Users\ahmet\Desktop\RESİM ARŞİVİ\Elektronik\mobile_ne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09875" y="4000500"/>
            <a:ext cx="56197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4" descr="C:\Users\ahmet\Desktop\RESİM ARŞİVİ\DigitalColor%20Meter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8938" y="3463925"/>
            <a:ext cx="4095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Resim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62263" y="4721225"/>
            <a:ext cx="45402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5" descr="C:\Users\ahmet\Desktop\RESİM ARŞİVİ\İkonlar-1\Atom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33688" y="27559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5756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2495550" y="2448876"/>
            <a:ext cx="6648450" cy="252990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54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İşe Giriş Muayenesi</a:t>
            </a:r>
          </a:p>
          <a:p>
            <a:pPr algn="ctr"/>
            <a:r>
              <a:rPr lang="tr-TR" sz="4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(Uygun İşe Yerleştirme)</a:t>
            </a:r>
            <a:endParaRPr lang="tr-TR" sz="4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5" name="Grup 4"/>
          <p:cNvGrpSpPr/>
          <p:nvPr/>
        </p:nvGrpSpPr>
        <p:grpSpPr>
          <a:xfrm>
            <a:off x="152400" y="2481712"/>
            <a:ext cx="2800350" cy="2604637"/>
            <a:chOff x="2248916" y="495300"/>
            <a:chExt cx="4390008" cy="3026815"/>
          </a:xfrm>
          <a:solidFill>
            <a:schemeClr val="tx1">
              <a:lumMod val="50000"/>
              <a:lumOff val="50000"/>
            </a:schemeClr>
          </a:solidFill>
        </p:grpSpPr>
        <p:pic>
          <p:nvPicPr>
            <p:cNvPr id="7" name="Picture 2" descr="D:\DOKTOR\1-ISTANBULUZMAN\1-EĞİTİM KURUMU\1. İstanbuluzman\2-RESİMLER\Meslekler\211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5616" y="1224608"/>
              <a:ext cx="1619251" cy="1619251"/>
            </a:xfrm>
            <a:prstGeom prst="rect">
              <a:avLst/>
            </a:prstGeom>
            <a:grpFill/>
            <a:ln>
              <a:noFill/>
            </a:ln>
            <a:extLst/>
          </p:spPr>
        </p:pic>
        <p:pic>
          <p:nvPicPr>
            <p:cNvPr id="8" name="Picture 3" descr="D:\DOKTOR\1-ISTANBULUZMAN\1-EĞİTİM KURUMU\1. İstanbuluzman\2-RESİMLER\İş Güvenliği\iCustomisation.png"/>
            <p:cNvPicPr preferRelativeResize="0"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8916" y="495300"/>
              <a:ext cx="1346700" cy="1280655"/>
            </a:xfrm>
            <a:prstGeom prst="rect">
              <a:avLst/>
            </a:prstGeom>
            <a:grpFill/>
            <a:ln>
              <a:noFill/>
            </a:ln>
            <a:extLst/>
          </p:spPr>
        </p:pic>
        <p:pic>
          <p:nvPicPr>
            <p:cNvPr id="9" name="Picture 5" descr="D:\DOKTOR\1-ISTANBULUZMAN\1-EĞİTİM KURUMU\1. İstanbuluzman\2-RESİMLER\İş Güvenliği\bulldozer.png"/>
            <p:cNvPicPr preferRelativeResize="0"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1341" y="495300"/>
              <a:ext cx="1447583" cy="1242554"/>
            </a:xfrm>
            <a:prstGeom prst="rect">
              <a:avLst/>
            </a:prstGeom>
            <a:grpFill/>
            <a:ln>
              <a:noFill/>
            </a:ln>
            <a:extLst/>
          </p:spPr>
        </p:pic>
        <p:pic>
          <p:nvPicPr>
            <p:cNvPr id="10" name="Picture 6" descr="D:\DOKTOR\1-ISTANBULUZMAN\1-EĞİTİM KURUMU\1. İstanbuluzman\2-RESİMLER\İş Güvenliği\Excavator.png"/>
            <p:cNvPicPr preferRelativeResize="0"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8916" y="2309669"/>
              <a:ext cx="1346700" cy="1212446"/>
            </a:xfrm>
            <a:prstGeom prst="rect">
              <a:avLst/>
            </a:prstGeom>
            <a:grpFill/>
            <a:ln>
              <a:noFill/>
            </a:ln>
            <a:extLst/>
          </p:spPr>
        </p:pic>
        <p:pic>
          <p:nvPicPr>
            <p:cNvPr id="11" name="Picture 7" descr="D:\DOKTOR\1-ISTANBULUZMAN\1-EĞİTİM KURUMU\1. İstanbuluzman\2-RESİMLER\İş Güvenliği\fork1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8250" y="2309669"/>
              <a:ext cx="1440673" cy="1212446"/>
            </a:xfrm>
            <a:prstGeom prst="rect">
              <a:avLst/>
            </a:prstGeom>
            <a:grpFill/>
            <a:ln>
              <a:noFill/>
            </a:ln>
            <a:extLst/>
          </p:spPr>
        </p:pic>
      </p:grp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5177846" y="1527625"/>
            <a:ext cx="1144587" cy="1144588"/>
          </a:xfrm>
          <a:prstGeom prst="ellipse">
            <a:avLst/>
          </a:prstGeom>
          <a:gradFill rotWithShape="1">
            <a:gsLst>
              <a:gs pos="0">
                <a:srgbClr val="0161B2"/>
              </a:gs>
              <a:gs pos="100000">
                <a:srgbClr val="004074"/>
              </a:gs>
            </a:gsLst>
            <a:lin ang="2700000" scaled="1"/>
          </a:gradFill>
          <a:ln w="9525" algn="ctr">
            <a:noFill/>
            <a:round/>
            <a:headEnd/>
            <a:tailEnd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tr-TR" sz="6600" b="1" dirty="0" smtClean="0">
                <a:solidFill>
                  <a:srgbClr val="FFFFFF"/>
                </a:solidFill>
                <a:latin typeface="Arial"/>
                <a:cs typeface="Arial" pitchFamily="34" charset="0"/>
              </a:rPr>
              <a:t>2</a:t>
            </a:r>
            <a:endParaRPr lang="tr-TR" sz="6600" b="1" dirty="0">
              <a:solidFill>
                <a:srgbClr val="FFFFFF"/>
              </a:solidFill>
              <a:latin typeface="Arial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3015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İŞE </a:t>
            </a:r>
            <a:r>
              <a:rPr lang="tr-TR" sz="2000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GİRİŞ </a:t>
            </a: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MUAYENESİ (UYGUN İŞE YERLEŞTİRME)</a:t>
            </a:r>
            <a:endParaRPr lang="de-DE" sz="20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Çalışmaya başlamadan önce;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kişinin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niteliklerinin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belirlenmesi ve bu niteliklere uyan bir işe yerleştirilmesi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amacıyla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yapılan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muayene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“İşe Giriş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uayenesidir”</a:t>
            </a:r>
            <a:endParaRPr lang="en-US" sz="20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72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252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		: Çocuk işçi, Genç işçi,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252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Cinsiyet		: Kadın işçi, Erkek İşçi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252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sorunu	: SSH, KVS, DM, HT, Epilepsi</a:t>
            </a:r>
          </a:p>
          <a:p>
            <a:pPr marL="720000" lvl="1" indent="-252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		: Vasıfsız, yarı vasıflı işler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252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Alışkanlıklar	: Sigara, alkol, beslenme </a:t>
            </a:r>
          </a:p>
          <a:p>
            <a:pPr marL="601200" lvl="1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601200" lvl="1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……………………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sağlık ilişkileri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önemlidir.</a:t>
            </a: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7664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27666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7667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UYGUN İŞE YERLEŞTİRME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5117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İŞE </a:t>
            </a:r>
            <a:r>
              <a:rPr lang="tr-TR" sz="2000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GİRİŞ </a:t>
            </a: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MUAYENESİ (UYGUN İŞE YERLEŞTİRME)</a:t>
            </a:r>
            <a:endParaRPr lang="de-DE" sz="20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İşe Giriş Muayenesi Kişinin;</a:t>
            </a:r>
          </a:p>
          <a:p>
            <a:pPr marL="781200" lvl="1" indent="-288000">
              <a:buFontTx/>
              <a:buAutoNum type="arabicPeriod"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öyküsünün alınması, </a:t>
            </a:r>
          </a:p>
          <a:p>
            <a:pPr marL="781200" lvl="1" indent="-288000">
              <a:buFontTx/>
              <a:buAutoNum type="arabicPeriod"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Fizik muayenesinin yapılması, </a:t>
            </a:r>
          </a:p>
          <a:p>
            <a:pPr marL="781200" lvl="1" indent="-288000">
              <a:buFontTx/>
              <a:buAutoNum type="arabicPeriod"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Rutin laboratuvar tetkiklerinin yapılması,</a:t>
            </a:r>
          </a:p>
          <a:p>
            <a:pPr marL="781200" lvl="1" indent="-288000">
              <a:buFontTx/>
              <a:buAutoNum type="arabicPeriod"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İşin niteliğine göre özel tetkiklerin yapılması,</a:t>
            </a:r>
          </a:p>
          <a:p>
            <a:pPr marL="781200" lvl="1" indent="-288000">
              <a:buFontTx/>
              <a:buAutoNum type="arabicPeriod"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Gerekiyorsa koruyucu aşıların yapılması,</a:t>
            </a:r>
          </a:p>
          <a:p>
            <a:pPr marL="493200" lvl="1"/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/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               ……………….aşamalarını içerir.</a:t>
            </a:r>
          </a:p>
          <a:p>
            <a:pPr algn="ctr"/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7664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27666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7667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UYGUN İŞE YERLEŞTİRME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6888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2762250" y="2443613"/>
            <a:ext cx="6381750" cy="252990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54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 Sağlık </a:t>
            </a:r>
          </a:p>
          <a:p>
            <a:pPr algn="ctr"/>
            <a:r>
              <a:rPr lang="tr-TR" sz="54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Risklerinin Kontrolü</a:t>
            </a:r>
            <a:endParaRPr lang="tr-TR" sz="54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5177846" y="1527625"/>
            <a:ext cx="1144587" cy="1144588"/>
          </a:xfrm>
          <a:prstGeom prst="ellipse">
            <a:avLst/>
          </a:prstGeom>
          <a:gradFill rotWithShape="1">
            <a:gsLst>
              <a:gs pos="0">
                <a:srgbClr val="0161B2"/>
              </a:gs>
              <a:gs pos="100000">
                <a:srgbClr val="004074"/>
              </a:gs>
            </a:gsLst>
            <a:lin ang="2700000" scaled="1"/>
          </a:gradFill>
          <a:ln w="9525" algn="ctr">
            <a:noFill/>
            <a:round/>
            <a:headEnd/>
            <a:tailEnd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tr-TR" sz="6600" b="1" dirty="0" smtClean="0">
                <a:solidFill>
                  <a:srgbClr val="FFFFFF"/>
                </a:solidFill>
                <a:latin typeface="Arial"/>
                <a:cs typeface="Arial" pitchFamily="34" charset="0"/>
              </a:rPr>
              <a:t>3</a:t>
            </a:r>
            <a:endParaRPr lang="tr-TR" sz="6600" b="1" dirty="0">
              <a:solidFill>
                <a:srgbClr val="FFFFFF"/>
              </a:solidFill>
              <a:latin typeface="Arial"/>
              <a:cs typeface="Arial" pitchFamily="34" charset="0"/>
            </a:endParaRPr>
          </a:p>
        </p:txBody>
      </p:sp>
      <p:pic>
        <p:nvPicPr>
          <p:cNvPr id="1027" name="Picture 3" descr="D:\DOKTOR\1-DRUZ DOK\2-DRUZ EGITIMLER\4-RESİMLER\z.Diğer\Color-Met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995144"/>
            <a:ext cx="306705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8656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RİSKLERİN KONTROLÜ</a:t>
            </a:r>
            <a:endParaRPr lang="de-DE" sz="20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720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40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faktörlerinin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düzeyi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izin verilen sınır değerlerin üzerinde ise,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risklerin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kontrolü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amacı;</a:t>
            </a:r>
          </a:p>
          <a:p>
            <a:pPr marL="1440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504000" indent="-32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Kaynakta koruma önlemleri</a:t>
            </a:r>
          </a:p>
          <a:p>
            <a:pPr marL="504000" indent="-32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ortamına dönük önlemler</a:t>
            </a:r>
          </a:p>
          <a:p>
            <a:pPr marL="504000" indent="-32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Kişiye dönük önlemler</a:t>
            </a:r>
          </a:p>
          <a:p>
            <a:pPr marL="504000" indent="-32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Tx/>
              <a:buAutoNum type="arabicPeriod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80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 almak gerekir.</a:t>
            </a:r>
          </a:p>
          <a:p>
            <a:pPr marL="1440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7664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27666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7667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İŞYERİ SAĞLIK RİSKLERİNİN KONTROLÜ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9868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Rechteck 4"/>
          <p:cNvSpPr>
            <a:spLocks noChangeArrowheads="1"/>
          </p:cNvSpPr>
          <p:nvPr/>
        </p:nvSpPr>
        <p:spPr bwMode="auto">
          <a:xfrm>
            <a:off x="2744200" y="2284769"/>
            <a:ext cx="6324599" cy="252990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54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Periyodik Muayeneler</a:t>
            </a:r>
          </a:p>
          <a:p>
            <a:pPr algn="ctr"/>
            <a:r>
              <a:rPr lang="tr-TR" sz="4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(Aralıklı Kontrol Muayenesi)</a:t>
            </a:r>
            <a:endParaRPr lang="tr-TR" sz="4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1" name="Picture 2" descr="D:\DOKTOR\1-ISTANBULUZMAN\1-EĞİTİM KURUMU\1. İstanbuluzman\2-RESİMLER\z.Diğer\Calend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97" y="1959964"/>
            <a:ext cx="2556506" cy="3179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5177846" y="1527625"/>
            <a:ext cx="1144587" cy="1144588"/>
          </a:xfrm>
          <a:prstGeom prst="ellipse">
            <a:avLst/>
          </a:prstGeom>
          <a:gradFill rotWithShape="1">
            <a:gsLst>
              <a:gs pos="0">
                <a:srgbClr val="0161B2"/>
              </a:gs>
              <a:gs pos="100000">
                <a:srgbClr val="004074"/>
              </a:gs>
            </a:gsLst>
            <a:lin ang="2700000" scaled="1"/>
          </a:gradFill>
          <a:ln w="9525" algn="ctr">
            <a:noFill/>
            <a:round/>
            <a:headEnd/>
            <a:tailEnd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tr-TR" sz="6600" b="1" dirty="0" smtClean="0">
                <a:solidFill>
                  <a:srgbClr val="FFFFFF"/>
                </a:solidFill>
                <a:latin typeface="Arial"/>
                <a:cs typeface="Arial" pitchFamily="34" charset="0"/>
              </a:rPr>
              <a:t>4</a:t>
            </a:r>
            <a:endParaRPr lang="tr-TR" sz="6600" b="1" dirty="0">
              <a:solidFill>
                <a:srgbClr val="FFFFFF"/>
              </a:solidFill>
              <a:latin typeface="Arial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3677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HASTALIĞIN DOĞAL SEYRİ – PSM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8" name="Grup 7"/>
          <p:cNvGrpSpPr/>
          <p:nvPr/>
        </p:nvGrpSpPr>
        <p:grpSpPr>
          <a:xfrm>
            <a:off x="238126" y="910809"/>
            <a:ext cx="8658893" cy="5101791"/>
            <a:chOff x="276226" y="748884"/>
            <a:chExt cx="8658893" cy="5101791"/>
          </a:xfrm>
        </p:grpSpPr>
        <p:sp>
          <p:nvSpPr>
            <p:cNvPr id="9" name="Freeform 12"/>
            <p:cNvSpPr>
              <a:spLocks/>
            </p:cNvSpPr>
            <p:nvPr/>
          </p:nvSpPr>
          <p:spPr bwMode="gray">
            <a:xfrm>
              <a:off x="1625386" y="1949450"/>
              <a:ext cx="1415717" cy="1157288"/>
            </a:xfrm>
            <a:custGeom>
              <a:avLst/>
              <a:gdLst/>
              <a:ahLst/>
              <a:cxnLst>
                <a:cxn ang="0">
                  <a:pos x="0" y="774"/>
                </a:cxn>
                <a:cxn ang="0">
                  <a:pos x="2" y="770"/>
                </a:cxn>
                <a:cxn ang="0">
                  <a:pos x="8" y="754"/>
                </a:cxn>
                <a:cxn ang="0">
                  <a:pos x="16" y="730"/>
                </a:cxn>
                <a:cxn ang="0">
                  <a:pos x="32" y="698"/>
                </a:cxn>
                <a:cxn ang="0">
                  <a:pos x="50" y="660"/>
                </a:cxn>
                <a:cxn ang="0">
                  <a:pos x="76" y="618"/>
                </a:cxn>
                <a:cxn ang="0">
                  <a:pos x="106" y="574"/>
                </a:cxn>
                <a:cxn ang="0">
                  <a:pos x="142" y="528"/>
                </a:cxn>
                <a:cxn ang="0">
                  <a:pos x="186" y="482"/>
                </a:cxn>
                <a:cxn ang="0">
                  <a:pos x="236" y="438"/>
                </a:cxn>
                <a:cxn ang="0">
                  <a:pos x="294" y="398"/>
                </a:cxn>
                <a:cxn ang="0">
                  <a:pos x="360" y="360"/>
                </a:cxn>
                <a:cxn ang="0">
                  <a:pos x="426" y="332"/>
                </a:cxn>
                <a:cxn ang="0">
                  <a:pos x="488" y="314"/>
                </a:cxn>
                <a:cxn ang="0">
                  <a:pos x="544" y="304"/>
                </a:cxn>
                <a:cxn ang="0">
                  <a:pos x="594" y="300"/>
                </a:cxn>
                <a:cxn ang="0">
                  <a:pos x="638" y="300"/>
                </a:cxn>
                <a:cxn ang="0">
                  <a:pos x="678" y="304"/>
                </a:cxn>
                <a:cxn ang="0">
                  <a:pos x="710" y="312"/>
                </a:cxn>
                <a:cxn ang="0">
                  <a:pos x="736" y="320"/>
                </a:cxn>
                <a:cxn ang="0">
                  <a:pos x="754" y="326"/>
                </a:cxn>
                <a:cxn ang="0">
                  <a:pos x="766" y="332"/>
                </a:cxn>
                <a:cxn ang="0">
                  <a:pos x="770" y="334"/>
                </a:cxn>
                <a:cxn ang="0">
                  <a:pos x="680" y="476"/>
                </a:cxn>
                <a:cxn ang="0">
                  <a:pos x="982" y="370"/>
                </a:cxn>
                <a:cxn ang="0">
                  <a:pos x="912" y="0"/>
                </a:cxn>
                <a:cxn ang="0">
                  <a:pos x="854" y="150"/>
                </a:cxn>
                <a:cxn ang="0">
                  <a:pos x="850" y="148"/>
                </a:cxn>
                <a:cxn ang="0">
                  <a:pos x="838" y="142"/>
                </a:cxn>
                <a:cxn ang="0">
                  <a:pos x="822" y="134"/>
                </a:cxn>
                <a:cxn ang="0">
                  <a:pos x="798" y="126"/>
                </a:cxn>
                <a:cxn ang="0">
                  <a:pos x="768" y="120"/>
                </a:cxn>
                <a:cxn ang="0">
                  <a:pos x="732" y="114"/>
                </a:cxn>
                <a:cxn ang="0">
                  <a:pos x="692" y="110"/>
                </a:cxn>
                <a:cxn ang="0">
                  <a:pos x="646" y="110"/>
                </a:cxn>
                <a:cxn ang="0">
                  <a:pos x="596" y="116"/>
                </a:cxn>
                <a:cxn ang="0">
                  <a:pos x="540" y="126"/>
                </a:cxn>
                <a:cxn ang="0">
                  <a:pos x="482" y="146"/>
                </a:cxn>
                <a:cxn ang="0">
                  <a:pos x="422" y="172"/>
                </a:cxn>
                <a:cxn ang="0">
                  <a:pos x="356" y="210"/>
                </a:cxn>
                <a:cxn ang="0">
                  <a:pos x="290" y="258"/>
                </a:cxn>
                <a:cxn ang="0">
                  <a:pos x="230" y="310"/>
                </a:cxn>
                <a:cxn ang="0">
                  <a:pos x="178" y="364"/>
                </a:cxn>
                <a:cxn ang="0">
                  <a:pos x="136" y="422"/>
                </a:cxn>
                <a:cxn ang="0">
                  <a:pos x="100" y="480"/>
                </a:cxn>
                <a:cxn ang="0">
                  <a:pos x="72" y="536"/>
                </a:cxn>
                <a:cxn ang="0">
                  <a:pos x="48" y="590"/>
                </a:cxn>
                <a:cxn ang="0">
                  <a:pos x="30" y="640"/>
                </a:cxn>
                <a:cxn ang="0">
                  <a:pos x="18" y="684"/>
                </a:cxn>
                <a:cxn ang="0">
                  <a:pos x="8" y="722"/>
                </a:cxn>
                <a:cxn ang="0">
                  <a:pos x="4" y="750"/>
                </a:cxn>
                <a:cxn ang="0">
                  <a:pos x="0" y="768"/>
                </a:cxn>
                <a:cxn ang="0">
                  <a:pos x="0" y="774"/>
                </a:cxn>
              </a:cxnLst>
              <a:rect l="0" t="0" r="r" b="b"/>
              <a:pathLst>
                <a:path w="982" h="774">
                  <a:moveTo>
                    <a:pt x="0" y="774"/>
                  </a:moveTo>
                  <a:lnTo>
                    <a:pt x="2" y="770"/>
                  </a:lnTo>
                  <a:lnTo>
                    <a:pt x="8" y="754"/>
                  </a:lnTo>
                  <a:lnTo>
                    <a:pt x="16" y="730"/>
                  </a:lnTo>
                  <a:lnTo>
                    <a:pt x="32" y="698"/>
                  </a:lnTo>
                  <a:lnTo>
                    <a:pt x="50" y="660"/>
                  </a:lnTo>
                  <a:lnTo>
                    <a:pt x="76" y="618"/>
                  </a:lnTo>
                  <a:lnTo>
                    <a:pt x="106" y="574"/>
                  </a:lnTo>
                  <a:lnTo>
                    <a:pt x="142" y="528"/>
                  </a:lnTo>
                  <a:lnTo>
                    <a:pt x="186" y="482"/>
                  </a:lnTo>
                  <a:lnTo>
                    <a:pt x="236" y="438"/>
                  </a:lnTo>
                  <a:lnTo>
                    <a:pt x="294" y="398"/>
                  </a:lnTo>
                  <a:lnTo>
                    <a:pt x="360" y="360"/>
                  </a:lnTo>
                  <a:lnTo>
                    <a:pt x="426" y="332"/>
                  </a:lnTo>
                  <a:lnTo>
                    <a:pt x="488" y="314"/>
                  </a:lnTo>
                  <a:lnTo>
                    <a:pt x="544" y="304"/>
                  </a:lnTo>
                  <a:lnTo>
                    <a:pt x="594" y="300"/>
                  </a:lnTo>
                  <a:lnTo>
                    <a:pt x="638" y="300"/>
                  </a:lnTo>
                  <a:lnTo>
                    <a:pt x="678" y="304"/>
                  </a:lnTo>
                  <a:lnTo>
                    <a:pt x="710" y="312"/>
                  </a:lnTo>
                  <a:lnTo>
                    <a:pt x="736" y="320"/>
                  </a:lnTo>
                  <a:lnTo>
                    <a:pt x="754" y="326"/>
                  </a:lnTo>
                  <a:lnTo>
                    <a:pt x="766" y="332"/>
                  </a:lnTo>
                  <a:lnTo>
                    <a:pt x="770" y="334"/>
                  </a:lnTo>
                  <a:lnTo>
                    <a:pt x="680" y="476"/>
                  </a:lnTo>
                  <a:lnTo>
                    <a:pt x="982" y="370"/>
                  </a:lnTo>
                  <a:lnTo>
                    <a:pt x="912" y="0"/>
                  </a:lnTo>
                  <a:lnTo>
                    <a:pt x="854" y="150"/>
                  </a:lnTo>
                  <a:lnTo>
                    <a:pt x="850" y="148"/>
                  </a:lnTo>
                  <a:lnTo>
                    <a:pt x="838" y="142"/>
                  </a:lnTo>
                  <a:lnTo>
                    <a:pt x="822" y="134"/>
                  </a:lnTo>
                  <a:lnTo>
                    <a:pt x="798" y="126"/>
                  </a:lnTo>
                  <a:lnTo>
                    <a:pt x="768" y="120"/>
                  </a:lnTo>
                  <a:lnTo>
                    <a:pt x="732" y="114"/>
                  </a:lnTo>
                  <a:lnTo>
                    <a:pt x="692" y="110"/>
                  </a:lnTo>
                  <a:lnTo>
                    <a:pt x="646" y="110"/>
                  </a:lnTo>
                  <a:lnTo>
                    <a:pt x="596" y="116"/>
                  </a:lnTo>
                  <a:lnTo>
                    <a:pt x="540" y="126"/>
                  </a:lnTo>
                  <a:lnTo>
                    <a:pt x="482" y="146"/>
                  </a:lnTo>
                  <a:lnTo>
                    <a:pt x="422" y="172"/>
                  </a:lnTo>
                  <a:lnTo>
                    <a:pt x="356" y="210"/>
                  </a:lnTo>
                  <a:lnTo>
                    <a:pt x="290" y="258"/>
                  </a:lnTo>
                  <a:lnTo>
                    <a:pt x="230" y="310"/>
                  </a:lnTo>
                  <a:lnTo>
                    <a:pt x="178" y="364"/>
                  </a:lnTo>
                  <a:lnTo>
                    <a:pt x="136" y="422"/>
                  </a:lnTo>
                  <a:lnTo>
                    <a:pt x="100" y="480"/>
                  </a:lnTo>
                  <a:lnTo>
                    <a:pt x="72" y="536"/>
                  </a:lnTo>
                  <a:lnTo>
                    <a:pt x="48" y="590"/>
                  </a:lnTo>
                  <a:lnTo>
                    <a:pt x="30" y="640"/>
                  </a:lnTo>
                  <a:lnTo>
                    <a:pt x="18" y="684"/>
                  </a:lnTo>
                  <a:lnTo>
                    <a:pt x="8" y="722"/>
                  </a:lnTo>
                  <a:lnTo>
                    <a:pt x="4" y="750"/>
                  </a:lnTo>
                  <a:lnTo>
                    <a:pt x="0" y="768"/>
                  </a:lnTo>
                  <a:lnTo>
                    <a:pt x="0" y="774"/>
                  </a:lnTo>
                </a:path>
              </a:pathLst>
            </a:custGeom>
            <a:gradFill rotWithShape="1">
              <a:gsLst>
                <a:gs pos="0">
                  <a:schemeClr val="folHlink">
                    <a:gamma/>
                    <a:tint val="57647"/>
                    <a:invGamma/>
                    <a:alpha val="32001"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127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grpSp>
          <p:nvGrpSpPr>
            <p:cNvPr id="10" name="Grup 9"/>
            <p:cNvGrpSpPr/>
            <p:nvPr/>
          </p:nvGrpSpPr>
          <p:grpSpPr>
            <a:xfrm>
              <a:off x="2368873" y="2686050"/>
              <a:ext cx="2340000" cy="2740024"/>
              <a:chOff x="2387924" y="2686050"/>
              <a:chExt cx="2215504" cy="2740024"/>
            </a:xfrm>
          </p:grpSpPr>
          <p:sp>
            <p:nvSpPr>
              <p:cNvPr id="39" name="AutoShape 4"/>
              <p:cNvSpPr>
                <a:spLocks noChangeArrowheads="1"/>
              </p:cNvSpPr>
              <p:nvPr/>
            </p:nvSpPr>
            <p:spPr bwMode="auto">
              <a:xfrm>
                <a:off x="2387924" y="2852737"/>
                <a:ext cx="2215504" cy="2573337"/>
              </a:xfrm>
              <a:prstGeom prst="roundRect">
                <a:avLst>
                  <a:gd name="adj" fmla="val 4690"/>
                </a:avLst>
              </a:prstGeom>
              <a:noFill/>
              <a:ln w="25400">
                <a:solidFill>
                  <a:srgbClr val="5F5F5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Tansiyon Ölçümü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Akciğer Grafisi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Mamografi</a:t>
                </a:r>
              </a:p>
              <a:p>
                <a:pPr algn="ctr"/>
                <a:r>
                  <a:rPr lang="tr-TR" altLang="zh-CN" sz="1400" dirty="0" err="1" smtClean="0">
                    <a:solidFill>
                      <a:srgbClr val="000000"/>
                    </a:solidFill>
                    <a:latin typeface="Calibri" pitchFamily="34" charset="0"/>
                  </a:rPr>
                  <a:t>Odiometri</a:t>
                </a:r>
                <a:endParaRPr lang="tr-TR" altLang="zh-CN" sz="1400" dirty="0" smtClean="0">
                  <a:solidFill>
                    <a:srgbClr val="000000"/>
                  </a:solidFill>
                  <a:latin typeface="Calibri" pitchFamily="34" charset="0"/>
                </a:endParaRPr>
              </a:p>
              <a:p>
                <a:pPr algn="ctr"/>
                <a:r>
                  <a:rPr lang="tr-TR" altLang="zh-CN" sz="1400" dirty="0">
                    <a:solidFill>
                      <a:srgbClr val="000000"/>
                    </a:solidFill>
                    <a:latin typeface="Calibri" pitchFamily="34" charset="0"/>
                  </a:rPr>
                  <a:t>Pap </a:t>
                </a:r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Smear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Boy-Kilo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TİT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EKG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AKŞ</a:t>
                </a:r>
              </a:p>
            </p:txBody>
          </p:sp>
          <p:sp>
            <p:nvSpPr>
              <p:cNvPr id="40" name="AutoShape 5"/>
              <p:cNvSpPr>
                <a:spLocks noChangeArrowheads="1"/>
              </p:cNvSpPr>
              <p:nvPr/>
            </p:nvSpPr>
            <p:spPr bwMode="gray">
              <a:xfrm>
                <a:off x="2586038" y="2714625"/>
                <a:ext cx="1798757" cy="28733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50000">
                    <a:schemeClr val="accent2"/>
                  </a:gs>
                  <a:gs pos="100000">
                    <a:schemeClr val="accent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 b="1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1" name="AutoShape 6"/>
              <p:cNvSpPr>
                <a:spLocks noChangeArrowheads="1"/>
              </p:cNvSpPr>
              <p:nvPr/>
            </p:nvSpPr>
            <p:spPr bwMode="auto">
              <a:xfrm flipH="1">
                <a:off x="4218779" y="2790825"/>
                <a:ext cx="70479" cy="144463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 b="1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2" name="AutoShape 7"/>
              <p:cNvSpPr>
                <a:spLocks noChangeArrowheads="1"/>
              </p:cNvSpPr>
              <p:nvPr/>
            </p:nvSpPr>
            <p:spPr bwMode="auto">
              <a:xfrm flipH="1">
                <a:off x="2658812" y="2781300"/>
                <a:ext cx="68948" cy="144463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 b="1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43" name="Text Box 13"/>
              <p:cNvSpPr txBox="1">
                <a:spLocks noChangeArrowheads="1"/>
              </p:cNvSpPr>
              <p:nvPr/>
            </p:nvSpPr>
            <p:spPr bwMode="gray">
              <a:xfrm>
                <a:off x="2594124" y="2686050"/>
                <a:ext cx="1783435" cy="30777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 eaLnBrk="0" hangingPunct="0"/>
                <a:r>
                  <a:rPr lang="tr-TR" altLang="zh-CN" sz="1400" b="1" dirty="0" smtClean="0">
                    <a:solidFill>
                      <a:srgbClr val="FFFFFF"/>
                    </a:solidFill>
                    <a:latin typeface="Calibri" pitchFamily="34" charset="0"/>
                    <a:ea typeface="宋体" charset="-122"/>
                  </a:rPr>
                  <a:t>Asemptomatik</a:t>
                </a:r>
                <a:endParaRPr lang="en-US" altLang="zh-CN" sz="1400" b="1" dirty="0">
                  <a:solidFill>
                    <a:srgbClr val="FFFFFF"/>
                  </a:solidFill>
                  <a:latin typeface="Calibri" pitchFamily="34" charset="0"/>
                  <a:ea typeface="宋体" charset="-122"/>
                </a:endParaRPr>
              </a:p>
            </p:txBody>
          </p:sp>
        </p:grpSp>
        <p:grpSp>
          <p:nvGrpSpPr>
            <p:cNvPr id="11" name="Grup 10"/>
            <p:cNvGrpSpPr/>
            <p:nvPr/>
          </p:nvGrpSpPr>
          <p:grpSpPr>
            <a:xfrm>
              <a:off x="4480570" y="2279650"/>
              <a:ext cx="2340000" cy="2644774"/>
              <a:chOff x="4585362" y="2279650"/>
              <a:chExt cx="2510788" cy="2644774"/>
            </a:xfrm>
          </p:grpSpPr>
          <p:sp>
            <p:nvSpPr>
              <p:cNvPr id="36" name="AutoShape 8"/>
              <p:cNvSpPr>
                <a:spLocks noChangeArrowheads="1"/>
              </p:cNvSpPr>
              <p:nvPr/>
            </p:nvSpPr>
            <p:spPr bwMode="auto">
              <a:xfrm>
                <a:off x="4585362" y="2351087"/>
                <a:ext cx="2510788" cy="2573337"/>
              </a:xfrm>
              <a:prstGeom prst="roundRect">
                <a:avLst>
                  <a:gd name="adj" fmla="val 4690"/>
                </a:avLst>
              </a:prstGeom>
              <a:noFill/>
              <a:ln w="25400">
                <a:solidFill>
                  <a:srgbClr val="5F5F5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Akciğer </a:t>
                </a:r>
                <a:r>
                  <a:rPr lang="tr-TR" altLang="zh-CN" sz="1400" dirty="0" err="1" smtClean="0">
                    <a:solidFill>
                      <a:srgbClr val="000000"/>
                    </a:solidFill>
                    <a:latin typeface="Calibri" pitchFamily="34" charset="0"/>
                  </a:rPr>
                  <a:t>Ca</a:t>
                </a:r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 (Öksürük)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Diyabetik Ayak Bakımı</a:t>
                </a:r>
                <a:endParaRPr lang="tr-TR" altLang="zh-CN" sz="1400" dirty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7" name="AutoShape 10"/>
              <p:cNvSpPr>
                <a:spLocks noChangeArrowheads="1"/>
              </p:cNvSpPr>
              <p:nvPr/>
            </p:nvSpPr>
            <p:spPr bwMode="auto">
              <a:xfrm flipH="1">
                <a:off x="6652598" y="2279650"/>
                <a:ext cx="78137" cy="142875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 b="1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8" name="AutoShape 11"/>
              <p:cNvSpPr>
                <a:spLocks noChangeArrowheads="1"/>
              </p:cNvSpPr>
              <p:nvPr/>
            </p:nvSpPr>
            <p:spPr bwMode="auto">
              <a:xfrm flipH="1">
                <a:off x="4892338" y="2279650"/>
                <a:ext cx="78137" cy="142875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 b="1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13" name="Text Box 14"/>
            <p:cNvSpPr txBox="1">
              <a:spLocks noChangeArrowheads="1"/>
            </p:cNvSpPr>
            <p:nvPr/>
          </p:nvSpPr>
          <p:spPr bwMode="gray">
            <a:xfrm>
              <a:off x="4708873" y="2186979"/>
              <a:ext cx="1829674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tr-TR" altLang="zh-CN" sz="1400" b="1" dirty="0" smtClean="0">
                  <a:solidFill>
                    <a:srgbClr val="FFFFFF"/>
                  </a:solidFill>
                  <a:latin typeface="Calibri" pitchFamily="34" charset="0"/>
                  <a:ea typeface="宋体" charset="-122"/>
                </a:rPr>
                <a:t>Semptomatik</a:t>
              </a:r>
              <a:endParaRPr lang="en-US" altLang="zh-CN" sz="1400" b="1" dirty="0">
                <a:solidFill>
                  <a:srgbClr val="FFFFFF"/>
                </a:solidFill>
                <a:latin typeface="Calibri" pitchFamily="34" charset="0"/>
                <a:ea typeface="宋体" charset="-122"/>
              </a:endParaRPr>
            </a:p>
          </p:txBody>
        </p:sp>
        <p:grpSp>
          <p:nvGrpSpPr>
            <p:cNvPr id="14" name="Grup 13"/>
            <p:cNvGrpSpPr/>
            <p:nvPr/>
          </p:nvGrpSpPr>
          <p:grpSpPr>
            <a:xfrm>
              <a:off x="276226" y="3114675"/>
              <a:ext cx="2340000" cy="2736000"/>
              <a:chOff x="257175" y="3114675"/>
              <a:chExt cx="2215505" cy="2741611"/>
            </a:xfrm>
          </p:grpSpPr>
          <p:sp>
            <p:nvSpPr>
              <p:cNvPr id="31" name="AutoShape 16"/>
              <p:cNvSpPr>
                <a:spLocks noChangeArrowheads="1"/>
              </p:cNvSpPr>
              <p:nvPr/>
            </p:nvSpPr>
            <p:spPr bwMode="auto">
              <a:xfrm>
                <a:off x="257175" y="3282949"/>
                <a:ext cx="2215505" cy="2573337"/>
              </a:xfrm>
              <a:prstGeom prst="roundRect">
                <a:avLst>
                  <a:gd name="adj" fmla="val 4690"/>
                </a:avLst>
              </a:prstGeom>
              <a:noFill/>
              <a:ln w="25400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normAutofit/>
              </a:bodyPr>
              <a:lstStyle/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Aşılama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İşe </a:t>
                </a:r>
                <a:r>
                  <a:rPr lang="tr-TR" altLang="zh-CN" sz="1400" dirty="0">
                    <a:solidFill>
                      <a:srgbClr val="000000"/>
                    </a:solidFill>
                    <a:latin typeface="Calibri" pitchFamily="34" charset="0"/>
                  </a:rPr>
                  <a:t>Giriş </a:t>
                </a:r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Muayenesi</a:t>
                </a:r>
                <a:endParaRPr lang="tr-TR" altLang="zh-CN" sz="1400" dirty="0">
                  <a:solidFill>
                    <a:srgbClr val="000000"/>
                  </a:solidFill>
                  <a:latin typeface="Calibri" pitchFamily="34" charset="0"/>
                </a:endParaRP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(Uygun İşe Yerleştirme)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Fizik Aktivite Programı</a:t>
                </a:r>
              </a:p>
              <a:p>
                <a:pPr algn="ctr"/>
                <a:r>
                  <a:rPr lang="tr-TR" altLang="zh-CN" sz="1400" dirty="0" smtClean="0">
                    <a:solidFill>
                      <a:srgbClr val="000000"/>
                    </a:solidFill>
                    <a:latin typeface="Calibri" pitchFamily="34" charset="0"/>
                  </a:rPr>
                  <a:t>Emniyet Kemeri Takma</a:t>
                </a:r>
                <a:endParaRPr lang="zh-CN" altLang="en-US" sz="1400" dirty="0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2" name="AutoShape 17"/>
              <p:cNvSpPr>
                <a:spLocks noChangeArrowheads="1"/>
              </p:cNvSpPr>
              <p:nvPr/>
            </p:nvSpPr>
            <p:spPr bwMode="gray">
              <a:xfrm>
                <a:off x="440464" y="3140075"/>
                <a:ext cx="1798758" cy="287338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3" name="AutoShape 18"/>
              <p:cNvSpPr>
                <a:spLocks noChangeArrowheads="1"/>
              </p:cNvSpPr>
              <p:nvPr/>
            </p:nvSpPr>
            <p:spPr bwMode="auto">
              <a:xfrm flipH="1">
                <a:off x="2079946" y="3211513"/>
                <a:ext cx="68948" cy="144463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4" name="AutoShape 19"/>
              <p:cNvSpPr>
                <a:spLocks noChangeArrowheads="1"/>
              </p:cNvSpPr>
              <p:nvPr/>
            </p:nvSpPr>
            <p:spPr bwMode="auto">
              <a:xfrm flipH="1">
                <a:off x="526716" y="3211513"/>
                <a:ext cx="70479" cy="144463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5" name="Text Box 20"/>
              <p:cNvSpPr txBox="1">
                <a:spLocks noChangeArrowheads="1"/>
              </p:cNvSpPr>
              <p:nvPr/>
            </p:nvSpPr>
            <p:spPr bwMode="gray">
              <a:xfrm>
                <a:off x="459332" y="3114675"/>
                <a:ext cx="1755856" cy="30777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 eaLnBrk="0" hangingPunct="0"/>
                <a:r>
                  <a:rPr lang="tr-TR" altLang="zh-CN" sz="1400" b="1" dirty="0" smtClean="0">
                    <a:solidFill>
                      <a:srgbClr val="FFFFFF"/>
                    </a:solidFill>
                    <a:latin typeface="Calibri" pitchFamily="34" charset="0"/>
                    <a:ea typeface="宋体" charset="-122"/>
                  </a:rPr>
                  <a:t>Hastalık Öncesi</a:t>
                </a:r>
                <a:endParaRPr lang="en-US" altLang="zh-CN" sz="1400" b="1" dirty="0">
                  <a:solidFill>
                    <a:srgbClr val="FFFFFF"/>
                  </a:solidFill>
                  <a:latin typeface="Calibri" pitchFamily="34" charset="0"/>
                  <a:ea typeface="宋体" charset="-122"/>
                </a:endParaRPr>
              </a:p>
            </p:txBody>
          </p:sp>
        </p:grpSp>
        <p:sp>
          <p:nvSpPr>
            <p:cNvPr id="15" name="AutoShape 8"/>
            <p:cNvSpPr>
              <a:spLocks noChangeArrowheads="1"/>
            </p:cNvSpPr>
            <p:nvPr/>
          </p:nvSpPr>
          <p:spPr bwMode="auto">
            <a:xfrm>
              <a:off x="6595119" y="1903412"/>
              <a:ext cx="2340000" cy="2573337"/>
            </a:xfrm>
            <a:prstGeom prst="roundRect">
              <a:avLst>
                <a:gd name="adj" fmla="val 4690"/>
              </a:avLst>
            </a:prstGeom>
            <a:noFill/>
            <a:ln w="25400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altLang="zh-CN" sz="1400" dirty="0" smtClean="0">
                  <a:solidFill>
                    <a:srgbClr val="000000"/>
                  </a:solidFill>
                  <a:latin typeface="Calibri" pitchFamily="34" charset="0"/>
                </a:rPr>
                <a:t>İleri Tedaviler</a:t>
              </a:r>
              <a:endParaRPr lang="zh-CN" altLang="en-US" sz="14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6" name="AutoShape 9"/>
            <p:cNvSpPr>
              <a:spLocks noChangeArrowheads="1"/>
            </p:cNvSpPr>
            <p:nvPr/>
          </p:nvSpPr>
          <p:spPr bwMode="gray">
            <a:xfrm>
              <a:off x="6778647" y="1760538"/>
              <a:ext cx="1899836" cy="287338"/>
            </a:xfrm>
            <a:prstGeom prst="roundRect">
              <a:avLst>
                <a:gd name="adj" fmla="val 50000"/>
              </a:avLst>
            </a:prstGeom>
            <a:solidFill>
              <a:srgbClr val="00206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7" name="AutoShape 10"/>
            <p:cNvSpPr>
              <a:spLocks noChangeArrowheads="1"/>
            </p:cNvSpPr>
            <p:nvPr/>
          </p:nvSpPr>
          <p:spPr bwMode="auto">
            <a:xfrm flipH="1">
              <a:off x="8521739" y="1831975"/>
              <a:ext cx="72822" cy="14287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8" name="AutoShape 11"/>
            <p:cNvSpPr>
              <a:spLocks noChangeArrowheads="1"/>
            </p:cNvSpPr>
            <p:nvPr/>
          </p:nvSpPr>
          <p:spPr bwMode="auto">
            <a:xfrm flipH="1">
              <a:off x="6871171" y="1831975"/>
              <a:ext cx="72822" cy="14287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9" name="Text Box 14"/>
            <p:cNvSpPr txBox="1">
              <a:spLocks noChangeArrowheads="1"/>
            </p:cNvSpPr>
            <p:nvPr/>
          </p:nvSpPr>
          <p:spPr bwMode="gray">
            <a:xfrm>
              <a:off x="6781497" y="1743075"/>
              <a:ext cx="1881997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tr-TR" altLang="zh-CN" sz="1400" b="1" dirty="0" smtClean="0">
                  <a:solidFill>
                    <a:srgbClr val="FFFFFF"/>
                  </a:solidFill>
                  <a:latin typeface="Calibri" pitchFamily="34" charset="0"/>
                  <a:ea typeface="宋体" charset="-122"/>
                </a:rPr>
                <a:t>Komplikasyon</a:t>
              </a:r>
              <a:endParaRPr lang="en-US" altLang="zh-CN" sz="1400" b="1" dirty="0">
                <a:solidFill>
                  <a:srgbClr val="FFFFFF"/>
                </a:solidFill>
                <a:latin typeface="Calibri" pitchFamily="34" charset="0"/>
                <a:ea typeface="宋体" charset="-122"/>
              </a:endParaRPr>
            </a:p>
          </p:txBody>
        </p:sp>
        <p:sp>
          <p:nvSpPr>
            <p:cNvPr id="20" name="Freeform 12"/>
            <p:cNvSpPr>
              <a:spLocks/>
            </p:cNvSpPr>
            <p:nvPr/>
          </p:nvSpPr>
          <p:spPr bwMode="gray">
            <a:xfrm>
              <a:off x="3749461" y="1454150"/>
              <a:ext cx="1415717" cy="1157288"/>
            </a:xfrm>
            <a:custGeom>
              <a:avLst/>
              <a:gdLst/>
              <a:ahLst/>
              <a:cxnLst>
                <a:cxn ang="0">
                  <a:pos x="0" y="774"/>
                </a:cxn>
                <a:cxn ang="0">
                  <a:pos x="2" y="770"/>
                </a:cxn>
                <a:cxn ang="0">
                  <a:pos x="8" y="754"/>
                </a:cxn>
                <a:cxn ang="0">
                  <a:pos x="16" y="730"/>
                </a:cxn>
                <a:cxn ang="0">
                  <a:pos x="32" y="698"/>
                </a:cxn>
                <a:cxn ang="0">
                  <a:pos x="50" y="660"/>
                </a:cxn>
                <a:cxn ang="0">
                  <a:pos x="76" y="618"/>
                </a:cxn>
                <a:cxn ang="0">
                  <a:pos x="106" y="574"/>
                </a:cxn>
                <a:cxn ang="0">
                  <a:pos x="142" y="528"/>
                </a:cxn>
                <a:cxn ang="0">
                  <a:pos x="186" y="482"/>
                </a:cxn>
                <a:cxn ang="0">
                  <a:pos x="236" y="438"/>
                </a:cxn>
                <a:cxn ang="0">
                  <a:pos x="294" y="398"/>
                </a:cxn>
                <a:cxn ang="0">
                  <a:pos x="360" y="360"/>
                </a:cxn>
                <a:cxn ang="0">
                  <a:pos x="426" y="332"/>
                </a:cxn>
                <a:cxn ang="0">
                  <a:pos x="488" y="314"/>
                </a:cxn>
                <a:cxn ang="0">
                  <a:pos x="544" y="304"/>
                </a:cxn>
                <a:cxn ang="0">
                  <a:pos x="594" y="300"/>
                </a:cxn>
                <a:cxn ang="0">
                  <a:pos x="638" y="300"/>
                </a:cxn>
                <a:cxn ang="0">
                  <a:pos x="678" y="304"/>
                </a:cxn>
                <a:cxn ang="0">
                  <a:pos x="710" y="312"/>
                </a:cxn>
                <a:cxn ang="0">
                  <a:pos x="736" y="320"/>
                </a:cxn>
                <a:cxn ang="0">
                  <a:pos x="754" y="326"/>
                </a:cxn>
                <a:cxn ang="0">
                  <a:pos x="766" y="332"/>
                </a:cxn>
                <a:cxn ang="0">
                  <a:pos x="770" y="334"/>
                </a:cxn>
                <a:cxn ang="0">
                  <a:pos x="680" y="476"/>
                </a:cxn>
                <a:cxn ang="0">
                  <a:pos x="982" y="370"/>
                </a:cxn>
                <a:cxn ang="0">
                  <a:pos x="912" y="0"/>
                </a:cxn>
                <a:cxn ang="0">
                  <a:pos x="854" y="150"/>
                </a:cxn>
                <a:cxn ang="0">
                  <a:pos x="850" y="148"/>
                </a:cxn>
                <a:cxn ang="0">
                  <a:pos x="838" y="142"/>
                </a:cxn>
                <a:cxn ang="0">
                  <a:pos x="822" y="134"/>
                </a:cxn>
                <a:cxn ang="0">
                  <a:pos x="798" y="126"/>
                </a:cxn>
                <a:cxn ang="0">
                  <a:pos x="768" y="120"/>
                </a:cxn>
                <a:cxn ang="0">
                  <a:pos x="732" y="114"/>
                </a:cxn>
                <a:cxn ang="0">
                  <a:pos x="692" y="110"/>
                </a:cxn>
                <a:cxn ang="0">
                  <a:pos x="646" y="110"/>
                </a:cxn>
                <a:cxn ang="0">
                  <a:pos x="596" y="116"/>
                </a:cxn>
                <a:cxn ang="0">
                  <a:pos x="540" y="126"/>
                </a:cxn>
                <a:cxn ang="0">
                  <a:pos x="482" y="146"/>
                </a:cxn>
                <a:cxn ang="0">
                  <a:pos x="422" y="172"/>
                </a:cxn>
                <a:cxn ang="0">
                  <a:pos x="356" y="210"/>
                </a:cxn>
                <a:cxn ang="0">
                  <a:pos x="290" y="258"/>
                </a:cxn>
                <a:cxn ang="0">
                  <a:pos x="230" y="310"/>
                </a:cxn>
                <a:cxn ang="0">
                  <a:pos x="178" y="364"/>
                </a:cxn>
                <a:cxn ang="0">
                  <a:pos x="136" y="422"/>
                </a:cxn>
                <a:cxn ang="0">
                  <a:pos x="100" y="480"/>
                </a:cxn>
                <a:cxn ang="0">
                  <a:pos x="72" y="536"/>
                </a:cxn>
                <a:cxn ang="0">
                  <a:pos x="48" y="590"/>
                </a:cxn>
                <a:cxn ang="0">
                  <a:pos x="30" y="640"/>
                </a:cxn>
                <a:cxn ang="0">
                  <a:pos x="18" y="684"/>
                </a:cxn>
                <a:cxn ang="0">
                  <a:pos x="8" y="722"/>
                </a:cxn>
                <a:cxn ang="0">
                  <a:pos x="4" y="750"/>
                </a:cxn>
                <a:cxn ang="0">
                  <a:pos x="0" y="768"/>
                </a:cxn>
                <a:cxn ang="0">
                  <a:pos x="0" y="774"/>
                </a:cxn>
              </a:cxnLst>
              <a:rect l="0" t="0" r="r" b="b"/>
              <a:pathLst>
                <a:path w="982" h="774">
                  <a:moveTo>
                    <a:pt x="0" y="774"/>
                  </a:moveTo>
                  <a:lnTo>
                    <a:pt x="2" y="770"/>
                  </a:lnTo>
                  <a:lnTo>
                    <a:pt x="8" y="754"/>
                  </a:lnTo>
                  <a:lnTo>
                    <a:pt x="16" y="730"/>
                  </a:lnTo>
                  <a:lnTo>
                    <a:pt x="32" y="698"/>
                  </a:lnTo>
                  <a:lnTo>
                    <a:pt x="50" y="660"/>
                  </a:lnTo>
                  <a:lnTo>
                    <a:pt x="76" y="618"/>
                  </a:lnTo>
                  <a:lnTo>
                    <a:pt x="106" y="574"/>
                  </a:lnTo>
                  <a:lnTo>
                    <a:pt x="142" y="528"/>
                  </a:lnTo>
                  <a:lnTo>
                    <a:pt x="186" y="482"/>
                  </a:lnTo>
                  <a:lnTo>
                    <a:pt x="236" y="438"/>
                  </a:lnTo>
                  <a:lnTo>
                    <a:pt x="294" y="398"/>
                  </a:lnTo>
                  <a:lnTo>
                    <a:pt x="360" y="360"/>
                  </a:lnTo>
                  <a:lnTo>
                    <a:pt x="426" y="332"/>
                  </a:lnTo>
                  <a:lnTo>
                    <a:pt x="488" y="314"/>
                  </a:lnTo>
                  <a:lnTo>
                    <a:pt x="544" y="304"/>
                  </a:lnTo>
                  <a:lnTo>
                    <a:pt x="594" y="300"/>
                  </a:lnTo>
                  <a:lnTo>
                    <a:pt x="638" y="300"/>
                  </a:lnTo>
                  <a:lnTo>
                    <a:pt x="678" y="304"/>
                  </a:lnTo>
                  <a:lnTo>
                    <a:pt x="710" y="312"/>
                  </a:lnTo>
                  <a:lnTo>
                    <a:pt x="736" y="320"/>
                  </a:lnTo>
                  <a:lnTo>
                    <a:pt x="754" y="326"/>
                  </a:lnTo>
                  <a:lnTo>
                    <a:pt x="766" y="332"/>
                  </a:lnTo>
                  <a:lnTo>
                    <a:pt x="770" y="334"/>
                  </a:lnTo>
                  <a:lnTo>
                    <a:pt x="680" y="476"/>
                  </a:lnTo>
                  <a:lnTo>
                    <a:pt x="982" y="370"/>
                  </a:lnTo>
                  <a:lnTo>
                    <a:pt x="912" y="0"/>
                  </a:lnTo>
                  <a:lnTo>
                    <a:pt x="854" y="150"/>
                  </a:lnTo>
                  <a:lnTo>
                    <a:pt x="850" y="148"/>
                  </a:lnTo>
                  <a:lnTo>
                    <a:pt x="838" y="142"/>
                  </a:lnTo>
                  <a:lnTo>
                    <a:pt x="822" y="134"/>
                  </a:lnTo>
                  <a:lnTo>
                    <a:pt x="798" y="126"/>
                  </a:lnTo>
                  <a:lnTo>
                    <a:pt x="768" y="120"/>
                  </a:lnTo>
                  <a:lnTo>
                    <a:pt x="732" y="114"/>
                  </a:lnTo>
                  <a:lnTo>
                    <a:pt x="692" y="110"/>
                  </a:lnTo>
                  <a:lnTo>
                    <a:pt x="646" y="110"/>
                  </a:lnTo>
                  <a:lnTo>
                    <a:pt x="596" y="116"/>
                  </a:lnTo>
                  <a:lnTo>
                    <a:pt x="540" y="126"/>
                  </a:lnTo>
                  <a:lnTo>
                    <a:pt x="482" y="146"/>
                  </a:lnTo>
                  <a:lnTo>
                    <a:pt x="422" y="172"/>
                  </a:lnTo>
                  <a:lnTo>
                    <a:pt x="356" y="210"/>
                  </a:lnTo>
                  <a:lnTo>
                    <a:pt x="290" y="258"/>
                  </a:lnTo>
                  <a:lnTo>
                    <a:pt x="230" y="310"/>
                  </a:lnTo>
                  <a:lnTo>
                    <a:pt x="178" y="364"/>
                  </a:lnTo>
                  <a:lnTo>
                    <a:pt x="136" y="422"/>
                  </a:lnTo>
                  <a:lnTo>
                    <a:pt x="100" y="480"/>
                  </a:lnTo>
                  <a:lnTo>
                    <a:pt x="72" y="536"/>
                  </a:lnTo>
                  <a:lnTo>
                    <a:pt x="48" y="590"/>
                  </a:lnTo>
                  <a:lnTo>
                    <a:pt x="30" y="640"/>
                  </a:lnTo>
                  <a:lnTo>
                    <a:pt x="18" y="684"/>
                  </a:lnTo>
                  <a:lnTo>
                    <a:pt x="8" y="722"/>
                  </a:lnTo>
                  <a:lnTo>
                    <a:pt x="4" y="750"/>
                  </a:lnTo>
                  <a:lnTo>
                    <a:pt x="0" y="768"/>
                  </a:lnTo>
                  <a:lnTo>
                    <a:pt x="0" y="774"/>
                  </a:lnTo>
                </a:path>
              </a:pathLst>
            </a:custGeom>
            <a:gradFill rotWithShape="1">
              <a:gsLst>
                <a:gs pos="0">
                  <a:schemeClr val="folHlink">
                    <a:gamma/>
                    <a:tint val="57647"/>
                    <a:invGamma/>
                    <a:alpha val="32001"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127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1" name="Freeform 12"/>
            <p:cNvSpPr>
              <a:spLocks/>
            </p:cNvSpPr>
            <p:nvPr/>
          </p:nvSpPr>
          <p:spPr bwMode="gray">
            <a:xfrm>
              <a:off x="5835436" y="1016000"/>
              <a:ext cx="1415717" cy="1157288"/>
            </a:xfrm>
            <a:custGeom>
              <a:avLst/>
              <a:gdLst/>
              <a:ahLst/>
              <a:cxnLst>
                <a:cxn ang="0">
                  <a:pos x="0" y="774"/>
                </a:cxn>
                <a:cxn ang="0">
                  <a:pos x="2" y="770"/>
                </a:cxn>
                <a:cxn ang="0">
                  <a:pos x="8" y="754"/>
                </a:cxn>
                <a:cxn ang="0">
                  <a:pos x="16" y="730"/>
                </a:cxn>
                <a:cxn ang="0">
                  <a:pos x="32" y="698"/>
                </a:cxn>
                <a:cxn ang="0">
                  <a:pos x="50" y="660"/>
                </a:cxn>
                <a:cxn ang="0">
                  <a:pos x="76" y="618"/>
                </a:cxn>
                <a:cxn ang="0">
                  <a:pos x="106" y="574"/>
                </a:cxn>
                <a:cxn ang="0">
                  <a:pos x="142" y="528"/>
                </a:cxn>
                <a:cxn ang="0">
                  <a:pos x="186" y="482"/>
                </a:cxn>
                <a:cxn ang="0">
                  <a:pos x="236" y="438"/>
                </a:cxn>
                <a:cxn ang="0">
                  <a:pos x="294" y="398"/>
                </a:cxn>
                <a:cxn ang="0">
                  <a:pos x="360" y="360"/>
                </a:cxn>
                <a:cxn ang="0">
                  <a:pos x="426" y="332"/>
                </a:cxn>
                <a:cxn ang="0">
                  <a:pos x="488" y="314"/>
                </a:cxn>
                <a:cxn ang="0">
                  <a:pos x="544" y="304"/>
                </a:cxn>
                <a:cxn ang="0">
                  <a:pos x="594" y="300"/>
                </a:cxn>
                <a:cxn ang="0">
                  <a:pos x="638" y="300"/>
                </a:cxn>
                <a:cxn ang="0">
                  <a:pos x="678" y="304"/>
                </a:cxn>
                <a:cxn ang="0">
                  <a:pos x="710" y="312"/>
                </a:cxn>
                <a:cxn ang="0">
                  <a:pos x="736" y="320"/>
                </a:cxn>
                <a:cxn ang="0">
                  <a:pos x="754" y="326"/>
                </a:cxn>
                <a:cxn ang="0">
                  <a:pos x="766" y="332"/>
                </a:cxn>
                <a:cxn ang="0">
                  <a:pos x="770" y="334"/>
                </a:cxn>
                <a:cxn ang="0">
                  <a:pos x="680" y="476"/>
                </a:cxn>
                <a:cxn ang="0">
                  <a:pos x="982" y="370"/>
                </a:cxn>
                <a:cxn ang="0">
                  <a:pos x="912" y="0"/>
                </a:cxn>
                <a:cxn ang="0">
                  <a:pos x="854" y="150"/>
                </a:cxn>
                <a:cxn ang="0">
                  <a:pos x="850" y="148"/>
                </a:cxn>
                <a:cxn ang="0">
                  <a:pos x="838" y="142"/>
                </a:cxn>
                <a:cxn ang="0">
                  <a:pos x="822" y="134"/>
                </a:cxn>
                <a:cxn ang="0">
                  <a:pos x="798" y="126"/>
                </a:cxn>
                <a:cxn ang="0">
                  <a:pos x="768" y="120"/>
                </a:cxn>
                <a:cxn ang="0">
                  <a:pos x="732" y="114"/>
                </a:cxn>
                <a:cxn ang="0">
                  <a:pos x="692" y="110"/>
                </a:cxn>
                <a:cxn ang="0">
                  <a:pos x="646" y="110"/>
                </a:cxn>
                <a:cxn ang="0">
                  <a:pos x="596" y="116"/>
                </a:cxn>
                <a:cxn ang="0">
                  <a:pos x="540" y="126"/>
                </a:cxn>
                <a:cxn ang="0">
                  <a:pos x="482" y="146"/>
                </a:cxn>
                <a:cxn ang="0">
                  <a:pos x="422" y="172"/>
                </a:cxn>
                <a:cxn ang="0">
                  <a:pos x="356" y="210"/>
                </a:cxn>
                <a:cxn ang="0">
                  <a:pos x="290" y="258"/>
                </a:cxn>
                <a:cxn ang="0">
                  <a:pos x="230" y="310"/>
                </a:cxn>
                <a:cxn ang="0">
                  <a:pos x="178" y="364"/>
                </a:cxn>
                <a:cxn ang="0">
                  <a:pos x="136" y="422"/>
                </a:cxn>
                <a:cxn ang="0">
                  <a:pos x="100" y="480"/>
                </a:cxn>
                <a:cxn ang="0">
                  <a:pos x="72" y="536"/>
                </a:cxn>
                <a:cxn ang="0">
                  <a:pos x="48" y="590"/>
                </a:cxn>
                <a:cxn ang="0">
                  <a:pos x="30" y="640"/>
                </a:cxn>
                <a:cxn ang="0">
                  <a:pos x="18" y="684"/>
                </a:cxn>
                <a:cxn ang="0">
                  <a:pos x="8" y="722"/>
                </a:cxn>
                <a:cxn ang="0">
                  <a:pos x="4" y="750"/>
                </a:cxn>
                <a:cxn ang="0">
                  <a:pos x="0" y="768"/>
                </a:cxn>
                <a:cxn ang="0">
                  <a:pos x="0" y="774"/>
                </a:cxn>
              </a:cxnLst>
              <a:rect l="0" t="0" r="r" b="b"/>
              <a:pathLst>
                <a:path w="982" h="774">
                  <a:moveTo>
                    <a:pt x="0" y="774"/>
                  </a:moveTo>
                  <a:lnTo>
                    <a:pt x="2" y="770"/>
                  </a:lnTo>
                  <a:lnTo>
                    <a:pt x="8" y="754"/>
                  </a:lnTo>
                  <a:lnTo>
                    <a:pt x="16" y="730"/>
                  </a:lnTo>
                  <a:lnTo>
                    <a:pt x="32" y="698"/>
                  </a:lnTo>
                  <a:lnTo>
                    <a:pt x="50" y="660"/>
                  </a:lnTo>
                  <a:lnTo>
                    <a:pt x="76" y="618"/>
                  </a:lnTo>
                  <a:lnTo>
                    <a:pt x="106" y="574"/>
                  </a:lnTo>
                  <a:lnTo>
                    <a:pt x="142" y="528"/>
                  </a:lnTo>
                  <a:lnTo>
                    <a:pt x="186" y="482"/>
                  </a:lnTo>
                  <a:lnTo>
                    <a:pt x="236" y="438"/>
                  </a:lnTo>
                  <a:lnTo>
                    <a:pt x="294" y="398"/>
                  </a:lnTo>
                  <a:lnTo>
                    <a:pt x="360" y="360"/>
                  </a:lnTo>
                  <a:lnTo>
                    <a:pt x="426" y="332"/>
                  </a:lnTo>
                  <a:lnTo>
                    <a:pt x="488" y="314"/>
                  </a:lnTo>
                  <a:lnTo>
                    <a:pt x="544" y="304"/>
                  </a:lnTo>
                  <a:lnTo>
                    <a:pt x="594" y="300"/>
                  </a:lnTo>
                  <a:lnTo>
                    <a:pt x="638" y="300"/>
                  </a:lnTo>
                  <a:lnTo>
                    <a:pt x="678" y="304"/>
                  </a:lnTo>
                  <a:lnTo>
                    <a:pt x="710" y="312"/>
                  </a:lnTo>
                  <a:lnTo>
                    <a:pt x="736" y="320"/>
                  </a:lnTo>
                  <a:lnTo>
                    <a:pt x="754" y="326"/>
                  </a:lnTo>
                  <a:lnTo>
                    <a:pt x="766" y="332"/>
                  </a:lnTo>
                  <a:lnTo>
                    <a:pt x="770" y="334"/>
                  </a:lnTo>
                  <a:lnTo>
                    <a:pt x="680" y="476"/>
                  </a:lnTo>
                  <a:lnTo>
                    <a:pt x="982" y="370"/>
                  </a:lnTo>
                  <a:lnTo>
                    <a:pt x="912" y="0"/>
                  </a:lnTo>
                  <a:lnTo>
                    <a:pt x="854" y="150"/>
                  </a:lnTo>
                  <a:lnTo>
                    <a:pt x="850" y="148"/>
                  </a:lnTo>
                  <a:lnTo>
                    <a:pt x="838" y="142"/>
                  </a:lnTo>
                  <a:lnTo>
                    <a:pt x="822" y="134"/>
                  </a:lnTo>
                  <a:lnTo>
                    <a:pt x="798" y="126"/>
                  </a:lnTo>
                  <a:lnTo>
                    <a:pt x="768" y="120"/>
                  </a:lnTo>
                  <a:lnTo>
                    <a:pt x="732" y="114"/>
                  </a:lnTo>
                  <a:lnTo>
                    <a:pt x="692" y="110"/>
                  </a:lnTo>
                  <a:lnTo>
                    <a:pt x="646" y="110"/>
                  </a:lnTo>
                  <a:lnTo>
                    <a:pt x="596" y="116"/>
                  </a:lnTo>
                  <a:lnTo>
                    <a:pt x="540" y="126"/>
                  </a:lnTo>
                  <a:lnTo>
                    <a:pt x="482" y="146"/>
                  </a:lnTo>
                  <a:lnTo>
                    <a:pt x="422" y="172"/>
                  </a:lnTo>
                  <a:lnTo>
                    <a:pt x="356" y="210"/>
                  </a:lnTo>
                  <a:lnTo>
                    <a:pt x="290" y="258"/>
                  </a:lnTo>
                  <a:lnTo>
                    <a:pt x="230" y="310"/>
                  </a:lnTo>
                  <a:lnTo>
                    <a:pt x="178" y="364"/>
                  </a:lnTo>
                  <a:lnTo>
                    <a:pt x="136" y="422"/>
                  </a:lnTo>
                  <a:lnTo>
                    <a:pt x="100" y="480"/>
                  </a:lnTo>
                  <a:lnTo>
                    <a:pt x="72" y="536"/>
                  </a:lnTo>
                  <a:lnTo>
                    <a:pt x="48" y="590"/>
                  </a:lnTo>
                  <a:lnTo>
                    <a:pt x="30" y="640"/>
                  </a:lnTo>
                  <a:lnTo>
                    <a:pt x="18" y="684"/>
                  </a:lnTo>
                  <a:lnTo>
                    <a:pt x="8" y="722"/>
                  </a:lnTo>
                  <a:lnTo>
                    <a:pt x="4" y="750"/>
                  </a:lnTo>
                  <a:lnTo>
                    <a:pt x="0" y="768"/>
                  </a:lnTo>
                  <a:lnTo>
                    <a:pt x="0" y="774"/>
                  </a:lnTo>
                </a:path>
              </a:pathLst>
            </a:custGeom>
            <a:gradFill rotWithShape="1">
              <a:gsLst>
                <a:gs pos="0">
                  <a:schemeClr val="folHlink">
                    <a:gamma/>
                    <a:tint val="57647"/>
                    <a:invGamma/>
                    <a:alpha val="32001"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127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2" name="Metin kutusu 21"/>
            <p:cNvSpPr txBox="1"/>
            <p:nvPr/>
          </p:nvSpPr>
          <p:spPr>
            <a:xfrm>
              <a:off x="1615861" y="1687273"/>
              <a:ext cx="180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Birincil Koruma</a:t>
              </a:r>
              <a:endPara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Metin kutusu 22"/>
            <p:cNvSpPr txBox="1"/>
            <p:nvPr/>
          </p:nvSpPr>
          <p:spPr>
            <a:xfrm>
              <a:off x="3738735" y="1195765"/>
              <a:ext cx="180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İkincil Koruma</a:t>
              </a:r>
              <a:endPara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4" name="Metin kutusu 23"/>
            <p:cNvSpPr txBox="1"/>
            <p:nvPr/>
          </p:nvSpPr>
          <p:spPr>
            <a:xfrm>
              <a:off x="5755727" y="748884"/>
              <a:ext cx="180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Üçüncül Koruma</a:t>
              </a:r>
              <a:endPara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5" name="AutoShape 9"/>
            <p:cNvSpPr>
              <a:spLocks noChangeArrowheads="1"/>
            </p:cNvSpPr>
            <p:nvPr/>
          </p:nvSpPr>
          <p:spPr bwMode="gray">
            <a:xfrm>
              <a:off x="4671294" y="2207418"/>
              <a:ext cx="1872000" cy="287338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 altLang="zh-CN" sz="1400" b="1" dirty="0" smtClean="0">
                  <a:solidFill>
                    <a:srgbClr val="FFFFFF"/>
                  </a:solidFill>
                  <a:latin typeface="Calibri" pitchFamily="34" charset="0"/>
                </a:rPr>
                <a:t>Semptomatik</a:t>
              </a:r>
              <a:endParaRPr lang="zh-CN" altLang="en-US" sz="1400" b="1" dirty="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26" name="AutoShape 10"/>
            <p:cNvSpPr>
              <a:spLocks noChangeArrowheads="1"/>
            </p:cNvSpPr>
            <p:nvPr/>
          </p:nvSpPr>
          <p:spPr bwMode="auto">
            <a:xfrm flipH="1">
              <a:off x="6342788" y="2279650"/>
              <a:ext cx="68948" cy="14287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7" name="AutoShape 11"/>
            <p:cNvSpPr>
              <a:spLocks noChangeArrowheads="1"/>
            </p:cNvSpPr>
            <p:nvPr/>
          </p:nvSpPr>
          <p:spPr bwMode="auto">
            <a:xfrm flipH="1">
              <a:off x="4789561" y="2279650"/>
              <a:ext cx="68948" cy="142875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 b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28" name="Metin kutusu 27"/>
            <p:cNvSpPr txBox="1"/>
            <p:nvPr/>
          </p:nvSpPr>
          <p:spPr>
            <a:xfrm rot="16200000">
              <a:off x="1447028" y="4252279"/>
              <a:ext cx="20705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200" b="1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Etkisiz</a:t>
              </a:r>
              <a:r>
                <a:rPr lang="tr-TR" sz="1200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 (Akciğer </a:t>
              </a:r>
              <a:r>
                <a:rPr lang="tr-TR" sz="1200" i="1" dirty="0" err="1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Ca</a:t>
              </a:r>
              <a:r>
                <a:rPr lang="tr-TR" sz="1200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)</a:t>
              </a:r>
              <a:endParaRPr lang="tr-TR" sz="1200" i="1" dirty="0">
                <a:solidFill>
                  <a:srgbClr val="004986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" name="Metin kutusu 28"/>
            <p:cNvSpPr txBox="1"/>
            <p:nvPr/>
          </p:nvSpPr>
          <p:spPr>
            <a:xfrm rot="16200000">
              <a:off x="3560503" y="3759855"/>
              <a:ext cx="20705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200" b="1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Etkili </a:t>
              </a:r>
              <a:r>
                <a:rPr lang="tr-TR" sz="1200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(</a:t>
              </a:r>
              <a:r>
                <a:rPr lang="tr-TR" sz="1200" i="1" dirty="0" err="1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Akciger</a:t>
              </a:r>
              <a:r>
                <a:rPr lang="tr-TR" sz="1200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tr-TR" sz="1200" i="1" dirty="0" err="1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Ca</a:t>
              </a:r>
              <a:r>
                <a:rPr lang="tr-TR" sz="1200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)</a:t>
              </a:r>
              <a:endParaRPr lang="tr-TR" sz="1200" i="1" dirty="0">
                <a:solidFill>
                  <a:srgbClr val="004986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0" name="Metin kutusu 29"/>
            <p:cNvSpPr txBox="1"/>
            <p:nvPr/>
          </p:nvSpPr>
          <p:spPr>
            <a:xfrm rot="16200000">
              <a:off x="5675527" y="3283323"/>
              <a:ext cx="20705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200" b="1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Gereksiz</a:t>
              </a:r>
              <a:r>
                <a:rPr lang="tr-TR" sz="1200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 (Akciğer </a:t>
              </a:r>
              <a:r>
                <a:rPr lang="tr-TR" sz="1200" i="1" dirty="0" err="1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Ca</a:t>
              </a:r>
              <a:r>
                <a:rPr lang="tr-TR" sz="1200" i="1" dirty="0" smtClean="0">
                  <a:solidFill>
                    <a:srgbClr val="004986"/>
                  </a:solidFill>
                  <a:latin typeface="Calibri" pitchFamily="34" charset="0"/>
                  <a:cs typeface="Calibri" pitchFamily="34" charset="0"/>
                </a:rPr>
                <a:t>)</a:t>
              </a:r>
              <a:endParaRPr lang="tr-TR" sz="1200" i="1" dirty="0">
                <a:solidFill>
                  <a:srgbClr val="004986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44" name="Metin kutusu 43"/>
          <p:cNvSpPr txBox="1"/>
          <p:nvPr/>
        </p:nvSpPr>
        <p:spPr>
          <a:xfrm>
            <a:off x="2331549" y="5340349"/>
            <a:ext cx="23392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«Erken Tanı»</a:t>
            </a:r>
            <a:endParaRPr lang="tr-TR" sz="1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5" name="Metin kutusu 44"/>
          <p:cNvSpPr txBox="1"/>
          <p:nvPr/>
        </p:nvSpPr>
        <p:spPr>
          <a:xfrm>
            <a:off x="231797" y="5754651"/>
            <a:ext cx="2385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«Biyolojik Başlangıç»</a:t>
            </a:r>
            <a:endParaRPr lang="tr-TR" sz="1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6" name="Metin kutusu 45"/>
          <p:cNvSpPr txBox="1"/>
          <p:nvPr/>
        </p:nvSpPr>
        <p:spPr>
          <a:xfrm>
            <a:off x="4457872" y="4820129"/>
            <a:ext cx="23245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«Klinik Belirtiler»</a:t>
            </a:r>
            <a:endParaRPr lang="tr-TR" sz="1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7" name="Metin kutusu 46"/>
          <p:cNvSpPr txBox="1"/>
          <p:nvPr/>
        </p:nvSpPr>
        <p:spPr>
          <a:xfrm>
            <a:off x="6576069" y="4380146"/>
            <a:ext cx="23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«İyileşme-Ölüm»</a:t>
            </a:r>
            <a:endParaRPr lang="tr-TR" sz="1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8" name="Dikdörtgen 47"/>
          <p:cNvSpPr/>
          <p:nvPr/>
        </p:nvSpPr>
        <p:spPr>
          <a:xfrm>
            <a:off x="4829392" y="5848827"/>
            <a:ext cx="4255353" cy="523220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14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Risklerin (hastalığın) önlenmesi	: Birincil korunma</a:t>
            </a:r>
          </a:p>
          <a:p>
            <a:pPr marL="14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Riskleri (hastalığı) erken saptama 	: İkincil korunma</a:t>
            </a:r>
          </a:p>
        </p:txBody>
      </p:sp>
      <p:sp>
        <p:nvSpPr>
          <p:cNvPr id="50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9478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66676" y="3406239"/>
            <a:ext cx="8954500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rgbClr val="000000">
                    <a:lumMod val="85000"/>
                    <a:lumOff val="1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Sağlık Gözetimi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9912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-19049" y="3814763"/>
            <a:ext cx="9143999" cy="19145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sz="8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Tanımlar</a:t>
            </a:r>
          </a:p>
          <a:p>
            <a:pPr algn="ctr">
              <a:defRPr/>
            </a:pPr>
            <a:r>
              <a:rPr lang="tr-TR" sz="8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Sağlık Sorunları</a:t>
            </a:r>
            <a:endParaRPr lang="tr-TR" sz="8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1" name="Picture 3" descr="D:\DOKTOR\1-DRUZ DOK\2-DRUZ EGITIMLER\4-RESİMLER\Kırtasiye\Whack_Notepad_++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800" y="981075"/>
            <a:ext cx="2578100" cy="257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62416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69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7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/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</a:rPr>
              <a:t>YÜKÜMLÜLÜK SÜRESİ</a:t>
            </a:r>
            <a:endParaRPr lang="tr-TR" sz="2000" b="1" noProof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</a:rPr>
              <a:t>«Sigortalının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</a:rPr>
              <a:t>Meslek Hastalığına sebep olan işinden filen ayrıldığı tarih ile Meslek Hastalığının meydana çıktığı tarih arasında geçen </a:t>
            </a:r>
            <a:r>
              <a:rPr lang="tr-TR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en uzun </a:t>
            </a:r>
            <a:r>
              <a:rPr lang="tr-TR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süreye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</a:rPr>
              <a:t>Yükümlülük Süresi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</a:rPr>
              <a:t>denir.»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b="1" i="1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</a:rPr>
              <a:t>Bu süre aynı zamanda meslek hastalığına yakalanan kişinin yasal yollarla hakkını arayabileceği süredir.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1100" i="1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</a:rPr>
              <a:t>İstisna; Yasal süre aşımından sonra 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</a:rPr>
              <a:t>«Sağlık İşleri Yüksek Kurulunda»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</a:rPr>
              <a:t> hakkını arayabilir.</a:t>
            </a:r>
            <a:endParaRPr lang="tr-TR" sz="2000" i="1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i="1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1677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41679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16795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416800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6801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6802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16796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416797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6798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6799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81050" y="2181225"/>
            <a:ext cx="5508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400" b="1" i="1" noProof="1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Tanım</a:t>
            </a: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5259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69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7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/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</a:rPr>
              <a:t>MARUZİYET SÜRESİ</a:t>
            </a:r>
            <a:endParaRPr lang="tr-TR" sz="2000" b="1" noProof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</a:rPr>
              <a:t>«Zararlı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</a:rPr>
              <a:t>etkenin başlamasıyla hastalık belirtilerinin ortaya çıkması için gereken </a:t>
            </a:r>
            <a:r>
              <a:rPr lang="tr-TR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en az </a:t>
            </a:r>
            <a:r>
              <a:rPr lang="tr-TR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süreye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</a:rPr>
              <a:t>Maruziyet Süresi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</a:rPr>
              <a:t> denir.»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i="1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1677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41679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16795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416800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6801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6802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16796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416797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6798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6799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81050" y="2181225"/>
            <a:ext cx="5508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400" b="1" i="1" noProof="1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Tanım</a:t>
            </a: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939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73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7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/>
            <a:r>
              <a:rPr lang="tr-TR" sz="2000" b="1" noProof="1">
                <a:solidFill>
                  <a:srgbClr val="FFFFFF"/>
                </a:solidFill>
                <a:latin typeface="Calibri" pitchFamily="34" charset="0"/>
              </a:rPr>
              <a:t>ÇALIŞANLARDA GÖRÜLEN SAĞLIK SORUNLARI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400" dirty="0">
              <a:solidFill>
                <a:srgbClr val="000000"/>
              </a:solidFill>
              <a:latin typeface="Calibri" pitchFamily="34" charset="0"/>
            </a:endParaRPr>
          </a:p>
          <a:p>
            <a:pPr marL="800100" lvl="1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Tx/>
              <a:buAutoNum type="arabicPeriod"/>
            </a:pPr>
            <a:r>
              <a:rPr lang="tr-TR" sz="2400" b="1" i="1" dirty="0">
                <a:solidFill>
                  <a:srgbClr val="000000"/>
                </a:solidFill>
                <a:latin typeface="Calibri" pitchFamily="34" charset="0"/>
              </a:rPr>
              <a:t>Genel Sağlık Sorunları	: En sık</a:t>
            </a:r>
          </a:p>
          <a:p>
            <a:pPr marL="800100" lvl="1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Tx/>
              <a:buAutoNum type="arabicPeriod"/>
            </a:pPr>
            <a:r>
              <a:rPr lang="tr-TR" sz="2400" b="1" i="1" dirty="0">
                <a:solidFill>
                  <a:srgbClr val="000000"/>
                </a:solidFill>
                <a:latin typeface="Calibri" pitchFamily="34" charset="0"/>
              </a:rPr>
              <a:t>İşle İlgili Hastalıklar	: Sık</a:t>
            </a:r>
          </a:p>
          <a:p>
            <a:pPr marL="800100" lvl="1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Tx/>
              <a:buAutoNum type="arabicPeriod"/>
            </a:pPr>
            <a:r>
              <a:rPr lang="tr-TR" sz="2400" b="1" i="1" dirty="0">
                <a:solidFill>
                  <a:srgbClr val="000000"/>
                </a:solidFill>
                <a:latin typeface="Calibri" pitchFamily="34" charset="0"/>
              </a:rPr>
              <a:t>Meslek Hastalıkları	: Seyrek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400" b="1" i="1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400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12676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412677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12680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412685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2686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2687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412681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412682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2683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2684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9"/>
          <p:cNvGrpSpPr>
            <a:grpSpLocks/>
          </p:cNvGrpSpPr>
          <p:nvPr/>
        </p:nvGrpSpPr>
        <p:grpSpPr bwMode="auto">
          <a:xfrm>
            <a:off x="2657475" y="5445125"/>
            <a:ext cx="6162675" cy="663575"/>
            <a:chOff x="2644311" y="5451679"/>
            <a:chExt cx="6162416" cy="663371"/>
          </a:xfrm>
        </p:grpSpPr>
        <p:grpSp>
          <p:nvGrpSpPr>
            <p:cNvPr id="1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1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2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4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0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0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9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0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30 h 234"/>
                  <a:gd name="T10" fmla="*/ 966168 w 124"/>
                  <a:gd name="T11" fmla="*/ 7124930 h 234"/>
                  <a:gd name="T12" fmla="*/ 966168 w 124"/>
                  <a:gd name="T13" fmla="*/ 3892692 h 234"/>
                  <a:gd name="T14" fmla="*/ 1590987 w 124"/>
                  <a:gd name="T15" fmla="*/ 3892692 h 234"/>
                  <a:gd name="T16" fmla="*/ 2587025 w 124"/>
                  <a:gd name="T17" fmla="*/ 3807366 h 234"/>
                  <a:gd name="T18" fmla="*/ 3095145 w 124"/>
                  <a:gd name="T19" fmla="*/ 3533560 h 234"/>
                  <a:gd name="T20" fmla="*/ 3471125 w 124"/>
                  <a:gd name="T21" fmla="*/ 2896713 h 234"/>
                  <a:gd name="T22" fmla="*/ 3651104 w 124"/>
                  <a:gd name="T23" fmla="*/ 1918946 h 234"/>
                  <a:gd name="T24" fmla="*/ 3358227 w 124"/>
                  <a:gd name="T25" fmla="*/ 707008 h 234"/>
                  <a:gd name="T26" fmla="*/ 2294076 w 124"/>
                  <a:gd name="T27" fmla="*/ 2981860 h 234"/>
                  <a:gd name="T28" fmla="*/ 913797 w 124"/>
                  <a:gd name="T29" fmla="*/ 2981860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60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3 h 239"/>
                  <a:gd name="T4" fmla="*/ 0 w 134"/>
                  <a:gd name="T5" fmla="*/ 5122873 h 239"/>
                  <a:gd name="T6" fmla="*/ 2001540 w 134"/>
                  <a:gd name="T7" fmla="*/ 7163781 h 239"/>
                  <a:gd name="T8" fmla="*/ 3946645 w 134"/>
                  <a:gd name="T9" fmla="*/ 5187975 h 239"/>
                  <a:gd name="T10" fmla="*/ 3946645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38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7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30" name="Picture 64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0" name="53 Metin kutusu"/>
            <p:cNvSpPr txBox="1"/>
            <p:nvPr/>
          </p:nvSpPr>
          <p:spPr>
            <a:xfrm>
              <a:off x="3298334" y="5638946"/>
              <a:ext cx="5508393" cy="288836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Sıklık sırası?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36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0" y="3305175"/>
            <a:ext cx="9144000" cy="24765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tr-TR" sz="9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Hastalıkları</a:t>
            </a:r>
          </a:p>
        </p:txBody>
      </p:sp>
      <p:pic>
        <p:nvPicPr>
          <p:cNvPr id="414724" name="Picture 2" descr="D:\DOKTOR\1-DRUZ\1-EĞİTİM KURUMU\1. İstanbuluzman\2-RESİMLER\Meslekler\technical1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6088" y="642938"/>
            <a:ext cx="2981325" cy="300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69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7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/>
            <a:r>
              <a:rPr lang="tr-TR" sz="2000" b="1" noProof="1">
                <a:solidFill>
                  <a:srgbClr val="FFFFFF"/>
                </a:solidFill>
                <a:latin typeface="Calibri" pitchFamily="34" charset="0"/>
              </a:rPr>
              <a:t>MESLEK HASTALIĞI (506 Sayılı SSK </a:t>
            </a: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</a:rPr>
              <a:t>Kanunu)</a:t>
            </a:r>
            <a:endParaRPr lang="tr-TR" sz="2000" b="1" noProof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</a:rPr>
              <a:t>“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</a:rPr>
              <a:t>İşçinin çalıştığı işin niteliğine göre </a:t>
            </a:r>
            <a:r>
              <a:rPr lang="tr-TR" sz="2000" b="1" i="1" dirty="0">
                <a:solidFill>
                  <a:srgbClr val="004986"/>
                </a:solidFill>
                <a:latin typeface="Calibri" pitchFamily="34" charset="0"/>
              </a:rPr>
              <a:t>tekrarlanan bir sebeple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</a:rPr>
              <a:t>veya </a:t>
            </a:r>
            <a:r>
              <a:rPr lang="tr-TR" sz="2000" b="1" i="1" dirty="0">
                <a:solidFill>
                  <a:srgbClr val="004986"/>
                </a:solidFill>
                <a:latin typeface="Calibri" pitchFamily="34" charset="0"/>
              </a:rPr>
              <a:t>işin yürütüm şartları yüzünden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</a:rPr>
              <a:t>uğradığı geçici veya sürekli hastalık, sakatlık veya arıza halleridir.”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b="1" i="1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b="1" i="1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b="1" i="1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1677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41679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16795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416800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6801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6802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416796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416797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6798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6799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416774" name="Text Box 45"/>
          <p:cNvSpPr txBox="1">
            <a:spLocks noChangeArrowheads="1"/>
          </p:cNvSpPr>
          <p:nvPr/>
        </p:nvSpPr>
        <p:spPr bwMode="auto">
          <a:xfrm>
            <a:off x="781050" y="2181225"/>
            <a:ext cx="5508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400" b="1" i="1" noProof="1">
                <a:solidFill>
                  <a:srgbClr val="333333"/>
                </a:solidFill>
                <a:latin typeface="Calibri" pitchFamily="34" charset="0"/>
              </a:rPr>
              <a:t>Tanım</a:t>
            </a: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16777" name="Grup 19"/>
          <p:cNvGrpSpPr>
            <a:grpSpLocks/>
          </p:cNvGrpSpPr>
          <p:nvPr/>
        </p:nvGrpSpPr>
        <p:grpSpPr bwMode="auto">
          <a:xfrm>
            <a:off x="2657475" y="5416550"/>
            <a:ext cx="6162675" cy="663575"/>
            <a:chOff x="2644311" y="5451679"/>
            <a:chExt cx="6162416" cy="663371"/>
          </a:xfrm>
        </p:grpSpPr>
        <p:grpSp>
          <p:nvGrpSpPr>
            <p:cNvPr id="41677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41678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6781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6782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6783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0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0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9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0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6784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30 h 234"/>
                  <a:gd name="T10" fmla="*/ 966168 w 124"/>
                  <a:gd name="T11" fmla="*/ 7124930 h 234"/>
                  <a:gd name="T12" fmla="*/ 966168 w 124"/>
                  <a:gd name="T13" fmla="*/ 3892692 h 234"/>
                  <a:gd name="T14" fmla="*/ 1590987 w 124"/>
                  <a:gd name="T15" fmla="*/ 3892692 h 234"/>
                  <a:gd name="T16" fmla="*/ 2587025 w 124"/>
                  <a:gd name="T17" fmla="*/ 3807366 h 234"/>
                  <a:gd name="T18" fmla="*/ 3095145 w 124"/>
                  <a:gd name="T19" fmla="*/ 3533560 h 234"/>
                  <a:gd name="T20" fmla="*/ 3471125 w 124"/>
                  <a:gd name="T21" fmla="*/ 2896713 h 234"/>
                  <a:gd name="T22" fmla="*/ 3651104 w 124"/>
                  <a:gd name="T23" fmla="*/ 1918946 h 234"/>
                  <a:gd name="T24" fmla="*/ 3358227 w 124"/>
                  <a:gd name="T25" fmla="*/ 707008 h 234"/>
                  <a:gd name="T26" fmla="*/ 2294076 w 124"/>
                  <a:gd name="T27" fmla="*/ 2981860 h 234"/>
                  <a:gd name="T28" fmla="*/ 913797 w 124"/>
                  <a:gd name="T29" fmla="*/ 2981860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60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6785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3 h 239"/>
                  <a:gd name="T4" fmla="*/ 0 w 134"/>
                  <a:gd name="T5" fmla="*/ 5122873 h 239"/>
                  <a:gd name="T6" fmla="*/ 2001540 w 134"/>
                  <a:gd name="T7" fmla="*/ 7163781 h 239"/>
                  <a:gd name="T8" fmla="*/ 3946645 w 134"/>
                  <a:gd name="T9" fmla="*/ 5187975 h 239"/>
                  <a:gd name="T10" fmla="*/ 3946645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38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7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416786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416791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16792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416787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416789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16790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416788" name="Picture 64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2" name="53 Metin kutusu"/>
            <p:cNvSpPr txBox="1"/>
            <p:nvPr/>
          </p:nvSpPr>
          <p:spPr>
            <a:xfrm>
              <a:off x="3298334" y="5638946"/>
              <a:ext cx="5508393" cy="288836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Tanımlar Ezberlenmeli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35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081613"/>
            <a:ext cx="654417" cy="102341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081613"/>
            <a:ext cx="8177823" cy="102341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Yapılan iş ile hastalık arasında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neden-sonuç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ilişki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söz konusudur.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 arasında spesifik bir ilişki vardır. 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2224613"/>
            <a:ext cx="654416" cy="102341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2224613"/>
            <a:ext cx="8177823" cy="102341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koşulları hastalığın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doğrudan doğruya ve vazgeçilmez tek etkenidir.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Dolayısıyla etken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tektir ve ortamda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yoksa, hastalık da yoktur.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3367613"/>
            <a:ext cx="654416" cy="102341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3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3367613"/>
            <a:ext cx="8177823" cy="102341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 söz konusu işte çalışmıyor olsaydı bu hastalık 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oluşmayacaktır.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3089" y="4539188"/>
            <a:ext cx="654416" cy="102341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4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43352" y="4539188"/>
            <a:ext cx="8177823" cy="102341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Aynı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şartlar altında deneysel olarak meydana getirilebilen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hastalıktır.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</a:t>
            </a:r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HASTALIKLARININ ÖZELLİKLERİ</a:t>
            </a:r>
          </a:p>
        </p:txBody>
      </p:sp>
      <p:grpSp>
        <p:nvGrpSpPr>
          <p:cNvPr id="42" name="Grup 41"/>
          <p:cNvGrpSpPr/>
          <p:nvPr/>
        </p:nvGrpSpPr>
        <p:grpSpPr>
          <a:xfrm>
            <a:off x="127022" y="5685005"/>
            <a:ext cx="6162416" cy="663371"/>
            <a:chOff x="2644311" y="5451679"/>
            <a:chExt cx="6162416" cy="663371"/>
          </a:xfrm>
        </p:grpSpPr>
        <p:grpSp>
          <p:nvGrpSpPr>
            <p:cNvPr id="43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45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8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50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51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56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7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52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5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53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44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Özelliklerdendir-değildir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33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9331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09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grpSp>
        <p:nvGrpSpPr>
          <p:cNvPr id="3" name="Grup 2"/>
          <p:cNvGrpSpPr>
            <a:grpSpLocks/>
          </p:cNvGrpSpPr>
          <p:nvPr/>
        </p:nvGrpSpPr>
        <p:grpSpPr bwMode="auto">
          <a:xfrm>
            <a:off x="161925" y="1781175"/>
            <a:ext cx="8764588" cy="666750"/>
            <a:chOff x="142875" y="1400175"/>
            <a:chExt cx="8764743" cy="525463"/>
          </a:xfrm>
        </p:grpSpPr>
        <p:sp>
          <p:nvSpPr>
            <p:cNvPr id="30" name="Rectangle 55"/>
            <p:cNvSpPr>
              <a:spLocks noChangeArrowheads="1"/>
            </p:cNvSpPr>
            <p:nvPr/>
          </p:nvSpPr>
          <p:spPr bwMode="gray">
            <a:xfrm>
              <a:off x="644534" y="1400175"/>
              <a:ext cx="1412900" cy="525463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C6C7C8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000" b="1" dirty="0">
                  <a:solidFill>
                    <a:srgbClr val="FFFFFF"/>
                  </a:solidFill>
                  <a:latin typeface="Cambria" pitchFamily="18" charset="0"/>
                  <a:cs typeface="Calibri" pitchFamily="34" charset="0"/>
                </a:rPr>
                <a:t>A GRUBU</a:t>
              </a:r>
            </a:p>
          </p:txBody>
        </p:sp>
        <p:sp>
          <p:nvSpPr>
            <p:cNvPr id="31" name="Rectangle 5"/>
            <p:cNvSpPr>
              <a:spLocks noChangeArrowheads="1"/>
            </p:cNvSpPr>
            <p:nvPr/>
          </p:nvSpPr>
          <p:spPr bwMode="gray">
            <a:xfrm>
              <a:off x="2052672" y="1400175"/>
              <a:ext cx="6854946" cy="5254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108000" tIns="108000" rIns="144000" bIns="72000" anchor="ctr"/>
            <a:lstStyle/>
            <a:p>
              <a:pPr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r>
                <a:rPr lang="tr-TR" sz="2000" b="1" i="1">
                  <a:solidFill>
                    <a:srgbClr val="000000"/>
                  </a:solidFill>
                  <a:latin typeface="Calibri" pitchFamily="34" charset="0"/>
                </a:rPr>
                <a:t>Kimyasal</a:t>
              </a:r>
              <a:r>
                <a:rPr lang="tr-TR" sz="2000" i="1">
                  <a:solidFill>
                    <a:srgbClr val="000000"/>
                  </a:solidFill>
                  <a:latin typeface="Calibri" pitchFamily="34" charset="0"/>
                </a:rPr>
                <a:t> Nedenlerle Olan Meslek Hastalıkları</a:t>
              </a:r>
            </a:p>
          </p:txBody>
        </p:sp>
        <p:sp>
          <p:nvSpPr>
            <p:cNvPr id="17" name="Rectangle 55"/>
            <p:cNvSpPr>
              <a:spLocks noChangeArrowheads="1"/>
            </p:cNvSpPr>
            <p:nvPr/>
          </p:nvSpPr>
          <p:spPr bwMode="gray">
            <a:xfrm>
              <a:off x="142875" y="1400175"/>
              <a:ext cx="444508" cy="5254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latin typeface="Cambria" pitchFamily="18" charset="0"/>
                  <a:cs typeface="Calibri" pitchFamily="34" charset="0"/>
                </a:rPr>
                <a:t>1</a:t>
              </a:r>
            </a:p>
          </p:txBody>
        </p:sp>
      </p:grpSp>
      <p:grpSp>
        <p:nvGrpSpPr>
          <p:cNvPr id="19" name="Grup 18"/>
          <p:cNvGrpSpPr>
            <a:grpSpLocks/>
          </p:cNvGrpSpPr>
          <p:nvPr/>
        </p:nvGrpSpPr>
        <p:grpSpPr bwMode="auto">
          <a:xfrm>
            <a:off x="161925" y="2590800"/>
            <a:ext cx="8764588" cy="666750"/>
            <a:chOff x="142875" y="1400175"/>
            <a:chExt cx="8764743" cy="525463"/>
          </a:xfrm>
        </p:grpSpPr>
        <p:sp>
          <p:nvSpPr>
            <p:cNvPr id="20" name="Rectangle 55"/>
            <p:cNvSpPr>
              <a:spLocks noChangeArrowheads="1"/>
            </p:cNvSpPr>
            <p:nvPr/>
          </p:nvSpPr>
          <p:spPr bwMode="gray">
            <a:xfrm>
              <a:off x="644534" y="1400175"/>
              <a:ext cx="1412900" cy="525463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C6C7C8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000" b="1" dirty="0">
                  <a:solidFill>
                    <a:srgbClr val="FFFFFF"/>
                  </a:solidFill>
                  <a:latin typeface="Cambria" pitchFamily="18" charset="0"/>
                  <a:cs typeface="Calibri" pitchFamily="34" charset="0"/>
                </a:rPr>
                <a:t>B GRUBU</a:t>
              </a:r>
            </a:p>
          </p:txBody>
        </p:sp>
        <p:sp>
          <p:nvSpPr>
            <p:cNvPr id="21" name="Rectangle 5"/>
            <p:cNvSpPr>
              <a:spLocks noChangeArrowheads="1"/>
            </p:cNvSpPr>
            <p:nvPr/>
          </p:nvSpPr>
          <p:spPr bwMode="gray">
            <a:xfrm>
              <a:off x="2052672" y="1400175"/>
              <a:ext cx="6854946" cy="5254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108000" tIns="108000" rIns="144000" bIns="72000" anchor="ctr"/>
            <a:lstStyle/>
            <a:p>
              <a:pPr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r>
                <a:rPr lang="tr-TR" sz="2000" i="1">
                  <a:solidFill>
                    <a:srgbClr val="000000"/>
                  </a:solidFill>
                  <a:latin typeface="Calibri" pitchFamily="34" charset="0"/>
                </a:rPr>
                <a:t>Mesleki </a:t>
              </a:r>
              <a:r>
                <a:rPr lang="tr-TR" sz="2000" b="1" i="1">
                  <a:solidFill>
                    <a:srgbClr val="000000"/>
                  </a:solidFill>
                  <a:latin typeface="Calibri" pitchFamily="34" charset="0"/>
                </a:rPr>
                <a:t>Deri</a:t>
              </a:r>
              <a:r>
                <a:rPr lang="tr-TR" sz="2000" i="1">
                  <a:solidFill>
                    <a:srgbClr val="000000"/>
                  </a:solidFill>
                  <a:latin typeface="Calibri" pitchFamily="34" charset="0"/>
                </a:rPr>
                <a:t> Hastalıkları</a:t>
              </a:r>
            </a:p>
          </p:txBody>
        </p:sp>
        <p:sp>
          <p:nvSpPr>
            <p:cNvPr id="22" name="Rectangle 55"/>
            <p:cNvSpPr>
              <a:spLocks noChangeArrowheads="1"/>
            </p:cNvSpPr>
            <p:nvPr/>
          </p:nvSpPr>
          <p:spPr bwMode="gray">
            <a:xfrm>
              <a:off x="142875" y="1400175"/>
              <a:ext cx="444508" cy="5254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latin typeface="Cambria" pitchFamily="18" charset="0"/>
                  <a:cs typeface="Calibri" pitchFamily="34" charset="0"/>
                </a:rPr>
                <a:t>2</a:t>
              </a:r>
            </a:p>
          </p:txBody>
        </p:sp>
      </p:grpSp>
      <p:grpSp>
        <p:nvGrpSpPr>
          <p:cNvPr id="23" name="Grup 22"/>
          <p:cNvGrpSpPr>
            <a:grpSpLocks/>
          </p:cNvGrpSpPr>
          <p:nvPr/>
        </p:nvGrpSpPr>
        <p:grpSpPr bwMode="auto">
          <a:xfrm>
            <a:off x="161925" y="3400425"/>
            <a:ext cx="8764588" cy="666750"/>
            <a:chOff x="142875" y="1400175"/>
            <a:chExt cx="8764743" cy="525463"/>
          </a:xfrm>
        </p:grpSpPr>
        <p:sp>
          <p:nvSpPr>
            <p:cNvPr id="24" name="Rectangle 55"/>
            <p:cNvSpPr>
              <a:spLocks noChangeArrowheads="1"/>
            </p:cNvSpPr>
            <p:nvPr/>
          </p:nvSpPr>
          <p:spPr bwMode="gray">
            <a:xfrm>
              <a:off x="644534" y="1400175"/>
              <a:ext cx="1412900" cy="525463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C6C7C8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000" b="1" dirty="0">
                  <a:solidFill>
                    <a:srgbClr val="FFFFFF"/>
                  </a:solidFill>
                  <a:latin typeface="Cambria" pitchFamily="18" charset="0"/>
                  <a:cs typeface="Calibri" pitchFamily="34" charset="0"/>
                </a:rPr>
                <a:t>C GRUBU</a:t>
              </a:r>
            </a:p>
          </p:txBody>
        </p:sp>
        <p:sp>
          <p:nvSpPr>
            <p:cNvPr id="25" name="Rectangle 5"/>
            <p:cNvSpPr>
              <a:spLocks noChangeArrowheads="1"/>
            </p:cNvSpPr>
            <p:nvPr/>
          </p:nvSpPr>
          <p:spPr bwMode="gray">
            <a:xfrm>
              <a:off x="2052672" y="1400175"/>
              <a:ext cx="6854946" cy="5254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108000" tIns="108000" rIns="144000" bIns="72000" anchor="ctr"/>
            <a:lstStyle/>
            <a:p>
              <a:pPr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r>
                <a:rPr lang="tr-TR" sz="2000" b="1" i="1">
                  <a:solidFill>
                    <a:srgbClr val="000000"/>
                  </a:solidFill>
                  <a:latin typeface="Calibri" pitchFamily="34" charset="0"/>
                </a:rPr>
                <a:t>Pnömokonyozlar</a:t>
              </a:r>
              <a:r>
                <a:rPr lang="tr-TR" sz="2000" i="1">
                  <a:solidFill>
                    <a:srgbClr val="000000"/>
                  </a:solidFill>
                  <a:latin typeface="Calibri" pitchFamily="34" charset="0"/>
                </a:rPr>
                <a:t> ve Diğer Mesleki </a:t>
              </a:r>
              <a:r>
                <a:rPr lang="tr-TR" sz="2000" b="1" i="1">
                  <a:solidFill>
                    <a:srgbClr val="000000"/>
                  </a:solidFill>
                  <a:latin typeface="Calibri" pitchFamily="34" charset="0"/>
                </a:rPr>
                <a:t>Solunum Sistemi </a:t>
              </a:r>
              <a:r>
                <a:rPr lang="tr-TR" sz="2000" i="1">
                  <a:solidFill>
                    <a:srgbClr val="000000"/>
                  </a:solidFill>
                  <a:latin typeface="Calibri" pitchFamily="34" charset="0"/>
                </a:rPr>
                <a:t>Hastalıkları</a:t>
              </a:r>
            </a:p>
          </p:txBody>
        </p:sp>
        <p:sp>
          <p:nvSpPr>
            <p:cNvPr id="26" name="Rectangle 55"/>
            <p:cNvSpPr>
              <a:spLocks noChangeArrowheads="1"/>
            </p:cNvSpPr>
            <p:nvPr/>
          </p:nvSpPr>
          <p:spPr bwMode="gray">
            <a:xfrm>
              <a:off x="142875" y="1400175"/>
              <a:ext cx="444508" cy="5254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latin typeface="Cambria" pitchFamily="18" charset="0"/>
                  <a:cs typeface="Calibri" pitchFamily="34" charset="0"/>
                </a:rPr>
                <a:t>3</a:t>
              </a:r>
            </a:p>
          </p:txBody>
        </p:sp>
      </p:grpSp>
      <p:grpSp>
        <p:nvGrpSpPr>
          <p:cNvPr id="27" name="Grup 26"/>
          <p:cNvGrpSpPr>
            <a:grpSpLocks/>
          </p:cNvGrpSpPr>
          <p:nvPr/>
        </p:nvGrpSpPr>
        <p:grpSpPr bwMode="auto">
          <a:xfrm>
            <a:off x="161925" y="4210050"/>
            <a:ext cx="8764588" cy="666750"/>
            <a:chOff x="142875" y="1400175"/>
            <a:chExt cx="8764743" cy="525463"/>
          </a:xfrm>
        </p:grpSpPr>
        <p:sp>
          <p:nvSpPr>
            <p:cNvPr id="28" name="Rectangle 55"/>
            <p:cNvSpPr>
              <a:spLocks noChangeArrowheads="1"/>
            </p:cNvSpPr>
            <p:nvPr/>
          </p:nvSpPr>
          <p:spPr bwMode="gray">
            <a:xfrm>
              <a:off x="644534" y="1400175"/>
              <a:ext cx="1412900" cy="525463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C6C7C8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000" b="1" dirty="0">
                  <a:solidFill>
                    <a:srgbClr val="FFFFFF"/>
                  </a:solidFill>
                  <a:latin typeface="Cambria" pitchFamily="18" charset="0"/>
                  <a:cs typeface="Calibri" pitchFamily="34" charset="0"/>
                </a:rPr>
                <a:t>D GRUBU</a:t>
              </a:r>
            </a:p>
          </p:txBody>
        </p:sp>
        <p:sp>
          <p:nvSpPr>
            <p:cNvPr id="29" name="Rectangle 5"/>
            <p:cNvSpPr>
              <a:spLocks noChangeArrowheads="1"/>
            </p:cNvSpPr>
            <p:nvPr/>
          </p:nvSpPr>
          <p:spPr bwMode="gray">
            <a:xfrm>
              <a:off x="2052672" y="1400175"/>
              <a:ext cx="6854946" cy="5254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108000" tIns="108000" rIns="144000" bIns="72000" anchor="ctr"/>
            <a:lstStyle/>
            <a:p>
              <a:pPr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r>
                <a:rPr lang="tr-TR" sz="2000" i="1">
                  <a:solidFill>
                    <a:srgbClr val="000000"/>
                  </a:solidFill>
                  <a:latin typeface="Calibri" pitchFamily="34" charset="0"/>
                </a:rPr>
                <a:t>Mesleki </a:t>
              </a:r>
              <a:r>
                <a:rPr lang="tr-TR" sz="2000" b="1" i="1">
                  <a:solidFill>
                    <a:srgbClr val="000000"/>
                  </a:solidFill>
                  <a:latin typeface="Calibri" pitchFamily="34" charset="0"/>
                </a:rPr>
                <a:t>Bulaşıcı</a:t>
              </a:r>
              <a:r>
                <a:rPr lang="tr-TR" sz="2000" i="1">
                  <a:solidFill>
                    <a:srgbClr val="000000"/>
                  </a:solidFill>
                  <a:latin typeface="Calibri" pitchFamily="34" charset="0"/>
                </a:rPr>
                <a:t> Hastalıklar</a:t>
              </a:r>
            </a:p>
          </p:txBody>
        </p:sp>
        <p:sp>
          <p:nvSpPr>
            <p:cNvPr id="35" name="Rectangle 55"/>
            <p:cNvSpPr>
              <a:spLocks noChangeArrowheads="1"/>
            </p:cNvSpPr>
            <p:nvPr/>
          </p:nvSpPr>
          <p:spPr bwMode="gray">
            <a:xfrm>
              <a:off x="142875" y="1400175"/>
              <a:ext cx="444508" cy="5254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latin typeface="Cambria" pitchFamily="18" charset="0"/>
                  <a:cs typeface="Calibri" pitchFamily="34" charset="0"/>
                </a:rPr>
                <a:t>4</a:t>
              </a:r>
            </a:p>
          </p:txBody>
        </p:sp>
      </p:grpSp>
      <p:grpSp>
        <p:nvGrpSpPr>
          <p:cNvPr id="36" name="Grup 35"/>
          <p:cNvGrpSpPr>
            <a:grpSpLocks/>
          </p:cNvGrpSpPr>
          <p:nvPr/>
        </p:nvGrpSpPr>
        <p:grpSpPr bwMode="auto">
          <a:xfrm>
            <a:off x="161925" y="5019675"/>
            <a:ext cx="8764588" cy="666750"/>
            <a:chOff x="142875" y="1400175"/>
            <a:chExt cx="8764743" cy="525463"/>
          </a:xfrm>
        </p:grpSpPr>
        <p:sp>
          <p:nvSpPr>
            <p:cNvPr id="37" name="Rectangle 55"/>
            <p:cNvSpPr>
              <a:spLocks noChangeArrowheads="1"/>
            </p:cNvSpPr>
            <p:nvPr/>
          </p:nvSpPr>
          <p:spPr bwMode="gray">
            <a:xfrm>
              <a:off x="644534" y="1400175"/>
              <a:ext cx="1412900" cy="525463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C6C7C8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000" b="1" dirty="0">
                  <a:solidFill>
                    <a:srgbClr val="FFFFFF"/>
                  </a:solidFill>
                  <a:latin typeface="Cambria" pitchFamily="18" charset="0"/>
                  <a:cs typeface="Calibri" pitchFamily="34" charset="0"/>
                </a:rPr>
                <a:t>E GRUBU</a:t>
              </a:r>
            </a:p>
          </p:txBody>
        </p:sp>
        <p:sp>
          <p:nvSpPr>
            <p:cNvPr id="38" name="Rectangle 5"/>
            <p:cNvSpPr>
              <a:spLocks noChangeArrowheads="1"/>
            </p:cNvSpPr>
            <p:nvPr/>
          </p:nvSpPr>
          <p:spPr bwMode="gray">
            <a:xfrm>
              <a:off x="2052672" y="1400175"/>
              <a:ext cx="6854946" cy="5254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108000" tIns="108000" rIns="144000" bIns="72000" anchor="ctr"/>
            <a:lstStyle/>
            <a:p>
              <a:pPr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r>
                <a:rPr lang="nn-NO" sz="2000" b="1" i="1">
                  <a:solidFill>
                    <a:srgbClr val="000000"/>
                  </a:solidFill>
                  <a:latin typeface="Calibri" pitchFamily="34" charset="0"/>
                </a:rPr>
                <a:t>Fizik</a:t>
              </a:r>
              <a:r>
                <a:rPr lang="nn-NO" sz="2000" i="1">
                  <a:solidFill>
                    <a:srgbClr val="000000"/>
                  </a:solidFill>
                  <a:latin typeface="Calibri" pitchFamily="34" charset="0"/>
                </a:rPr>
                <a:t> Etkenlerle Olan Meslek Hastalıkları</a:t>
              </a:r>
              <a:endParaRPr lang="tr-TR" sz="2000" i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9" name="Rectangle 55"/>
            <p:cNvSpPr>
              <a:spLocks noChangeArrowheads="1"/>
            </p:cNvSpPr>
            <p:nvPr/>
          </p:nvSpPr>
          <p:spPr bwMode="gray">
            <a:xfrm>
              <a:off x="142875" y="1400175"/>
              <a:ext cx="444508" cy="5254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latin typeface="Cambria" pitchFamily="18" charset="0"/>
                  <a:cs typeface="Calibri" pitchFamily="34" charset="0"/>
                </a:rPr>
                <a:t>5</a:t>
              </a:r>
            </a:p>
          </p:txBody>
        </p:sp>
      </p:grpSp>
      <p:grpSp>
        <p:nvGrpSpPr>
          <p:cNvPr id="4" name="Grup 3"/>
          <p:cNvGrpSpPr>
            <a:grpSpLocks/>
          </p:cNvGrpSpPr>
          <p:nvPr/>
        </p:nvGrpSpPr>
        <p:grpSpPr bwMode="auto">
          <a:xfrm>
            <a:off x="188913" y="1162050"/>
            <a:ext cx="8737600" cy="403225"/>
            <a:chOff x="169995" y="1162180"/>
            <a:chExt cx="8737623" cy="403609"/>
          </a:xfrm>
        </p:grpSpPr>
        <p:sp>
          <p:nvSpPr>
            <p:cNvPr id="427035" name="Dikdörtgen 39"/>
            <p:cNvSpPr>
              <a:spLocks noChangeArrowheads="1"/>
            </p:cNvSpPr>
            <p:nvPr/>
          </p:nvSpPr>
          <p:spPr bwMode="auto">
            <a:xfrm>
              <a:off x="587905" y="1179318"/>
              <a:ext cx="8319713" cy="338554"/>
            </a:xfrm>
            <a:prstGeom prst="rect">
              <a:avLst/>
            </a:prstGeom>
            <a:noFill/>
            <a:ln w="9525">
              <a:solidFill>
                <a:srgbClr val="DDDDD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801688" eaLnBrk="0" hangingPunct="0"/>
              <a:r>
                <a:rPr lang="tr-TR" sz="1600" b="1" i="1" noProof="1">
                  <a:latin typeface="Calibri" pitchFamily="34" charset="0"/>
                </a:rPr>
                <a:t>Sosyal Sigorta Sağlık İşlemleri Tüzüğü </a:t>
              </a:r>
            </a:p>
          </p:txBody>
        </p:sp>
        <p:pic>
          <p:nvPicPr>
            <p:cNvPr id="1026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69995" y="1162180"/>
              <a:ext cx="403226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/>
          </p:spPr>
        </p:pic>
      </p:grp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HASTALIKLARINI </a:t>
            </a:r>
            <a:r>
              <a:rPr lang="tr-TR" sz="3200" dirty="0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SINIFLANDIRMA</a:t>
            </a:r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ŞEKLİ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27019" name="Grup 41"/>
          <p:cNvGrpSpPr>
            <a:grpSpLocks/>
          </p:cNvGrpSpPr>
          <p:nvPr/>
        </p:nvGrpSpPr>
        <p:grpSpPr bwMode="auto">
          <a:xfrm>
            <a:off x="663575" y="5827713"/>
            <a:ext cx="6162675" cy="663575"/>
            <a:chOff x="2644311" y="5451679"/>
            <a:chExt cx="6162416" cy="663371"/>
          </a:xfrm>
        </p:grpSpPr>
        <p:grpSp>
          <p:nvGrpSpPr>
            <p:cNvPr id="427020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427022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7023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7024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7025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0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0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9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0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70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30 h 234"/>
                  <a:gd name="T10" fmla="*/ 966168 w 124"/>
                  <a:gd name="T11" fmla="*/ 7124930 h 234"/>
                  <a:gd name="T12" fmla="*/ 966168 w 124"/>
                  <a:gd name="T13" fmla="*/ 3892692 h 234"/>
                  <a:gd name="T14" fmla="*/ 1590987 w 124"/>
                  <a:gd name="T15" fmla="*/ 3892692 h 234"/>
                  <a:gd name="T16" fmla="*/ 2587025 w 124"/>
                  <a:gd name="T17" fmla="*/ 3807366 h 234"/>
                  <a:gd name="T18" fmla="*/ 3095145 w 124"/>
                  <a:gd name="T19" fmla="*/ 3533560 h 234"/>
                  <a:gd name="T20" fmla="*/ 3471125 w 124"/>
                  <a:gd name="T21" fmla="*/ 2896713 h 234"/>
                  <a:gd name="T22" fmla="*/ 3651104 w 124"/>
                  <a:gd name="T23" fmla="*/ 1918946 h 234"/>
                  <a:gd name="T24" fmla="*/ 3358227 w 124"/>
                  <a:gd name="T25" fmla="*/ 707008 h 234"/>
                  <a:gd name="T26" fmla="*/ 2294076 w 124"/>
                  <a:gd name="T27" fmla="*/ 2981860 h 234"/>
                  <a:gd name="T28" fmla="*/ 913797 w 124"/>
                  <a:gd name="T29" fmla="*/ 2981860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60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270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3 h 239"/>
                  <a:gd name="T4" fmla="*/ 0 w 134"/>
                  <a:gd name="T5" fmla="*/ 5122873 h 239"/>
                  <a:gd name="T6" fmla="*/ 2001540 w 134"/>
                  <a:gd name="T7" fmla="*/ 7163781 h 239"/>
                  <a:gd name="T8" fmla="*/ 3946645 w 134"/>
                  <a:gd name="T9" fmla="*/ 5187975 h 239"/>
                  <a:gd name="T10" fmla="*/ 3946645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38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7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4270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4270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270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4270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4270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270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pic>
            <p:nvPicPr>
              <p:cNvPr id="427030" name="Picture 64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44" name="53 Metin kutusu"/>
            <p:cNvSpPr txBox="1"/>
            <p:nvPr/>
          </p:nvSpPr>
          <p:spPr>
            <a:xfrm>
              <a:off x="3298334" y="5638946"/>
              <a:ext cx="5508393" cy="288836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latin typeface="Cambria" pitchFamily="18" charset="0"/>
                </a:rPr>
                <a:t>Kaç gruptur / Hangi gruptur / Hastalıktan grup</a:t>
              </a:r>
              <a:endParaRPr lang="tr-TR" sz="1000" b="1" dirty="0" smtClean="0">
                <a:latin typeface="Cambria" pitchFamily="18" charset="0"/>
              </a:endParaRPr>
            </a:p>
          </p:txBody>
        </p:sp>
      </p:grpSp>
      <p:sp>
        <p:nvSpPr>
          <p:cNvPr id="46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270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270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27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4"/>
          <p:cNvSpPr>
            <a:spLocks noChangeArrowheads="1"/>
          </p:cNvSpPr>
          <p:nvPr/>
        </p:nvSpPr>
        <p:spPr bwMode="auto">
          <a:xfrm>
            <a:off x="2390773" y="2414522"/>
            <a:ext cx="6657975" cy="210985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sz="6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En Sık Görülen </a:t>
            </a:r>
          </a:p>
          <a:p>
            <a:pPr algn="ctr">
              <a:defRPr/>
            </a:pPr>
            <a:r>
              <a:rPr lang="tr-TR" sz="6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Hastalıkları</a:t>
            </a:r>
            <a:endParaRPr lang="tr-TR" sz="6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 descr="D:\DOKTOR\1-DRUZ\1-EĞİTİM KURUMU\1. İstanbuluzman\2-RESİMLER\Meslekler\accept-female-user-icon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2419349"/>
            <a:ext cx="2105024" cy="210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9040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314325" y="2392363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314325" y="3184525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314325" y="3976688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314325" y="4768850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314325" y="1600200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314325" y="5561013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219075" y="2597150"/>
            <a:ext cx="2934020" cy="427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1600" b="1" noProof="1" smtClean="0">
                <a:solidFill>
                  <a:srgbClr val="000000"/>
                </a:solidFill>
                <a:latin typeface="Calibri" pitchFamily="34" charset="0"/>
              </a:rPr>
              <a:t>2. Kas-İskelet </a:t>
            </a:r>
            <a:r>
              <a:rPr lang="tr-TR" sz="1600" b="1" noProof="1">
                <a:solidFill>
                  <a:srgbClr val="000000"/>
                </a:solidFill>
                <a:latin typeface="Calibri" pitchFamily="34" charset="0"/>
              </a:rPr>
              <a:t>Sistemi Hastalıkları</a:t>
            </a:r>
          </a:p>
        </p:txBody>
      </p: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219075" y="3381375"/>
            <a:ext cx="1884181" cy="427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1600" b="1" noProof="1" smtClean="0">
                <a:solidFill>
                  <a:srgbClr val="000000"/>
                </a:solidFill>
                <a:latin typeface="Calibri" pitchFamily="34" charset="0"/>
              </a:rPr>
              <a:t>3. Mesleki </a:t>
            </a:r>
            <a:r>
              <a:rPr lang="tr-TR" sz="1600" b="1" noProof="1">
                <a:solidFill>
                  <a:srgbClr val="000000"/>
                </a:solidFill>
                <a:latin typeface="Calibri" pitchFamily="34" charset="0"/>
              </a:rPr>
              <a:t>Kanserler</a:t>
            </a:r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219075" y="4165600"/>
            <a:ext cx="2254539" cy="427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1600" b="1" noProof="1" smtClean="0">
                <a:solidFill>
                  <a:srgbClr val="000000"/>
                </a:solidFill>
                <a:latin typeface="Calibri" pitchFamily="34" charset="0"/>
              </a:rPr>
              <a:t>4. Akut </a:t>
            </a:r>
            <a:r>
              <a:rPr lang="tr-TR" sz="1600" b="1" noProof="1">
                <a:solidFill>
                  <a:srgbClr val="000000"/>
                </a:solidFill>
                <a:latin typeface="Calibri" pitchFamily="34" charset="0"/>
              </a:rPr>
              <a:t>(Şiddetli) Travma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219075" y="4949825"/>
            <a:ext cx="1737218" cy="427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1600" b="1" noProof="1" smtClean="0">
                <a:solidFill>
                  <a:srgbClr val="000000"/>
                </a:solidFill>
                <a:latin typeface="Calibri" pitchFamily="34" charset="0"/>
              </a:rPr>
              <a:t>5. Kalp </a:t>
            </a:r>
            <a:r>
              <a:rPr lang="tr-TR" sz="1600" b="1" noProof="1">
                <a:solidFill>
                  <a:srgbClr val="000000"/>
                </a:solidFill>
                <a:latin typeface="Calibri" pitchFamily="34" charset="0"/>
              </a:rPr>
              <a:t>Hastalıkları</a:t>
            </a:r>
          </a:p>
        </p:txBody>
      </p:sp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4821238" y="1830388"/>
            <a:ext cx="2522113" cy="427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1600" b="1" noProof="1" smtClean="0">
                <a:solidFill>
                  <a:srgbClr val="000000"/>
                </a:solidFill>
                <a:latin typeface="Calibri" pitchFamily="34" charset="0"/>
              </a:rPr>
              <a:t>6. Üriner </a:t>
            </a:r>
            <a:r>
              <a:rPr lang="tr-TR" sz="1600" b="1" noProof="1">
                <a:solidFill>
                  <a:srgbClr val="000000"/>
                </a:solidFill>
                <a:latin typeface="Calibri" pitchFamily="34" charset="0"/>
              </a:rPr>
              <a:t>Sistem Hastalıkları</a:t>
            </a: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219075" y="1893888"/>
            <a:ext cx="1992865" cy="427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1600" b="1" dirty="0" smtClean="0">
                <a:solidFill>
                  <a:srgbClr val="000000"/>
                </a:solidFill>
                <a:latin typeface="Calibri" pitchFamily="34" charset="0"/>
              </a:rPr>
              <a:t>1. Akciğer </a:t>
            </a:r>
            <a:r>
              <a:rPr lang="tr-TR" sz="1600" b="1" dirty="0">
                <a:solidFill>
                  <a:srgbClr val="000000"/>
                </a:solidFill>
                <a:latin typeface="Calibri" pitchFamily="34" charset="0"/>
              </a:rPr>
              <a:t>Hastalıkları</a:t>
            </a:r>
            <a:endParaRPr lang="en-GB" sz="16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EN SIK GÖRÜLEN MESLEK HASTALIKLARI (NIOSH)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4821238" y="3367088"/>
            <a:ext cx="3041934" cy="427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1600" b="1" noProof="1" smtClean="0">
                <a:solidFill>
                  <a:srgbClr val="000000"/>
                </a:solidFill>
                <a:latin typeface="Calibri" pitchFamily="34" charset="0"/>
              </a:rPr>
              <a:t>8. Gürültüye </a:t>
            </a:r>
            <a:r>
              <a:rPr lang="tr-TR" sz="1600" b="1" noProof="1">
                <a:solidFill>
                  <a:srgbClr val="000000"/>
                </a:solidFill>
                <a:latin typeface="Calibri" pitchFamily="34" charset="0"/>
              </a:rPr>
              <a:t>Bağlı İşitme Kayıpları</a:t>
            </a: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4821238" y="4151313"/>
            <a:ext cx="2428433" cy="427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1600" b="1" noProof="1" smtClean="0">
                <a:solidFill>
                  <a:srgbClr val="000000"/>
                </a:solidFill>
                <a:latin typeface="Calibri" pitchFamily="34" charset="0"/>
              </a:rPr>
              <a:t>9. Dermatolojik </a:t>
            </a:r>
            <a:r>
              <a:rPr lang="tr-TR" sz="1600" b="1" noProof="1">
                <a:solidFill>
                  <a:srgbClr val="000000"/>
                </a:solidFill>
                <a:latin typeface="Calibri" pitchFamily="34" charset="0"/>
              </a:rPr>
              <a:t>Hastalıklar</a:t>
            </a:r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4821238" y="4935538"/>
            <a:ext cx="2222351" cy="427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1600" b="1" noProof="1" smtClean="0">
                <a:solidFill>
                  <a:srgbClr val="000000"/>
                </a:solidFill>
                <a:latin typeface="Calibri" pitchFamily="34" charset="0"/>
              </a:rPr>
              <a:t>10. Psikolojik </a:t>
            </a:r>
            <a:r>
              <a:rPr lang="tr-TR" sz="1600" b="1" noProof="1">
                <a:solidFill>
                  <a:srgbClr val="000000"/>
                </a:solidFill>
                <a:latin typeface="Calibri" pitchFamily="34" charset="0"/>
              </a:rPr>
              <a:t>Hastalıklar</a:t>
            </a:r>
          </a:p>
        </p:txBody>
      </p:sp>
      <p:sp>
        <p:nvSpPr>
          <p:cNvPr id="21" name="Rectangle 13"/>
          <p:cNvSpPr>
            <a:spLocks noChangeArrowheads="1"/>
          </p:cNvSpPr>
          <p:nvPr/>
        </p:nvSpPr>
        <p:spPr bwMode="auto">
          <a:xfrm>
            <a:off x="4821238" y="2559050"/>
            <a:ext cx="2408299" cy="427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1600" b="1" dirty="0" smtClean="0">
                <a:solidFill>
                  <a:srgbClr val="000000"/>
                </a:solidFill>
                <a:latin typeface="Calibri" pitchFamily="34" charset="0"/>
              </a:rPr>
              <a:t>7. Sinir </a:t>
            </a:r>
            <a:r>
              <a:rPr lang="tr-TR" sz="1600" b="1" dirty="0">
                <a:solidFill>
                  <a:srgbClr val="000000"/>
                </a:solidFill>
                <a:latin typeface="Calibri" pitchFamily="34" charset="0"/>
              </a:rPr>
              <a:t>Sistemi Hastalıkları</a:t>
            </a:r>
            <a:endParaRPr lang="en-GB" sz="16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22" name="Resim 2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09950" y="1647825"/>
            <a:ext cx="828675" cy="67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Resim 2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09950" y="2433638"/>
            <a:ext cx="828675" cy="67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14713" y="3232150"/>
            <a:ext cx="823912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Resim 2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14713" y="4016375"/>
            <a:ext cx="823912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Resim 2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30588" y="4870450"/>
            <a:ext cx="80803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Resim 2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102600" y="1647825"/>
            <a:ext cx="8382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264525" y="2424113"/>
            <a:ext cx="676275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Resim 28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180388" y="3176588"/>
            <a:ext cx="842962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Resim 29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8264525" y="4016375"/>
            <a:ext cx="676275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Resim 30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264525" y="4821238"/>
            <a:ext cx="666750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7518" name="Dikdörtgen 31"/>
          <p:cNvSpPr>
            <a:spLocks noChangeArrowheads="1"/>
          </p:cNvSpPr>
          <p:nvPr/>
        </p:nvSpPr>
        <p:spPr bwMode="auto">
          <a:xfrm>
            <a:off x="47625" y="5743575"/>
            <a:ext cx="9048466" cy="338138"/>
          </a:xfrm>
          <a:prstGeom prst="rect">
            <a:avLst/>
          </a:prstGeom>
          <a:noFill/>
          <a:ln w="0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tr-TR" sz="1600" b="1" i="1" dirty="0">
                <a:latin typeface="Calibri" pitchFamily="34" charset="0"/>
              </a:rPr>
              <a:t>«Amerikan Ulusal İş Güvenliği ve Sağlığı Enstitüsü </a:t>
            </a:r>
            <a:r>
              <a:rPr lang="tr-TR" sz="1600" i="1" dirty="0">
                <a:latin typeface="Calibri" pitchFamily="34" charset="0"/>
              </a:rPr>
              <a:t>(</a:t>
            </a:r>
            <a:r>
              <a:rPr lang="tr-TR" sz="1600" i="1" dirty="0" err="1">
                <a:latin typeface="Calibri" pitchFamily="34" charset="0"/>
              </a:rPr>
              <a:t>National</a:t>
            </a:r>
            <a:r>
              <a:rPr lang="tr-TR" sz="1600" i="1" dirty="0">
                <a:latin typeface="Calibri" pitchFamily="34" charset="0"/>
              </a:rPr>
              <a:t> </a:t>
            </a:r>
            <a:r>
              <a:rPr lang="tr-TR" sz="1600" i="1" dirty="0" err="1">
                <a:latin typeface="Calibri" pitchFamily="34" charset="0"/>
              </a:rPr>
              <a:t>Institute</a:t>
            </a:r>
            <a:r>
              <a:rPr lang="tr-TR" sz="1600" i="1" dirty="0">
                <a:latin typeface="Calibri" pitchFamily="34" charset="0"/>
              </a:rPr>
              <a:t> </a:t>
            </a:r>
            <a:r>
              <a:rPr lang="tr-TR" sz="1600" i="1" dirty="0" err="1">
                <a:latin typeface="Calibri" pitchFamily="34" charset="0"/>
              </a:rPr>
              <a:t>for</a:t>
            </a:r>
            <a:r>
              <a:rPr lang="tr-TR" sz="1600" i="1" dirty="0">
                <a:latin typeface="Calibri" pitchFamily="34" charset="0"/>
              </a:rPr>
              <a:t> </a:t>
            </a:r>
            <a:r>
              <a:rPr lang="tr-TR" sz="1600" i="1" dirty="0" err="1">
                <a:latin typeface="Calibri" pitchFamily="34" charset="0"/>
              </a:rPr>
              <a:t>Occupational</a:t>
            </a:r>
            <a:r>
              <a:rPr lang="tr-TR" sz="1600" i="1" dirty="0">
                <a:latin typeface="Calibri" pitchFamily="34" charset="0"/>
              </a:rPr>
              <a:t> </a:t>
            </a:r>
            <a:r>
              <a:rPr lang="tr-TR" sz="1600" i="1" dirty="0" err="1">
                <a:latin typeface="Calibri" pitchFamily="34" charset="0"/>
              </a:rPr>
              <a:t>Safety</a:t>
            </a:r>
            <a:r>
              <a:rPr lang="tr-TR" sz="1600" i="1" dirty="0">
                <a:latin typeface="Calibri" pitchFamily="34" charset="0"/>
              </a:rPr>
              <a:t> </a:t>
            </a:r>
            <a:r>
              <a:rPr lang="tr-TR" sz="1600" i="1" dirty="0" err="1">
                <a:latin typeface="Calibri" pitchFamily="34" charset="0"/>
              </a:rPr>
              <a:t>and</a:t>
            </a:r>
            <a:r>
              <a:rPr lang="tr-TR" sz="1600" i="1" dirty="0">
                <a:latin typeface="Calibri" pitchFamily="34" charset="0"/>
              </a:rPr>
              <a:t> </a:t>
            </a:r>
            <a:r>
              <a:rPr lang="tr-TR" sz="1600" i="1" dirty="0" err="1">
                <a:latin typeface="Calibri" pitchFamily="34" charset="0"/>
              </a:rPr>
              <a:t>Health</a:t>
            </a:r>
            <a:r>
              <a:rPr lang="tr-TR" sz="1600" i="1" dirty="0">
                <a:latin typeface="Calibri" pitchFamily="34" charset="0"/>
              </a:rPr>
              <a:t>)» </a:t>
            </a:r>
          </a:p>
        </p:txBody>
      </p:sp>
      <p:sp>
        <p:nvSpPr>
          <p:cNvPr id="33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2" name="Grup 19"/>
          <p:cNvGrpSpPr>
            <a:grpSpLocks/>
          </p:cNvGrpSpPr>
          <p:nvPr/>
        </p:nvGrpSpPr>
        <p:grpSpPr bwMode="auto">
          <a:xfrm>
            <a:off x="742949" y="6117691"/>
            <a:ext cx="6162675" cy="663575"/>
            <a:chOff x="2644311" y="5451679"/>
            <a:chExt cx="6162416" cy="663371"/>
          </a:xfrm>
        </p:grpSpPr>
        <p:grpSp>
          <p:nvGrpSpPr>
            <p:cNvPr id="34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36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7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8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9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0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0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9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0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0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30 h 234"/>
                  <a:gd name="T10" fmla="*/ 966168 w 124"/>
                  <a:gd name="T11" fmla="*/ 7124930 h 234"/>
                  <a:gd name="T12" fmla="*/ 966168 w 124"/>
                  <a:gd name="T13" fmla="*/ 3892692 h 234"/>
                  <a:gd name="T14" fmla="*/ 1590987 w 124"/>
                  <a:gd name="T15" fmla="*/ 3892692 h 234"/>
                  <a:gd name="T16" fmla="*/ 2587025 w 124"/>
                  <a:gd name="T17" fmla="*/ 3807366 h 234"/>
                  <a:gd name="T18" fmla="*/ 3095145 w 124"/>
                  <a:gd name="T19" fmla="*/ 3533560 h 234"/>
                  <a:gd name="T20" fmla="*/ 3471125 w 124"/>
                  <a:gd name="T21" fmla="*/ 2896713 h 234"/>
                  <a:gd name="T22" fmla="*/ 3651104 w 124"/>
                  <a:gd name="T23" fmla="*/ 1918946 h 234"/>
                  <a:gd name="T24" fmla="*/ 3358227 w 124"/>
                  <a:gd name="T25" fmla="*/ 707008 h 234"/>
                  <a:gd name="T26" fmla="*/ 2294076 w 124"/>
                  <a:gd name="T27" fmla="*/ 2981860 h 234"/>
                  <a:gd name="T28" fmla="*/ 913797 w 124"/>
                  <a:gd name="T29" fmla="*/ 2981860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60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41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3 h 239"/>
                  <a:gd name="T4" fmla="*/ 0 w 134"/>
                  <a:gd name="T5" fmla="*/ 5122873 h 239"/>
                  <a:gd name="T6" fmla="*/ 2001540 w 134"/>
                  <a:gd name="T7" fmla="*/ 7163781 h 239"/>
                  <a:gd name="T8" fmla="*/ 3946645 w 134"/>
                  <a:gd name="T9" fmla="*/ 5187975 h 239"/>
                  <a:gd name="T10" fmla="*/ 3946645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38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7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42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47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8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43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45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6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44" name="Picture 64"/>
              <p:cNvPicPr>
                <a:picLocks noChangeAspect="1"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35" name="53 Metin kutusu"/>
            <p:cNvSpPr txBox="1"/>
            <p:nvPr/>
          </p:nvSpPr>
          <p:spPr>
            <a:xfrm>
              <a:off x="3298334" y="5638946"/>
              <a:ext cx="5508393" cy="288836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En çok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1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1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1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6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1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6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9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4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9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4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475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475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47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  <p:bldP spid="15" grpId="0"/>
      <p:bldP spid="16" grpId="0"/>
      <p:bldP spid="18" grpId="0"/>
      <p:bldP spid="19" grpId="0"/>
      <p:bldP spid="20" grpId="0"/>
      <p:bldP spid="21" grpId="0"/>
      <p:bldP spid="4475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NEDEN SAĞLIK GÖZETİMİ?</a:t>
            </a:r>
            <a:endParaRPr lang="de-DE" sz="20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72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Üretim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süreçleri hem bedenen hem de zihnen işçiyi zorlarken, yapılan işin özelliğine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göre işyerindeki;</a:t>
            </a:r>
          </a:p>
          <a:p>
            <a:pPr marL="702900" lvl="1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Fiziksel </a:t>
            </a:r>
          </a:p>
          <a:p>
            <a:pPr marL="702900" lvl="1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Kimyasal</a:t>
            </a:r>
          </a:p>
          <a:p>
            <a:pPr marL="702900" lvl="1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Biyolojik</a:t>
            </a:r>
          </a:p>
          <a:p>
            <a:pPr marL="702900" lvl="1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Psikolojik</a:t>
            </a:r>
          </a:p>
          <a:p>
            <a:pPr marL="702900" lvl="1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Ergonomik  </a:t>
            </a:r>
          </a:p>
          <a:p>
            <a:pPr marL="360000" lvl="1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…………..…….. faktörler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sağlığı tehlikeye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sokmamalıdır.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28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540000" lvl="1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7664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27666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7667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SAĞLIK GÖZETİMİ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7102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0" y="3305175"/>
            <a:ext cx="9144000" cy="24765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sz="85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İşle İlgili Hastalıklar</a:t>
            </a:r>
          </a:p>
        </p:txBody>
      </p:sp>
      <p:pic>
        <p:nvPicPr>
          <p:cNvPr id="431108" name="Picture 3" descr="D:\DOKTOR\1-DRUZ\1-EĞİTİM KURUMU\1. İstanbuluzman\2-RESİMLER\Meslekler\18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6950" y="104775"/>
            <a:ext cx="381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5742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153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7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/>
            <a:r>
              <a:rPr lang="tr-TR" sz="2000" b="1" noProof="1">
                <a:solidFill>
                  <a:srgbClr val="FFFFFF"/>
                </a:solidFill>
                <a:latin typeface="Calibri" pitchFamily="34" charset="0"/>
              </a:rPr>
              <a:t>İŞLE İLGİLİ HASTALIK– WHO  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b="1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i="1">
                <a:solidFill>
                  <a:srgbClr val="000000"/>
                </a:solidFill>
                <a:latin typeface="Calibri" pitchFamily="34" charset="0"/>
              </a:rPr>
              <a:t>“Yalnızca bilinen ve kabul edilen meslek hastalıkları değil, fakat</a:t>
            </a:r>
            <a:r>
              <a:rPr lang="tr-TR" sz="2000" b="1" i="1">
                <a:solidFill>
                  <a:srgbClr val="000000"/>
                </a:solidFill>
                <a:latin typeface="Calibri" pitchFamily="34" charset="0"/>
              </a:rPr>
              <a:t> oluşmasında ve gelişmesinde, çalışma ortamı ve şeklinin diğer nedenlere göre önemli bir faktör olduğu hastalıklardır.”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0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33156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433161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33163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433168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33169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33170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33164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433165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33166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33167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433158" name="Text Box 45"/>
          <p:cNvSpPr txBox="1">
            <a:spLocks noChangeArrowheads="1"/>
          </p:cNvSpPr>
          <p:nvPr/>
        </p:nvSpPr>
        <p:spPr bwMode="auto">
          <a:xfrm>
            <a:off x="771525" y="2190750"/>
            <a:ext cx="5508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400" b="1" i="1" noProof="1">
                <a:solidFill>
                  <a:srgbClr val="333333"/>
                </a:solidFill>
                <a:latin typeface="Calibri" pitchFamily="34" charset="0"/>
              </a:rPr>
              <a:t>Tanım</a:t>
            </a: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İŞLE İLGİLİ </a:t>
            </a:r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HASTALIKLAR </a:t>
            </a: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(Work-Related </a:t>
            </a:r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</a:t>
            </a: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iseases</a:t>
            </a:r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)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7800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081613"/>
            <a:ext cx="654417" cy="102341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081613"/>
            <a:ext cx="8177823" cy="102341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Yapılan iş ile hastalık arasında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neden-sonuç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ilişki söz konusu değildir.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Aralarında spesifik bir ilişki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yoktur.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2224613"/>
            <a:ext cx="654416" cy="102341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2224613"/>
            <a:ext cx="8177823" cy="102341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koşulları, hastalığın ortaya çıkmasını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kolaylaştırıcı veya gelişmesini hızlandırıcı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nedendir. 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3367613"/>
            <a:ext cx="654416" cy="102341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3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3367613"/>
            <a:ext cx="8177823" cy="102341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es-ES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 ortamda olmasa da hastalık </a:t>
            </a:r>
            <a:r>
              <a:rPr lang="es-ES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olacaktır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es-ES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3089" y="4539188"/>
            <a:ext cx="654416" cy="102341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4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43352" y="4539188"/>
            <a:ext cx="8177823" cy="102341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Kompleks bir </a:t>
            </a:r>
            <a:r>
              <a:rPr lang="tr-TR" sz="2000" b="1" i="1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etyolojiye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sahiptir.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İŞLE İLGİLİ </a:t>
            </a:r>
            <a:r>
              <a:rPr lang="en-US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HASTALIKLAR</a:t>
            </a:r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IN ÖZELLİKLERİ</a:t>
            </a:r>
            <a:endParaRPr lang="en-US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2" name="Grup 41"/>
          <p:cNvGrpSpPr/>
          <p:nvPr/>
        </p:nvGrpSpPr>
        <p:grpSpPr>
          <a:xfrm>
            <a:off x="231797" y="5885030"/>
            <a:ext cx="6162416" cy="663371"/>
            <a:chOff x="2644311" y="5451679"/>
            <a:chExt cx="6162416" cy="663371"/>
          </a:xfrm>
        </p:grpSpPr>
        <p:grpSp>
          <p:nvGrpSpPr>
            <p:cNvPr id="43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45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8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50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51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56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7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52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5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53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44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Özelliklerdendir-değildir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33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6631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9"/>
          <p:cNvGrpSpPr>
            <a:grpSpLocks/>
          </p:cNvGrpSpPr>
          <p:nvPr/>
        </p:nvGrpSpPr>
        <p:grpSpPr bwMode="auto">
          <a:xfrm>
            <a:off x="95250" y="2555875"/>
            <a:ext cx="2400300" cy="2081213"/>
            <a:chOff x="720" y="1998"/>
            <a:chExt cx="1440" cy="1332"/>
          </a:xfrm>
        </p:grpSpPr>
        <p:sp>
          <p:nvSpPr>
            <p:cNvPr id="437284" name="AutoShape 5"/>
            <p:cNvSpPr>
              <a:spLocks noChangeArrowheads="1"/>
            </p:cNvSpPr>
            <p:nvPr/>
          </p:nvSpPr>
          <p:spPr bwMode="auto">
            <a:xfrm>
              <a:off x="720" y="1998"/>
              <a:ext cx="1440" cy="1332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zh-CN" altLang="zh-CN" sz="2000" i="1">
                <a:solidFill>
                  <a:srgbClr val="000000"/>
                </a:solidFill>
                <a:latin typeface="Verdana" pitchFamily="34" charset="0"/>
                <a:ea typeface="宋体" charset="-122"/>
              </a:endParaRPr>
            </a:p>
          </p:txBody>
        </p:sp>
        <p:sp>
          <p:nvSpPr>
            <p:cNvPr id="437285" name="Text Box 6"/>
            <p:cNvSpPr txBox="1">
              <a:spLocks noChangeArrowheads="1"/>
            </p:cNvSpPr>
            <p:nvPr/>
          </p:nvSpPr>
          <p:spPr bwMode="auto">
            <a:xfrm>
              <a:off x="780" y="2027"/>
              <a:ext cx="1380" cy="1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tr-TR" altLang="zh-CN" sz="2000" b="1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İşyerindeki;</a:t>
              </a:r>
            </a:p>
            <a:p>
              <a:pPr eaLnBrk="0" hangingPunct="0"/>
              <a:r>
                <a:rPr lang="tr-TR" altLang="zh-CN" sz="2000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1.Fiziksel,</a:t>
              </a:r>
            </a:p>
            <a:p>
              <a:pPr eaLnBrk="0" hangingPunct="0"/>
              <a:r>
                <a:rPr lang="tr-TR" altLang="zh-CN" sz="2000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2.Kimyasal,</a:t>
              </a:r>
            </a:p>
            <a:p>
              <a:pPr eaLnBrk="0" hangingPunct="0"/>
              <a:r>
                <a:rPr lang="tr-TR" altLang="zh-CN" sz="2000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3.Biyolojik, </a:t>
              </a:r>
            </a:p>
            <a:p>
              <a:pPr eaLnBrk="0" hangingPunct="0"/>
              <a:r>
                <a:rPr lang="tr-TR" altLang="zh-CN" sz="2000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4.Psikososyal,</a:t>
              </a:r>
            </a:p>
            <a:p>
              <a:pPr eaLnBrk="0" hangingPunct="0"/>
              <a:r>
                <a:rPr lang="tr-TR" altLang="zh-CN" sz="2000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                …faktörler</a:t>
              </a:r>
              <a:endParaRPr lang="en-US" altLang="zh-CN" sz="2000" i="1">
                <a:solidFill>
                  <a:srgbClr val="000000"/>
                </a:solidFill>
                <a:latin typeface="Calibri" pitchFamily="34" charset="0"/>
                <a:ea typeface="宋体" charset="-122"/>
                <a:cs typeface="Calibri" pitchFamily="34" charset="0"/>
              </a:endParaRPr>
            </a:p>
          </p:txBody>
        </p:sp>
      </p:grpSp>
      <p:sp>
        <p:nvSpPr>
          <p:cNvPr id="11" name="Freeform 7"/>
          <p:cNvSpPr>
            <a:spLocks/>
          </p:cNvSpPr>
          <p:nvPr/>
        </p:nvSpPr>
        <p:spPr bwMode="gray">
          <a:xfrm>
            <a:off x="2536825" y="2617788"/>
            <a:ext cx="903288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 i="1">
              <a:solidFill>
                <a:srgbClr val="000000"/>
              </a:solidFill>
            </a:endParaRPr>
          </a:p>
        </p:txBody>
      </p:sp>
      <p:sp>
        <p:nvSpPr>
          <p:cNvPr id="437253" name="AutoShape 8"/>
          <p:cNvSpPr>
            <a:spLocks noChangeAspect="1" noChangeArrowheads="1" noTextEdit="1"/>
          </p:cNvSpPr>
          <p:nvPr/>
        </p:nvSpPr>
        <p:spPr bwMode="gray">
          <a:xfrm flipH="1">
            <a:off x="3773488" y="2614613"/>
            <a:ext cx="909637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14" name="Freeform 9"/>
          <p:cNvSpPr>
            <a:spLocks/>
          </p:cNvSpPr>
          <p:nvPr/>
        </p:nvSpPr>
        <p:spPr bwMode="gray">
          <a:xfrm flipH="1">
            <a:off x="3455988" y="2617788"/>
            <a:ext cx="903287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 i="1">
              <a:solidFill>
                <a:srgbClr val="000000"/>
              </a:solidFill>
            </a:endParaRPr>
          </a:p>
        </p:txBody>
      </p:sp>
      <p:grpSp>
        <p:nvGrpSpPr>
          <p:cNvPr id="15" name="Group 21"/>
          <p:cNvGrpSpPr>
            <a:grpSpLocks/>
          </p:cNvGrpSpPr>
          <p:nvPr/>
        </p:nvGrpSpPr>
        <p:grpSpPr bwMode="auto">
          <a:xfrm>
            <a:off x="1952625" y="990600"/>
            <a:ext cx="2998788" cy="1601788"/>
            <a:chOff x="1920" y="912"/>
            <a:chExt cx="1889" cy="1009"/>
          </a:xfrm>
        </p:grpSpPr>
        <p:grpSp>
          <p:nvGrpSpPr>
            <p:cNvPr id="437275" name="Group 10"/>
            <p:cNvGrpSpPr>
              <a:grpSpLocks/>
            </p:cNvGrpSpPr>
            <p:nvPr/>
          </p:nvGrpSpPr>
          <p:grpSpPr bwMode="auto">
            <a:xfrm>
              <a:off x="1920" y="912"/>
              <a:ext cx="1889" cy="1009"/>
              <a:chOff x="1997" y="1314"/>
              <a:chExt cx="1889" cy="1009"/>
            </a:xfrm>
          </p:grpSpPr>
          <p:grpSp>
            <p:nvGrpSpPr>
              <p:cNvPr id="437277" name="Group 11"/>
              <p:cNvGrpSpPr>
                <a:grpSpLocks/>
              </p:cNvGrpSpPr>
              <p:nvPr/>
            </p:nvGrpSpPr>
            <p:grpSpPr bwMode="auto">
              <a:xfrm>
                <a:off x="1997" y="1404"/>
                <a:ext cx="1889" cy="919"/>
                <a:chOff x="1973" y="1027"/>
                <a:chExt cx="1926" cy="937"/>
              </a:xfrm>
            </p:grpSpPr>
            <p:sp>
              <p:nvSpPr>
                <p:cNvPr id="23" name="Oval 12"/>
                <p:cNvSpPr>
                  <a:spLocks noChangeArrowheads="1"/>
                </p:cNvSpPr>
                <p:nvPr/>
              </p:nvSpPr>
              <p:spPr bwMode="gray">
                <a:xfrm>
                  <a:off x="1994" y="1057"/>
                  <a:ext cx="1905" cy="90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hlink">
                        <a:gamma/>
                        <a:shade val="48627"/>
                        <a:invGamma/>
                      </a:schemeClr>
                    </a:gs>
                  </a:gsLst>
                  <a:lin ang="27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i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4" name="Oval 13"/>
                <p:cNvSpPr>
                  <a:spLocks noChangeArrowheads="1"/>
                </p:cNvSpPr>
                <p:nvPr/>
              </p:nvSpPr>
              <p:spPr bwMode="gray">
                <a:xfrm>
                  <a:off x="1973" y="1027"/>
                  <a:ext cx="1905" cy="90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44314"/>
                        <a:invGamma/>
                      </a:schemeClr>
                    </a:gs>
                    <a:gs pos="100000">
                      <a:schemeClr val="hlink"/>
                    </a:gs>
                  </a:gsLst>
                  <a:lin ang="27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 i="1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9" name="Oval 14"/>
              <p:cNvSpPr>
                <a:spLocks noChangeArrowheads="1"/>
              </p:cNvSpPr>
              <p:nvPr/>
            </p:nvSpPr>
            <p:spPr bwMode="gray">
              <a:xfrm>
                <a:off x="2086" y="1314"/>
                <a:ext cx="1691" cy="845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zh-CN" altLang="en-US" i="1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Oval 15"/>
              <p:cNvSpPr>
                <a:spLocks noChangeArrowheads="1"/>
              </p:cNvSpPr>
              <p:nvPr/>
            </p:nvSpPr>
            <p:spPr bwMode="gray">
              <a:xfrm>
                <a:off x="2108" y="1319"/>
                <a:ext cx="1650" cy="824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34902"/>
                      <a:invGamma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zh-CN" altLang="en-US" i="1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Oval 16"/>
              <p:cNvSpPr>
                <a:spLocks noChangeArrowheads="1"/>
              </p:cNvSpPr>
              <p:nvPr/>
            </p:nvSpPr>
            <p:spPr bwMode="gray">
              <a:xfrm>
                <a:off x="2125" y="1327"/>
                <a:ext cx="1570" cy="770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shade val="79216"/>
                      <a:invGamma/>
                    </a:schemeClr>
                  </a:gs>
                  <a:gs pos="100000">
                    <a:schemeClr val="accent1">
                      <a:alpha val="48000"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zh-CN" altLang="en-US" i="1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Oval 17"/>
              <p:cNvSpPr>
                <a:spLocks noChangeArrowheads="1"/>
              </p:cNvSpPr>
              <p:nvPr/>
            </p:nvSpPr>
            <p:spPr bwMode="gray">
              <a:xfrm>
                <a:off x="2208" y="1344"/>
                <a:ext cx="1382" cy="624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38000"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pPr>
                  <a:defRPr/>
                </a:pPr>
                <a:endParaRPr lang="zh-CN" altLang="en-US" i="1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37276" name="Text Box 18"/>
            <p:cNvSpPr txBox="1">
              <a:spLocks noChangeArrowheads="1"/>
            </p:cNvSpPr>
            <p:nvPr/>
          </p:nvSpPr>
          <p:spPr bwMode="auto">
            <a:xfrm>
              <a:off x="2232" y="1038"/>
              <a:ext cx="1236" cy="5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tr-TR" altLang="zh-CN" sz="2400" b="1" i="1">
                  <a:solidFill>
                    <a:srgbClr val="000000"/>
                  </a:solidFill>
                  <a:latin typeface="Cambria" pitchFamily="18" charset="0"/>
                  <a:ea typeface="宋体" charset="-122"/>
                  <a:cs typeface="Calibri" pitchFamily="34" charset="0"/>
                </a:rPr>
                <a:t>AYIRICI </a:t>
              </a:r>
            </a:p>
            <a:p>
              <a:pPr algn="ctr" eaLnBrk="0" hangingPunct="0"/>
              <a:r>
                <a:rPr lang="tr-TR" altLang="zh-CN" sz="2400" b="1" i="1">
                  <a:solidFill>
                    <a:srgbClr val="000000"/>
                  </a:solidFill>
                  <a:latin typeface="Cambria" pitchFamily="18" charset="0"/>
                  <a:ea typeface="宋体" charset="-122"/>
                  <a:cs typeface="Calibri" pitchFamily="34" charset="0"/>
                </a:rPr>
                <a:t>TANI</a:t>
              </a:r>
              <a:endParaRPr lang="en-US" altLang="zh-CN" sz="2400" b="1" i="1">
                <a:solidFill>
                  <a:srgbClr val="000000"/>
                </a:solidFill>
                <a:latin typeface="Cambria" pitchFamily="18" charset="0"/>
                <a:ea typeface="宋体" charset="-122"/>
                <a:cs typeface="Calibri" pitchFamily="34" charset="0"/>
              </a:endParaRPr>
            </a:p>
          </p:txBody>
        </p:sp>
      </p:grpSp>
      <p:grpSp>
        <p:nvGrpSpPr>
          <p:cNvPr id="2" name="Grup 1"/>
          <p:cNvGrpSpPr>
            <a:grpSpLocks/>
          </p:cNvGrpSpPr>
          <p:nvPr/>
        </p:nvGrpSpPr>
        <p:grpSpPr bwMode="auto">
          <a:xfrm>
            <a:off x="4410075" y="2714625"/>
            <a:ext cx="2038350" cy="1922463"/>
            <a:chOff x="4410074" y="2714625"/>
            <a:chExt cx="2038349" cy="1922463"/>
          </a:xfrm>
        </p:grpSpPr>
        <p:sp>
          <p:nvSpPr>
            <p:cNvPr id="437273" name="AutoShape 3"/>
            <p:cNvSpPr>
              <a:spLocks noChangeArrowheads="1"/>
            </p:cNvSpPr>
            <p:nvPr/>
          </p:nvSpPr>
          <p:spPr bwMode="auto">
            <a:xfrm>
              <a:off x="4410074" y="2714625"/>
              <a:ext cx="2038349" cy="1922463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zh-CN" altLang="zh-CN" i="1">
                <a:solidFill>
                  <a:srgbClr val="000000"/>
                </a:solidFill>
                <a:latin typeface="Verdana" pitchFamily="34" charset="0"/>
                <a:ea typeface="宋体" charset="-122"/>
              </a:endParaRPr>
            </a:p>
          </p:txBody>
        </p:sp>
        <p:sp>
          <p:nvSpPr>
            <p:cNvPr id="437274" name="Text Box 6"/>
            <p:cNvSpPr txBox="1">
              <a:spLocks noChangeArrowheads="1"/>
            </p:cNvSpPr>
            <p:nvPr/>
          </p:nvSpPr>
          <p:spPr bwMode="auto">
            <a:xfrm>
              <a:off x="4591049" y="3067050"/>
              <a:ext cx="1679797" cy="132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tr-TR" altLang="zh-CN" sz="2000" b="1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İş Dışında;</a:t>
              </a:r>
            </a:p>
            <a:p>
              <a:pPr eaLnBrk="0" hangingPunct="0"/>
              <a:r>
                <a:rPr lang="tr-TR" altLang="zh-CN" sz="2000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1.Kişisel,</a:t>
              </a:r>
            </a:p>
            <a:p>
              <a:pPr eaLnBrk="0" hangingPunct="0"/>
              <a:r>
                <a:rPr lang="tr-TR" altLang="zh-CN" sz="2000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2.Çevresel,</a:t>
              </a:r>
            </a:p>
            <a:p>
              <a:pPr eaLnBrk="0" hangingPunct="0"/>
              <a:r>
                <a:rPr lang="tr-TR" altLang="zh-CN" sz="2000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          faktörler</a:t>
              </a:r>
              <a:endParaRPr lang="en-US" altLang="zh-CN" sz="2000" i="1">
                <a:solidFill>
                  <a:srgbClr val="000000"/>
                </a:solidFill>
                <a:latin typeface="Calibri" pitchFamily="34" charset="0"/>
                <a:ea typeface="宋体" charset="-122"/>
                <a:cs typeface="Calibri" pitchFamily="34" charset="0"/>
              </a:endParaRPr>
            </a:p>
          </p:txBody>
        </p:sp>
      </p:grpSp>
      <p:grpSp>
        <p:nvGrpSpPr>
          <p:cNvPr id="3" name="Grup 2"/>
          <p:cNvGrpSpPr>
            <a:grpSpLocks/>
          </p:cNvGrpSpPr>
          <p:nvPr/>
        </p:nvGrpSpPr>
        <p:grpSpPr bwMode="auto">
          <a:xfrm>
            <a:off x="6510338" y="719138"/>
            <a:ext cx="2005012" cy="2046287"/>
            <a:chOff x="6510337" y="719139"/>
            <a:chExt cx="2005012" cy="2046290"/>
          </a:xfrm>
        </p:grpSpPr>
        <p:sp>
          <p:nvSpPr>
            <p:cNvPr id="437271" name="AutoShape 3"/>
            <p:cNvSpPr>
              <a:spLocks noChangeArrowheads="1"/>
            </p:cNvSpPr>
            <p:nvPr/>
          </p:nvSpPr>
          <p:spPr bwMode="auto">
            <a:xfrm>
              <a:off x="6510337" y="719139"/>
              <a:ext cx="1947862" cy="2012949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zh-CN" altLang="zh-CN" i="1">
                <a:solidFill>
                  <a:srgbClr val="000000"/>
                </a:solidFill>
                <a:latin typeface="Verdana" pitchFamily="34" charset="0"/>
                <a:ea typeface="宋体" charset="-122"/>
              </a:endParaRPr>
            </a:p>
          </p:txBody>
        </p:sp>
        <p:sp>
          <p:nvSpPr>
            <p:cNvPr id="437272" name="Text Box 6"/>
            <p:cNvSpPr txBox="1">
              <a:spLocks noChangeArrowheads="1"/>
            </p:cNvSpPr>
            <p:nvPr/>
          </p:nvSpPr>
          <p:spPr bwMode="auto">
            <a:xfrm>
              <a:off x="6510337" y="826437"/>
              <a:ext cx="2005012" cy="1938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tr-TR" altLang="zh-CN" sz="2000" b="1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İşyerindeki;</a:t>
              </a:r>
            </a:p>
            <a:p>
              <a:pPr eaLnBrk="0" hangingPunct="0"/>
              <a:r>
                <a:rPr lang="tr-TR" altLang="zh-CN" sz="2000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1.Fiziksel,</a:t>
              </a:r>
            </a:p>
            <a:p>
              <a:pPr eaLnBrk="0" hangingPunct="0"/>
              <a:r>
                <a:rPr lang="tr-TR" altLang="zh-CN" sz="2000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2.Kimyasal,</a:t>
              </a:r>
            </a:p>
            <a:p>
              <a:pPr eaLnBrk="0" hangingPunct="0"/>
              <a:r>
                <a:rPr lang="tr-TR" altLang="zh-CN" sz="2000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3.Biyolojik, </a:t>
              </a:r>
            </a:p>
            <a:p>
              <a:pPr eaLnBrk="0" hangingPunct="0"/>
              <a:r>
                <a:rPr lang="tr-TR" altLang="zh-CN" sz="2000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4.Psikososyal,</a:t>
              </a:r>
            </a:p>
            <a:p>
              <a:pPr eaLnBrk="0" hangingPunct="0"/>
              <a:r>
                <a:rPr lang="tr-TR" altLang="zh-CN" sz="2000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         …faktörler</a:t>
              </a:r>
              <a:endParaRPr lang="en-US" altLang="zh-CN" sz="2000" i="1">
                <a:solidFill>
                  <a:srgbClr val="000000"/>
                </a:solidFill>
                <a:latin typeface="Calibri" pitchFamily="34" charset="0"/>
                <a:ea typeface="宋体" charset="-122"/>
                <a:cs typeface="Calibri" pitchFamily="34" charset="0"/>
              </a:endParaRPr>
            </a:p>
          </p:txBody>
        </p:sp>
      </p:grpSp>
      <p:sp>
        <p:nvSpPr>
          <p:cNvPr id="29" name="Sağ Ok 28"/>
          <p:cNvSpPr/>
          <p:nvPr/>
        </p:nvSpPr>
        <p:spPr>
          <a:xfrm rot="5400000">
            <a:off x="7121526" y="2757487"/>
            <a:ext cx="755650" cy="777875"/>
          </a:xfrm>
          <a:prstGeom prst="right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30" name="Bükülü Ok 29"/>
          <p:cNvSpPr/>
          <p:nvPr/>
        </p:nvSpPr>
        <p:spPr>
          <a:xfrm rot="5400000">
            <a:off x="6641306" y="3398044"/>
            <a:ext cx="1547813" cy="1819275"/>
          </a:xfrm>
          <a:prstGeom prst="bent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tr-TR" i="1">
              <a:solidFill>
                <a:srgbClr val="000000"/>
              </a:solidFill>
            </a:endParaRPr>
          </a:p>
        </p:txBody>
      </p:sp>
      <p:grpSp>
        <p:nvGrpSpPr>
          <p:cNvPr id="4" name="Grup 3"/>
          <p:cNvGrpSpPr>
            <a:grpSpLocks/>
          </p:cNvGrpSpPr>
          <p:nvPr/>
        </p:nvGrpSpPr>
        <p:grpSpPr bwMode="auto">
          <a:xfrm>
            <a:off x="6619875" y="5153025"/>
            <a:ext cx="2433638" cy="808038"/>
            <a:chOff x="6619874" y="5153025"/>
            <a:chExt cx="2433638" cy="808038"/>
          </a:xfrm>
        </p:grpSpPr>
        <p:sp>
          <p:nvSpPr>
            <p:cNvPr id="437269" name="AutoShape 5"/>
            <p:cNvSpPr>
              <a:spLocks noChangeArrowheads="1"/>
            </p:cNvSpPr>
            <p:nvPr/>
          </p:nvSpPr>
          <p:spPr bwMode="auto">
            <a:xfrm>
              <a:off x="6710362" y="5153025"/>
              <a:ext cx="2286000" cy="808038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zh-CN" altLang="zh-CN" i="1">
                <a:solidFill>
                  <a:srgbClr val="000000"/>
                </a:solidFill>
                <a:latin typeface="Verdana" pitchFamily="34" charset="0"/>
                <a:ea typeface="宋体" charset="-122"/>
              </a:endParaRPr>
            </a:p>
          </p:txBody>
        </p:sp>
        <p:sp>
          <p:nvSpPr>
            <p:cNvPr id="437270" name="Text Box 6"/>
            <p:cNvSpPr txBox="1">
              <a:spLocks noChangeArrowheads="1"/>
            </p:cNvSpPr>
            <p:nvPr/>
          </p:nvSpPr>
          <p:spPr bwMode="auto">
            <a:xfrm>
              <a:off x="6619874" y="5356989"/>
              <a:ext cx="243363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tr-TR" altLang="zh-CN" sz="2400" b="1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İşle İlgili Hastalık</a:t>
              </a:r>
              <a:endParaRPr lang="en-US" altLang="zh-CN" sz="2400" i="1">
                <a:solidFill>
                  <a:srgbClr val="000000"/>
                </a:solidFill>
                <a:latin typeface="Calibri" pitchFamily="34" charset="0"/>
                <a:ea typeface="宋体" charset="-122"/>
                <a:cs typeface="Calibri" pitchFamily="34" charset="0"/>
              </a:endParaRPr>
            </a:p>
          </p:txBody>
        </p:sp>
      </p:grpSp>
      <p:grpSp>
        <p:nvGrpSpPr>
          <p:cNvPr id="5" name="Grup 4"/>
          <p:cNvGrpSpPr>
            <a:grpSpLocks/>
          </p:cNvGrpSpPr>
          <p:nvPr/>
        </p:nvGrpSpPr>
        <p:grpSpPr bwMode="auto">
          <a:xfrm>
            <a:off x="114300" y="5153025"/>
            <a:ext cx="2309813" cy="808038"/>
            <a:chOff x="66675" y="5153025"/>
            <a:chExt cx="2309462" cy="808038"/>
          </a:xfrm>
        </p:grpSpPr>
        <p:sp>
          <p:nvSpPr>
            <p:cNvPr id="437267" name="AutoShape 5"/>
            <p:cNvSpPr>
              <a:spLocks noChangeArrowheads="1"/>
            </p:cNvSpPr>
            <p:nvPr/>
          </p:nvSpPr>
          <p:spPr bwMode="auto">
            <a:xfrm>
              <a:off x="66675" y="5153025"/>
              <a:ext cx="2286000" cy="808038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zh-CN" altLang="zh-CN" sz="2000" i="1">
                <a:solidFill>
                  <a:srgbClr val="000000"/>
                </a:solidFill>
                <a:latin typeface="Verdana" pitchFamily="34" charset="0"/>
                <a:ea typeface="宋体" charset="-122"/>
              </a:endParaRPr>
            </a:p>
          </p:txBody>
        </p:sp>
        <p:sp>
          <p:nvSpPr>
            <p:cNvPr id="437268" name="Text Box 6"/>
            <p:cNvSpPr txBox="1">
              <a:spLocks noChangeArrowheads="1"/>
            </p:cNvSpPr>
            <p:nvPr/>
          </p:nvSpPr>
          <p:spPr bwMode="auto">
            <a:xfrm>
              <a:off x="90137" y="5370513"/>
              <a:ext cx="22860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tr-TR" altLang="zh-CN" sz="2400" b="1" i="1">
                  <a:solidFill>
                    <a:srgbClr val="000000"/>
                  </a:solidFill>
                  <a:latin typeface="Calibri" pitchFamily="34" charset="0"/>
                  <a:ea typeface="宋体" charset="-122"/>
                  <a:cs typeface="Calibri" pitchFamily="34" charset="0"/>
                </a:rPr>
                <a:t>Meslek Hastalığı</a:t>
              </a:r>
              <a:endParaRPr lang="en-US" altLang="zh-CN" sz="2400" i="1">
                <a:solidFill>
                  <a:srgbClr val="000000"/>
                </a:solidFill>
                <a:latin typeface="Calibri" pitchFamily="34" charset="0"/>
                <a:ea typeface="宋体" charset="-122"/>
                <a:cs typeface="Calibri" pitchFamily="34" charset="0"/>
              </a:endParaRPr>
            </a:p>
          </p:txBody>
        </p:sp>
      </p:grpSp>
      <p:sp>
        <p:nvSpPr>
          <p:cNvPr id="34" name="Rectangle 31"/>
          <p:cNvSpPr txBox="1">
            <a:spLocks noChangeArrowheads="1"/>
          </p:cNvSpPr>
          <p:nvPr/>
        </p:nvSpPr>
        <p:spPr bwMode="gray">
          <a:xfrm>
            <a:off x="184172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AYIRICI TANI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Sağ Ok 34"/>
          <p:cNvSpPr/>
          <p:nvPr/>
        </p:nvSpPr>
        <p:spPr>
          <a:xfrm rot="5400000">
            <a:off x="973931" y="4055269"/>
            <a:ext cx="395288" cy="1657350"/>
          </a:xfrm>
          <a:prstGeom prst="rightArrow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tr-TR" i="1" dirty="0">
              <a:solidFill>
                <a:srgbClr val="000000"/>
              </a:solidFill>
            </a:endParaRPr>
          </a:p>
        </p:txBody>
      </p:sp>
      <p:grpSp>
        <p:nvGrpSpPr>
          <p:cNvPr id="36" name="Grup 35"/>
          <p:cNvGrpSpPr>
            <a:grpSpLocks/>
          </p:cNvGrpSpPr>
          <p:nvPr/>
        </p:nvGrpSpPr>
        <p:grpSpPr bwMode="auto">
          <a:xfrm>
            <a:off x="1149350" y="6091238"/>
            <a:ext cx="6080125" cy="417512"/>
            <a:chOff x="169995" y="1162180"/>
            <a:chExt cx="8919287" cy="417248"/>
          </a:xfrm>
        </p:grpSpPr>
        <p:sp>
          <p:nvSpPr>
            <p:cNvPr id="437265" name="Dikdörtgen 36"/>
            <p:cNvSpPr>
              <a:spLocks noChangeArrowheads="1"/>
            </p:cNvSpPr>
            <p:nvPr/>
          </p:nvSpPr>
          <p:spPr bwMode="auto">
            <a:xfrm>
              <a:off x="769570" y="1179318"/>
              <a:ext cx="8319712" cy="400110"/>
            </a:xfrm>
            <a:prstGeom prst="rect">
              <a:avLst/>
            </a:prstGeom>
            <a:noFill/>
            <a:ln w="9525">
              <a:solidFill>
                <a:srgbClr val="DDDDDD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801688" eaLnBrk="0" hangingPunct="0"/>
              <a:r>
                <a:rPr lang="tr-TR" sz="2000" b="1" i="1" noProof="1">
                  <a:solidFill>
                    <a:srgbClr val="000000"/>
                  </a:solidFill>
                  <a:latin typeface="Calibri" pitchFamily="34" charset="0"/>
                </a:rPr>
                <a:t>Ayırıcı tanı hukuki açıdan ömenli!!!</a:t>
              </a:r>
            </a:p>
          </p:txBody>
        </p:sp>
        <p:pic>
          <p:nvPicPr>
            <p:cNvPr id="38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69995" y="1162180"/>
              <a:ext cx="563569" cy="402970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/>
          </p:spPr>
        </p:pic>
      </p:grpSp>
      <p:sp>
        <p:nvSpPr>
          <p:cNvPr id="40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3018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4"/>
          <p:cNvSpPr>
            <a:spLocks noChangeArrowheads="1"/>
          </p:cNvSpPr>
          <p:nvPr/>
        </p:nvSpPr>
        <p:spPr bwMode="auto">
          <a:xfrm>
            <a:off x="2390773" y="2414522"/>
            <a:ext cx="6657975" cy="210985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En Sık Görülen </a:t>
            </a:r>
          </a:p>
          <a:p>
            <a:pPr algn="ctr">
              <a:defRPr/>
            </a:pPr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İşle İlgili Hastalıklar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 descr="D:\DOKTOR\1-DRUZ\1-EĞİTİM KURUMU\1. İstanbuluzman\2-RESİMLER\Meslekler\accept-female-user-icon.png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2419349"/>
            <a:ext cx="2105024" cy="210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6129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73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7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/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</a:rPr>
              <a:t>SIK GÖRÜLEN İŞLE İLGİLİ HASTALIKLAR</a:t>
            </a:r>
            <a:endParaRPr lang="tr-TR" sz="2000" b="1" noProof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400" dirty="0">
              <a:solidFill>
                <a:srgbClr val="000000"/>
              </a:solidFill>
              <a:latin typeface="Calibri" pitchFamily="34" charset="0"/>
            </a:endParaRPr>
          </a:p>
          <a:p>
            <a:pPr marL="800100" lvl="1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Tx/>
              <a:buAutoNum type="arabicPeriod"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</a:rPr>
              <a:t>Koroner Kalp Hastalıkları</a:t>
            </a:r>
          </a:p>
          <a:p>
            <a:pPr marL="800100" lvl="1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Tx/>
              <a:buAutoNum type="arabicPeriod"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</a:rPr>
              <a:t>KOAH</a:t>
            </a:r>
          </a:p>
          <a:p>
            <a:pPr marL="800100" lvl="1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Tx/>
              <a:buAutoNum type="arabicPeriod"/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</a:rPr>
              <a:t>Kas-İskelet sistemi hastalıkları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400" b="1" i="1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400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2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12676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412677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12680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412685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2686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2687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12681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412682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2683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2684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İŞLE İLGİLİ HASTALIKLAR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9"/>
          <p:cNvGrpSpPr>
            <a:grpSpLocks/>
          </p:cNvGrpSpPr>
          <p:nvPr/>
        </p:nvGrpSpPr>
        <p:grpSpPr bwMode="auto">
          <a:xfrm>
            <a:off x="2657475" y="5416550"/>
            <a:ext cx="6162675" cy="663575"/>
            <a:chOff x="2644311" y="5451679"/>
            <a:chExt cx="6162416" cy="663371"/>
          </a:xfrm>
        </p:grpSpPr>
        <p:grpSp>
          <p:nvGrpSpPr>
            <p:cNvPr id="1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1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0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0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9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0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30 h 234"/>
                  <a:gd name="T10" fmla="*/ 966168 w 124"/>
                  <a:gd name="T11" fmla="*/ 7124930 h 234"/>
                  <a:gd name="T12" fmla="*/ 966168 w 124"/>
                  <a:gd name="T13" fmla="*/ 3892692 h 234"/>
                  <a:gd name="T14" fmla="*/ 1590987 w 124"/>
                  <a:gd name="T15" fmla="*/ 3892692 h 234"/>
                  <a:gd name="T16" fmla="*/ 2587025 w 124"/>
                  <a:gd name="T17" fmla="*/ 3807366 h 234"/>
                  <a:gd name="T18" fmla="*/ 3095145 w 124"/>
                  <a:gd name="T19" fmla="*/ 3533560 h 234"/>
                  <a:gd name="T20" fmla="*/ 3471125 w 124"/>
                  <a:gd name="T21" fmla="*/ 2896713 h 234"/>
                  <a:gd name="T22" fmla="*/ 3651104 w 124"/>
                  <a:gd name="T23" fmla="*/ 1918946 h 234"/>
                  <a:gd name="T24" fmla="*/ 3358227 w 124"/>
                  <a:gd name="T25" fmla="*/ 707008 h 234"/>
                  <a:gd name="T26" fmla="*/ 2294076 w 124"/>
                  <a:gd name="T27" fmla="*/ 2981860 h 234"/>
                  <a:gd name="T28" fmla="*/ 913797 w 124"/>
                  <a:gd name="T29" fmla="*/ 2981860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60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3 h 239"/>
                  <a:gd name="T4" fmla="*/ 0 w 134"/>
                  <a:gd name="T5" fmla="*/ 5122873 h 239"/>
                  <a:gd name="T6" fmla="*/ 2001540 w 134"/>
                  <a:gd name="T7" fmla="*/ 7163781 h 239"/>
                  <a:gd name="T8" fmla="*/ 3946645 w 134"/>
                  <a:gd name="T9" fmla="*/ 5187975 h 239"/>
                  <a:gd name="T10" fmla="*/ 3946645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38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7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30" name="Picture 64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0" name="53 Metin kutusu"/>
            <p:cNvSpPr txBox="1"/>
            <p:nvPr/>
          </p:nvSpPr>
          <p:spPr>
            <a:xfrm>
              <a:off x="3298334" y="5638946"/>
              <a:ext cx="5508393" cy="288836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Sıklık sırası?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36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1027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ChangeArrowheads="1"/>
          </p:cNvSpPr>
          <p:nvPr/>
        </p:nvSpPr>
        <p:spPr bwMode="gray">
          <a:xfrm>
            <a:off x="5062538" y="1257300"/>
            <a:ext cx="3757612" cy="65881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800" b="1" i="1">
                <a:solidFill>
                  <a:srgbClr val="FFFFFF"/>
                </a:solidFill>
                <a:latin typeface="Calibri" pitchFamily="34" charset="0"/>
              </a:rPr>
              <a:t>İşyerinde Var Olan</a:t>
            </a:r>
            <a:endParaRPr lang="tr-TR" sz="2800" b="1" i="1" noProof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5" name="Rectangle 13"/>
          <p:cNvSpPr>
            <a:spLocks noChangeArrowheads="1"/>
          </p:cNvSpPr>
          <p:nvPr/>
        </p:nvSpPr>
        <p:spPr bwMode="gray">
          <a:xfrm>
            <a:off x="323850" y="1257300"/>
            <a:ext cx="3757613" cy="65881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800" b="1" i="1">
                <a:solidFill>
                  <a:srgbClr val="FFFFFF"/>
                </a:solidFill>
                <a:latin typeface="Calibri" pitchFamily="34" charset="0"/>
              </a:rPr>
              <a:t>İşyeri Dışında Var Olan</a:t>
            </a:r>
            <a:endParaRPr lang="tr-TR" sz="2800" b="1" i="1" noProof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gray">
          <a:xfrm>
            <a:off x="5062538" y="1916113"/>
            <a:ext cx="3757612" cy="38433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80000" tIns="216000" rIns="144000" bIns="72000"/>
          <a:lstStyle/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endParaRPr lang="tr-TR" sz="2000" b="1" i="1" noProof="1">
              <a:solidFill>
                <a:srgbClr val="000000"/>
              </a:solidFill>
              <a:latin typeface="Calibri" pitchFamily="34" charset="0"/>
            </a:endParaRP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tr-TR" sz="2000" b="1" i="1" noProof="1">
                <a:solidFill>
                  <a:srgbClr val="000000"/>
                </a:solidFill>
                <a:latin typeface="Calibri" pitchFamily="34" charset="0"/>
              </a:rPr>
              <a:t>Fiziksel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</a:rPr>
              <a:t>(gürültü, ısı, nem)</a:t>
            </a:r>
            <a:r>
              <a:rPr lang="tr-TR" sz="2000" b="1" i="1" noProof="1">
                <a:solidFill>
                  <a:srgbClr val="000000"/>
                </a:solidFill>
                <a:latin typeface="Calibri" pitchFamily="34" charset="0"/>
              </a:rPr>
              <a:t>,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tr-TR" sz="2000" b="1" i="1" noProof="1">
                <a:solidFill>
                  <a:srgbClr val="000000"/>
                </a:solidFill>
                <a:latin typeface="Calibri" pitchFamily="34" charset="0"/>
              </a:rPr>
              <a:t>Kimyasal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</a:rPr>
              <a:t>(arsenik, kurşun),</a:t>
            </a:r>
            <a:r>
              <a:rPr lang="tr-TR" sz="2000" b="1" i="1" noProof="1">
                <a:solidFill>
                  <a:srgbClr val="000000"/>
                </a:solidFill>
                <a:latin typeface="Calibri" pitchFamily="34" charset="0"/>
              </a:rPr>
              <a:t> 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</a:rPr>
              <a:t>Psikososyal (stres…),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tr-TR" sz="2000" b="1" i="1" noProof="1">
                <a:solidFill>
                  <a:srgbClr val="000000"/>
                </a:solidFill>
                <a:latin typeface="Calibri" pitchFamily="34" charset="0"/>
              </a:rPr>
              <a:t>Fizik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</a:rPr>
              <a:t>sel</a:t>
            </a:r>
            <a:r>
              <a:rPr lang="tr-TR" sz="2000" b="1" i="1" noProof="1">
                <a:solidFill>
                  <a:srgbClr val="000000"/>
                </a:solidFill>
                <a:latin typeface="Calibri" pitchFamily="34" charset="0"/>
              </a:rPr>
              <a:t> inaktivete,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</a:endParaRP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endParaRPr lang="tr-TR" sz="2000" b="1" i="1" noProof="1">
              <a:solidFill>
                <a:srgbClr val="000000"/>
              </a:solidFill>
              <a:latin typeface="Calibri" pitchFamily="34" charset="0"/>
            </a:endParaRP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tr-TR" sz="2000" b="1" i="1" noProof="1">
                <a:solidFill>
                  <a:srgbClr val="000000"/>
                </a:solidFill>
                <a:latin typeface="Calibri" pitchFamily="34" charset="0"/>
              </a:rPr>
              <a:t>…………………..vb.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</a:rPr>
              <a:t> riskler</a:t>
            </a:r>
            <a:r>
              <a:rPr lang="tr-TR" sz="2000" b="1" i="1" noProof="1">
                <a:solidFill>
                  <a:srgbClr val="000000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gray">
          <a:xfrm>
            <a:off x="323850" y="1916113"/>
            <a:ext cx="3757613" cy="38433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80000" tIns="216000" rIns="144000" bIns="72000"/>
          <a:lstStyle/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endParaRPr lang="tr-TR" sz="2000" b="1" i="1">
              <a:solidFill>
                <a:srgbClr val="000000"/>
              </a:solidFill>
              <a:latin typeface="Calibri" pitchFamily="34" charset="0"/>
            </a:endParaRP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sv-SE" sz="2000" b="1" i="1">
                <a:solidFill>
                  <a:srgbClr val="000000"/>
                </a:solidFill>
                <a:latin typeface="Calibri" pitchFamily="34" charset="0"/>
              </a:rPr>
              <a:t>Hipertansiyon, 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sv-SE" sz="2000" b="1" i="1">
                <a:solidFill>
                  <a:srgbClr val="000000"/>
                </a:solidFill>
                <a:latin typeface="Calibri" pitchFamily="34" charset="0"/>
              </a:rPr>
              <a:t>Hiperkolesterolemi, 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sv-SE" sz="2000" b="1" i="1">
                <a:solidFill>
                  <a:srgbClr val="000000"/>
                </a:solidFill>
                <a:latin typeface="Calibri" pitchFamily="34" charset="0"/>
              </a:rPr>
              <a:t>Sigara kullanımı, 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sv-SE" sz="2000" b="1" i="1">
                <a:solidFill>
                  <a:srgbClr val="000000"/>
                </a:solidFill>
                <a:latin typeface="Calibri" pitchFamily="34" charset="0"/>
              </a:rPr>
              <a:t>Diyabetes Mellitus, 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sv-SE" sz="2000" b="1" i="1">
                <a:solidFill>
                  <a:srgbClr val="000000"/>
                </a:solidFill>
                <a:latin typeface="Calibri" pitchFamily="34" charset="0"/>
              </a:rPr>
              <a:t>Fiziksel inaktivite</a:t>
            </a:r>
            <a:r>
              <a:rPr lang="tr-TR" sz="2000" b="1" i="1">
                <a:solidFill>
                  <a:srgbClr val="000000"/>
                </a:solidFill>
                <a:latin typeface="Calibri" pitchFamily="34" charset="0"/>
              </a:rPr>
              <a:t>,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tr-TR" sz="2000" b="1" i="1">
                <a:solidFill>
                  <a:srgbClr val="000000"/>
                </a:solidFill>
                <a:latin typeface="Calibri" pitchFamily="34" charset="0"/>
              </a:rPr>
              <a:t>Genetik yatkınlık,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tr-TR" sz="2000" b="1" i="1">
                <a:solidFill>
                  <a:srgbClr val="000000"/>
                </a:solidFill>
                <a:latin typeface="Calibri" pitchFamily="34" charset="0"/>
              </a:rPr>
              <a:t>Stres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tr-TR" sz="2000" b="1" i="1">
                <a:solidFill>
                  <a:srgbClr val="000000"/>
                </a:solidFill>
                <a:latin typeface="Calibri" pitchFamily="34" charset="0"/>
              </a:rPr>
              <a:t>………………………vb.</a:t>
            </a:r>
            <a:endParaRPr lang="fr-FR" sz="2000" i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9" name="AutoShape 41"/>
          <p:cNvSpPr>
            <a:spLocks noChangeArrowheads="1"/>
          </p:cNvSpPr>
          <p:nvPr/>
        </p:nvSpPr>
        <p:spPr bwMode="auto">
          <a:xfrm flipH="1">
            <a:off x="3825875" y="1558925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E9E9E9"/>
              </a:gs>
              <a:gs pos="100000">
                <a:srgbClr val="B2B2B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endParaRPr lang="de-DE" noProof="1">
              <a:solidFill>
                <a:srgbClr val="000000"/>
              </a:solidFill>
            </a:endParaRPr>
          </a:p>
        </p:txBody>
      </p:sp>
      <p:sp>
        <p:nvSpPr>
          <p:cNvPr id="10" name="AutoShape 18"/>
          <p:cNvSpPr>
            <a:spLocks noChangeArrowheads="1"/>
          </p:cNvSpPr>
          <p:nvPr/>
        </p:nvSpPr>
        <p:spPr bwMode="auto">
          <a:xfrm>
            <a:off x="4635500" y="1558925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E9E9E9"/>
              </a:gs>
              <a:gs pos="100000">
                <a:srgbClr val="B2B2B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endParaRPr lang="de-DE" noProof="1">
              <a:solidFill>
                <a:srgbClr val="000000"/>
              </a:solidFill>
            </a:endParaRPr>
          </a:p>
        </p:txBody>
      </p:sp>
      <p:sp>
        <p:nvSpPr>
          <p:cNvPr id="13" name="AutoShape 41"/>
          <p:cNvSpPr>
            <a:spLocks noChangeArrowheads="1"/>
          </p:cNvSpPr>
          <p:nvPr/>
        </p:nvSpPr>
        <p:spPr bwMode="auto">
          <a:xfrm flipH="1">
            <a:off x="3825875" y="1558925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chemeClr val="tx2">
                  <a:gamma/>
                  <a:shade val="46275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endParaRPr lang="de-DE" noProof="1">
              <a:solidFill>
                <a:srgbClr val="000000"/>
              </a:solidFill>
            </a:endParaRPr>
          </a:p>
        </p:txBody>
      </p:sp>
      <p:sp>
        <p:nvSpPr>
          <p:cNvPr id="14" name="AutoShape 18"/>
          <p:cNvSpPr>
            <a:spLocks noChangeArrowheads="1"/>
          </p:cNvSpPr>
          <p:nvPr/>
        </p:nvSpPr>
        <p:spPr bwMode="auto">
          <a:xfrm>
            <a:off x="4635500" y="1558925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C40505">
                  <a:gamma/>
                  <a:shade val="46275"/>
                  <a:invGamma/>
                </a:srgbClr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endParaRPr lang="de-DE" noProof="1">
              <a:solidFill>
                <a:srgbClr val="000000"/>
              </a:solidFill>
            </a:endParaRPr>
          </a:p>
        </p:txBody>
      </p:sp>
      <p:sp>
        <p:nvSpPr>
          <p:cNvPr id="1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İŞLE İLGİ HASTALIKLARI – KORONER KALP HASTALIĞI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9308" name="Metin kutusu 15"/>
          <p:cNvSpPr txBox="1">
            <a:spLocks noChangeArrowheads="1"/>
          </p:cNvSpPr>
          <p:nvPr/>
        </p:nvSpPr>
        <p:spPr bwMode="auto">
          <a:xfrm>
            <a:off x="323850" y="5067300"/>
            <a:ext cx="37576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000" b="1" i="1">
                <a:solidFill>
                  <a:srgbClr val="C00000"/>
                </a:solidFill>
                <a:latin typeface="Calibri" pitchFamily="34" charset="0"/>
              </a:rPr>
              <a:t>«KKH Riskini Artırır»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5062538" y="5067300"/>
            <a:ext cx="3757612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tr-TR" sz="2000" b="1" i="1">
                <a:solidFill>
                  <a:srgbClr val="39540E"/>
                </a:solidFill>
                <a:latin typeface="Calibri" pitchFamily="34" charset="0"/>
              </a:rPr>
              <a:t>«KKH Riskini Daha da Artırır»</a:t>
            </a:r>
          </a:p>
        </p:txBody>
      </p:sp>
      <p:grpSp>
        <p:nvGrpSpPr>
          <p:cNvPr id="439312" name="Grup 16"/>
          <p:cNvGrpSpPr>
            <a:grpSpLocks/>
          </p:cNvGrpSpPr>
          <p:nvPr/>
        </p:nvGrpSpPr>
        <p:grpSpPr bwMode="auto">
          <a:xfrm>
            <a:off x="1371600" y="5837238"/>
            <a:ext cx="6162675" cy="663575"/>
            <a:chOff x="2644311" y="5451679"/>
            <a:chExt cx="6162416" cy="663371"/>
          </a:xfrm>
        </p:grpSpPr>
        <p:grpSp>
          <p:nvGrpSpPr>
            <p:cNvPr id="439313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439314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39315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39316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39317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0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0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9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0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39318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30 h 234"/>
                  <a:gd name="T10" fmla="*/ 966168 w 124"/>
                  <a:gd name="T11" fmla="*/ 7124930 h 234"/>
                  <a:gd name="T12" fmla="*/ 966168 w 124"/>
                  <a:gd name="T13" fmla="*/ 3892692 h 234"/>
                  <a:gd name="T14" fmla="*/ 1590987 w 124"/>
                  <a:gd name="T15" fmla="*/ 3892692 h 234"/>
                  <a:gd name="T16" fmla="*/ 2587025 w 124"/>
                  <a:gd name="T17" fmla="*/ 3807366 h 234"/>
                  <a:gd name="T18" fmla="*/ 3095145 w 124"/>
                  <a:gd name="T19" fmla="*/ 3533560 h 234"/>
                  <a:gd name="T20" fmla="*/ 3471125 w 124"/>
                  <a:gd name="T21" fmla="*/ 2896713 h 234"/>
                  <a:gd name="T22" fmla="*/ 3651104 w 124"/>
                  <a:gd name="T23" fmla="*/ 1918946 h 234"/>
                  <a:gd name="T24" fmla="*/ 3358227 w 124"/>
                  <a:gd name="T25" fmla="*/ 707008 h 234"/>
                  <a:gd name="T26" fmla="*/ 2294076 w 124"/>
                  <a:gd name="T27" fmla="*/ 2981860 h 234"/>
                  <a:gd name="T28" fmla="*/ 913797 w 124"/>
                  <a:gd name="T29" fmla="*/ 2981860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60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39319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3 h 239"/>
                  <a:gd name="T4" fmla="*/ 0 w 134"/>
                  <a:gd name="T5" fmla="*/ 5122873 h 239"/>
                  <a:gd name="T6" fmla="*/ 2001540 w 134"/>
                  <a:gd name="T7" fmla="*/ 7163781 h 239"/>
                  <a:gd name="T8" fmla="*/ 3946645 w 134"/>
                  <a:gd name="T9" fmla="*/ 5187975 h 239"/>
                  <a:gd name="T10" fmla="*/ 3946645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38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7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39320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439321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39322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439323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43932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3932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439326" name="Picture 64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9" name="53 Metin kutusu"/>
            <p:cNvSpPr txBox="1"/>
            <p:nvPr/>
          </p:nvSpPr>
          <p:spPr>
            <a:xfrm>
              <a:off x="3298334" y="5638946"/>
              <a:ext cx="5508393" cy="288836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/>
            <a:p>
              <a:r>
                <a:rPr lang="tr-TR" sz="1200">
                  <a:solidFill>
                    <a:srgbClr val="000000"/>
                  </a:solidFill>
                  <a:latin typeface="Cambria" pitchFamily="18" charset="0"/>
                </a:rPr>
                <a:t>En sık görülen</a:t>
              </a:r>
              <a:endParaRPr lang="tr-TR" sz="1000" b="1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31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4002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ChangeArrowheads="1"/>
          </p:cNvSpPr>
          <p:nvPr/>
        </p:nvSpPr>
        <p:spPr bwMode="gray">
          <a:xfrm>
            <a:off x="5062538" y="1257300"/>
            <a:ext cx="3757612" cy="65881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800" b="1" i="1">
                <a:solidFill>
                  <a:srgbClr val="FFFFFF"/>
                </a:solidFill>
                <a:latin typeface="Calibri" pitchFamily="34" charset="0"/>
              </a:rPr>
              <a:t>İşyerinde Var Olan</a:t>
            </a:r>
            <a:endParaRPr lang="tr-TR" sz="2800" b="1" i="1" noProof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5" name="Rectangle 13"/>
          <p:cNvSpPr>
            <a:spLocks noChangeArrowheads="1"/>
          </p:cNvSpPr>
          <p:nvPr/>
        </p:nvSpPr>
        <p:spPr bwMode="gray">
          <a:xfrm>
            <a:off x="323850" y="1257300"/>
            <a:ext cx="3757613" cy="65881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800" b="1" i="1">
                <a:solidFill>
                  <a:srgbClr val="FFFFFF"/>
                </a:solidFill>
                <a:latin typeface="Calibri" pitchFamily="34" charset="0"/>
              </a:rPr>
              <a:t>İşyeri Dışında Var Olan</a:t>
            </a:r>
            <a:endParaRPr lang="tr-TR" sz="2800" b="1" i="1" noProof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gray">
          <a:xfrm>
            <a:off x="5062538" y="1916113"/>
            <a:ext cx="3757612" cy="39322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80000" tIns="216000" rIns="144000" bIns="72000"/>
          <a:lstStyle/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endParaRPr lang="tr-TR" sz="2000" b="1" i="1" noProof="1">
              <a:solidFill>
                <a:srgbClr val="000000"/>
              </a:solidFill>
              <a:latin typeface="Calibri" pitchFamily="34" charset="0"/>
            </a:endParaRP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tr-TR" sz="2000" b="1" i="1">
                <a:solidFill>
                  <a:srgbClr val="000000"/>
                </a:solidFill>
                <a:latin typeface="Calibri" pitchFamily="34" charset="0"/>
              </a:rPr>
              <a:t>Endüstriyel gazlar,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tr-TR" sz="2000" b="1" i="1">
                <a:solidFill>
                  <a:srgbClr val="000000"/>
                </a:solidFill>
                <a:latin typeface="Calibri" pitchFamily="34" charset="0"/>
              </a:rPr>
              <a:t>Kimyasal dumanlar,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tr-TR" sz="2000" b="1" i="1">
                <a:solidFill>
                  <a:srgbClr val="000000"/>
                </a:solidFill>
                <a:latin typeface="Calibri" pitchFamily="34" charset="0"/>
              </a:rPr>
              <a:t>Bitkisel tozlar,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tr-TR" sz="2000" b="1" i="1" noProof="1">
                <a:solidFill>
                  <a:srgbClr val="000000"/>
                </a:solidFill>
                <a:latin typeface="Calibri" pitchFamily="34" charset="0"/>
              </a:rPr>
              <a:t>…………....vb. </a:t>
            </a:r>
            <a:r>
              <a:rPr lang="tr-TR" sz="2000" b="1" i="1">
                <a:solidFill>
                  <a:srgbClr val="000000"/>
                </a:solidFill>
                <a:latin typeface="Calibri" pitchFamily="34" charset="0"/>
              </a:rPr>
              <a:t>riskler</a:t>
            </a:r>
            <a:endParaRPr lang="tr-TR" sz="2000" b="1" i="1" noProof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gray">
          <a:xfrm>
            <a:off x="323850" y="1916113"/>
            <a:ext cx="3757613" cy="39322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80000" tIns="216000" rIns="144000" bIns="72000"/>
          <a:lstStyle/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endParaRPr lang="tr-TR" sz="2000" b="1" i="1">
              <a:solidFill>
                <a:srgbClr val="000000"/>
              </a:solidFill>
              <a:latin typeface="Calibri" pitchFamily="34" charset="0"/>
            </a:endParaRP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sv-SE" sz="2000" b="1" i="1">
                <a:solidFill>
                  <a:srgbClr val="000000"/>
                </a:solidFill>
                <a:latin typeface="Calibri" pitchFamily="34" charset="0"/>
              </a:rPr>
              <a:t>Kronik bronşit, 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sv-SE" sz="2000" b="1" i="1">
                <a:solidFill>
                  <a:srgbClr val="000000"/>
                </a:solidFill>
                <a:latin typeface="Calibri" pitchFamily="34" charset="0"/>
              </a:rPr>
              <a:t>Bronşiyal astım, 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sv-SE" sz="2000" b="1" i="1">
                <a:solidFill>
                  <a:srgbClr val="000000"/>
                </a:solidFill>
                <a:latin typeface="Calibri" pitchFamily="34" charset="0"/>
              </a:rPr>
              <a:t>Amfizem,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tr-TR" sz="2000" b="1" i="1">
                <a:solidFill>
                  <a:srgbClr val="000000"/>
                </a:solidFill>
                <a:latin typeface="Calibri" pitchFamily="34" charset="0"/>
              </a:rPr>
              <a:t>………………vb.</a:t>
            </a:r>
            <a:endParaRPr lang="fr-FR" sz="2000" i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9" name="AutoShape 41"/>
          <p:cNvSpPr>
            <a:spLocks noChangeArrowheads="1"/>
          </p:cNvSpPr>
          <p:nvPr/>
        </p:nvSpPr>
        <p:spPr bwMode="auto">
          <a:xfrm flipH="1">
            <a:off x="3825875" y="1558925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E9E9E9"/>
              </a:gs>
              <a:gs pos="100000">
                <a:srgbClr val="B2B2B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endParaRPr lang="de-DE" noProof="1">
              <a:solidFill>
                <a:srgbClr val="000000"/>
              </a:solidFill>
            </a:endParaRPr>
          </a:p>
        </p:txBody>
      </p:sp>
      <p:sp>
        <p:nvSpPr>
          <p:cNvPr id="10" name="AutoShape 18"/>
          <p:cNvSpPr>
            <a:spLocks noChangeArrowheads="1"/>
          </p:cNvSpPr>
          <p:nvPr/>
        </p:nvSpPr>
        <p:spPr bwMode="auto">
          <a:xfrm>
            <a:off x="4635500" y="1558925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E9E9E9"/>
              </a:gs>
              <a:gs pos="100000">
                <a:srgbClr val="B2B2B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endParaRPr lang="de-DE" noProof="1">
              <a:solidFill>
                <a:srgbClr val="000000"/>
              </a:solidFill>
            </a:endParaRPr>
          </a:p>
        </p:txBody>
      </p:sp>
      <p:sp>
        <p:nvSpPr>
          <p:cNvPr id="13" name="AutoShape 41"/>
          <p:cNvSpPr>
            <a:spLocks noChangeArrowheads="1"/>
          </p:cNvSpPr>
          <p:nvPr/>
        </p:nvSpPr>
        <p:spPr bwMode="auto">
          <a:xfrm flipH="1">
            <a:off x="3825875" y="1558925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chemeClr val="tx2">
                  <a:gamma/>
                  <a:shade val="46275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endParaRPr lang="de-DE" noProof="1">
              <a:solidFill>
                <a:srgbClr val="000000"/>
              </a:solidFill>
            </a:endParaRPr>
          </a:p>
        </p:txBody>
      </p:sp>
      <p:sp>
        <p:nvSpPr>
          <p:cNvPr id="14" name="AutoShape 18"/>
          <p:cNvSpPr>
            <a:spLocks noChangeArrowheads="1"/>
          </p:cNvSpPr>
          <p:nvPr/>
        </p:nvSpPr>
        <p:spPr bwMode="auto">
          <a:xfrm>
            <a:off x="4635500" y="1558925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C40505">
                  <a:gamma/>
                  <a:shade val="46275"/>
                  <a:invGamma/>
                </a:srgbClr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endParaRPr lang="de-DE" noProof="1">
              <a:solidFill>
                <a:srgbClr val="000000"/>
              </a:solidFill>
            </a:endParaRPr>
          </a:p>
        </p:txBody>
      </p:sp>
      <p:sp>
        <p:nvSpPr>
          <p:cNvPr id="1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İŞLE İLGİ HASTALIKLAR - KOAH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41356" name="Metin kutusu 15"/>
          <p:cNvSpPr txBox="1">
            <a:spLocks noChangeArrowheads="1"/>
          </p:cNvSpPr>
          <p:nvPr/>
        </p:nvSpPr>
        <p:spPr bwMode="auto">
          <a:xfrm>
            <a:off x="323850" y="4597400"/>
            <a:ext cx="3757613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</a:rPr>
              <a:t>«KOAH Riskini Artırır»</a:t>
            </a:r>
          </a:p>
          <a:p>
            <a:pPr algn="ctr"/>
            <a:r>
              <a:rPr lang="tr-TR" sz="1400" i="1" dirty="0">
                <a:solidFill>
                  <a:srgbClr val="000000"/>
                </a:solidFill>
                <a:latin typeface="Calibri" pitchFamily="34" charset="0"/>
              </a:rPr>
              <a:t>WHO; Kronik balgam oluşumu ve/veya </a:t>
            </a:r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</a:rPr>
              <a:t>istirahatte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</a:rPr>
              <a:t>veya eforda çoğalan nefes darlığı. </a:t>
            </a:r>
            <a:endParaRPr lang="tr-TR" sz="1400" i="1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ctr"/>
            <a:r>
              <a:rPr lang="tr-TR" sz="1400" i="1" dirty="0" smtClean="0">
                <a:solidFill>
                  <a:srgbClr val="000000"/>
                </a:solidFill>
                <a:latin typeface="Calibri" pitchFamily="34" charset="0"/>
              </a:rPr>
              <a:t>Meslek </a:t>
            </a:r>
            <a:r>
              <a:rPr lang="tr-TR" sz="1400" i="1" dirty="0">
                <a:solidFill>
                  <a:srgbClr val="000000"/>
                </a:solidFill>
                <a:latin typeface="Calibri" pitchFamily="34" charset="0"/>
              </a:rPr>
              <a:t>hastalıklarının %10’unu oluşturur.</a:t>
            </a:r>
            <a:endParaRPr lang="tr-TR" sz="1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5062538" y="4597400"/>
            <a:ext cx="3757612" cy="12618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tr-TR" sz="2000" b="1" i="1" dirty="0">
                <a:solidFill>
                  <a:srgbClr val="39540E"/>
                </a:solidFill>
                <a:latin typeface="Calibri" pitchFamily="34" charset="0"/>
              </a:rPr>
              <a:t>«KOAH Riskini Daha da Artırır»</a:t>
            </a:r>
          </a:p>
          <a:p>
            <a:pPr algn="ctr"/>
            <a:r>
              <a:rPr lang="tr-TR" sz="1400" i="1" dirty="0">
                <a:solidFill>
                  <a:srgbClr val="000000"/>
                </a:solidFill>
                <a:latin typeface="Calibri" pitchFamily="34" charset="0"/>
              </a:rPr>
              <a:t>KOAH riskinin yüksek olduğu meslekler arasında maden işçiliği, ulaşım sektörü, kağıt imalatında çalışma, metal işçiliği, tahıl, çimento ve tekstil işçiliği gelmektedir.</a:t>
            </a:r>
            <a:r>
              <a:rPr lang="tr-TR" sz="1400" dirty="0">
                <a:solidFill>
                  <a:srgbClr val="000000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3623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ChangeArrowheads="1"/>
          </p:cNvSpPr>
          <p:nvPr/>
        </p:nvSpPr>
        <p:spPr bwMode="gray">
          <a:xfrm>
            <a:off x="5062538" y="1257300"/>
            <a:ext cx="3757612" cy="65881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800" b="1" i="1">
                <a:solidFill>
                  <a:srgbClr val="FFFFFF"/>
                </a:solidFill>
                <a:latin typeface="Calibri" pitchFamily="34" charset="0"/>
              </a:rPr>
              <a:t>İşyerinde Var Olan</a:t>
            </a:r>
            <a:endParaRPr lang="tr-TR" sz="2800" b="1" i="1" noProof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5" name="Rectangle 13"/>
          <p:cNvSpPr>
            <a:spLocks noChangeArrowheads="1"/>
          </p:cNvSpPr>
          <p:nvPr/>
        </p:nvSpPr>
        <p:spPr bwMode="gray">
          <a:xfrm>
            <a:off x="323850" y="1257300"/>
            <a:ext cx="3757613" cy="65881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800" b="1" i="1">
                <a:solidFill>
                  <a:srgbClr val="FFFFFF"/>
                </a:solidFill>
                <a:latin typeface="Calibri" pitchFamily="34" charset="0"/>
              </a:rPr>
              <a:t>İşyeri Dışında Var Olan</a:t>
            </a:r>
            <a:endParaRPr lang="tr-TR" sz="2800" b="1" i="1" noProof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gray">
          <a:xfrm>
            <a:off x="5062538" y="1916113"/>
            <a:ext cx="3757612" cy="39322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80000" tIns="216000" rIns="144000" bIns="72000"/>
          <a:lstStyle/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endParaRPr lang="tr-TR" sz="2000" b="1" i="1" noProof="1">
              <a:solidFill>
                <a:srgbClr val="000000"/>
              </a:solidFill>
              <a:latin typeface="Calibri" pitchFamily="34" charset="0"/>
            </a:endParaRP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tr-TR" sz="2000" b="1" i="1" noProof="1">
                <a:solidFill>
                  <a:srgbClr val="000000"/>
                </a:solidFill>
                <a:latin typeface="Calibri" pitchFamily="34" charset="0"/>
              </a:rPr>
              <a:t>Tekrarlayıcı-zorlayıcı hareketler, 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tr-TR" sz="2000" b="1" i="1" noProof="1">
                <a:solidFill>
                  <a:srgbClr val="000000"/>
                </a:solidFill>
                <a:latin typeface="Calibri" pitchFamily="34" charset="0"/>
              </a:rPr>
              <a:t>Kötü postürde çalışma, 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tr-TR" sz="2000" b="1" i="1" noProof="1" smtClean="0">
                <a:solidFill>
                  <a:srgbClr val="000000"/>
                </a:solidFill>
                <a:latin typeface="Calibri" pitchFamily="34" charset="0"/>
              </a:rPr>
              <a:t>Stres</a:t>
            </a:r>
            <a:r>
              <a:rPr lang="tr-TR" sz="2000" b="1" i="1" noProof="1">
                <a:solidFill>
                  <a:srgbClr val="000000"/>
                </a:solidFill>
                <a:latin typeface="Calibri" pitchFamily="34" charset="0"/>
              </a:rPr>
              <a:t>,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tr-TR" sz="2000" b="1" i="1" noProof="1">
                <a:solidFill>
                  <a:srgbClr val="000000"/>
                </a:solidFill>
                <a:latin typeface="Calibri" pitchFamily="34" charset="0"/>
              </a:rPr>
              <a:t>Kesintisiz çalışmalar, 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tr-TR" sz="2000" b="1" i="1" noProof="1">
                <a:solidFill>
                  <a:srgbClr val="000000"/>
                </a:solidFill>
                <a:latin typeface="Calibri" pitchFamily="34" charset="0"/>
              </a:rPr>
              <a:t>Kötü ergonomi</a:t>
            </a:r>
            <a:r>
              <a:rPr lang="tr-TR" sz="2000" b="1" i="1" noProof="1" smtClean="0">
                <a:solidFill>
                  <a:srgbClr val="000000"/>
                </a:solidFill>
                <a:latin typeface="Calibri" pitchFamily="34" charset="0"/>
              </a:rPr>
              <a:t>,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tr-TR" sz="2000" b="1" i="1" noProof="1" smtClean="0">
                <a:solidFill>
                  <a:srgbClr val="000000"/>
                </a:solidFill>
                <a:latin typeface="Calibri" pitchFamily="34" charset="0"/>
              </a:rPr>
              <a:t>Vibrasyon, ısı</a:t>
            </a:r>
            <a:endParaRPr lang="tr-TR" sz="2000" b="1" i="1" noProof="1">
              <a:solidFill>
                <a:srgbClr val="000000"/>
              </a:solidFill>
              <a:latin typeface="Calibri" pitchFamily="34" charset="0"/>
            </a:endParaRP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tr-TR" sz="2000" b="1" i="1" noProof="1">
                <a:solidFill>
                  <a:srgbClr val="000000"/>
                </a:solidFill>
                <a:latin typeface="Calibri" pitchFamily="34" charset="0"/>
              </a:rPr>
              <a:t>………………....vb. </a:t>
            </a:r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gray">
          <a:xfrm>
            <a:off x="323850" y="1916113"/>
            <a:ext cx="3757613" cy="39322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80000" tIns="216000" rIns="144000" bIns="72000"/>
          <a:lstStyle/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endParaRPr lang="tr-TR" sz="2000" b="1" i="1">
              <a:solidFill>
                <a:srgbClr val="000000"/>
              </a:solidFill>
              <a:latin typeface="Calibri" pitchFamily="34" charset="0"/>
            </a:endParaRP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sv-SE" sz="2000" b="1" i="1">
                <a:solidFill>
                  <a:srgbClr val="000000"/>
                </a:solidFill>
                <a:latin typeface="Calibri" pitchFamily="34" charset="0"/>
              </a:rPr>
              <a:t>Bilinçsiz spor yapma, 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sv-SE" sz="2000" b="1" i="1">
                <a:solidFill>
                  <a:srgbClr val="000000"/>
                </a:solidFill>
                <a:latin typeface="Calibri" pitchFamily="34" charset="0"/>
              </a:rPr>
              <a:t>Düzensiz beslenme, 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sv-SE" sz="2000" b="1" i="1">
                <a:solidFill>
                  <a:srgbClr val="000000"/>
                </a:solidFill>
                <a:latin typeface="Calibri" pitchFamily="34" charset="0"/>
              </a:rPr>
              <a:t>Kronik hastalıklar,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tr-TR" sz="2000" b="1" i="1">
                <a:solidFill>
                  <a:srgbClr val="000000"/>
                </a:solidFill>
                <a:latin typeface="Calibri" pitchFamily="34" charset="0"/>
              </a:rPr>
              <a:t>……..………………vb.</a:t>
            </a:r>
            <a:endParaRPr lang="fr-FR" sz="2000" i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9" name="AutoShape 41"/>
          <p:cNvSpPr>
            <a:spLocks noChangeArrowheads="1"/>
          </p:cNvSpPr>
          <p:nvPr/>
        </p:nvSpPr>
        <p:spPr bwMode="auto">
          <a:xfrm flipH="1">
            <a:off x="3825875" y="1558925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E9E9E9"/>
              </a:gs>
              <a:gs pos="100000">
                <a:srgbClr val="B2B2B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endParaRPr lang="de-DE" noProof="1">
              <a:solidFill>
                <a:srgbClr val="000000"/>
              </a:solidFill>
            </a:endParaRPr>
          </a:p>
        </p:txBody>
      </p:sp>
      <p:sp>
        <p:nvSpPr>
          <p:cNvPr id="10" name="AutoShape 18"/>
          <p:cNvSpPr>
            <a:spLocks noChangeArrowheads="1"/>
          </p:cNvSpPr>
          <p:nvPr/>
        </p:nvSpPr>
        <p:spPr bwMode="auto">
          <a:xfrm>
            <a:off x="4635500" y="1558925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E9E9E9"/>
              </a:gs>
              <a:gs pos="100000">
                <a:srgbClr val="B2B2B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endParaRPr lang="de-DE" noProof="1">
              <a:solidFill>
                <a:srgbClr val="000000"/>
              </a:solidFill>
            </a:endParaRPr>
          </a:p>
        </p:txBody>
      </p:sp>
      <p:sp>
        <p:nvSpPr>
          <p:cNvPr id="13" name="AutoShape 41"/>
          <p:cNvSpPr>
            <a:spLocks noChangeArrowheads="1"/>
          </p:cNvSpPr>
          <p:nvPr/>
        </p:nvSpPr>
        <p:spPr bwMode="auto">
          <a:xfrm flipH="1">
            <a:off x="3825875" y="1558925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chemeClr val="tx2">
                  <a:gamma/>
                  <a:shade val="46275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endParaRPr lang="de-DE" noProof="1">
              <a:solidFill>
                <a:srgbClr val="000000"/>
              </a:solidFill>
            </a:endParaRPr>
          </a:p>
        </p:txBody>
      </p:sp>
      <p:sp>
        <p:nvSpPr>
          <p:cNvPr id="14" name="AutoShape 18"/>
          <p:cNvSpPr>
            <a:spLocks noChangeArrowheads="1"/>
          </p:cNvSpPr>
          <p:nvPr/>
        </p:nvSpPr>
        <p:spPr bwMode="auto">
          <a:xfrm>
            <a:off x="4635500" y="1558925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C40505">
                  <a:gamma/>
                  <a:shade val="46275"/>
                  <a:invGamma/>
                </a:srgbClr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endParaRPr lang="de-DE" noProof="1">
              <a:solidFill>
                <a:srgbClr val="000000"/>
              </a:solidFill>
            </a:endParaRPr>
          </a:p>
        </p:txBody>
      </p:sp>
      <p:sp>
        <p:nvSpPr>
          <p:cNvPr id="1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İŞLE İLGİ </a:t>
            </a:r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HASTALIKLAR - </a:t>
            </a: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KAS-İSKELET SİSTEMİ HAST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43404" name="Metin kutusu 15"/>
          <p:cNvSpPr txBox="1">
            <a:spLocks noChangeArrowheads="1"/>
          </p:cNvSpPr>
          <p:nvPr/>
        </p:nvSpPr>
        <p:spPr bwMode="auto">
          <a:xfrm>
            <a:off x="323850" y="5067300"/>
            <a:ext cx="37576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000" b="1" i="1">
                <a:solidFill>
                  <a:srgbClr val="C00000"/>
                </a:solidFill>
                <a:latin typeface="Calibri" pitchFamily="34" charset="0"/>
              </a:rPr>
              <a:t>«KİSH Riskini Artırır»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5062538" y="5067300"/>
            <a:ext cx="3757612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tr-TR" sz="2000" b="1" i="1">
                <a:solidFill>
                  <a:srgbClr val="39540E"/>
                </a:solidFill>
                <a:latin typeface="Calibri" pitchFamily="34" charset="0"/>
              </a:rPr>
              <a:t>«KİSH Riskini Daha da Artırır»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9528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2429301" y="2516888"/>
            <a:ext cx="6525180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>
              <a:defRPr/>
            </a:pPr>
            <a:r>
              <a:rPr lang="tr-TR" sz="54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Hastalığı </a:t>
            </a:r>
          </a:p>
          <a:p>
            <a:pPr marL="36000" algn="ctr">
              <a:defRPr/>
            </a:pPr>
            <a:r>
              <a:rPr lang="tr-TR" sz="54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Tanısında Anemnez</a:t>
            </a:r>
            <a:endParaRPr lang="tr-TR" sz="54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2" descr="D:\DOKTOR\2-DRUZ\1. EĞİTİM KURUMU\1. İstanbuluzman\2-RESİMLER\Tıbbi\stethoscop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4" y="2101754"/>
            <a:ext cx="3289110" cy="3061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SAĞLIK GÖZETİMİNİN HEDEFİ</a:t>
            </a:r>
            <a:endParaRPr lang="de-DE" sz="20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720000" lvl="1" indent="-32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62800" indent="-32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Sağlığı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olumsuz etkileyen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faktörlerini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bilmek,</a:t>
            </a:r>
          </a:p>
          <a:p>
            <a:pPr marL="262800" indent="-32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Çalışanın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bireysel özelliklerini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bilmek,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62800" indent="-32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Sağlığı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korumak,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sürdürmek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geliştirilmek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180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7664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27666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7667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SAĞLIK GÖZETİMİ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1425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0980" name="Group 10"/>
          <p:cNvGrpSpPr>
            <a:grpSpLocks/>
          </p:cNvGrpSpPr>
          <p:nvPr/>
        </p:nvGrpSpPr>
        <p:grpSpPr bwMode="auto">
          <a:xfrm>
            <a:off x="0" y="-11113"/>
            <a:ext cx="9144000" cy="5948363"/>
            <a:chOff x="0" y="0"/>
            <a:chExt cx="5760" cy="3747"/>
          </a:xfrm>
        </p:grpSpPr>
        <p:sp>
          <p:nvSpPr>
            <p:cNvPr id="510993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</a:endParaRPr>
            </a:p>
          </p:txBody>
        </p:sp>
        <p:sp>
          <p:nvSpPr>
            <p:cNvPr id="510994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</a:endParaRPr>
            </a:p>
          </p:txBody>
        </p:sp>
        <p:sp>
          <p:nvSpPr>
            <p:cNvPr id="510995" name="Rectangle 8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</a:endParaRPr>
            </a:p>
          </p:txBody>
        </p:sp>
        <p:sp>
          <p:nvSpPr>
            <p:cNvPr id="510996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</a:endParaRPr>
            </a:p>
          </p:txBody>
        </p:sp>
      </p:grpSp>
      <p:sp>
        <p:nvSpPr>
          <p:cNvPr id="14" name="Freeform 15"/>
          <p:cNvSpPr>
            <a:spLocks/>
          </p:cNvSpPr>
          <p:nvPr/>
        </p:nvSpPr>
        <p:spPr bwMode="gray">
          <a:xfrm>
            <a:off x="1884363" y="1373188"/>
            <a:ext cx="5459412" cy="1131887"/>
          </a:xfrm>
          <a:custGeom>
            <a:avLst/>
            <a:gdLst>
              <a:gd name="T0" fmla="*/ 3797300 w 2957"/>
              <a:gd name="T1" fmla="*/ 1281112 h 997"/>
              <a:gd name="T2" fmla="*/ 3117973 w 2957"/>
              <a:gd name="T3" fmla="*/ 0 h 997"/>
              <a:gd name="T4" fmla="*/ 3117973 w 2957"/>
              <a:gd name="T5" fmla="*/ 717012 h 997"/>
              <a:gd name="T6" fmla="*/ 0 w 2957"/>
              <a:gd name="T7" fmla="*/ 717012 h 997"/>
              <a:gd name="T8" fmla="*/ 0 w 2957"/>
              <a:gd name="T9" fmla="*/ 1281112 h 997"/>
              <a:gd name="T10" fmla="*/ 3797300 w 2957"/>
              <a:gd name="T11" fmla="*/ 1281112 h 99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957"/>
              <a:gd name="T19" fmla="*/ 0 h 997"/>
              <a:gd name="T20" fmla="*/ 2957 w 2957"/>
              <a:gd name="T21" fmla="*/ 997 h 99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957" h="997">
                <a:moveTo>
                  <a:pt x="2957" y="997"/>
                </a:moveTo>
                <a:lnTo>
                  <a:pt x="2428" y="0"/>
                </a:lnTo>
                <a:lnTo>
                  <a:pt x="2428" y="558"/>
                </a:lnTo>
                <a:lnTo>
                  <a:pt x="0" y="558"/>
                </a:lnTo>
                <a:lnTo>
                  <a:pt x="0" y="997"/>
                </a:lnTo>
                <a:lnTo>
                  <a:pt x="2957" y="997"/>
                </a:lnTo>
                <a:close/>
              </a:path>
            </a:pathLst>
          </a:custGeom>
          <a:gradFill rotWithShape="1">
            <a:gsLst>
              <a:gs pos="0">
                <a:srgbClr val="004074"/>
              </a:gs>
              <a:gs pos="50000">
                <a:srgbClr val="0061B2"/>
              </a:gs>
              <a:gs pos="100000">
                <a:srgbClr val="004074"/>
              </a:gs>
            </a:gsLst>
            <a:lin ang="0" scaled="1"/>
          </a:gradFill>
          <a:ln w="14351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outerShdw dist="28398" dir="3806097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tr-TR" sz="2800" i="1">
              <a:solidFill>
                <a:srgbClr val="000000"/>
              </a:solidFill>
            </a:endParaRPr>
          </a:p>
        </p:txBody>
      </p:sp>
      <p:sp>
        <p:nvSpPr>
          <p:cNvPr id="15" name="Freeform 16"/>
          <p:cNvSpPr>
            <a:spLocks/>
          </p:cNvSpPr>
          <p:nvPr/>
        </p:nvSpPr>
        <p:spPr bwMode="gray">
          <a:xfrm>
            <a:off x="1884363" y="2555875"/>
            <a:ext cx="5986462" cy="541338"/>
          </a:xfrm>
          <a:custGeom>
            <a:avLst/>
            <a:gdLst>
              <a:gd name="T0" fmla="*/ 0 w 2622"/>
              <a:gd name="T1" fmla="*/ 612775 h 386"/>
              <a:gd name="T2" fmla="*/ 4162425 w 2622"/>
              <a:gd name="T3" fmla="*/ 612775 h 386"/>
              <a:gd name="T4" fmla="*/ 3822085 w 2622"/>
              <a:gd name="T5" fmla="*/ 0 h 386"/>
              <a:gd name="T6" fmla="*/ 0 w 2622"/>
              <a:gd name="T7" fmla="*/ 0 h 386"/>
              <a:gd name="T8" fmla="*/ 0 w 2622"/>
              <a:gd name="T9" fmla="*/ 612775 h 3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22"/>
              <a:gd name="T16" fmla="*/ 0 h 386"/>
              <a:gd name="T17" fmla="*/ 3241 w 2622"/>
              <a:gd name="T18" fmla="*/ 477 h 38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22" h="386">
                <a:moveTo>
                  <a:pt x="0" y="386"/>
                </a:moveTo>
                <a:lnTo>
                  <a:pt x="2622" y="386"/>
                </a:lnTo>
                <a:lnTo>
                  <a:pt x="2419" y="0"/>
                </a:lnTo>
                <a:lnTo>
                  <a:pt x="0" y="0"/>
                </a:lnTo>
                <a:lnTo>
                  <a:pt x="0" y="386"/>
                </a:lnTo>
                <a:close/>
              </a:path>
            </a:pathLst>
          </a:custGeom>
          <a:gradFill rotWithShape="1">
            <a:gsLst>
              <a:gs pos="0">
                <a:srgbClr val="004074"/>
              </a:gs>
              <a:gs pos="50000">
                <a:srgbClr val="0061B2"/>
              </a:gs>
              <a:gs pos="100000">
                <a:srgbClr val="004074"/>
              </a:gs>
            </a:gsLst>
            <a:lin ang="0" scaled="1"/>
          </a:gradFill>
          <a:ln w="14351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outerShdw dist="28398" dir="3806097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tr-TR" sz="2800" i="1">
              <a:solidFill>
                <a:srgbClr val="000000"/>
              </a:solidFill>
            </a:endParaRPr>
          </a:p>
        </p:txBody>
      </p:sp>
      <p:sp>
        <p:nvSpPr>
          <p:cNvPr id="16" name="Freeform 17"/>
          <p:cNvSpPr>
            <a:spLocks/>
          </p:cNvSpPr>
          <p:nvPr/>
        </p:nvSpPr>
        <p:spPr bwMode="gray">
          <a:xfrm>
            <a:off x="1884363" y="3175000"/>
            <a:ext cx="6310312" cy="552450"/>
          </a:xfrm>
          <a:custGeom>
            <a:avLst/>
            <a:gdLst>
              <a:gd name="T0" fmla="*/ 6421 w 2764"/>
              <a:gd name="T1" fmla="*/ 625475 h 394"/>
              <a:gd name="T2" fmla="*/ 4162114 w 2764"/>
              <a:gd name="T3" fmla="*/ 625475 h 394"/>
              <a:gd name="T4" fmla="*/ 4362450 w 2764"/>
              <a:gd name="T5" fmla="*/ 322370 h 394"/>
              <a:gd name="T6" fmla="*/ 4162114 w 2764"/>
              <a:gd name="T7" fmla="*/ 0 h 394"/>
              <a:gd name="T8" fmla="*/ 0 w 2764"/>
              <a:gd name="T9" fmla="*/ 0 h 394"/>
              <a:gd name="T10" fmla="*/ 6421 w 2764"/>
              <a:gd name="T11" fmla="*/ 625475 h 39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764"/>
              <a:gd name="T19" fmla="*/ 0 h 394"/>
              <a:gd name="T20" fmla="*/ 3397 w 2764"/>
              <a:gd name="T21" fmla="*/ 487 h 39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764" h="394">
                <a:moveTo>
                  <a:pt x="4" y="394"/>
                </a:moveTo>
                <a:lnTo>
                  <a:pt x="2662" y="392"/>
                </a:lnTo>
                <a:lnTo>
                  <a:pt x="2764" y="203"/>
                </a:lnTo>
                <a:lnTo>
                  <a:pt x="2659" y="1"/>
                </a:lnTo>
                <a:lnTo>
                  <a:pt x="0" y="0"/>
                </a:lnTo>
                <a:lnTo>
                  <a:pt x="4" y="394"/>
                </a:lnTo>
                <a:close/>
              </a:path>
            </a:pathLst>
          </a:custGeom>
          <a:gradFill rotWithShape="1">
            <a:gsLst>
              <a:gs pos="0">
                <a:srgbClr val="004074"/>
              </a:gs>
              <a:gs pos="50000">
                <a:srgbClr val="0061B2"/>
              </a:gs>
              <a:gs pos="100000">
                <a:srgbClr val="004074"/>
              </a:gs>
            </a:gsLst>
            <a:lin ang="0" scaled="1"/>
          </a:gradFill>
          <a:ln w="14351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outerShdw dist="28398" dir="3806097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tr-TR" sz="2800" i="1">
              <a:solidFill>
                <a:srgbClr val="000000"/>
              </a:solidFill>
            </a:endParaRPr>
          </a:p>
        </p:txBody>
      </p:sp>
      <p:sp>
        <p:nvSpPr>
          <p:cNvPr id="17" name="Freeform 18"/>
          <p:cNvSpPr>
            <a:spLocks/>
          </p:cNvSpPr>
          <p:nvPr/>
        </p:nvSpPr>
        <p:spPr bwMode="gray">
          <a:xfrm>
            <a:off x="1884363" y="3819525"/>
            <a:ext cx="5999162" cy="561975"/>
          </a:xfrm>
          <a:custGeom>
            <a:avLst/>
            <a:gdLst>
              <a:gd name="T0" fmla="*/ 0 w 2628"/>
              <a:gd name="T1" fmla="*/ 636587 h 401"/>
              <a:gd name="T2" fmla="*/ 3828506 w 2628"/>
              <a:gd name="T3" fmla="*/ 636587 h 401"/>
              <a:gd name="T4" fmla="*/ 4162425 w 2628"/>
              <a:gd name="T5" fmla="*/ 0 h 401"/>
              <a:gd name="T6" fmla="*/ 6422 w 2628"/>
              <a:gd name="T7" fmla="*/ 0 h 401"/>
              <a:gd name="T8" fmla="*/ 0 w 2628"/>
              <a:gd name="T9" fmla="*/ 636587 h 40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28"/>
              <a:gd name="T16" fmla="*/ 0 h 401"/>
              <a:gd name="T17" fmla="*/ 3241 w 2628"/>
              <a:gd name="T18" fmla="*/ 496 h 40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28" h="401">
                <a:moveTo>
                  <a:pt x="0" y="401"/>
                </a:moveTo>
                <a:lnTo>
                  <a:pt x="2419" y="400"/>
                </a:lnTo>
                <a:lnTo>
                  <a:pt x="2628" y="1"/>
                </a:lnTo>
                <a:lnTo>
                  <a:pt x="4" y="0"/>
                </a:lnTo>
                <a:lnTo>
                  <a:pt x="0" y="401"/>
                </a:lnTo>
                <a:close/>
              </a:path>
            </a:pathLst>
          </a:custGeom>
          <a:gradFill rotWithShape="1">
            <a:gsLst>
              <a:gs pos="0">
                <a:srgbClr val="004074"/>
              </a:gs>
              <a:gs pos="50000">
                <a:srgbClr val="0061B2"/>
              </a:gs>
              <a:gs pos="100000">
                <a:srgbClr val="004074"/>
              </a:gs>
            </a:gsLst>
            <a:lin ang="0" scaled="1"/>
          </a:gradFill>
          <a:ln w="14351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outerShdw dist="28398" dir="3806097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tr-TR" sz="2800" i="1">
              <a:solidFill>
                <a:srgbClr val="000000"/>
              </a:solidFill>
            </a:endParaRPr>
          </a:p>
        </p:txBody>
      </p:sp>
      <p:sp>
        <p:nvSpPr>
          <p:cNvPr id="18" name="Freeform 19"/>
          <p:cNvSpPr>
            <a:spLocks/>
          </p:cNvSpPr>
          <p:nvPr/>
        </p:nvSpPr>
        <p:spPr bwMode="gray">
          <a:xfrm>
            <a:off x="1884363" y="4446588"/>
            <a:ext cx="5478462" cy="1141412"/>
          </a:xfrm>
          <a:custGeom>
            <a:avLst/>
            <a:gdLst>
              <a:gd name="T0" fmla="*/ 0 w 2967"/>
              <a:gd name="T1" fmla="*/ 563903 h 1006"/>
              <a:gd name="T2" fmla="*/ 3130698 w 2967"/>
              <a:gd name="T3" fmla="*/ 563903 h 1006"/>
              <a:gd name="T4" fmla="*/ 3130698 w 2967"/>
              <a:gd name="T5" fmla="*/ 1292225 h 1006"/>
              <a:gd name="T6" fmla="*/ 3810000 w 2967"/>
              <a:gd name="T7" fmla="*/ 0 h 1006"/>
              <a:gd name="T8" fmla="*/ 0 w 2967"/>
              <a:gd name="T9" fmla="*/ 0 h 1006"/>
              <a:gd name="T10" fmla="*/ 0 w 2967"/>
              <a:gd name="T11" fmla="*/ 563903 h 100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967"/>
              <a:gd name="T19" fmla="*/ 0 h 1006"/>
              <a:gd name="T20" fmla="*/ 2967 w 2967"/>
              <a:gd name="T21" fmla="*/ 1006 h 100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967" h="1006">
                <a:moveTo>
                  <a:pt x="0" y="439"/>
                </a:moveTo>
                <a:lnTo>
                  <a:pt x="2438" y="439"/>
                </a:lnTo>
                <a:lnTo>
                  <a:pt x="2438" y="1006"/>
                </a:lnTo>
                <a:lnTo>
                  <a:pt x="2967" y="0"/>
                </a:lnTo>
                <a:lnTo>
                  <a:pt x="0" y="0"/>
                </a:lnTo>
                <a:lnTo>
                  <a:pt x="0" y="439"/>
                </a:lnTo>
                <a:close/>
              </a:path>
            </a:pathLst>
          </a:custGeom>
          <a:gradFill rotWithShape="1">
            <a:gsLst>
              <a:gs pos="0">
                <a:srgbClr val="004074"/>
              </a:gs>
              <a:gs pos="50000">
                <a:srgbClr val="0061B2"/>
              </a:gs>
              <a:gs pos="100000">
                <a:srgbClr val="004074"/>
              </a:gs>
            </a:gsLst>
            <a:lin ang="0" scaled="1"/>
          </a:gradFill>
          <a:ln w="14351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outerShdw dist="28398" dir="3806097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tr-TR" sz="2800" i="1">
              <a:solidFill>
                <a:srgbClr val="000000"/>
              </a:solidFill>
            </a:endParaRPr>
          </a:p>
        </p:txBody>
      </p:sp>
      <p:grpSp>
        <p:nvGrpSpPr>
          <p:cNvPr id="510986" name="Group 16"/>
          <p:cNvGrpSpPr>
            <a:grpSpLocks/>
          </p:cNvGrpSpPr>
          <p:nvPr/>
        </p:nvGrpSpPr>
        <p:grpSpPr bwMode="auto">
          <a:xfrm>
            <a:off x="2035175" y="2046288"/>
            <a:ext cx="5299075" cy="2862262"/>
            <a:chOff x="1499" y="1454"/>
            <a:chExt cx="2243" cy="2041"/>
          </a:xfrm>
        </p:grpSpPr>
        <p:sp>
          <p:nvSpPr>
            <p:cNvPr id="510988" name="Text Box 19"/>
            <p:cNvSpPr txBox="1">
              <a:spLocks noChangeArrowheads="1"/>
            </p:cNvSpPr>
            <p:nvPr/>
          </p:nvSpPr>
          <p:spPr bwMode="gray">
            <a:xfrm>
              <a:off x="1499" y="1454"/>
              <a:ext cx="2243" cy="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defTabSz="801688">
                <a:spcAft>
                  <a:spcPct val="40000"/>
                </a:spcAft>
              </a:pPr>
              <a:r>
                <a:rPr lang="tr-TR" sz="2800" b="1" i="1" noProof="1">
                  <a:solidFill>
                    <a:srgbClr val="FFFFFF"/>
                  </a:solidFill>
                  <a:latin typeface="Calibri" pitchFamily="34" charset="0"/>
                </a:rPr>
                <a:t>1-Çalışma öyküsünün alınması</a:t>
              </a:r>
            </a:p>
          </p:txBody>
        </p:sp>
        <p:sp>
          <p:nvSpPr>
            <p:cNvPr id="510989" name="Text Box 19"/>
            <p:cNvSpPr txBox="1">
              <a:spLocks noChangeArrowheads="1"/>
            </p:cNvSpPr>
            <p:nvPr/>
          </p:nvSpPr>
          <p:spPr bwMode="gray">
            <a:xfrm>
              <a:off x="1499" y="1845"/>
              <a:ext cx="2113" cy="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defTabSz="801688">
                <a:spcAft>
                  <a:spcPct val="40000"/>
                </a:spcAft>
              </a:pPr>
              <a:r>
                <a:rPr lang="tr-TR" sz="2800" b="1" i="1" noProof="1">
                  <a:solidFill>
                    <a:srgbClr val="FFFFFF"/>
                  </a:solidFill>
                  <a:latin typeface="Calibri" pitchFamily="34" charset="0"/>
                </a:rPr>
                <a:t>2-Bütün işlerin tanımlanması</a:t>
              </a:r>
            </a:p>
          </p:txBody>
        </p:sp>
        <p:sp>
          <p:nvSpPr>
            <p:cNvPr id="510990" name="Text Box 19"/>
            <p:cNvSpPr txBox="1">
              <a:spLocks noChangeArrowheads="1"/>
            </p:cNvSpPr>
            <p:nvPr/>
          </p:nvSpPr>
          <p:spPr bwMode="gray">
            <a:xfrm>
              <a:off x="1499" y="2295"/>
              <a:ext cx="2113" cy="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defTabSz="801688">
                <a:spcAft>
                  <a:spcPct val="40000"/>
                </a:spcAft>
              </a:pPr>
              <a:r>
                <a:rPr lang="tr-TR" sz="2800" b="1" i="1" noProof="1">
                  <a:solidFill>
                    <a:srgbClr val="FFFFFF"/>
                  </a:solidFill>
                  <a:latin typeface="Calibri" pitchFamily="34" charset="0"/>
                </a:rPr>
                <a:t>3-Belirtilerin zamanla ilişkisi</a:t>
              </a:r>
            </a:p>
          </p:txBody>
        </p:sp>
        <p:sp>
          <p:nvSpPr>
            <p:cNvPr id="510991" name="Text Box 19"/>
            <p:cNvSpPr txBox="1">
              <a:spLocks noChangeArrowheads="1"/>
            </p:cNvSpPr>
            <p:nvPr/>
          </p:nvSpPr>
          <p:spPr bwMode="gray">
            <a:xfrm>
              <a:off x="1499" y="2755"/>
              <a:ext cx="2243" cy="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defTabSz="801688">
                <a:spcAft>
                  <a:spcPct val="40000"/>
                </a:spcAft>
              </a:pPr>
              <a:r>
                <a:rPr lang="tr-TR" sz="2800" b="1" i="1" noProof="1">
                  <a:solidFill>
                    <a:srgbClr val="FFFFFF"/>
                  </a:solidFill>
                  <a:latin typeface="Calibri" pitchFamily="34" charset="0"/>
                </a:rPr>
                <a:t>4-Benzeri yakınmaları olanlar </a:t>
              </a:r>
            </a:p>
          </p:txBody>
        </p:sp>
        <p:sp>
          <p:nvSpPr>
            <p:cNvPr id="510992" name="Text Box 19"/>
            <p:cNvSpPr txBox="1">
              <a:spLocks noChangeArrowheads="1"/>
            </p:cNvSpPr>
            <p:nvPr/>
          </p:nvSpPr>
          <p:spPr bwMode="gray">
            <a:xfrm>
              <a:off x="1499" y="3188"/>
              <a:ext cx="2113" cy="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defTabSz="801688">
                <a:spcAft>
                  <a:spcPct val="40000"/>
                </a:spcAft>
              </a:pPr>
              <a:r>
                <a:rPr lang="tr-TR" sz="2800" b="1" i="1" noProof="1">
                  <a:solidFill>
                    <a:srgbClr val="FFFFFF"/>
                  </a:solidFill>
                  <a:latin typeface="Calibri" pitchFamily="34" charset="0"/>
                </a:rPr>
                <a:t>5-İş – dışı etkilenmeler</a:t>
              </a:r>
            </a:p>
          </p:txBody>
        </p:sp>
      </p:grp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chemeClr val="bg1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MESLEK HASTALIKLARINDA TANI YÖNTEMİ</a:t>
            </a:r>
            <a:endParaRPr lang="en-GB" sz="3200" noProof="1" smtClean="0">
              <a:solidFill>
                <a:schemeClr val="bg1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027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7150" y="3165475"/>
            <a:ext cx="42703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28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5188" y="3165475"/>
            <a:ext cx="42703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29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16475" y="3165475"/>
            <a:ext cx="42703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030" name="Textfeld 7"/>
          <p:cNvSpPr txBox="1">
            <a:spLocks noChangeArrowheads="1"/>
          </p:cNvSpPr>
          <p:nvPr/>
        </p:nvSpPr>
        <p:spPr bwMode="gray">
          <a:xfrm>
            <a:off x="88900" y="593725"/>
            <a:ext cx="89884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200" b="1">
                <a:solidFill>
                  <a:srgbClr val="6B9B1A"/>
                </a:solidFill>
                <a:latin typeface="Calibri" pitchFamily="34" charset="0"/>
              </a:rPr>
              <a:t>ÇALIŞMA</a:t>
            </a:r>
            <a:r>
              <a:rPr lang="tr-TR" sz="3200" b="1">
                <a:solidFill>
                  <a:srgbClr val="595959"/>
                </a:solidFill>
                <a:latin typeface="Calibri" pitchFamily="34" charset="0"/>
              </a:rPr>
              <a:t>ÖYKÜSÜ</a:t>
            </a:r>
            <a:endParaRPr lang="de-DE" sz="3200" b="1">
              <a:solidFill>
                <a:srgbClr val="595959"/>
              </a:solidFill>
              <a:latin typeface="Calibri" pitchFamily="34" charset="0"/>
            </a:endParaRPr>
          </a:p>
        </p:txBody>
      </p:sp>
      <p:grpSp>
        <p:nvGrpSpPr>
          <p:cNvPr id="513031" name="Group 9"/>
          <p:cNvGrpSpPr>
            <a:grpSpLocks/>
          </p:cNvGrpSpPr>
          <p:nvPr/>
        </p:nvGrpSpPr>
        <p:grpSpPr bwMode="auto">
          <a:xfrm>
            <a:off x="392113" y="1589088"/>
            <a:ext cx="8205787" cy="1771650"/>
            <a:chOff x="294" y="2009"/>
            <a:chExt cx="5169" cy="1116"/>
          </a:xfrm>
        </p:grpSpPr>
        <p:grpSp>
          <p:nvGrpSpPr>
            <p:cNvPr id="513036" name="Group 10"/>
            <p:cNvGrpSpPr>
              <a:grpSpLocks/>
            </p:cNvGrpSpPr>
            <p:nvPr/>
          </p:nvGrpSpPr>
          <p:grpSpPr bwMode="auto">
            <a:xfrm>
              <a:off x="2128" y="2771"/>
              <a:ext cx="1548" cy="354"/>
              <a:chOff x="2144" y="2775"/>
              <a:chExt cx="1516" cy="346"/>
            </a:xfrm>
          </p:grpSpPr>
          <p:sp>
            <p:nvSpPr>
              <p:cNvPr id="513045" name="Freeform 11"/>
              <p:cNvSpPr>
                <a:spLocks/>
              </p:cNvSpPr>
              <p:nvPr/>
            </p:nvSpPr>
            <p:spPr bwMode="auto">
              <a:xfrm>
                <a:off x="2144" y="2847"/>
                <a:ext cx="1516" cy="274"/>
              </a:xfrm>
              <a:custGeom>
                <a:avLst/>
                <a:gdLst>
                  <a:gd name="T0" fmla="*/ 0 w 758"/>
                  <a:gd name="T1" fmla="*/ 26 h 137"/>
                  <a:gd name="T2" fmla="*/ 550 w 758"/>
                  <a:gd name="T3" fmla="*/ 80 h 137"/>
                  <a:gd name="T4" fmla="*/ 758 w 758"/>
                  <a:gd name="T5" fmla="*/ 14 h 137"/>
                  <a:gd name="T6" fmla="*/ 706 w 758"/>
                  <a:gd name="T7" fmla="*/ 0 h 137"/>
                  <a:gd name="T8" fmla="*/ 347 w 758"/>
                  <a:gd name="T9" fmla="*/ 71 h 137"/>
                  <a:gd name="T10" fmla="*/ 53 w 758"/>
                  <a:gd name="T11" fmla="*/ 13 h 137"/>
                  <a:gd name="T12" fmla="*/ 0 w 758"/>
                  <a:gd name="T13" fmla="*/ 26 h 1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58"/>
                  <a:gd name="T22" fmla="*/ 0 h 137"/>
                  <a:gd name="T23" fmla="*/ 758 w 758"/>
                  <a:gd name="T24" fmla="*/ 137 h 1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58" h="137">
                    <a:moveTo>
                      <a:pt x="0" y="26"/>
                    </a:moveTo>
                    <a:cubicBezTo>
                      <a:pt x="0" y="26"/>
                      <a:pt x="201" y="137"/>
                      <a:pt x="550" y="80"/>
                    </a:cubicBezTo>
                    <a:cubicBezTo>
                      <a:pt x="550" y="80"/>
                      <a:pt x="647" y="64"/>
                      <a:pt x="758" y="14"/>
                    </a:cubicBezTo>
                    <a:cubicBezTo>
                      <a:pt x="706" y="0"/>
                      <a:pt x="706" y="0"/>
                      <a:pt x="706" y="0"/>
                    </a:cubicBezTo>
                    <a:cubicBezTo>
                      <a:pt x="706" y="0"/>
                      <a:pt x="631" y="64"/>
                      <a:pt x="347" y="71"/>
                    </a:cubicBezTo>
                    <a:cubicBezTo>
                      <a:pt x="347" y="71"/>
                      <a:pt x="167" y="75"/>
                      <a:pt x="53" y="13"/>
                    </a:cubicBezTo>
                    <a:cubicBezTo>
                      <a:pt x="0" y="26"/>
                      <a:pt x="0" y="26"/>
                      <a:pt x="0" y="26"/>
                    </a:cubicBezTo>
                    <a:close/>
                  </a:path>
                </a:pathLst>
              </a:custGeom>
              <a:solidFill>
                <a:srgbClr val="90BA45"/>
              </a:solidFill>
              <a:ln w="15875" cap="flat" cmpd="sng">
                <a:noFill/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13046" name="Freeform 12"/>
              <p:cNvSpPr>
                <a:spLocks/>
              </p:cNvSpPr>
              <p:nvPr/>
            </p:nvSpPr>
            <p:spPr bwMode="auto">
              <a:xfrm>
                <a:off x="2250" y="2775"/>
                <a:ext cx="1318" cy="226"/>
              </a:xfrm>
              <a:custGeom>
                <a:avLst/>
                <a:gdLst>
                  <a:gd name="T0" fmla="*/ 48 w 659"/>
                  <a:gd name="T1" fmla="*/ 1 h 113"/>
                  <a:gd name="T2" fmla="*/ 296 w 659"/>
                  <a:gd name="T3" fmla="*/ 36 h 113"/>
                  <a:gd name="T4" fmla="*/ 577 w 659"/>
                  <a:gd name="T5" fmla="*/ 0 h 113"/>
                  <a:gd name="T6" fmla="*/ 659 w 659"/>
                  <a:gd name="T7" fmla="*/ 36 h 113"/>
                  <a:gd name="T8" fmla="*/ 289 w 659"/>
                  <a:gd name="T9" fmla="*/ 111 h 113"/>
                  <a:gd name="T10" fmla="*/ 0 w 659"/>
                  <a:gd name="T11" fmla="*/ 50 h 113"/>
                  <a:gd name="T12" fmla="*/ 47 w 659"/>
                  <a:gd name="T13" fmla="*/ 33 h 113"/>
                  <a:gd name="T14" fmla="*/ 48 w 659"/>
                  <a:gd name="T15" fmla="*/ 1 h 11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59"/>
                  <a:gd name="T25" fmla="*/ 0 h 113"/>
                  <a:gd name="T26" fmla="*/ 659 w 659"/>
                  <a:gd name="T27" fmla="*/ 113 h 11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59" h="113">
                    <a:moveTo>
                      <a:pt x="48" y="1"/>
                    </a:moveTo>
                    <a:cubicBezTo>
                      <a:pt x="48" y="1"/>
                      <a:pt x="162" y="37"/>
                      <a:pt x="296" y="36"/>
                    </a:cubicBezTo>
                    <a:cubicBezTo>
                      <a:pt x="296" y="36"/>
                      <a:pt x="443" y="35"/>
                      <a:pt x="577" y="0"/>
                    </a:cubicBezTo>
                    <a:cubicBezTo>
                      <a:pt x="577" y="0"/>
                      <a:pt x="650" y="40"/>
                      <a:pt x="659" y="36"/>
                    </a:cubicBezTo>
                    <a:cubicBezTo>
                      <a:pt x="659" y="36"/>
                      <a:pt x="567" y="109"/>
                      <a:pt x="289" y="111"/>
                    </a:cubicBezTo>
                    <a:cubicBezTo>
                      <a:pt x="289" y="111"/>
                      <a:pt x="128" y="113"/>
                      <a:pt x="0" y="50"/>
                    </a:cubicBezTo>
                    <a:cubicBezTo>
                      <a:pt x="0" y="50"/>
                      <a:pt x="29" y="46"/>
                      <a:pt x="47" y="33"/>
                    </a:cubicBezTo>
                    <a:cubicBezTo>
                      <a:pt x="48" y="1"/>
                      <a:pt x="48" y="1"/>
                      <a:pt x="48" y="1"/>
                    </a:cubicBezTo>
                    <a:close/>
                  </a:path>
                </a:pathLst>
              </a:custGeom>
              <a:solidFill>
                <a:srgbClr val="6B9B1A"/>
              </a:solidFill>
              <a:ln w="15875" cap="flat" cmpd="sng">
                <a:noFill/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513037" name="Freeform 13"/>
            <p:cNvSpPr>
              <a:spLocks/>
            </p:cNvSpPr>
            <p:nvPr/>
          </p:nvSpPr>
          <p:spPr bwMode="auto">
            <a:xfrm>
              <a:off x="294" y="2203"/>
              <a:ext cx="2050" cy="362"/>
            </a:xfrm>
            <a:custGeom>
              <a:avLst/>
              <a:gdLst>
                <a:gd name="T0" fmla="*/ 1024 w 1025"/>
                <a:gd name="T1" fmla="*/ 103 h 181"/>
                <a:gd name="T2" fmla="*/ 510 w 1025"/>
                <a:gd name="T3" fmla="*/ 173 h 181"/>
                <a:gd name="T4" fmla="*/ 1 w 1025"/>
                <a:gd name="T5" fmla="*/ 78 h 181"/>
                <a:gd name="T6" fmla="*/ 515 w 1025"/>
                <a:gd name="T7" fmla="*/ 6 h 181"/>
                <a:gd name="T8" fmla="*/ 1024 w 1025"/>
                <a:gd name="T9" fmla="*/ 103 h 1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5"/>
                <a:gd name="T16" fmla="*/ 0 h 181"/>
                <a:gd name="T17" fmla="*/ 1025 w 1025"/>
                <a:gd name="T18" fmla="*/ 181 h 1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5" h="181">
                  <a:moveTo>
                    <a:pt x="1024" y="103"/>
                  </a:moveTo>
                  <a:cubicBezTo>
                    <a:pt x="1023" y="148"/>
                    <a:pt x="794" y="181"/>
                    <a:pt x="510" y="173"/>
                  </a:cubicBezTo>
                  <a:cubicBezTo>
                    <a:pt x="228" y="167"/>
                    <a:pt x="0" y="124"/>
                    <a:pt x="1" y="78"/>
                  </a:cubicBezTo>
                  <a:cubicBezTo>
                    <a:pt x="2" y="31"/>
                    <a:pt x="233" y="0"/>
                    <a:pt x="515" y="6"/>
                  </a:cubicBezTo>
                  <a:cubicBezTo>
                    <a:pt x="797" y="13"/>
                    <a:pt x="1025" y="56"/>
                    <a:pt x="1024" y="103"/>
                  </a:cubicBezTo>
                </a:path>
              </a:pathLst>
            </a:custGeom>
            <a:solidFill>
              <a:srgbClr val="004074"/>
            </a:solidFill>
            <a:ln w="1587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3038" name="Freeform 14"/>
            <p:cNvSpPr>
              <a:spLocks/>
            </p:cNvSpPr>
            <p:nvPr/>
          </p:nvSpPr>
          <p:spPr bwMode="auto">
            <a:xfrm>
              <a:off x="296" y="2346"/>
              <a:ext cx="2074" cy="599"/>
            </a:xfrm>
            <a:custGeom>
              <a:avLst/>
              <a:gdLst>
                <a:gd name="T0" fmla="*/ 0 w 1037"/>
                <a:gd name="T1" fmla="*/ 0 h 300"/>
                <a:gd name="T2" fmla="*/ 0 w 1037"/>
                <a:gd name="T3" fmla="*/ 210 h 300"/>
                <a:gd name="T4" fmla="*/ 300 w 1037"/>
                <a:gd name="T5" fmla="*/ 284 h 300"/>
                <a:gd name="T6" fmla="*/ 1023 w 1037"/>
                <a:gd name="T7" fmla="*/ 243 h 300"/>
                <a:gd name="T8" fmla="*/ 1023 w 1037"/>
                <a:gd name="T9" fmla="*/ 25 h 300"/>
                <a:gd name="T10" fmla="*/ 640 w 1037"/>
                <a:gd name="T11" fmla="*/ 95 h 300"/>
                <a:gd name="T12" fmla="*/ 24 w 1037"/>
                <a:gd name="T13" fmla="*/ 26 h 300"/>
                <a:gd name="T14" fmla="*/ 0 w 1037"/>
                <a:gd name="T15" fmla="*/ 0 h 3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37"/>
                <a:gd name="T25" fmla="*/ 0 h 300"/>
                <a:gd name="T26" fmla="*/ 1037 w 1037"/>
                <a:gd name="T27" fmla="*/ 300 h 3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37" h="300">
                  <a:moveTo>
                    <a:pt x="0" y="0"/>
                  </a:moveTo>
                  <a:cubicBezTo>
                    <a:pt x="0" y="210"/>
                    <a:pt x="0" y="210"/>
                    <a:pt x="0" y="210"/>
                  </a:cubicBezTo>
                  <a:cubicBezTo>
                    <a:pt x="0" y="210"/>
                    <a:pt x="69" y="267"/>
                    <a:pt x="300" y="284"/>
                  </a:cubicBezTo>
                  <a:cubicBezTo>
                    <a:pt x="532" y="300"/>
                    <a:pt x="926" y="298"/>
                    <a:pt x="1023" y="243"/>
                  </a:cubicBezTo>
                  <a:cubicBezTo>
                    <a:pt x="1023" y="25"/>
                    <a:pt x="1023" y="25"/>
                    <a:pt x="1023" y="25"/>
                  </a:cubicBezTo>
                  <a:cubicBezTo>
                    <a:pt x="1023" y="25"/>
                    <a:pt x="1037" y="85"/>
                    <a:pt x="640" y="95"/>
                  </a:cubicBezTo>
                  <a:cubicBezTo>
                    <a:pt x="243" y="104"/>
                    <a:pt x="31" y="38"/>
                    <a:pt x="24" y="26"/>
                  </a:cubicBezTo>
                  <a:cubicBezTo>
                    <a:pt x="24" y="26"/>
                    <a:pt x="12" y="21"/>
                    <a:pt x="0" y="0"/>
                  </a:cubicBezTo>
                </a:path>
              </a:pathLst>
            </a:custGeom>
            <a:solidFill>
              <a:srgbClr val="004074"/>
            </a:solidFill>
            <a:ln w="1587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3039" name="Freeform 15"/>
            <p:cNvSpPr>
              <a:spLocks/>
            </p:cNvSpPr>
            <p:nvPr/>
          </p:nvSpPr>
          <p:spPr bwMode="auto">
            <a:xfrm>
              <a:off x="422" y="2235"/>
              <a:ext cx="1800" cy="283"/>
            </a:xfrm>
            <a:custGeom>
              <a:avLst/>
              <a:gdLst>
                <a:gd name="T0" fmla="*/ 899 w 900"/>
                <a:gd name="T1" fmla="*/ 81 h 142"/>
                <a:gd name="T2" fmla="*/ 449 w 900"/>
                <a:gd name="T3" fmla="*/ 136 h 142"/>
                <a:gd name="T4" fmla="*/ 1 w 900"/>
                <a:gd name="T5" fmla="*/ 60 h 142"/>
                <a:gd name="T6" fmla="*/ 451 w 900"/>
                <a:gd name="T7" fmla="*/ 6 h 142"/>
                <a:gd name="T8" fmla="*/ 899 w 900"/>
                <a:gd name="T9" fmla="*/ 81 h 1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00"/>
                <a:gd name="T16" fmla="*/ 0 h 142"/>
                <a:gd name="T17" fmla="*/ 900 w 900"/>
                <a:gd name="T18" fmla="*/ 142 h 1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00" h="142">
                  <a:moveTo>
                    <a:pt x="899" y="81"/>
                  </a:moveTo>
                  <a:cubicBezTo>
                    <a:pt x="898" y="117"/>
                    <a:pt x="697" y="142"/>
                    <a:pt x="449" y="136"/>
                  </a:cubicBezTo>
                  <a:cubicBezTo>
                    <a:pt x="201" y="130"/>
                    <a:pt x="0" y="96"/>
                    <a:pt x="1" y="60"/>
                  </a:cubicBezTo>
                  <a:cubicBezTo>
                    <a:pt x="2" y="24"/>
                    <a:pt x="203" y="0"/>
                    <a:pt x="451" y="6"/>
                  </a:cubicBezTo>
                  <a:cubicBezTo>
                    <a:pt x="699" y="12"/>
                    <a:pt x="900" y="45"/>
                    <a:pt x="899" y="81"/>
                  </a:cubicBezTo>
                </a:path>
              </a:pathLst>
            </a:custGeom>
            <a:gradFill rotWithShape="1">
              <a:gsLst>
                <a:gs pos="0">
                  <a:srgbClr val="C5C5C5"/>
                </a:gs>
                <a:gs pos="100000">
                  <a:srgbClr val="9D9D9D"/>
                </a:gs>
              </a:gsLst>
              <a:lin ang="0" scaled="1"/>
            </a:gradFill>
            <a:ln w="15875" cap="flat" cmpd="sng">
              <a:solidFill>
                <a:srgbClr val="0040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3040" name="Freeform 16"/>
            <p:cNvSpPr>
              <a:spLocks/>
            </p:cNvSpPr>
            <p:nvPr/>
          </p:nvSpPr>
          <p:spPr bwMode="auto">
            <a:xfrm>
              <a:off x="3391" y="2201"/>
              <a:ext cx="2050" cy="356"/>
            </a:xfrm>
            <a:custGeom>
              <a:avLst/>
              <a:gdLst>
                <a:gd name="T0" fmla="*/ 1023 w 1025"/>
                <a:gd name="T1" fmla="*/ 102 h 178"/>
                <a:gd name="T2" fmla="*/ 510 w 1025"/>
                <a:gd name="T3" fmla="*/ 171 h 178"/>
                <a:gd name="T4" fmla="*/ 1 w 1025"/>
                <a:gd name="T5" fmla="*/ 77 h 178"/>
                <a:gd name="T6" fmla="*/ 515 w 1025"/>
                <a:gd name="T7" fmla="*/ 6 h 178"/>
                <a:gd name="T8" fmla="*/ 1023 w 1025"/>
                <a:gd name="T9" fmla="*/ 102 h 1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5"/>
                <a:gd name="T16" fmla="*/ 0 h 178"/>
                <a:gd name="T17" fmla="*/ 1025 w 1025"/>
                <a:gd name="T18" fmla="*/ 178 h 17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5" h="178">
                  <a:moveTo>
                    <a:pt x="1023" y="102"/>
                  </a:moveTo>
                  <a:cubicBezTo>
                    <a:pt x="1022" y="146"/>
                    <a:pt x="793" y="178"/>
                    <a:pt x="510" y="171"/>
                  </a:cubicBezTo>
                  <a:cubicBezTo>
                    <a:pt x="228" y="165"/>
                    <a:pt x="0" y="123"/>
                    <a:pt x="1" y="77"/>
                  </a:cubicBezTo>
                  <a:cubicBezTo>
                    <a:pt x="2" y="31"/>
                    <a:pt x="232" y="0"/>
                    <a:pt x="515" y="6"/>
                  </a:cubicBezTo>
                  <a:cubicBezTo>
                    <a:pt x="797" y="13"/>
                    <a:pt x="1025" y="56"/>
                    <a:pt x="1023" y="102"/>
                  </a:cubicBezTo>
                </a:path>
              </a:pathLst>
            </a:custGeom>
            <a:solidFill>
              <a:srgbClr val="004074"/>
            </a:solidFill>
            <a:ln w="1587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3041" name="Freeform 17"/>
            <p:cNvSpPr>
              <a:spLocks/>
            </p:cNvSpPr>
            <p:nvPr/>
          </p:nvSpPr>
          <p:spPr bwMode="auto">
            <a:xfrm>
              <a:off x="3389" y="2339"/>
              <a:ext cx="2074" cy="612"/>
            </a:xfrm>
            <a:custGeom>
              <a:avLst/>
              <a:gdLst>
                <a:gd name="T0" fmla="*/ 0 w 1037"/>
                <a:gd name="T1" fmla="*/ 0 h 306"/>
                <a:gd name="T2" fmla="*/ 0 w 1037"/>
                <a:gd name="T3" fmla="*/ 215 h 306"/>
                <a:gd name="T4" fmla="*/ 300 w 1037"/>
                <a:gd name="T5" fmla="*/ 289 h 306"/>
                <a:gd name="T6" fmla="*/ 1023 w 1037"/>
                <a:gd name="T7" fmla="*/ 248 h 306"/>
                <a:gd name="T8" fmla="*/ 1023 w 1037"/>
                <a:gd name="T9" fmla="*/ 25 h 306"/>
                <a:gd name="T10" fmla="*/ 640 w 1037"/>
                <a:gd name="T11" fmla="*/ 97 h 306"/>
                <a:gd name="T12" fmla="*/ 24 w 1037"/>
                <a:gd name="T13" fmla="*/ 27 h 306"/>
                <a:gd name="T14" fmla="*/ 0 w 1037"/>
                <a:gd name="T15" fmla="*/ 0 h 3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37"/>
                <a:gd name="T25" fmla="*/ 0 h 306"/>
                <a:gd name="T26" fmla="*/ 1037 w 1037"/>
                <a:gd name="T27" fmla="*/ 306 h 3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37" h="306">
                  <a:moveTo>
                    <a:pt x="0" y="0"/>
                  </a:moveTo>
                  <a:cubicBezTo>
                    <a:pt x="0" y="215"/>
                    <a:pt x="0" y="215"/>
                    <a:pt x="0" y="215"/>
                  </a:cubicBezTo>
                  <a:cubicBezTo>
                    <a:pt x="0" y="215"/>
                    <a:pt x="69" y="272"/>
                    <a:pt x="300" y="289"/>
                  </a:cubicBezTo>
                  <a:cubicBezTo>
                    <a:pt x="532" y="306"/>
                    <a:pt x="926" y="304"/>
                    <a:pt x="1023" y="248"/>
                  </a:cubicBezTo>
                  <a:cubicBezTo>
                    <a:pt x="1023" y="25"/>
                    <a:pt x="1023" y="25"/>
                    <a:pt x="1023" y="25"/>
                  </a:cubicBezTo>
                  <a:cubicBezTo>
                    <a:pt x="1023" y="25"/>
                    <a:pt x="1037" y="87"/>
                    <a:pt x="640" y="97"/>
                  </a:cubicBezTo>
                  <a:cubicBezTo>
                    <a:pt x="243" y="106"/>
                    <a:pt x="31" y="39"/>
                    <a:pt x="24" y="27"/>
                  </a:cubicBezTo>
                  <a:cubicBezTo>
                    <a:pt x="24" y="27"/>
                    <a:pt x="12" y="22"/>
                    <a:pt x="0" y="0"/>
                  </a:cubicBezTo>
                </a:path>
              </a:pathLst>
            </a:custGeom>
            <a:solidFill>
              <a:srgbClr val="004074"/>
            </a:solidFill>
            <a:ln w="15875" cap="flat" cmpd="sng">
              <a:solidFill>
                <a:srgbClr val="0040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3042" name="Freeform 18"/>
            <p:cNvSpPr>
              <a:spLocks/>
            </p:cNvSpPr>
            <p:nvPr/>
          </p:nvSpPr>
          <p:spPr bwMode="auto">
            <a:xfrm>
              <a:off x="3508" y="2239"/>
              <a:ext cx="1801" cy="284"/>
            </a:xfrm>
            <a:custGeom>
              <a:avLst/>
              <a:gdLst>
                <a:gd name="T0" fmla="*/ 898 w 900"/>
                <a:gd name="T1" fmla="*/ 81 h 142"/>
                <a:gd name="T2" fmla="*/ 448 w 900"/>
                <a:gd name="T3" fmla="*/ 136 h 142"/>
                <a:gd name="T4" fmla="*/ 1 w 900"/>
                <a:gd name="T5" fmla="*/ 60 h 142"/>
                <a:gd name="T6" fmla="*/ 451 w 900"/>
                <a:gd name="T7" fmla="*/ 6 h 142"/>
                <a:gd name="T8" fmla="*/ 898 w 900"/>
                <a:gd name="T9" fmla="*/ 81 h 1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00"/>
                <a:gd name="T16" fmla="*/ 0 h 142"/>
                <a:gd name="T17" fmla="*/ 900 w 900"/>
                <a:gd name="T18" fmla="*/ 142 h 1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00" h="142">
                  <a:moveTo>
                    <a:pt x="898" y="81"/>
                  </a:moveTo>
                  <a:cubicBezTo>
                    <a:pt x="897" y="117"/>
                    <a:pt x="696" y="142"/>
                    <a:pt x="448" y="136"/>
                  </a:cubicBezTo>
                  <a:cubicBezTo>
                    <a:pt x="200" y="130"/>
                    <a:pt x="0" y="96"/>
                    <a:pt x="1" y="60"/>
                  </a:cubicBezTo>
                  <a:cubicBezTo>
                    <a:pt x="2" y="24"/>
                    <a:pt x="203" y="0"/>
                    <a:pt x="451" y="6"/>
                  </a:cubicBezTo>
                  <a:cubicBezTo>
                    <a:pt x="699" y="12"/>
                    <a:pt x="900" y="45"/>
                    <a:pt x="898" y="81"/>
                  </a:cubicBezTo>
                </a:path>
              </a:pathLst>
            </a:custGeom>
            <a:gradFill rotWithShape="0">
              <a:gsLst>
                <a:gs pos="0">
                  <a:srgbClr val="E0E0D6"/>
                </a:gs>
                <a:gs pos="50000">
                  <a:srgbClr val="FFFFFF"/>
                </a:gs>
                <a:gs pos="100000">
                  <a:srgbClr val="E0E0D6"/>
                </a:gs>
              </a:gsLst>
              <a:lin ang="0" scaled="1"/>
            </a:gradFill>
            <a:ln w="1587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3043" name="Freeform 19"/>
            <p:cNvSpPr>
              <a:spLocks/>
            </p:cNvSpPr>
            <p:nvPr/>
          </p:nvSpPr>
          <p:spPr bwMode="auto">
            <a:xfrm>
              <a:off x="1846" y="2117"/>
              <a:ext cx="2012" cy="379"/>
            </a:xfrm>
            <a:custGeom>
              <a:avLst/>
              <a:gdLst>
                <a:gd name="T0" fmla="*/ 973 w 1006"/>
                <a:gd name="T1" fmla="*/ 172 h 190"/>
                <a:gd name="T2" fmla="*/ 1006 w 1006"/>
                <a:gd name="T3" fmla="*/ 177 h 190"/>
                <a:gd name="T4" fmla="*/ 538 w 1006"/>
                <a:gd name="T5" fmla="*/ 12 h 190"/>
                <a:gd name="T6" fmla="*/ 0 w 1006"/>
                <a:gd name="T7" fmla="*/ 187 h 190"/>
                <a:gd name="T8" fmla="*/ 61 w 1006"/>
                <a:gd name="T9" fmla="*/ 182 h 190"/>
                <a:gd name="T10" fmla="*/ 437 w 1006"/>
                <a:gd name="T11" fmla="*/ 35 h 190"/>
                <a:gd name="T12" fmla="*/ 940 w 1006"/>
                <a:gd name="T13" fmla="*/ 166 h 190"/>
                <a:gd name="T14" fmla="*/ 973 w 1006"/>
                <a:gd name="T15" fmla="*/ 172 h 19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06"/>
                <a:gd name="T25" fmla="*/ 0 h 190"/>
                <a:gd name="T26" fmla="*/ 1006 w 1006"/>
                <a:gd name="T27" fmla="*/ 190 h 19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06" h="190">
                  <a:moveTo>
                    <a:pt x="973" y="172"/>
                  </a:moveTo>
                  <a:cubicBezTo>
                    <a:pt x="982" y="173"/>
                    <a:pt x="1006" y="177"/>
                    <a:pt x="1006" y="177"/>
                  </a:cubicBezTo>
                  <a:cubicBezTo>
                    <a:pt x="861" y="2"/>
                    <a:pt x="538" y="12"/>
                    <a:pt x="538" y="12"/>
                  </a:cubicBezTo>
                  <a:cubicBezTo>
                    <a:pt x="100" y="0"/>
                    <a:pt x="0" y="187"/>
                    <a:pt x="0" y="187"/>
                  </a:cubicBezTo>
                  <a:cubicBezTo>
                    <a:pt x="24" y="190"/>
                    <a:pt x="61" y="182"/>
                    <a:pt x="61" y="182"/>
                  </a:cubicBezTo>
                  <a:cubicBezTo>
                    <a:pt x="189" y="47"/>
                    <a:pt x="437" y="35"/>
                    <a:pt x="437" y="35"/>
                  </a:cubicBezTo>
                  <a:cubicBezTo>
                    <a:pt x="850" y="25"/>
                    <a:pt x="940" y="166"/>
                    <a:pt x="940" y="166"/>
                  </a:cubicBezTo>
                  <a:cubicBezTo>
                    <a:pt x="940" y="166"/>
                    <a:pt x="965" y="171"/>
                    <a:pt x="973" y="172"/>
                  </a:cubicBezTo>
                  <a:close/>
                </a:path>
              </a:pathLst>
            </a:custGeom>
            <a:solidFill>
              <a:srgbClr val="B2CF7D"/>
            </a:solidFill>
            <a:ln w="1587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3044" name="Freeform 20"/>
            <p:cNvSpPr>
              <a:spLocks/>
            </p:cNvSpPr>
            <p:nvPr/>
          </p:nvSpPr>
          <p:spPr bwMode="auto">
            <a:xfrm>
              <a:off x="1686" y="2009"/>
              <a:ext cx="2172" cy="502"/>
            </a:xfrm>
            <a:custGeom>
              <a:avLst/>
              <a:gdLst>
                <a:gd name="T0" fmla="*/ 92 w 1086"/>
                <a:gd name="T1" fmla="*/ 244 h 251"/>
                <a:gd name="T2" fmla="*/ 460 w 1086"/>
                <a:gd name="T3" fmla="*/ 78 h 251"/>
                <a:gd name="T4" fmla="*/ 1067 w 1086"/>
                <a:gd name="T5" fmla="*/ 228 h 251"/>
                <a:gd name="T6" fmla="*/ 1086 w 1086"/>
                <a:gd name="T7" fmla="*/ 231 h 251"/>
                <a:gd name="T8" fmla="*/ 1073 w 1086"/>
                <a:gd name="T9" fmla="*/ 211 h 251"/>
                <a:gd name="T10" fmla="*/ 518 w 1086"/>
                <a:gd name="T11" fmla="*/ 0 h 251"/>
                <a:gd name="T12" fmla="*/ 0 w 1086"/>
                <a:gd name="T13" fmla="*/ 207 h 251"/>
                <a:gd name="T14" fmla="*/ 13 w 1086"/>
                <a:gd name="T15" fmla="*/ 248 h 251"/>
                <a:gd name="T16" fmla="*/ 92 w 1086"/>
                <a:gd name="T17" fmla="*/ 244 h 2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86"/>
                <a:gd name="T28" fmla="*/ 0 h 251"/>
                <a:gd name="T29" fmla="*/ 1086 w 1086"/>
                <a:gd name="T30" fmla="*/ 251 h 25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86" h="251">
                  <a:moveTo>
                    <a:pt x="92" y="244"/>
                  </a:moveTo>
                  <a:cubicBezTo>
                    <a:pt x="92" y="244"/>
                    <a:pt x="140" y="113"/>
                    <a:pt x="460" y="78"/>
                  </a:cubicBezTo>
                  <a:cubicBezTo>
                    <a:pt x="460" y="78"/>
                    <a:pt x="946" y="27"/>
                    <a:pt x="1067" y="228"/>
                  </a:cubicBezTo>
                  <a:cubicBezTo>
                    <a:pt x="1072" y="229"/>
                    <a:pt x="1085" y="231"/>
                    <a:pt x="1086" y="231"/>
                  </a:cubicBezTo>
                  <a:cubicBezTo>
                    <a:pt x="1083" y="224"/>
                    <a:pt x="1079" y="218"/>
                    <a:pt x="1073" y="211"/>
                  </a:cubicBezTo>
                  <a:cubicBezTo>
                    <a:pt x="970" y="85"/>
                    <a:pt x="799" y="0"/>
                    <a:pt x="518" y="0"/>
                  </a:cubicBezTo>
                  <a:cubicBezTo>
                    <a:pt x="237" y="0"/>
                    <a:pt x="6" y="103"/>
                    <a:pt x="0" y="207"/>
                  </a:cubicBezTo>
                  <a:cubicBezTo>
                    <a:pt x="0" y="220"/>
                    <a:pt x="4" y="234"/>
                    <a:pt x="13" y="248"/>
                  </a:cubicBezTo>
                  <a:cubicBezTo>
                    <a:pt x="17" y="248"/>
                    <a:pt x="52" y="251"/>
                    <a:pt x="92" y="244"/>
                  </a:cubicBezTo>
                </a:path>
              </a:pathLst>
            </a:custGeom>
            <a:solidFill>
              <a:srgbClr val="6B9B1A"/>
            </a:solidFill>
            <a:ln w="1587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13032" name="Text Box 19"/>
          <p:cNvSpPr txBox="1">
            <a:spLocks noChangeArrowheads="1"/>
          </p:cNvSpPr>
          <p:nvPr/>
        </p:nvSpPr>
        <p:spPr bwMode="gray">
          <a:xfrm>
            <a:off x="715963" y="1992313"/>
            <a:ext cx="20161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801688">
              <a:spcAft>
                <a:spcPct val="40000"/>
              </a:spcAft>
            </a:pPr>
            <a:r>
              <a:rPr lang="tr-TR" sz="2000" b="1" i="1" noProof="1">
                <a:solidFill>
                  <a:srgbClr val="000000"/>
                </a:solidFill>
                <a:latin typeface="Calibri" pitchFamily="34" charset="0"/>
              </a:rPr>
              <a:t>Çalışma Öyküsü</a:t>
            </a:r>
          </a:p>
        </p:txBody>
      </p:sp>
      <p:sp>
        <p:nvSpPr>
          <p:cNvPr id="513033" name="Text Box 19"/>
          <p:cNvSpPr txBox="1">
            <a:spLocks noChangeArrowheads="1"/>
          </p:cNvSpPr>
          <p:nvPr/>
        </p:nvSpPr>
        <p:spPr bwMode="gray">
          <a:xfrm>
            <a:off x="3886200" y="2282825"/>
            <a:ext cx="10064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801688">
              <a:spcAft>
                <a:spcPct val="40000"/>
              </a:spcAft>
            </a:pPr>
            <a:r>
              <a:rPr lang="tr-TR" sz="2000" b="1" i="1">
                <a:solidFill>
                  <a:srgbClr val="000000"/>
                </a:solidFill>
                <a:latin typeface="Calibri" pitchFamily="34" charset="0"/>
              </a:rPr>
              <a:t>İlişkisi</a:t>
            </a:r>
            <a:endParaRPr lang="tr-TR" sz="2000" b="1" i="1" noProof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13034" name="Text Box 19"/>
          <p:cNvSpPr txBox="1">
            <a:spLocks noChangeArrowheads="1"/>
          </p:cNvSpPr>
          <p:nvPr/>
        </p:nvSpPr>
        <p:spPr bwMode="gray">
          <a:xfrm>
            <a:off x="6435725" y="2051050"/>
            <a:ext cx="10064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801688">
              <a:spcAft>
                <a:spcPct val="40000"/>
              </a:spcAft>
            </a:pPr>
            <a:r>
              <a:rPr lang="tr-TR" sz="2000" b="1" i="1">
                <a:solidFill>
                  <a:srgbClr val="000000"/>
                </a:solidFill>
                <a:latin typeface="Calibri" pitchFamily="34" charset="0"/>
              </a:rPr>
              <a:t>Hastalık</a:t>
            </a:r>
            <a:endParaRPr lang="tr-TR" sz="2000" b="1" i="1" noProof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8" name="Text Box 19"/>
          <p:cNvSpPr txBox="1">
            <a:spLocks noChangeArrowheads="1"/>
          </p:cNvSpPr>
          <p:nvPr/>
        </p:nvSpPr>
        <p:spPr bwMode="gray">
          <a:xfrm>
            <a:off x="88900" y="3657600"/>
            <a:ext cx="8932863" cy="554038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801688">
              <a:spcAft>
                <a:spcPct val="40000"/>
              </a:spcAft>
            </a:pPr>
            <a:r>
              <a:rPr lang="tr-TR" i="1" noProof="1">
                <a:solidFill>
                  <a:srgbClr val="080808"/>
                </a:solidFill>
                <a:latin typeface="Calibri" pitchFamily="34" charset="0"/>
              </a:rPr>
              <a:t>Meslek hastalığına klinik olarak tanı konduktan sonra, çalışma öyküsü ile hastalık ilişkisi de ortaya konmalıdır. Meslek hastalığı tanısında çalışma öyküsü önemli bir başlangıç noktasıdır.</a:t>
            </a:r>
          </a:p>
        </p:txBody>
      </p: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>
            <a:spLocks noChangeArrowheads="1"/>
          </p:cNvSpPr>
          <p:nvPr/>
        </p:nvSpPr>
        <p:spPr bwMode="gray">
          <a:xfrm>
            <a:off x="33338" y="1289050"/>
            <a:ext cx="3324225" cy="1017588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lIns="108000" tIns="108000" rIns="72000" bIns="72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>
                <a:solidFill>
                  <a:srgbClr val="000000"/>
                </a:solidFill>
                <a:latin typeface="Calibri" pitchFamily="34" charset="0"/>
              </a:rPr>
              <a:t>Hastanın son olarak yaptığı işe kadar çalıştığı </a:t>
            </a:r>
            <a:r>
              <a:rPr lang="tr-TR" sz="1600" b="1" i="1">
                <a:solidFill>
                  <a:srgbClr val="000000"/>
                </a:solidFill>
                <a:latin typeface="Calibri" pitchFamily="34" charset="0"/>
              </a:rPr>
              <a:t>bütün işler</a:t>
            </a:r>
            <a:r>
              <a:rPr lang="tr-TR" sz="1600" i="1">
                <a:solidFill>
                  <a:srgbClr val="000000"/>
                </a:solidFill>
                <a:latin typeface="Calibri" pitchFamily="34" charset="0"/>
              </a:rPr>
              <a:t>, </a:t>
            </a:r>
            <a:r>
              <a:rPr lang="tr-TR" sz="1600" b="1" i="1">
                <a:solidFill>
                  <a:srgbClr val="000000"/>
                </a:solidFill>
                <a:latin typeface="Calibri" pitchFamily="34" charset="0"/>
              </a:rPr>
              <a:t>görevleri ve korunma önlemleri </a:t>
            </a:r>
            <a:r>
              <a:rPr lang="tr-TR" sz="1600" i="1">
                <a:solidFill>
                  <a:srgbClr val="000000"/>
                </a:solidFill>
                <a:latin typeface="Calibri" pitchFamily="34" charset="0"/>
              </a:rPr>
              <a:t>konusunda ayrıntılı bilgi alınmalıdır.</a:t>
            </a:r>
          </a:p>
        </p:txBody>
      </p:sp>
      <p:sp>
        <p:nvSpPr>
          <p:cNvPr id="515076" name="Freeform 2"/>
          <p:cNvSpPr>
            <a:spLocks/>
          </p:cNvSpPr>
          <p:nvPr/>
        </p:nvSpPr>
        <p:spPr bwMode="auto">
          <a:xfrm>
            <a:off x="3689350" y="1762125"/>
            <a:ext cx="1676400" cy="2354263"/>
          </a:xfrm>
          <a:custGeom>
            <a:avLst/>
            <a:gdLst>
              <a:gd name="T0" fmla="*/ 0 w 1012"/>
              <a:gd name="T1" fmla="*/ 860425 h 1483"/>
              <a:gd name="T2" fmla="*/ 850034 w 1012"/>
              <a:gd name="T3" fmla="*/ 1679576 h 1483"/>
              <a:gd name="T4" fmla="*/ 1676870 w 1012"/>
              <a:gd name="T5" fmla="*/ 2322513 h 1483"/>
              <a:gd name="T6" fmla="*/ 1082012 w 1012"/>
              <a:gd name="T7" fmla="*/ 1489075 h 1483"/>
              <a:gd name="T8" fmla="*/ 526922 w 1012"/>
              <a:gd name="T9" fmla="*/ 976313 h 1483"/>
              <a:gd name="T10" fmla="*/ 896430 w 1012"/>
              <a:gd name="T11" fmla="*/ 398463 h 1483"/>
              <a:gd name="T12" fmla="*/ 752272 w 1012"/>
              <a:gd name="T13" fmla="*/ 42863 h 1483"/>
              <a:gd name="T14" fmla="*/ 0 w 1012"/>
              <a:gd name="T15" fmla="*/ 860425 h 148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012"/>
              <a:gd name="T25" fmla="*/ 0 h 1483"/>
              <a:gd name="T26" fmla="*/ 1012 w 1012"/>
              <a:gd name="T27" fmla="*/ 1483 h 148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012" h="1483">
                <a:moveTo>
                  <a:pt x="0" y="542"/>
                </a:moveTo>
                <a:cubicBezTo>
                  <a:pt x="0" y="827"/>
                  <a:pt x="230" y="1058"/>
                  <a:pt x="513" y="1058"/>
                </a:cubicBezTo>
                <a:cubicBezTo>
                  <a:pt x="684" y="1226"/>
                  <a:pt x="989" y="1483"/>
                  <a:pt x="1012" y="1463"/>
                </a:cubicBezTo>
                <a:cubicBezTo>
                  <a:pt x="1012" y="1463"/>
                  <a:pt x="933" y="1105"/>
                  <a:pt x="653" y="938"/>
                </a:cubicBezTo>
                <a:cubicBezTo>
                  <a:pt x="349" y="780"/>
                  <a:pt x="334" y="725"/>
                  <a:pt x="318" y="615"/>
                </a:cubicBezTo>
                <a:cubicBezTo>
                  <a:pt x="300" y="471"/>
                  <a:pt x="424" y="323"/>
                  <a:pt x="541" y="251"/>
                </a:cubicBezTo>
                <a:cubicBezTo>
                  <a:pt x="658" y="179"/>
                  <a:pt x="626" y="0"/>
                  <a:pt x="454" y="27"/>
                </a:cubicBezTo>
                <a:cubicBezTo>
                  <a:pt x="259" y="45"/>
                  <a:pt x="4" y="198"/>
                  <a:pt x="0" y="542"/>
                </a:cubicBezTo>
                <a:close/>
              </a:path>
            </a:pathLst>
          </a:custGeom>
          <a:gradFill rotWithShape="1">
            <a:gsLst>
              <a:gs pos="0">
                <a:srgbClr val="000000"/>
              </a:gs>
              <a:gs pos="100000">
                <a:srgbClr val="3F3F3F"/>
              </a:gs>
            </a:gsLst>
            <a:lin ang="0" scaled="1"/>
          </a:gra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grpSp>
        <p:nvGrpSpPr>
          <p:cNvPr id="515077" name="Group 3"/>
          <p:cNvGrpSpPr>
            <a:grpSpLocks/>
          </p:cNvGrpSpPr>
          <p:nvPr/>
        </p:nvGrpSpPr>
        <p:grpSpPr bwMode="auto">
          <a:xfrm>
            <a:off x="3652838" y="1804988"/>
            <a:ext cx="2527300" cy="3279775"/>
            <a:chOff x="1439" y="1137"/>
            <a:chExt cx="1525" cy="2066"/>
          </a:xfrm>
        </p:grpSpPr>
        <p:sp>
          <p:nvSpPr>
            <p:cNvPr id="515099" name="Freeform 4"/>
            <p:cNvSpPr>
              <a:spLocks/>
            </p:cNvSpPr>
            <p:nvPr/>
          </p:nvSpPr>
          <p:spPr bwMode="auto">
            <a:xfrm flipH="1" flipV="1">
              <a:off x="1449" y="1720"/>
              <a:ext cx="1012" cy="1483"/>
            </a:xfrm>
            <a:custGeom>
              <a:avLst/>
              <a:gdLst>
                <a:gd name="T0" fmla="*/ 0 w 1012"/>
                <a:gd name="T1" fmla="*/ 542 h 1483"/>
                <a:gd name="T2" fmla="*/ 513 w 1012"/>
                <a:gd name="T3" fmla="*/ 1058 h 1483"/>
                <a:gd name="T4" fmla="*/ 1012 w 1012"/>
                <a:gd name="T5" fmla="*/ 1463 h 1483"/>
                <a:gd name="T6" fmla="*/ 653 w 1012"/>
                <a:gd name="T7" fmla="*/ 938 h 1483"/>
                <a:gd name="T8" fmla="*/ 318 w 1012"/>
                <a:gd name="T9" fmla="*/ 615 h 1483"/>
                <a:gd name="T10" fmla="*/ 541 w 1012"/>
                <a:gd name="T11" fmla="*/ 251 h 1483"/>
                <a:gd name="T12" fmla="*/ 454 w 1012"/>
                <a:gd name="T13" fmla="*/ 27 h 1483"/>
                <a:gd name="T14" fmla="*/ 0 w 1012"/>
                <a:gd name="T15" fmla="*/ 542 h 148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12"/>
                <a:gd name="T25" fmla="*/ 0 h 1483"/>
                <a:gd name="T26" fmla="*/ 1012 w 1012"/>
                <a:gd name="T27" fmla="*/ 1483 h 148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12" h="1483">
                  <a:moveTo>
                    <a:pt x="0" y="542"/>
                  </a:moveTo>
                  <a:cubicBezTo>
                    <a:pt x="0" y="827"/>
                    <a:pt x="230" y="1058"/>
                    <a:pt x="513" y="1058"/>
                  </a:cubicBezTo>
                  <a:cubicBezTo>
                    <a:pt x="684" y="1226"/>
                    <a:pt x="989" y="1483"/>
                    <a:pt x="1012" y="1463"/>
                  </a:cubicBezTo>
                  <a:cubicBezTo>
                    <a:pt x="1012" y="1463"/>
                    <a:pt x="933" y="1105"/>
                    <a:pt x="653" y="938"/>
                  </a:cubicBezTo>
                  <a:cubicBezTo>
                    <a:pt x="349" y="780"/>
                    <a:pt x="334" y="725"/>
                    <a:pt x="318" y="615"/>
                  </a:cubicBezTo>
                  <a:cubicBezTo>
                    <a:pt x="300" y="471"/>
                    <a:pt x="424" y="323"/>
                    <a:pt x="541" y="251"/>
                  </a:cubicBezTo>
                  <a:cubicBezTo>
                    <a:pt x="658" y="179"/>
                    <a:pt x="626" y="0"/>
                    <a:pt x="454" y="27"/>
                  </a:cubicBezTo>
                  <a:cubicBezTo>
                    <a:pt x="259" y="45"/>
                    <a:pt x="4" y="198"/>
                    <a:pt x="0" y="542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0" scaled="1"/>
            </a:gra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5100" name="Freeform 5"/>
            <p:cNvSpPr>
              <a:spLocks/>
            </p:cNvSpPr>
            <p:nvPr/>
          </p:nvSpPr>
          <p:spPr bwMode="auto">
            <a:xfrm>
              <a:off x="1439" y="1137"/>
              <a:ext cx="1525" cy="2040"/>
            </a:xfrm>
            <a:custGeom>
              <a:avLst/>
              <a:gdLst>
                <a:gd name="T0" fmla="*/ 2147483647 w 849"/>
                <a:gd name="T1" fmla="*/ 0 h 1133"/>
                <a:gd name="T2" fmla="*/ 2147483647 w 849"/>
                <a:gd name="T3" fmla="*/ 2147483647 h 1133"/>
                <a:gd name="T4" fmla="*/ 2147483647 w 849"/>
                <a:gd name="T5" fmla="*/ 2147483647 h 1133"/>
                <a:gd name="T6" fmla="*/ 2147483647 w 849"/>
                <a:gd name="T7" fmla="*/ 2147483647 h 1133"/>
                <a:gd name="T8" fmla="*/ 2147483647 w 849"/>
                <a:gd name="T9" fmla="*/ 2147483647 h 1133"/>
                <a:gd name="T10" fmla="*/ 2147483647 w 849"/>
                <a:gd name="T11" fmla="*/ 2147483647 h 1133"/>
                <a:gd name="T12" fmla="*/ 0 w 849"/>
                <a:gd name="T13" fmla="*/ 2147483647 h 1133"/>
                <a:gd name="T14" fmla="*/ 2147483647 w 849"/>
                <a:gd name="T15" fmla="*/ 0 h 11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49"/>
                <a:gd name="T25" fmla="*/ 0 h 1133"/>
                <a:gd name="T26" fmla="*/ 849 w 849"/>
                <a:gd name="T27" fmla="*/ 1133 h 113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49" h="1133">
                  <a:moveTo>
                    <a:pt x="283" y="0"/>
                  </a:moveTo>
                  <a:cubicBezTo>
                    <a:pt x="595" y="0"/>
                    <a:pt x="849" y="253"/>
                    <a:pt x="849" y="567"/>
                  </a:cubicBezTo>
                  <a:cubicBezTo>
                    <a:pt x="849" y="880"/>
                    <a:pt x="595" y="1133"/>
                    <a:pt x="283" y="1133"/>
                  </a:cubicBezTo>
                  <a:cubicBezTo>
                    <a:pt x="283" y="1133"/>
                    <a:pt x="283" y="1133"/>
                    <a:pt x="283" y="1133"/>
                  </a:cubicBezTo>
                  <a:cubicBezTo>
                    <a:pt x="439" y="1133"/>
                    <a:pt x="566" y="1007"/>
                    <a:pt x="566" y="851"/>
                  </a:cubicBezTo>
                  <a:cubicBezTo>
                    <a:pt x="566" y="694"/>
                    <a:pt x="439" y="567"/>
                    <a:pt x="283" y="567"/>
                  </a:cubicBezTo>
                  <a:cubicBezTo>
                    <a:pt x="127" y="567"/>
                    <a:pt x="0" y="440"/>
                    <a:pt x="0" y="283"/>
                  </a:cubicBezTo>
                  <a:cubicBezTo>
                    <a:pt x="0" y="127"/>
                    <a:pt x="127" y="0"/>
                    <a:pt x="28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AEAEA"/>
                </a:gs>
                <a:gs pos="100000">
                  <a:srgbClr val="474747"/>
                </a:gs>
              </a:gsLst>
              <a:lin ang="2700000" scaled="1"/>
            </a:gradFill>
            <a:ln w="317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pic>
        <p:nvPicPr>
          <p:cNvPr id="5150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49513" y="4905375"/>
            <a:ext cx="43910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5079" name="Freeform 4"/>
          <p:cNvSpPr>
            <a:spLocks/>
          </p:cNvSpPr>
          <p:nvPr/>
        </p:nvSpPr>
        <p:spPr bwMode="auto">
          <a:xfrm>
            <a:off x="2854325" y="1804988"/>
            <a:ext cx="2527300" cy="3238500"/>
          </a:xfrm>
          <a:custGeom>
            <a:avLst/>
            <a:gdLst>
              <a:gd name="T0" fmla="*/ 2147483647 w 849"/>
              <a:gd name="T1" fmla="*/ 2147483647 h 1133"/>
              <a:gd name="T2" fmla="*/ 0 w 849"/>
              <a:gd name="T3" fmla="*/ 2147483647 h 1133"/>
              <a:gd name="T4" fmla="*/ 2147483647 w 849"/>
              <a:gd name="T5" fmla="*/ 0 h 1133"/>
              <a:gd name="T6" fmla="*/ 2147483647 w 849"/>
              <a:gd name="T7" fmla="*/ 0 h 1133"/>
              <a:gd name="T8" fmla="*/ 2147483647 w 849"/>
              <a:gd name="T9" fmla="*/ 2147483647 h 1133"/>
              <a:gd name="T10" fmla="*/ 2147483647 w 849"/>
              <a:gd name="T11" fmla="*/ 2147483647 h 1133"/>
              <a:gd name="T12" fmla="*/ 2147483647 w 849"/>
              <a:gd name="T13" fmla="*/ 2147483647 h 1133"/>
              <a:gd name="T14" fmla="*/ 2147483647 w 849"/>
              <a:gd name="T15" fmla="*/ 2147483647 h 113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49"/>
              <a:gd name="T25" fmla="*/ 0 h 1133"/>
              <a:gd name="T26" fmla="*/ 849 w 849"/>
              <a:gd name="T27" fmla="*/ 1133 h 113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49" h="1133">
                <a:moveTo>
                  <a:pt x="566" y="1133"/>
                </a:moveTo>
                <a:cubicBezTo>
                  <a:pt x="254" y="1133"/>
                  <a:pt x="0" y="880"/>
                  <a:pt x="0" y="567"/>
                </a:cubicBezTo>
                <a:cubicBezTo>
                  <a:pt x="0" y="253"/>
                  <a:pt x="254" y="0"/>
                  <a:pt x="566" y="0"/>
                </a:cubicBezTo>
                <a:cubicBezTo>
                  <a:pt x="566" y="0"/>
                  <a:pt x="566" y="0"/>
                  <a:pt x="566" y="0"/>
                </a:cubicBezTo>
                <a:cubicBezTo>
                  <a:pt x="410" y="0"/>
                  <a:pt x="283" y="126"/>
                  <a:pt x="283" y="282"/>
                </a:cubicBezTo>
                <a:cubicBezTo>
                  <a:pt x="283" y="439"/>
                  <a:pt x="410" y="566"/>
                  <a:pt x="566" y="566"/>
                </a:cubicBezTo>
                <a:cubicBezTo>
                  <a:pt x="722" y="566"/>
                  <a:pt x="849" y="693"/>
                  <a:pt x="849" y="850"/>
                </a:cubicBezTo>
                <a:cubicBezTo>
                  <a:pt x="849" y="1006"/>
                  <a:pt x="722" y="1133"/>
                  <a:pt x="566" y="1133"/>
                </a:cubicBezTo>
                <a:close/>
              </a:path>
            </a:pathLst>
          </a:custGeom>
          <a:gradFill rotWithShape="1">
            <a:gsLst>
              <a:gs pos="0">
                <a:srgbClr val="969696"/>
              </a:gs>
              <a:gs pos="100000">
                <a:srgbClr val="222222"/>
              </a:gs>
            </a:gsLst>
            <a:lin ang="5400000" scaled="1"/>
          </a:gradFill>
          <a:ln w="3175" algn="ctr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endParaRPr lang="tr-TR"/>
          </a:p>
        </p:txBody>
      </p:sp>
      <p:pic>
        <p:nvPicPr>
          <p:cNvPr id="515080" name="Picture 2"/>
          <p:cNvPicPr>
            <a:picLocks noChangeAspect="1" noChangeArrowheads="1"/>
          </p:cNvPicPr>
          <p:nvPr/>
        </p:nvPicPr>
        <p:blipFill>
          <a:blip r:embed="rId3">
            <a:lum bright="30000"/>
          </a:blip>
          <a:srcRect/>
          <a:stretch>
            <a:fillRect/>
          </a:stretch>
        </p:blipFill>
        <p:spPr bwMode="auto">
          <a:xfrm>
            <a:off x="2449513" y="4905375"/>
            <a:ext cx="43910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5081" name="Rectangle 13"/>
          <p:cNvSpPr>
            <a:spLocks noChangeArrowheads="1"/>
          </p:cNvSpPr>
          <p:nvPr/>
        </p:nvSpPr>
        <p:spPr bwMode="gray">
          <a:xfrm>
            <a:off x="2892425" y="3884613"/>
            <a:ext cx="2559050" cy="3698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>
                <a:solidFill>
                  <a:srgbClr val="FFFFFF"/>
                </a:solidFill>
                <a:latin typeface="Calibri" pitchFamily="34" charset="0"/>
              </a:rPr>
              <a:t>Daha Önceki İşleri</a:t>
            </a:r>
            <a:endParaRPr lang="en-GB" sz="2400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4" name="Freeform 5"/>
          <p:cNvSpPr>
            <a:spLocks/>
          </p:cNvSpPr>
          <p:nvPr/>
        </p:nvSpPr>
        <p:spPr bwMode="auto">
          <a:xfrm>
            <a:off x="3652838" y="1804988"/>
            <a:ext cx="2527300" cy="3238500"/>
          </a:xfrm>
          <a:custGeom>
            <a:avLst/>
            <a:gdLst>
              <a:gd name="T0" fmla="*/ 2147483647 w 849"/>
              <a:gd name="T1" fmla="*/ 0 h 1133"/>
              <a:gd name="T2" fmla="*/ 2147483647 w 849"/>
              <a:gd name="T3" fmla="*/ 2147483647 h 1133"/>
              <a:gd name="T4" fmla="*/ 2147483647 w 849"/>
              <a:gd name="T5" fmla="*/ 2147483647 h 1133"/>
              <a:gd name="T6" fmla="*/ 2147483647 w 849"/>
              <a:gd name="T7" fmla="*/ 2147483647 h 1133"/>
              <a:gd name="T8" fmla="*/ 2147483647 w 849"/>
              <a:gd name="T9" fmla="*/ 2147483647 h 1133"/>
              <a:gd name="T10" fmla="*/ 2147483647 w 849"/>
              <a:gd name="T11" fmla="*/ 2147483647 h 1133"/>
              <a:gd name="T12" fmla="*/ 0 w 849"/>
              <a:gd name="T13" fmla="*/ 2147483647 h 1133"/>
              <a:gd name="T14" fmla="*/ 2147483647 w 849"/>
              <a:gd name="T15" fmla="*/ 0 h 113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49"/>
              <a:gd name="T25" fmla="*/ 0 h 1133"/>
              <a:gd name="T26" fmla="*/ 849 w 849"/>
              <a:gd name="T27" fmla="*/ 1133 h 113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49" h="1133">
                <a:moveTo>
                  <a:pt x="283" y="0"/>
                </a:moveTo>
                <a:cubicBezTo>
                  <a:pt x="595" y="0"/>
                  <a:pt x="849" y="253"/>
                  <a:pt x="849" y="567"/>
                </a:cubicBezTo>
                <a:cubicBezTo>
                  <a:pt x="849" y="880"/>
                  <a:pt x="595" y="1133"/>
                  <a:pt x="283" y="1133"/>
                </a:cubicBezTo>
                <a:cubicBezTo>
                  <a:pt x="283" y="1133"/>
                  <a:pt x="283" y="1133"/>
                  <a:pt x="283" y="1133"/>
                </a:cubicBezTo>
                <a:cubicBezTo>
                  <a:pt x="439" y="1133"/>
                  <a:pt x="566" y="1007"/>
                  <a:pt x="566" y="851"/>
                </a:cubicBezTo>
                <a:cubicBezTo>
                  <a:pt x="566" y="694"/>
                  <a:pt x="439" y="567"/>
                  <a:pt x="283" y="567"/>
                </a:cubicBezTo>
                <a:cubicBezTo>
                  <a:pt x="127" y="567"/>
                  <a:pt x="0" y="440"/>
                  <a:pt x="0" y="283"/>
                </a:cubicBezTo>
                <a:cubicBezTo>
                  <a:pt x="0" y="127"/>
                  <a:pt x="127" y="0"/>
                  <a:pt x="283" y="0"/>
                </a:cubicBez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30196"/>
                  <a:invGamma/>
                </a:schemeClr>
              </a:gs>
            </a:gsLst>
            <a:lin ang="2700000" scaled="1"/>
          </a:gradFill>
          <a:ln w="317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15083" name="Line 6"/>
          <p:cNvSpPr>
            <a:spLocks noChangeShapeType="1"/>
          </p:cNvSpPr>
          <p:nvPr/>
        </p:nvSpPr>
        <p:spPr bwMode="auto">
          <a:xfrm>
            <a:off x="5233988" y="2181225"/>
            <a:ext cx="3276600" cy="0"/>
          </a:xfrm>
          <a:prstGeom prst="line">
            <a:avLst/>
          </a:prstGeom>
          <a:noFill/>
          <a:ln w="19050">
            <a:noFill/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15084" name="Rectangle 13"/>
          <p:cNvSpPr>
            <a:spLocks noChangeArrowheads="1"/>
          </p:cNvSpPr>
          <p:nvPr/>
        </p:nvSpPr>
        <p:spPr bwMode="gray">
          <a:xfrm>
            <a:off x="3775075" y="2465388"/>
            <a:ext cx="2201863" cy="368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>
                <a:solidFill>
                  <a:srgbClr val="FFFFFF"/>
                </a:solidFill>
                <a:latin typeface="Calibri" pitchFamily="34" charset="0"/>
              </a:rPr>
              <a:t>Şimdi Yaptığı İş</a:t>
            </a:r>
            <a:endParaRPr lang="en-GB" sz="2400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515085" name="Oval 36"/>
          <p:cNvSpPr>
            <a:spLocks noChangeArrowheads="1"/>
          </p:cNvSpPr>
          <p:nvPr/>
        </p:nvSpPr>
        <p:spPr bwMode="auto">
          <a:xfrm>
            <a:off x="3740150" y="1846263"/>
            <a:ext cx="1624013" cy="871537"/>
          </a:xfrm>
          <a:prstGeom prst="ellipse">
            <a:avLst/>
          </a:prstGeom>
          <a:gradFill rotWithShape="1">
            <a:gsLst>
              <a:gs pos="0">
                <a:schemeClr val="bg1">
                  <a:alpha val="51999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1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BÜTÜN İŞLERİN TANIMLANMASI</a:t>
            </a:r>
          </a:p>
        </p:txBody>
      </p:sp>
      <p:sp>
        <p:nvSpPr>
          <p:cNvPr id="19" name="Rectangle 14"/>
          <p:cNvSpPr>
            <a:spLocks noChangeArrowheads="1"/>
          </p:cNvSpPr>
          <p:nvPr/>
        </p:nvSpPr>
        <p:spPr bwMode="gray">
          <a:xfrm>
            <a:off x="6267450" y="3214688"/>
            <a:ext cx="2781300" cy="995362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lIns="108000" tIns="108000" rIns="72000" bIns="72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>
                <a:solidFill>
                  <a:srgbClr val="000000"/>
                </a:solidFill>
                <a:latin typeface="Calibri" pitchFamily="34" charset="0"/>
              </a:rPr>
              <a:t>Hastanın yaptığı asıl işin ne olduğu ve bu işi yaparken hangi maddelere teması olduğu sorgulanmalıdır. </a:t>
            </a:r>
          </a:p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endParaRPr lang="tr-TR" sz="1600" i="1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515088" name="Picture 3" descr="C:\Users\ahmet\Desktop\RESİM ARŞİVİ\Meslekler\firefighter_128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84925" y="1289050"/>
            <a:ext cx="2125663" cy="203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5089" name="Picture 4" descr="C:\Users\ahmet\Desktop\RESİM ARŞİVİ\İnşaat\civil_engineer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8763" y="3195638"/>
            <a:ext cx="1325562" cy="132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5090" name="Picture 2" descr="D:\DOKTOR\9-ISTUZMAN\1-EĞİTİM KURUMU\1. İstanbuluzman\ZZResim\Resim-İkon\photographer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03313" y="4033838"/>
            <a:ext cx="788987" cy="78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5091" name="Picture 2" descr="D:\DOKTOR\1-ISTANBULUZMAN\1-EĞİTİM KURUMU\1. İstanbuluzman\2-RESİMLER\Meslekler\webmaster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92150" y="4572000"/>
            <a:ext cx="690563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5092" name="Picture 3" descr="D:\DOKTOR\1-ISTANBULUZMAN\1-EĞİTİM KURUMU\1. İstanbuluzman\2-RESİMLER\Meslekler\astronaut_128 (2)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7175" y="4914900"/>
            <a:ext cx="78105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5093" name="Picture 4" descr="D:\DOKTOR\1-ISTANBULUZMAN\1-EĞİTİM KURUMU\1. İstanbuluzman\2-RESİMLER\Meslekler\provider3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938" y="5391150"/>
            <a:ext cx="573087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5094" name="Line 40"/>
          <p:cNvSpPr>
            <a:spLocks noChangeShapeType="1"/>
          </p:cNvSpPr>
          <p:nvPr/>
        </p:nvSpPr>
        <p:spPr bwMode="auto">
          <a:xfrm flipH="1">
            <a:off x="531813" y="5999163"/>
            <a:ext cx="3024187" cy="0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15095" name="Line 40"/>
          <p:cNvSpPr>
            <a:spLocks noChangeShapeType="1"/>
          </p:cNvSpPr>
          <p:nvPr/>
        </p:nvSpPr>
        <p:spPr bwMode="auto">
          <a:xfrm flipH="1">
            <a:off x="885825" y="5627688"/>
            <a:ext cx="2663825" cy="0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15096" name="Line 40"/>
          <p:cNvSpPr>
            <a:spLocks noChangeShapeType="1"/>
          </p:cNvSpPr>
          <p:nvPr/>
        </p:nvSpPr>
        <p:spPr bwMode="auto">
          <a:xfrm flipH="1">
            <a:off x="1162050" y="5199063"/>
            <a:ext cx="2376488" cy="0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15097" name="Line 40"/>
          <p:cNvSpPr>
            <a:spLocks noChangeShapeType="1"/>
          </p:cNvSpPr>
          <p:nvPr/>
        </p:nvSpPr>
        <p:spPr bwMode="auto">
          <a:xfrm flipH="1">
            <a:off x="1408113" y="4792663"/>
            <a:ext cx="2159000" cy="0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0" name="Rectangle 14"/>
          <p:cNvSpPr>
            <a:spLocks noChangeArrowheads="1"/>
          </p:cNvSpPr>
          <p:nvPr/>
        </p:nvSpPr>
        <p:spPr bwMode="gray">
          <a:xfrm>
            <a:off x="6267450" y="4260850"/>
            <a:ext cx="2781300" cy="782638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lIns="108000" tIns="108000" rIns="72000" bIns="7200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1600" i="1">
                <a:solidFill>
                  <a:srgbClr val="7F7F7F"/>
                </a:solidFill>
                <a:latin typeface="Calibri" pitchFamily="34" charset="0"/>
              </a:rPr>
              <a:t>Başlıca etkenler; kurşun, toz, kanserojen maddeler, radyasyon sorgulanmalıdır.</a:t>
            </a:r>
          </a:p>
        </p:txBody>
      </p:sp>
      <p:sp>
        <p:nvSpPr>
          <p:cNvPr id="31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19"/>
          <p:cNvGrpSpPr/>
          <p:nvPr/>
        </p:nvGrpSpPr>
        <p:grpSpPr>
          <a:xfrm>
            <a:off x="1334225" y="1608206"/>
            <a:ext cx="6332217" cy="3079609"/>
            <a:chOff x="-6894285" y="1632020"/>
            <a:chExt cx="6332217" cy="3079609"/>
          </a:xfrm>
          <a:effectLst>
            <a:outerShdw blurRad="685800" dist="88900" dir="2700000" sx="107000" sy="107000" algn="ctr" rotWithShape="0">
              <a:srgbClr val="000000">
                <a:alpha val="62000"/>
              </a:srgbClr>
            </a:outerShdw>
          </a:effectLst>
          <a:scene3d>
            <a:camera prst="perspectiveLeft" fov="4800000">
              <a:rot lat="17880000" lon="0" rev="0"/>
            </a:camera>
            <a:lightRig rig="threePt" dir="t">
              <a:rot lat="0" lon="0" rev="2400000"/>
            </a:lightRig>
          </a:scene3d>
        </p:grpSpPr>
        <p:sp>
          <p:nvSpPr>
            <p:cNvPr id="5" name="Pfeil nach links 15"/>
            <p:cNvSpPr/>
            <p:nvPr/>
          </p:nvSpPr>
          <p:spPr>
            <a:xfrm>
              <a:off x="-4351893" y="1632020"/>
              <a:ext cx="3789825" cy="2053073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tx1">
                <a:lumMod val="65000"/>
                <a:lumOff val="35000"/>
              </a:schemeClr>
            </a:solidFill>
            <a:ln w="34925">
              <a:noFill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r-TR" sz="4000" b="1" noProof="1">
                  <a:solidFill>
                    <a:srgbClr val="FFFFFF"/>
                  </a:solidFill>
                  <a:latin typeface="Agency FB" pitchFamily="34" charset="0"/>
                  <a:cs typeface="Calibri" pitchFamily="34" charset="0"/>
                </a:rPr>
                <a:t>Zaman</a:t>
              </a:r>
              <a:endParaRPr lang="en-US" sz="4000" b="1" noProof="1">
                <a:solidFill>
                  <a:srgbClr val="FFFFFF"/>
                </a:solidFill>
                <a:latin typeface="Agency FB" pitchFamily="34" charset="0"/>
                <a:cs typeface="Calibri" pitchFamily="34" charset="0"/>
              </a:endParaRPr>
            </a:p>
          </p:txBody>
        </p:sp>
        <p:sp>
          <p:nvSpPr>
            <p:cNvPr id="7" name="Pfeil nach links 16"/>
            <p:cNvSpPr/>
            <p:nvPr/>
          </p:nvSpPr>
          <p:spPr>
            <a:xfrm rot="10800000" flipV="1">
              <a:off x="-6894285" y="2658556"/>
              <a:ext cx="3789825" cy="2053073"/>
            </a:xfrm>
            <a:prstGeom prst="leftArrow">
              <a:avLst>
                <a:gd name="adj1" fmla="val 48544"/>
                <a:gd name="adj2" fmla="val 83864"/>
              </a:avLst>
            </a:prstGeom>
            <a:solidFill>
              <a:schemeClr val="bg1">
                <a:lumMod val="65000"/>
              </a:schemeClr>
            </a:solidFill>
            <a:ln w="34925">
              <a:noFill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381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r-TR" sz="4000" noProof="1">
                  <a:solidFill>
                    <a:srgbClr val="000000"/>
                  </a:solidFill>
                  <a:latin typeface="Agency FB" pitchFamily="34" charset="0"/>
                </a:rPr>
                <a:t>Hastalık</a:t>
              </a:r>
              <a:endParaRPr lang="en-US" sz="4000" noProof="1">
                <a:solidFill>
                  <a:srgbClr val="000000"/>
                </a:solidFill>
                <a:latin typeface="Agency FB" pitchFamily="34" charset="0"/>
              </a:endParaRPr>
            </a:p>
          </p:txBody>
        </p:sp>
      </p:grpSp>
      <p:sp>
        <p:nvSpPr>
          <p:cNvPr id="8" name="Rectangle 5"/>
          <p:cNvSpPr>
            <a:spLocks noChangeArrowheads="1"/>
          </p:cNvSpPr>
          <p:nvPr/>
        </p:nvSpPr>
        <p:spPr bwMode="gray">
          <a:xfrm>
            <a:off x="419100" y="4533900"/>
            <a:ext cx="8172450" cy="685800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buClr>
                <a:srgbClr val="292929"/>
              </a:buClr>
            </a:pPr>
            <a:r>
              <a:rPr lang="tr-TR" i="1" noProof="1">
                <a:latin typeface="Calibri" pitchFamily="34" charset="0"/>
              </a:rPr>
              <a:t>Belirtilerinin çalışma temposu ile ilişkisi tanı bakımından yönlendiricidir.</a:t>
            </a:r>
          </a:p>
          <a:p>
            <a:pPr algn="ctr">
              <a:buClr>
                <a:srgbClr val="292929"/>
              </a:buClr>
            </a:pPr>
            <a:r>
              <a:rPr lang="tr-TR" i="1" noProof="1">
                <a:solidFill>
                  <a:srgbClr val="7F7F7F"/>
                </a:solidFill>
                <a:latin typeface="Calibri" pitchFamily="34" charset="0"/>
              </a:rPr>
              <a:t>Şikayetler İşyerinde Artıyor mu? Azalıyor mu?</a:t>
            </a:r>
          </a:p>
        </p:txBody>
      </p:sp>
      <p:sp>
        <p:nvSpPr>
          <p:cNvPr id="9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HASTALIĞIN ZAMANLA İLİŞKİSİ</a:t>
            </a:r>
          </a:p>
        </p:txBody>
      </p:sp>
      <p:pic>
        <p:nvPicPr>
          <p:cNvPr id="517126" name="Picture 3" descr="D:\DOKTOR\1-ISTANBULUZMAN\1-EĞİTİM KURUMU\1. İstanbuluzman\2-RESİMLER\Saat-Kadran\clock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25" y="1330325"/>
            <a:ext cx="1304925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7127" name="Picture 2" descr="C:\Users\ahmet\Desktop\patien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85900" y="1206500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ieren 10"/>
          <p:cNvGrpSpPr/>
          <p:nvPr/>
        </p:nvGrpSpPr>
        <p:grpSpPr>
          <a:xfrm>
            <a:off x="2055812" y="337327"/>
            <a:ext cx="5459413" cy="3882248"/>
            <a:chOff x="1979518" y="1061926"/>
            <a:chExt cx="4534093" cy="4548357"/>
          </a:xfrm>
          <a:solidFill>
            <a:schemeClr val="bg1">
              <a:lumMod val="65000"/>
            </a:schemeClr>
          </a:solidFill>
          <a:effectLst>
            <a:outerShdw blurRad="723900" dist="50800" dir="6120000" algn="ctr" rotWithShape="0">
              <a:srgbClr val="000000">
                <a:alpha val="57000"/>
              </a:srgbClr>
            </a:outerShdw>
          </a:effectLst>
          <a:scene3d>
            <a:camera prst="perspectiveFront" fov="5400000">
              <a:rot lat="19653974" lon="19492282" rev="1671675"/>
            </a:camera>
            <a:lightRig rig="threePt" dir="t"/>
          </a:scene3d>
        </p:grpSpPr>
        <p:sp>
          <p:nvSpPr>
            <p:cNvPr id="9" name="Träne 6"/>
            <p:cNvSpPr/>
            <p:nvPr/>
          </p:nvSpPr>
          <p:spPr>
            <a:xfrm>
              <a:off x="1979518" y="3425883"/>
              <a:ext cx="2184400" cy="2184400"/>
            </a:xfrm>
            <a:prstGeom prst="teardrop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90500" prstMaterial="matte">
              <a:bevelT w="0" h="0" prst="divot"/>
              <a:bevelB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tr-TR" sz="28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Benzer Yakınma</a:t>
              </a:r>
              <a:endParaRPr lang="de-DE" sz="28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0" name="Träne 7"/>
            <p:cNvSpPr/>
            <p:nvPr/>
          </p:nvSpPr>
          <p:spPr>
            <a:xfrm flipH="1">
              <a:off x="4329209" y="3425883"/>
              <a:ext cx="2184400" cy="2184400"/>
            </a:xfrm>
            <a:prstGeom prst="teardrop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90500" prstMaterial="matte">
              <a:bevelT w="0" h="0" prst="divot"/>
              <a:bevelB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tr-TR" sz="2800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Benzer Yakınma</a:t>
              </a:r>
              <a:endParaRPr lang="de-DE" sz="280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1" name="Träne 8"/>
            <p:cNvSpPr/>
            <p:nvPr/>
          </p:nvSpPr>
          <p:spPr>
            <a:xfrm flipV="1">
              <a:off x="1979518" y="1061926"/>
              <a:ext cx="2184400" cy="2184400"/>
            </a:xfrm>
            <a:prstGeom prst="teardrop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90500" prstMaterial="matte">
              <a:bevelT w="0" h="0" prst="divot"/>
              <a:bevelB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tr-TR" sz="28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Benzer Yakınma</a:t>
              </a:r>
              <a:endParaRPr lang="de-DE" sz="28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" name="Träne 9"/>
            <p:cNvSpPr/>
            <p:nvPr/>
          </p:nvSpPr>
          <p:spPr>
            <a:xfrm flipH="1" flipV="1">
              <a:off x="4329210" y="1061926"/>
              <a:ext cx="2184401" cy="2184400"/>
            </a:xfrm>
            <a:prstGeom prst="teardrop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90500" prstMaterial="matte">
              <a:bevelT w="0" h="0" prst="divot"/>
              <a:bevelB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tr-TR" sz="2800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Benzer Yakınma</a:t>
              </a:r>
              <a:endParaRPr lang="de-DE" sz="280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3" name="Rectangle 5"/>
          <p:cNvSpPr>
            <a:spLocks noChangeArrowheads="1"/>
          </p:cNvSpPr>
          <p:nvPr/>
        </p:nvSpPr>
        <p:spPr bwMode="gray">
          <a:xfrm>
            <a:off x="119063" y="4835525"/>
            <a:ext cx="8905875" cy="709613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spcAft>
                <a:spcPts val="1400"/>
              </a:spcAft>
              <a:buClr>
                <a:srgbClr val="292929"/>
              </a:buClr>
            </a:pPr>
            <a:r>
              <a:rPr lang="tr-TR" i="1" noProof="1">
                <a:latin typeface="Calibri" pitchFamily="34" charset="0"/>
              </a:rPr>
              <a:t>Bir işyerinde bir işçide meslek hastalığı belirtilerinin ortaya çıkmış olması durumunda o işçiler arasında </a:t>
            </a:r>
            <a:r>
              <a:rPr lang="tr-TR" b="1" i="1" noProof="1">
                <a:latin typeface="Calibri" pitchFamily="34" charset="0"/>
              </a:rPr>
              <a:t>benzeri belirtiler </a:t>
            </a:r>
            <a:r>
              <a:rPr lang="tr-TR" i="1" noProof="1">
                <a:latin typeface="Calibri" pitchFamily="34" charset="0"/>
              </a:rPr>
              <a:t>olan başka işçilerin varlığı sorgulanmalıdır.</a:t>
            </a:r>
          </a:p>
          <a:p>
            <a:pPr algn="ctr">
              <a:spcAft>
                <a:spcPts val="1400"/>
              </a:spcAft>
              <a:buClr>
                <a:srgbClr val="292929"/>
              </a:buClr>
            </a:pPr>
            <a:endParaRPr lang="tr-TR" i="1" noProof="1">
              <a:latin typeface="Calibri" pitchFamily="34" charset="0"/>
            </a:endParaRP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gray">
          <a:xfrm>
            <a:off x="119063" y="5584825"/>
            <a:ext cx="8905875" cy="698500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spcAft>
                <a:spcPts val="1400"/>
              </a:spcAft>
              <a:buClr>
                <a:srgbClr val="292929"/>
              </a:buClr>
            </a:pPr>
            <a:r>
              <a:rPr lang="tr-TR" i="1" noProof="1">
                <a:latin typeface="Calibri" pitchFamily="34" charset="0"/>
              </a:rPr>
              <a:t>Çalışanlar arasında benzer belirtileri olan başka kimselerin araştırılması bakımından sağlık</a:t>
            </a:r>
            <a:r>
              <a:rPr lang="tr-TR" b="1" i="1" noProof="1">
                <a:latin typeface="Calibri" pitchFamily="34" charset="0"/>
              </a:rPr>
              <a:t> sorunu nedeniyle iş değiştiren/erken emekli </a:t>
            </a:r>
            <a:r>
              <a:rPr lang="tr-TR" i="1" noProof="1">
                <a:latin typeface="Calibri" pitchFamily="34" charset="0"/>
              </a:rPr>
              <a:t>olan kişilerin olup olmadığı da sorgulanmalıdır.</a:t>
            </a:r>
          </a:p>
        </p:txBody>
      </p:sp>
      <p:sp>
        <p:nvSpPr>
          <p:cNvPr id="1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BENZER BELİRTİLERİN ARAŞTIRILMASI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1219" name="Group 82"/>
          <p:cNvGrpSpPr>
            <a:grpSpLocks/>
          </p:cNvGrpSpPr>
          <p:nvPr/>
        </p:nvGrpSpPr>
        <p:grpSpPr bwMode="auto">
          <a:xfrm>
            <a:off x="2881313" y="1554163"/>
            <a:ext cx="3684587" cy="4171950"/>
            <a:chOff x="1671" y="1171"/>
            <a:chExt cx="2321" cy="2628"/>
          </a:xfrm>
        </p:grpSpPr>
        <p:pic>
          <p:nvPicPr>
            <p:cNvPr id="521230" name="Picture 2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671" y="3199"/>
              <a:ext cx="2321" cy="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21231" name="Freeform 15"/>
            <p:cNvSpPr>
              <a:spLocks noChangeAspect="1"/>
            </p:cNvSpPr>
            <p:nvPr/>
          </p:nvSpPr>
          <p:spPr bwMode="auto">
            <a:xfrm>
              <a:off x="1700" y="1171"/>
              <a:ext cx="2292" cy="1980"/>
            </a:xfrm>
            <a:custGeom>
              <a:avLst/>
              <a:gdLst>
                <a:gd name="T0" fmla="*/ 46374 w 365"/>
                <a:gd name="T1" fmla="*/ 557852 h 316"/>
                <a:gd name="T2" fmla="*/ 15893 w 365"/>
                <a:gd name="T3" fmla="*/ 506773 h 316"/>
                <a:gd name="T4" fmla="*/ 293489 w 365"/>
                <a:gd name="T5" fmla="*/ 28190 h 316"/>
                <a:gd name="T6" fmla="*/ 356026 w 365"/>
                <a:gd name="T7" fmla="*/ 28190 h 316"/>
                <a:gd name="T8" fmla="*/ 633628 w 365"/>
                <a:gd name="T9" fmla="*/ 506773 h 316"/>
                <a:gd name="T10" fmla="*/ 603141 w 365"/>
                <a:gd name="T11" fmla="*/ 557852 h 316"/>
                <a:gd name="T12" fmla="*/ 46374 w 365"/>
                <a:gd name="T13" fmla="*/ 557852 h 31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65"/>
                <a:gd name="T22" fmla="*/ 0 h 316"/>
                <a:gd name="T23" fmla="*/ 365 w 365"/>
                <a:gd name="T24" fmla="*/ 316 h 31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65" h="316">
                  <a:moveTo>
                    <a:pt x="26" y="316"/>
                  </a:moveTo>
                  <a:cubicBezTo>
                    <a:pt x="7" y="316"/>
                    <a:pt x="0" y="303"/>
                    <a:pt x="9" y="287"/>
                  </a:cubicBezTo>
                  <a:cubicBezTo>
                    <a:pt x="165" y="16"/>
                    <a:pt x="165" y="16"/>
                    <a:pt x="165" y="16"/>
                  </a:cubicBezTo>
                  <a:cubicBezTo>
                    <a:pt x="175" y="0"/>
                    <a:pt x="190" y="0"/>
                    <a:pt x="200" y="16"/>
                  </a:cubicBezTo>
                  <a:cubicBezTo>
                    <a:pt x="356" y="287"/>
                    <a:pt x="356" y="287"/>
                    <a:pt x="356" y="287"/>
                  </a:cubicBezTo>
                  <a:cubicBezTo>
                    <a:pt x="365" y="303"/>
                    <a:pt x="358" y="316"/>
                    <a:pt x="339" y="316"/>
                  </a:cubicBezTo>
                  <a:lnTo>
                    <a:pt x="26" y="31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21232" name="Freeform 16"/>
            <p:cNvSpPr>
              <a:spLocks noChangeAspect="1"/>
            </p:cNvSpPr>
            <p:nvPr/>
          </p:nvSpPr>
          <p:spPr bwMode="auto">
            <a:xfrm>
              <a:off x="1700" y="1171"/>
              <a:ext cx="2292" cy="1980"/>
            </a:xfrm>
            <a:custGeom>
              <a:avLst/>
              <a:gdLst>
                <a:gd name="T0" fmla="*/ 46374 w 365"/>
                <a:gd name="T1" fmla="*/ 557852 h 316"/>
                <a:gd name="T2" fmla="*/ 15893 w 365"/>
                <a:gd name="T3" fmla="*/ 506773 h 316"/>
                <a:gd name="T4" fmla="*/ 293489 w 365"/>
                <a:gd name="T5" fmla="*/ 28190 h 316"/>
                <a:gd name="T6" fmla="*/ 356026 w 365"/>
                <a:gd name="T7" fmla="*/ 28190 h 316"/>
                <a:gd name="T8" fmla="*/ 633628 w 365"/>
                <a:gd name="T9" fmla="*/ 506773 h 316"/>
                <a:gd name="T10" fmla="*/ 603141 w 365"/>
                <a:gd name="T11" fmla="*/ 557852 h 316"/>
                <a:gd name="T12" fmla="*/ 46374 w 365"/>
                <a:gd name="T13" fmla="*/ 557852 h 31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65"/>
                <a:gd name="T22" fmla="*/ 0 h 316"/>
                <a:gd name="T23" fmla="*/ 365 w 365"/>
                <a:gd name="T24" fmla="*/ 316 h 31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65" h="316">
                  <a:moveTo>
                    <a:pt x="26" y="316"/>
                  </a:moveTo>
                  <a:cubicBezTo>
                    <a:pt x="7" y="316"/>
                    <a:pt x="0" y="303"/>
                    <a:pt x="9" y="287"/>
                  </a:cubicBezTo>
                  <a:cubicBezTo>
                    <a:pt x="165" y="16"/>
                    <a:pt x="165" y="16"/>
                    <a:pt x="165" y="16"/>
                  </a:cubicBezTo>
                  <a:cubicBezTo>
                    <a:pt x="175" y="0"/>
                    <a:pt x="190" y="0"/>
                    <a:pt x="200" y="16"/>
                  </a:cubicBezTo>
                  <a:cubicBezTo>
                    <a:pt x="356" y="287"/>
                    <a:pt x="356" y="287"/>
                    <a:pt x="356" y="287"/>
                  </a:cubicBezTo>
                  <a:cubicBezTo>
                    <a:pt x="365" y="303"/>
                    <a:pt x="358" y="316"/>
                    <a:pt x="339" y="316"/>
                  </a:cubicBezTo>
                  <a:lnTo>
                    <a:pt x="26" y="316"/>
                  </a:lnTo>
                  <a:close/>
                </a:path>
              </a:pathLst>
            </a:custGeom>
            <a:solidFill>
              <a:srgbClr val="0070C0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21233" name="Freeform 17"/>
            <p:cNvSpPr>
              <a:spLocks noChangeAspect="1"/>
            </p:cNvSpPr>
            <p:nvPr/>
          </p:nvSpPr>
          <p:spPr bwMode="auto">
            <a:xfrm>
              <a:off x="1950" y="1439"/>
              <a:ext cx="1789" cy="1555"/>
            </a:xfrm>
            <a:custGeom>
              <a:avLst/>
              <a:gdLst>
                <a:gd name="T0" fmla="*/ 14306 w 285"/>
                <a:gd name="T1" fmla="*/ 438949 h 248"/>
                <a:gd name="T2" fmla="*/ 5279 w 285"/>
                <a:gd name="T3" fmla="*/ 421261 h 248"/>
                <a:gd name="T4" fmla="*/ 243473 w 285"/>
                <a:gd name="T5" fmla="*/ 8966 h 248"/>
                <a:gd name="T6" fmla="*/ 263014 w 285"/>
                <a:gd name="T7" fmla="*/ 8966 h 248"/>
                <a:gd name="T8" fmla="*/ 501209 w 285"/>
                <a:gd name="T9" fmla="*/ 421261 h 248"/>
                <a:gd name="T10" fmla="*/ 492182 w 285"/>
                <a:gd name="T11" fmla="*/ 438949 h 248"/>
                <a:gd name="T12" fmla="*/ 14306 w 285"/>
                <a:gd name="T13" fmla="*/ 438949 h 2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5"/>
                <a:gd name="T22" fmla="*/ 0 h 248"/>
                <a:gd name="T23" fmla="*/ 285 w 285"/>
                <a:gd name="T24" fmla="*/ 248 h 24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5" h="248">
                  <a:moveTo>
                    <a:pt x="8" y="248"/>
                  </a:moveTo>
                  <a:cubicBezTo>
                    <a:pt x="2" y="248"/>
                    <a:pt x="0" y="243"/>
                    <a:pt x="3" y="238"/>
                  </a:cubicBezTo>
                  <a:cubicBezTo>
                    <a:pt x="137" y="5"/>
                    <a:pt x="137" y="5"/>
                    <a:pt x="137" y="5"/>
                  </a:cubicBezTo>
                  <a:cubicBezTo>
                    <a:pt x="140" y="0"/>
                    <a:pt x="145" y="0"/>
                    <a:pt x="148" y="5"/>
                  </a:cubicBezTo>
                  <a:cubicBezTo>
                    <a:pt x="282" y="238"/>
                    <a:pt x="282" y="238"/>
                    <a:pt x="282" y="238"/>
                  </a:cubicBezTo>
                  <a:cubicBezTo>
                    <a:pt x="285" y="243"/>
                    <a:pt x="283" y="248"/>
                    <a:pt x="277" y="248"/>
                  </a:cubicBezTo>
                  <a:lnTo>
                    <a:pt x="8" y="24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" name="Freeform 18"/>
            <p:cNvSpPr>
              <a:spLocks noChangeAspect="1"/>
            </p:cNvSpPr>
            <p:nvPr/>
          </p:nvSpPr>
          <p:spPr bwMode="auto">
            <a:xfrm>
              <a:off x="1950" y="1441"/>
              <a:ext cx="1789" cy="1555"/>
            </a:xfrm>
            <a:custGeom>
              <a:avLst/>
              <a:gdLst/>
              <a:ahLst/>
              <a:cxnLst>
                <a:cxn ang="0">
                  <a:pos x="8" y="248"/>
                </a:cxn>
                <a:cxn ang="0">
                  <a:pos x="3" y="238"/>
                </a:cxn>
                <a:cxn ang="0">
                  <a:pos x="137" y="5"/>
                </a:cxn>
                <a:cxn ang="0">
                  <a:pos x="148" y="5"/>
                </a:cxn>
                <a:cxn ang="0">
                  <a:pos x="282" y="238"/>
                </a:cxn>
                <a:cxn ang="0">
                  <a:pos x="277" y="248"/>
                </a:cxn>
                <a:cxn ang="0">
                  <a:pos x="8" y="248"/>
                </a:cxn>
              </a:cxnLst>
              <a:rect l="0" t="0" r="r" b="b"/>
              <a:pathLst>
                <a:path w="285" h="248">
                  <a:moveTo>
                    <a:pt x="8" y="248"/>
                  </a:moveTo>
                  <a:cubicBezTo>
                    <a:pt x="2" y="248"/>
                    <a:pt x="0" y="243"/>
                    <a:pt x="3" y="238"/>
                  </a:cubicBezTo>
                  <a:cubicBezTo>
                    <a:pt x="137" y="5"/>
                    <a:pt x="137" y="5"/>
                    <a:pt x="137" y="5"/>
                  </a:cubicBezTo>
                  <a:cubicBezTo>
                    <a:pt x="140" y="0"/>
                    <a:pt x="145" y="0"/>
                    <a:pt x="148" y="5"/>
                  </a:cubicBezTo>
                  <a:cubicBezTo>
                    <a:pt x="282" y="238"/>
                    <a:pt x="282" y="238"/>
                    <a:pt x="282" y="238"/>
                  </a:cubicBezTo>
                  <a:cubicBezTo>
                    <a:pt x="285" y="243"/>
                    <a:pt x="283" y="248"/>
                    <a:pt x="277" y="248"/>
                  </a:cubicBezTo>
                  <a:lnTo>
                    <a:pt x="8" y="248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76863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76863"/>
                    <a:invGamma/>
                  </a:schemeClr>
                </a:gs>
              </a:gsLst>
              <a:lin ang="54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521235" name="Freeform 19"/>
            <p:cNvSpPr>
              <a:spLocks noChangeAspect="1"/>
            </p:cNvSpPr>
            <p:nvPr/>
          </p:nvSpPr>
          <p:spPr bwMode="auto">
            <a:xfrm>
              <a:off x="2728" y="1736"/>
              <a:ext cx="234" cy="784"/>
            </a:xfrm>
            <a:custGeom>
              <a:avLst/>
              <a:gdLst>
                <a:gd name="T0" fmla="*/ 4 w 720"/>
                <a:gd name="T1" fmla="*/ 0 h 2437"/>
                <a:gd name="T2" fmla="*/ 8 w 720"/>
                <a:gd name="T3" fmla="*/ 1 h 2437"/>
                <a:gd name="T4" fmla="*/ 9 w 720"/>
                <a:gd name="T5" fmla="*/ 5 h 2437"/>
                <a:gd name="T6" fmla="*/ 7 w 720"/>
                <a:gd name="T7" fmla="*/ 29 h 2437"/>
                <a:gd name="T8" fmla="*/ 5 w 720"/>
                <a:gd name="T9" fmla="*/ 30 h 2437"/>
                <a:gd name="T10" fmla="*/ 4 w 720"/>
                <a:gd name="T11" fmla="*/ 30 h 2437"/>
                <a:gd name="T12" fmla="*/ 2 w 720"/>
                <a:gd name="T13" fmla="*/ 29 h 2437"/>
                <a:gd name="T14" fmla="*/ 0 w 720"/>
                <a:gd name="T15" fmla="*/ 5 h 2437"/>
                <a:gd name="T16" fmla="*/ 1 w 720"/>
                <a:gd name="T17" fmla="*/ 1 h 2437"/>
                <a:gd name="T18" fmla="*/ 5 w 720"/>
                <a:gd name="T19" fmla="*/ 0 h 24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20"/>
                <a:gd name="T31" fmla="*/ 0 h 2437"/>
                <a:gd name="T32" fmla="*/ 720 w 720"/>
                <a:gd name="T33" fmla="*/ 2437 h 24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20" h="2437">
                  <a:moveTo>
                    <a:pt x="339" y="0"/>
                  </a:moveTo>
                  <a:cubicBezTo>
                    <a:pt x="445" y="0"/>
                    <a:pt x="551" y="42"/>
                    <a:pt x="614" y="106"/>
                  </a:cubicBezTo>
                  <a:cubicBezTo>
                    <a:pt x="678" y="191"/>
                    <a:pt x="720" y="297"/>
                    <a:pt x="720" y="424"/>
                  </a:cubicBezTo>
                  <a:cubicBezTo>
                    <a:pt x="710" y="795"/>
                    <a:pt x="607" y="1996"/>
                    <a:pt x="551" y="2331"/>
                  </a:cubicBezTo>
                  <a:cubicBezTo>
                    <a:pt x="508" y="2416"/>
                    <a:pt x="445" y="2437"/>
                    <a:pt x="381" y="2437"/>
                  </a:cubicBezTo>
                  <a:cubicBezTo>
                    <a:pt x="339" y="2437"/>
                    <a:pt x="339" y="2437"/>
                    <a:pt x="339" y="2437"/>
                  </a:cubicBezTo>
                  <a:cubicBezTo>
                    <a:pt x="254" y="2437"/>
                    <a:pt x="212" y="2418"/>
                    <a:pt x="169" y="2331"/>
                  </a:cubicBezTo>
                  <a:cubicBezTo>
                    <a:pt x="113" y="1996"/>
                    <a:pt x="10" y="795"/>
                    <a:pt x="0" y="424"/>
                  </a:cubicBezTo>
                  <a:cubicBezTo>
                    <a:pt x="0" y="297"/>
                    <a:pt x="42" y="191"/>
                    <a:pt x="106" y="106"/>
                  </a:cubicBezTo>
                  <a:cubicBezTo>
                    <a:pt x="169" y="42"/>
                    <a:pt x="254" y="0"/>
                    <a:pt x="360" y="0"/>
                  </a:cubicBezTo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pic>
          <p:nvPicPr>
            <p:cNvPr id="521236" name="Picture 20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037" y="1203"/>
              <a:ext cx="1298" cy="1330"/>
            </a:xfrm>
            <a:prstGeom prst="rect">
              <a:avLst/>
            </a:prstGeom>
            <a:noFill/>
            <a:ln w="11176">
              <a:noFill/>
              <a:miter lim="800000"/>
              <a:headEnd/>
              <a:tailEnd/>
            </a:ln>
          </p:spPr>
        </p:pic>
        <p:sp>
          <p:nvSpPr>
            <p:cNvPr id="521237" name="Oval 21"/>
            <p:cNvSpPr>
              <a:spLocks noChangeAspect="1" noChangeArrowheads="1"/>
            </p:cNvSpPr>
            <p:nvPr/>
          </p:nvSpPr>
          <p:spPr bwMode="auto">
            <a:xfrm>
              <a:off x="2751" y="2644"/>
              <a:ext cx="190" cy="190"/>
            </a:xfrm>
            <a:prstGeom prst="ellipse">
              <a:avLst/>
            </a:prstGeom>
            <a:solidFill>
              <a:schemeClr val="tx1"/>
            </a:solidFill>
            <a:ln w="11176">
              <a:solidFill>
                <a:srgbClr val="16131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521220" name="Rectangle 23"/>
          <p:cNvSpPr>
            <a:spLocks noChangeArrowheads="1"/>
          </p:cNvSpPr>
          <p:nvPr/>
        </p:nvSpPr>
        <p:spPr bwMode="gray">
          <a:xfrm rot="-3600000">
            <a:off x="1999456" y="2783682"/>
            <a:ext cx="3279775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1400" i="1" noProof="1">
                <a:solidFill>
                  <a:srgbClr val="000000"/>
                </a:solidFill>
                <a:latin typeface="Calibri" pitchFamily="34" charset="0"/>
              </a:rPr>
              <a:t>İkinci işte çeşitli etmenlere maruz kalma</a:t>
            </a:r>
          </a:p>
        </p:txBody>
      </p:sp>
      <p:sp>
        <p:nvSpPr>
          <p:cNvPr id="521221" name="Rectangle 24"/>
          <p:cNvSpPr>
            <a:spLocks noChangeArrowheads="1"/>
          </p:cNvSpPr>
          <p:nvPr/>
        </p:nvSpPr>
        <p:spPr bwMode="gray">
          <a:xfrm rot="3600000" flipH="1">
            <a:off x="4256088" y="2811463"/>
            <a:ext cx="327977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1400" i="1" noProof="1">
                <a:solidFill>
                  <a:srgbClr val="000000"/>
                </a:solidFill>
                <a:latin typeface="Calibri" pitchFamily="34" charset="0"/>
              </a:rPr>
              <a:t>Hobileri nedeniyle kimyasallara maruziyet</a:t>
            </a:r>
          </a:p>
        </p:txBody>
      </p:sp>
      <p:sp>
        <p:nvSpPr>
          <p:cNvPr id="521222" name="Rectangle 25"/>
          <p:cNvSpPr>
            <a:spLocks noChangeArrowheads="1"/>
          </p:cNvSpPr>
          <p:nvPr/>
        </p:nvSpPr>
        <p:spPr bwMode="gray">
          <a:xfrm flipH="1">
            <a:off x="3087688" y="4811713"/>
            <a:ext cx="32797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1400" b="1" i="1" noProof="1">
                <a:solidFill>
                  <a:srgbClr val="000000"/>
                </a:solidFill>
                <a:latin typeface="Calibri" pitchFamily="34" charset="0"/>
              </a:rPr>
              <a:t>Sigara, alkol, beslenme alışkanlığı nedeniyle işyeri faktörleriyle etkileşim </a:t>
            </a:r>
          </a:p>
        </p:txBody>
      </p:sp>
      <p:sp>
        <p:nvSpPr>
          <p:cNvPr id="1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İÇ VE DIŞ ETKİLENMELER</a:t>
            </a:r>
          </a:p>
        </p:txBody>
      </p:sp>
      <p:sp>
        <p:nvSpPr>
          <p:cNvPr id="18" name="Text Box 20"/>
          <p:cNvSpPr txBox="1">
            <a:spLocks noChangeArrowheads="1"/>
          </p:cNvSpPr>
          <p:nvPr/>
        </p:nvSpPr>
        <p:spPr bwMode="gray">
          <a:xfrm>
            <a:off x="2438400" y="1223963"/>
            <a:ext cx="4581525" cy="307975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801688">
              <a:spcAft>
                <a:spcPts val="0"/>
              </a:spcAft>
              <a:defRPr/>
            </a:pPr>
            <a:r>
              <a:rPr lang="tr-TR" sz="2000" i="1" noProof="1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Anamnezde dikkat edilecek noktalar</a:t>
            </a:r>
          </a:p>
        </p:txBody>
      </p:sp>
      <p:pic>
        <p:nvPicPr>
          <p:cNvPr id="521225" name="Picture 2" descr="D:\DOKTOR\1-ISTANBULUZMAN\1-EĞİTİM KURUMU\1. İstanbuluzman\2-RESİMLER\İş Güvenliği\fill (2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1813" y="1825625"/>
            <a:ext cx="2289175" cy="236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1226" name="Picture 3" descr="D:\DOKTOR\1-ISTANBULUZMAN\1-EĞİTİM KURUMU\1. İstanbuluzman\2-RESİMLER\İş Güvenliği\iCustomisation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38913" y="1792288"/>
            <a:ext cx="1560512" cy="156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4" descr="D:\DOKTOR\1-ISTANBULUZMAN\1-EĞİTİM KURUMU\1. İstanbuluzman\2-RESİMLER\İçecek-Yiyecek\beer.png"/>
          <p:cNvPicPr preferRelativeResize="0"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332413" y="5397500"/>
            <a:ext cx="1081087" cy="10795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xtLst/>
        </p:spPr>
      </p:pic>
      <p:pic>
        <p:nvPicPr>
          <p:cNvPr id="22" name="Picture 8" descr="C:\Users\ahmet\Desktop\stock-vector-smoking-cigarette-34585627.jpg"/>
          <p:cNvPicPr preferRelativeResize="0">
            <a:picLocks noChangeArrowheads="1"/>
          </p:cNvPicPr>
          <p:nvPr/>
        </p:nvPicPr>
        <p:blipFill>
          <a:blip r:embed="rId8">
            <a:extLst/>
          </a:blip>
          <a:srcRect/>
          <a:stretch>
            <a:fillRect/>
          </a:stretch>
        </p:blipFill>
        <p:spPr bwMode="auto">
          <a:xfrm>
            <a:off x="4223293" y="5397738"/>
            <a:ext cx="1080000" cy="108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65000"/>
              </a:schemeClr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3" name="Picture 9" descr="C:\Users\ahmet\Desktop\Apple.png"/>
          <p:cNvPicPr preferRelativeResize="0">
            <a:picLocks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097213" y="5416550"/>
            <a:ext cx="1079500" cy="10795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xtLst/>
        </p:spPr>
      </p:pic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ASBEST – SİGARA İLİŞKİSİ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321470" y="1176324"/>
            <a:ext cx="8465373" cy="4862525"/>
            <a:chOff x="426245" y="1176324"/>
            <a:chExt cx="8465373" cy="4862525"/>
          </a:xfrm>
        </p:grpSpPr>
        <p:graphicFrame>
          <p:nvGraphicFramePr>
            <p:cNvPr id="4" name="7 Grafik"/>
            <p:cNvGraphicFramePr/>
            <p:nvPr>
              <p:extLst>
                <p:ext uri="{D42A27DB-BD31-4B8C-83A1-F6EECF244321}">
                  <p14:modId xmlns:p14="http://schemas.microsoft.com/office/powerpoint/2010/main" val="2286835460"/>
                </p:ext>
              </p:extLst>
            </p:nvPr>
          </p:nvGraphicFramePr>
          <p:xfrm>
            <a:off x="533400" y="1176324"/>
            <a:ext cx="8358218" cy="48625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" name="Dikdörtgen 1"/>
            <p:cNvSpPr/>
            <p:nvPr/>
          </p:nvSpPr>
          <p:spPr>
            <a:xfrm rot="16200000">
              <a:off x="-1209674" y="3219452"/>
              <a:ext cx="3733799" cy="46196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600" b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Akciğer kanseri ölüm oranı (yüz binde)</a:t>
              </a:r>
              <a:endParaRPr lang="tr-TR" sz="16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4894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3265" name="Group 13"/>
          <p:cNvGrpSpPr>
            <a:grpSpLocks/>
          </p:cNvGrpSpPr>
          <p:nvPr/>
        </p:nvGrpSpPr>
        <p:grpSpPr bwMode="auto">
          <a:xfrm>
            <a:off x="1588" y="0"/>
            <a:ext cx="9144000" cy="6858000"/>
            <a:chOff x="0" y="0"/>
            <a:chExt cx="5760" cy="3747"/>
          </a:xfrm>
        </p:grpSpPr>
        <p:sp>
          <p:nvSpPr>
            <p:cNvPr id="523291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3292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3293" name="Rectangle 16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3294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523268" name="Group 10"/>
          <p:cNvGrpSpPr>
            <a:grpSpLocks/>
          </p:cNvGrpSpPr>
          <p:nvPr/>
        </p:nvGrpSpPr>
        <p:grpSpPr bwMode="auto">
          <a:xfrm>
            <a:off x="0" y="-11113"/>
            <a:ext cx="9144000" cy="6388101"/>
            <a:chOff x="0" y="0"/>
            <a:chExt cx="5760" cy="3747"/>
          </a:xfrm>
        </p:grpSpPr>
        <p:sp>
          <p:nvSpPr>
            <p:cNvPr id="523287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</a:endParaRPr>
            </a:p>
          </p:txBody>
        </p:sp>
        <p:sp>
          <p:nvSpPr>
            <p:cNvPr id="523288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</a:endParaRPr>
            </a:p>
          </p:txBody>
        </p:sp>
        <p:sp>
          <p:nvSpPr>
            <p:cNvPr id="523289" name="Rectangle 8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</a:endParaRPr>
            </a:p>
          </p:txBody>
        </p:sp>
        <p:sp>
          <p:nvSpPr>
            <p:cNvPr id="523290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</a:endParaRPr>
            </a:p>
          </p:txBody>
        </p:sp>
      </p:grpSp>
      <p:pic>
        <p:nvPicPr>
          <p:cNvPr id="523269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gray">
          <a:xfrm>
            <a:off x="2278063" y="4141788"/>
            <a:ext cx="4679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23270" name="Group 62"/>
          <p:cNvGrpSpPr>
            <a:grpSpLocks/>
          </p:cNvGrpSpPr>
          <p:nvPr/>
        </p:nvGrpSpPr>
        <p:grpSpPr bwMode="auto">
          <a:xfrm>
            <a:off x="2967038" y="1408113"/>
            <a:ext cx="3248025" cy="3055937"/>
            <a:chOff x="1869" y="1671"/>
            <a:chExt cx="2046" cy="1925"/>
          </a:xfrm>
        </p:grpSpPr>
        <p:sp>
          <p:nvSpPr>
            <p:cNvPr id="523281" name="Freeform 31"/>
            <p:cNvSpPr>
              <a:spLocks/>
            </p:cNvSpPr>
            <p:nvPr/>
          </p:nvSpPr>
          <p:spPr bwMode="gray">
            <a:xfrm>
              <a:off x="2127" y="2069"/>
              <a:ext cx="750" cy="1312"/>
            </a:xfrm>
            <a:custGeom>
              <a:avLst/>
              <a:gdLst>
                <a:gd name="T0" fmla="*/ 0 w 1859"/>
                <a:gd name="T1" fmla="*/ 0 h 3212"/>
                <a:gd name="T2" fmla="*/ 0 w 1859"/>
                <a:gd name="T3" fmla="*/ 0 h 3212"/>
                <a:gd name="T4" fmla="*/ 0 w 1859"/>
                <a:gd name="T5" fmla="*/ 0 h 3212"/>
                <a:gd name="T6" fmla="*/ 0 w 1859"/>
                <a:gd name="T7" fmla="*/ 0 h 32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59"/>
                <a:gd name="T13" fmla="*/ 0 h 3212"/>
                <a:gd name="T14" fmla="*/ 1859 w 1859"/>
                <a:gd name="T15" fmla="*/ 3212 h 32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59" h="3212">
                  <a:moveTo>
                    <a:pt x="1859" y="0"/>
                  </a:moveTo>
                  <a:lnTo>
                    <a:pt x="0" y="3212"/>
                  </a:lnTo>
                  <a:lnTo>
                    <a:pt x="1859" y="1769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69A2E1"/>
                </a:gs>
                <a:gs pos="50000">
                  <a:srgbClr val="466B95"/>
                </a:gs>
                <a:gs pos="100000">
                  <a:srgbClr val="69A2E1"/>
                </a:gs>
              </a:gsLst>
              <a:lin ang="18900000" scaled="1"/>
            </a:gradFill>
            <a:ln w="9525">
              <a:solidFill>
                <a:srgbClr val="91919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3282" name="Freeform 35"/>
            <p:cNvSpPr>
              <a:spLocks/>
            </p:cNvSpPr>
            <p:nvPr/>
          </p:nvSpPr>
          <p:spPr bwMode="gray">
            <a:xfrm>
              <a:off x="2137" y="2797"/>
              <a:ext cx="1505" cy="591"/>
            </a:xfrm>
            <a:custGeom>
              <a:avLst/>
              <a:gdLst>
                <a:gd name="T0" fmla="*/ 0 w 3730"/>
                <a:gd name="T1" fmla="*/ 0 h 1448"/>
                <a:gd name="T2" fmla="*/ 0 w 3730"/>
                <a:gd name="T3" fmla="*/ 0 h 1448"/>
                <a:gd name="T4" fmla="*/ 0 w 3730"/>
                <a:gd name="T5" fmla="*/ 0 h 1448"/>
                <a:gd name="T6" fmla="*/ 0 w 3730"/>
                <a:gd name="T7" fmla="*/ 0 h 14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30"/>
                <a:gd name="T13" fmla="*/ 0 h 1448"/>
                <a:gd name="T14" fmla="*/ 3730 w 3730"/>
                <a:gd name="T15" fmla="*/ 1448 h 14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30" h="1448">
                  <a:moveTo>
                    <a:pt x="1859" y="0"/>
                  </a:moveTo>
                  <a:lnTo>
                    <a:pt x="0" y="1441"/>
                  </a:lnTo>
                  <a:lnTo>
                    <a:pt x="3730" y="1448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2A79D0"/>
                </a:gs>
                <a:gs pos="50000">
                  <a:srgbClr val="1C508A"/>
                </a:gs>
                <a:gs pos="100000">
                  <a:srgbClr val="2A79D0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3283" name="Freeform 39"/>
            <p:cNvSpPr>
              <a:spLocks/>
            </p:cNvSpPr>
            <p:nvPr/>
          </p:nvSpPr>
          <p:spPr bwMode="gray">
            <a:xfrm>
              <a:off x="2886" y="2072"/>
              <a:ext cx="760" cy="1313"/>
            </a:xfrm>
            <a:custGeom>
              <a:avLst/>
              <a:gdLst>
                <a:gd name="T0" fmla="*/ 760 w 1871"/>
                <a:gd name="T1" fmla="*/ 1313 h 3220"/>
                <a:gd name="T2" fmla="*/ 0 w 1871"/>
                <a:gd name="T3" fmla="*/ 0 h 3220"/>
                <a:gd name="T4" fmla="*/ 0 w 1871"/>
                <a:gd name="T5" fmla="*/ 722 h 3220"/>
                <a:gd name="T6" fmla="*/ 760 w 1871"/>
                <a:gd name="T7" fmla="*/ 1313 h 32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71"/>
                <a:gd name="T13" fmla="*/ 0 h 3220"/>
                <a:gd name="T14" fmla="*/ 1871 w 1871"/>
                <a:gd name="T15" fmla="*/ 3220 h 32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71" h="3220">
                  <a:moveTo>
                    <a:pt x="1871" y="3220"/>
                  </a:moveTo>
                  <a:lnTo>
                    <a:pt x="0" y="0"/>
                  </a:lnTo>
                  <a:lnTo>
                    <a:pt x="0" y="1770"/>
                  </a:lnTo>
                  <a:lnTo>
                    <a:pt x="1871" y="3220"/>
                  </a:lnTo>
                  <a:close/>
                </a:path>
              </a:pathLst>
            </a:custGeom>
            <a:gradFill rotWithShape="1">
              <a:gsLst>
                <a:gs pos="0">
                  <a:srgbClr val="0061B2"/>
                </a:gs>
                <a:gs pos="50000">
                  <a:srgbClr val="004076"/>
                </a:gs>
                <a:gs pos="100000">
                  <a:srgbClr val="0061B2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tr-TR"/>
            </a:p>
          </p:txBody>
        </p:sp>
        <p:cxnSp>
          <p:nvCxnSpPr>
            <p:cNvPr id="523284" name="Gerade Verbindung mit Pfeil 12"/>
            <p:cNvCxnSpPr>
              <a:cxnSpLocks noChangeShapeType="1"/>
            </p:cNvCxnSpPr>
            <p:nvPr/>
          </p:nvCxnSpPr>
          <p:spPr bwMode="gray">
            <a:xfrm rot="5400000" flipH="1" flipV="1">
              <a:off x="2317" y="2233"/>
              <a:ext cx="1126" cy="2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523285" name="Gerade Verbindung mit Pfeil 13"/>
            <p:cNvCxnSpPr>
              <a:cxnSpLocks noChangeShapeType="1"/>
            </p:cNvCxnSpPr>
            <p:nvPr/>
          </p:nvCxnSpPr>
          <p:spPr bwMode="gray">
            <a:xfrm rot="10800000" flipV="1">
              <a:off x="1869" y="2790"/>
              <a:ext cx="1014" cy="801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523286" name="Gerade Verbindung mit Pfeil 16"/>
            <p:cNvCxnSpPr>
              <a:cxnSpLocks noChangeShapeType="1"/>
            </p:cNvCxnSpPr>
            <p:nvPr/>
          </p:nvCxnSpPr>
          <p:spPr bwMode="gray">
            <a:xfrm>
              <a:off x="2880" y="2797"/>
              <a:ext cx="1035" cy="799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</p:grpSp>
      <p:sp>
        <p:nvSpPr>
          <p:cNvPr id="523274" name="Text Box 14"/>
          <p:cNvSpPr txBox="1">
            <a:spLocks noChangeArrowheads="1"/>
          </p:cNvSpPr>
          <p:nvPr/>
        </p:nvSpPr>
        <p:spPr bwMode="gray">
          <a:xfrm>
            <a:off x="5071154" y="1429854"/>
            <a:ext cx="3882346" cy="861774"/>
          </a:xfrm>
          <a:prstGeom prst="rect">
            <a:avLst/>
          </a:prstGeom>
          <a:noFill/>
          <a:ln w="9525">
            <a:solidFill>
              <a:schemeClr val="bg1">
                <a:lumMod val="9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algn="ctr" defTabSz="801688"/>
            <a:r>
              <a:rPr lang="tr-TR" sz="1400" i="1" noProof="1">
                <a:solidFill>
                  <a:schemeClr val="bg1"/>
                </a:solidFill>
                <a:latin typeface="Calibri" pitchFamily="34" charset="0"/>
              </a:rPr>
              <a:t>En çok solunum sistemi hastalıklarında kullanılır.</a:t>
            </a:r>
          </a:p>
          <a:p>
            <a:pPr algn="ctr" defTabSz="801688"/>
            <a:r>
              <a:rPr lang="tr-TR" sz="1400" i="1" noProof="1">
                <a:solidFill>
                  <a:schemeClr val="bg1"/>
                </a:solidFill>
                <a:latin typeface="Calibri" pitchFamily="34" charset="0"/>
              </a:rPr>
              <a:t>Mesleksel akciğer hastalıklarının tanısında, yaygınlığının belirlenmesi ve sınıflandırılmasında en etkili yöntemdir.</a:t>
            </a:r>
          </a:p>
        </p:txBody>
      </p:sp>
      <p:sp>
        <p:nvSpPr>
          <p:cNvPr id="523275" name="Text Box 20"/>
          <p:cNvSpPr txBox="1">
            <a:spLocks noChangeArrowheads="1"/>
          </p:cNvSpPr>
          <p:nvPr/>
        </p:nvSpPr>
        <p:spPr bwMode="gray">
          <a:xfrm>
            <a:off x="28575" y="5390921"/>
            <a:ext cx="4333875" cy="928450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algn="ctr" defTabSz="801688"/>
            <a:r>
              <a:rPr lang="tr-TR" sz="1400" i="1" noProof="1">
                <a:latin typeface="Calibri" pitchFamily="34" charset="0"/>
              </a:rPr>
              <a:t>Etken maddenin kendisi, metaboliti veya etken maddenin yol açtığı bir başka kimyasal saptanabilir.</a:t>
            </a:r>
          </a:p>
          <a:p>
            <a:pPr algn="ctr" defTabSz="801688"/>
            <a:r>
              <a:rPr lang="tr-TR" sz="1400" i="1" noProof="1" smtClean="0">
                <a:latin typeface="Calibri" pitchFamily="34" charset="0"/>
              </a:rPr>
              <a:t>Kan </a:t>
            </a:r>
            <a:r>
              <a:rPr lang="tr-TR" sz="1400" i="1" noProof="1">
                <a:latin typeface="Calibri" pitchFamily="34" charset="0"/>
              </a:rPr>
              <a:t>veya idrarda kurşun, civa kadmiyum gibi ağır metallerin tayini ya da nefeste benzen tayini gibi testler yapılabilir.</a:t>
            </a:r>
          </a:p>
        </p:txBody>
      </p:sp>
      <p:sp>
        <p:nvSpPr>
          <p:cNvPr id="2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chemeClr val="bg1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LABORATUAR</a:t>
            </a:r>
            <a:endParaRPr lang="en-GB" sz="3200" noProof="1" smtClean="0">
              <a:solidFill>
                <a:schemeClr val="bg1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523278" name="Resim 2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94514" y="4516734"/>
            <a:ext cx="720000" cy="700421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</p:pic>
      <p:pic>
        <p:nvPicPr>
          <p:cNvPr id="523279" name="Picture 2" descr="C:\Users\ahmet\Desktop\RESİM ARŞİVİ\biology1.png"/>
          <p:cNvPicPr preferRelativeResize="0"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64251" y="4532464"/>
            <a:ext cx="720000" cy="720000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</p:pic>
      <p:sp>
        <p:nvSpPr>
          <p:cNvPr id="523280" name="Text Box 20"/>
          <p:cNvSpPr txBox="1">
            <a:spLocks noChangeArrowheads="1"/>
          </p:cNvSpPr>
          <p:nvPr/>
        </p:nvSpPr>
        <p:spPr bwMode="gray">
          <a:xfrm>
            <a:off x="4732339" y="5392025"/>
            <a:ext cx="4328526" cy="927346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algn="ctr" defTabSz="801688"/>
            <a:r>
              <a:rPr lang="tr-TR" sz="1400" i="1" noProof="1">
                <a:solidFill>
                  <a:srgbClr val="080808"/>
                </a:solidFill>
                <a:latin typeface="Calibri" pitchFamily="34" charset="0"/>
              </a:rPr>
              <a:t>Bazı hastalıkların teşhisinde (böbrek, akciğer, karaciğer, deri) patoloji gerekebilir.</a:t>
            </a:r>
          </a:p>
          <a:p>
            <a:pPr algn="ctr" defTabSz="801688"/>
            <a:r>
              <a:rPr lang="tr-TR" sz="1400" i="1" noProof="1" smtClean="0">
                <a:solidFill>
                  <a:srgbClr val="080808"/>
                </a:solidFill>
                <a:latin typeface="Calibri" pitchFamily="34" charset="0"/>
              </a:rPr>
              <a:t>Örneğin </a:t>
            </a:r>
            <a:r>
              <a:rPr lang="tr-TR" sz="1400" i="1" noProof="1">
                <a:solidFill>
                  <a:srgbClr val="080808"/>
                </a:solidFill>
                <a:latin typeface="Calibri" pitchFamily="34" charset="0"/>
              </a:rPr>
              <a:t>akciğer dokusunda asbest lifinin gösterilmesi asbest maruziyetinin kesin kanıtıdır.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2062162" y="4507207"/>
            <a:ext cx="1800000" cy="720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tr-TR" sz="2000" b="1" i="1" dirty="0">
                <a:latin typeface="Calibri" pitchFamily="34" charset="0"/>
                <a:cs typeface="Calibri" pitchFamily="34" charset="0"/>
              </a:rPr>
              <a:t>Biyokimyasal Yöntemler</a:t>
            </a:r>
            <a:endParaRPr lang="tr-TR" sz="2000" b="1" i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Metin kutusu 32"/>
          <p:cNvSpPr txBox="1"/>
          <p:nvPr/>
        </p:nvSpPr>
        <p:spPr>
          <a:xfrm>
            <a:off x="5717589" y="4522938"/>
            <a:ext cx="1800000" cy="720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tr-TR" sz="2000" b="1" i="1" dirty="0">
                <a:latin typeface="Calibri" pitchFamily="34" charset="0"/>
                <a:cs typeface="Calibri" pitchFamily="34" charset="0"/>
              </a:rPr>
              <a:t>Patolojik İncelemeler</a:t>
            </a:r>
          </a:p>
        </p:txBody>
      </p:sp>
      <p:grpSp>
        <p:nvGrpSpPr>
          <p:cNvPr id="3" name="Grup 2"/>
          <p:cNvGrpSpPr/>
          <p:nvPr/>
        </p:nvGrpSpPr>
        <p:grpSpPr>
          <a:xfrm>
            <a:off x="3312794" y="639763"/>
            <a:ext cx="2548575" cy="721883"/>
            <a:chOff x="3956050" y="449263"/>
            <a:chExt cx="2548575" cy="721883"/>
          </a:xfrm>
        </p:grpSpPr>
        <p:pic>
          <p:nvPicPr>
            <p:cNvPr id="523277" name="Resim 28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956050" y="449263"/>
              <a:ext cx="720000" cy="720000"/>
            </a:xfrm>
            <a:prstGeom prst="rect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  <a:miter lim="800000"/>
              <a:headEnd/>
              <a:tailEnd/>
            </a:ln>
          </p:spPr>
        </p:pic>
        <p:sp>
          <p:nvSpPr>
            <p:cNvPr id="34" name="Metin kutusu 33"/>
            <p:cNvSpPr txBox="1"/>
            <p:nvPr/>
          </p:nvSpPr>
          <p:spPr>
            <a:xfrm>
              <a:off x="4704625" y="451146"/>
              <a:ext cx="1800000" cy="720000"/>
            </a:xfrm>
            <a:prstGeom prst="rect">
              <a:avLst/>
            </a:prstGeom>
            <a:noFill/>
            <a:ln w="9525">
              <a:solidFill>
                <a:schemeClr val="bg1">
                  <a:lumMod val="95000"/>
                </a:schemeClr>
              </a:solidFill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2000" b="1" i="1" dirty="0">
                  <a:solidFill>
                    <a:schemeClr val="bg1"/>
                  </a:solidFill>
                  <a:latin typeface="Calibri" pitchFamily="34" charset="0"/>
                </a:rPr>
                <a:t>Radyolojik Yöntemler</a:t>
              </a:r>
            </a:p>
          </p:txBody>
        </p:sp>
      </p:grpSp>
      <p:sp>
        <p:nvSpPr>
          <p:cNvPr id="35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2947915" y="2516888"/>
            <a:ext cx="6006565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>
              <a:defRPr/>
            </a:pPr>
            <a:r>
              <a:rPr lang="tr-TR" sz="54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Hastalığında</a:t>
            </a:r>
          </a:p>
          <a:p>
            <a:pPr marL="36000" algn="ctr">
              <a:defRPr/>
            </a:pPr>
            <a:r>
              <a:rPr lang="tr-TR" sz="54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Tedavi</a:t>
            </a:r>
          </a:p>
        </p:txBody>
      </p:sp>
      <p:grpSp>
        <p:nvGrpSpPr>
          <p:cNvPr id="2" name="Grup 1"/>
          <p:cNvGrpSpPr/>
          <p:nvPr/>
        </p:nvGrpSpPr>
        <p:grpSpPr>
          <a:xfrm>
            <a:off x="124635" y="2713506"/>
            <a:ext cx="2779715" cy="2347032"/>
            <a:chOff x="124635" y="2713506"/>
            <a:chExt cx="2779715" cy="1971165"/>
          </a:xfrm>
        </p:grpSpPr>
        <p:pic>
          <p:nvPicPr>
            <p:cNvPr id="1027" name="Picture 3" descr="D:\DOKTOR\2-DRUZ\1. EĞİTİM KURUMU\1. İstanbuluzman\2-RESİMLER\Tıbbi\virussafe1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232689">
              <a:off x="1331446" y="2713506"/>
              <a:ext cx="1572904" cy="17084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D:\DOKTOR\2-DRUZ\1. EĞİTİM KURUMU\1. İstanbuluzman\2-RESİMLER\Tıbbi\pills-3-icon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130804">
              <a:off x="182069" y="2937189"/>
              <a:ext cx="1690048" cy="18049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3265" name="Group 13"/>
          <p:cNvGrpSpPr>
            <a:grpSpLocks/>
          </p:cNvGrpSpPr>
          <p:nvPr/>
        </p:nvGrpSpPr>
        <p:grpSpPr bwMode="auto">
          <a:xfrm>
            <a:off x="1588" y="0"/>
            <a:ext cx="9144000" cy="6858000"/>
            <a:chOff x="0" y="0"/>
            <a:chExt cx="5760" cy="3747"/>
          </a:xfrm>
        </p:grpSpPr>
        <p:sp>
          <p:nvSpPr>
            <p:cNvPr id="523291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3292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3293" name="Rectangle 16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3294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523268" name="Group 10"/>
          <p:cNvGrpSpPr>
            <a:grpSpLocks/>
          </p:cNvGrpSpPr>
          <p:nvPr/>
        </p:nvGrpSpPr>
        <p:grpSpPr bwMode="auto">
          <a:xfrm>
            <a:off x="0" y="-11113"/>
            <a:ext cx="9144000" cy="6388101"/>
            <a:chOff x="0" y="0"/>
            <a:chExt cx="5760" cy="3747"/>
          </a:xfrm>
        </p:grpSpPr>
        <p:sp>
          <p:nvSpPr>
            <p:cNvPr id="523287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</a:endParaRPr>
            </a:p>
          </p:txBody>
        </p:sp>
        <p:sp>
          <p:nvSpPr>
            <p:cNvPr id="523288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</a:endParaRPr>
            </a:p>
          </p:txBody>
        </p:sp>
        <p:sp>
          <p:nvSpPr>
            <p:cNvPr id="523289" name="Rectangle 8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</a:endParaRPr>
            </a:p>
          </p:txBody>
        </p:sp>
        <p:sp>
          <p:nvSpPr>
            <p:cNvPr id="523290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</a:endParaRPr>
            </a:p>
          </p:txBody>
        </p:sp>
      </p:grpSp>
      <p:pic>
        <p:nvPicPr>
          <p:cNvPr id="523269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gray">
          <a:xfrm>
            <a:off x="2278063" y="4446588"/>
            <a:ext cx="4679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23270" name="Group 62"/>
          <p:cNvGrpSpPr>
            <a:grpSpLocks/>
          </p:cNvGrpSpPr>
          <p:nvPr/>
        </p:nvGrpSpPr>
        <p:grpSpPr bwMode="auto">
          <a:xfrm>
            <a:off x="2967038" y="1712913"/>
            <a:ext cx="3248025" cy="3055937"/>
            <a:chOff x="1869" y="1671"/>
            <a:chExt cx="2046" cy="1925"/>
          </a:xfrm>
        </p:grpSpPr>
        <p:sp>
          <p:nvSpPr>
            <p:cNvPr id="523281" name="Freeform 31"/>
            <p:cNvSpPr>
              <a:spLocks/>
            </p:cNvSpPr>
            <p:nvPr/>
          </p:nvSpPr>
          <p:spPr bwMode="gray">
            <a:xfrm>
              <a:off x="2127" y="2069"/>
              <a:ext cx="750" cy="1312"/>
            </a:xfrm>
            <a:custGeom>
              <a:avLst/>
              <a:gdLst>
                <a:gd name="T0" fmla="*/ 0 w 1859"/>
                <a:gd name="T1" fmla="*/ 0 h 3212"/>
                <a:gd name="T2" fmla="*/ 0 w 1859"/>
                <a:gd name="T3" fmla="*/ 0 h 3212"/>
                <a:gd name="T4" fmla="*/ 0 w 1859"/>
                <a:gd name="T5" fmla="*/ 0 h 3212"/>
                <a:gd name="T6" fmla="*/ 0 w 1859"/>
                <a:gd name="T7" fmla="*/ 0 h 32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59"/>
                <a:gd name="T13" fmla="*/ 0 h 3212"/>
                <a:gd name="T14" fmla="*/ 1859 w 1859"/>
                <a:gd name="T15" fmla="*/ 3212 h 32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59" h="3212">
                  <a:moveTo>
                    <a:pt x="1859" y="0"/>
                  </a:moveTo>
                  <a:lnTo>
                    <a:pt x="0" y="3212"/>
                  </a:lnTo>
                  <a:lnTo>
                    <a:pt x="1859" y="1769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69A2E1"/>
                </a:gs>
                <a:gs pos="50000">
                  <a:srgbClr val="466B95"/>
                </a:gs>
                <a:gs pos="100000">
                  <a:srgbClr val="69A2E1"/>
                </a:gs>
              </a:gsLst>
              <a:lin ang="18900000" scaled="1"/>
            </a:gradFill>
            <a:ln w="9525">
              <a:solidFill>
                <a:srgbClr val="91919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523282" name="Freeform 35"/>
            <p:cNvSpPr>
              <a:spLocks/>
            </p:cNvSpPr>
            <p:nvPr/>
          </p:nvSpPr>
          <p:spPr bwMode="gray">
            <a:xfrm>
              <a:off x="2137" y="2797"/>
              <a:ext cx="1505" cy="591"/>
            </a:xfrm>
            <a:custGeom>
              <a:avLst/>
              <a:gdLst>
                <a:gd name="T0" fmla="*/ 0 w 3730"/>
                <a:gd name="T1" fmla="*/ 0 h 1448"/>
                <a:gd name="T2" fmla="*/ 0 w 3730"/>
                <a:gd name="T3" fmla="*/ 0 h 1448"/>
                <a:gd name="T4" fmla="*/ 0 w 3730"/>
                <a:gd name="T5" fmla="*/ 0 h 1448"/>
                <a:gd name="T6" fmla="*/ 0 w 3730"/>
                <a:gd name="T7" fmla="*/ 0 h 14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30"/>
                <a:gd name="T13" fmla="*/ 0 h 1448"/>
                <a:gd name="T14" fmla="*/ 3730 w 3730"/>
                <a:gd name="T15" fmla="*/ 1448 h 14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30" h="1448">
                  <a:moveTo>
                    <a:pt x="1859" y="0"/>
                  </a:moveTo>
                  <a:lnTo>
                    <a:pt x="0" y="1441"/>
                  </a:lnTo>
                  <a:lnTo>
                    <a:pt x="3730" y="1448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2A79D0"/>
                </a:gs>
                <a:gs pos="50000">
                  <a:srgbClr val="1C508A"/>
                </a:gs>
                <a:gs pos="100000">
                  <a:srgbClr val="2A79D0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523283" name="Freeform 39"/>
            <p:cNvSpPr>
              <a:spLocks/>
            </p:cNvSpPr>
            <p:nvPr/>
          </p:nvSpPr>
          <p:spPr bwMode="gray">
            <a:xfrm>
              <a:off x="2886" y="2072"/>
              <a:ext cx="760" cy="1313"/>
            </a:xfrm>
            <a:custGeom>
              <a:avLst/>
              <a:gdLst>
                <a:gd name="T0" fmla="*/ 760 w 1871"/>
                <a:gd name="T1" fmla="*/ 1313 h 3220"/>
                <a:gd name="T2" fmla="*/ 0 w 1871"/>
                <a:gd name="T3" fmla="*/ 0 h 3220"/>
                <a:gd name="T4" fmla="*/ 0 w 1871"/>
                <a:gd name="T5" fmla="*/ 722 h 3220"/>
                <a:gd name="T6" fmla="*/ 760 w 1871"/>
                <a:gd name="T7" fmla="*/ 1313 h 32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71"/>
                <a:gd name="T13" fmla="*/ 0 h 3220"/>
                <a:gd name="T14" fmla="*/ 1871 w 1871"/>
                <a:gd name="T15" fmla="*/ 3220 h 32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71" h="3220">
                  <a:moveTo>
                    <a:pt x="1871" y="3220"/>
                  </a:moveTo>
                  <a:lnTo>
                    <a:pt x="0" y="0"/>
                  </a:lnTo>
                  <a:lnTo>
                    <a:pt x="0" y="1770"/>
                  </a:lnTo>
                  <a:lnTo>
                    <a:pt x="1871" y="3220"/>
                  </a:lnTo>
                  <a:close/>
                </a:path>
              </a:pathLst>
            </a:custGeom>
            <a:gradFill rotWithShape="1">
              <a:gsLst>
                <a:gs pos="0">
                  <a:srgbClr val="0061B2"/>
                </a:gs>
                <a:gs pos="50000">
                  <a:srgbClr val="004076"/>
                </a:gs>
                <a:gs pos="100000">
                  <a:srgbClr val="0061B2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cxnSp>
          <p:nvCxnSpPr>
            <p:cNvPr id="523284" name="Gerade Verbindung mit Pfeil 12"/>
            <p:cNvCxnSpPr>
              <a:cxnSpLocks noChangeShapeType="1"/>
            </p:cNvCxnSpPr>
            <p:nvPr/>
          </p:nvCxnSpPr>
          <p:spPr bwMode="gray">
            <a:xfrm rot="5400000" flipH="1" flipV="1">
              <a:off x="2317" y="2233"/>
              <a:ext cx="1126" cy="2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523285" name="Gerade Verbindung mit Pfeil 13"/>
            <p:cNvCxnSpPr>
              <a:cxnSpLocks noChangeShapeType="1"/>
            </p:cNvCxnSpPr>
            <p:nvPr/>
          </p:nvCxnSpPr>
          <p:spPr bwMode="gray">
            <a:xfrm rot="10800000" flipV="1">
              <a:off x="1869" y="2790"/>
              <a:ext cx="1014" cy="801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  <p:cxnSp>
          <p:nvCxnSpPr>
            <p:cNvPr id="523286" name="Gerade Verbindung mit Pfeil 16"/>
            <p:cNvCxnSpPr>
              <a:cxnSpLocks noChangeShapeType="1"/>
            </p:cNvCxnSpPr>
            <p:nvPr/>
          </p:nvCxnSpPr>
          <p:spPr bwMode="gray">
            <a:xfrm>
              <a:off x="2880" y="2797"/>
              <a:ext cx="1035" cy="799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</p:spPr>
        </p:cxnSp>
      </p:grpSp>
      <p:sp>
        <p:nvSpPr>
          <p:cNvPr id="523274" name="Text Box 14"/>
          <p:cNvSpPr txBox="1">
            <a:spLocks noChangeArrowheads="1"/>
          </p:cNvSpPr>
          <p:nvPr/>
        </p:nvSpPr>
        <p:spPr bwMode="gray">
          <a:xfrm>
            <a:off x="5709645" y="1036966"/>
            <a:ext cx="3329296" cy="492443"/>
          </a:xfrm>
          <a:prstGeom prst="rect">
            <a:avLst/>
          </a:prstGeom>
          <a:noFill/>
          <a:ln w="9525">
            <a:solidFill>
              <a:schemeClr val="bg1">
                <a:lumMod val="9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algn="ctr" defTabSz="801688"/>
            <a:r>
              <a:rPr lang="tr-TR" sz="1600" i="1" noProof="1" smtClean="0">
                <a:solidFill>
                  <a:srgbClr val="FFFFFF"/>
                </a:solidFill>
                <a:latin typeface="Calibri" pitchFamily="34" charset="0"/>
              </a:rPr>
              <a:t>Ev </a:t>
            </a:r>
            <a:r>
              <a:rPr lang="tr-TR" sz="1600" i="1" noProof="1">
                <a:solidFill>
                  <a:srgbClr val="FFFFFF"/>
                </a:solidFill>
                <a:latin typeface="Calibri" pitchFamily="34" charset="0"/>
              </a:rPr>
              <a:t>ortamında ya da hastanede tedavi edilerek çalışan ortamdan uzaklaştırılır.</a:t>
            </a:r>
          </a:p>
        </p:txBody>
      </p:sp>
      <p:sp>
        <p:nvSpPr>
          <p:cNvPr id="523275" name="Text Box 20"/>
          <p:cNvSpPr txBox="1">
            <a:spLocks noChangeArrowheads="1"/>
          </p:cNvSpPr>
          <p:nvPr/>
        </p:nvSpPr>
        <p:spPr bwMode="gray">
          <a:xfrm>
            <a:off x="28575" y="5276621"/>
            <a:ext cx="4558507" cy="828904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algn="ctr" defTabSz="801688"/>
            <a:r>
              <a:rPr lang="tr-TR" sz="1600" i="1" noProof="1">
                <a:solidFill>
                  <a:srgbClr val="000000"/>
                </a:solidFill>
                <a:latin typeface="Calibri" pitchFamily="34" charset="0"/>
              </a:rPr>
              <a:t>Kurşun ve Cıva 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</a:rPr>
              <a:t>zehirlenmelerinde </a:t>
            </a:r>
            <a:r>
              <a:rPr lang="tr-TR" sz="1600" i="1" noProof="1">
                <a:solidFill>
                  <a:srgbClr val="000000"/>
                </a:solidFill>
                <a:latin typeface="Calibri" pitchFamily="34" charset="0"/>
              </a:rPr>
              <a:t>Etilen Diamin Tetra Asetat (EDTA), penisilamin ile şelasyon tedavisi 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</a:rPr>
              <a:t>yapılabilir. </a:t>
            </a:r>
            <a:r>
              <a:rPr lang="tr-TR" sz="1600" b="1" i="1" noProof="1" smtClean="0">
                <a:solidFill>
                  <a:srgbClr val="000000"/>
                </a:solidFill>
                <a:latin typeface="Calibri" pitchFamily="34" charset="0"/>
              </a:rPr>
              <a:t>İnsektisit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tr-TR" sz="1600" i="1" noProof="1">
                <a:solidFill>
                  <a:srgbClr val="000000"/>
                </a:solidFill>
                <a:latin typeface="Calibri" pitchFamily="34" charset="0"/>
              </a:rPr>
              <a:t>zehirlenmelerinde </a:t>
            </a:r>
            <a:r>
              <a:rPr lang="tr-TR" sz="1600" b="1" i="1" noProof="1" smtClean="0">
                <a:solidFill>
                  <a:srgbClr val="000000"/>
                </a:solidFill>
                <a:latin typeface="Calibri" pitchFamily="34" charset="0"/>
              </a:rPr>
              <a:t>atropin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</a:rPr>
              <a:t> tedavisi.</a:t>
            </a:r>
            <a:endParaRPr lang="tr-TR" sz="1600" i="1" noProof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8" name="Rectangle 31"/>
          <p:cNvSpPr txBox="1">
            <a:spLocks noChangeArrowheads="1"/>
          </p:cNvSpPr>
          <p:nvPr/>
        </p:nvSpPr>
        <p:spPr bwMode="gray">
          <a:xfrm>
            <a:off x="231797" y="20638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HASTALIKLARINDA TEDAVİ </a:t>
            </a:r>
            <a:r>
              <a:rPr lang="tr-TR" sz="3200" noProof="1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YAKLAŞIMI</a:t>
            </a:r>
            <a:endParaRPr lang="tr-TR" sz="3200" noProof="1" smtClean="0">
              <a:solidFill>
                <a:srgbClr val="FFFFFF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23280" name="Text Box 20"/>
          <p:cNvSpPr txBox="1">
            <a:spLocks noChangeArrowheads="1"/>
          </p:cNvSpPr>
          <p:nvPr/>
        </p:nvSpPr>
        <p:spPr bwMode="gray">
          <a:xfrm>
            <a:off x="4732339" y="5287250"/>
            <a:ext cx="4328526" cy="380125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algn="ctr" defTabSz="801688"/>
            <a:r>
              <a:rPr lang="tr-TR" sz="1600" i="1" noProof="1">
                <a:solidFill>
                  <a:srgbClr val="080808"/>
                </a:solidFill>
                <a:latin typeface="Calibri" pitchFamily="34" charset="0"/>
              </a:rPr>
              <a:t>Pnömokonyozda </a:t>
            </a:r>
            <a:r>
              <a:rPr lang="tr-TR" sz="1600" i="1" noProof="1" smtClean="0">
                <a:solidFill>
                  <a:srgbClr val="080808"/>
                </a:solidFill>
                <a:latin typeface="Calibri" pitchFamily="34" charset="0"/>
              </a:rPr>
              <a:t>bronkodilatatörler kullanılır</a:t>
            </a:r>
            <a:r>
              <a:rPr lang="tr-TR" sz="1600" i="1" noProof="1">
                <a:solidFill>
                  <a:srgbClr val="080808"/>
                </a:solidFill>
                <a:latin typeface="Calibri" pitchFamily="34" charset="0"/>
              </a:rPr>
              <a:t>. 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983456" y="4389551"/>
            <a:ext cx="1929411" cy="720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Spesifik Tedavi </a:t>
            </a:r>
          </a:p>
          <a:p>
            <a:pPr algn="ctr"/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(Varsa)</a:t>
            </a:r>
          </a:p>
        </p:txBody>
      </p:sp>
      <p:sp>
        <p:nvSpPr>
          <p:cNvPr id="33" name="Metin kutusu 32"/>
          <p:cNvSpPr txBox="1"/>
          <p:nvPr/>
        </p:nvSpPr>
        <p:spPr>
          <a:xfrm>
            <a:off x="6941522" y="4392038"/>
            <a:ext cx="2127277" cy="720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Semptomatik</a:t>
            </a:r>
          </a:p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Tedavi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3554469" y="946446"/>
            <a:ext cx="2025537" cy="720000"/>
          </a:xfrm>
          <a:prstGeom prst="rect">
            <a:avLst/>
          </a:prstGeom>
          <a:noFill/>
          <a:ln w="9525">
            <a:solidFill>
              <a:schemeClr val="bg1">
                <a:lumMod val="95000"/>
              </a:schemeClr>
            </a:solidFill>
            <a:miter lim="800000"/>
            <a:headEnd/>
            <a:tailEnd/>
          </a:ln>
        </p:spPr>
        <p:txBody>
          <a:bodyPr wrap="square" rtlCol="0">
            <a:noAutofit/>
          </a:bodyPr>
          <a:lstStyle/>
          <a:p>
            <a:pPr algn="ctr" defTabSz="801688">
              <a:spcAft>
                <a:spcPct val="40000"/>
              </a:spcAft>
            </a:pPr>
            <a:r>
              <a:rPr lang="tr-TR" sz="2000" b="1" i="1" dirty="0">
                <a:solidFill>
                  <a:srgbClr val="FFFFFF"/>
                </a:solidFill>
                <a:latin typeface="Calibri" pitchFamily="34" charset="0"/>
              </a:rPr>
              <a:t>Maruziyetin Sonlandırılması</a:t>
            </a:r>
          </a:p>
        </p:txBody>
      </p: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4732339" y="5724292"/>
            <a:ext cx="1528145" cy="576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Destekleyici Tedavi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Text Box 20"/>
          <p:cNvSpPr txBox="1">
            <a:spLocks noChangeArrowheads="1"/>
          </p:cNvSpPr>
          <p:nvPr/>
        </p:nvSpPr>
        <p:spPr bwMode="gray">
          <a:xfrm>
            <a:off x="6260484" y="5718349"/>
            <a:ext cx="2799718" cy="576000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algn="ctr" defTabSz="801688"/>
            <a:r>
              <a:rPr lang="tr-TR" sz="1600" i="1" noProof="1">
                <a:solidFill>
                  <a:srgbClr val="080808"/>
                </a:solidFill>
                <a:latin typeface="Calibri" pitchFamily="34" charset="0"/>
              </a:rPr>
              <a:t>Pnömokonyozda </a:t>
            </a:r>
            <a:r>
              <a:rPr lang="tr-TR" sz="1600" i="1" noProof="1" smtClean="0">
                <a:solidFill>
                  <a:srgbClr val="080808"/>
                </a:solidFill>
                <a:latin typeface="Calibri" pitchFamily="34" charset="0"/>
              </a:rPr>
              <a:t>infeksiyon </a:t>
            </a:r>
            <a:r>
              <a:rPr lang="tr-TR" sz="1600" i="1" noProof="1">
                <a:solidFill>
                  <a:srgbClr val="080808"/>
                </a:solidFill>
                <a:latin typeface="Calibri" pitchFamily="34" charset="0"/>
              </a:rPr>
              <a:t>varsa antibiyotik kullanılır. </a:t>
            </a:r>
          </a:p>
        </p:txBody>
      </p:sp>
      <p:sp>
        <p:nvSpPr>
          <p:cNvPr id="32" name="Oval 31"/>
          <p:cNvSpPr>
            <a:spLocks noChangeArrowheads="1"/>
          </p:cNvSpPr>
          <p:nvPr/>
        </p:nvSpPr>
        <p:spPr bwMode="auto">
          <a:xfrm>
            <a:off x="2847976" y="896442"/>
            <a:ext cx="681038" cy="784588"/>
          </a:xfrm>
          <a:prstGeom prst="ellipse">
            <a:avLst/>
          </a:prstGeom>
          <a:gradFill rotWithShape="1">
            <a:gsLst>
              <a:gs pos="0">
                <a:srgbClr val="0161B2"/>
              </a:gs>
              <a:gs pos="100000">
                <a:srgbClr val="004074"/>
              </a:gs>
            </a:gsLst>
            <a:lin ang="2700000" scaled="1"/>
          </a:gradFill>
          <a:ln w="9525" algn="ctr">
            <a:noFill/>
            <a:round/>
            <a:headEnd/>
            <a:tailEnd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tr-TR" sz="4400" b="1" dirty="0" smtClean="0">
                <a:solidFill>
                  <a:srgbClr val="FFFFFF"/>
                </a:solidFill>
                <a:latin typeface="Cambria" pitchFamily="18" charset="0"/>
                <a:ea typeface="Batang" pitchFamily="18" charset="-127"/>
                <a:cs typeface="Arial" pitchFamily="34" charset="0"/>
              </a:rPr>
              <a:t>1</a:t>
            </a:r>
            <a:endParaRPr lang="tr-TR" sz="4400" b="1" dirty="0">
              <a:solidFill>
                <a:srgbClr val="FFFFFF"/>
              </a:solidFill>
              <a:latin typeface="Cambria" pitchFamily="18" charset="0"/>
              <a:ea typeface="Batang" pitchFamily="18" charset="-127"/>
              <a:cs typeface="Arial" pitchFamily="34" charset="0"/>
            </a:endParaRPr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auto">
          <a:xfrm>
            <a:off x="297655" y="4324963"/>
            <a:ext cx="681038" cy="784588"/>
          </a:xfrm>
          <a:prstGeom prst="ellipse">
            <a:avLst/>
          </a:prstGeom>
          <a:gradFill rotWithShape="1">
            <a:gsLst>
              <a:gs pos="0">
                <a:srgbClr val="0161B2"/>
              </a:gs>
              <a:gs pos="100000">
                <a:srgbClr val="004074"/>
              </a:gs>
            </a:gsLst>
            <a:lin ang="2700000" scaled="1"/>
          </a:gradFill>
          <a:ln w="9525" algn="ctr">
            <a:noFill/>
            <a:round/>
            <a:headEnd/>
            <a:tailEnd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tr-TR" sz="4400" b="1" dirty="0" smtClean="0">
                <a:solidFill>
                  <a:srgbClr val="FFFFFF"/>
                </a:solidFill>
                <a:latin typeface="Cambria" pitchFamily="18" charset="0"/>
                <a:ea typeface="Batang" pitchFamily="18" charset="-127"/>
                <a:cs typeface="Arial" pitchFamily="34" charset="0"/>
              </a:rPr>
              <a:t>2</a:t>
            </a:r>
            <a:endParaRPr lang="tr-TR" sz="4400" b="1" dirty="0">
              <a:solidFill>
                <a:srgbClr val="FFFFFF"/>
              </a:solidFill>
              <a:latin typeface="Cambria" pitchFamily="18" charset="0"/>
              <a:ea typeface="Batang" pitchFamily="18" charset="-127"/>
              <a:cs typeface="Arial" pitchFamily="34" charset="0"/>
            </a:endParaRPr>
          </a:p>
        </p:txBody>
      </p:sp>
      <p:sp>
        <p:nvSpPr>
          <p:cNvPr id="36" name="Oval 35"/>
          <p:cNvSpPr>
            <a:spLocks noChangeArrowheads="1"/>
          </p:cNvSpPr>
          <p:nvPr/>
        </p:nvSpPr>
        <p:spPr bwMode="auto">
          <a:xfrm>
            <a:off x="6260484" y="4353538"/>
            <a:ext cx="681038" cy="784588"/>
          </a:xfrm>
          <a:prstGeom prst="ellipse">
            <a:avLst/>
          </a:prstGeom>
          <a:gradFill rotWithShape="1">
            <a:gsLst>
              <a:gs pos="0">
                <a:srgbClr val="0161B2"/>
              </a:gs>
              <a:gs pos="100000">
                <a:srgbClr val="004074"/>
              </a:gs>
            </a:gsLst>
            <a:lin ang="2700000" scaled="1"/>
          </a:gradFill>
          <a:ln w="9525" algn="ctr">
            <a:noFill/>
            <a:round/>
            <a:headEnd/>
            <a:tailEnd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tr-TR" sz="4400" b="1" dirty="0" smtClean="0">
                <a:solidFill>
                  <a:srgbClr val="FFFFFF"/>
                </a:solidFill>
                <a:latin typeface="Cambria" pitchFamily="18" charset="0"/>
                <a:ea typeface="Batang" pitchFamily="18" charset="-127"/>
                <a:cs typeface="Arial" pitchFamily="34" charset="0"/>
              </a:rPr>
              <a:t>3</a:t>
            </a:r>
            <a:endParaRPr lang="tr-TR" sz="4400" b="1" dirty="0">
              <a:solidFill>
                <a:srgbClr val="FFFFFF"/>
              </a:solidFill>
              <a:latin typeface="Cambria" pitchFamily="18" charset="0"/>
              <a:ea typeface="Batang" pitchFamily="18" charset="-127"/>
              <a:cs typeface="Arial" pitchFamily="34" charset="0"/>
            </a:endParaRPr>
          </a:p>
        </p:txBody>
      </p:sp>
      <p:grpSp>
        <p:nvGrpSpPr>
          <p:cNvPr id="37" name="Grup 19"/>
          <p:cNvGrpSpPr>
            <a:grpSpLocks/>
          </p:cNvGrpSpPr>
          <p:nvPr/>
        </p:nvGrpSpPr>
        <p:grpSpPr bwMode="auto">
          <a:xfrm>
            <a:off x="89425" y="6142448"/>
            <a:ext cx="6162675" cy="663575"/>
            <a:chOff x="2644311" y="5451679"/>
            <a:chExt cx="6162416" cy="663371"/>
          </a:xfrm>
        </p:grpSpPr>
        <p:grpSp>
          <p:nvGrpSpPr>
            <p:cNvPr id="38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4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1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2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3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0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0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9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0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4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30 h 234"/>
                  <a:gd name="T10" fmla="*/ 966168 w 124"/>
                  <a:gd name="T11" fmla="*/ 7124930 h 234"/>
                  <a:gd name="T12" fmla="*/ 966168 w 124"/>
                  <a:gd name="T13" fmla="*/ 3892692 h 234"/>
                  <a:gd name="T14" fmla="*/ 1590987 w 124"/>
                  <a:gd name="T15" fmla="*/ 3892692 h 234"/>
                  <a:gd name="T16" fmla="*/ 2587025 w 124"/>
                  <a:gd name="T17" fmla="*/ 3807366 h 234"/>
                  <a:gd name="T18" fmla="*/ 3095145 w 124"/>
                  <a:gd name="T19" fmla="*/ 3533560 h 234"/>
                  <a:gd name="T20" fmla="*/ 3471125 w 124"/>
                  <a:gd name="T21" fmla="*/ 2896713 h 234"/>
                  <a:gd name="T22" fmla="*/ 3651104 w 124"/>
                  <a:gd name="T23" fmla="*/ 1918946 h 234"/>
                  <a:gd name="T24" fmla="*/ 3358227 w 124"/>
                  <a:gd name="T25" fmla="*/ 707008 h 234"/>
                  <a:gd name="T26" fmla="*/ 2294076 w 124"/>
                  <a:gd name="T27" fmla="*/ 2981860 h 234"/>
                  <a:gd name="T28" fmla="*/ 913797 w 124"/>
                  <a:gd name="T29" fmla="*/ 2981860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60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5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3 h 239"/>
                  <a:gd name="T4" fmla="*/ 0 w 134"/>
                  <a:gd name="T5" fmla="*/ 5122873 h 239"/>
                  <a:gd name="T6" fmla="*/ 2001540 w 134"/>
                  <a:gd name="T7" fmla="*/ 7163781 h 239"/>
                  <a:gd name="T8" fmla="*/ 3946645 w 134"/>
                  <a:gd name="T9" fmla="*/ 5187975 h 239"/>
                  <a:gd name="T10" fmla="*/ 3946645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38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7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6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51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2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47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49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0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48" name="Picture 64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39" name="53 Metin kutusu"/>
            <p:cNvSpPr txBox="1"/>
            <p:nvPr/>
          </p:nvSpPr>
          <p:spPr>
            <a:xfrm>
              <a:off x="3298334" y="5638946"/>
              <a:ext cx="5508393" cy="288836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Asıl tedaviler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13572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588" y="0"/>
            <a:ext cx="9144000" cy="6858001"/>
            <a:chOff x="0" y="0"/>
            <a:chExt cx="5760" cy="3747"/>
          </a:xfrm>
        </p:grpSpPr>
        <p:sp>
          <p:nvSpPr>
            <p:cNvPr id="46107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8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9" name="Rectangle 16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10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46094" name="Rectangle 30"/>
          <p:cNvSpPr>
            <a:spLocks noChangeArrowheads="1"/>
          </p:cNvSpPr>
          <p:nvPr/>
        </p:nvSpPr>
        <p:spPr bwMode="auto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90000"/>
              </a:lnSpc>
            </a:pPr>
            <a:endParaRPr lang="tr-TR" b="1" noProof="1">
              <a:solidFill>
                <a:srgbClr val="000000"/>
              </a:solidFill>
            </a:endParaRPr>
          </a:p>
        </p:txBody>
      </p:sp>
      <p:grpSp>
        <p:nvGrpSpPr>
          <p:cNvPr id="32" name="20 Grup"/>
          <p:cNvGrpSpPr/>
          <p:nvPr/>
        </p:nvGrpSpPr>
        <p:grpSpPr>
          <a:xfrm>
            <a:off x="-1040898" y="1331100"/>
            <a:ext cx="6394450" cy="4449762"/>
            <a:chOff x="1443038" y="1592263"/>
            <a:chExt cx="6394450" cy="4449762"/>
          </a:xfrm>
        </p:grpSpPr>
        <p:pic>
          <p:nvPicPr>
            <p:cNvPr id="33" name="Picture 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43038" y="5311775"/>
              <a:ext cx="6394450" cy="730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" name="Freeform 22"/>
            <p:cNvSpPr>
              <a:spLocks/>
            </p:cNvSpPr>
            <p:nvPr/>
          </p:nvSpPr>
          <p:spPr bwMode="auto">
            <a:xfrm rot="13500000">
              <a:off x="3168650" y="2863850"/>
              <a:ext cx="1933575" cy="2771775"/>
            </a:xfrm>
            <a:custGeom>
              <a:avLst/>
              <a:gdLst>
                <a:gd name="T0" fmla="*/ 1316 w 1104"/>
                <a:gd name="T1" fmla="*/ 0 h 1608"/>
                <a:gd name="T2" fmla="*/ 273 w 1104"/>
                <a:gd name="T3" fmla="*/ 0 h 1608"/>
                <a:gd name="T4" fmla="*/ 0 w 1104"/>
                <a:gd name="T5" fmla="*/ 278 h 1608"/>
                <a:gd name="T6" fmla="*/ 12 w 1104"/>
                <a:gd name="T7" fmla="*/ 1324 h 1608"/>
                <a:gd name="T8" fmla="*/ 213 w 1104"/>
                <a:gd name="T9" fmla="*/ 1723 h 1608"/>
                <a:gd name="T10" fmla="*/ 647 w 1104"/>
                <a:gd name="T11" fmla="*/ 2129 h 1608"/>
                <a:gd name="T12" fmla="*/ 1006 w 1104"/>
                <a:gd name="T13" fmla="*/ 2113 h 1608"/>
                <a:gd name="T14" fmla="*/ 1422 w 1104"/>
                <a:gd name="T15" fmla="*/ 1723 h 1608"/>
                <a:gd name="T16" fmla="*/ 1612 w 1104"/>
                <a:gd name="T17" fmla="*/ 1279 h 1608"/>
                <a:gd name="T18" fmla="*/ 1577 w 1104"/>
                <a:gd name="T19" fmla="*/ 178 h 1608"/>
                <a:gd name="T20" fmla="*/ 1316 w 1104"/>
                <a:gd name="T21" fmla="*/ 0 h 16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4"/>
                <a:gd name="T34" fmla="*/ 0 h 1608"/>
                <a:gd name="T35" fmla="*/ 1104 w 1104"/>
                <a:gd name="T36" fmla="*/ 1608 h 160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4" h="1608">
                  <a:moveTo>
                    <a:pt x="888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184" y="0"/>
                    <a:pt x="0" y="40"/>
                    <a:pt x="0" y="200"/>
                  </a:cubicBezTo>
                  <a:cubicBezTo>
                    <a:pt x="0" y="360"/>
                    <a:pt x="8" y="952"/>
                    <a:pt x="8" y="952"/>
                  </a:cubicBezTo>
                  <a:cubicBezTo>
                    <a:pt x="8" y="952"/>
                    <a:pt x="48" y="1160"/>
                    <a:pt x="144" y="1240"/>
                  </a:cubicBezTo>
                  <a:cubicBezTo>
                    <a:pt x="436" y="1532"/>
                    <a:pt x="436" y="1532"/>
                    <a:pt x="436" y="1532"/>
                  </a:cubicBezTo>
                  <a:cubicBezTo>
                    <a:pt x="436" y="1532"/>
                    <a:pt x="576" y="1608"/>
                    <a:pt x="680" y="1520"/>
                  </a:cubicBezTo>
                  <a:cubicBezTo>
                    <a:pt x="960" y="1240"/>
                    <a:pt x="960" y="1240"/>
                    <a:pt x="960" y="1240"/>
                  </a:cubicBezTo>
                  <a:cubicBezTo>
                    <a:pt x="960" y="1240"/>
                    <a:pt x="1104" y="1072"/>
                    <a:pt x="1088" y="920"/>
                  </a:cubicBezTo>
                  <a:cubicBezTo>
                    <a:pt x="1064" y="128"/>
                    <a:pt x="1064" y="128"/>
                    <a:pt x="1064" y="128"/>
                  </a:cubicBezTo>
                  <a:cubicBezTo>
                    <a:pt x="1064" y="128"/>
                    <a:pt x="1056" y="24"/>
                    <a:pt x="888" y="0"/>
                  </a:cubicBezTo>
                  <a:close/>
                </a:path>
              </a:pathLst>
            </a:custGeom>
            <a:solidFill>
              <a:srgbClr val="69A2E1">
                <a:alpha val="72000"/>
              </a:srgbClr>
            </a:solidFill>
            <a:ln w="14351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35" name="Freeform 21"/>
            <p:cNvSpPr>
              <a:spLocks/>
            </p:cNvSpPr>
            <p:nvPr/>
          </p:nvSpPr>
          <p:spPr bwMode="auto">
            <a:xfrm rot="2700000">
              <a:off x="4233863" y="1714500"/>
              <a:ext cx="1933575" cy="2771775"/>
            </a:xfrm>
            <a:custGeom>
              <a:avLst/>
              <a:gdLst>
                <a:gd name="T0" fmla="*/ 1316 w 1104"/>
                <a:gd name="T1" fmla="*/ 0 h 1608"/>
                <a:gd name="T2" fmla="*/ 273 w 1104"/>
                <a:gd name="T3" fmla="*/ 0 h 1608"/>
                <a:gd name="T4" fmla="*/ 0 w 1104"/>
                <a:gd name="T5" fmla="*/ 278 h 1608"/>
                <a:gd name="T6" fmla="*/ 12 w 1104"/>
                <a:gd name="T7" fmla="*/ 1324 h 1608"/>
                <a:gd name="T8" fmla="*/ 213 w 1104"/>
                <a:gd name="T9" fmla="*/ 1723 h 1608"/>
                <a:gd name="T10" fmla="*/ 647 w 1104"/>
                <a:gd name="T11" fmla="*/ 2129 h 1608"/>
                <a:gd name="T12" fmla="*/ 1006 w 1104"/>
                <a:gd name="T13" fmla="*/ 2113 h 1608"/>
                <a:gd name="T14" fmla="*/ 1422 w 1104"/>
                <a:gd name="T15" fmla="*/ 1723 h 1608"/>
                <a:gd name="T16" fmla="*/ 1612 w 1104"/>
                <a:gd name="T17" fmla="*/ 1279 h 1608"/>
                <a:gd name="T18" fmla="*/ 1577 w 1104"/>
                <a:gd name="T19" fmla="*/ 178 h 1608"/>
                <a:gd name="T20" fmla="*/ 1316 w 1104"/>
                <a:gd name="T21" fmla="*/ 0 h 16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4"/>
                <a:gd name="T34" fmla="*/ 0 h 1608"/>
                <a:gd name="T35" fmla="*/ 1104 w 1104"/>
                <a:gd name="T36" fmla="*/ 1608 h 160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4" h="1608">
                  <a:moveTo>
                    <a:pt x="888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184" y="0"/>
                    <a:pt x="0" y="40"/>
                    <a:pt x="0" y="200"/>
                  </a:cubicBezTo>
                  <a:cubicBezTo>
                    <a:pt x="0" y="360"/>
                    <a:pt x="8" y="952"/>
                    <a:pt x="8" y="952"/>
                  </a:cubicBezTo>
                  <a:cubicBezTo>
                    <a:pt x="8" y="952"/>
                    <a:pt x="48" y="1160"/>
                    <a:pt x="144" y="1240"/>
                  </a:cubicBezTo>
                  <a:cubicBezTo>
                    <a:pt x="436" y="1532"/>
                    <a:pt x="436" y="1532"/>
                    <a:pt x="436" y="1532"/>
                  </a:cubicBezTo>
                  <a:cubicBezTo>
                    <a:pt x="436" y="1532"/>
                    <a:pt x="576" y="1608"/>
                    <a:pt x="680" y="1520"/>
                  </a:cubicBezTo>
                  <a:cubicBezTo>
                    <a:pt x="960" y="1240"/>
                    <a:pt x="960" y="1240"/>
                    <a:pt x="960" y="1240"/>
                  </a:cubicBezTo>
                  <a:cubicBezTo>
                    <a:pt x="960" y="1240"/>
                    <a:pt x="1104" y="1072"/>
                    <a:pt x="1088" y="920"/>
                  </a:cubicBezTo>
                  <a:cubicBezTo>
                    <a:pt x="1064" y="128"/>
                    <a:pt x="1064" y="128"/>
                    <a:pt x="1064" y="128"/>
                  </a:cubicBezTo>
                  <a:cubicBezTo>
                    <a:pt x="1064" y="128"/>
                    <a:pt x="1056" y="24"/>
                    <a:pt x="888" y="0"/>
                  </a:cubicBezTo>
                  <a:close/>
                </a:path>
              </a:pathLst>
            </a:custGeom>
            <a:solidFill>
              <a:srgbClr val="0061B2">
                <a:alpha val="72000"/>
              </a:srgbClr>
            </a:solidFill>
            <a:ln w="14351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36" name="Freeform 18"/>
            <p:cNvSpPr>
              <a:spLocks/>
            </p:cNvSpPr>
            <p:nvPr/>
          </p:nvSpPr>
          <p:spPr bwMode="auto">
            <a:xfrm rot="18814430">
              <a:off x="3176588" y="1706563"/>
              <a:ext cx="1933575" cy="2771775"/>
            </a:xfrm>
            <a:custGeom>
              <a:avLst/>
              <a:gdLst>
                <a:gd name="T0" fmla="*/ 1316 w 1104"/>
                <a:gd name="T1" fmla="*/ 0 h 1608"/>
                <a:gd name="T2" fmla="*/ 273 w 1104"/>
                <a:gd name="T3" fmla="*/ 0 h 1608"/>
                <a:gd name="T4" fmla="*/ 0 w 1104"/>
                <a:gd name="T5" fmla="*/ 278 h 1608"/>
                <a:gd name="T6" fmla="*/ 12 w 1104"/>
                <a:gd name="T7" fmla="*/ 1324 h 1608"/>
                <a:gd name="T8" fmla="*/ 213 w 1104"/>
                <a:gd name="T9" fmla="*/ 1723 h 1608"/>
                <a:gd name="T10" fmla="*/ 647 w 1104"/>
                <a:gd name="T11" fmla="*/ 2129 h 1608"/>
                <a:gd name="T12" fmla="*/ 1006 w 1104"/>
                <a:gd name="T13" fmla="*/ 2113 h 1608"/>
                <a:gd name="T14" fmla="*/ 1422 w 1104"/>
                <a:gd name="T15" fmla="*/ 1723 h 1608"/>
                <a:gd name="T16" fmla="*/ 1612 w 1104"/>
                <a:gd name="T17" fmla="*/ 1279 h 1608"/>
                <a:gd name="T18" fmla="*/ 1577 w 1104"/>
                <a:gd name="T19" fmla="*/ 178 h 1608"/>
                <a:gd name="T20" fmla="*/ 1316 w 1104"/>
                <a:gd name="T21" fmla="*/ 0 h 16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4"/>
                <a:gd name="T34" fmla="*/ 0 h 1608"/>
                <a:gd name="T35" fmla="*/ 1104 w 1104"/>
                <a:gd name="T36" fmla="*/ 1608 h 160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4" h="1608">
                  <a:moveTo>
                    <a:pt x="888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184" y="0"/>
                    <a:pt x="0" y="40"/>
                    <a:pt x="0" y="200"/>
                  </a:cubicBezTo>
                  <a:cubicBezTo>
                    <a:pt x="0" y="360"/>
                    <a:pt x="8" y="952"/>
                    <a:pt x="8" y="952"/>
                  </a:cubicBezTo>
                  <a:cubicBezTo>
                    <a:pt x="8" y="952"/>
                    <a:pt x="48" y="1160"/>
                    <a:pt x="144" y="1240"/>
                  </a:cubicBezTo>
                  <a:cubicBezTo>
                    <a:pt x="436" y="1532"/>
                    <a:pt x="436" y="1532"/>
                    <a:pt x="436" y="1532"/>
                  </a:cubicBezTo>
                  <a:cubicBezTo>
                    <a:pt x="436" y="1532"/>
                    <a:pt x="576" y="1608"/>
                    <a:pt x="680" y="1520"/>
                  </a:cubicBezTo>
                  <a:cubicBezTo>
                    <a:pt x="960" y="1240"/>
                    <a:pt x="960" y="1240"/>
                    <a:pt x="960" y="1240"/>
                  </a:cubicBezTo>
                  <a:cubicBezTo>
                    <a:pt x="960" y="1240"/>
                    <a:pt x="1104" y="1072"/>
                    <a:pt x="1088" y="920"/>
                  </a:cubicBezTo>
                  <a:cubicBezTo>
                    <a:pt x="1064" y="128"/>
                    <a:pt x="1064" y="128"/>
                    <a:pt x="1064" y="128"/>
                  </a:cubicBezTo>
                  <a:cubicBezTo>
                    <a:pt x="1064" y="128"/>
                    <a:pt x="1056" y="24"/>
                    <a:pt x="888" y="0"/>
                  </a:cubicBezTo>
                  <a:close/>
                </a:path>
              </a:pathLst>
            </a:custGeom>
            <a:solidFill>
              <a:srgbClr val="004074">
                <a:alpha val="72000"/>
              </a:srgbClr>
            </a:solidFill>
            <a:ln w="14351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37" name="Freeform 23"/>
            <p:cNvSpPr>
              <a:spLocks/>
            </p:cNvSpPr>
            <p:nvPr/>
          </p:nvSpPr>
          <p:spPr bwMode="auto">
            <a:xfrm rot="8182408">
              <a:off x="4243388" y="2857500"/>
              <a:ext cx="1931987" cy="2771775"/>
            </a:xfrm>
            <a:custGeom>
              <a:avLst/>
              <a:gdLst>
                <a:gd name="T0" fmla="*/ 1311 w 1104"/>
                <a:gd name="T1" fmla="*/ 0 h 1608"/>
                <a:gd name="T2" fmla="*/ 272 w 1104"/>
                <a:gd name="T3" fmla="*/ 0 h 1608"/>
                <a:gd name="T4" fmla="*/ 0 w 1104"/>
                <a:gd name="T5" fmla="*/ 278 h 1608"/>
                <a:gd name="T6" fmla="*/ 12 w 1104"/>
                <a:gd name="T7" fmla="*/ 1324 h 1608"/>
                <a:gd name="T8" fmla="*/ 213 w 1104"/>
                <a:gd name="T9" fmla="*/ 1723 h 1608"/>
                <a:gd name="T10" fmla="*/ 644 w 1104"/>
                <a:gd name="T11" fmla="*/ 2129 h 1608"/>
                <a:gd name="T12" fmla="*/ 1005 w 1104"/>
                <a:gd name="T13" fmla="*/ 2113 h 1608"/>
                <a:gd name="T14" fmla="*/ 1417 w 1104"/>
                <a:gd name="T15" fmla="*/ 1723 h 1608"/>
                <a:gd name="T16" fmla="*/ 1606 w 1104"/>
                <a:gd name="T17" fmla="*/ 1279 h 1608"/>
                <a:gd name="T18" fmla="*/ 1571 w 1104"/>
                <a:gd name="T19" fmla="*/ 178 h 1608"/>
                <a:gd name="T20" fmla="*/ 1311 w 1104"/>
                <a:gd name="T21" fmla="*/ 0 h 16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4"/>
                <a:gd name="T34" fmla="*/ 0 h 1608"/>
                <a:gd name="T35" fmla="*/ 1104 w 1104"/>
                <a:gd name="T36" fmla="*/ 1608 h 160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4" h="1608">
                  <a:moveTo>
                    <a:pt x="888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184" y="0"/>
                    <a:pt x="0" y="40"/>
                    <a:pt x="0" y="200"/>
                  </a:cubicBezTo>
                  <a:cubicBezTo>
                    <a:pt x="0" y="360"/>
                    <a:pt x="8" y="952"/>
                    <a:pt x="8" y="952"/>
                  </a:cubicBezTo>
                  <a:cubicBezTo>
                    <a:pt x="8" y="952"/>
                    <a:pt x="48" y="1160"/>
                    <a:pt x="144" y="1240"/>
                  </a:cubicBezTo>
                  <a:cubicBezTo>
                    <a:pt x="436" y="1532"/>
                    <a:pt x="436" y="1532"/>
                    <a:pt x="436" y="1532"/>
                  </a:cubicBezTo>
                  <a:cubicBezTo>
                    <a:pt x="436" y="1532"/>
                    <a:pt x="576" y="1608"/>
                    <a:pt x="680" y="1520"/>
                  </a:cubicBezTo>
                  <a:cubicBezTo>
                    <a:pt x="960" y="1240"/>
                    <a:pt x="960" y="1240"/>
                    <a:pt x="960" y="1240"/>
                  </a:cubicBezTo>
                  <a:cubicBezTo>
                    <a:pt x="960" y="1240"/>
                    <a:pt x="1104" y="1072"/>
                    <a:pt x="1088" y="920"/>
                  </a:cubicBezTo>
                  <a:cubicBezTo>
                    <a:pt x="1064" y="128"/>
                    <a:pt x="1064" y="128"/>
                    <a:pt x="1064" y="128"/>
                  </a:cubicBezTo>
                  <a:cubicBezTo>
                    <a:pt x="1064" y="128"/>
                    <a:pt x="1056" y="24"/>
                    <a:pt x="888" y="0"/>
                  </a:cubicBezTo>
                  <a:close/>
                </a:path>
              </a:pathLst>
            </a:custGeom>
            <a:solidFill>
              <a:srgbClr val="2A79D0">
                <a:alpha val="72000"/>
              </a:srgbClr>
            </a:solidFill>
            <a:ln w="14351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38" name="AutoShape 25"/>
            <p:cNvSpPr>
              <a:spLocks noChangeArrowheads="1"/>
            </p:cNvSpPr>
            <p:nvPr/>
          </p:nvSpPr>
          <p:spPr bwMode="auto">
            <a:xfrm>
              <a:off x="4121150" y="3119438"/>
              <a:ext cx="1103313" cy="1104900"/>
            </a:xfrm>
            <a:prstGeom prst="roundRect">
              <a:avLst>
                <a:gd name="adj" fmla="val 16667"/>
              </a:avLst>
            </a:prstGeom>
            <a:solidFill>
              <a:srgbClr val="004074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39" name="Text Box 19"/>
            <p:cNvSpPr txBox="1">
              <a:spLocks noChangeArrowheads="1"/>
            </p:cNvSpPr>
            <p:nvPr/>
          </p:nvSpPr>
          <p:spPr bwMode="gray">
            <a:xfrm rot="18677185">
              <a:off x="2634456" y="2211408"/>
              <a:ext cx="1706563" cy="5539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b="1" noProof="1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Fiziksel        Riskler</a:t>
              </a:r>
              <a:endParaRPr lang="tr-TR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0" name="Text Box 19"/>
            <p:cNvSpPr txBox="1">
              <a:spLocks noChangeArrowheads="1"/>
            </p:cNvSpPr>
            <p:nvPr/>
          </p:nvSpPr>
          <p:spPr bwMode="gray">
            <a:xfrm rot="2700000">
              <a:off x="4961732" y="2168545"/>
              <a:ext cx="1706562" cy="5539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b="1" noProof="1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Kimyasal       Riskler</a:t>
              </a:r>
              <a:endParaRPr lang="tr-TR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1" name="Text Box 19"/>
            <p:cNvSpPr txBox="1">
              <a:spLocks noChangeArrowheads="1"/>
            </p:cNvSpPr>
            <p:nvPr/>
          </p:nvSpPr>
          <p:spPr bwMode="gray">
            <a:xfrm rot="2700000">
              <a:off x="2696369" y="4594245"/>
              <a:ext cx="1706562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b="1" noProof="1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Psikososyal Riskler</a:t>
              </a:r>
              <a:endParaRPr lang="tr-TR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2" name="Text Box 19"/>
            <p:cNvSpPr txBox="1">
              <a:spLocks noChangeArrowheads="1"/>
            </p:cNvSpPr>
            <p:nvPr/>
          </p:nvSpPr>
          <p:spPr bwMode="gray">
            <a:xfrm rot="19011173">
              <a:off x="5037138" y="4633139"/>
              <a:ext cx="1706562" cy="5539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b="1" noProof="1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Biyolojik       Riskler</a:t>
              </a:r>
              <a:endParaRPr lang="tr-TR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3" name="Text Box 19"/>
            <p:cNvSpPr txBox="1">
              <a:spLocks noChangeArrowheads="1"/>
            </p:cNvSpPr>
            <p:nvPr/>
          </p:nvSpPr>
          <p:spPr bwMode="gray">
            <a:xfrm>
              <a:off x="4148138" y="3243263"/>
              <a:ext cx="1062037" cy="8309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b="1" noProof="1" smtClean="0">
                  <a:solidFill>
                    <a:srgbClr val="FFFFFF"/>
                  </a:solidFill>
                  <a:latin typeface="Agency FB" pitchFamily="34" charset="0"/>
                  <a:cs typeface="Calibri" pitchFamily="34" charset="0"/>
                </a:rPr>
                <a:t>Sağlık Açısından Risk</a:t>
              </a:r>
              <a:endParaRPr lang="tr-TR" b="1" noProof="1">
                <a:solidFill>
                  <a:srgbClr val="FFFFFF"/>
                </a:solidFill>
                <a:latin typeface="Agency FB" pitchFamily="34" charset="0"/>
                <a:cs typeface="Calibri" pitchFamily="34" charset="0"/>
              </a:endParaRPr>
            </a:p>
          </p:txBody>
        </p:sp>
      </p:grpSp>
      <p:sp>
        <p:nvSpPr>
          <p:cNvPr id="44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SAĞLIK GÖZETİMİ</a:t>
            </a:r>
            <a:endParaRPr lang="en-GB" sz="3200" noProof="1" smtClean="0">
              <a:solidFill>
                <a:srgbClr val="FFFFFF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5" name="Picture 2" descr="H:\DOKTOR\1-ISTANBULUZMAN\1-EĞİTİM KURUMU\1. İstanbuluzman\2-RESİMLER\Meslekler\5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743" y="1497366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Dikdörtgen 45"/>
          <p:cNvSpPr/>
          <p:nvPr/>
        </p:nvSpPr>
        <p:spPr>
          <a:xfrm>
            <a:off x="30767" y="1204582"/>
            <a:ext cx="4258102" cy="4390163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47" name="Dikdörtgen 46"/>
          <p:cNvSpPr/>
          <p:nvPr/>
        </p:nvSpPr>
        <p:spPr>
          <a:xfrm>
            <a:off x="4601568" y="1190934"/>
            <a:ext cx="3084394" cy="4390163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48" name="Dikdörtgen 47"/>
          <p:cNvSpPr/>
          <p:nvPr/>
        </p:nvSpPr>
        <p:spPr>
          <a:xfrm>
            <a:off x="33039" y="5626142"/>
            <a:ext cx="4258102" cy="47585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İşyerinde Bulunan Risk Faktörleri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9" name="Dikdörtgen 48"/>
          <p:cNvSpPr/>
          <p:nvPr/>
        </p:nvSpPr>
        <p:spPr>
          <a:xfrm>
            <a:off x="4604995" y="5621991"/>
            <a:ext cx="3084394" cy="47585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Çalışanın Bireysel Özellikleri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0" name="Dikdörtgen 49"/>
          <p:cNvSpPr/>
          <p:nvPr/>
        </p:nvSpPr>
        <p:spPr>
          <a:xfrm rot="5400000">
            <a:off x="8081311" y="1739743"/>
            <a:ext cx="696341" cy="133320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ÖNLEM</a:t>
            </a:r>
          </a:p>
        </p:txBody>
      </p:sp>
      <p:sp>
        <p:nvSpPr>
          <p:cNvPr id="51" name="Dikdörtgen 50"/>
          <p:cNvSpPr/>
          <p:nvPr/>
        </p:nvSpPr>
        <p:spPr>
          <a:xfrm rot="5400000">
            <a:off x="8081314" y="3626349"/>
            <a:ext cx="696340" cy="1333209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tr-TR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GELİŞTİRME</a:t>
            </a:r>
            <a:endParaRPr lang="tr-TR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2" name="Dikdörtgen 51"/>
          <p:cNvSpPr/>
          <p:nvPr/>
        </p:nvSpPr>
        <p:spPr>
          <a:xfrm rot="5400000">
            <a:off x="8081310" y="2673844"/>
            <a:ext cx="696341" cy="1333209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SÜRDÜRME</a:t>
            </a:r>
          </a:p>
        </p:txBody>
      </p:sp>
      <p:sp>
        <p:nvSpPr>
          <p:cNvPr id="4" name="Eşittir 3"/>
          <p:cNvSpPr/>
          <p:nvPr/>
        </p:nvSpPr>
        <p:spPr>
          <a:xfrm>
            <a:off x="4323157" y="3488934"/>
            <a:ext cx="255987" cy="317255"/>
          </a:xfrm>
          <a:prstGeom prst="mathEqual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53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3724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970087" y="2516888"/>
            <a:ext cx="6984394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tr-TR" sz="54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</a:t>
            </a:r>
            <a:r>
              <a:rPr lang="tr-TR" sz="54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Hastalıklarından </a:t>
            </a:r>
            <a:endParaRPr lang="tr-TR" sz="54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defRPr/>
            </a:pPr>
            <a:r>
              <a:rPr lang="tr-TR" sz="54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Korunma Yolları</a:t>
            </a:r>
          </a:p>
        </p:txBody>
      </p:sp>
      <p:pic>
        <p:nvPicPr>
          <p:cNvPr id="2050" name="Picture 2" descr="D:\DOKTOR\2-DRUZ\1. EĞİTİM KURUMU\1. İstanbuluzman\2-RESİMLER\z.Diğer\text-x-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347" y="2932184"/>
            <a:ext cx="2237048" cy="2520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ChangeArrowheads="1"/>
          </p:cNvSpPr>
          <p:nvPr/>
        </p:nvSpPr>
        <p:spPr bwMode="gray">
          <a:xfrm>
            <a:off x="6973888" y="4489450"/>
            <a:ext cx="1778000" cy="869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>
              <a:lnSpc>
                <a:spcPct val="95000"/>
              </a:lnSpc>
              <a:buClr>
                <a:srgbClr val="292929"/>
              </a:buClr>
            </a:pPr>
            <a:r>
              <a:rPr lang="tr-TR" sz="1400" i="1" noProof="1">
                <a:solidFill>
                  <a:srgbClr val="000000"/>
                </a:solidFill>
                <a:latin typeface="Calibri" pitchFamily="34" charset="0"/>
              </a:rPr>
              <a:t>1.Kişisel Koruyucular</a:t>
            </a:r>
          </a:p>
          <a:p>
            <a:pPr>
              <a:lnSpc>
                <a:spcPct val="95000"/>
              </a:lnSpc>
              <a:buClr>
                <a:srgbClr val="292929"/>
              </a:buClr>
            </a:pPr>
            <a:r>
              <a:rPr lang="tr-TR" sz="1400" i="1" noProof="1">
                <a:solidFill>
                  <a:srgbClr val="000000"/>
                </a:solidFill>
                <a:latin typeface="Calibri" pitchFamily="34" charset="0"/>
              </a:rPr>
              <a:t>2.Eğitim (alan)</a:t>
            </a:r>
          </a:p>
        </p:txBody>
      </p:sp>
      <p:cxnSp>
        <p:nvCxnSpPr>
          <p:cNvPr id="12" name="Gerade Verbindung 18"/>
          <p:cNvCxnSpPr/>
          <p:nvPr/>
        </p:nvCxnSpPr>
        <p:spPr>
          <a:xfrm>
            <a:off x="7207250" y="4445000"/>
            <a:ext cx="154463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20"/>
          <p:cNvCxnSpPr/>
          <p:nvPr/>
        </p:nvCxnSpPr>
        <p:spPr>
          <a:xfrm rot="5400000" flipH="1" flipV="1">
            <a:off x="3446011" y="2341219"/>
            <a:ext cx="1944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HASTALIKLARINDAN KORUNMA</a:t>
            </a: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gray">
          <a:xfrm>
            <a:off x="7153275" y="4095750"/>
            <a:ext cx="2047875" cy="333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</a:pPr>
            <a:r>
              <a:rPr lang="tr-TR" sz="1400" b="1" noProof="1">
                <a:solidFill>
                  <a:srgbClr val="000000"/>
                </a:solidFill>
                <a:latin typeface="Calibri" pitchFamily="34" charset="0"/>
              </a:rPr>
              <a:t>İŞÇİYE AİT  TEDBİRLER</a:t>
            </a:r>
          </a:p>
        </p:txBody>
      </p:sp>
      <p:pic>
        <p:nvPicPr>
          <p:cNvPr id="19" name="Picture 3" descr="D:\DOKTOR\9-ISTUZMAN\1-EĞİTİM KURUMU\1. İstanbuluzman\ZZResim\Resim-İkon\provide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07250" y="5036201"/>
            <a:ext cx="1449388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 1"/>
          <p:cNvGrpSpPr/>
          <p:nvPr/>
        </p:nvGrpSpPr>
        <p:grpSpPr>
          <a:xfrm>
            <a:off x="5979163" y="886619"/>
            <a:ext cx="3162300" cy="2595562"/>
            <a:chOff x="-47624" y="1195388"/>
            <a:chExt cx="3162300" cy="2595562"/>
          </a:xfrm>
        </p:grpSpPr>
        <p:sp>
          <p:nvSpPr>
            <p:cNvPr id="10" name="Rectangle 5"/>
            <p:cNvSpPr>
              <a:spLocks noChangeArrowheads="1"/>
            </p:cNvSpPr>
            <p:nvPr/>
          </p:nvSpPr>
          <p:spPr bwMode="gray">
            <a:xfrm>
              <a:off x="-47624" y="2921000"/>
              <a:ext cx="3162300" cy="8699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108000" tIns="108000" rIns="144000" bIns="72000"/>
            <a:lstStyle/>
            <a:p>
              <a:pPr>
                <a:lnSpc>
                  <a:spcPct val="95000"/>
                </a:lnSpc>
                <a:buClr>
                  <a:srgbClr val="292929"/>
                </a:buClr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</a:rPr>
                <a:t>1.İşe Giriş Muayeneleri(Odio, Kanda Pb)</a:t>
              </a:r>
            </a:p>
            <a:p>
              <a:pPr>
                <a:lnSpc>
                  <a:spcPct val="95000"/>
                </a:lnSpc>
                <a:buClr>
                  <a:srgbClr val="292929"/>
                </a:buClr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</a:rPr>
                <a:t>2.Periyodik Muayeneler**</a:t>
              </a:r>
            </a:p>
            <a:p>
              <a:pPr>
                <a:lnSpc>
                  <a:spcPct val="95000"/>
                </a:lnSpc>
                <a:buClr>
                  <a:srgbClr val="292929"/>
                </a:buClr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</a:rPr>
                <a:t>3.Sağlık Eğitimi (veren)</a:t>
              </a:r>
            </a:p>
            <a:p>
              <a:pPr>
                <a:lnSpc>
                  <a:spcPct val="95000"/>
                </a:lnSpc>
                <a:buClr>
                  <a:srgbClr val="292929"/>
                </a:buClr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</a:rPr>
                <a:t>    </a:t>
              </a:r>
            </a:p>
          </p:txBody>
        </p:sp>
        <p:cxnSp>
          <p:nvCxnSpPr>
            <p:cNvPr id="11" name="Gerade Verbindung 17"/>
            <p:cNvCxnSpPr/>
            <p:nvPr/>
          </p:nvCxnSpPr>
          <p:spPr>
            <a:xfrm>
              <a:off x="244475" y="2946400"/>
              <a:ext cx="1954213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5"/>
            <p:cNvSpPr>
              <a:spLocks noChangeArrowheads="1"/>
            </p:cNvSpPr>
            <p:nvPr/>
          </p:nvSpPr>
          <p:spPr bwMode="gray">
            <a:xfrm>
              <a:off x="663575" y="2619375"/>
              <a:ext cx="1489075" cy="3333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108000" tIns="108000" rIns="144000" bIns="72000"/>
            <a:lstStyle/>
            <a:p>
              <a:pPr algn="ctr">
                <a:lnSpc>
                  <a:spcPct val="95000"/>
                </a:lnSpc>
                <a:spcAft>
                  <a:spcPct val="40000"/>
                </a:spcAft>
                <a:buClr>
                  <a:srgbClr val="292929"/>
                </a:buClr>
              </a:pPr>
              <a:r>
                <a:rPr lang="tr-TR" sz="1400" b="1" noProof="1">
                  <a:solidFill>
                    <a:srgbClr val="000000"/>
                  </a:solidFill>
                  <a:latin typeface="Calibri" pitchFamily="34" charset="0"/>
                </a:rPr>
                <a:t>TIBBİ TEDBİRLER</a:t>
              </a:r>
            </a:p>
          </p:txBody>
        </p:sp>
        <p:pic>
          <p:nvPicPr>
            <p:cNvPr id="20" name="Picture 4" descr="D:\DOKTOR\9-ISTUZMAN\1-EĞİTİM KURUMU\1. İstanbuluzman\ZZResim\Meslekler\dokter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82625" y="1195388"/>
              <a:ext cx="1511300" cy="1511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2781299" y="3702050"/>
            <a:ext cx="3000375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buClr>
                <a:srgbClr val="292929"/>
              </a:buClr>
            </a:pPr>
            <a:r>
              <a:rPr lang="tr-TR" b="1" i="1" noProof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Meslek Hastalıklarından Korunmak </a:t>
            </a:r>
            <a:r>
              <a:rPr lang="tr-TR" b="1" i="1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Mümkündür!</a:t>
            </a:r>
            <a:endParaRPr lang="tr-TR" b="1" i="1" noProof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grpSp>
        <p:nvGrpSpPr>
          <p:cNvPr id="22" name="Gruppieren 44"/>
          <p:cNvGrpSpPr/>
          <p:nvPr/>
        </p:nvGrpSpPr>
        <p:grpSpPr>
          <a:xfrm>
            <a:off x="1812675" y="1301710"/>
            <a:ext cx="4787981" cy="5162171"/>
            <a:chOff x="4937130" y="2033588"/>
            <a:chExt cx="2782887" cy="3000375"/>
          </a:xfrm>
          <a:solidFill>
            <a:schemeClr val="bg1">
              <a:lumMod val="65000"/>
            </a:schemeClr>
          </a:solidFill>
          <a:effectLst>
            <a:outerShdw blurRad="635000" dist="50800" dir="6720000" algn="ctr" rotWithShape="0">
              <a:srgbClr val="000000">
                <a:alpha val="80000"/>
              </a:srgbClr>
            </a:outerShdw>
          </a:effectLst>
          <a:scene3d>
            <a:camera prst="perspectiveFront" fov="5400000">
              <a:rot lat="18609801" lon="17965058" rev="3904819"/>
            </a:camera>
            <a:lightRig rig="threePt" dir="t"/>
          </a:scene3d>
        </p:grpSpPr>
        <p:sp>
          <p:nvSpPr>
            <p:cNvPr id="23" name="Freeform 50"/>
            <p:cNvSpPr>
              <a:spLocks/>
            </p:cNvSpPr>
            <p:nvPr/>
          </p:nvSpPr>
          <p:spPr bwMode="gray">
            <a:xfrm>
              <a:off x="4937130" y="2033588"/>
              <a:ext cx="1730375" cy="2087562"/>
            </a:xfrm>
            <a:custGeom>
              <a:avLst/>
              <a:gdLst>
                <a:gd name="T0" fmla="*/ 2147483647 w 365"/>
                <a:gd name="T1" fmla="*/ 1004079605 h 437"/>
                <a:gd name="T2" fmla="*/ 2147483647 w 365"/>
                <a:gd name="T3" fmla="*/ 502042191 h 437"/>
                <a:gd name="T4" fmla="*/ 2147483647 w 365"/>
                <a:gd name="T5" fmla="*/ 0 h 437"/>
                <a:gd name="T6" fmla="*/ 2147483647 w 365"/>
                <a:gd name="T7" fmla="*/ 981259729 h 437"/>
                <a:gd name="T8" fmla="*/ 0 w 365"/>
                <a:gd name="T9" fmla="*/ 2147483647 h 437"/>
                <a:gd name="T10" fmla="*/ 404547466 w 365"/>
                <a:gd name="T11" fmla="*/ 2147483647 h 437"/>
                <a:gd name="T12" fmla="*/ 898989068 w 365"/>
                <a:gd name="T13" fmla="*/ 2147483647 h 437"/>
                <a:gd name="T14" fmla="*/ 2147483647 w 365"/>
                <a:gd name="T15" fmla="*/ 2147483647 h 437"/>
                <a:gd name="T16" fmla="*/ 2147483647 w 365"/>
                <a:gd name="T17" fmla="*/ 2147483647 h 437"/>
                <a:gd name="T18" fmla="*/ 2147483647 w 365"/>
                <a:gd name="T19" fmla="*/ 2147483647 h 437"/>
                <a:gd name="T20" fmla="*/ 2147483647 w 365"/>
                <a:gd name="T21" fmla="*/ 2147483647 h 437"/>
                <a:gd name="T22" fmla="*/ 2147483647 w 365"/>
                <a:gd name="T23" fmla="*/ 2147483647 h 437"/>
                <a:gd name="T24" fmla="*/ 2147483647 w 365"/>
                <a:gd name="T25" fmla="*/ 2147483647 h 437"/>
                <a:gd name="T26" fmla="*/ 2147483647 w 365"/>
                <a:gd name="T27" fmla="*/ 2147483647 h 437"/>
                <a:gd name="T28" fmla="*/ 2147483647 w 365"/>
                <a:gd name="T29" fmla="*/ 1004079605 h 43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65"/>
                <a:gd name="T46" fmla="*/ 0 h 437"/>
                <a:gd name="T47" fmla="*/ 365 w 365"/>
                <a:gd name="T48" fmla="*/ 437 h 43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65" h="437">
                  <a:moveTo>
                    <a:pt x="322" y="44"/>
                  </a:moveTo>
                  <a:cubicBezTo>
                    <a:pt x="304" y="22"/>
                    <a:pt x="304" y="22"/>
                    <a:pt x="304" y="22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86" y="43"/>
                    <a:pt x="286" y="43"/>
                    <a:pt x="286" y="43"/>
                  </a:cubicBezTo>
                  <a:cubicBezTo>
                    <a:pt x="127" y="46"/>
                    <a:pt x="0" y="176"/>
                    <a:pt x="0" y="335"/>
                  </a:cubicBezTo>
                  <a:cubicBezTo>
                    <a:pt x="0" y="371"/>
                    <a:pt x="6" y="405"/>
                    <a:pt x="18" y="437"/>
                  </a:cubicBezTo>
                  <a:cubicBezTo>
                    <a:pt x="40" y="377"/>
                    <a:pt x="40" y="377"/>
                    <a:pt x="40" y="377"/>
                  </a:cubicBezTo>
                  <a:cubicBezTo>
                    <a:pt x="115" y="389"/>
                    <a:pt x="115" y="389"/>
                    <a:pt x="115" y="389"/>
                  </a:cubicBezTo>
                  <a:cubicBezTo>
                    <a:pt x="100" y="342"/>
                    <a:pt x="105" y="289"/>
                    <a:pt x="132" y="242"/>
                  </a:cubicBezTo>
                  <a:cubicBezTo>
                    <a:pt x="165" y="185"/>
                    <a:pt x="224" y="152"/>
                    <a:pt x="286" y="149"/>
                  </a:cubicBezTo>
                  <a:cubicBezTo>
                    <a:pt x="286" y="191"/>
                    <a:pt x="286" y="191"/>
                    <a:pt x="286" y="191"/>
                  </a:cubicBezTo>
                  <a:cubicBezTo>
                    <a:pt x="304" y="169"/>
                    <a:pt x="304" y="169"/>
                    <a:pt x="304" y="169"/>
                  </a:cubicBezTo>
                  <a:cubicBezTo>
                    <a:pt x="319" y="151"/>
                    <a:pt x="319" y="151"/>
                    <a:pt x="319" y="151"/>
                  </a:cubicBezTo>
                  <a:cubicBezTo>
                    <a:pt x="365" y="96"/>
                    <a:pt x="365" y="96"/>
                    <a:pt x="365" y="96"/>
                  </a:cubicBezTo>
                  <a:lnTo>
                    <a:pt x="322" y="44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>
                <a:solidFill>
                  <a:srgbClr val="000000"/>
                </a:solidFill>
              </a:endParaRPr>
            </a:p>
          </p:txBody>
        </p:sp>
        <p:sp>
          <p:nvSpPr>
            <p:cNvPr id="24" name="Freeform 51"/>
            <p:cNvSpPr>
              <a:spLocks/>
            </p:cNvSpPr>
            <p:nvPr/>
          </p:nvSpPr>
          <p:spPr bwMode="gray">
            <a:xfrm>
              <a:off x="4965705" y="3906838"/>
              <a:ext cx="2428874" cy="1127125"/>
            </a:xfrm>
            <a:custGeom>
              <a:avLst/>
              <a:gdLst>
                <a:gd name="T0" fmla="*/ 2147483647 w 512"/>
                <a:gd name="T1" fmla="*/ 2147483647 h 236"/>
                <a:gd name="T2" fmla="*/ 2147483647 w 512"/>
                <a:gd name="T3" fmla="*/ 1596682593 h 236"/>
                <a:gd name="T4" fmla="*/ 2147483647 w 512"/>
                <a:gd name="T5" fmla="*/ 2147483647 h 236"/>
                <a:gd name="T6" fmla="*/ 2147483647 w 512"/>
                <a:gd name="T7" fmla="*/ 958008541 h 236"/>
                <a:gd name="T8" fmla="*/ 2147483647 w 512"/>
                <a:gd name="T9" fmla="*/ 479004271 h 236"/>
                <a:gd name="T10" fmla="*/ 2147483647 w 512"/>
                <a:gd name="T11" fmla="*/ 364954533 h 236"/>
                <a:gd name="T12" fmla="*/ 2147483647 w 512"/>
                <a:gd name="T13" fmla="*/ 273714669 h 236"/>
                <a:gd name="T14" fmla="*/ 967697791 w 512"/>
                <a:gd name="T15" fmla="*/ 0 h 236"/>
                <a:gd name="T16" fmla="*/ 450091344 w 512"/>
                <a:gd name="T17" fmla="*/ 1459822909 h 236"/>
                <a:gd name="T18" fmla="*/ 225045672 w 512"/>
                <a:gd name="T19" fmla="*/ 2052876767 h 236"/>
                <a:gd name="T20" fmla="*/ 0 w 512"/>
                <a:gd name="T21" fmla="*/ 2147483647 h 236"/>
                <a:gd name="T22" fmla="*/ 810162552 w 512"/>
                <a:gd name="T23" fmla="*/ 2147483647 h 236"/>
                <a:gd name="T24" fmla="*/ 2147483647 w 512"/>
                <a:gd name="T25" fmla="*/ 2147483647 h 236"/>
                <a:gd name="T26" fmla="*/ 2147483647 w 512"/>
                <a:gd name="T27" fmla="*/ 2147483647 h 236"/>
                <a:gd name="T28" fmla="*/ 2147483647 w 512"/>
                <a:gd name="T29" fmla="*/ 2147483647 h 2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12"/>
                <a:gd name="T46" fmla="*/ 0 h 236"/>
                <a:gd name="T47" fmla="*/ 512 w 512"/>
                <a:gd name="T48" fmla="*/ 236 h 2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12" h="236">
                  <a:moveTo>
                    <a:pt x="449" y="141"/>
                  </a:moveTo>
                  <a:cubicBezTo>
                    <a:pt x="422" y="70"/>
                    <a:pt x="422" y="70"/>
                    <a:pt x="422" y="70"/>
                  </a:cubicBezTo>
                  <a:cubicBezTo>
                    <a:pt x="365" y="132"/>
                    <a:pt x="270" y="148"/>
                    <a:pt x="194" y="104"/>
                  </a:cubicBezTo>
                  <a:cubicBezTo>
                    <a:pt x="166" y="89"/>
                    <a:pt x="145" y="67"/>
                    <a:pt x="129" y="42"/>
                  </a:cubicBezTo>
                  <a:cubicBezTo>
                    <a:pt x="165" y="21"/>
                    <a:pt x="165" y="21"/>
                    <a:pt x="165" y="21"/>
                  </a:cubicBezTo>
                  <a:cubicBezTo>
                    <a:pt x="137" y="16"/>
                    <a:pt x="137" y="16"/>
                    <a:pt x="137" y="16"/>
                  </a:cubicBezTo>
                  <a:cubicBezTo>
                    <a:pt x="114" y="12"/>
                    <a:pt x="114" y="12"/>
                    <a:pt x="114" y="12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10" y="90"/>
                    <a:pt x="10" y="90"/>
                    <a:pt x="10" y="9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6" y="96"/>
                    <a:pt x="36" y="96"/>
                    <a:pt x="36" y="96"/>
                  </a:cubicBezTo>
                  <a:cubicBezTo>
                    <a:pt x="88" y="180"/>
                    <a:pt x="181" y="236"/>
                    <a:pt x="287" y="236"/>
                  </a:cubicBezTo>
                  <a:cubicBezTo>
                    <a:pt x="377" y="236"/>
                    <a:pt x="458" y="195"/>
                    <a:pt x="512" y="130"/>
                  </a:cubicBezTo>
                  <a:lnTo>
                    <a:pt x="449" y="141"/>
                  </a:lnTo>
                  <a:close/>
                </a:path>
              </a:pathLst>
            </a:custGeom>
            <a:solidFill>
              <a:schemeClr val="accent4">
                <a:lumMod val="75000"/>
                <a:lumOff val="25000"/>
              </a:schemeClr>
            </a:solidFill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>
                <a:solidFill>
                  <a:srgbClr val="000000"/>
                </a:solidFill>
              </a:endParaRPr>
            </a:p>
          </p:txBody>
        </p:sp>
        <p:sp>
          <p:nvSpPr>
            <p:cNvPr id="25" name="Freeform 52"/>
            <p:cNvSpPr>
              <a:spLocks/>
            </p:cNvSpPr>
            <p:nvPr/>
          </p:nvSpPr>
          <p:spPr bwMode="gray">
            <a:xfrm>
              <a:off x="6521455" y="2259013"/>
              <a:ext cx="1198562" cy="2244725"/>
            </a:xfrm>
            <a:custGeom>
              <a:avLst/>
              <a:gdLst>
                <a:gd name="T0" fmla="*/ 2147483647 w 252"/>
                <a:gd name="T1" fmla="*/ 2147483647 h 470"/>
                <a:gd name="T2" fmla="*/ 2147483647 w 252"/>
                <a:gd name="T3" fmla="*/ 2147483647 h 470"/>
                <a:gd name="T4" fmla="*/ 180973380 w 252"/>
                <a:gd name="T5" fmla="*/ 0 h 470"/>
                <a:gd name="T6" fmla="*/ 1108451094 w 252"/>
                <a:gd name="T7" fmla="*/ 1117705898 h 470"/>
                <a:gd name="T8" fmla="*/ 0 w 252"/>
                <a:gd name="T9" fmla="*/ 2147483647 h 470"/>
                <a:gd name="T10" fmla="*/ 1176312516 w 252"/>
                <a:gd name="T11" fmla="*/ 2147483647 h 470"/>
                <a:gd name="T12" fmla="*/ 2147483647 w 252"/>
                <a:gd name="T13" fmla="*/ 2147483647 h 470"/>
                <a:gd name="T14" fmla="*/ 1968062703 w 252"/>
                <a:gd name="T15" fmla="*/ 2147483647 h 470"/>
                <a:gd name="T16" fmla="*/ 2147483647 w 252"/>
                <a:gd name="T17" fmla="*/ 2147483647 h 470"/>
                <a:gd name="T18" fmla="*/ 2147483647 w 252"/>
                <a:gd name="T19" fmla="*/ 2147483647 h 470"/>
                <a:gd name="T20" fmla="*/ 2147483647 w 252"/>
                <a:gd name="T21" fmla="*/ 2147483647 h 470"/>
                <a:gd name="T22" fmla="*/ 2147483647 w 252"/>
                <a:gd name="T23" fmla="*/ 2147483647 h 470"/>
                <a:gd name="T24" fmla="*/ 2147483647 w 252"/>
                <a:gd name="T25" fmla="*/ 2147483647 h 470"/>
                <a:gd name="T26" fmla="*/ 2147483647 w 252"/>
                <a:gd name="T27" fmla="*/ 2147483647 h 470"/>
                <a:gd name="T28" fmla="*/ 2147483647 w 252"/>
                <a:gd name="T29" fmla="*/ 2147483647 h 47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52"/>
                <a:gd name="T46" fmla="*/ 0 h 470"/>
                <a:gd name="T47" fmla="*/ 252 w 252"/>
                <a:gd name="T48" fmla="*/ 470 h 47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52" h="470">
                  <a:moveTo>
                    <a:pt x="216" y="429"/>
                  </a:moveTo>
                  <a:cubicBezTo>
                    <a:pt x="238" y="387"/>
                    <a:pt x="251" y="339"/>
                    <a:pt x="251" y="288"/>
                  </a:cubicBezTo>
                  <a:cubicBezTo>
                    <a:pt x="251" y="144"/>
                    <a:pt x="146" y="23"/>
                    <a:pt x="8" y="0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18" y="111"/>
                    <a:pt x="35" y="118"/>
                    <a:pt x="52" y="127"/>
                  </a:cubicBezTo>
                  <a:cubicBezTo>
                    <a:pt x="139" y="177"/>
                    <a:pt x="170" y="287"/>
                    <a:pt x="123" y="375"/>
                  </a:cubicBezTo>
                  <a:cubicBezTo>
                    <a:pt x="87" y="354"/>
                    <a:pt x="87" y="354"/>
                    <a:pt x="87" y="354"/>
                  </a:cubicBezTo>
                  <a:cubicBezTo>
                    <a:pt x="97" y="381"/>
                    <a:pt x="97" y="381"/>
                    <a:pt x="97" y="381"/>
                  </a:cubicBezTo>
                  <a:cubicBezTo>
                    <a:pt x="105" y="403"/>
                    <a:pt x="105" y="403"/>
                    <a:pt x="105" y="403"/>
                  </a:cubicBezTo>
                  <a:cubicBezTo>
                    <a:pt x="130" y="470"/>
                    <a:pt x="130" y="470"/>
                    <a:pt x="130" y="470"/>
                  </a:cubicBezTo>
                  <a:cubicBezTo>
                    <a:pt x="197" y="459"/>
                    <a:pt x="197" y="459"/>
                    <a:pt x="197" y="459"/>
                  </a:cubicBezTo>
                  <a:cubicBezTo>
                    <a:pt x="224" y="454"/>
                    <a:pt x="224" y="454"/>
                    <a:pt x="224" y="454"/>
                  </a:cubicBezTo>
                  <a:cubicBezTo>
                    <a:pt x="252" y="450"/>
                    <a:pt x="252" y="450"/>
                    <a:pt x="252" y="450"/>
                  </a:cubicBezTo>
                  <a:lnTo>
                    <a:pt x="216" y="429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>
                <a:solidFill>
                  <a:srgbClr val="000000"/>
                </a:solidFill>
              </a:endParaRPr>
            </a:p>
          </p:txBody>
        </p:sp>
      </p:grpSp>
      <p:grpSp>
        <p:nvGrpSpPr>
          <p:cNvPr id="26" name="Grup 19"/>
          <p:cNvGrpSpPr>
            <a:grpSpLocks/>
          </p:cNvGrpSpPr>
          <p:nvPr/>
        </p:nvGrpSpPr>
        <p:grpSpPr bwMode="auto">
          <a:xfrm>
            <a:off x="990600" y="5683299"/>
            <a:ext cx="6162675" cy="663575"/>
            <a:chOff x="2644311" y="5451679"/>
            <a:chExt cx="6162416" cy="663371"/>
          </a:xfrm>
        </p:grpSpPr>
        <p:grpSp>
          <p:nvGrpSpPr>
            <p:cNvPr id="27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9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1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2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0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0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9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0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30 h 234"/>
                  <a:gd name="T10" fmla="*/ 966168 w 124"/>
                  <a:gd name="T11" fmla="*/ 7124930 h 234"/>
                  <a:gd name="T12" fmla="*/ 966168 w 124"/>
                  <a:gd name="T13" fmla="*/ 3892692 h 234"/>
                  <a:gd name="T14" fmla="*/ 1590987 w 124"/>
                  <a:gd name="T15" fmla="*/ 3892692 h 234"/>
                  <a:gd name="T16" fmla="*/ 2587025 w 124"/>
                  <a:gd name="T17" fmla="*/ 3807366 h 234"/>
                  <a:gd name="T18" fmla="*/ 3095145 w 124"/>
                  <a:gd name="T19" fmla="*/ 3533560 h 234"/>
                  <a:gd name="T20" fmla="*/ 3471125 w 124"/>
                  <a:gd name="T21" fmla="*/ 2896713 h 234"/>
                  <a:gd name="T22" fmla="*/ 3651104 w 124"/>
                  <a:gd name="T23" fmla="*/ 1918946 h 234"/>
                  <a:gd name="T24" fmla="*/ 3358227 w 124"/>
                  <a:gd name="T25" fmla="*/ 707008 h 234"/>
                  <a:gd name="T26" fmla="*/ 2294076 w 124"/>
                  <a:gd name="T27" fmla="*/ 2981860 h 234"/>
                  <a:gd name="T28" fmla="*/ 913797 w 124"/>
                  <a:gd name="T29" fmla="*/ 2981860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60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4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3 h 239"/>
                  <a:gd name="T4" fmla="*/ 0 w 134"/>
                  <a:gd name="T5" fmla="*/ 5122873 h 239"/>
                  <a:gd name="T6" fmla="*/ 2001540 w 134"/>
                  <a:gd name="T7" fmla="*/ 7163781 h 239"/>
                  <a:gd name="T8" fmla="*/ 3946645 w 134"/>
                  <a:gd name="T9" fmla="*/ 5187975 h 239"/>
                  <a:gd name="T10" fmla="*/ 3946645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38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7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5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40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1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36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8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9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37" name="Picture 64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8" name="53 Metin kutusu"/>
            <p:cNvSpPr txBox="1"/>
            <p:nvPr/>
          </p:nvSpPr>
          <p:spPr>
            <a:xfrm>
              <a:off x="3298334" y="5638946"/>
              <a:ext cx="5508393" cy="288836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Koruma sırası / Önemi / Öncelikler / Neler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grpSp>
        <p:nvGrpSpPr>
          <p:cNvPr id="3" name="Grup 2"/>
          <p:cNvGrpSpPr/>
          <p:nvPr/>
        </p:nvGrpSpPr>
        <p:grpSpPr>
          <a:xfrm>
            <a:off x="-203350" y="1301710"/>
            <a:ext cx="4822975" cy="2180471"/>
            <a:chOff x="4835227" y="1144588"/>
            <a:chExt cx="4744793" cy="2180471"/>
          </a:xfrm>
        </p:grpSpPr>
        <p:sp>
          <p:nvSpPr>
            <p:cNvPr id="8" name="Rectangle 5"/>
            <p:cNvSpPr>
              <a:spLocks noChangeArrowheads="1"/>
            </p:cNvSpPr>
            <p:nvPr/>
          </p:nvSpPr>
          <p:spPr bwMode="gray">
            <a:xfrm>
              <a:off x="6697664" y="1392238"/>
              <a:ext cx="2882356" cy="168116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108000" tIns="108000" rIns="144000" bIns="72000"/>
            <a:lstStyle/>
            <a:p>
              <a:pPr>
                <a:lnSpc>
                  <a:spcPct val="95000"/>
                </a:lnSpc>
                <a:buClr>
                  <a:srgbClr val="292929"/>
                </a:buClr>
              </a:pPr>
              <a:r>
                <a:rPr lang="tr-TR" sz="1400" i="1" noProof="1" smtClean="0">
                  <a:solidFill>
                    <a:srgbClr val="000000"/>
                  </a:solidFill>
                  <a:latin typeface="Calibri" pitchFamily="34" charset="0"/>
                </a:rPr>
                <a:t>1.Zararlı </a:t>
              </a: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</a:rPr>
                <a:t>Maddelerin Değiştirilmesi</a:t>
              </a:r>
            </a:p>
            <a:p>
              <a:pPr>
                <a:lnSpc>
                  <a:spcPct val="95000"/>
                </a:lnSpc>
                <a:buClr>
                  <a:srgbClr val="292929"/>
                </a:buClr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</a:rPr>
                <a:t>2. Kapalı Çalışma Yöntemi</a:t>
              </a:r>
            </a:p>
            <a:p>
              <a:pPr>
                <a:lnSpc>
                  <a:spcPct val="95000"/>
                </a:lnSpc>
                <a:buClr>
                  <a:srgbClr val="292929"/>
                </a:buClr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</a:rPr>
                <a:t>3.Ayırma (Ortam ve KKD)</a:t>
              </a:r>
            </a:p>
            <a:p>
              <a:pPr>
                <a:lnSpc>
                  <a:spcPct val="95000"/>
                </a:lnSpc>
                <a:buClr>
                  <a:srgbClr val="292929"/>
                </a:buClr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</a:rPr>
                <a:t>4.Havalandırma  (Lokal-Genel)</a:t>
              </a:r>
            </a:p>
            <a:p>
              <a:pPr>
                <a:lnSpc>
                  <a:spcPct val="95000"/>
                </a:lnSpc>
                <a:buClr>
                  <a:srgbClr val="292929"/>
                </a:buClr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</a:rPr>
                <a:t>5.Nemli çalışma yöntemi</a:t>
              </a:r>
            </a:p>
            <a:p>
              <a:pPr>
                <a:lnSpc>
                  <a:spcPct val="95000"/>
                </a:lnSpc>
                <a:buClr>
                  <a:srgbClr val="292929"/>
                </a:buClr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</a:rPr>
                <a:t>6.Sürekli temizlik ve bakım</a:t>
              </a:r>
            </a:p>
            <a:p>
              <a:pPr>
                <a:lnSpc>
                  <a:spcPct val="95000"/>
                </a:lnSpc>
                <a:buClr>
                  <a:srgbClr val="292929"/>
                </a:buClr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</a:rPr>
                <a:t>7.Üretim </a:t>
              </a:r>
              <a:r>
                <a:rPr lang="tr-TR" sz="1400" i="1" noProof="1" smtClean="0">
                  <a:solidFill>
                    <a:srgbClr val="000000"/>
                  </a:solidFill>
                  <a:latin typeface="Calibri" pitchFamily="34" charset="0"/>
                </a:rPr>
                <a:t>planlaması</a:t>
              </a:r>
              <a:endParaRPr lang="tr-TR" sz="1400" i="1" noProof="1">
                <a:solidFill>
                  <a:srgbClr val="000000"/>
                </a:solidFill>
                <a:latin typeface="Calibri" pitchFamily="34" charset="0"/>
              </a:endParaRPr>
            </a:p>
            <a:p>
              <a:pPr>
                <a:lnSpc>
                  <a:spcPct val="95000"/>
                </a:lnSpc>
                <a:buClr>
                  <a:srgbClr val="292929"/>
                </a:buClr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</a:rPr>
                <a:t>8. Çalışma ortamı ölçümleri</a:t>
              </a:r>
            </a:p>
          </p:txBody>
        </p:sp>
        <p:sp>
          <p:nvSpPr>
            <p:cNvPr id="16" name="Rectangle 5"/>
            <p:cNvSpPr>
              <a:spLocks noChangeArrowheads="1"/>
            </p:cNvSpPr>
            <p:nvPr/>
          </p:nvSpPr>
          <p:spPr bwMode="gray">
            <a:xfrm>
              <a:off x="6633174" y="1144588"/>
              <a:ext cx="2946846" cy="3333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108000" tIns="108000" rIns="144000" bIns="72000"/>
            <a:lstStyle/>
            <a:p>
              <a:pPr algn="ctr">
                <a:lnSpc>
                  <a:spcPct val="95000"/>
                </a:lnSpc>
                <a:spcAft>
                  <a:spcPct val="40000"/>
                </a:spcAft>
                <a:buClr>
                  <a:srgbClr val="292929"/>
                </a:buClr>
              </a:pPr>
              <a:r>
                <a:rPr lang="tr-TR" sz="1400" b="1" noProof="1" smtClean="0">
                  <a:solidFill>
                    <a:srgbClr val="000000"/>
                  </a:solidFill>
                  <a:latin typeface="Calibri" pitchFamily="34" charset="0"/>
                </a:rPr>
                <a:t>KAYNAKTA KONTROL</a:t>
              </a:r>
              <a:endParaRPr lang="tr-TR" sz="1400" b="1" noProof="1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pic>
          <p:nvPicPr>
            <p:cNvPr id="1026" name="Picture 2" descr="D:\DOKTOR\2-DRUZ\1. EĞİTİM KURUMU\1. İstanbuluzman\2-RESİMLER\Ev-Konut-Fabrika\industry (1)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35227" y="1391484"/>
              <a:ext cx="1933575" cy="19335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3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8375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>
              <a:defRPr/>
            </a:pPr>
            <a:r>
              <a:rPr lang="tr-TR" sz="9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4842" y="568865"/>
            <a:ext cx="3290888" cy="24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SAĞLIK GÖZETİMİNİN </a:t>
            </a: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UYGULAMA İLKELERİ</a:t>
            </a:r>
            <a:endParaRPr lang="de-DE" sz="20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720000" lvl="1" indent="-324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324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ortam faktörlerini değerlendirme</a:t>
            </a:r>
          </a:p>
          <a:p>
            <a:pPr marL="720000" lvl="1" indent="-324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Uygun işe yerleştirme (İşe Giriş Muayenesi)</a:t>
            </a:r>
          </a:p>
          <a:p>
            <a:pPr marL="720000" lvl="1" indent="-324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sağlık risklerini kontrol etme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324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Aralıklı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kontrol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muayeneleri (Periyodik Muayene)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324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İşyerinde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hizmeti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sunma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324000">
              <a:lnSpc>
                <a:spcPct val="90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eğitimi ve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danışmanlık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7664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27666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7667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SAĞLIK GÖZETİMİ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2210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0" name="Rechteck 4"/>
          <p:cNvSpPr>
            <a:spLocks noChangeArrowheads="1"/>
          </p:cNvSpPr>
          <p:nvPr/>
        </p:nvSpPr>
        <p:spPr bwMode="auto">
          <a:xfrm>
            <a:off x="2924175" y="2232595"/>
            <a:ext cx="6191250" cy="252990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44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 Ortam Faktörlerini</a:t>
            </a:r>
          </a:p>
          <a:p>
            <a:pPr algn="ctr"/>
            <a:r>
              <a:rPr lang="tr-TR" sz="44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Değerlendirme </a:t>
            </a:r>
            <a:endParaRPr lang="tr-TR" sz="44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1" name="Picture 2" descr="D:\DOKTOR\1-ISTANBULUZMAN\1-EĞİTİM KURUMU\1. İstanbuluzman\2-RESİMLER\Fabrika\industry (1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51" y="1928731"/>
            <a:ext cx="3486151" cy="298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5177846" y="1527625"/>
            <a:ext cx="1144587" cy="1144588"/>
          </a:xfrm>
          <a:prstGeom prst="ellipse">
            <a:avLst/>
          </a:prstGeom>
          <a:gradFill rotWithShape="1">
            <a:gsLst>
              <a:gs pos="0">
                <a:srgbClr val="0161B2"/>
              </a:gs>
              <a:gs pos="100000">
                <a:srgbClr val="004074"/>
              </a:gs>
            </a:gsLst>
            <a:lin ang="2700000" scaled="1"/>
          </a:gradFill>
          <a:ln w="9525" algn="ctr">
            <a:noFill/>
            <a:round/>
            <a:headEnd/>
            <a:tailEnd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none"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tr-TR" sz="6600" b="1" dirty="0" smtClean="0">
                <a:solidFill>
                  <a:srgbClr val="FFFFFF"/>
                </a:solidFill>
                <a:latin typeface="Arial"/>
                <a:cs typeface="Arial" pitchFamily="34" charset="0"/>
              </a:rPr>
              <a:t>1</a:t>
            </a:r>
            <a:endParaRPr lang="tr-TR" sz="6600" b="1" dirty="0">
              <a:solidFill>
                <a:srgbClr val="FFFFFF"/>
              </a:solidFill>
              <a:latin typeface="Arial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9537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ORTAM RİSK FAKTÖRLERİ</a:t>
            </a:r>
            <a:endParaRPr lang="de-DE" sz="20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720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504000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niteliğine göre ortamda hangi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faktörlerin bulunduğu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tahmin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edilebilir.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Bunun için;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016100" lvl="1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Uzman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görüşü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almak</a:t>
            </a:r>
          </a:p>
          <a:p>
            <a:pPr marL="1016100" lvl="1" indent="-3429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İşçilerin görüşlerine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başvurmak</a:t>
            </a:r>
          </a:p>
          <a:p>
            <a:pPr marL="673200" lvl="1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504000" indent="-288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Kesin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 için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ortamdaki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faktörlerinin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düzeyi ölçülmelidir.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Bu ölçümler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 hijyeni çalışmaları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olarak adlandırılır. </a:t>
            </a:r>
          </a:p>
          <a:p>
            <a:pPr marL="144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40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7664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27666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7667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İŞYERİ ORTAM FAKTÖRLERİNİ DEĞERLENDİRME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9550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ORTAM RİSK FAKTÖRLERİNİN ÇALIŞANA ETKİSİ</a:t>
            </a:r>
            <a:endParaRPr lang="de-DE" sz="2000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440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40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konuda oluşturulmuş standartlar vardır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Örneğin kimyasallarla ilgili oluşturulan bu standartlara </a:t>
            </a:r>
          </a:p>
          <a:p>
            <a:pPr marL="1440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«MAK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ESD-TLV» değerleri denir.</a:t>
            </a:r>
          </a:p>
          <a:p>
            <a:pPr marL="1440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40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Kimyasal maddelerle ilgili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tüzükte;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300’den fazla maddeyle ilgili MAK-MAC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ESD-TLV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miktarları ile tozlara ait sınır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belirlenmiştir. </a:t>
            </a:r>
          </a:p>
          <a:p>
            <a:pPr marL="1440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7664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27666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7667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İŞYERİ ORTAM FAKTÖRLERİNİ DEĞERLENDİRME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67724" y="6405496"/>
            <a:ext cx="60107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0880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3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3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33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9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20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6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8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4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5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6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8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29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30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Ülke raporu sunusu 2">
    <a:dk1>
      <a:srgbClr val="000000"/>
    </a:dk1>
    <a:lt1>
      <a:srgbClr val="FFFFFF"/>
    </a:lt1>
    <a:dk2>
      <a:srgbClr val="CC6600"/>
    </a:dk2>
    <a:lt2>
      <a:srgbClr val="FFFFFF"/>
    </a:lt2>
    <a:accent1>
      <a:srgbClr val="FFFFCC"/>
    </a:accent1>
    <a:accent2>
      <a:srgbClr val="B5E0E3"/>
    </a:accent2>
    <a:accent3>
      <a:srgbClr val="FFFFFF"/>
    </a:accent3>
    <a:accent4>
      <a:srgbClr val="000000"/>
    </a:accent4>
    <a:accent5>
      <a:srgbClr val="FFFFE2"/>
    </a:accent5>
    <a:accent6>
      <a:srgbClr val="A4CBCE"/>
    </a:accent6>
    <a:hlink>
      <a:srgbClr val="E5D093"/>
    </a:hlink>
    <a:folHlink>
      <a:srgbClr val="CCB374"/>
    </a:folHlink>
  </a:clrScheme>
  <a:fontScheme name="Ülke raporu sunusu">
    <a:majorFont>
      <a:latin typeface="Century Schoolbook"/>
      <a:ea typeface=""/>
      <a:cs typeface="Times New Roman"/>
    </a:majorFont>
    <a:minorFont>
      <a:latin typeface="Century Schoolbook"/>
      <a:ea typeface=""/>
      <a:cs typeface="Times New Roma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11752</TotalTime>
  <Words>1909</Words>
  <Application>Microsoft Office PowerPoint</Application>
  <PresentationFormat>Ekran Gösterisi (4:3)</PresentationFormat>
  <Paragraphs>580</Paragraphs>
  <Slides>52</Slides>
  <Notes>52</Notes>
  <HiddenSlides>0</HiddenSlides>
  <MMClips>0</MMClips>
  <ScaleCrop>false</ScaleCrop>
  <HeadingPairs>
    <vt:vector size="4" baseType="variant">
      <vt:variant>
        <vt:lpstr>Tema</vt:lpstr>
      </vt:variant>
      <vt:variant>
        <vt:i4>18</vt:i4>
      </vt:variant>
      <vt:variant>
        <vt:lpstr>Slayt Başlıkları</vt:lpstr>
      </vt:variant>
      <vt:variant>
        <vt:i4>52</vt:i4>
      </vt:variant>
    </vt:vector>
  </HeadingPairs>
  <TitlesOfParts>
    <vt:vector size="70" baseType="lpstr">
      <vt:lpstr>1_Standarddesign</vt:lpstr>
      <vt:lpstr>8_Standarddesign</vt:lpstr>
      <vt:lpstr>24_Standarddesign</vt:lpstr>
      <vt:lpstr>25_Standarddesign</vt:lpstr>
      <vt:lpstr>26_Standarddesign</vt:lpstr>
      <vt:lpstr>27_Standarddesign</vt:lpstr>
      <vt:lpstr>28_Standarddesign</vt:lpstr>
      <vt:lpstr>29_Standarddesign</vt:lpstr>
      <vt:lpstr>30_Standarddesign</vt:lpstr>
      <vt:lpstr>31_Standarddesign</vt:lpstr>
      <vt:lpstr>32_Standarddesign</vt:lpstr>
      <vt:lpstr>33_Standarddesign</vt:lpstr>
      <vt:lpstr>12_Standarddesign</vt:lpstr>
      <vt:lpstr>17_Standarddesign</vt:lpstr>
      <vt:lpstr>19_Standarddesign</vt:lpstr>
      <vt:lpstr>20_Standarddesign</vt:lpstr>
      <vt:lpstr>6_Standarddesign</vt:lpstr>
      <vt:lpstr>2_Standarddesign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 Yiğitalp</cp:lastModifiedBy>
  <cp:revision>1339</cp:revision>
  <dcterms:created xsi:type="dcterms:W3CDTF">2008-04-16T13:39:00Z</dcterms:created>
  <dcterms:modified xsi:type="dcterms:W3CDTF">2013-08-12T22:24:14Z</dcterms:modified>
</cp:coreProperties>
</file>