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92" r:id="rId2"/>
    <p:sldMasterId id="2147483828" r:id="rId3"/>
    <p:sldMasterId id="2147483840" r:id="rId4"/>
    <p:sldMasterId id="2147483852" r:id="rId5"/>
    <p:sldMasterId id="2147483876" r:id="rId6"/>
    <p:sldMasterId id="2147483888" r:id="rId7"/>
    <p:sldMasterId id="2147483900" r:id="rId8"/>
    <p:sldMasterId id="2147483912" r:id="rId9"/>
    <p:sldMasterId id="2147483936" r:id="rId10"/>
    <p:sldMasterId id="2147483960" r:id="rId11"/>
    <p:sldMasterId id="2147483972" r:id="rId12"/>
    <p:sldMasterId id="2147484068" r:id="rId13"/>
    <p:sldMasterId id="2147484080" r:id="rId14"/>
    <p:sldMasterId id="2147484092" r:id="rId15"/>
    <p:sldMasterId id="2147484104" r:id="rId16"/>
    <p:sldMasterId id="2147484116" r:id="rId17"/>
    <p:sldMasterId id="2147484128" r:id="rId18"/>
    <p:sldMasterId id="2147484140" r:id="rId19"/>
    <p:sldMasterId id="2147484152" r:id="rId20"/>
    <p:sldMasterId id="2147484164" r:id="rId21"/>
    <p:sldMasterId id="2147484176" r:id="rId22"/>
    <p:sldMasterId id="2147484651" r:id="rId23"/>
    <p:sldMasterId id="2147484747" r:id="rId24"/>
    <p:sldMasterId id="2147484771" r:id="rId25"/>
    <p:sldMasterId id="2147484783" r:id="rId26"/>
    <p:sldMasterId id="2147484807" r:id="rId27"/>
    <p:sldMasterId id="2147484819" r:id="rId28"/>
    <p:sldMasterId id="2147484831" r:id="rId29"/>
  </p:sldMasterIdLst>
  <p:notesMasterIdLst>
    <p:notesMasterId r:id="rId128"/>
  </p:notesMasterIdLst>
  <p:handoutMasterIdLst>
    <p:handoutMasterId r:id="rId129"/>
  </p:handoutMasterIdLst>
  <p:sldIdLst>
    <p:sldId id="461" r:id="rId30"/>
    <p:sldId id="1353" r:id="rId31"/>
    <p:sldId id="1354" r:id="rId32"/>
    <p:sldId id="1523" r:id="rId33"/>
    <p:sldId id="1524" r:id="rId34"/>
    <p:sldId id="1525" r:id="rId35"/>
    <p:sldId id="1556" r:id="rId36"/>
    <p:sldId id="1526" r:id="rId37"/>
    <p:sldId id="1557" r:id="rId38"/>
    <p:sldId id="1558" r:id="rId39"/>
    <p:sldId id="1559" r:id="rId40"/>
    <p:sldId id="1561" r:id="rId41"/>
    <p:sldId id="1562" r:id="rId42"/>
    <p:sldId id="1581" r:id="rId43"/>
    <p:sldId id="1527" r:id="rId44"/>
    <p:sldId id="1578" r:id="rId45"/>
    <p:sldId id="1579" r:id="rId46"/>
    <p:sldId id="1577" r:id="rId47"/>
    <p:sldId id="1580" r:id="rId48"/>
    <p:sldId id="1528" r:id="rId49"/>
    <p:sldId id="1529" r:id="rId50"/>
    <p:sldId id="1530" r:id="rId51"/>
    <p:sldId id="1531" r:id="rId52"/>
    <p:sldId id="1569" r:id="rId53"/>
    <p:sldId id="1570" r:id="rId54"/>
    <p:sldId id="1571" r:id="rId55"/>
    <p:sldId id="1572" r:id="rId56"/>
    <p:sldId id="1573" r:id="rId57"/>
    <p:sldId id="1543" r:id="rId58"/>
    <p:sldId id="1544" r:id="rId59"/>
    <p:sldId id="1497" r:id="rId60"/>
    <p:sldId id="1498" r:id="rId61"/>
    <p:sldId id="1499" r:id="rId62"/>
    <p:sldId id="1236" r:id="rId63"/>
    <p:sldId id="1401" r:id="rId64"/>
    <p:sldId id="1221" r:id="rId65"/>
    <p:sldId id="1453" r:id="rId66"/>
    <p:sldId id="1238" r:id="rId67"/>
    <p:sldId id="1163" r:id="rId68"/>
    <p:sldId id="1328" r:id="rId69"/>
    <p:sldId id="1329" r:id="rId70"/>
    <p:sldId id="1514" r:id="rId71"/>
    <p:sldId id="1515" r:id="rId72"/>
    <p:sldId id="1518" r:id="rId73"/>
    <p:sldId id="1519" r:id="rId74"/>
    <p:sldId id="1516" r:id="rId75"/>
    <p:sldId id="1517" r:id="rId76"/>
    <p:sldId id="1223" r:id="rId77"/>
    <p:sldId id="1224" r:id="rId78"/>
    <p:sldId id="1454" r:id="rId79"/>
    <p:sldId id="1402" r:id="rId80"/>
    <p:sldId id="1448" r:id="rId81"/>
    <p:sldId id="1455" r:id="rId82"/>
    <p:sldId id="1404" r:id="rId83"/>
    <p:sldId id="1456" r:id="rId84"/>
    <p:sldId id="1403" r:id="rId85"/>
    <p:sldId id="1449" r:id="rId86"/>
    <p:sldId id="1405" r:id="rId87"/>
    <p:sldId id="1505" r:id="rId88"/>
    <p:sldId id="1431" r:id="rId89"/>
    <p:sldId id="1281" r:id="rId90"/>
    <p:sldId id="1406" r:id="rId91"/>
    <p:sldId id="1432" r:id="rId92"/>
    <p:sldId id="1283" r:id="rId93"/>
    <p:sldId id="1407" r:id="rId94"/>
    <p:sldId id="1285" r:id="rId95"/>
    <p:sldId id="1408" r:id="rId96"/>
    <p:sldId id="1288" r:id="rId97"/>
    <p:sldId id="1409" r:id="rId98"/>
    <p:sldId id="1433" r:id="rId99"/>
    <p:sldId id="1434" r:id="rId100"/>
    <p:sldId id="1435" r:id="rId101"/>
    <p:sldId id="1436" r:id="rId102"/>
    <p:sldId id="1437" r:id="rId103"/>
    <p:sldId id="1411" r:id="rId104"/>
    <p:sldId id="1438" r:id="rId105"/>
    <p:sldId id="1439" r:id="rId106"/>
    <p:sldId id="1440" r:id="rId107"/>
    <p:sldId id="1441" r:id="rId108"/>
    <p:sldId id="1442" r:id="rId109"/>
    <p:sldId id="1413" r:id="rId110"/>
    <p:sldId id="1414" r:id="rId111"/>
    <p:sldId id="1422" r:id="rId112"/>
    <p:sldId id="1443" r:id="rId113"/>
    <p:sldId id="1423" r:id="rId114"/>
    <p:sldId id="1424" r:id="rId115"/>
    <p:sldId id="1425" r:id="rId116"/>
    <p:sldId id="1426" r:id="rId117"/>
    <p:sldId id="1427" r:id="rId118"/>
    <p:sldId id="1521" r:id="rId119"/>
    <p:sldId id="1444" r:id="rId120"/>
    <p:sldId id="1428" r:id="rId121"/>
    <p:sldId id="1489" r:id="rId122"/>
    <p:sldId id="1429" r:id="rId123"/>
    <p:sldId id="1502" r:id="rId124"/>
    <p:sldId id="1364" r:id="rId125"/>
    <p:sldId id="1507" r:id="rId126"/>
    <p:sldId id="1359" r:id="rId12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004986"/>
    <a:srgbClr val="575F57"/>
    <a:srgbClr val="3366FF"/>
    <a:srgbClr val="5A5A59"/>
    <a:srgbClr val="00A4FF"/>
    <a:srgbClr val="004074"/>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981" autoAdjust="0"/>
  </p:normalViewPr>
  <p:slideViewPr>
    <p:cSldViewPr snapToGrid="0">
      <p:cViewPr>
        <p:scale>
          <a:sx n="100" d="100"/>
          <a:sy n="100" d="100"/>
        </p:scale>
        <p:origin x="-194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718"/>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8.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33"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123" Type="http://schemas.openxmlformats.org/officeDocument/2006/relationships/slide" Target="slides/slide94.xml"/><Relationship Id="rId128"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slide" Target="slides/slide89.xml"/><Relationship Id="rId126" Type="http://schemas.openxmlformats.org/officeDocument/2006/relationships/slide" Target="slides/slide97.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slide" Target="slides/slide87.xml"/><Relationship Id="rId124" Type="http://schemas.openxmlformats.org/officeDocument/2006/relationships/slide" Target="slides/slide95.xml"/><Relationship Id="rId129"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slide" Target="slides/slide90.xml"/><Relationship Id="rId127"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122" Type="http://schemas.openxmlformats.org/officeDocument/2006/relationships/slide" Target="slides/slide93.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slide" Target="slides/slide91.xml"/><Relationship Id="rId125" Type="http://schemas.openxmlformats.org/officeDocument/2006/relationships/slide" Target="slides/slide96.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 Id="rId131" Type="http://schemas.openxmlformats.org/officeDocument/2006/relationships/viewProps" Target="viewProps.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5"/>
      <c:rotY val="5"/>
      <c:rAngAx val="1"/>
    </c:view3D>
    <c:floor>
      <c:thickness val="0"/>
    </c:floor>
    <c:sideWall>
      <c:thickness val="0"/>
      <c:spPr>
        <a:ln w="3175"/>
      </c:spPr>
    </c:sideWall>
    <c:backWall>
      <c:thickness val="0"/>
      <c:spPr>
        <a:ln w="3175"/>
      </c:spPr>
    </c:backWall>
    <c:plotArea>
      <c:layout>
        <c:manualLayout>
          <c:layoutTarget val="inner"/>
          <c:xMode val="edge"/>
          <c:yMode val="edge"/>
          <c:x val="7.4474450364287445E-2"/>
          <c:y val="4.5456218734093917E-2"/>
          <c:w val="0.88411114856805828"/>
          <c:h val="0.7958757192734881"/>
        </c:manualLayout>
      </c:layout>
      <c:bar3DChart>
        <c:barDir val="col"/>
        <c:grouping val="stacked"/>
        <c:varyColors val="0"/>
        <c:ser>
          <c:idx val="0"/>
          <c:order val="0"/>
          <c:tx>
            <c:strRef>
              <c:f>Sayfa1!$B$1</c:f>
              <c:strCache>
                <c:ptCount val="1"/>
                <c:pt idx="0">
                  <c:v>Trilyon TL</c:v>
                </c:pt>
              </c:strCache>
            </c:strRef>
          </c:tx>
          <c:invertIfNegative val="0"/>
          <c:dLbls>
            <c:dLbl>
              <c:idx val="0"/>
              <c:layout>
                <c:manualLayout>
                  <c:x val="3.0372502846898707E-3"/>
                  <c:y val="-0.26882576439195688"/>
                </c:manualLayout>
              </c:layout>
              <c:showLegendKey val="0"/>
              <c:showVal val="1"/>
              <c:showCatName val="0"/>
              <c:showSerName val="0"/>
              <c:showPercent val="0"/>
              <c:showBubbleSize val="0"/>
            </c:dLbl>
            <c:dLbl>
              <c:idx val="1"/>
              <c:layout>
                <c:manualLayout>
                  <c:x val="7.3461831218089788E-3"/>
                  <c:y val="-3.0200358867049432E-2"/>
                </c:manualLayout>
              </c:layout>
              <c:showLegendKey val="0"/>
              <c:showVal val="1"/>
              <c:showCatName val="0"/>
              <c:showSerName val="0"/>
              <c:showPercent val="0"/>
              <c:showBubbleSize val="0"/>
            </c:dLbl>
            <c:dLbl>
              <c:idx val="2"/>
              <c:layout>
                <c:manualLayout>
                  <c:x val="1.028459284696734E-2"/>
                  <c:y val="-2.6359036645703551E-3"/>
                </c:manualLayout>
              </c:layout>
              <c:showLegendKey val="0"/>
              <c:showVal val="1"/>
              <c:showCatName val="0"/>
              <c:showSerName val="0"/>
              <c:showPercent val="0"/>
              <c:showBubbleSize val="0"/>
            </c:dLbl>
            <c:dLbl>
              <c:idx val="3"/>
              <c:layout>
                <c:manualLayout>
                  <c:x val="1.028459284696734E-2"/>
                  <c:y val="-1.0543614658281131E-2"/>
                </c:manualLayout>
              </c:layout>
              <c:showLegendKey val="0"/>
              <c:showVal val="1"/>
              <c:showCatName val="0"/>
              <c:showSerName val="0"/>
              <c:showPercent val="0"/>
              <c:showBubbleSize val="0"/>
            </c:dLbl>
            <c:dLbl>
              <c:idx val="4"/>
              <c:layout>
                <c:manualLayout>
                  <c:x val="-2.9385707863421534E-3"/>
                  <c:y val="-0.2741339811153069"/>
                </c:manualLayout>
              </c:layout>
              <c:showLegendKey val="0"/>
              <c:showVal val="1"/>
              <c:showCatName val="0"/>
              <c:showSerName val="0"/>
              <c:showPercent val="0"/>
              <c:showBubbleSize val="0"/>
            </c:dLbl>
            <c:dLbl>
              <c:idx val="5"/>
              <c:layout>
                <c:manualLayout>
                  <c:x val="5.876910198267052E-3"/>
                  <c:y val="-0.27676988477987713"/>
                </c:manualLayout>
              </c:layout>
              <c:showLegendKey val="0"/>
              <c:showVal val="1"/>
              <c:showCatName val="0"/>
              <c:showSerName val="0"/>
              <c:showPercent val="0"/>
              <c:showBubbleSize val="0"/>
            </c:dLbl>
            <c:dLbl>
              <c:idx val="6"/>
              <c:layout>
                <c:manualLayout>
                  <c:x val="4.4076826487002892E-3"/>
                  <c:y val="-0.28994940310272843"/>
                </c:manualLayout>
              </c:layout>
              <c:showLegendKey val="0"/>
              <c:showVal val="1"/>
              <c:showCatName val="0"/>
              <c:showSerName val="0"/>
              <c:showPercent val="0"/>
              <c:showBubbleSize val="0"/>
            </c:dLbl>
            <c:dLbl>
              <c:idx val="7"/>
              <c:layout>
                <c:manualLayout>
                  <c:x val="5.876910198267052E-3"/>
                  <c:y val="-0.3136725360838607"/>
                </c:manualLayout>
              </c:layout>
              <c:showLegendKey val="0"/>
              <c:showVal val="1"/>
              <c:showCatName val="0"/>
              <c:showSerName val="0"/>
              <c:showPercent val="0"/>
              <c:showBubbleSize val="0"/>
            </c:dLbl>
            <c:dLbl>
              <c:idx val="8"/>
              <c:layout>
                <c:manualLayout>
                  <c:x val="-2.938455099133526E-3"/>
                  <c:y val="-0.35321109105241461"/>
                </c:manualLayout>
              </c:layout>
              <c:showLegendKey val="0"/>
              <c:showVal val="1"/>
              <c:showCatName val="0"/>
              <c:showSerName val="0"/>
              <c:showPercent val="0"/>
              <c:showBubbleSize val="0"/>
            </c:dLbl>
            <c:dLbl>
              <c:idx val="9"/>
              <c:layout>
                <c:manualLayout>
                  <c:x val="0"/>
                  <c:y val="-0.38220603136268749"/>
                </c:manualLayout>
              </c:layout>
              <c:showLegendKey val="0"/>
              <c:showVal val="1"/>
              <c:showCatName val="0"/>
              <c:showSerName val="0"/>
              <c:showPercent val="0"/>
              <c:showBubbleSize val="0"/>
            </c:dLbl>
            <c:txPr>
              <a:bodyPr/>
              <a:lstStyle/>
              <a:p>
                <a:pPr>
                  <a:defRPr sz="1400" b="1">
                    <a:latin typeface="Cambria" pitchFamily="18" charset="0"/>
                    <a:cs typeface="Tahoma" pitchFamily="34" charset="0"/>
                  </a:defRPr>
                </a:pPr>
                <a:endParaRPr lang="tr-TR"/>
              </a:p>
            </c:txPr>
            <c:showLegendKey val="0"/>
            <c:showVal val="1"/>
            <c:showCatName val="0"/>
            <c:showSerName val="0"/>
            <c:showPercent val="0"/>
            <c:showBubbleSize val="0"/>
            <c:showLeaderLines val="0"/>
          </c:dLbls>
          <c:cat>
            <c:strRef>
              <c:f>Sayfa1!$A$2:$A$5</c:f>
              <c:strCache>
                <c:ptCount val="4"/>
                <c:pt idx="0">
                  <c:v>Sigara(+)  
Asbest (+)</c:v>
                </c:pt>
                <c:pt idx="1">
                  <c:v>Sigara(+) 
Asbest (-)</c:v>
                </c:pt>
                <c:pt idx="2">
                  <c:v>Sigara(-)
Asbest (+)</c:v>
                </c:pt>
                <c:pt idx="3">
                  <c:v>Sigara(-)
Asbest (-)</c:v>
                </c:pt>
              </c:strCache>
            </c:strRef>
          </c:cat>
          <c:val>
            <c:numRef>
              <c:f>Sayfa1!$B$2:$B$5</c:f>
              <c:numCache>
                <c:formatCode>#,##0</c:formatCode>
                <c:ptCount val="4"/>
                <c:pt idx="0">
                  <c:v>620</c:v>
                </c:pt>
                <c:pt idx="1">
                  <c:v>140</c:v>
                </c:pt>
                <c:pt idx="2">
                  <c:v>60</c:v>
                </c:pt>
                <c:pt idx="3">
                  <c:v>10</c:v>
                </c:pt>
              </c:numCache>
            </c:numRef>
          </c:val>
        </c:ser>
        <c:dLbls>
          <c:showLegendKey val="0"/>
          <c:showVal val="0"/>
          <c:showCatName val="0"/>
          <c:showSerName val="0"/>
          <c:showPercent val="0"/>
          <c:showBubbleSize val="0"/>
        </c:dLbls>
        <c:gapWidth val="90"/>
        <c:gapDepth val="311"/>
        <c:shape val="cylinder"/>
        <c:axId val="150258432"/>
        <c:axId val="150259968"/>
        <c:axId val="0"/>
      </c:bar3DChart>
      <c:catAx>
        <c:axId val="150258432"/>
        <c:scaling>
          <c:orientation val="minMax"/>
        </c:scaling>
        <c:delete val="0"/>
        <c:axPos val="b"/>
        <c:numFmt formatCode="General" sourceLinked="1"/>
        <c:majorTickMark val="in"/>
        <c:minorTickMark val="out"/>
        <c:tickLblPos val="nextTo"/>
        <c:txPr>
          <a:bodyPr/>
          <a:lstStyle/>
          <a:p>
            <a:pPr>
              <a:defRPr sz="1400" b="1">
                <a:latin typeface="Calibri" pitchFamily="34" charset="0"/>
                <a:cs typeface="Tahoma" pitchFamily="34" charset="0"/>
              </a:defRPr>
            </a:pPr>
            <a:endParaRPr lang="tr-TR"/>
          </a:p>
        </c:txPr>
        <c:crossAx val="150259968"/>
        <c:crosses val="autoZero"/>
        <c:auto val="0"/>
        <c:lblAlgn val="ctr"/>
        <c:lblOffset val="100"/>
        <c:tickLblSkip val="1"/>
        <c:noMultiLvlLbl val="0"/>
      </c:catAx>
      <c:valAx>
        <c:axId val="150259968"/>
        <c:scaling>
          <c:orientation val="minMax"/>
        </c:scaling>
        <c:delete val="0"/>
        <c:axPos val="l"/>
        <c:majorGridlines/>
        <c:numFmt formatCode="#,##0" sourceLinked="1"/>
        <c:majorTickMark val="out"/>
        <c:minorTickMark val="none"/>
        <c:tickLblPos val="nextTo"/>
        <c:txPr>
          <a:bodyPr/>
          <a:lstStyle/>
          <a:p>
            <a:pPr>
              <a:defRPr sz="1400" b="0">
                <a:latin typeface="Tahoma" pitchFamily="34" charset="0"/>
                <a:cs typeface="Tahoma" pitchFamily="34" charset="0"/>
              </a:defRPr>
            </a:pPr>
            <a:endParaRPr lang="tr-TR"/>
          </a:p>
        </c:txPr>
        <c:crossAx val="150258432"/>
        <c:crosses val="autoZero"/>
        <c:crossBetween val="between"/>
      </c:valAx>
    </c:plotArea>
    <c:plotVisOnly val="1"/>
    <c:dispBlanksAs val="gap"/>
    <c:showDLblsOverMax val="0"/>
  </c:chart>
  <c:txPr>
    <a:bodyPr/>
    <a:lstStyle/>
    <a:p>
      <a:pPr>
        <a:defRPr sz="1800"/>
      </a:pPr>
      <a:endParaRPr lang="tr-T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E40CB-54B0-4AB5-A056-5D444F38FF45}"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tr-TR"/>
        </a:p>
      </dgm:t>
    </dgm:pt>
    <dgm:pt modelId="{BC0F728C-8D9A-45F1-9096-C2359AC74591}">
      <dgm:prSet phldrT="[Metin]" custT="1"/>
      <dgm:spPr/>
      <dgm:t>
        <a:bodyPr/>
        <a:lstStyle/>
        <a:p>
          <a:r>
            <a:rPr lang="tr-TR" sz="3200" b="1" dirty="0" smtClean="0">
              <a:latin typeface="Calibri" pitchFamily="34" charset="0"/>
              <a:cs typeface="Calibri" pitchFamily="34" charset="0"/>
            </a:rPr>
            <a:t>Meslek Hastalığı</a:t>
          </a:r>
          <a:endParaRPr lang="tr-TR" sz="3200" b="1" dirty="0">
            <a:latin typeface="Calibri" pitchFamily="34" charset="0"/>
            <a:cs typeface="Calibri" pitchFamily="34" charset="0"/>
          </a:endParaRPr>
        </a:p>
      </dgm:t>
    </dgm:pt>
    <dgm:pt modelId="{6C3E1BDD-9336-480C-8F04-AB5E60D4AC33}" type="parTrans" cxnId="{C5ECC05A-78FF-446E-BC64-1C7D8833E557}">
      <dgm:prSet/>
      <dgm:spPr/>
      <dgm:t>
        <a:bodyPr/>
        <a:lstStyle/>
        <a:p>
          <a:endParaRPr lang="tr-TR"/>
        </a:p>
      </dgm:t>
    </dgm:pt>
    <dgm:pt modelId="{47551700-3628-49DD-90DA-360661A42F2E}" type="sibTrans" cxnId="{C5ECC05A-78FF-446E-BC64-1C7D8833E557}">
      <dgm:prSet/>
      <dgm:spPr/>
      <dgm:t>
        <a:bodyPr/>
        <a:lstStyle/>
        <a:p>
          <a:endParaRPr lang="tr-TR"/>
        </a:p>
      </dgm:t>
    </dgm:pt>
    <dgm:pt modelId="{8478E505-5110-48F7-BBDB-2E1C8EB03C46}">
      <dgm:prSet phldrT="[Metin]" custT="1"/>
      <dgm:spPr/>
      <dgm:t>
        <a:bodyPr/>
        <a:lstStyle/>
        <a:p>
          <a:r>
            <a:rPr lang="tr-TR" sz="2400" b="1" dirty="0" smtClean="0">
              <a:latin typeface="Calibri" pitchFamily="34" charset="0"/>
              <a:cs typeface="Calibri" pitchFamily="34" charset="0"/>
            </a:rPr>
            <a:t>Geçici </a:t>
          </a:r>
          <a:r>
            <a:rPr lang="tr-TR" sz="2400" b="1" dirty="0" err="1" smtClean="0">
              <a:latin typeface="Calibri" pitchFamily="34" charset="0"/>
              <a:cs typeface="Calibri" pitchFamily="34" charset="0"/>
            </a:rPr>
            <a:t>İşgörmezlik</a:t>
          </a:r>
          <a:r>
            <a:rPr lang="tr-TR" sz="2400" b="1" dirty="0" smtClean="0">
              <a:latin typeface="Calibri" pitchFamily="34" charset="0"/>
              <a:cs typeface="Calibri" pitchFamily="34" charset="0"/>
            </a:rPr>
            <a:t>   </a:t>
          </a:r>
          <a:r>
            <a:rPr lang="tr-TR" sz="1400" b="0" dirty="0" smtClean="0">
              <a:latin typeface="Calibri" pitchFamily="34" charset="0"/>
              <a:cs typeface="Calibri" pitchFamily="34" charset="0"/>
            </a:rPr>
            <a:t>(İş Görme Gücünde Geçici Azalma)</a:t>
          </a:r>
          <a:endParaRPr lang="tr-TR" sz="1400" b="1" dirty="0">
            <a:latin typeface="Calibri" pitchFamily="34" charset="0"/>
            <a:cs typeface="Calibri" pitchFamily="34" charset="0"/>
          </a:endParaRPr>
        </a:p>
      </dgm:t>
    </dgm:pt>
    <dgm:pt modelId="{BAF59FAB-323A-4329-A8E1-FCCB61D06C7E}" type="parTrans" cxnId="{61AEA28E-1FEA-4AC2-8CEF-ADADF3CBDE6D}">
      <dgm:prSet/>
      <dgm:spPr/>
      <dgm:t>
        <a:bodyPr/>
        <a:lstStyle/>
        <a:p>
          <a:endParaRPr lang="tr-TR"/>
        </a:p>
      </dgm:t>
    </dgm:pt>
    <dgm:pt modelId="{92716E83-953B-4B7F-B326-5DFF39E8F016}" type="sibTrans" cxnId="{61AEA28E-1FEA-4AC2-8CEF-ADADF3CBDE6D}">
      <dgm:prSet/>
      <dgm:spPr/>
      <dgm:t>
        <a:bodyPr/>
        <a:lstStyle/>
        <a:p>
          <a:endParaRPr lang="tr-TR"/>
        </a:p>
      </dgm:t>
    </dgm:pt>
    <dgm:pt modelId="{F162B9D7-A0DD-4351-B3D5-B896FAB90B06}">
      <dgm:prSet custT="1"/>
      <dgm:spPr/>
      <dgm:t>
        <a:bodyPr/>
        <a:lstStyle/>
        <a:p>
          <a:r>
            <a:rPr lang="tr-TR" sz="2000" dirty="0" smtClean="0">
              <a:latin typeface="Calibri" pitchFamily="34" charset="0"/>
              <a:cs typeface="Calibri" pitchFamily="34" charset="0"/>
            </a:rPr>
            <a:t>SGK Ödeneği             </a:t>
          </a:r>
          <a:r>
            <a:rPr lang="tr-TR" sz="1100" dirty="0" smtClean="0">
              <a:latin typeface="Calibri" pitchFamily="34" charset="0"/>
              <a:cs typeface="Calibri" pitchFamily="34" charset="0"/>
            </a:rPr>
            <a:t>(</a:t>
          </a:r>
          <a:r>
            <a:rPr lang="tr-TR" sz="1050" dirty="0" smtClean="0">
              <a:latin typeface="Calibri" pitchFamily="34" charset="0"/>
              <a:cs typeface="Calibri" pitchFamily="34" charset="0"/>
            </a:rPr>
            <a:t>Miktarını hastalık sonucu ortaya çıkan </a:t>
          </a:r>
          <a:r>
            <a:rPr lang="tr-TR" sz="1050" dirty="0" err="1" smtClean="0">
              <a:latin typeface="Calibri" pitchFamily="34" charset="0"/>
              <a:cs typeface="Calibri" pitchFamily="34" charset="0"/>
            </a:rPr>
            <a:t>işgörememezlik</a:t>
          </a:r>
          <a:r>
            <a:rPr lang="tr-TR" sz="1050" dirty="0" smtClean="0">
              <a:latin typeface="Calibri" pitchFamily="34" charset="0"/>
              <a:cs typeface="Calibri" pitchFamily="34" charset="0"/>
            </a:rPr>
            <a:t> düzeyi, yaşı, mesleği belirler)</a:t>
          </a:r>
        </a:p>
      </dgm:t>
    </dgm:pt>
    <dgm:pt modelId="{7630ACDD-C856-4E28-929B-7A7D1A34CE09}" type="parTrans" cxnId="{D9C3E33C-3072-4522-BDC0-C080D1338601}">
      <dgm:prSet/>
      <dgm:spPr/>
      <dgm:t>
        <a:bodyPr/>
        <a:lstStyle/>
        <a:p>
          <a:endParaRPr lang="tr-TR"/>
        </a:p>
      </dgm:t>
    </dgm:pt>
    <dgm:pt modelId="{70189D0C-158D-48B6-AC76-360A2033472E}" type="sibTrans" cxnId="{D9C3E33C-3072-4522-BDC0-C080D1338601}">
      <dgm:prSet/>
      <dgm:spPr/>
      <dgm:t>
        <a:bodyPr/>
        <a:lstStyle/>
        <a:p>
          <a:endParaRPr lang="tr-TR"/>
        </a:p>
      </dgm:t>
    </dgm:pt>
    <dgm:pt modelId="{34F4A682-DB58-4055-B429-58C5EAE3F256}">
      <dgm:prSet phldrT="[Metin]" custT="1"/>
      <dgm:spPr/>
      <dgm:t>
        <a:bodyPr/>
        <a:lstStyle/>
        <a:p>
          <a:r>
            <a:rPr lang="tr-TR" sz="2000" dirty="0" smtClean="0">
              <a:latin typeface="Calibri" pitchFamily="34" charset="0"/>
              <a:cs typeface="Calibri" pitchFamily="34" charset="0"/>
            </a:rPr>
            <a:t>SGK Ödeneği</a:t>
          </a:r>
          <a:endParaRPr lang="tr-TR" sz="2000" dirty="0">
            <a:latin typeface="Calibri" pitchFamily="34" charset="0"/>
            <a:cs typeface="Calibri" pitchFamily="34" charset="0"/>
          </a:endParaRPr>
        </a:p>
      </dgm:t>
    </dgm:pt>
    <dgm:pt modelId="{A564D422-90F8-4713-8C0A-8E34A302FCD1}" type="sibTrans" cxnId="{9E389112-2BE3-4A54-A2EB-28E4D67F1F5E}">
      <dgm:prSet/>
      <dgm:spPr/>
      <dgm:t>
        <a:bodyPr/>
        <a:lstStyle/>
        <a:p>
          <a:endParaRPr lang="tr-TR"/>
        </a:p>
      </dgm:t>
    </dgm:pt>
    <dgm:pt modelId="{E7A09A69-794A-47FF-AD3F-A83ABBAEFDCA}" type="parTrans" cxnId="{9E389112-2BE3-4A54-A2EB-28E4D67F1F5E}">
      <dgm:prSet/>
      <dgm:spPr/>
      <dgm:t>
        <a:bodyPr/>
        <a:lstStyle/>
        <a:p>
          <a:endParaRPr lang="tr-TR"/>
        </a:p>
      </dgm:t>
    </dgm:pt>
    <dgm:pt modelId="{1717A285-FFF2-4EEE-A447-A13F90E64A47}">
      <dgm:prSet phldrT="[Metin]" custT="1"/>
      <dgm:spPr/>
      <dgm:t>
        <a:bodyPr/>
        <a:lstStyle/>
        <a:p>
          <a:r>
            <a:rPr lang="tr-TR" sz="2400" b="1" dirty="0" smtClean="0">
              <a:latin typeface="Calibri" pitchFamily="34" charset="0"/>
              <a:cs typeface="Calibri" pitchFamily="34" charset="0"/>
            </a:rPr>
            <a:t>Sürekli </a:t>
          </a:r>
          <a:r>
            <a:rPr lang="tr-TR" sz="2400" b="1" dirty="0" err="1" smtClean="0">
              <a:latin typeface="Calibri" pitchFamily="34" charset="0"/>
              <a:cs typeface="Calibri" pitchFamily="34" charset="0"/>
            </a:rPr>
            <a:t>İşgörmezlik</a:t>
          </a:r>
          <a:r>
            <a:rPr lang="tr-TR" sz="2400" b="1" dirty="0" smtClean="0">
              <a:latin typeface="Calibri" pitchFamily="34" charset="0"/>
              <a:cs typeface="Calibri" pitchFamily="34" charset="0"/>
            </a:rPr>
            <a:t> </a:t>
          </a:r>
          <a:r>
            <a:rPr lang="tr-TR" sz="1400" b="0" dirty="0" smtClean="0">
              <a:latin typeface="Calibri" pitchFamily="34" charset="0"/>
              <a:cs typeface="Calibri" pitchFamily="34" charset="0"/>
            </a:rPr>
            <a:t>(İş Görme Gücünde Kalıcı Azalma)</a:t>
          </a:r>
          <a:endParaRPr lang="tr-TR" sz="1400" b="0" dirty="0">
            <a:latin typeface="Calibri" pitchFamily="34" charset="0"/>
            <a:cs typeface="Calibri" pitchFamily="34" charset="0"/>
          </a:endParaRPr>
        </a:p>
      </dgm:t>
    </dgm:pt>
    <dgm:pt modelId="{F53FBF38-78F7-4F1F-8CD1-B0C0AE43E993}" type="sibTrans" cxnId="{11434CB2-223B-456A-BC12-04C00486C99E}">
      <dgm:prSet/>
      <dgm:spPr/>
      <dgm:t>
        <a:bodyPr/>
        <a:lstStyle/>
        <a:p>
          <a:endParaRPr lang="tr-TR"/>
        </a:p>
      </dgm:t>
    </dgm:pt>
    <dgm:pt modelId="{F8D5DEF2-311A-41FE-B384-4C7E89DE6B44}" type="parTrans" cxnId="{11434CB2-223B-456A-BC12-04C00486C99E}">
      <dgm:prSet/>
      <dgm:spPr/>
      <dgm:t>
        <a:bodyPr/>
        <a:lstStyle/>
        <a:p>
          <a:endParaRPr lang="tr-TR"/>
        </a:p>
      </dgm:t>
    </dgm:pt>
    <dgm:pt modelId="{D4679FC7-CD74-4E6A-8A69-05ED8820F262}">
      <dgm:prSet custT="1"/>
      <dgm:spPr/>
      <dgm:t>
        <a:bodyPr/>
        <a:lstStyle/>
        <a:p>
          <a:r>
            <a:rPr lang="tr-TR" sz="2000" dirty="0" smtClean="0">
              <a:latin typeface="Calibri" pitchFamily="34" charset="0"/>
              <a:cs typeface="Calibri" pitchFamily="34" charset="0"/>
            </a:rPr>
            <a:t>Rücu Davası       (İhmal varsa işveren)</a:t>
          </a:r>
        </a:p>
      </dgm:t>
    </dgm:pt>
    <dgm:pt modelId="{8F520E5C-0155-44A2-BE5E-A8621436FE8F}" type="parTrans" cxnId="{ECF39293-494D-4A34-800E-F0CEB6CD11D1}">
      <dgm:prSet/>
      <dgm:spPr/>
      <dgm:t>
        <a:bodyPr/>
        <a:lstStyle/>
        <a:p>
          <a:endParaRPr lang="tr-TR"/>
        </a:p>
      </dgm:t>
    </dgm:pt>
    <dgm:pt modelId="{CAC78D74-1F75-4ACC-8FDC-E9118ACB3FA5}" type="sibTrans" cxnId="{ECF39293-494D-4A34-800E-F0CEB6CD11D1}">
      <dgm:prSet/>
      <dgm:spPr/>
      <dgm:t>
        <a:bodyPr/>
        <a:lstStyle/>
        <a:p>
          <a:endParaRPr lang="tr-TR"/>
        </a:p>
      </dgm:t>
    </dgm:pt>
    <dgm:pt modelId="{A1A5FAB0-D672-4DF3-8823-8C445E937A11}">
      <dgm:prSet phldrT="[Metin]" custT="1"/>
      <dgm:spPr/>
      <dgm:t>
        <a:bodyPr/>
        <a:lstStyle/>
        <a:p>
          <a:r>
            <a:rPr lang="tr-TR" sz="2000" dirty="0" smtClean="0">
              <a:latin typeface="Calibri" pitchFamily="34" charset="0"/>
              <a:cs typeface="Calibri" pitchFamily="34" charset="0"/>
            </a:rPr>
            <a:t>Rücu Davası     (İhmal varsa işveren)</a:t>
          </a:r>
          <a:endParaRPr lang="tr-TR" sz="2000" dirty="0">
            <a:latin typeface="Calibri" pitchFamily="34" charset="0"/>
            <a:cs typeface="Calibri" pitchFamily="34" charset="0"/>
          </a:endParaRPr>
        </a:p>
      </dgm:t>
    </dgm:pt>
    <dgm:pt modelId="{51B2F4B7-7C34-435A-B6D2-99C442344EB3}" type="parTrans" cxnId="{292FA895-86CB-4508-AA61-7F04FE319B5B}">
      <dgm:prSet/>
      <dgm:spPr/>
      <dgm:t>
        <a:bodyPr/>
        <a:lstStyle/>
        <a:p>
          <a:endParaRPr lang="tr-TR"/>
        </a:p>
      </dgm:t>
    </dgm:pt>
    <dgm:pt modelId="{4B22E4A6-FE9D-4421-8D2A-B70DDDB5694D}" type="sibTrans" cxnId="{292FA895-86CB-4508-AA61-7F04FE319B5B}">
      <dgm:prSet/>
      <dgm:spPr/>
      <dgm:t>
        <a:bodyPr/>
        <a:lstStyle/>
        <a:p>
          <a:endParaRPr lang="tr-TR"/>
        </a:p>
      </dgm:t>
    </dgm:pt>
    <dgm:pt modelId="{ED797F8D-84F2-475B-A6C2-EDE19FC045C0}" type="pres">
      <dgm:prSet presAssocID="{ACEE40CB-54B0-4AB5-A056-5D444F38FF45}" presName="hierChild1" presStyleCnt="0">
        <dgm:presLayoutVars>
          <dgm:chPref val="1"/>
          <dgm:dir/>
          <dgm:animOne val="branch"/>
          <dgm:animLvl val="lvl"/>
          <dgm:resizeHandles/>
        </dgm:presLayoutVars>
      </dgm:prSet>
      <dgm:spPr/>
      <dgm:t>
        <a:bodyPr/>
        <a:lstStyle/>
        <a:p>
          <a:endParaRPr lang="tr-TR"/>
        </a:p>
      </dgm:t>
    </dgm:pt>
    <dgm:pt modelId="{D48F8E7D-3816-4B58-A8EE-F0B8DD5576C2}" type="pres">
      <dgm:prSet presAssocID="{BC0F728C-8D9A-45F1-9096-C2359AC74591}" presName="hierRoot1" presStyleCnt="0"/>
      <dgm:spPr/>
    </dgm:pt>
    <dgm:pt modelId="{1F13C509-9EBE-4D6B-A794-1A376E96D5E7}" type="pres">
      <dgm:prSet presAssocID="{BC0F728C-8D9A-45F1-9096-C2359AC74591}" presName="composite" presStyleCnt="0"/>
      <dgm:spPr/>
    </dgm:pt>
    <dgm:pt modelId="{BA1B0C4C-BA1A-4A6D-826A-1A3E66DEFF80}" type="pres">
      <dgm:prSet presAssocID="{BC0F728C-8D9A-45F1-9096-C2359AC74591}" presName="background" presStyleLbl="node0" presStyleIdx="0" presStyleCnt="1"/>
      <dgm:spPr/>
    </dgm:pt>
    <dgm:pt modelId="{620DB0F1-BC0E-4E1B-9A74-31B739FC7CC3}" type="pres">
      <dgm:prSet presAssocID="{BC0F728C-8D9A-45F1-9096-C2359AC74591}" presName="text" presStyleLbl="fgAcc0" presStyleIdx="0" presStyleCnt="1" custScaleX="224791">
        <dgm:presLayoutVars>
          <dgm:chPref val="3"/>
        </dgm:presLayoutVars>
      </dgm:prSet>
      <dgm:spPr/>
      <dgm:t>
        <a:bodyPr/>
        <a:lstStyle/>
        <a:p>
          <a:endParaRPr lang="tr-TR"/>
        </a:p>
      </dgm:t>
    </dgm:pt>
    <dgm:pt modelId="{3F9E1E94-35FB-4A84-9CE9-B0B89BD75FAA}" type="pres">
      <dgm:prSet presAssocID="{BC0F728C-8D9A-45F1-9096-C2359AC74591}" presName="hierChild2" presStyleCnt="0"/>
      <dgm:spPr/>
    </dgm:pt>
    <dgm:pt modelId="{56CC9296-0A6A-4AE4-825B-94A787B1FB37}" type="pres">
      <dgm:prSet presAssocID="{BAF59FAB-323A-4329-A8E1-FCCB61D06C7E}" presName="Name10" presStyleLbl="parChTrans1D2" presStyleIdx="0" presStyleCnt="2"/>
      <dgm:spPr/>
      <dgm:t>
        <a:bodyPr/>
        <a:lstStyle/>
        <a:p>
          <a:endParaRPr lang="tr-TR"/>
        </a:p>
      </dgm:t>
    </dgm:pt>
    <dgm:pt modelId="{4CE83CE2-299F-452C-9DDB-19E7CB11F3DA}" type="pres">
      <dgm:prSet presAssocID="{8478E505-5110-48F7-BBDB-2E1C8EB03C46}" presName="hierRoot2" presStyleCnt="0"/>
      <dgm:spPr/>
    </dgm:pt>
    <dgm:pt modelId="{3864928B-C308-41B6-AA54-F7B89198B906}" type="pres">
      <dgm:prSet presAssocID="{8478E505-5110-48F7-BBDB-2E1C8EB03C46}" presName="composite2" presStyleCnt="0"/>
      <dgm:spPr/>
    </dgm:pt>
    <dgm:pt modelId="{29727AE7-3D3E-4827-BBE0-F5E37EE797FE}" type="pres">
      <dgm:prSet presAssocID="{8478E505-5110-48F7-BBDB-2E1C8EB03C46}" presName="background2" presStyleLbl="node2" presStyleIdx="0" presStyleCnt="2"/>
      <dgm:spPr/>
    </dgm:pt>
    <dgm:pt modelId="{1EEB768A-6BA7-4886-9D56-C48FA9427CB9}" type="pres">
      <dgm:prSet presAssocID="{8478E505-5110-48F7-BBDB-2E1C8EB03C46}" presName="text2" presStyleLbl="fgAcc2" presStyleIdx="0" presStyleCnt="2" custScaleX="203691">
        <dgm:presLayoutVars>
          <dgm:chPref val="3"/>
        </dgm:presLayoutVars>
      </dgm:prSet>
      <dgm:spPr/>
      <dgm:t>
        <a:bodyPr/>
        <a:lstStyle/>
        <a:p>
          <a:endParaRPr lang="tr-TR"/>
        </a:p>
      </dgm:t>
    </dgm:pt>
    <dgm:pt modelId="{638403F0-0EE7-42E6-B587-2E5A202A59B8}" type="pres">
      <dgm:prSet presAssocID="{8478E505-5110-48F7-BBDB-2E1C8EB03C46}" presName="hierChild3" presStyleCnt="0"/>
      <dgm:spPr/>
    </dgm:pt>
    <dgm:pt modelId="{213E90D0-E739-4416-8EA4-A3F143D84317}" type="pres">
      <dgm:prSet presAssocID="{E7A09A69-794A-47FF-AD3F-A83ABBAEFDCA}" presName="Name17" presStyleLbl="parChTrans1D3" presStyleIdx="0" presStyleCnt="2"/>
      <dgm:spPr/>
      <dgm:t>
        <a:bodyPr/>
        <a:lstStyle/>
        <a:p>
          <a:endParaRPr lang="tr-TR"/>
        </a:p>
      </dgm:t>
    </dgm:pt>
    <dgm:pt modelId="{E6ACD0FE-E628-4CA1-A91A-26FE7A02753B}" type="pres">
      <dgm:prSet presAssocID="{34F4A682-DB58-4055-B429-58C5EAE3F256}" presName="hierRoot3" presStyleCnt="0"/>
      <dgm:spPr/>
    </dgm:pt>
    <dgm:pt modelId="{E28A30B4-0188-4072-BE27-523FB27D1B89}" type="pres">
      <dgm:prSet presAssocID="{34F4A682-DB58-4055-B429-58C5EAE3F256}" presName="composite3" presStyleCnt="0"/>
      <dgm:spPr/>
    </dgm:pt>
    <dgm:pt modelId="{1C59088D-52F0-4CAC-AB56-A9DEF3C51B78}" type="pres">
      <dgm:prSet presAssocID="{34F4A682-DB58-4055-B429-58C5EAE3F256}" presName="background3" presStyleLbl="node3" presStyleIdx="0" presStyleCnt="2"/>
      <dgm:spPr/>
    </dgm:pt>
    <dgm:pt modelId="{3D9D18B7-8065-4ADB-AE3D-2FE8395E54B6}" type="pres">
      <dgm:prSet presAssocID="{34F4A682-DB58-4055-B429-58C5EAE3F256}" presName="text3" presStyleLbl="fgAcc3" presStyleIdx="0" presStyleCnt="2" custScaleX="190919">
        <dgm:presLayoutVars>
          <dgm:chPref val="3"/>
        </dgm:presLayoutVars>
      </dgm:prSet>
      <dgm:spPr/>
      <dgm:t>
        <a:bodyPr/>
        <a:lstStyle/>
        <a:p>
          <a:endParaRPr lang="tr-TR"/>
        </a:p>
      </dgm:t>
    </dgm:pt>
    <dgm:pt modelId="{9F3C5F39-8818-4C63-B89C-B2FA535FFD10}" type="pres">
      <dgm:prSet presAssocID="{34F4A682-DB58-4055-B429-58C5EAE3F256}" presName="hierChild4" presStyleCnt="0"/>
      <dgm:spPr/>
    </dgm:pt>
    <dgm:pt modelId="{7DE58484-31F3-4A85-9B4A-0DADFF8F135B}" type="pres">
      <dgm:prSet presAssocID="{51B2F4B7-7C34-435A-B6D2-99C442344EB3}" presName="Name23" presStyleLbl="parChTrans1D4" presStyleIdx="0" presStyleCnt="2"/>
      <dgm:spPr/>
      <dgm:t>
        <a:bodyPr/>
        <a:lstStyle/>
        <a:p>
          <a:endParaRPr lang="tr-TR"/>
        </a:p>
      </dgm:t>
    </dgm:pt>
    <dgm:pt modelId="{BB542CE5-496A-4182-82C5-20D8B9B0C6AB}" type="pres">
      <dgm:prSet presAssocID="{A1A5FAB0-D672-4DF3-8823-8C445E937A11}" presName="hierRoot4" presStyleCnt="0"/>
      <dgm:spPr/>
    </dgm:pt>
    <dgm:pt modelId="{3166C8AF-0903-4602-952B-5BD97431CF07}" type="pres">
      <dgm:prSet presAssocID="{A1A5FAB0-D672-4DF3-8823-8C445E937A11}" presName="composite4" presStyleCnt="0"/>
      <dgm:spPr/>
    </dgm:pt>
    <dgm:pt modelId="{388CCD7C-9B00-48CC-B01B-F37783CDA86D}" type="pres">
      <dgm:prSet presAssocID="{A1A5FAB0-D672-4DF3-8823-8C445E937A11}" presName="background4" presStyleLbl="node4" presStyleIdx="0" presStyleCnt="2"/>
      <dgm:spPr/>
    </dgm:pt>
    <dgm:pt modelId="{28D75878-66C2-4A68-A93E-A2FD3E2A9E96}" type="pres">
      <dgm:prSet presAssocID="{A1A5FAB0-D672-4DF3-8823-8C445E937A11}" presName="text4" presStyleLbl="fgAcc4" presStyleIdx="0" presStyleCnt="2" custScaleX="169644">
        <dgm:presLayoutVars>
          <dgm:chPref val="3"/>
        </dgm:presLayoutVars>
      </dgm:prSet>
      <dgm:spPr/>
      <dgm:t>
        <a:bodyPr/>
        <a:lstStyle/>
        <a:p>
          <a:endParaRPr lang="tr-TR"/>
        </a:p>
      </dgm:t>
    </dgm:pt>
    <dgm:pt modelId="{823748DC-8BDB-4121-8695-5422E78B5A40}" type="pres">
      <dgm:prSet presAssocID="{A1A5FAB0-D672-4DF3-8823-8C445E937A11}" presName="hierChild5" presStyleCnt="0"/>
      <dgm:spPr/>
    </dgm:pt>
    <dgm:pt modelId="{CAC64379-A442-44C0-B90D-60234F57FD76}" type="pres">
      <dgm:prSet presAssocID="{F8D5DEF2-311A-41FE-B384-4C7E89DE6B44}" presName="Name10" presStyleLbl="parChTrans1D2" presStyleIdx="1" presStyleCnt="2"/>
      <dgm:spPr/>
      <dgm:t>
        <a:bodyPr/>
        <a:lstStyle/>
        <a:p>
          <a:endParaRPr lang="tr-TR"/>
        </a:p>
      </dgm:t>
    </dgm:pt>
    <dgm:pt modelId="{3BFE3FB9-0667-49F3-9BFE-E544EB807D95}" type="pres">
      <dgm:prSet presAssocID="{1717A285-FFF2-4EEE-A447-A13F90E64A47}" presName="hierRoot2" presStyleCnt="0"/>
      <dgm:spPr/>
    </dgm:pt>
    <dgm:pt modelId="{C8439D8E-A3FF-4FFC-8ABA-5C570C5E9A61}" type="pres">
      <dgm:prSet presAssocID="{1717A285-FFF2-4EEE-A447-A13F90E64A47}" presName="composite2" presStyleCnt="0"/>
      <dgm:spPr/>
    </dgm:pt>
    <dgm:pt modelId="{FD1C1476-1D9A-4A84-9BE5-187EDD9B48B1}" type="pres">
      <dgm:prSet presAssocID="{1717A285-FFF2-4EEE-A447-A13F90E64A47}" presName="background2" presStyleLbl="node2" presStyleIdx="1" presStyleCnt="2"/>
      <dgm:spPr/>
    </dgm:pt>
    <dgm:pt modelId="{519E1F60-20ED-4B14-AFF8-8BA4C8E7AB8C}" type="pres">
      <dgm:prSet presAssocID="{1717A285-FFF2-4EEE-A447-A13F90E64A47}" presName="text2" presStyleLbl="fgAcc2" presStyleIdx="1" presStyleCnt="2" custScaleX="203691">
        <dgm:presLayoutVars>
          <dgm:chPref val="3"/>
        </dgm:presLayoutVars>
      </dgm:prSet>
      <dgm:spPr/>
      <dgm:t>
        <a:bodyPr/>
        <a:lstStyle/>
        <a:p>
          <a:endParaRPr lang="tr-TR"/>
        </a:p>
      </dgm:t>
    </dgm:pt>
    <dgm:pt modelId="{D994F5BB-AD13-4603-AB2C-28B38B0ADB95}" type="pres">
      <dgm:prSet presAssocID="{1717A285-FFF2-4EEE-A447-A13F90E64A47}" presName="hierChild3" presStyleCnt="0"/>
      <dgm:spPr/>
    </dgm:pt>
    <dgm:pt modelId="{441C4DFE-C795-4BE2-ACE6-2165F092E59D}" type="pres">
      <dgm:prSet presAssocID="{7630ACDD-C856-4E28-929B-7A7D1A34CE09}" presName="Name17" presStyleLbl="parChTrans1D3" presStyleIdx="1" presStyleCnt="2"/>
      <dgm:spPr/>
      <dgm:t>
        <a:bodyPr/>
        <a:lstStyle/>
        <a:p>
          <a:endParaRPr lang="tr-TR"/>
        </a:p>
      </dgm:t>
    </dgm:pt>
    <dgm:pt modelId="{1BBAE130-C326-4BFF-BE1B-9B244C620A8C}" type="pres">
      <dgm:prSet presAssocID="{F162B9D7-A0DD-4351-B3D5-B896FAB90B06}" presName="hierRoot3" presStyleCnt="0"/>
      <dgm:spPr/>
    </dgm:pt>
    <dgm:pt modelId="{F1795CB0-374F-4FD0-A08D-88C9E24C4712}" type="pres">
      <dgm:prSet presAssocID="{F162B9D7-A0DD-4351-B3D5-B896FAB90B06}" presName="composite3" presStyleCnt="0"/>
      <dgm:spPr/>
    </dgm:pt>
    <dgm:pt modelId="{ACF773E3-A6C1-422E-9343-46AF2571CF19}" type="pres">
      <dgm:prSet presAssocID="{F162B9D7-A0DD-4351-B3D5-B896FAB90B06}" presName="background3" presStyleLbl="node3" presStyleIdx="1" presStyleCnt="2"/>
      <dgm:spPr/>
    </dgm:pt>
    <dgm:pt modelId="{A3A62C3E-8642-4A4E-8986-697F3D79F025}" type="pres">
      <dgm:prSet presAssocID="{F162B9D7-A0DD-4351-B3D5-B896FAB90B06}" presName="text3" presStyleLbl="fgAcc3" presStyleIdx="1" presStyleCnt="2" custScaleX="190919">
        <dgm:presLayoutVars>
          <dgm:chPref val="3"/>
        </dgm:presLayoutVars>
      </dgm:prSet>
      <dgm:spPr/>
      <dgm:t>
        <a:bodyPr/>
        <a:lstStyle/>
        <a:p>
          <a:endParaRPr lang="tr-TR"/>
        </a:p>
      </dgm:t>
    </dgm:pt>
    <dgm:pt modelId="{4CB2FA25-9660-47BD-9DA1-FF216232E367}" type="pres">
      <dgm:prSet presAssocID="{F162B9D7-A0DD-4351-B3D5-B896FAB90B06}" presName="hierChild4" presStyleCnt="0"/>
      <dgm:spPr/>
    </dgm:pt>
    <dgm:pt modelId="{BA981226-C171-4E95-B2FB-58E7F0948EC4}" type="pres">
      <dgm:prSet presAssocID="{8F520E5C-0155-44A2-BE5E-A8621436FE8F}" presName="Name23" presStyleLbl="parChTrans1D4" presStyleIdx="1" presStyleCnt="2"/>
      <dgm:spPr/>
      <dgm:t>
        <a:bodyPr/>
        <a:lstStyle/>
        <a:p>
          <a:endParaRPr lang="tr-TR"/>
        </a:p>
      </dgm:t>
    </dgm:pt>
    <dgm:pt modelId="{29AEC5D6-DE6C-49D5-B4A9-C5FC2D4FC99C}" type="pres">
      <dgm:prSet presAssocID="{D4679FC7-CD74-4E6A-8A69-05ED8820F262}" presName="hierRoot4" presStyleCnt="0"/>
      <dgm:spPr/>
    </dgm:pt>
    <dgm:pt modelId="{C2287BA0-0008-4EE4-BF78-81C5A4A84792}" type="pres">
      <dgm:prSet presAssocID="{D4679FC7-CD74-4E6A-8A69-05ED8820F262}" presName="composite4" presStyleCnt="0"/>
      <dgm:spPr/>
    </dgm:pt>
    <dgm:pt modelId="{AE0E9DB1-DFEA-4864-B6B4-ED353E229C8F}" type="pres">
      <dgm:prSet presAssocID="{D4679FC7-CD74-4E6A-8A69-05ED8820F262}" presName="background4" presStyleLbl="node4" presStyleIdx="1" presStyleCnt="2"/>
      <dgm:spPr/>
    </dgm:pt>
    <dgm:pt modelId="{55EC8F8C-D572-426C-BE67-1FBEEE606D13}" type="pres">
      <dgm:prSet presAssocID="{D4679FC7-CD74-4E6A-8A69-05ED8820F262}" presName="text4" presStyleLbl="fgAcc4" presStyleIdx="1" presStyleCnt="2" custScaleX="169644">
        <dgm:presLayoutVars>
          <dgm:chPref val="3"/>
        </dgm:presLayoutVars>
      </dgm:prSet>
      <dgm:spPr/>
      <dgm:t>
        <a:bodyPr/>
        <a:lstStyle/>
        <a:p>
          <a:endParaRPr lang="tr-TR"/>
        </a:p>
      </dgm:t>
    </dgm:pt>
    <dgm:pt modelId="{139BDF3E-6B0E-454F-A102-E1A13EFC72F1}" type="pres">
      <dgm:prSet presAssocID="{D4679FC7-CD74-4E6A-8A69-05ED8820F262}" presName="hierChild5" presStyleCnt="0"/>
      <dgm:spPr/>
    </dgm:pt>
  </dgm:ptLst>
  <dgm:cxnLst>
    <dgm:cxn modelId="{4E3E44F7-D9C3-40E0-A116-D0E0254917B0}" type="presOf" srcId="{8478E505-5110-48F7-BBDB-2E1C8EB03C46}" destId="{1EEB768A-6BA7-4886-9D56-C48FA9427CB9}" srcOrd="0" destOrd="0" presId="urn:microsoft.com/office/officeart/2005/8/layout/hierarchy1"/>
    <dgm:cxn modelId="{D1D2B10F-9F1D-47E4-8F7A-4558DDC292AF}" type="presOf" srcId="{F8D5DEF2-311A-41FE-B384-4C7E89DE6B44}" destId="{CAC64379-A442-44C0-B90D-60234F57FD76}" srcOrd="0" destOrd="0" presId="urn:microsoft.com/office/officeart/2005/8/layout/hierarchy1"/>
    <dgm:cxn modelId="{AAD91131-AFB3-4588-90BC-2BB3C4F0950E}" type="presOf" srcId="{8F520E5C-0155-44A2-BE5E-A8621436FE8F}" destId="{BA981226-C171-4E95-B2FB-58E7F0948EC4}" srcOrd="0" destOrd="0" presId="urn:microsoft.com/office/officeart/2005/8/layout/hierarchy1"/>
    <dgm:cxn modelId="{BD690A59-A742-424E-BD43-2F146E57F260}" type="presOf" srcId="{ACEE40CB-54B0-4AB5-A056-5D444F38FF45}" destId="{ED797F8D-84F2-475B-A6C2-EDE19FC045C0}" srcOrd="0" destOrd="0" presId="urn:microsoft.com/office/officeart/2005/8/layout/hierarchy1"/>
    <dgm:cxn modelId="{ACEB1D0F-0D28-4696-B2FA-179C909C64EB}" type="presOf" srcId="{A1A5FAB0-D672-4DF3-8823-8C445E937A11}" destId="{28D75878-66C2-4A68-A93E-A2FD3E2A9E96}" srcOrd="0" destOrd="0" presId="urn:microsoft.com/office/officeart/2005/8/layout/hierarchy1"/>
    <dgm:cxn modelId="{11434CB2-223B-456A-BC12-04C00486C99E}" srcId="{BC0F728C-8D9A-45F1-9096-C2359AC74591}" destId="{1717A285-FFF2-4EEE-A447-A13F90E64A47}" srcOrd="1" destOrd="0" parTransId="{F8D5DEF2-311A-41FE-B384-4C7E89DE6B44}" sibTransId="{F53FBF38-78F7-4F1F-8CD1-B0C0AE43E993}"/>
    <dgm:cxn modelId="{292FA895-86CB-4508-AA61-7F04FE319B5B}" srcId="{34F4A682-DB58-4055-B429-58C5EAE3F256}" destId="{A1A5FAB0-D672-4DF3-8823-8C445E937A11}" srcOrd="0" destOrd="0" parTransId="{51B2F4B7-7C34-435A-B6D2-99C442344EB3}" sibTransId="{4B22E4A6-FE9D-4421-8D2A-B70DDDB5694D}"/>
    <dgm:cxn modelId="{425ECD15-0E83-4AA8-BDAD-E7A18E9580D8}" type="presOf" srcId="{D4679FC7-CD74-4E6A-8A69-05ED8820F262}" destId="{55EC8F8C-D572-426C-BE67-1FBEEE606D13}" srcOrd="0" destOrd="0" presId="urn:microsoft.com/office/officeart/2005/8/layout/hierarchy1"/>
    <dgm:cxn modelId="{E5EB5A86-3595-475F-A834-C5680EAB89C3}" type="presOf" srcId="{F162B9D7-A0DD-4351-B3D5-B896FAB90B06}" destId="{A3A62C3E-8642-4A4E-8986-697F3D79F025}" srcOrd="0" destOrd="0" presId="urn:microsoft.com/office/officeart/2005/8/layout/hierarchy1"/>
    <dgm:cxn modelId="{C5ECC05A-78FF-446E-BC64-1C7D8833E557}" srcId="{ACEE40CB-54B0-4AB5-A056-5D444F38FF45}" destId="{BC0F728C-8D9A-45F1-9096-C2359AC74591}" srcOrd="0" destOrd="0" parTransId="{6C3E1BDD-9336-480C-8F04-AB5E60D4AC33}" sibTransId="{47551700-3628-49DD-90DA-360661A42F2E}"/>
    <dgm:cxn modelId="{9E389112-2BE3-4A54-A2EB-28E4D67F1F5E}" srcId="{8478E505-5110-48F7-BBDB-2E1C8EB03C46}" destId="{34F4A682-DB58-4055-B429-58C5EAE3F256}" srcOrd="0" destOrd="0" parTransId="{E7A09A69-794A-47FF-AD3F-A83ABBAEFDCA}" sibTransId="{A564D422-90F8-4713-8C0A-8E34A302FCD1}"/>
    <dgm:cxn modelId="{ECF39293-494D-4A34-800E-F0CEB6CD11D1}" srcId="{F162B9D7-A0DD-4351-B3D5-B896FAB90B06}" destId="{D4679FC7-CD74-4E6A-8A69-05ED8820F262}" srcOrd="0" destOrd="0" parTransId="{8F520E5C-0155-44A2-BE5E-A8621436FE8F}" sibTransId="{CAC78D74-1F75-4ACC-8FDC-E9118ACB3FA5}"/>
    <dgm:cxn modelId="{CE141B99-29BE-4929-B0F2-E3F34A5D126B}" type="presOf" srcId="{E7A09A69-794A-47FF-AD3F-A83ABBAEFDCA}" destId="{213E90D0-E739-4416-8EA4-A3F143D84317}" srcOrd="0" destOrd="0" presId="urn:microsoft.com/office/officeart/2005/8/layout/hierarchy1"/>
    <dgm:cxn modelId="{ED9ADFB1-96BB-42D4-8CF8-33B73A20CE74}" type="presOf" srcId="{34F4A682-DB58-4055-B429-58C5EAE3F256}" destId="{3D9D18B7-8065-4ADB-AE3D-2FE8395E54B6}" srcOrd="0" destOrd="0" presId="urn:microsoft.com/office/officeart/2005/8/layout/hierarchy1"/>
    <dgm:cxn modelId="{61AEA28E-1FEA-4AC2-8CEF-ADADF3CBDE6D}" srcId="{BC0F728C-8D9A-45F1-9096-C2359AC74591}" destId="{8478E505-5110-48F7-BBDB-2E1C8EB03C46}" srcOrd="0" destOrd="0" parTransId="{BAF59FAB-323A-4329-A8E1-FCCB61D06C7E}" sibTransId="{92716E83-953B-4B7F-B326-5DFF39E8F016}"/>
    <dgm:cxn modelId="{2DE4AA68-D68F-4C68-8E57-0818483C4762}" type="presOf" srcId="{BC0F728C-8D9A-45F1-9096-C2359AC74591}" destId="{620DB0F1-BC0E-4E1B-9A74-31B739FC7CC3}" srcOrd="0" destOrd="0" presId="urn:microsoft.com/office/officeart/2005/8/layout/hierarchy1"/>
    <dgm:cxn modelId="{D9C3E33C-3072-4522-BDC0-C080D1338601}" srcId="{1717A285-FFF2-4EEE-A447-A13F90E64A47}" destId="{F162B9D7-A0DD-4351-B3D5-B896FAB90B06}" srcOrd="0" destOrd="0" parTransId="{7630ACDD-C856-4E28-929B-7A7D1A34CE09}" sibTransId="{70189D0C-158D-48B6-AC76-360A2033472E}"/>
    <dgm:cxn modelId="{2FD9751D-D230-4CE6-ADDC-B4F3F38A68F0}" type="presOf" srcId="{1717A285-FFF2-4EEE-A447-A13F90E64A47}" destId="{519E1F60-20ED-4B14-AFF8-8BA4C8E7AB8C}" srcOrd="0" destOrd="0" presId="urn:microsoft.com/office/officeart/2005/8/layout/hierarchy1"/>
    <dgm:cxn modelId="{6D51F04C-D086-4874-A1D3-50AD7D675D31}" type="presOf" srcId="{7630ACDD-C856-4E28-929B-7A7D1A34CE09}" destId="{441C4DFE-C795-4BE2-ACE6-2165F092E59D}" srcOrd="0" destOrd="0" presId="urn:microsoft.com/office/officeart/2005/8/layout/hierarchy1"/>
    <dgm:cxn modelId="{3B6FE6C3-6832-4800-82C2-AAEB92F34DB0}" type="presOf" srcId="{BAF59FAB-323A-4329-A8E1-FCCB61D06C7E}" destId="{56CC9296-0A6A-4AE4-825B-94A787B1FB37}" srcOrd="0" destOrd="0" presId="urn:microsoft.com/office/officeart/2005/8/layout/hierarchy1"/>
    <dgm:cxn modelId="{3DCC22CD-0295-4F67-85BE-E9DE527FD274}" type="presOf" srcId="{51B2F4B7-7C34-435A-B6D2-99C442344EB3}" destId="{7DE58484-31F3-4A85-9B4A-0DADFF8F135B}" srcOrd="0" destOrd="0" presId="urn:microsoft.com/office/officeart/2005/8/layout/hierarchy1"/>
    <dgm:cxn modelId="{326E8207-47F0-492B-BDB6-B38C356BEBE5}" type="presParOf" srcId="{ED797F8D-84F2-475B-A6C2-EDE19FC045C0}" destId="{D48F8E7D-3816-4B58-A8EE-F0B8DD5576C2}" srcOrd="0" destOrd="0" presId="urn:microsoft.com/office/officeart/2005/8/layout/hierarchy1"/>
    <dgm:cxn modelId="{C81BA731-5F31-4882-8F54-74C7F5D1FC73}" type="presParOf" srcId="{D48F8E7D-3816-4B58-A8EE-F0B8DD5576C2}" destId="{1F13C509-9EBE-4D6B-A794-1A376E96D5E7}" srcOrd="0" destOrd="0" presId="urn:microsoft.com/office/officeart/2005/8/layout/hierarchy1"/>
    <dgm:cxn modelId="{0C0B15AD-578D-4FE1-8FFA-4BE2173AAD79}" type="presParOf" srcId="{1F13C509-9EBE-4D6B-A794-1A376E96D5E7}" destId="{BA1B0C4C-BA1A-4A6D-826A-1A3E66DEFF80}" srcOrd="0" destOrd="0" presId="urn:microsoft.com/office/officeart/2005/8/layout/hierarchy1"/>
    <dgm:cxn modelId="{3F2899CD-6A73-430D-BCAA-FE6DECDF833C}" type="presParOf" srcId="{1F13C509-9EBE-4D6B-A794-1A376E96D5E7}" destId="{620DB0F1-BC0E-4E1B-9A74-31B739FC7CC3}" srcOrd="1" destOrd="0" presId="urn:microsoft.com/office/officeart/2005/8/layout/hierarchy1"/>
    <dgm:cxn modelId="{0FA30FB8-5CA5-43FD-A01D-08BE8779E2B7}" type="presParOf" srcId="{D48F8E7D-3816-4B58-A8EE-F0B8DD5576C2}" destId="{3F9E1E94-35FB-4A84-9CE9-B0B89BD75FAA}" srcOrd="1" destOrd="0" presId="urn:microsoft.com/office/officeart/2005/8/layout/hierarchy1"/>
    <dgm:cxn modelId="{8A8D3525-E365-40B2-A067-4A5D6FFB8627}" type="presParOf" srcId="{3F9E1E94-35FB-4A84-9CE9-B0B89BD75FAA}" destId="{56CC9296-0A6A-4AE4-825B-94A787B1FB37}" srcOrd="0" destOrd="0" presId="urn:microsoft.com/office/officeart/2005/8/layout/hierarchy1"/>
    <dgm:cxn modelId="{094FBEB5-EE02-4DA4-9EDE-D48143B0CE80}" type="presParOf" srcId="{3F9E1E94-35FB-4A84-9CE9-B0B89BD75FAA}" destId="{4CE83CE2-299F-452C-9DDB-19E7CB11F3DA}" srcOrd="1" destOrd="0" presId="urn:microsoft.com/office/officeart/2005/8/layout/hierarchy1"/>
    <dgm:cxn modelId="{549E3B1B-28FB-4B2E-96F3-456147C241B0}" type="presParOf" srcId="{4CE83CE2-299F-452C-9DDB-19E7CB11F3DA}" destId="{3864928B-C308-41B6-AA54-F7B89198B906}" srcOrd="0" destOrd="0" presId="urn:microsoft.com/office/officeart/2005/8/layout/hierarchy1"/>
    <dgm:cxn modelId="{7F41CD12-634A-4D5E-A5FE-87B957C00AD9}" type="presParOf" srcId="{3864928B-C308-41B6-AA54-F7B89198B906}" destId="{29727AE7-3D3E-4827-BBE0-F5E37EE797FE}" srcOrd="0" destOrd="0" presId="urn:microsoft.com/office/officeart/2005/8/layout/hierarchy1"/>
    <dgm:cxn modelId="{92B03181-EE5A-44B6-B61E-9B45D0832A08}" type="presParOf" srcId="{3864928B-C308-41B6-AA54-F7B89198B906}" destId="{1EEB768A-6BA7-4886-9D56-C48FA9427CB9}" srcOrd="1" destOrd="0" presId="urn:microsoft.com/office/officeart/2005/8/layout/hierarchy1"/>
    <dgm:cxn modelId="{CDDF2BC7-FAE8-49CD-B24C-CEC4CC59EB17}" type="presParOf" srcId="{4CE83CE2-299F-452C-9DDB-19E7CB11F3DA}" destId="{638403F0-0EE7-42E6-B587-2E5A202A59B8}" srcOrd="1" destOrd="0" presId="urn:microsoft.com/office/officeart/2005/8/layout/hierarchy1"/>
    <dgm:cxn modelId="{59FAD845-5D23-401B-B025-F6D969E6D73D}" type="presParOf" srcId="{638403F0-0EE7-42E6-B587-2E5A202A59B8}" destId="{213E90D0-E739-4416-8EA4-A3F143D84317}" srcOrd="0" destOrd="0" presId="urn:microsoft.com/office/officeart/2005/8/layout/hierarchy1"/>
    <dgm:cxn modelId="{322855F4-2CBA-467B-9D77-FF3A525F0AE5}" type="presParOf" srcId="{638403F0-0EE7-42E6-B587-2E5A202A59B8}" destId="{E6ACD0FE-E628-4CA1-A91A-26FE7A02753B}" srcOrd="1" destOrd="0" presId="urn:microsoft.com/office/officeart/2005/8/layout/hierarchy1"/>
    <dgm:cxn modelId="{DD7F9046-DF87-4744-B861-152747DB768E}" type="presParOf" srcId="{E6ACD0FE-E628-4CA1-A91A-26FE7A02753B}" destId="{E28A30B4-0188-4072-BE27-523FB27D1B89}" srcOrd="0" destOrd="0" presId="urn:microsoft.com/office/officeart/2005/8/layout/hierarchy1"/>
    <dgm:cxn modelId="{CFE4807E-560F-4E07-9532-8EB24D72F928}" type="presParOf" srcId="{E28A30B4-0188-4072-BE27-523FB27D1B89}" destId="{1C59088D-52F0-4CAC-AB56-A9DEF3C51B78}" srcOrd="0" destOrd="0" presId="urn:microsoft.com/office/officeart/2005/8/layout/hierarchy1"/>
    <dgm:cxn modelId="{F4ABAB82-A856-4C2A-828B-6F843408CC55}" type="presParOf" srcId="{E28A30B4-0188-4072-BE27-523FB27D1B89}" destId="{3D9D18B7-8065-4ADB-AE3D-2FE8395E54B6}" srcOrd="1" destOrd="0" presId="urn:microsoft.com/office/officeart/2005/8/layout/hierarchy1"/>
    <dgm:cxn modelId="{03D9B493-4D6C-4E30-A35D-C99569199BD6}" type="presParOf" srcId="{E6ACD0FE-E628-4CA1-A91A-26FE7A02753B}" destId="{9F3C5F39-8818-4C63-B89C-B2FA535FFD10}" srcOrd="1" destOrd="0" presId="urn:microsoft.com/office/officeart/2005/8/layout/hierarchy1"/>
    <dgm:cxn modelId="{101BB748-9A5C-464C-877D-82D0FE08C4C8}" type="presParOf" srcId="{9F3C5F39-8818-4C63-B89C-B2FA535FFD10}" destId="{7DE58484-31F3-4A85-9B4A-0DADFF8F135B}" srcOrd="0" destOrd="0" presId="urn:microsoft.com/office/officeart/2005/8/layout/hierarchy1"/>
    <dgm:cxn modelId="{3DE64AD5-5A4B-47B1-9162-2840480C681F}" type="presParOf" srcId="{9F3C5F39-8818-4C63-B89C-B2FA535FFD10}" destId="{BB542CE5-496A-4182-82C5-20D8B9B0C6AB}" srcOrd="1" destOrd="0" presId="urn:microsoft.com/office/officeart/2005/8/layout/hierarchy1"/>
    <dgm:cxn modelId="{B244D71E-8A3F-4DBC-AF34-0417072CE6FA}" type="presParOf" srcId="{BB542CE5-496A-4182-82C5-20D8B9B0C6AB}" destId="{3166C8AF-0903-4602-952B-5BD97431CF07}" srcOrd="0" destOrd="0" presId="urn:microsoft.com/office/officeart/2005/8/layout/hierarchy1"/>
    <dgm:cxn modelId="{4B1D34F7-37B4-495E-BD80-C39E679C3B26}" type="presParOf" srcId="{3166C8AF-0903-4602-952B-5BD97431CF07}" destId="{388CCD7C-9B00-48CC-B01B-F37783CDA86D}" srcOrd="0" destOrd="0" presId="urn:microsoft.com/office/officeart/2005/8/layout/hierarchy1"/>
    <dgm:cxn modelId="{A4DD3093-611A-4E1C-88F8-1196D04A8FBA}" type="presParOf" srcId="{3166C8AF-0903-4602-952B-5BD97431CF07}" destId="{28D75878-66C2-4A68-A93E-A2FD3E2A9E96}" srcOrd="1" destOrd="0" presId="urn:microsoft.com/office/officeart/2005/8/layout/hierarchy1"/>
    <dgm:cxn modelId="{8B0A9156-2354-41CD-BF07-3F41051257B2}" type="presParOf" srcId="{BB542CE5-496A-4182-82C5-20D8B9B0C6AB}" destId="{823748DC-8BDB-4121-8695-5422E78B5A40}" srcOrd="1" destOrd="0" presId="urn:microsoft.com/office/officeart/2005/8/layout/hierarchy1"/>
    <dgm:cxn modelId="{239AEE7F-9C01-420D-8B76-F06E49B68630}" type="presParOf" srcId="{3F9E1E94-35FB-4A84-9CE9-B0B89BD75FAA}" destId="{CAC64379-A442-44C0-B90D-60234F57FD76}" srcOrd="2" destOrd="0" presId="urn:microsoft.com/office/officeart/2005/8/layout/hierarchy1"/>
    <dgm:cxn modelId="{3C536EDB-330A-4304-A380-72BB0EFAE66A}" type="presParOf" srcId="{3F9E1E94-35FB-4A84-9CE9-B0B89BD75FAA}" destId="{3BFE3FB9-0667-49F3-9BFE-E544EB807D95}" srcOrd="3" destOrd="0" presId="urn:microsoft.com/office/officeart/2005/8/layout/hierarchy1"/>
    <dgm:cxn modelId="{79BD8E6D-8AE0-49D1-B868-6FB7699EC4B7}" type="presParOf" srcId="{3BFE3FB9-0667-49F3-9BFE-E544EB807D95}" destId="{C8439D8E-A3FF-4FFC-8ABA-5C570C5E9A61}" srcOrd="0" destOrd="0" presId="urn:microsoft.com/office/officeart/2005/8/layout/hierarchy1"/>
    <dgm:cxn modelId="{0432EECB-4008-444B-B903-18B1EE1D467C}" type="presParOf" srcId="{C8439D8E-A3FF-4FFC-8ABA-5C570C5E9A61}" destId="{FD1C1476-1D9A-4A84-9BE5-187EDD9B48B1}" srcOrd="0" destOrd="0" presId="urn:microsoft.com/office/officeart/2005/8/layout/hierarchy1"/>
    <dgm:cxn modelId="{F0DD6F63-1046-439B-9FFF-E8E884F12406}" type="presParOf" srcId="{C8439D8E-A3FF-4FFC-8ABA-5C570C5E9A61}" destId="{519E1F60-20ED-4B14-AFF8-8BA4C8E7AB8C}" srcOrd="1" destOrd="0" presId="urn:microsoft.com/office/officeart/2005/8/layout/hierarchy1"/>
    <dgm:cxn modelId="{AA0B29FF-E709-4A32-B8CF-22DDA311983F}" type="presParOf" srcId="{3BFE3FB9-0667-49F3-9BFE-E544EB807D95}" destId="{D994F5BB-AD13-4603-AB2C-28B38B0ADB95}" srcOrd="1" destOrd="0" presId="urn:microsoft.com/office/officeart/2005/8/layout/hierarchy1"/>
    <dgm:cxn modelId="{9E0D83CC-2EBF-476C-B3C4-D71D7C0485E0}" type="presParOf" srcId="{D994F5BB-AD13-4603-AB2C-28B38B0ADB95}" destId="{441C4DFE-C795-4BE2-ACE6-2165F092E59D}" srcOrd="0" destOrd="0" presId="urn:microsoft.com/office/officeart/2005/8/layout/hierarchy1"/>
    <dgm:cxn modelId="{8F5DDA57-F80F-43DE-9D85-4EAD1F7A8C66}" type="presParOf" srcId="{D994F5BB-AD13-4603-AB2C-28B38B0ADB95}" destId="{1BBAE130-C326-4BFF-BE1B-9B244C620A8C}" srcOrd="1" destOrd="0" presId="urn:microsoft.com/office/officeart/2005/8/layout/hierarchy1"/>
    <dgm:cxn modelId="{BE1ACC26-64DC-4978-91A3-3802C520A85E}" type="presParOf" srcId="{1BBAE130-C326-4BFF-BE1B-9B244C620A8C}" destId="{F1795CB0-374F-4FD0-A08D-88C9E24C4712}" srcOrd="0" destOrd="0" presId="urn:microsoft.com/office/officeart/2005/8/layout/hierarchy1"/>
    <dgm:cxn modelId="{83569C98-708C-4CB6-BC07-97CE483C3278}" type="presParOf" srcId="{F1795CB0-374F-4FD0-A08D-88C9E24C4712}" destId="{ACF773E3-A6C1-422E-9343-46AF2571CF19}" srcOrd="0" destOrd="0" presId="urn:microsoft.com/office/officeart/2005/8/layout/hierarchy1"/>
    <dgm:cxn modelId="{23E9640D-58C0-40C9-8C02-9A6875DDB259}" type="presParOf" srcId="{F1795CB0-374F-4FD0-A08D-88C9E24C4712}" destId="{A3A62C3E-8642-4A4E-8986-697F3D79F025}" srcOrd="1" destOrd="0" presId="urn:microsoft.com/office/officeart/2005/8/layout/hierarchy1"/>
    <dgm:cxn modelId="{5BCEB927-DDAA-4F95-8EF5-ECB0091326B1}" type="presParOf" srcId="{1BBAE130-C326-4BFF-BE1B-9B244C620A8C}" destId="{4CB2FA25-9660-47BD-9DA1-FF216232E367}" srcOrd="1" destOrd="0" presId="urn:microsoft.com/office/officeart/2005/8/layout/hierarchy1"/>
    <dgm:cxn modelId="{E7B6E531-BC5C-49E8-BA24-CC6412DAEDCD}" type="presParOf" srcId="{4CB2FA25-9660-47BD-9DA1-FF216232E367}" destId="{BA981226-C171-4E95-B2FB-58E7F0948EC4}" srcOrd="0" destOrd="0" presId="urn:microsoft.com/office/officeart/2005/8/layout/hierarchy1"/>
    <dgm:cxn modelId="{EB773140-5646-455F-926A-9F6A43D3146A}" type="presParOf" srcId="{4CB2FA25-9660-47BD-9DA1-FF216232E367}" destId="{29AEC5D6-DE6C-49D5-B4A9-C5FC2D4FC99C}" srcOrd="1" destOrd="0" presId="urn:microsoft.com/office/officeart/2005/8/layout/hierarchy1"/>
    <dgm:cxn modelId="{74B0BBFF-99FA-4055-BFD2-9AEA13C7546C}" type="presParOf" srcId="{29AEC5D6-DE6C-49D5-B4A9-C5FC2D4FC99C}" destId="{C2287BA0-0008-4EE4-BF78-81C5A4A84792}" srcOrd="0" destOrd="0" presId="urn:microsoft.com/office/officeart/2005/8/layout/hierarchy1"/>
    <dgm:cxn modelId="{BD149DC3-77D6-40A1-8F5F-2060E26FA47D}" type="presParOf" srcId="{C2287BA0-0008-4EE4-BF78-81C5A4A84792}" destId="{AE0E9DB1-DFEA-4864-B6B4-ED353E229C8F}" srcOrd="0" destOrd="0" presId="urn:microsoft.com/office/officeart/2005/8/layout/hierarchy1"/>
    <dgm:cxn modelId="{4A9D9D4F-B7D1-4279-AEEC-A29197DB6D86}" type="presParOf" srcId="{C2287BA0-0008-4EE4-BF78-81C5A4A84792}" destId="{55EC8F8C-D572-426C-BE67-1FBEEE606D13}" srcOrd="1" destOrd="0" presId="urn:microsoft.com/office/officeart/2005/8/layout/hierarchy1"/>
    <dgm:cxn modelId="{77DF3B65-B39D-4F8A-91D5-897F119AFC7D}" type="presParOf" srcId="{29AEC5D6-DE6C-49D5-B4A9-C5FC2D4FC99C}" destId="{139BDF3E-6B0E-454F-A102-E1A13EFC72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81226-C171-4E95-B2FB-58E7F0948EC4}">
      <dsp:nvSpPr>
        <dsp:cNvPr id="0" name=""/>
        <dsp:cNvSpPr/>
      </dsp:nvSpPr>
      <dsp:spPr>
        <a:xfrm>
          <a:off x="5840314" y="3453544"/>
          <a:ext cx="91440" cy="403844"/>
        </a:xfrm>
        <a:custGeom>
          <a:avLst/>
          <a:gdLst/>
          <a:ahLst/>
          <a:cxnLst/>
          <a:rect l="0" t="0" r="0" b="0"/>
          <a:pathLst>
            <a:path>
              <a:moveTo>
                <a:pt x="45720" y="0"/>
              </a:moveTo>
              <a:lnTo>
                <a:pt x="45720" y="4038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1C4DFE-C795-4BE2-ACE6-2165F092E59D}">
      <dsp:nvSpPr>
        <dsp:cNvPr id="0" name=""/>
        <dsp:cNvSpPr/>
      </dsp:nvSpPr>
      <dsp:spPr>
        <a:xfrm>
          <a:off x="5840314" y="2167954"/>
          <a:ext cx="91440" cy="403844"/>
        </a:xfrm>
        <a:custGeom>
          <a:avLst/>
          <a:gdLst/>
          <a:ahLst/>
          <a:cxnLst/>
          <a:rect l="0" t="0" r="0" b="0"/>
          <a:pathLst>
            <a:path>
              <a:moveTo>
                <a:pt x="45720" y="0"/>
              </a:moveTo>
              <a:lnTo>
                <a:pt x="45720" y="4038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C64379-A442-44C0-B90D-60234F57FD76}">
      <dsp:nvSpPr>
        <dsp:cNvPr id="0" name=""/>
        <dsp:cNvSpPr/>
      </dsp:nvSpPr>
      <dsp:spPr>
        <a:xfrm>
          <a:off x="4317545" y="882364"/>
          <a:ext cx="1568488" cy="403844"/>
        </a:xfrm>
        <a:custGeom>
          <a:avLst/>
          <a:gdLst/>
          <a:ahLst/>
          <a:cxnLst/>
          <a:rect l="0" t="0" r="0" b="0"/>
          <a:pathLst>
            <a:path>
              <a:moveTo>
                <a:pt x="0" y="0"/>
              </a:moveTo>
              <a:lnTo>
                <a:pt x="0" y="275208"/>
              </a:lnTo>
              <a:lnTo>
                <a:pt x="1568488" y="275208"/>
              </a:lnTo>
              <a:lnTo>
                <a:pt x="1568488" y="4038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58484-31F3-4A85-9B4A-0DADFF8F135B}">
      <dsp:nvSpPr>
        <dsp:cNvPr id="0" name=""/>
        <dsp:cNvSpPr/>
      </dsp:nvSpPr>
      <dsp:spPr>
        <a:xfrm>
          <a:off x="2703337" y="3453544"/>
          <a:ext cx="91440" cy="403844"/>
        </a:xfrm>
        <a:custGeom>
          <a:avLst/>
          <a:gdLst/>
          <a:ahLst/>
          <a:cxnLst/>
          <a:rect l="0" t="0" r="0" b="0"/>
          <a:pathLst>
            <a:path>
              <a:moveTo>
                <a:pt x="45720" y="0"/>
              </a:moveTo>
              <a:lnTo>
                <a:pt x="45720" y="40384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3E90D0-E739-4416-8EA4-A3F143D84317}">
      <dsp:nvSpPr>
        <dsp:cNvPr id="0" name=""/>
        <dsp:cNvSpPr/>
      </dsp:nvSpPr>
      <dsp:spPr>
        <a:xfrm>
          <a:off x="2703337" y="2167954"/>
          <a:ext cx="91440" cy="403844"/>
        </a:xfrm>
        <a:custGeom>
          <a:avLst/>
          <a:gdLst/>
          <a:ahLst/>
          <a:cxnLst/>
          <a:rect l="0" t="0" r="0" b="0"/>
          <a:pathLst>
            <a:path>
              <a:moveTo>
                <a:pt x="45720" y="0"/>
              </a:moveTo>
              <a:lnTo>
                <a:pt x="45720" y="4038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C9296-0A6A-4AE4-825B-94A787B1FB37}">
      <dsp:nvSpPr>
        <dsp:cNvPr id="0" name=""/>
        <dsp:cNvSpPr/>
      </dsp:nvSpPr>
      <dsp:spPr>
        <a:xfrm>
          <a:off x="2749057" y="882364"/>
          <a:ext cx="1568488" cy="403844"/>
        </a:xfrm>
        <a:custGeom>
          <a:avLst/>
          <a:gdLst/>
          <a:ahLst/>
          <a:cxnLst/>
          <a:rect l="0" t="0" r="0" b="0"/>
          <a:pathLst>
            <a:path>
              <a:moveTo>
                <a:pt x="1568488" y="0"/>
              </a:moveTo>
              <a:lnTo>
                <a:pt x="1568488" y="275208"/>
              </a:lnTo>
              <a:lnTo>
                <a:pt x="0" y="275208"/>
              </a:lnTo>
              <a:lnTo>
                <a:pt x="0" y="40384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1B0C4C-BA1A-4A6D-826A-1A3E66DEFF80}">
      <dsp:nvSpPr>
        <dsp:cNvPr id="0" name=""/>
        <dsp:cNvSpPr/>
      </dsp:nvSpPr>
      <dsp:spPr>
        <a:xfrm>
          <a:off x="2756849" y="619"/>
          <a:ext cx="3121393" cy="88174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20DB0F1-BC0E-4E1B-9A74-31B739FC7CC3}">
      <dsp:nvSpPr>
        <dsp:cNvPr id="0" name=""/>
        <dsp:cNvSpPr/>
      </dsp:nvSpPr>
      <dsp:spPr>
        <a:xfrm>
          <a:off x="2911135" y="147190"/>
          <a:ext cx="3121393" cy="8817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latin typeface="Calibri" pitchFamily="34" charset="0"/>
              <a:cs typeface="Calibri" pitchFamily="34" charset="0"/>
            </a:rPr>
            <a:t>Meslek Hastalığı</a:t>
          </a:r>
          <a:endParaRPr lang="tr-TR" sz="3200" b="1" kern="1200" dirty="0">
            <a:latin typeface="Calibri" pitchFamily="34" charset="0"/>
            <a:cs typeface="Calibri" pitchFamily="34" charset="0"/>
          </a:endParaRPr>
        </a:p>
      </dsp:txBody>
      <dsp:txXfrm>
        <a:off x="2936960" y="173015"/>
        <a:ext cx="3069743" cy="830095"/>
      </dsp:txXfrm>
    </dsp:sp>
    <dsp:sp modelId="{29727AE7-3D3E-4827-BBE0-F5E37EE797FE}">
      <dsp:nvSpPr>
        <dsp:cNvPr id="0" name=""/>
        <dsp:cNvSpPr/>
      </dsp:nvSpPr>
      <dsp:spPr>
        <a:xfrm>
          <a:off x="1334855" y="1286208"/>
          <a:ext cx="2828403" cy="88174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EB768A-6BA7-4886-9D56-C48FA9427CB9}">
      <dsp:nvSpPr>
        <dsp:cNvPr id="0" name=""/>
        <dsp:cNvSpPr/>
      </dsp:nvSpPr>
      <dsp:spPr>
        <a:xfrm>
          <a:off x="1489141" y="1432780"/>
          <a:ext cx="2828403" cy="88174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cs typeface="Calibri" pitchFamily="34" charset="0"/>
            </a:rPr>
            <a:t>Geçici </a:t>
          </a:r>
          <a:r>
            <a:rPr lang="tr-TR" sz="2400" b="1" kern="1200" dirty="0" err="1" smtClean="0">
              <a:latin typeface="Calibri" pitchFamily="34" charset="0"/>
              <a:cs typeface="Calibri" pitchFamily="34" charset="0"/>
            </a:rPr>
            <a:t>İşgörmezlik</a:t>
          </a:r>
          <a:r>
            <a:rPr lang="tr-TR" sz="2400" b="1" kern="1200" dirty="0" smtClean="0">
              <a:latin typeface="Calibri" pitchFamily="34" charset="0"/>
              <a:cs typeface="Calibri" pitchFamily="34" charset="0"/>
            </a:rPr>
            <a:t>   </a:t>
          </a:r>
          <a:r>
            <a:rPr lang="tr-TR" sz="1400" b="0" kern="1200" dirty="0" smtClean="0">
              <a:latin typeface="Calibri" pitchFamily="34" charset="0"/>
              <a:cs typeface="Calibri" pitchFamily="34" charset="0"/>
            </a:rPr>
            <a:t>(İş Görme Gücünde Geçici Azalma)</a:t>
          </a:r>
          <a:endParaRPr lang="tr-TR" sz="1400" b="1" kern="1200" dirty="0">
            <a:latin typeface="Calibri" pitchFamily="34" charset="0"/>
            <a:cs typeface="Calibri" pitchFamily="34" charset="0"/>
          </a:endParaRPr>
        </a:p>
      </dsp:txBody>
      <dsp:txXfrm>
        <a:off x="1514966" y="1458605"/>
        <a:ext cx="2776753" cy="830095"/>
      </dsp:txXfrm>
    </dsp:sp>
    <dsp:sp modelId="{1C59088D-52F0-4CAC-AB56-A9DEF3C51B78}">
      <dsp:nvSpPr>
        <dsp:cNvPr id="0" name=""/>
        <dsp:cNvSpPr/>
      </dsp:nvSpPr>
      <dsp:spPr>
        <a:xfrm>
          <a:off x="1423530" y="2571798"/>
          <a:ext cx="2651055" cy="88174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9D18B7-8065-4ADB-AE3D-2FE8395E54B6}">
      <dsp:nvSpPr>
        <dsp:cNvPr id="0" name=""/>
        <dsp:cNvSpPr/>
      </dsp:nvSpPr>
      <dsp:spPr>
        <a:xfrm>
          <a:off x="1577816" y="2718370"/>
          <a:ext cx="2651055" cy="88174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SGK Ödeneği</a:t>
          </a:r>
          <a:endParaRPr lang="tr-TR" sz="2000" kern="1200" dirty="0">
            <a:latin typeface="Calibri" pitchFamily="34" charset="0"/>
            <a:cs typeface="Calibri" pitchFamily="34" charset="0"/>
          </a:endParaRPr>
        </a:p>
      </dsp:txBody>
      <dsp:txXfrm>
        <a:off x="1603641" y="2744195"/>
        <a:ext cx="2599405" cy="830095"/>
      </dsp:txXfrm>
    </dsp:sp>
    <dsp:sp modelId="{388CCD7C-9B00-48CC-B01B-F37783CDA86D}">
      <dsp:nvSpPr>
        <dsp:cNvPr id="0" name=""/>
        <dsp:cNvSpPr/>
      </dsp:nvSpPr>
      <dsp:spPr>
        <a:xfrm>
          <a:off x="1571239" y="3857388"/>
          <a:ext cx="2355635" cy="88174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D75878-66C2-4A68-A93E-A2FD3E2A9E96}">
      <dsp:nvSpPr>
        <dsp:cNvPr id="0" name=""/>
        <dsp:cNvSpPr/>
      </dsp:nvSpPr>
      <dsp:spPr>
        <a:xfrm>
          <a:off x="1725526" y="4003960"/>
          <a:ext cx="2355635" cy="88174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Rücu Davası     (İhmal varsa işveren)</a:t>
          </a:r>
          <a:endParaRPr lang="tr-TR" sz="2000" kern="1200" dirty="0">
            <a:latin typeface="Calibri" pitchFamily="34" charset="0"/>
            <a:cs typeface="Calibri" pitchFamily="34" charset="0"/>
          </a:endParaRPr>
        </a:p>
      </dsp:txBody>
      <dsp:txXfrm>
        <a:off x="1751351" y="4029785"/>
        <a:ext cx="2303985" cy="830095"/>
      </dsp:txXfrm>
    </dsp:sp>
    <dsp:sp modelId="{FD1C1476-1D9A-4A84-9BE5-187EDD9B48B1}">
      <dsp:nvSpPr>
        <dsp:cNvPr id="0" name=""/>
        <dsp:cNvSpPr/>
      </dsp:nvSpPr>
      <dsp:spPr>
        <a:xfrm>
          <a:off x="4471832" y="1286208"/>
          <a:ext cx="2828403" cy="88174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9E1F60-20ED-4B14-AFF8-8BA4C8E7AB8C}">
      <dsp:nvSpPr>
        <dsp:cNvPr id="0" name=""/>
        <dsp:cNvSpPr/>
      </dsp:nvSpPr>
      <dsp:spPr>
        <a:xfrm>
          <a:off x="4626118" y="1432780"/>
          <a:ext cx="2828403" cy="88174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cs typeface="Calibri" pitchFamily="34" charset="0"/>
            </a:rPr>
            <a:t>Sürekli </a:t>
          </a:r>
          <a:r>
            <a:rPr lang="tr-TR" sz="2400" b="1" kern="1200" dirty="0" err="1" smtClean="0">
              <a:latin typeface="Calibri" pitchFamily="34" charset="0"/>
              <a:cs typeface="Calibri" pitchFamily="34" charset="0"/>
            </a:rPr>
            <a:t>İşgörmezlik</a:t>
          </a:r>
          <a:r>
            <a:rPr lang="tr-TR" sz="2400" b="1" kern="1200" dirty="0" smtClean="0">
              <a:latin typeface="Calibri" pitchFamily="34" charset="0"/>
              <a:cs typeface="Calibri" pitchFamily="34" charset="0"/>
            </a:rPr>
            <a:t> </a:t>
          </a:r>
          <a:r>
            <a:rPr lang="tr-TR" sz="1400" b="0" kern="1200" dirty="0" smtClean="0">
              <a:latin typeface="Calibri" pitchFamily="34" charset="0"/>
              <a:cs typeface="Calibri" pitchFamily="34" charset="0"/>
            </a:rPr>
            <a:t>(İş Görme Gücünde Kalıcı Azalma)</a:t>
          </a:r>
          <a:endParaRPr lang="tr-TR" sz="1400" b="0" kern="1200" dirty="0">
            <a:latin typeface="Calibri" pitchFamily="34" charset="0"/>
            <a:cs typeface="Calibri" pitchFamily="34" charset="0"/>
          </a:endParaRPr>
        </a:p>
      </dsp:txBody>
      <dsp:txXfrm>
        <a:off x="4651943" y="1458605"/>
        <a:ext cx="2776753" cy="830095"/>
      </dsp:txXfrm>
    </dsp:sp>
    <dsp:sp modelId="{ACF773E3-A6C1-422E-9343-46AF2571CF19}">
      <dsp:nvSpPr>
        <dsp:cNvPr id="0" name=""/>
        <dsp:cNvSpPr/>
      </dsp:nvSpPr>
      <dsp:spPr>
        <a:xfrm>
          <a:off x="4560506" y="2571798"/>
          <a:ext cx="2651055" cy="881745"/>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3A62C3E-8642-4A4E-8986-697F3D79F025}">
      <dsp:nvSpPr>
        <dsp:cNvPr id="0" name=""/>
        <dsp:cNvSpPr/>
      </dsp:nvSpPr>
      <dsp:spPr>
        <a:xfrm>
          <a:off x="4714792" y="2718370"/>
          <a:ext cx="2651055" cy="88174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SGK Ödeneği             </a:t>
          </a:r>
          <a:r>
            <a:rPr lang="tr-TR" sz="1100" kern="1200" dirty="0" smtClean="0">
              <a:latin typeface="Calibri" pitchFamily="34" charset="0"/>
              <a:cs typeface="Calibri" pitchFamily="34" charset="0"/>
            </a:rPr>
            <a:t>(</a:t>
          </a:r>
          <a:r>
            <a:rPr lang="tr-TR" sz="1050" kern="1200" dirty="0" smtClean="0">
              <a:latin typeface="Calibri" pitchFamily="34" charset="0"/>
              <a:cs typeface="Calibri" pitchFamily="34" charset="0"/>
            </a:rPr>
            <a:t>Miktarını hastalık sonucu ortaya çıkan </a:t>
          </a:r>
          <a:r>
            <a:rPr lang="tr-TR" sz="1050" kern="1200" dirty="0" err="1" smtClean="0">
              <a:latin typeface="Calibri" pitchFamily="34" charset="0"/>
              <a:cs typeface="Calibri" pitchFamily="34" charset="0"/>
            </a:rPr>
            <a:t>işgörememezlik</a:t>
          </a:r>
          <a:r>
            <a:rPr lang="tr-TR" sz="1050" kern="1200" dirty="0" smtClean="0">
              <a:latin typeface="Calibri" pitchFamily="34" charset="0"/>
              <a:cs typeface="Calibri" pitchFamily="34" charset="0"/>
            </a:rPr>
            <a:t> düzeyi, yaşı, mesleği belirler)</a:t>
          </a:r>
        </a:p>
      </dsp:txBody>
      <dsp:txXfrm>
        <a:off x="4740617" y="2744195"/>
        <a:ext cx="2599405" cy="830095"/>
      </dsp:txXfrm>
    </dsp:sp>
    <dsp:sp modelId="{AE0E9DB1-DFEA-4864-B6B4-ED353E229C8F}">
      <dsp:nvSpPr>
        <dsp:cNvPr id="0" name=""/>
        <dsp:cNvSpPr/>
      </dsp:nvSpPr>
      <dsp:spPr>
        <a:xfrm>
          <a:off x="4708216" y="3857388"/>
          <a:ext cx="2355635" cy="88174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EC8F8C-D572-426C-BE67-1FBEEE606D13}">
      <dsp:nvSpPr>
        <dsp:cNvPr id="0" name=""/>
        <dsp:cNvSpPr/>
      </dsp:nvSpPr>
      <dsp:spPr>
        <a:xfrm>
          <a:off x="4862502" y="4003960"/>
          <a:ext cx="2355635" cy="881745"/>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latin typeface="Calibri" pitchFamily="34" charset="0"/>
              <a:cs typeface="Calibri" pitchFamily="34" charset="0"/>
            </a:rPr>
            <a:t>Rücu Davası       (İhmal varsa işveren)</a:t>
          </a:r>
        </a:p>
      </dsp:txBody>
      <dsp:txXfrm>
        <a:off x="4888327" y="4029785"/>
        <a:ext cx="2303985" cy="8300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68E0C52F-A189-40AD-98F9-71073AA9F9A3}" type="datetimeFigureOut">
              <a:rPr lang="de-DE"/>
              <a:pPr>
                <a:defRPr/>
              </a:pPr>
              <a:t>01.01.2013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A9988335-BD36-47EE-ABAD-FB42AF24BF8B}" type="slidenum">
              <a:rPr lang="de-DE"/>
              <a:pPr>
                <a:defRPr/>
              </a:pPr>
              <a:t>‹#›</a:t>
            </a:fld>
            <a:endParaRPr lang="de-DE"/>
          </a:p>
        </p:txBody>
      </p:sp>
    </p:spTree>
    <p:extLst>
      <p:ext uri="{BB962C8B-B14F-4D97-AF65-F5344CB8AC3E}">
        <p14:creationId xmlns:p14="http://schemas.microsoft.com/office/powerpoint/2010/main" val="170908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394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C64A2A6E-1877-4AA8-B7E9-8F63A5AB952A}" type="slidenum">
              <a:rPr lang="de-DE"/>
              <a:pPr>
                <a:defRPr/>
              </a:pPr>
              <a:t>‹#›</a:t>
            </a:fld>
            <a:endParaRPr lang="de-DE"/>
          </a:p>
        </p:txBody>
      </p:sp>
    </p:spTree>
    <p:extLst>
      <p:ext uri="{BB962C8B-B14F-4D97-AF65-F5344CB8AC3E}">
        <p14:creationId xmlns:p14="http://schemas.microsoft.com/office/powerpoint/2010/main" val="914952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2"/>
          <p:cNvSpPr>
            <a:spLocks noGrp="1" noRot="1" noChangeAspect="1" noChangeArrowheads="1" noTextEdit="1"/>
          </p:cNvSpPr>
          <p:nvPr>
            <p:ph type="sldImg"/>
          </p:nvPr>
        </p:nvSpPr>
        <p:spPr>
          <a:ln/>
        </p:spPr>
      </p:sp>
      <p:sp>
        <p:nvSpPr>
          <p:cNvPr id="397314"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779075-62DA-423D-8D20-2EE46B8D4BB6}" type="slidenum">
              <a:rPr lang="de-DE" sz="1200">
                <a:solidFill>
                  <a:srgbClr val="000000"/>
                </a:solidFill>
              </a:rPr>
              <a:pPr algn="r"/>
              <a:t>14</a:t>
            </a:fld>
            <a:endParaRPr lang="de-DE" sz="1200">
              <a:solidFill>
                <a:srgbClr val="000000"/>
              </a:solidFill>
            </a:endParaRPr>
          </a:p>
        </p:txBody>
      </p:sp>
      <p:sp>
        <p:nvSpPr>
          <p:cNvPr id="539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9815287-4375-4E3A-866B-F4164BA99C9A}" type="slidenum">
              <a:rPr lang="en-GB" sz="1300">
                <a:solidFill>
                  <a:srgbClr val="000000"/>
                </a:solidFill>
              </a:rPr>
              <a:pPr algn="r" defTabSz="947738"/>
              <a:t>14</a:t>
            </a:fld>
            <a:endParaRPr lang="en-GB" sz="1300">
              <a:solidFill>
                <a:srgbClr val="000000"/>
              </a:solidFill>
            </a:endParaRPr>
          </a:p>
        </p:txBody>
      </p:sp>
      <p:sp>
        <p:nvSpPr>
          <p:cNvPr id="539651" name="Rectangle 2"/>
          <p:cNvSpPr>
            <a:spLocks noGrp="1" noRot="1" noChangeAspect="1" noChangeArrowheads="1" noTextEdit="1"/>
          </p:cNvSpPr>
          <p:nvPr>
            <p:ph type="sldImg"/>
          </p:nvPr>
        </p:nvSpPr>
        <p:spPr>
          <a:xfrm>
            <a:off x="1143000" y="685800"/>
            <a:ext cx="4573588" cy="3430588"/>
          </a:xfrm>
          <a:ln/>
        </p:spPr>
      </p:sp>
      <p:sp>
        <p:nvSpPr>
          <p:cNvPr id="539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19</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19</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904731-07AE-4F86-972A-F21F7A27EA3D}" type="slidenum">
              <a:rPr lang="de-DE" sz="1200">
                <a:solidFill>
                  <a:srgbClr val="000000"/>
                </a:solidFill>
              </a:rPr>
              <a:pPr algn="r"/>
              <a:t>2</a:t>
            </a:fld>
            <a:endParaRPr lang="de-DE" sz="1200">
              <a:solidFill>
                <a:srgbClr val="000000"/>
              </a:solidFill>
            </a:endParaRPr>
          </a:p>
        </p:txBody>
      </p:sp>
      <p:sp>
        <p:nvSpPr>
          <p:cNvPr id="3993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3BA1F16-78E7-472D-B995-EFF28E1C55D5}" type="slidenum">
              <a:rPr lang="en-GB" sz="1300">
                <a:solidFill>
                  <a:srgbClr val="000000"/>
                </a:solidFill>
              </a:rPr>
              <a:pPr algn="r" defTabSz="947738"/>
              <a:t>2</a:t>
            </a:fld>
            <a:endParaRPr lang="en-GB" sz="1300">
              <a:solidFill>
                <a:srgbClr val="000000"/>
              </a:solidFill>
            </a:endParaRPr>
          </a:p>
        </p:txBody>
      </p:sp>
      <p:sp>
        <p:nvSpPr>
          <p:cNvPr id="399363" name="Rectangle 2"/>
          <p:cNvSpPr>
            <a:spLocks noGrp="1" noRot="1" noChangeAspect="1" noChangeArrowheads="1" noTextEdit="1"/>
          </p:cNvSpPr>
          <p:nvPr>
            <p:ph type="sldImg"/>
          </p:nvPr>
        </p:nvSpPr>
        <p:spPr>
          <a:xfrm>
            <a:off x="1143000" y="685800"/>
            <a:ext cx="4573588" cy="3430588"/>
          </a:xfrm>
          <a:ln/>
        </p:spPr>
      </p:sp>
      <p:sp>
        <p:nvSpPr>
          <p:cNvPr id="3993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52AEDF-2C29-4F1B-BA76-231E16AC3827}" type="slidenum">
              <a:rPr lang="de-DE" sz="1200">
                <a:solidFill>
                  <a:srgbClr val="000000"/>
                </a:solidFill>
              </a:rPr>
              <a:pPr algn="r"/>
              <a:t>3</a:t>
            </a:fld>
            <a:endParaRPr lang="de-DE" sz="1200">
              <a:solidFill>
                <a:srgbClr val="000000"/>
              </a:solidFill>
            </a:endParaRPr>
          </a:p>
        </p:txBody>
      </p:sp>
      <p:sp>
        <p:nvSpPr>
          <p:cNvPr id="40141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8775E99-8054-4625-B0E4-E72CE83DE54F}" type="slidenum">
              <a:rPr lang="en-GB" sz="1300">
                <a:solidFill>
                  <a:srgbClr val="000000"/>
                </a:solidFill>
              </a:rPr>
              <a:pPr algn="r" defTabSz="947738"/>
              <a:t>3</a:t>
            </a:fld>
            <a:endParaRPr lang="en-GB" sz="1300">
              <a:solidFill>
                <a:srgbClr val="000000"/>
              </a:solidFill>
            </a:endParaRPr>
          </a:p>
        </p:txBody>
      </p:sp>
      <p:sp>
        <p:nvSpPr>
          <p:cNvPr id="401411" name="Rectangle 2"/>
          <p:cNvSpPr>
            <a:spLocks noGrp="1" noRot="1" noChangeAspect="1" noChangeArrowheads="1" noTextEdit="1"/>
          </p:cNvSpPr>
          <p:nvPr>
            <p:ph type="sldImg"/>
          </p:nvPr>
        </p:nvSpPr>
        <p:spPr>
          <a:xfrm>
            <a:off x="1143000" y="685800"/>
            <a:ext cx="4573588" cy="3430588"/>
          </a:xfrm>
          <a:ln/>
        </p:spPr>
      </p:sp>
      <p:sp>
        <p:nvSpPr>
          <p:cNvPr id="40141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65B222F-6A49-49BC-99BB-685FCC1B0FA6}" type="slidenum">
              <a:rPr lang="de-DE" sz="1200">
                <a:solidFill>
                  <a:srgbClr val="000000"/>
                </a:solidFill>
              </a:rPr>
              <a:pPr algn="r"/>
              <a:t>31</a:t>
            </a:fld>
            <a:endParaRPr lang="de-DE" sz="1200">
              <a:solidFill>
                <a:srgbClr val="000000"/>
              </a:solidFill>
            </a:endParaRPr>
          </a:p>
        </p:txBody>
      </p:sp>
      <p:sp>
        <p:nvSpPr>
          <p:cNvPr id="411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7573FAB-7044-4032-8BA7-C84740013279}" type="slidenum">
              <a:rPr lang="en-GB" sz="1300">
                <a:solidFill>
                  <a:srgbClr val="000000"/>
                </a:solidFill>
              </a:rPr>
              <a:pPr algn="r" defTabSz="947738"/>
              <a:t>31</a:t>
            </a:fld>
            <a:endParaRPr lang="en-GB" sz="1300">
              <a:solidFill>
                <a:srgbClr val="000000"/>
              </a:solidFill>
            </a:endParaRPr>
          </a:p>
        </p:txBody>
      </p:sp>
      <p:sp>
        <p:nvSpPr>
          <p:cNvPr id="411651" name="Rectangle 2"/>
          <p:cNvSpPr>
            <a:spLocks noGrp="1" noRot="1" noChangeAspect="1" noChangeArrowheads="1" noTextEdit="1"/>
          </p:cNvSpPr>
          <p:nvPr>
            <p:ph type="sldImg"/>
          </p:nvPr>
        </p:nvSpPr>
        <p:spPr>
          <a:xfrm>
            <a:off x="1143000" y="685800"/>
            <a:ext cx="4573588" cy="3430588"/>
          </a:xfrm>
          <a:ln/>
        </p:spPr>
      </p:sp>
      <p:sp>
        <p:nvSpPr>
          <p:cNvPr id="411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32</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32</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33</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33</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5CFE40-7484-49BC-A58F-45315F129E31}" type="slidenum">
              <a:rPr lang="de-DE" sz="1200">
                <a:solidFill>
                  <a:srgbClr val="000000"/>
                </a:solidFill>
              </a:rPr>
              <a:pPr algn="r"/>
              <a:t>34</a:t>
            </a:fld>
            <a:endParaRPr lang="de-DE" sz="1200">
              <a:solidFill>
                <a:srgbClr val="000000"/>
              </a:solidFill>
            </a:endParaRPr>
          </a:p>
        </p:txBody>
      </p:sp>
      <p:sp>
        <p:nvSpPr>
          <p:cNvPr id="4136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32A5000-C3DE-4286-BDDB-2DE189057AB7}" type="slidenum">
              <a:rPr lang="en-GB" sz="1300">
                <a:solidFill>
                  <a:srgbClr val="000000"/>
                </a:solidFill>
              </a:rPr>
              <a:pPr algn="r" defTabSz="947738"/>
              <a:t>34</a:t>
            </a:fld>
            <a:endParaRPr lang="en-GB" sz="1300">
              <a:solidFill>
                <a:srgbClr val="000000"/>
              </a:solidFill>
            </a:endParaRPr>
          </a:p>
        </p:txBody>
      </p:sp>
      <p:sp>
        <p:nvSpPr>
          <p:cNvPr id="413699" name="Rectangle 2"/>
          <p:cNvSpPr>
            <a:spLocks noGrp="1" noRot="1" noChangeAspect="1" noChangeArrowheads="1" noTextEdit="1"/>
          </p:cNvSpPr>
          <p:nvPr>
            <p:ph type="sldImg"/>
          </p:nvPr>
        </p:nvSpPr>
        <p:spPr>
          <a:xfrm>
            <a:off x="1143000" y="685800"/>
            <a:ext cx="4573588" cy="3430588"/>
          </a:xfrm>
          <a:ln/>
        </p:spPr>
      </p:sp>
      <p:sp>
        <p:nvSpPr>
          <p:cNvPr id="4137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B25FF4C-E1CC-471B-BEC9-AF26EFDC9ADF}" type="slidenum">
              <a:rPr lang="de-DE" sz="1200">
                <a:solidFill>
                  <a:srgbClr val="000000"/>
                </a:solidFill>
              </a:rPr>
              <a:pPr algn="r"/>
              <a:t>35</a:t>
            </a:fld>
            <a:endParaRPr lang="de-DE" sz="1200">
              <a:solidFill>
                <a:srgbClr val="000000"/>
              </a:solidFill>
            </a:endParaRPr>
          </a:p>
        </p:txBody>
      </p:sp>
      <p:sp>
        <p:nvSpPr>
          <p:cNvPr id="4157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FBD211C-6134-43AF-A2C1-9F79E255C678}" type="slidenum">
              <a:rPr lang="en-GB" sz="1300">
                <a:solidFill>
                  <a:srgbClr val="000000"/>
                </a:solidFill>
              </a:rPr>
              <a:pPr algn="r" defTabSz="947738"/>
              <a:t>35</a:t>
            </a:fld>
            <a:endParaRPr lang="en-GB" sz="1300">
              <a:solidFill>
                <a:srgbClr val="000000"/>
              </a:solidFill>
            </a:endParaRPr>
          </a:p>
        </p:txBody>
      </p:sp>
      <p:sp>
        <p:nvSpPr>
          <p:cNvPr id="415747" name="Rectangle 2"/>
          <p:cNvSpPr>
            <a:spLocks noGrp="1" noRot="1" noChangeAspect="1" noChangeArrowheads="1" noTextEdit="1"/>
          </p:cNvSpPr>
          <p:nvPr>
            <p:ph type="sldImg"/>
          </p:nvPr>
        </p:nvSpPr>
        <p:spPr>
          <a:xfrm>
            <a:off x="1143000" y="685800"/>
            <a:ext cx="4573588" cy="3430588"/>
          </a:xfrm>
          <a:ln/>
        </p:spPr>
      </p:sp>
      <p:sp>
        <p:nvSpPr>
          <p:cNvPr id="4157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DF5B7C-C101-437F-A48C-382F5557BAD3}" type="slidenum">
              <a:rPr lang="de-DE" sz="1200">
                <a:solidFill>
                  <a:srgbClr val="000000"/>
                </a:solidFill>
              </a:rPr>
              <a:pPr algn="r"/>
              <a:t>36</a:t>
            </a:fld>
            <a:endParaRPr lang="de-DE" sz="1200">
              <a:solidFill>
                <a:srgbClr val="000000"/>
              </a:solidFill>
            </a:endParaRPr>
          </a:p>
        </p:txBody>
      </p:sp>
      <p:sp>
        <p:nvSpPr>
          <p:cNvPr id="4177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B34007-307E-44E8-B3BA-221F40F4E198}" type="slidenum">
              <a:rPr lang="en-GB" sz="1300">
                <a:solidFill>
                  <a:srgbClr val="000000"/>
                </a:solidFill>
              </a:rPr>
              <a:pPr algn="r" defTabSz="947738"/>
              <a:t>36</a:t>
            </a:fld>
            <a:endParaRPr lang="en-GB" sz="1300">
              <a:solidFill>
                <a:srgbClr val="000000"/>
              </a:solidFill>
            </a:endParaRPr>
          </a:p>
        </p:txBody>
      </p:sp>
      <p:sp>
        <p:nvSpPr>
          <p:cNvPr id="417795" name="Rectangle 2"/>
          <p:cNvSpPr>
            <a:spLocks noGrp="1" noRot="1" noChangeAspect="1" noChangeArrowheads="1" noTextEdit="1"/>
          </p:cNvSpPr>
          <p:nvPr>
            <p:ph type="sldImg"/>
          </p:nvPr>
        </p:nvSpPr>
        <p:spPr>
          <a:xfrm>
            <a:off x="1143000" y="685800"/>
            <a:ext cx="4573588" cy="3430588"/>
          </a:xfrm>
          <a:ln/>
        </p:spPr>
      </p:sp>
      <p:sp>
        <p:nvSpPr>
          <p:cNvPr id="4177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37</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37</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F4F2A01-E8A7-4D5B-827F-EDB40FFB6762}" type="slidenum">
              <a:rPr lang="de-DE" sz="1200">
                <a:solidFill>
                  <a:srgbClr val="000000"/>
                </a:solidFill>
              </a:rPr>
              <a:pPr algn="r"/>
              <a:t>38</a:t>
            </a:fld>
            <a:endParaRPr lang="de-DE" sz="1200">
              <a:solidFill>
                <a:srgbClr val="000000"/>
              </a:solidFill>
            </a:endParaRPr>
          </a:p>
        </p:txBody>
      </p:sp>
      <p:sp>
        <p:nvSpPr>
          <p:cNvPr id="42189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2E86574-AE9F-4C4A-A4DC-636398E8505D}" type="slidenum">
              <a:rPr lang="en-GB" sz="1300">
                <a:solidFill>
                  <a:srgbClr val="000000"/>
                </a:solidFill>
              </a:rPr>
              <a:pPr algn="r" defTabSz="947738"/>
              <a:t>38</a:t>
            </a:fld>
            <a:endParaRPr lang="en-GB" sz="1300">
              <a:solidFill>
                <a:srgbClr val="000000"/>
              </a:solidFill>
            </a:endParaRPr>
          </a:p>
        </p:txBody>
      </p:sp>
      <p:sp>
        <p:nvSpPr>
          <p:cNvPr id="421891" name="Rectangle 2"/>
          <p:cNvSpPr>
            <a:spLocks noGrp="1" noRot="1" noChangeAspect="1" noChangeArrowheads="1" noTextEdit="1"/>
          </p:cNvSpPr>
          <p:nvPr>
            <p:ph type="sldImg"/>
          </p:nvPr>
        </p:nvSpPr>
        <p:spPr>
          <a:xfrm>
            <a:off x="1143000" y="685800"/>
            <a:ext cx="4573588" cy="3430588"/>
          </a:xfrm>
          <a:ln/>
        </p:spPr>
      </p:sp>
      <p:sp>
        <p:nvSpPr>
          <p:cNvPr id="42189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F505FB-8A87-443A-B9E6-006CAFEF3084}" type="slidenum">
              <a:rPr lang="de-DE" sz="1200">
                <a:solidFill>
                  <a:srgbClr val="000000"/>
                </a:solidFill>
              </a:rPr>
              <a:pPr algn="r"/>
              <a:t>39</a:t>
            </a:fld>
            <a:endParaRPr lang="de-DE" sz="1200">
              <a:solidFill>
                <a:srgbClr val="000000"/>
              </a:solidFill>
            </a:endParaRPr>
          </a:p>
        </p:txBody>
      </p:sp>
      <p:sp>
        <p:nvSpPr>
          <p:cNvPr id="42393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6AD49D9-1254-4B77-84CC-2DA8F941B498}" type="slidenum">
              <a:rPr lang="en-GB" sz="1300">
                <a:solidFill>
                  <a:srgbClr val="000000"/>
                </a:solidFill>
              </a:rPr>
              <a:pPr algn="r" defTabSz="947738"/>
              <a:t>39</a:t>
            </a:fld>
            <a:endParaRPr lang="en-GB" sz="1300">
              <a:solidFill>
                <a:srgbClr val="000000"/>
              </a:solidFill>
            </a:endParaRPr>
          </a:p>
        </p:txBody>
      </p:sp>
      <p:sp>
        <p:nvSpPr>
          <p:cNvPr id="423939" name="Rectangle 2"/>
          <p:cNvSpPr>
            <a:spLocks noGrp="1" noRot="1" noChangeAspect="1" noChangeArrowheads="1" noTextEdit="1"/>
          </p:cNvSpPr>
          <p:nvPr>
            <p:ph type="sldImg"/>
          </p:nvPr>
        </p:nvSpPr>
        <p:spPr>
          <a:xfrm>
            <a:off x="1143000" y="685800"/>
            <a:ext cx="4573588" cy="3430588"/>
          </a:xfrm>
          <a:ln/>
        </p:spPr>
      </p:sp>
      <p:sp>
        <p:nvSpPr>
          <p:cNvPr id="42394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58A861-68A2-4940-8F61-788945104F80}" type="slidenum">
              <a:rPr lang="de-DE" sz="1200">
                <a:solidFill>
                  <a:srgbClr val="000000"/>
                </a:solidFill>
              </a:rPr>
              <a:pPr algn="r"/>
              <a:t>40</a:t>
            </a:fld>
            <a:endParaRPr lang="de-DE" sz="1200">
              <a:solidFill>
                <a:srgbClr val="000000"/>
              </a:solidFill>
            </a:endParaRPr>
          </a:p>
        </p:txBody>
      </p:sp>
      <p:sp>
        <p:nvSpPr>
          <p:cNvPr id="4259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A86D12E6-89FF-4401-980D-5ADCF9C8296F}" type="slidenum">
              <a:rPr lang="en-GB" sz="1300">
                <a:solidFill>
                  <a:srgbClr val="000000"/>
                </a:solidFill>
              </a:rPr>
              <a:pPr algn="r" defTabSz="947738"/>
              <a:t>40</a:t>
            </a:fld>
            <a:endParaRPr lang="en-GB" sz="1300">
              <a:solidFill>
                <a:srgbClr val="000000"/>
              </a:solidFill>
            </a:endParaRPr>
          </a:p>
        </p:txBody>
      </p:sp>
      <p:sp>
        <p:nvSpPr>
          <p:cNvPr id="425987" name="Rectangle 2"/>
          <p:cNvSpPr>
            <a:spLocks noGrp="1" noRot="1" noChangeAspect="1" noChangeArrowheads="1" noTextEdit="1"/>
          </p:cNvSpPr>
          <p:nvPr>
            <p:ph type="sldImg"/>
          </p:nvPr>
        </p:nvSpPr>
        <p:spPr>
          <a:xfrm>
            <a:off x="1143000" y="685800"/>
            <a:ext cx="4573588" cy="3430588"/>
          </a:xfrm>
          <a:ln/>
        </p:spPr>
      </p:sp>
      <p:sp>
        <p:nvSpPr>
          <p:cNvPr id="4259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76D77A-ECCC-45AC-A8DE-1CD887AD380E}" type="slidenum">
              <a:rPr lang="de-DE" sz="1200">
                <a:solidFill>
                  <a:srgbClr val="000000"/>
                </a:solidFill>
              </a:rPr>
              <a:pPr algn="r"/>
              <a:t>41</a:t>
            </a:fld>
            <a:endParaRPr lang="de-DE" sz="1200">
              <a:solidFill>
                <a:srgbClr val="000000"/>
              </a:solidFill>
            </a:endParaRPr>
          </a:p>
        </p:txBody>
      </p:sp>
      <p:sp>
        <p:nvSpPr>
          <p:cNvPr id="42803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A0D4C46-C0DB-4374-8250-EAAADE8F0BB1}" type="slidenum">
              <a:rPr lang="en-GB" sz="1300">
                <a:solidFill>
                  <a:srgbClr val="000000"/>
                </a:solidFill>
              </a:rPr>
              <a:pPr algn="r" defTabSz="947738"/>
              <a:t>41</a:t>
            </a:fld>
            <a:endParaRPr lang="en-GB" sz="1300">
              <a:solidFill>
                <a:srgbClr val="000000"/>
              </a:solidFill>
            </a:endParaRPr>
          </a:p>
        </p:txBody>
      </p:sp>
      <p:sp>
        <p:nvSpPr>
          <p:cNvPr id="428035" name="Rectangle 2"/>
          <p:cNvSpPr>
            <a:spLocks noGrp="1" noRot="1" noChangeAspect="1" noChangeArrowheads="1" noTextEdit="1"/>
          </p:cNvSpPr>
          <p:nvPr>
            <p:ph type="sldImg"/>
          </p:nvPr>
        </p:nvSpPr>
        <p:spPr>
          <a:xfrm>
            <a:off x="1143000" y="685800"/>
            <a:ext cx="4573588" cy="3430588"/>
          </a:xfrm>
          <a:ln/>
        </p:spPr>
      </p:sp>
      <p:sp>
        <p:nvSpPr>
          <p:cNvPr id="42803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4F6A63-F86D-4F90-997D-2E86E9919D65}" type="slidenum">
              <a:rPr lang="de-DE" sz="1200">
                <a:solidFill>
                  <a:srgbClr val="000000"/>
                </a:solidFill>
              </a:rPr>
              <a:pPr algn="r"/>
              <a:t>42</a:t>
            </a:fld>
            <a:endParaRPr lang="de-DE" sz="1200">
              <a:solidFill>
                <a:srgbClr val="000000"/>
              </a:solidFill>
            </a:endParaRPr>
          </a:p>
        </p:txBody>
      </p:sp>
      <p:sp>
        <p:nvSpPr>
          <p:cNvPr id="75059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7D6216F-9E2C-47B5-8A77-A861223B84FE}" type="slidenum">
              <a:rPr lang="en-GB" sz="1300">
                <a:solidFill>
                  <a:srgbClr val="000000"/>
                </a:solidFill>
              </a:rPr>
              <a:pPr algn="r" defTabSz="947738"/>
              <a:t>42</a:t>
            </a:fld>
            <a:endParaRPr lang="en-GB" sz="1300">
              <a:solidFill>
                <a:srgbClr val="000000"/>
              </a:solidFill>
            </a:endParaRPr>
          </a:p>
        </p:txBody>
      </p:sp>
      <p:sp>
        <p:nvSpPr>
          <p:cNvPr id="750596" name="Rectangle 2"/>
          <p:cNvSpPr>
            <a:spLocks noGrp="1" noRot="1" noChangeAspect="1" noChangeArrowheads="1" noTextEdit="1"/>
          </p:cNvSpPr>
          <p:nvPr>
            <p:ph type="sldImg"/>
          </p:nvPr>
        </p:nvSpPr>
        <p:spPr>
          <a:xfrm>
            <a:off x="1143000" y="685800"/>
            <a:ext cx="4573588" cy="3430588"/>
          </a:xfrm>
          <a:ln/>
        </p:spPr>
      </p:sp>
      <p:sp>
        <p:nvSpPr>
          <p:cNvPr id="75059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FCAC94F-8E3C-426F-BA3B-604898C8E18C}" type="slidenum">
              <a:rPr lang="de-DE" sz="1200">
                <a:solidFill>
                  <a:srgbClr val="000000"/>
                </a:solidFill>
              </a:rPr>
              <a:pPr algn="r"/>
              <a:t>43</a:t>
            </a:fld>
            <a:endParaRPr lang="de-DE" sz="1200">
              <a:solidFill>
                <a:srgbClr val="000000"/>
              </a:solidFill>
            </a:endParaRPr>
          </a:p>
        </p:txBody>
      </p:sp>
      <p:sp>
        <p:nvSpPr>
          <p:cNvPr id="43008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82B3127-1517-4F64-842F-7F8A8AC3EAF8}" type="slidenum">
              <a:rPr lang="en-GB" sz="1300">
                <a:solidFill>
                  <a:srgbClr val="000000"/>
                </a:solidFill>
              </a:rPr>
              <a:pPr algn="r" defTabSz="947738"/>
              <a:t>43</a:t>
            </a:fld>
            <a:endParaRPr lang="en-GB" sz="1300">
              <a:solidFill>
                <a:srgbClr val="000000"/>
              </a:solidFill>
            </a:endParaRPr>
          </a:p>
        </p:txBody>
      </p:sp>
      <p:sp>
        <p:nvSpPr>
          <p:cNvPr id="430083" name="Rectangle 2"/>
          <p:cNvSpPr>
            <a:spLocks noGrp="1" noRot="1" noChangeAspect="1" noChangeArrowheads="1" noTextEdit="1"/>
          </p:cNvSpPr>
          <p:nvPr>
            <p:ph type="sldImg"/>
          </p:nvPr>
        </p:nvSpPr>
        <p:spPr>
          <a:xfrm>
            <a:off x="1143000" y="685800"/>
            <a:ext cx="4573588" cy="3430588"/>
          </a:xfrm>
          <a:ln/>
        </p:spPr>
      </p:sp>
      <p:sp>
        <p:nvSpPr>
          <p:cNvPr id="43008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D68371-F8DE-4F14-BA7E-60D4C7686BD6}" type="slidenum">
              <a:rPr lang="de-DE" sz="1200">
                <a:solidFill>
                  <a:srgbClr val="000000"/>
                </a:solidFill>
              </a:rPr>
              <a:pPr algn="r"/>
              <a:t>45</a:t>
            </a:fld>
            <a:endParaRPr lang="de-DE" sz="1200">
              <a:solidFill>
                <a:srgbClr val="000000"/>
              </a:solidFill>
            </a:endParaRPr>
          </a:p>
        </p:txBody>
      </p:sp>
      <p:sp>
        <p:nvSpPr>
          <p:cNvPr id="4648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082DE05-6C0D-4BEC-8845-73BD0AB67DF9}" type="slidenum">
              <a:rPr lang="en-GB" sz="1300">
                <a:solidFill>
                  <a:srgbClr val="000000"/>
                </a:solidFill>
              </a:rPr>
              <a:pPr algn="r" defTabSz="947738"/>
              <a:t>45</a:t>
            </a:fld>
            <a:endParaRPr lang="en-GB" sz="1300">
              <a:solidFill>
                <a:srgbClr val="000000"/>
              </a:solidFill>
            </a:endParaRPr>
          </a:p>
        </p:txBody>
      </p:sp>
      <p:sp>
        <p:nvSpPr>
          <p:cNvPr id="464899" name="Rectangle 2"/>
          <p:cNvSpPr>
            <a:spLocks noGrp="1" noRot="1" noChangeAspect="1" noChangeArrowheads="1" noTextEdit="1"/>
          </p:cNvSpPr>
          <p:nvPr>
            <p:ph type="sldImg"/>
          </p:nvPr>
        </p:nvSpPr>
        <p:spPr>
          <a:xfrm>
            <a:off x="1143000" y="685800"/>
            <a:ext cx="4573588" cy="3430588"/>
          </a:xfrm>
          <a:ln/>
        </p:spPr>
      </p:sp>
      <p:sp>
        <p:nvSpPr>
          <p:cNvPr id="4649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47</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47</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F5B6D7-9F6F-4E24-9212-96136C7DD4FF}" type="slidenum">
              <a:rPr lang="de-DE" sz="1200">
                <a:solidFill>
                  <a:srgbClr val="000000"/>
                </a:solidFill>
              </a:rPr>
              <a:pPr algn="r"/>
              <a:t>48</a:t>
            </a:fld>
            <a:endParaRPr lang="de-DE" sz="1200">
              <a:solidFill>
                <a:srgbClr val="000000"/>
              </a:solidFill>
            </a:endParaRPr>
          </a:p>
        </p:txBody>
      </p:sp>
      <p:sp>
        <p:nvSpPr>
          <p:cNvPr id="43213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32D7570-20D3-42FB-BA94-8EDAAC609E60}" type="slidenum">
              <a:rPr lang="en-GB" sz="1300">
                <a:solidFill>
                  <a:srgbClr val="000000"/>
                </a:solidFill>
              </a:rPr>
              <a:pPr algn="r" defTabSz="947738"/>
              <a:t>48</a:t>
            </a:fld>
            <a:endParaRPr lang="en-GB" sz="1300">
              <a:solidFill>
                <a:srgbClr val="000000"/>
              </a:solidFill>
            </a:endParaRPr>
          </a:p>
        </p:txBody>
      </p:sp>
      <p:sp>
        <p:nvSpPr>
          <p:cNvPr id="432131" name="Rectangle 2"/>
          <p:cNvSpPr>
            <a:spLocks noGrp="1" noRot="1" noChangeAspect="1" noChangeArrowheads="1" noTextEdit="1"/>
          </p:cNvSpPr>
          <p:nvPr>
            <p:ph type="sldImg"/>
          </p:nvPr>
        </p:nvSpPr>
        <p:spPr>
          <a:xfrm>
            <a:off x="1143000" y="685800"/>
            <a:ext cx="4573588" cy="3430588"/>
          </a:xfrm>
          <a:ln/>
        </p:spPr>
      </p:sp>
      <p:sp>
        <p:nvSpPr>
          <p:cNvPr id="43213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1B7D59-2F3B-48F0-87FD-F79C6BE23E36}" type="slidenum">
              <a:rPr lang="de-DE" sz="1200">
                <a:solidFill>
                  <a:srgbClr val="000000"/>
                </a:solidFill>
              </a:rPr>
              <a:pPr algn="r"/>
              <a:t>49</a:t>
            </a:fld>
            <a:endParaRPr lang="de-DE" sz="1200">
              <a:solidFill>
                <a:srgbClr val="000000"/>
              </a:solidFill>
            </a:endParaRPr>
          </a:p>
        </p:txBody>
      </p:sp>
      <p:sp>
        <p:nvSpPr>
          <p:cNvPr id="43417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94980E2-8C1A-4C1D-8D3F-34C1164DB734}" type="slidenum">
              <a:rPr lang="en-GB" sz="1300">
                <a:solidFill>
                  <a:srgbClr val="000000"/>
                </a:solidFill>
              </a:rPr>
              <a:pPr algn="r" defTabSz="947738"/>
              <a:t>49</a:t>
            </a:fld>
            <a:endParaRPr lang="en-GB" sz="1300">
              <a:solidFill>
                <a:srgbClr val="000000"/>
              </a:solidFill>
            </a:endParaRPr>
          </a:p>
        </p:txBody>
      </p:sp>
      <p:sp>
        <p:nvSpPr>
          <p:cNvPr id="434179" name="Rectangle 2"/>
          <p:cNvSpPr>
            <a:spLocks noGrp="1" noRot="1" noChangeAspect="1" noChangeArrowheads="1" noTextEdit="1"/>
          </p:cNvSpPr>
          <p:nvPr>
            <p:ph type="sldImg"/>
          </p:nvPr>
        </p:nvSpPr>
        <p:spPr>
          <a:xfrm>
            <a:off x="1143000" y="685800"/>
            <a:ext cx="4573588" cy="3430588"/>
          </a:xfrm>
          <a:ln/>
        </p:spPr>
      </p:sp>
      <p:sp>
        <p:nvSpPr>
          <p:cNvPr id="43418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006A3E-5299-4714-BB51-A9A078E5EE5D}" type="slidenum">
              <a:rPr lang="de-DE" sz="1200">
                <a:solidFill>
                  <a:prstClr val="black"/>
                </a:solidFill>
              </a:rPr>
              <a:pPr algn="r"/>
              <a:t>50</a:t>
            </a:fld>
            <a:endParaRPr lang="de-DE" sz="1200">
              <a:solidFill>
                <a:prstClr val="black"/>
              </a:solidFill>
            </a:endParaRPr>
          </a:p>
        </p:txBody>
      </p:sp>
      <p:sp>
        <p:nvSpPr>
          <p:cNvPr id="78851"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51A9D-2355-445B-90F0-F641AB817D94}" type="slidenum">
              <a:rPr lang="en-GB" sz="1300">
                <a:solidFill>
                  <a:prstClr val="black"/>
                </a:solidFill>
              </a:rPr>
              <a:pPr algn="r" defTabSz="947738"/>
              <a:t>50</a:t>
            </a:fld>
            <a:endParaRPr lang="en-GB" sz="1300">
              <a:solidFill>
                <a:prstClr val="black"/>
              </a:solidFill>
            </a:endParaRPr>
          </a:p>
        </p:txBody>
      </p:sp>
      <p:sp>
        <p:nvSpPr>
          <p:cNvPr id="78852" name="Rectangle 2"/>
          <p:cNvSpPr>
            <a:spLocks noGrp="1" noRot="1" noChangeAspect="1" noChangeArrowheads="1" noTextEdit="1"/>
          </p:cNvSpPr>
          <p:nvPr>
            <p:ph type="sldImg"/>
          </p:nvPr>
        </p:nvSpPr>
        <p:spPr>
          <a:xfrm>
            <a:off x="1143000" y="685800"/>
            <a:ext cx="4573588" cy="3430588"/>
          </a:xfrm>
          <a:ln/>
        </p:spPr>
      </p:sp>
      <p:sp>
        <p:nvSpPr>
          <p:cNvPr id="7885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F71880-3759-4DA6-8C5A-0DC20D8CDC94}" type="slidenum">
              <a:rPr lang="de-DE" sz="1200">
                <a:solidFill>
                  <a:srgbClr val="000000"/>
                </a:solidFill>
              </a:rPr>
              <a:pPr algn="r"/>
              <a:t>51</a:t>
            </a:fld>
            <a:endParaRPr lang="de-DE" sz="1200">
              <a:solidFill>
                <a:srgbClr val="000000"/>
              </a:solidFill>
            </a:endParaRPr>
          </a:p>
        </p:txBody>
      </p:sp>
      <p:sp>
        <p:nvSpPr>
          <p:cNvPr id="43827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2D1CB17-A74A-49DA-BDCB-3CE28DB7892E}" type="slidenum">
              <a:rPr lang="en-GB" sz="1300">
                <a:solidFill>
                  <a:srgbClr val="000000"/>
                </a:solidFill>
              </a:rPr>
              <a:pPr algn="r" defTabSz="947738"/>
              <a:t>51</a:t>
            </a:fld>
            <a:endParaRPr lang="en-GB" sz="1300">
              <a:solidFill>
                <a:srgbClr val="000000"/>
              </a:solidFill>
            </a:endParaRPr>
          </a:p>
        </p:txBody>
      </p:sp>
      <p:sp>
        <p:nvSpPr>
          <p:cNvPr id="438275" name="Rectangle 2"/>
          <p:cNvSpPr>
            <a:spLocks noGrp="1" noRot="1" noChangeAspect="1" noChangeArrowheads="1" noTextEdit="1"/>
          </p:cNvSpPr>
          <p:nvPr>
            <p:ph type="sldImg"/>
          </p:nvPr>
        </p:nvSpPr>
        <p:spPr>
          <a:xfrm>
            <a:off x="1143000" y="685800"/>
            <a:ext cx="4573588" cy="3430588"/>
          </a:xfrm>
          <a:ln/>
        </p:spPr>
      </p:sp>
      <p:sp>
        <p:nvSpPr>
          <p:cNvPr id="43827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4F6A63-F86D-4F90-997D-2E86E9919D65}" type="slidenum">
              <a:rPr lang="de-DE" sz="1200">
                <a:solidFill>
                  <a:srgbClr val="000000"/>
                </a:solidFill>
              </a:rPr>
              <a:pPr algn="r"/>
              <a:t>52</a:t>
            </a:fld>
            <a:endParaRPr lang="de-DE" sz="1200">
              <a:solidFill>
                <a:srgbClr val="000000"/>
              </a:solidFill>
            </a:endParaRPr>
          </a:p>
        </p:txBody>
      </p:sp>
      <p:sp>
        <p:nvSpPr>
          <p:cNvPr id="75059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7D6216F-9E2C-47B5-8A77-A861223B84FE}" type="slidenum">
              <a:rPr lang="en-GB" sz="1300">
                <a:solidFill>
                  <a:srgbClr val="000000"/>
                </a:solidFill>
              </a:rPr>
              <a:pPr algn="r" defTabSz="947738"/>
              <a:t>52</a:t>
            </a:fld>
            <a:endParaRPr lang="en-GB" sz="1300">
              <a:solidFill>
                <a:srgbClr val="000000"/>
              </a:solidFill>
            </a:endParaRPr>
          </a:p>
        </p:txBody>
      </p:sp>
      <p:sp>
        <p:nvSpPr>
          <p:cNvPr id="750596" name="Rectangle 2"/>
          <p:cNvSpPr>
            <a:spLocks noGrp="1" noRot="1" noChangeAspect="1" noChangeArrowheads="1" noTextEdit="1"/>
          </p:cNvSpPr>
          <p:nvPr>
            <p:ph type="sldImg"/>
          </p:nvPr>
        </p:nvSpPr>
        <p:spPr>
          <a:xfrm>
            <a:off x="1143000" y="685800"/>
            <a:ext cx="4573588" cy="3430588"/>
          </a:xfrm>
          <a:ln/>
        </p:spPr>
      </p:sp>
      <p:sp>
        <p:nvSpPr>
          <p:cNvPr id="75059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5CFE40-7484-49BC-A58F-45315F129E31}" type="slidenum">
              <a:rPr lang="de-DE" sz="1200">
                <a:solidFill>
                  <a:srgbClr val="000000"/>
                </a:solidFill>
              </a:rPr>
              <a:pPr algn="r"/>
              <a:t>53</a:t>
            </a:fld>
            <a:endParaRPr lang="de-DE" sz="1200">
              <a:solidFill>
                <a:srgbClr val="000000"/>
              </a:solidFill>
            </a:endParaRPr>
          </a:p>
        </p:txBody>
      </p:sp>
      <p:sp>
        <p:nvSpPr>
          <p:cNvPr id="4136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32A5000-C3DE-4286-BDDB-2DE189057AB7}" type="slidenum">
              <a:rPr lang="en-GB" sz="1300">
                <a:solidFill>
                  <a:srgbClr val="000000"/>
                </a:solidFill>
              </a:rPr>
              <a:pPr algn="r" defTabSz="947738"/>
              <a:t>53</a:t>
            </a:fld>
            <a:endParaRPr lang="en-GB" sz="1300">
              <a:solidFill>
                <a:srgbClr val="000000"/>
              </a:solidFill>
            </a:endParaRPr>
          </a:p>
        </p:txBody>
      </p:sp>
      <p:sp>
        <p:nvSpPr>
          <p:cNvPr id="413699" name="Rectangle 2"/>
          <p:cNvSpPr>
            <a:spLocks noGrp="1" noRot="1" noChangeAspect="1" noChangeArrowheads="1" noTextEdit="1"/>
          </p:cNvSpPr>
          <p:nvPr>
            <p:ph type="sldImg"/>
          </p:nvPr>
        </p:nvSpPr>
        <p:spPr>
          <a:xfrm>
            <a:off x="1143000" y="685800"/>
            <a:ext cx="4573588" cy="3430588"/>
          </a:xfrm>
          <a:ln/>
        </p:spPr>
      </p:sp>
      <p:sp>
        <p:nvSpPr>
          <p:cNvPr id="4137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00B6527-7EEA-422B-92FE-A92AA0A74283}" type="slidenum">
              <a:rPr lang="de-DE" sz="1200">
                <a:solidFill>
                  <a:srgbClr val="000000"/>
                </a:solidFill>
              </a:rPr>
              <a:pPr algn="r"/>
              <a:t>54</a:t>
            </a:fld>
            <a:endParaRPr lang="de-DE" sz="1200">
              <a:solidFill>
                <a:srgbClr val="000000"/>
              </a:solidFill>
            </a:endParaRPr>
          </a:p>
        </p:txBody>
      </p:sp>
      <p:sp>
        <p:nvSpPr>
          <p:cNvPr id="44032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FCADB99-3E80-4217-8755-3830D1018427}" type="slidenum">
              <a:rPr lang="en-GB" sz="1300">
                <a:solidFill>
                  <a:srgbClr val="000000"/>
                </a:solidFill>
              </a:rPr>
              <a:pPr algn="r" defTabSz="947738"/>
              <a:t>54</a:t>
            </a:fld>
            <a:endParaRPr lang="en-GB" sz="1300">
              <a:solidFill>
                <a:srgbClr val="000000"/>
              </a:solidFill>
            </a:endParaRPr>
          </a:p>
        </p:txBody>
      </p:sp>
      <p:sp>
        <p:nvSpPr>
          <p:cNvPr id="440323" name="Rectangle 2"/>
          <p:cNvSpPr>
            <a:spLocks noGrp="1" noRot="1" noChangeAspect="1" noChangeArrowheads="1" noTextEdit="1"/>
          </p:cNvSpPr>
          <p:nvPr>
            <p:ph type="sldImg"/>
          </p:nvPr>
        </p:nvSpPr>
        <p:spPr>
          <a:xfrm>
            <a:off x="1143000" y="685800"/>
            <a:ext cx="4573588" cy="3430588"/>
          </a:xfrm>
          <a:ln/>
        </p:spPr>
      </p:sp>
      <p:sp>
        <p:nvSpPr>
          <p:cNvPr id="44032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F312CE-A85B-449F-B5E9-8AF745960119}" type="slidenum">
              <a:rPr lang="de-DE" sz="1200">
                <a:solidFill>
                  <a:srgbClr val="000000"/>
                </a:solidFill>
              </a:rPr>
              <a:pPr algn="r"/>
              <a:t>55</a:t>
            </a:fld>
            <a:endParaRPr lang="de-DE" sz="1200">
              <a:solidFill>
                <a:srgbClr val="000000"/>
              </a:solidFill>
            </a:endParaRPr>
          </a:p>
        </p:txBody>
      </p:sp>
      <p:sp>
        <p:nvSpPr>
          <p:cNvPr id="7526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A98AD9E-CF0D-4DBE-802B-A39E977454AB}" type="slidenum">
              <a:rPr lang="en-GB" sz="1300">
                <a:solidFill>
                  <a:srgbClr val="000000"/>
                </a:solidFill>
              </a:rPr>
              <a:pPr algn="r" defTabSz="947738"/>
              <a:t>55</a:t>
            </a:fld>
            <a:endParaRPr lang="en-GB" sz="1300">
              <a:solidFill>
                <a:srgbClr val="000000"/>
              </a:solidFill>
            </a:endParaRPr>
          </a:p>
        </p:txBody>
      </p:sp>
      <p:sp>
        <p:nvSpPr>
          <p:cNvPr id="752644" name="Rectangle 2"/>
          <p:cNvSpPr>
            <a:spLocks noGrp="1" noRot="1" noChangeAspect="1" noChangeArrowheads="1" noTextEdit="1"/>
          </p:cNvSpPr>
          <p:nvPr>
            <p:ph type="sldImg"/>
          </p:nvPr>
        </p:nvSpPr>
        <p:spPr>
          <a:xfrm>
            <a:off x="1143000" y="685800"/>
            <a:ext cx="4573588" cy="3430588"/>
          </a:xfrm>
          <a:ln/>
        </p:spPr>
      </p:sp>
      <p:sp>
        <p:nvSpPr>
          <p:cNvPr id="7526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EE1A47-8618-4EA2-AC86-CE62FAA52058}" type="slidenum">
              <a:rPr lang="de-DE" sz="1200">
                <a:solidFill>
                  <a:srgbClr val="000000"/>
                </a:solidFill>
              </a:rPr>
              <a:pPr algn="r"/>
              <a:t>56</a:t>
            </a:fld>
            <a:endParaRPr lang="de-DE" sz="1200">
              <a:solidFill>
                <a:srgbClr val="000000"/>
              </a:solidFill>
            </a:endParaRPr>
          </a:p>
        </p:txBody>
      </p:sp>
      <p:sp>
        <p:nvSpPr>
          <p:cNvPr id="44237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854E882-191C-40C4-AAB2-EEB50FDF39A0}" type="slidenum">
              <a:rPr lang="en-GB" sz="1300">
                <a:solidFill>
                  <a:srgbClr val="000000"/>
                </a:solidFill>
              </a:rPr>
              <a:pPr algn="r" defTabSz="947738"/>
              <a:t>56</a:t>
            </a:fld>
            <a:endParaRPr lang="en-GB" sz="1300">
              <a:solidFill>
                <a:srgbClr val="000000"/>
              </a:solidFill>
            </a:endParaRPr>
          </a:p>
        </p:txBody>
      </p:sp>
      <p:sp>
        <p:nvSpPr>
          <p:cNvPr id="442371" name="Rectangle 2"/>
          <p:cNvSpPr>
            <a:spLocks noGrp="1" noRot="1" noChangeAspect="1" noChangeArrowheads="1" noTextEdit="1"/>
          </p:cNvSpPr>
          <p:nvPr>
            <p:ph type="sldImg"/>
          </p:nvPr>
        </p:nvSpPr>
        <p:spPr>
          <a:xfrm>
            <a:off x="1143000" y="685800"/>
            <a:ext cx="4573588" cy="3430588"/>
          </a:xfrm>
          <a:ln/>
        </p:spPr>
      </p:sp>
      <p:sp>
        <p:nvSpPr>
          <p:cNvPr id="44237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F312CE-A85B-449F-B5E9-8AF745960119}" type="slidenum">
              <a:rPr lang="de-DE" sz="1200">
                <a:solidFill>
                  <a:srgbClr val="000000"/>
                </a:solidFill>
              </a:rPr>
              <a:pPr algn="r"/>
              <a:t>57</a:t>
            </a:fld>
            <a:endParaRPr lang="de-DE" sz="1200">
              <a:solidFill>
                <a:srgbClr val="000000"/>
              </a:solidFill>
            </a:endParaRPr>
          </a:p>
        </p:txBody>
      </p:sp>
      <p:sp>
        <p:nvSpPr>
          <p:cNvPr id="7526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A98AD9E-CF0D-4DBE-802B-A39E977454AB}" type="slidenum">
              <a:rPr lang="en-GB" sz="1300">
                <a:solidFill>
                  <a:srgbClr val="000000"/>
                </a:solidFill>
              </a:rPr>
              <a:pPr algn="r" defTabSz="947738"/>
              <a:t>57</a:t>
            </a:fld>
            <a:endParaRPr lang="en-GB" sz="1300">
              <a:solidFill>
                <a:srgbClr val="000000"/>
              </a:solidFill>
            </a:endParaRPr>
          </a:p>
        </p:txBody>
      </p:sp>
      <p:sp>
        <p:nvSpPr>
          <p:cNvPr id="752644" name="Rectangle 2"/>
          <p:cNvSpPr>
            <a:spLocks noGrp="1" noRot="1" noChangeAspect="1" noChangeArrowheads="1" noTextEdit="1"/>
          </p:cNvSpPr>
          <p:nvPr>
            <p:ph type="sldImg"/>
          </p:nvPr>
        </p:nvSpPr>
        <p:spPr>
          <a:xfrm>
            <a:off x="1143000" y="685800"/>
            <a:ext cx="4573588" cy="3430588"/>
          </a:xfrm>
          <a:ln/>
        </p:spPr>
      </p:sp>
      <p:sp>
        <p:nvSpPr>
          <p:cNvPr id="7526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98A314-293F-4DA6-BD58-A54C199C2F61}" type="slidenum">
              <a:rPr lang="de-DE" sz="1200">
                <a:solidFill>
                  <a:srgbClr val="000000"/>
                </a:solidFill>
              </a:rPr>
              <a:pPr algn="r"/>
              <a:t>58</a:t>
            </a:fld>
            <a:endParaRPr lang="de-DE" sz="1200">
              <a:solidFill>
                <a:srgbClr val="000000"/>
              </a:solidFill>
            </a:endParaRPr>
          </a:p>
        </p:txBody>
      </p:sp>
      <p:sp>
        <p:nvSpPr>
          <p:cNvPr id="44441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B87FAD7-BD89-4F5F-95F8-2BB4A1813525}" type="slidenum">
              <a:rPr lang="en-GB" sz="1300">
                <a:solidFill>
                  <a:srgbClr val="000000"/>
                </a:solidFill>
              </a:rPr>
              <a:pPr algn="r" defTabSz="947738"/>
              <a:t>58</a:t>
            </a:fld>
            <a:endParaRPr lang="en-GB" sz="1300">
              <a:solidFill>
                <a:srgbClr val="000000"/>
              </a:solidFill>
            </a:endParaRPr>
          </a:p>
        </p:txBody>
      </p:sp>
      <p:sp>
        <p:nvSpPr>
          <p:cNvPr id="444419" name="Rectangle 2"/>
          <p:cNvSpPr>
            <a:spLocks noGrp="1" noRot="1" noChangeAspect="1" noChangeArrowheads="1" noTextEdit="1"/>
          </p:cNvSpPr>
          <p:nvPr>
            <p:ph type="sldImg"/>
          </p:nvPr>
        </p:nvSpPr>
        <p:spPr>
          <a:xfrm>
            <a:off x="1143000" y="685800"/>
            <a:ext cx="4573588" cy="3430588"/>
          </a:xfrm>
          <a:ln/>
        </p:spPr>
      </p:sp>
      <p:sp>
        <p:nvSpPr>
          <p:cNvPr id="44442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94F6A63-F86D-4F90-997D-2E86E9919D65}" type="slidenum">
              <a:rPr lang="de-DE" sz="1200">
                <a:solidFill>
                  <a:srgbClr val="000000"/>
                </a:solidFill>
              </a:rPr>
              <a:pPr algn="r"/>
              <a:t>59</a:t>
            </a:fld>
            <a:endParaRPr lang="de-DE" sz="1200">
              <a:solidFill>
                <a:srgbClr val="000000"/>
              </a:solidFill>
            </a:endParaRPr>
          </a:p>
        </p:txBody>
      </p:sp>
      <p:sp>
        <p:nvSpPr>
          <p:cNvPr id="75059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7D6216F-9E2C-47B5-8A77-A861223B84FE}" type="slidenum">
              <a:rPr lang="en-GB" sz="1300">
                <a:solidFill>
                  <a:srgbClr val="000000"/>
                </a:solidFill>
              </a:rPr>
              <a:pPr algn="r" defTabSz="947738"/>
              <a:t>59</a:t>
            </a:fld>
            <a:endParaRPr lang="en-GB" sz="1300">
              <a:solidFill>
                <a:srgbClr val="000000"/>
              </a:solidFill>
            </a:endParaRPr>
          </a:p>
        </p:txBody>
      </p:sp>
      <p:sp>
        <p:nvSpPr>
          <p:cNvPr id="750596" name="Rectangle 2"/>
          <p:cNvSpPr>
            <a:spLocks noGrp="1" noRot="1" noChangeAspect="1" noChangeArrowheads="1" noTextEdit="1"/>
          </p:cNvSpPr>
          <p:nvPr>
            <p:ph type="sldImg"/>
          </p:nvPr>
        </p:nvSpPr>
        <p:spPr>
          <a:xfrm>
            <a:off x="1143000" y="685800"/>
            <a:ext cx="4573588" cy="3430588"/>
          </a:xfrm>
          <a:ln/>
        </p:spPr>
      </p:sp>
      <p:sp>
        <p:nvSpPr>
          <p:cNvPr id="75059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6E66A1A-7207-4F96-AE53-3A91F9026D3A}" type="slidenum">
              <a:rPr lang="de-DE" sz="1200">
                <a:solidFill>
                  <a:srgbClr val="000000"/>
                </a:solidFill>
              </a:rPr>
              <a:pPr algn="r"/>
              <a:t>60</a:t>
            </a:fld>
            <a:endParaRPr lang="de-DE" sz="1200">
              <a:solidFill>
                <a:srgbClr val="000000"/>
              </a:solidFill>
            </a:endParaRPr>
          </a:p>
        </p:txBody>
      </p:sp>
      <p:sp>
        <p:nvSpPr>
          <p:cNvPr id="44851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E41BE31-5653-4114-BC7C-1ADA08EF1458}" type="slidenum">
              <a:rPr lang="en-GB" sz="1300">
                <a:solidFill>
                  <a:srgbClr val="000000"/>
                </a:solidFill>
              </a:rPr>
              <a:pPr algn="r" defTabSz="947738"/>
              <a:t>60</a:t>
            </a:fld>
            <a:endParaRPr lang="en-GB" sz="1300">
              <a:solidFill>
                <a:srgbClr val="000000"/>
              </a:solidFill>
            </a:endParaRPr>
          </a:p>
        </p:txBody>
      </p:sp>
      <p:sp>
        <p:nvSpPr>
          <p:cNvPr id="448515" name="Rectangle 2"/>
          <p:cNvSpPr>
            <a:spLocks noGrp="1" noRot="1" noChangeAspect="1" noChangeArrowheads="1" noTextEdit="1"/>
          </p:cNvSpPr>
          <p:nvPr>
            <p:ph type="sldImg"/>
          </p:nvPr>
        </p:nvSpPr>
        <p:spPr>
          <a:xfrm>
            <a:off x="1143000" y="685800"/>
            <a:ext cx="4573588" cy="3430588"/>
          </a:xfrm>
          <a:ln/>
        </p:spPr>
      </p:sp>
      <p:sp>
        <p:nvSpPr>
          <p:cNvPr id="44851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C8040D5-284E-4D58-A958-524DDFEECF59}" type="slidenum">
              <a:rPr lang="de-DE" sz="1200">
                <a:solidFill>
                  <a:srgbClr val="000000"/>
                </a:solidFill>
              </a:rPr>
              <a:pPr algn="r"/>
              <a:t>61</a:t>
            </a:fld>
            <a:endParaRPr lang="de-DE" sz="1200">
              <a:solidFill>
                <a:srgbClr val="000000"/>
              </a:solidFill>
            </a:endParaRPr>
          </a:p>
        </p:txBody>
      </p:sp>
      <p:sp>
        <p:nvSpPr>
          <p:cNvPr id="45056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6AAAFD21-6490-473E-8858-0FFFC9EB8720}" type="slidenum">
              <a:rPr lang="en-GB" sz="1300">
                <a:solidFill>
                  <a:srgbClr val="000000"/>
                </a:solidFill>
              </a:rPr>
              <a:pPr algn="r" defTabSz="947738"/>
              <a:t>61</a:t>
            </a:fld>
            <a:endParaRPr lang="en-GB" sz="1300">
              <a:solidFill>
                <a:srgbClr val="000000"/>
              </a:solidFill>
            </a:endParaRPr>
          </a:p>
        </p:txBody>
      </p:sp>
      <p:sp>
        <p:nvSpPr>
          <p:cNvPr id="450563" name="Rectangle 2"/>
          <p:cNvSpPr>
            <a:spLocks noGrp="1" noRot="1" noChangeAspect="1" noChangeArrowheads="1" noTextEdit="1"/>
          </p:cNvSpPr>
          <p:nvPr>
            <p:ph type="sldImg"/>
          </p:nvPr>
        </p:nvSpPr>
        <p:spPr>
          <a:xfrm>
            <a:off x="1143000" y="685800"/>
            <a:ext cx="4573588" cy="3430588"/>
          </a:xfrm>
          <a:ln/>
        </p:spPr>
      </p:sp>
      <p:sp>
        <p:nvSpPr>
          <p:cNvPr id="45056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F9D9F96-C057-4B91-B299-6CAC671A5290}" type="slidenum">
              <a:rPr lang="de-DE" sz="1200">
                <a:solidFill>
                  <a:srgbClr val="000000"/>
                </a:solidFill>
              </a:rPr>
              <a:pPr algn="r"/>
              <a:t>62</a:t>
            </a:fld>
            <a:endParaRPr lang="de-DE" sz="1200">
              <a:solidFill>
                <a:srgbClr val="000000"/>
              </a:solidFill>
            </a:endParaRPr>
          </a:p>
        </p:txBody>
      </p:sp>
      <p:sp>
        <p:nvSpPr>
          <p:cNvPr id="45261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9A68226-61DF-4374-A453-DFF7C691C5F7}" type="slidenum">
              <a:rPr lang="en-GB" sz="1300">
                <a:solidFill>
                  <a:srgbClr val="000000"/>
                </a:solidFill>
              </a:rPr>
              <a:pPr algn="r" defTabSz="947738"/>
              <a:t>62</a:t>
            </a:fld>
            <a:endParaRPr lang="en-GB" sz="1300">
              <a:solidFill>
                <a:srgbClr val="000000"/>
              </a:solidFill>
            </a:endParaRPr>
          </a:p>
        </p:txBody>
      </p:sp>
      <p:sp>
        <p:nvSpPr>
          <p:cNvPr id="452611" name="Rectangle 2"/>
          <p:cNvSpPr>
            <a:spLocks noGrp="1" noRot="1" noChangeAspect="1" noChangeArrowheads="1" noTextEdit="1"/>
          </p:cNvSpPr>
          <p:nvPr>
            <p:ph type="sldImg"/>
          </p:nvPr>
        </p:nvSpPr>
        <p:spPr>
          <a:xfrm>
            <a:off x="1143000" y="685800"/>
            <a:ext cx="4573588" cy="3430588"/>
          </a:xfrm>
          <a:ln/>
        </p:spPr>
      </p:sp>
      <p:sp>
        <p:nvSpPr>
          <p:cNvPr id="45261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FFC4A6-F64C-4085-81A2-C22C6F48BDD9}" type="slidenum">
              <a:rPr lang="de-DE" sz="1200">
                <a:solidFill>
                  <a:srgbClr val="000000"/>
                </a:solidFill>
              </a:rPr>
              <a:pPr algn="r"/>
              <a:t>63</a:t>
            </a:fld>
            <a:endParaRPr lang="de-DE" sz="1200">
              <a:solidFill>
                <a:srgbClr val="000000"/>
              </a:solidFill>
            </a:endParaRPr>
          </a:p>
        </p:txBody>
      </p:sp>
      <p:sp>
        <p:nvSpPr>
          <p:cNvPr id="45465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C13951E-E690-4866-A040-2A2DB50909D9}" type="slidenum">
              <a:rPr lang="en-GB" sz="1300">
                <a:solidFill>
                  <a:srgbClr val="000000"/>
                </a:solidFill>
              </a:rPr>
              <a:pPr algn="r" defTabSz="947738"/>
              <a:t>63</a:t>
            </a:fld>
            <a:endParaRPr lang="en-GB" sz="1300">
              <a:solidFill>
                <a:srgbClr val="000000"/>
              </a:solidFill>
            </a:endParaRPr>
          </a:p>
        </p:txBody>
      </p:sp>
      <p:sp>
        <p:nvSpPr>
          <p:cNvPr id="454659" name="Rectangle 2"/>
          <p:cNvSpPr>
            <a:spLocks noGrp="1" noRot="1" noChangeAspect="1" noChangeArrowheads="1" noTextEdit="1"/>
          </p:cNvSpPr>
          <p:nvPr>
            <p:ph type="sldImg"/>
          </p:nvPr>
        </p:nvSpPr>
        <p:spPr>
          <a:xfrm>
            <a:off x="1143000" y="685800"/>
            <a:ext cx="4573588" cy="3430588"/>
          </a:xfrm>
          <a:ln/>
        </p:spPr>
      </p:sp>
      <p:sp>
        <p:nvSpPr>
          <p:cNvPr id="45466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63A3A59-3D21-486F-A277-CDD14C17CCCA}" type="slidenum">
              <a:rPr lang="de-DE" sz="1200">
                <a:solidFill>
                  <a:srgbClr val="000000"/>
                </a:solidFill>
              </a:rPr>
              <a:pPr algn="r"/>
              <a:t>64</a:t>
            </a:fld>
            <a:endParaRPr lang="de-DE" sz="1200">
              <a:solidFill>
                <a:srgbClr val="000000"/>
              </a:solidFill>
            </a:endParaRPr>
          </a:p>
        </p:txBody>
      </p:sp>
      <p:sp>
        <p:nvSpPr>
          <p:cNvPr id="45670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2A4792DD-1248-428D-84B8-DDC2C0550BA1}" type="slidenum">
              <a:rPr lang="en-GB" sz="1300">
                <a:solidFill>
                  <a:srgbClr val="000000"/>
                </a:solidFill>
              </a:rPr>
              <a:pPr algn="r" defTabSz="947738"/>
              <a:t>64</a:t>
            </a:fld>
            <a:endParaRPr lang="en-GB" sz="1300">
              <a:solidFill>
                <a:srgbClr val="000000"/>
              </a:solidFill>
            </a:endParaRPr>
          </a:p>
        </p:txBody>
      </p:sp>
      <p:sp>
        <p:nvSpPr>
          <p:cNvPr id="456707" name="Rectangle 2"/>
          <p:cNvSpPr>
            <a:spLocks noGrp="1" noRot="1" noChangeAspect="1" noChangeArrowheads="1" noTextEdit="1"/>
          </p:cNvSpPr>
          <p:nvPr>
            <p:ph type="sldImg"/>
          </p:nvPr>
        </p:nvSpPr>
        <p:spPr>
          <a:xfrm>
            <a:off x="1143000" y="685800"/>
            <a:ext cx="4573588" cy="3430588"/>
          </a:xfrm>
          <a:ln/>
        </p:spPr>
      </p:sp>
      <p:sp>
        <p:nvSpPr>
          <p:cNvPr id="45670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04AFA1-7365-497E-9394-D5F222120A03}" type="slidenum">
              <a:rPr lang="de-DE" sz="1200">
                <a:solidFill>
                  <a:srgbClr val="000000"/>
                </a:solidFill>
              </a:rPr>
              <a:pPr algn="r"/>
              <a:t>65</a:t>
            </a:fld>
            <a:endParaRPr lang="de-DE" sz="1200">
              <a:solidFill>
                <a:srgbClr val="000000"/>
              </a:solidFill>
            </a:endParaRPr>
          </a:p>
        </p:txBody>
      </p:sp>
      <p:sp>
        <p:nvSpPr>
          <p:cNvPr id="46080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9145310-7AE4-4EFE-8E31-7B853F8ADA3B}" type="slidenum">
              <a:rPr lang="en-GB" sz="1300">
                <a:solidFill>
                  <a:srgbClr val="000000"/>
                </a:solidFill>
              </a:rPr>
              <a:pPr algn="r" defTabSz="947738"/>
              <a:t>65</a:t>
            </a:fld>
            <a:endParaRPr lang="en-GB" sz="1300">
              <a:solidFill>
                <a:srgbClr val="000000"/>
              </a:solidFill>
            </a:endParaRPr>
          </a:p>
        </p:txBody>
      </p:sp>
      <p:sp>
        <p:nvSpPr>
          <p:cNvPr id="460803" name="Rectangle 2"/>
          <p:cNvSpPr>
            <a:spLocks noGrp="1" noRot="1" noChangeAspect="1" noChangeArrowheads="1" noTextEdit="1"/>
          </p:cNvSpPr>
          <p:nvPr>
            <p:ph type="sldImg"/>
          </p:nvPr>
        </p:nvSpPr>
        <p:spPr>
          <a:xfrm>
            <a:off x="1143000" y="685800"/>
            <a:ext cx="4573588" cy="3430588"/>
          </a:xfrm>
          <a:ln/>
        </p:spPr>
      </p:sp>
      <p:sp>
        <p:nvSpPr>
          <p:cNvPr id="46080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E201862-7130-4B8C-8F4B-06AEACE23E95}" type="slidenum">
              <a:rPr lang="de-DE" sz="1200">
                <a:solidFill>
                  <a:srgbClr val="000000"/>
                </a:solidFill>
              </a:rPr>
              <a:pPr algn="r"/>
              <a:t>66</a:t>
            </a:fld>
            <a:endParaRPr lang="de-DE" sz="1200">
              <a:solidFill>
                <a:srgbClr val="000000"/>
              </a:solidFill>
            </a:endParaRPr>
          </a:p>
        </p:txBody>
      </p:sp>
      <p:sp>
        <p:nvSpPr>
          <p:cNvPr id="4587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F9F1A21-C154-4669-9B14-BB1D3F365B70}" type="slidenum">
              <a:rPr lang="en-GB" sz="1300">
                <a:solidFill>
                  <a:srgbClr val="000000"/>
                </a:solidFill>
              </a:rPr>
              <a:pPr algn="r" defTabSz="947738"/>
              <a:t>66</a:t>
            </a:fld>
            <a:endParaRPr lang="en-GB" sz="1300">
              <a:solidFill>
                <a:srgbClr val="000000"/>
              </a:solidFill>
            </a:endParaRPr>
          </a:p>
        </p:txBody>
      </p:sp>
      <p:sp>
        <p:nvSpPr>
          <p:cNvPr id="458755" name="Rectangle 2"/>
          <p:cNvSpPr>
            <a:spLocks noGrp="1" noRot="1" noChangeAspect="1" noChangeArrowheads="1" noTextEdit="1"/>
          </p:cNvSpPr>
          <p:nvPr>
            <p:ph type="sldImg"/>
          </p:nvPr>
        </p:nvSpPr>
        <p:spPr>
          <a:xfrm>
            <a:off x="1143000" y="685800"/>
            <a:ext cx="4573588" cy="3430588"/>
          </a:xfrm>
          <a:ln/>
        </p:spPr>
      </p:sp>
      <p:sp>
        <p:nvSpPr>
          <p:cNvPr id="4587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E43E52-53BA-4442-A2CA-0F6AC01735E9}" type="slidenum">
              <a:rPr lang="de-DE" sz="1200">
                <a:solidFill>
                  <a:srgbClr val="000000"/>
                </a:solidFill>
              </a:rPr>
              <a:pPr algn="r"/>
              <a:t>67</a:t>
            </a:fld>
            <a:endParaRPr lang="de-DE" sz="1200">
              <a:solidFill>
                <a:srgbClr val="000000"/>
              </a:solidFill>
            </a:endParaRPr>
          </a:p>
        </p:txBody>
      </p:sp>
      <p:sp>
        <p:nvSpPr>
          <p:cNvPr id="4628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741C251-4264-4652-93C1-0DD8DB4881BE}" type="slidenum">
              <a:rPr lang="en-GB" sz="1300">
                <a:solidFill>
                  <a:srgbClr val="000000"/>
                </a:solidFill>
              </a:rPr>
              <a:pPr algn="r" defTabSz="947738"/>
              <a:t>67</a:t>
            </a:fld>
            <a:endParaRPr lang="en-GB" sz="1300">
              <a:solidFill>
                <a:srgbClr val="000000"/>
              </a:solidFill>
            </a:endParaRPr>
          </a:p>
        </p:txBody>
      </p:sp>
      <p:sp>
        <p:nvSpPr>
          <p:cNvPr id="462851" name="Rectangle 2"/>
          <p:cNvSpPr>
            <a:spLocks noGrp="1" noRot="1" noChangeAspect="1" noChangeArrowheads="1" noTextEdit="1"/>
          </p:cNvSpPr>
          <p:nvPr>
            <p:ph type="sldImg"/>
          </p:nvPr>
        </p:nvSpPr>
        <p:spPr>
          <a:xfrm>
            <a:off x="1143000" y="685800"/>
            <a:ext cx="4573588" cy="3430588"/>
          </a:xfrm>
          <a:ln/>
        </p:spPr>
      </p:sp>
      <p:sp>
        <p:nvSpPr>
          <p:cNvPr id="4628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D68371-F8DE-4F14-BA7E-60D4C7686BD6}" type="slidenum">
              <a:rPr lang="de-DE" sz="1200">
                <a:solidFill>
                  <a:srgbClr val="000000"/>
                </a:solidFill>
              </a:rPr>
              <a:pPr algn="r"/>
              <a:t>68</a:t>
            </a:fld>
            <a:endParaRPr lang="de-DE" sz="1200">
              <a:solidFill>
                <a:srgbClr val="000000"/>
              </a:solidFill>
            </a:endParaRPr>
          </a:p>
        </p:txBody>
      </p:sp>
      <p:sp>
        <p:nvSpPr>
          <p:cNvPr id="4648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082DE05-6C0D-4BEC-8845-73BD0AB67DF9}" type="slidenum">
              <a:rPr lang="en-GB" sz="1300">
                <a:solidFill>
                  <a:srgbClr val="000000"/>
                </a:solidFill>
              </a:rPr>
              <a:pPr algn="r" defTabSz="947738"/>
              <a:t>68</a:t>
            </a:fld>
            <a:endParaRPr lang="en-GB" sz="1300">
              <a:solidFill>
                <a:srgbClr val="000000"/>
              </a:solidFill>
            </a:endParaRPr>
          </a:p>
        </p:txBody>
      </p:sp>
      <p:sp>
        <p:nvSpPr>
          <p:cNvPr id="464899" name="Rectangle 2"/>
          <p:cNvSpPr>
            <a:spLocks noGrp="1" noRot="1" noChangeAspect="1" noChangeArrowheads="1" noTextEdit="1"/>
          </p:cNvSpPr>
          <p:nvPr>
            <p:ph type="sldImg"/>
          </p:nvPr>
        </p:nvSpPr>
        <p:spPr>
          <a:xfrm>
            <a:off x="1143000" y="685800"/>
            <a:ext cx="4573588" cy="3430588"/>
          </a:xfrm>
          <a:ln/>
        </p:spPr>
      </p:sp>
      <p:sp>
        <p:nvSpPr>
          <p:cNvPr id="4649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709531-FB36-4F54-9F01-B3AA92026AE6}" type="slidenum">
              <a:rPr lang="de-DE" sz="1200">
                <a:solidFill>
                  <a:srgbClr val="000000"/>
                </a:solidFill>
              </a:rPr>
              <a:pPr algn="r"/>
              <a:t>69</a:t>
            </a:fld>
            <a:endParaRPr lang="de-DE" sz="1200">
              <a:solidFill>
                <a:srgbClr val="000000"/>
              </a:solidFill>
            </a:endParaRPr>
          </a:p>
        </p:txBody>
      </p:sp>
      <p:sp>
        <p:nvSpPr>
          <p:cNvPr id="4669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D171624-FD30-4363-8690-E297A76857CA}" type="slidenum">
              <a:rPr lang="en-GB" sz="1300">
                <a:solidFill>
                  <a:srgbClr val="000000"/>
                </a:solidFill>
              </a:rPr>
              <a:pPr algn="r" defTabSz="947738"/>
              <a:t>69</a:t>
            </a:fld>
            <a:endParaRPr lang="en-GB" sz="1300">
              <a:solidFill>
                <a:srgbClr val="000000"/>
              </a:solidFill>
            </a:endParaRPr>
          </a:p>
        </p:txBody>
      </p:sp>
      <p:sp>
        <p:nvSpPr>
          <p:cNvPr id="466947" name="Rectangle 2"/>
          <p:cNvSpPr>
            <a:spLocks noGrp="1" noRot="1" noChangeAspect="1" noChangeArrowheads="1" noTextEdit="1"/>
          </p:cNvSpPr>
          <p:nvPr>
            <p:ph type="sldImg"/>
          </p:nvPr>
        </p:nvSpPr>
        <p:spPr>
          <a:xfrm>
            <a:off x="1143000" y="685800"/>
            <a:ext cx="4573588" cy="3430588"/>
          </a:xfrm>
          <a:ln/>
        </p:spPr>
      </p:sp>
      <p:sp>
        <p:nvSpPr>
          <p:cNvPr id="4669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D4C95F7-234E-4F26-84C1-062362BEA86A}" type="slidenum">
              <a:rPr lang="de-DE" sz="1200">
                <a:solidFill>
                  <a:srgbClr val="000000"/>
                </a:solidFill>
              </a:rPr>
              <a:pPr algn="r"/>
              <a:t>70</a:t>
            </a:fld>
            <a:endParaRPr lang="de-DE" sz="1200">
              <a:solidFill>
                <a:srgbClr val="000000"/>
              </a:solidFill>
            </a:endParaRPr>
          </a:p>
        </p:txBody>
      </p:sp>
      <p:sp>
        <p:nvSpPr>
          <p:cNvPr id="4689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3AA418C-63FA-4518-A546-4D66DF49B74F}" type="slidenum">
              <a:rPr lang="en-GB" sz="1300">
                <a:solidFill>
                  <a:srgbClr val="000000"/>
                </a:solidFill>
              </a:rPr>
              <a:pPr algn="r" defTabSz="947738"/>
              <a:t>70</a:t>
            </a:fld>
            <a:endParaRPr lang="en-GB" sz="1300">
              <a:solidFill>
                <a:srgbClr val="000000"/>
              </a:solidFill>
            </a:endParaRPr>
          </a:p>
        </p:txBody>
      </p:sp>
      <p:sp>
        <p:nvSpPr>
          <p:cNvPr id="468995" name="Rectangle 2"/>
          <p:cNvSpPr>
            <a:spLocks noGrp="1" noRot="1" noChangeAspect="1" noChangeArrowheads="1" noTextEdit="1"/>
          </p:cNvSpPr>
          <p:nvPr>
            <p:ph type="sldImg"/>
          </p:nvPr>
        </p:nvSpPr>
        <p:spPr>
          <a:xfrm>
            <a:off x="1143000" y="685800"/>
            <a:ext cx="4573588" cy="3430588"/>
          </a:xfrm>
          <a:ln/>
        </p:spPr>
      </p:sp>
      <p:sp>
        <p:nvSpPr>
          <p:cNvPr id="4689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6E6191-FE5E-4FB1-9F8C-0E2F0B08C431}" type="slidenum">
              <a:rPr lang="de-DE" sz="1200">
                <a:solidFill>
                  <a:srgbClr val="000000"/>
                </a:solidFill>
              </a:rPr>
              <a:pPr algn="r"/>
              <a:t>71</a:t>
            </a:fld>
            <a:endParaRPr lang="de-DE" sz="1200">
              <a:solidFill>
                <a:srgbClr val="000000"/>
              </a:solidFill>
            </a:endParaRPr>
          </a:p>
        </p:txBody>
      </p:sp>
      <p:sp>
        <p:nvSpPr>
          <p:cNvPr id="47104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479EBC3-F3A7-4C97-9879-299F824F55BE}" type="slidenum">
              <a:rPr lang="en-GB" sz="1300">
                <a:solidFill>
                  <a:srgbClr val="000000"/>
                </a:solidFill>
              </a:rPr>
              <a:pPr algn="r" defTabSz="947738"/>
              <a:t>71</a:t>
            </a:fld>
            <a:endParaRPr lang="en-GB" sz="1300">
              <a:solidFill>
                <a:srgbClr val="000000"/>
              </a:solidFill>
            </a:endParaRPr>
          </a:p>
        </p:txBody>
      </p:sp>
      <p:sp>
        <p:nvSpPr>
          <p:cNvPr id="471043" name="Rectangle 2"/>
          <p:cNvSpPr>
            <a:spLocks noGrp="1" noRot="1" noChangeAspect="1" noChangeArrowheads="1" noTextEdit="1"/>
          </p:cNvSpPr>
          <p:nvPr>
            <p:ph type="sldImg"/>
          </p:nvPr>
        </p:nvSpPr>
        <p:spPr>
          <a:xfrm>
            <a:off x="1143000" y="685800"/>
            <a:ext cx="4573588" cy="3430588"/>
          </a:xfrm>
          <a:ln/>
        </p:spPr>
      </p:sp>
      <p:sp>
        <p:nvSpPr>
          <p:cNvPr id="47104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571A0AD-16A7-4F29-BF09-3ECC2AC498CC}" type="slidenum">
              <a:rPr lang="de-DE" sz="1200">
                <a:solidFill>
                  <a:srgbClr val="000000"/>
                </a:solidFill>
              </a:rPr>
              <a:pPr algn="r"/>
              <a:t>72</a:t>
            </a:fld>
            <a:endParaRPr lang="de-DE" sz="1200">
              <a:solidFill>
                <a:srgbClr val="000000"/>
              </a:solidFill>
            </a:endParaRPr>
          </a:p>
        </p:txBody>
      </p:sp>
      <p:sp>
        <p:nvSpPr>
          <p:cNvPr id="47309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805F54E-56C7-444B-9899-3446D31FCB4A}" type="slidenum">
              <a:rPr lang="en-GB" sz="1300">
                <a:solidFill>
                  <a:srgbClr val="000000"/>
                </a:solidFill>
              </a:rPr>
              <a:pPr algn="r" defTabSz="947738"/>
              <a:t>72</a:t>
            </a:fld>
            <a:endParaRPr lang="en-GB" sz="1300">
              <a:solidFill>
                <a:srgbClr val="000000"/>
              </a:solidFill>
            </a:endParaRPr>
          </a:p>
        </p:txBody>
      </p:sp>
      <p:sp>
        <p:nvSpPr>
          <p:cNvPr id="473091" name="Rectangle 2"/>
          <p:cNvSpPr>
            <a:spLocks noGrp="1" noRot="1" noChangeAspect="1" noChangeArrowheads="1" noTextEdit="1"/>
          </p:cNvSpPr>
          <p:nvPr>
            <p:ph type="sldImg"/>
          </p:nvPr>
        </p:nvSpPr>
        <p:spPr>
          <a:xfrm>
            <a:off x="1143000" y="685800"/>
            <a:ext cx="4573588" cy="3430588"/>
          </a:xfrm>
          <a:ln/>
        </p:spPr>
      </p:sp>
      <p:sp>
        <p:nvSpPr>
          <p:cNvPr id="47309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8B4D26-919D-4CF4-BDCC-400A3B3F7165}" type="slidenum">
              <a:rPr lang="de-DE" sz="1200">
                <a:solidFill>
                  <a:srgbClr val="000000"/>
                </a:solidFill>
              </a:rPr>
              <a:pPr algn="r"/>
              <a:t>73</a:t>
            </a:fld>
            <a:endParaRPr lang="de-DE" sz="1200">
              <a:solidFill>
                <a:srgbClr val="000000"/>
              </a:solidFill>
            </a:endParaRPr>
          </a:p>
        </p:txBody>
      </p:sp>
      <p:sp>
        <p:nvSpPr>
          <p:cNvPr id="47513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FA2757E-2F3E-49E8-93D5-F14FC7AC7FC0}" type="slidenum">
              <a:rPr lang="en-GB" sz="1300">
                <a:solidFill>
                  <a:srgbClr val="000000"/>
                </a:solidFill>
              </a:rPr>
              <a:pPr algn="r" defTabSz="947738"/>
              <a:t>73</a:t>
            </a:fld>
            <a:endParaRPr lang="en-GB" sz="1300">
              <a:solidFill>
                <a:srgbClr val="000000"/>
              </a:solidFill>
            </a:endParaRPr>
          </a:p>
        </p:txBody>
      </p:sp>
      <p:sp>
        <p:nvSpPr>
          <p:cNvPr id="475139" name="Rectangle 2"/>
          <p:cNvSpPr>
            <a:spLocks noGrp="1" noRot="1" noChangeAspect="1" noChangeArrowheads="1" noTextEdit="1"/>
          </p:cNvSpPr>
          <p:nvPr>
            <p:ph type="sldImg"/>
          </p:nvPr>
        </p:nvSpPr>
        <p:spPr>
          <a:xfrm>
            <a:off x="1143000" y="685800"/>
            <a:ext cx="4573588" cy="3430588"/>
          </a:xfrm>
          <a:ln/>
        </p:spPr>
      </p:sp>
      <p:sp>
        <p:nvSpPr>
          <p:cNvPr id="47514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698649F-64A4-4104-920F-1FDA8A1205AC}" type="slidenum">
              <a:rPr lang="de-DE" sz="1200">
                <a:solidFill>
                  <a:srgbClr val="000000"/>
                </a:solidFill>
              </a:rPr>
              <a:pPr algn="r"/>
              <a:t>74</a:t>
            </a:fld>
            <a:endParaRPr lang="de-DE" sz="1200">
              <a:solidFill>
                <a:srgbClr val="000000"/>
              </a:solidFill>
            </a:endParaRPr>
          </a:p>
        </p:txBody>
      </p:sp>
      <p:sp>
        <p:nvSpPr>
          <p:cNvPr id="4771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2E2F2B4C-1A6B-4499-95F1-902E2BD6634D}" type="slidenum">
              <a:rPr lang="en-GB" sz="1300">
                <a:solidFill>
                  <a:srgbClr val="000000"/>
                </a:solidFill>
              </a:rPr>
              <a:pPr algn="r" defTabSz="947738"/>
              <a:t>74</a:t>
            </a:fld>
            <a:endParaRPr lang="en-GB" sz="1300">
              <a:solidFill>
                <a:srgbClr val="000000"/>
              </a:solidFill>
            </a:endParaRPr>
          </a:p>
        </p:txBody>
      </p:sp>
      <p:sp>
        <p:nvSpPr>
          <p:cNvPr id="477187" name="Rectangle 2"/>
          <p:cNvSpPr>
            <a:spLocks noGrp="1" noRot="1" noChangeAspect="1" noChangeArrowheads="1" noTextEdit="1"/>
          </p:cNvSpPr>
          <p:nvPr>
            <p:ph type="sldImg"/>
          </p:nvPr>
        </p:nvSpPr>
        <p:spPr>
          <a:xfrm>
            <a:off x="1143000" y="685800"/>
            <a:ext cx="4573588" cy="3430588"/>
          </a:xfrm>
          <a:ln/>
        </p:spPr>
      </p:sp>
      <p:sp>
        <p:nvSpPr>
          <p:cNvPr id="4771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F9FC199-F4B4-4E30-8930-4DD0DEC34B77}" type="slidenum">
              <a:rPr lang="de-DE" sz="1200">
                <a:solidFill>
                  <a:srgbClr val="000000"/>
                </a:solidFill>
              </a:rPr>
              <a:pPr algn="r"/>
              <a:t>75</a:t>
            </a:fld>
            <a:endParaRPr lang="de-DE" sz="1200">
              <a:solidFill>
                <a:srgbClr val="000000"/>
              </a:solidFill>
            </a:endParaRPr>
          </a:p>
        </p:txBody>
      </p:sp>
      <p:sp>
        <p:nvSpPr>
          <p:cNvPr id="47923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9DCBA0B-EF8C-462F-A3E8-0B885AA5E03E}" type="slidenum">
              <a:rPr lang="en-GB" sz="1300">
                <a:solidFill>
                  <a:srgbClr val="000000"/>
                </a:solidFill>
              </a:rPr>
              <a:pPr algn="r" defTabSz="947738"/>
              <a:t>75</a:t>
            </a:fld>
            <a:endParaRPr lang="en-GB" sz="1300">
              <a:solidFill>
                <a:srgbClr val="000000"/>
              </a:solidFill>
            </a:endParaRPr>
          </a:p>
        </p:txBody>
      </p:sp>
      <p:sp>
        <p:nvSpPr>
          <p:cNvPr id="479235" name="Rectangle 2"/>
          <p:cNvSpPr>
            <a:spLocks noGrp="1" noRot="1" noChangeAspect="1" noChangeArrowheads="1" noTextEdit="1"/>
          </p:cNvSpPr>
          <p:nvPr>
            <p:ph type="sldImg"/>
          </p:nvPr>
        </p:nvSpPr>
        <p:spPr>
          <a:xfrm>
            <a:off x="1143000" y="685800"/>
            <a:ext cx="4573588" cy="3430588"/>
          </a:xfrm>
          <a:ln/>
        </p:spPr>
      </p:sp>
      <p:sp>
        <p:nvSpPr>
          <p:cNvPr id="47923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6B7A87F-8624-44D2-8F6F-0C1803AA5611}" type="slidenum">
              <a:rPr lang="de-DE" sz="1200">
                <a:solidFill>
                  <a:srgbClr val="000000"/>
                </a:solidFill>
              </a:rPr>
              <a:pPr algn="r"/>
              <a:t>76</a:t>
            </a:fld>
            <a:endParaRPr lang="de-DE" sz="1200">
              <a:solidFill>
                <a:srgbClr val="000000"/>
              </a:solidFill>
            </a:endParaRPr>
          </a:p>
        </p:txBody>
      </p:sp>
      <p:sp>
        <p:nvSpPr>
          <p:cNvPr id="48128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A92A195-BDCB-4BFA-B8F5-E8B99CB4D3FD}" type="slidenum">
              <a:rPr lang="en-GB" sz="1300">
                <a:solidFill>
                  <a:srgbClr val="000000"/>
                </a:solidFill>
              </a:rPr>
              <a:pPr algn="r" defTabSz="947738"/>
              <a:t>76</a:t>
            </a:fld>
            <a:endParaRPr lang="en-GB" sz="1300">
              <a:solidFill>
                <a:srgbClr val="000000"/>
              </a:solidFill>
            </a:endParaRPr>
          </a:p>
        </p:txBody>
      </p:sp>
      <p:sp>
        <p:nvSpPr>
          <p:cNvPr id="481283" name="Rectangle 2"/>
          <p:cNvSpPr>
            <a:spLocks noGrp="1" noRot="1" noChangeAspect="1" noChangeArrowheads="1" noTextEdit="1"/>
          </p:cNvSpPr>
          <p:nvPr>
            <p:ph type="sldImg"/>
          </p:nvPr>
        </p:nvSpPr>
        <p:spPr>
          <a:xfrm>
            <a:off x="1143000" y="685800"/>
            <a:ext cx="4573588" cy="3430588"/>
          </a:xfrm>
          <a:ln/>
        </p:spPr>
      </p:sp>
      <p:sp>
        <p:nvSpPr>
          <p:cNvPr id="48128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9BA758-F49F-466D-BD53-093019A63EFA}" type="slidenum">
              <a:rPr lang="de-DE" sz="1200">
                <a:solidFill>
                  <a:srgbClr val="000000"/>
                </a:solidFill>
              </a:rPr>
              <a:pPr algn="r"/>
              <a:t>77</a:t>
            </a:fld>
            <a:endParaRPr lang="de-DE" sz="1200">
              <a:solidFill>
                <a:srgbClr val="000000"/>
              </a:solidFill>
            </a:endParaRPr>
          </a:p>
        </p:txBody>
      </p:sp>
      <p:sp>
        <p:nvSpPr>
          <p:cNvPr id="48333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088A449-91F9-4566-825D-53299F86E475}" type="slidenum">
              <a:rPr lang="en-GB" sz="1300">
                <a:solidFill>
                  <a:srgbClr val="000000"/>
                </a:solidFill>
              </a:rPr>
              <a:pPr algn="r" defTabSz="947738"/>
              <a:t>77</a:t>
            </a:fld>
            <a:endParaRPr lang="en-GB" sz="1300">
              <a:solidFill>
                <a:srgbClr val="000000"/>
              </a:solidFill>
            </a:endParaRPr>
          </a:p>
        </p:txBody>
      </p:sp>
      <p:sp>
        <p:nvSpPr>
          <p:cNvPr id="483331" name="Rectangle 2"/>
          <p:cNvSpPr>
            <a:spLocks noGrp="1" noRot="1" noChangeAspect="1" noChangeArrowheads="1" noTextEdit="1"/>
          </p:cNvSpPr>
          <p:nvPr>
            <p:ph type="sldImg"/>
          </p:nvPr>
        </p:nvSpPr>
        <p:spPr>
          <a:xfrm>
            <a:off x="1143000" y="685800"/>
            <a:ext cx="4573588" cy="3430588"/>
          </a:xfrm>
          <a:ln/>
        </p:spPr>
      </p:sp>
      <p:sp>
        <p:nvSpPr>
          <p:cNvPr id="48333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2EDD2F-35BD-4A08-88B3-1C2EC8866178}" type="slidenum">
              <a:rPr lang="de-DE" sz="1200">
                <a:solidFill>
                  <a:srgbClr val="000000"/>
                </a:solidFill>
              </a:rPr>
              <a:pPr algn="r"/>
              <a:t>78</a:t>
            </a:fld>
            <a:endParaRPr lang="de-DE" sz="1200">
              <a:solidFill>
                <a:srgbClr val="000000"/>
              </a:solidFill>
            </a:endParaRPr>
          </a:p>
        </p:txBody>
      </p:sp>
      <p:sp>
        <p:nvSpPr>
          <p:cNvPr id="48537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8D736F4-B17C-4952-82DB-5C251CC71273}" type="slidenum">
              <a:rPr lang="en-GB" sz="1300">
                <a:solidFill>
                  <a:srgbClr val="000000"/>
                </a:solidFill>
              </a:rPr>
              <a:pPr algn="r" defTabSz="947738"/>
              <a:t>78</a:t>
            </a:fld>
            <a:endParaRPr lang="en-GB" sz="1300">
              <a:solidFill>
                <a:srgbClr val="000000"/>
              </a:solidFill>
            </a:endParaRPr>
          </a:p>
        </p:txBody>
      </p:sp>
      <p:sp>
        <p:nvSpPr>
          <p:cNvPr id="485379" name="Rectangle 2"/>
          <p:cNvSpPr>
            <a:spLocks noGrp="1" noRot="1" noChangeAspect="1" noChangeArrowheads="1" noTextEdit="1"/>
          </p:cNvSpPr>
          <p:nvPr>
            <p:ph type="sldImg"/>
          </p:nvPr>
        </p:nvSpPr>
        <p:spPr>
          <a:xfrm>
            <a:off x="1143000" y="685800"/>
            <a:ext cx="4573588" cy="3430588"/>
          </a:xfrm>
          <a:ln/>
        </p:spPr>
      </p:sp>
      <p:sp>
        <p:nvSpPr>
          <p:cNvPr id="48538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59E114F-EEE3-4AE3-B7EE-AF34288C3245}" type="slidenum">
              <a:rPr lang="de-DE" sz="1200">
                <a:solidFill>
                  <a:srgbClr val="000000"/>
                </a:solidFill>
              </a:rPr>
              <a:pPr algn="r"/>
              <a:t>79</a:t>
            </a:fld>
            <a:endParaRPr lang="de-DE" sz="1200">
              <a:solidFill>
                <a:srgbClr val="000000"/>
              </a:solidFill>
            </a:endParaRPr>
          </a:p>
        </p:txBody>
      </p:sp>
      <p:sp>
        <p:nvSpPr>
          <p:cNvPr id="48742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EAD3845-BE5F-432B-8631-50F1A97D160B}" type="slidenum">
              <a:rPr lang="en-GB" sz="1300">
                <a:solidFill>
                  <a:srgbClr val="000000"/>
                </a:solidFill>
              </a:rPr>
              <a:pPr algn="r" defTabSz="947738"/>
              <a:t>79</a:t>
            </a:fld>
            <a:endParaRPr lang="en-GB" sz="1300">
              <a:solidFill>
                <a:srgbClr val="000000"/>
              </a:solidFill>
            </a:endParaRPr>
          </a:p>
        </p:txBody>
      </p:sp>
      <p:sp>
        <p:nvSpPr>
          <p:cNvPr id="487427" name="Rectangle 2"/>
          <p:cNvSpPr>
            <a:spLocks noGrp="1" noRot="1" noChangeAspect="1" noChangeArrowheads="1" noTextEdit="1"/>
          </p:cNvSpPr>
          <p:nvPr>
            <p:ph type="sldImg"/>
          </p:nvPr>
        </p:nvSpPr>
        <p:spPr>
          <a:xfrm>
            <a:off x="1143000" y="685800"/>
            <a:ext cx="4573588" cy="3430588"/>
          </a:xfrm>
          <a:ln/>
        </p:spPr>
      </p:sp>
      <p:sp>
        <p:nvSpPr>
          <p:cNvPr id="48742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AA81FF-08D9-4E5E-9C7F-16B42B048164}" type="slidenum">
              <a:rPr lang="de-DE" sz="1200">
                <a:solidFill>
                  <a:srgbClr val="000000"/>
                </a:solidFill>
              </a:rPr>
              <a:pPr algn="r"/>
              <a:t>80</a:t>
            </a:fld>
            <a:endParaRPr lang="de-DE" sz="1200">
              <a:solidFill>
                <a:srgbClr val="000000"/>
              </a:solidFill>
            </a:endParaRPr>
          </a:p>
        </p:txBody>
      </p:sp>
      <p:sp>
        <p:nvSpPr>
          <p:cNvPr id="48947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317A0D3-EF30-403A-8616-1D71E11B5672}" type="slidenum">
              <a:rPr lang="en-GB" sz="1300">
                <a:solidFill>
                  <a:srgbClr val="000000"/>
                </a:solidFill>
              </a:rPr>
              <a:pPr algn="r" defTabSz="947738"/>
              <a:t>80</a:t>
            </a:fld>
            <a:endParaRPr lang="en-GB" sz="1300">
              <a:solidFill>
                <a:srgbClr val="000000"/>
              </a:solidFill>
            </a:endParaRPr>
          </a:p>
        </p:txBody>
      </p:sp>
      <p:sp>
        <p:nvSpPr>
          <p:cNvPr id="489475" name="Rectangle 2"/>
          <p:cNvSpPr>
            <a:spLocks noGrp="1" noRot="1" noChangeAspect="1" noChangeArrowheads="1" noTextEdit="1"/>
          </p:cNvSpPr>
          <p:nvPr>
            <p:ph type="sldImg"/>
          </p:nvPr>
        </p:nvSpPr>
        <p:spPr>
          <a:xfrm>
            <a:off x="1143000" y="685800"/>
            <a:ext cx="4573588" cy="3430588"/>
          </a:xfrm>
          <a:ln/>
        </p:spPr>
      </p:sp>
      <p:sp>
        <p:nvSpPr>
          <p:cNvPr id="48947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C9216B-9873-4197-A9E4-8958DA8AEA61}" type="slidenum">
              <a:rPr lang="de-DE" sz="1200">
                <a:solidFill>
                  <a:srgbClr val="000000"/>
                </a:solidFill>
              </a:rPr>
              <a:pPr algn="r"/>
              <a:t>81</a:t>
            </a:fld>
            <a:endParaRPr lang="de-DE" sz="1200">
              <a:solidFill>
                <a:srgbClr val="000000"/>
              </a:solidFill>
            </a:endParaRPr>
          </a:p>
        </p:txBody>
      </p:sp>
      <p:sp>
        <p:nvSpPr>
          <p:cNvPr id="49152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CC4EDE2-7C8F-426B-9FD8-471EB9FDA3BA}" type="slidenum">
              <a:rPr lang="en-GB" sz="1300">
                <a:solidFill>
                  <a:srgbClr val="000000"/>
                </a:solidFill>
              </a:rPr>
              <a:pPr algn="r" defTabSz="947738"/>
              <a:t>81</a:t>
            </a:fld>
            <a:endParaRPr lang="en-GB" sz="1300">
              <a:solidFill>
                <a:srgbClr val="000000"/>
              </a:solidFill>
            </a:endParaRPr>
          </a:p>
        </p:txBody>
      </p:sp>
      <p:sp>
        <p:nvSpPr>
          <p:cNvPr id="491523" name="Rectangle 2"/>
          <p:cNvSpPr>
            <a:spLocks noGrp="1" noRot="1" noChangeAspect="1" noChangeArrowheads="1" noTextEdit="1"/>
          </p:cNvSpPr>
          <p:nvPr>
            <p:ph type="sldImg"/>
          </p:nvPr>
        </p:nvSpPr>
        <p:spPr>
          <a:xfrm>
            <a:off x="1143000" y="685800"/>
            <a:ext cx="4573588" cy="3430588"/>
          </a:xfrm>
          <a:ln/>
        </p:spPr>
      </p:sp>
      <p:sp>
        <p:nvSpPr>
          <p:cNvPr id="49152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79F5E0A-92CD-4095-97A7-1B4809A34B02}" type="slidenum">
              <a:rPr lang="de-DE" sz="1200">
                <a:solidFill>
                  <a:srgbClr val="000000"/>
                </a:solidFill>
              </a:rPr>
              <a:pPr algn="r"/>
              <a:t>82</a:t>
            </a:fld>
            <a:endParaRPr lang="de-DE" sz="1200">
              <a:solidFill>
                <a:srgbClr val="000000"/>
              </a:solidFill>
            </a:endParaRPr>
          </a:p>
        </p:txBody>
      </p:sp>
      <p:sp>
        <p:nvSpPr>
          <p:cNvPr id="49357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DF51442-3776-4DB9-B6F5-57D6A22277A4}" type="slidenum">
              <a:rPr lang="en-GB" sz="1300">
                <a:solidFill>
                  <a:srgbClr val="000000"/>
                </a:solidFill>
              </a:rPr>
              <a:pPr algn="r" defTabSz="947738"/>
              <a:t>82</a:t>
            </a:fld>
            <a:endParaRPr lang="en-GB" sz="1300">
              <a:solidFill>
                <a:srgbClr val="000000"/>
              </a:solidFill>
            </a:endParaRPr>
          </a:p>
        </p:txBody>
      </p:sp>
      <p:sp>
        <p:nvSpPr>
          <p:cNvPr id="493571" name="Rectangle 2"/>
          <p:cNvSpPr>
            <a:spLocks noGrp="1" noRot="1" noChangeAspect="1" noChangeArrowheads="1" noTextEdit="1"/>
          </p:cNvSpPr>
          <p:nvPr>
            <p:ph type="sldImg"/>
          </p:nvPr>
        </p:nvSpPr>
        <p:spPr>
          <a:xfrm>
            <a:off x="1143000" y="685800"/>
            <a:ext cx="4573588" cy="3430588"/>
          </a:xfrm>
          <a:ln/>
        </p:spPr>
      </p:sp>
      <p:sp>
        <p:nvSpPr>
          <p:cNvPr id="49357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A99A48-CEB0-42BD-8B07-0F829EF859A1}" type="slidenum">
              <a:rPr lang="de-DE" sz="1200">
                <a:solidFill>
                  <a:srgbClr val="000000"/>
                </a:solidFill>
              </a:rPr>
              <a:pPr algn="r"/>
              <a:t>83</a:t>
            </a:fld>
            <a:endParaRPr lang="de-DE" sz="1200">
              <a:solidFill>
                <a:srgbClr val="000000"/>
              </a:solidFill>
            </a:endParaRPr>
          </a:p>
        </p:txBody>
      </p:sp>
      <p:sp>
        <p:nvSpPr>
          <p:cNvPr id="5099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8CAA956-03E2-4863-8816-2238AE43478E}" type="slidenum">
              <a:rPr lang="en-GB" sz="1300">
                <a:solidFill>
                  <a:srgbClr val="000000"/>
                </a:solidFill>
              </a:rPr>
              <a:pPr algn="r" defTabSz="947738"/>
              <a:t>83</a:t>
            </a:fld>
            <a:endParaRPr lang="en-GB" sz="1300">
              <a:solidFill>
                <a:srgbClr val="000000"/>
              </a:solidFill>
            </a:endParaRPr>
          </a:p>
        </p:txBody>
      </p:sp>
      <p:sp>
        <p:nvSpPr>
          <p:cNvPr id="509955" name="Rectangle 2"/>
          <p:cNvSpPr>
            <a:spLocks noGrp="1" noRot="1" noChangeAspect="1" noChangeArrowheads="1" noTextEdit="1"/>
          </p:cNvSpPr>
          <p:nvPr>
            <p:ph type="sldImg"/>
          </p:nvPr>
        </p:nvSpPr>
        <p:spPr>
          <a:xfrm>
            <a:off x="1143000" y="685800"/>
            <a:ext cx="4573588" cy="3430588"/>
          </a:xfrm>
          <a:ln/>
        </p:spPr>
      </p:sp>
      <p:sp>
        <p:nvSpPr>
          <p:cNvPr id="5099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1" name="Rectangle 2"/>
          <p:cNvSpPr>
            <a:spLocks noGrp="1" noRot="1" noChangeAspect="1" noChangeArrowheads="1" noTextEdit="1"/>
          </p:cNvSpPr>
          <p:nvPr>
            <p:ph type="sldImg"/>
          </p:nvPr>
        </p:nvSpPr>
        <p:spPr>
          <a:ln/>
        </p:spPr>
      </p:sp>
      <p:sp>
        <p:nvSpPr>
          <p:cNvPr id="51200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986C84-58D5-468B-A1C5-2E98A011A785}" type="slidenum">
              <a:rPr lang="de-DE" sz="1200">
                <a:solidFill>
                  <a:srgbClr val="000000"/>
                </a:solidFill>
              </a:rPr>
              <a:pPr algn="r"/>
              <a:t>85</a:t>
            </a:fld>
            <a:endParaRPr lang="de-DE" sz="1200">
              <a:solidFill>
                <a:srgbClr val="000000"/>
              </a:solidFill>
            </a:endParaRPr>
          </a:p>
        </p:txBody>
      </p:sp>
      <p:sp>
        <p:nvSpPr>
          <p:cNvPr id="5140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040728D-6D76-4998-B2E5-53EF55C6AD3F}" type="slidenum">
              <a:rPr lang="en-GB" sz="1300">
                <a:solidFill>
                  <a:srgbClr val="000000"/>
                </a:solidFill>
              </a:rPr>
              <a:pPr algn="r" defTabSz="947738"/>
              <a:t>85</a:t>
            </a:fld>
            <a:endParaRPr lang="en-GB" sz="1300">
              <a:solidFill>
                <a:srgbClr val="000000"/>
              </a:solidFill>
            </a:endParaRPr>
          </a:p>
        </p:txBody>
      </p:sp>
      <p:sp>
        <p:nvSpPr>
          <p:cNvPr id="514051" name="Rectangle 2"/>
          <p:cNvSpPr>
            <a:spLocks noGrp="1" noRot="1" noChangeAspect="1" noChangeArrowheads="1" noTextEdit="1"/>
          </p:cNvSpPr>
          <p:nvPr>
            <p:ph type="sldImg"/>
          </p:nvPr>
        </p:nvSpPr>
        <p:spPr>
          <a:xfrm>
            <a:off x="1143000" y="685800"/>
            <a:ext cx="4573588" cy="3430588"/>
          </a:xfrm>
          <a:ln/>
        </p:spPr>
      </p:sp>
      <p:sp>
        <p:nvSpPr>
          <p:cNvPr id="5140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7C86762-D4FE-453D-9C49-2D42E3EACCB6}" type="slidenum">
              <a:rPr lang="de-DE" sz="1200">
                <a:solidFill>
                  <a:srgbClr val="000000"/>
                </a:solidFill>
              </a:rPr>
              <a:pPr algn="r"/>
              <a:t>86</a:t>
            </a:fld>
            <a:endParaRPr lang="de-DE" sz="1200">
              <a:solidFill>
                <a:srgbClr val="000000"/>
              </a:solidFill>
            </a:endParaRPr>
          </a:p>
        </p:txBody>
      </p:sp>
      <p:sp>
        <p:nvSpPr>
          <p:cNvPr id="5160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5FEF990E-9818-401A-BC52-7D283E7EF716}" type="slidenum">
              <a:rPr lang="en-GB" sz="1300">
                <a:solidFill>
                  <a:srgbClr val="000000"/>
                </a:solidFill>
              </a:rPr>
              <a:pPr algn="r" defTabSz="947738"/>
              <a:t>86</a:t>
            </a:fld>
            <a:endParaRPr lang="en-GB" sz="1300">
              <a:solidFill>
                <a:srgbClr val="000000"/>
              </a:solidFill>
            </a:endParaRPr>
          </a:p>
        </p:txBody>
      </p:sp>
      <p:sp>
        <p:nvSpPr>
          <p:cNvPr id="516099" name="Rectangle 2"/>
          <p:cNvSpPr>
            <a:spLocks noGrp="1" noRot="1" noChangeAspect="1" noChangeArrowheads="1" noTextEdit="1"/>
          </p:cNvSpPr>
          <p:nvPr>
            <p:ph type="sldImg"/>
          </p:nvPr>
        </p:nvSpPr>
        <p:spPr>
          <a:xfrm>
            <a:off x="1143000" y="685800"/>
            <a:ext cx="4573588" cy="3430588"/>
          </a:xfrm>
          <a:ln/>
        </p:spPr>
      </p:sp>
      <p:sp>
        <p:nvSpPr>
          <p:cNvPr id="5161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5722A8-4EB0-4940-825A-13FB26774F6F}" type="slidenum">
              <a:rPr lang="de-DE" sz="1200">
                <a:solidFill>
                  <a:srgbClr val="000000"/>
                </a:solidFill>
              </a:rPr>
              <a:pPr algn="r"/>
              <a:t>87</a:t>
            </a:fld>
            <a:endParaRPr lang="de-DE" sz="1200">
              <a:solidFill>
                <a:srgbClr val="000000"/>
              </a:solidFill>
            </a:endParaRPr>
          </a:p>
        </p:txBody>
      </p:sp>
      <p:sp>
        <p:nvSpPr>
          <p:cNvPr id="51814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B40A77E5-08D5-4826-B708-25B8AF9B63B7}" type="slidenum">
              <a:rPr lang="en-GB" sz="1300">
                <a:solidFill>
                  <a:srgbClr val="000000"/>
                </a:solidFill>
              </a:rPr>
              <a:pPr algn="r" defTabSz="947738"/>
              <a:t>87</a:t>
            </a:fld>
            <a:endParaRPr lang="en-GB" sz="1300">
              <a:solidFill>
                <a:srgbClr val="000000"/>
              </a:solidFill>
            </a:endParaRPr>
          </a:p>
        </p:txBody>
      </p:sp>
      <p:sp>
        <p:nvSpPr>
          <p:cNvPr id="518147" name="Rectangle 2"/>
          <p:cNvSpPr>
            <a:spLocks noGrp="1" noRot="1" noChangeAspect="1" noChangeArrowheads="1" noTextEdit="1"/>
          </p:cNvSpPr>
          <p:nvPr>
            <p:ph type="sldImg"/>
          </p:nvPr>
        </p:nvSpPr>
        <p:spPr>
          <a:xfrm>
            <a:off x="1143000" y="685800"/>
            <a:ext cx="4573588" cy="3430588"/>
          </a:xfrm>
          <a:ln/>
        </p:spPr>
      </p:sp>
      <p:sp>
        <p:nvSpPr>
          <p:cNvPr id="51814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D0365E-1238-4ED7-B691-B08A4C69B010}" type="slidenum">
              <a:rPr lang="de-DE" sz="1200">
                <a:solidFill>
                  <a:srgbClr val="000000"/>
                </a:solidFill>
              </a:rPr>
              <a:pPr algn="r"/>
              <a:t>88</a:t>
            </a:fld>
            <a:endParaRPr lang="de-DE" sz="1200">
              <a:solidFill>
                <a:srgbClr val="000000"/>
              </a:solidFill>
            </a:endParaRPr>
          </a:p>
        </p:txBody>
      </p:sp>
      <p:sp>
        <p:nvSpPr>
          <p:cNvPr id="52019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42B08DE0-4928-4440-A054-B3F4F0DCD4F1}" type="slidenum">
              <a:rPr lang="en-GB" sz="1300">
                <a:solidFill>
                  <a:srgbClr val="000000"/>
                </a:solidFill>
              </a:rPr>
              <a:pPr algn="r" defTabSz="947738"/>
              <a:t>88</a:t>
            </a:fld>
            <a:endParaRPr lang="en-GB" sz="1300">
              <a:solidFill>
                <a:srgbClr val="000000"/>
              </a:solidFill>
            </a:endParaRPr>
          </a:p>
        </p:txBody>
      </p:sp>
      <p:sp>
        <p:nvSpPr>
          <p:cNvPr id="520195" name="Rectangle 2"/>
          <p:cNvSpPr>
            <a:spLocks noGrp="1" noRot="1" noChangeAspect="1" noChangeArrowheads="1" noTextEdit="1"/>
          </p:cNvSpPr>
          <p:nvPr>
            <p:ph type="sldImg"/>
          </p:nvPr>
        </p:nvSpPr>
        <p:spPr>
          <a:xfrm>
            <a:off x="1143000" y="685800"/>
            <a:ext cx="4573588" cy="3430588"/>
          </a:xfrm>
          <a:ln/>
        </p:spPr>
      </p:sp>
      <p:sp>
        <p:nvSpPr>
          <p:cNvPr id="52019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9C7A59-18B9-485B-AC86-C4DB4FB8EB63}" type="slidenum">
              <a:rPr lang="de-DE" sz="1200">
                <a:solidFill>
                  <a:srgbClr val="000000"/>
                </a:solidFill>
              </a:rPr>
              <a:pPr algn="r"/>
              <a:t>89</a:t>
            </a:fld>
            <a:endParaRPr lang="de-DE" sz="1200">
              <a:solidFill>
                <a:srgbClr val="000000"/>
              </a:solidFill>
            </a:endParaRPr>
          </a:p>
        </p:txBody>
      </p:sp>
      <p:sp>
        <p:nvSpPr>
          <p:cNvPr id="522242"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00C51FDD-8AD5-4DD9-BF9D-D46D214946F1}" type="slidenum">
              <a:rPr lang="en-GB" sz="1300">
                <a:solidFill>
                  <a:srgbClr val="000000"/>
                </a:solidFill>
              </a:rPr>
              <a:pPr algn="r" defTabSz="947738"/>
              <a:t>89</a:t>
            </a:fld>
            <a:endParaRPr lang="en-GB" sz="1300">
              <a:solidFill>
                <a:srgbClr val="000000"/>
              </a:solidFill>
            </a:endParaRPr>
          </a:p>
        </p:txBody>
      </p:sp>
      <p:sp>
        <p:nvSpPr>
          <p:cNvPr id="522243" name="Rectangle 2"/>
          <p:cNvSpPr>
            <a:spLocks noGrp="1" noRot="1" noChangeAspect="1" noChangeArrowheads="1" noTextEdit="1"/>
          </p:cNvSpPr>
          <p:nvPr>
            <p:ph type="sldImg"/>
          </p:nvPr>
        </p:nvSpPr>
        <p:spPr>
          <a:xfrm>
            <a:off x="1143000" y="685800"/>
            <a:ext cx="4573588" cy="3430588"/>
          </a:xfrm>
          <a:ln/>
        </p:spPr>
      </p:sp>
      <p:sp>
        <p:nvSpPr>
          <p:cNvPr id="522244"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Grp="1" noRot="1" noChangeAspect="1" noChangeArrowheads="1" noTextEdit="1"/>
          </p:cNvSpPr>
          <p:nvPr>
            <p:ph type="sldImg"/>
          </p:nvPr>
        </p:nvSpPr>
        <p:spPr>
          <a:ln/>
        </p:spPr>
      </p:sp>
      <p:sp>
        <p:nvSpPr>
          <p:cNvPr id="5242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FDA170F-873D-4465-861B-DEB8626AA7B3}" type="slidenum">
              <a:rPr lang="de-DE" sz="1200">
                <a:solidFill>
                  <a:srgbClr val="000000"/>
                </a:solidFill>
              </a:rPr>
              <a:pPr algn="r"/>
              <a:t>92</a:t>
            </a:fld>
            <a:endParaRPr lang="de-DE" sz="1200">
              <a:solidFill>
                <a:srgbClr val="000000"/>
              </a:solidFill>
            </a:endParaRPr>
          </a:p>
        </p:txBody>
      </p:sp>
      <p:sp>
        <p:nvSpPr>
          <p:cNvPr id="528386"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3968CDC2-E2B7-4D1A-B6F5-E7C8CB06C01D}" type="slidenum">
              <a:rPr lang="en-GB" sz="1300">
                <a:solidFill>
                  <a:srgbClr val="000000"/>
                </a:solidFill>
              </a:rPr>
              <a:pPr algn="r" defTabSz="947738"/>
              <a:t>92</a:t>
            </a:fld>
            <a:endParaRPr lang="en-GB" sz="1300">
              <a:solidFill>
                <a:srgbClr val="000000"/>
              </a:solidFill>
            </a:endParaRPr>
          </a:p>
        </p:txBody>
      </p:sp>
      <p:sp>
        <p:nvSpPr>
          <p:cNvPr id="528387" name="Rectangle 2"/>
          <p:cNvSpPr>
            <a:spLocks noGrp="1" noRot="1" noChangeAspect="1" noChangeArrowheads="1" noTextEdit="1"/>
          </p:cNvSpPr>
          <p:nvPr>
            <p:ph type="sldImg"/>
          </p:nvPr>
        </p:nvSpPr>
        <p:spPr>
          <a:xfrm>
            <a:off x="1143000" y="685800"/>
            <a:ext cx="4573588" cy="3430588"/>
          </a:xfrm>
          <a:ln/>
        </p:spPr>
      </p:sp>
      <p:sp>
        <p:nvSpPr>
          <p:cNvPr id="528388"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Grp="1" noRot="1" noChangeAspect="1" noChangeArrowheads="1" noTextEdit="1"/>
          </p:cNvSpPr>
          <p:nvPr>
            <p:ph type="sldImg"/>
          </p:nvPr>
        </p:nvSpPr>
        <p:spPr>
          <a:ln/>
        </p:spPr>
      </p:sp>
      <p:sp>
        <p:nvSpPr>
          <p:cNvPr id="5242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32A66CA-5CBF-45EE-B405-3A3C73E8BF8E}" type="slidenum">
              <a:rPr lang="de-DE" sz="1200">
                <a:solidFill>
                  <a:srgbClr val="000000"/>
                </a:solidFill>
              </a:rPr>
              <a:pPr algn="r"/>
              <a:t>94</a:t>
            </a:fld>
            <a:endParaRPr lang="de-DE" sz="1200">
              <a:solidFill>
                <a:srgbClr val="000000"/>
              </a:solidFill>
            </a:endParaRPr>
          </a:p>
        </p:txBody>
      </p:sp>
      <p:sp>
        <p:nvSpPr>
          <p:cNvPr id="535554"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0CADE81-599F-437C-9C9A-6CEE3C352C59}" type="slidenum">
              <a:rPr lang="en-GB" sz="1300">
                <a:solidFill>
                  <a:srgbClr val="000000"/>
                </a:solidFill>
              </a:rPr>
              <a:pPr algn="r" defTabSz="947738"/>
              <a:t>94</a:t>
            </a:fld>
            <a:endParaRPr lang="en-GB" sz="1300">
              <a:solidFill>
                <a:srgbClr val="000000"/>
              </a:solidFill>
            </a:endParaRPr>
          </a:p>
        </p:txBody>
      </p:sp>
      <p:sp>
        <p:nvSpPr>
          <p:cNvPr id="535555" name="Rectangle 2"/>
          <p:cNvSpPr>
            <a:spLocks noGrp="1" noRot="1" noChangeAspect="1" noChangeArrowheads="1" noTextEdit="1"/>
          </p:cNvSpPr>
          <p:nvPr>
            <p:ph type="sldImg"/>
          </p:nvPr>
        </p:nvSpPr>
        <p:spPr>
          <a:xfrm>
            <a:off x="1143000" y="685800"/>
            <a:ext cx="4573588" cy="3430588"/>
          </a:xfrm>
          <a:ln/>
        </p:spPr>
      </p:sp>
      <p:sp>
        <p:nvSpPr>
          <p:cNvPr id="535556"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779075-62DA-423D-8D20-2EE46B8D4BB6}" type="slidenum">
              <a:rPr lang="de-DE" sz="1200">
                <a:solidFill>
                  <a:srgbClr val="000000"/>
                </a:solidFill>
              </a:rPr>
              <a:pPr algn="r"/>
              <a:t>95</a:t>
            </a:fld>
            <a:endParaRPr lang="de-DE" sz="1200">
              <a:solidFill>
                <a:srgbClr val="000000"/>
              </a:solidFill>
            </a:endParaRPr>
          </a:p>
        </p:txBody>
      </p:sp>
      <p:sp>
        <p:nvSpPr>
          <p:cNvPr id="539650"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9815287-4375-4E3A-866B-F4164BA99C9A}" type="slidenum">
              <a:rPr lang="en-GB" sz="1300">
                <a:solidFill>
                  <a:srgbClr val="000000"/>
                </a:solidFill>
              </a:rPr>
              <a:pPr algn="r" defTabSz="947738"/>
              <a:t>95</a:t>
            </a:fld>
            <a:endParaRPr lang="en-GB" sz="1300">
              <a:solidFill>
                <a:srgbClr val="000000"/>
              </a:solidFill>
            </a:endParaRPr>
          </a:p>
        </p:txBody>
      </p:sp>
      <p:sp>
        <p:nvSpPr>
          <p:cNvPr id="539651" name="Rectangle 2"/>
          <p:cNvSpPr>
            <a:spLocks noGrp="1" noRot="1" noChangeAspect="1" noChangeArrowheads="1" noTextEdit="1"/>
          </p:cNvSpPr>
          <p:nvPr>
            <p:ph type="sldImg"/>
          </p:nvPr>
        </p:nvSpPr>
        <p:spPr>
          <a:xfrm>
            <a:off x="1143000" y="685800"/>
            <a:ext cx="4573588" cy="3430588"/>
          </a:xfrm>
          <a:ln/>
        </p:spPr>
      </p:sp>
      <p:sp>
        <p:nvSpPr>
          <p:cNvPr id="539652"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A0E41EF-1F41-456D-8D50-A758A26CC428}" type="slidenum">
              <a:rPr lang="de-DE" sz="1200">
                <a:solidFill>
                  <a:srgbClr val="000000"/>
                </a:solidFill>
              </a:rPr>
              <a:pPr algn="r"/>
              <a:t>96</a:t>
            </a:fld>
            <a:endParaRPr lang="de-DE" sz="1200">
              <a:solidFill>
                <a:srgbClr val="000000"/>
              </a:solidFill>
            </a:endParaRPr>
          </a:p>
        </p:txBody>
      </p:sp>
      <p:sp>
        <p:nvSpPr>
          <p:cNvPr id="54681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8FB2538-DA92-44C7-9BC9-D4F28DAA171D}" type="slidenum">
              <a:rPr lang="en-GB" sz="1300">
                <a:solidFill>
                  <a:srgbClr val="000000"/>
                </a:solidFill>
              </a:rPr>
              <a:pPr algn="r" defTabSz="947738"/>
              <a:t>96</a:t>
            </a:fld>
            <a:endParaRPr lang="en-GB" sz="1300">
              <a:solidFill>
                <a:srgbClr val="000000"/>
              </a:solidFill>
            </a:endParaRPr>
          </a:p>
        </p:txBody>
      </p:sp>
      <p:sp>
        <p:nvSpPr>
          <p:cNvPr id="546819" name="Rectangle 2"/>
          <p:cNvSpPr>
            <a:spLocks noGrp="1" noRot="1" noChangeAspect="1" noChangeArrowheads="1" noTextEdit="1"/>
          </p:cNvSpPr>
          <p:nvPr>
            <p:ph type="sldImg"/>
          </p:nvPr>
        </p:nvSpPr>
        <p:spPr>
          <a:xfrm>
            <a:off x="1143000" y="685800"/>
            <a:ext cx="4573588" cy="3430588"/>
          </a:xfrm>
          <a:ln/>
        </p:spPr>
      </p:sp>
      <p:sp>
        <p:nvSpPr>
          <p:cNvPr id="54682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329EDDA-E139-4AD0-98E8-C4FADB04B58B}" type="slidenum">
              <a:rPr lang="de-DE" sz="1200">
                <a:solidFill>
                  <a:srgbClr val="000000"/>
                </a:solidFill>
              </a:rPr>
              <a:pPr algn="r"/>
              <a:t>98</a:t>
            </a:fld>
            <a:endParaRPr lang="de-DE" sz="1200">
              <a:solidFill>
                <a:srgbClr val="000000"/>
              </a:solidFill>
            </a:endParaRPr>
          </a:p>
        </p:txBody>
      </p:sp>
      <p:sp>
        <p:nvSpPr>
          <p:cNvPr id="541698"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394E0FA-6379-4D24-8F4D-BEA094329921}" type="slidenum">
              <a:rPr lang="en-GB" sz="1300">
                <a:solidFill>
                  <a:srgbClr val="000000"/>
                </a:solidFill>
              </a:rPr>
              <a:pPr algn="r" defTabSz="947738"/>
              <a:t>98</a:t>
            </a:fld>
            <a:endParaRPr lang="en-GB" sz="1300">
              <a:solidFill>
                <a:srgbClr val="000000"/>
              </a:solidFill>
            </a:endParaRPr>
          </a:p>
        </p:txBody>
      </p:sp>
      <p:sp>
        <p:nvSpPr>
          <p:cNvPr id="541699" name="Rectangle 2"/>
          <p:cNvSpPr>
            <a:spLocks noGrp="1" noRot="1" noChangeAspect="1" noChangeArrowheads="1" noTextEdit="1"/>
          </p:cNvSpPr>
          <p:nvPr>
            <p:ph type="sldImg"/>
          </p:nvPr>
        </p:nvSpPr>
        <p:spPr>
          <a:xfrm>
            <a:off x="1143000" y="685800"/>
            <a:ext cx="4573588" cy="3430588"/>
          </a:xfrm>
          <a:ln/>
        </p:spPr>
      </p:sp>
      <p:sp>
        <p:nvSpPr>
          <p:cNvPr id="541700"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dirty="0">
              <a:solidFill>
                <a:srgbClr val="000000"/>
              </a:solidFill>
            </a:endParaRPr>
          </a:p>
        </p:txBody>
      </p:sp>
    </p:spTree>
    <p:extLst>
      <p:ext uri="{BB962C8B-B14F-4D97-AF65-F5344CB8AC3E}">
        <p14:creationId xmlns:p14="http://schemas.microsoft.com/office/powerpoint/2010/main" val="428940336"/>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956340718"/>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50324263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833461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7368710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53826240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58625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6846130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0050447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96291945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82101913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26939263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875158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52658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2227974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85695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33011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2642126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6720046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8840748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6289873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2244325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696593112"/>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3843898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3420317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106203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21746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6441385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7711351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9358711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89937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1060627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2844508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763220033"/>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2822012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9984790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8970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4543587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5469814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173741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968855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532847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467226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13288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03666998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2201247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3182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158521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0833877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6527078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2873412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4815089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8408507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8949269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3116877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775475644"/>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404871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2140316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6369456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9402606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9952723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38296374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4825082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571002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794508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4847458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solidFill>
                <a:srgbClr val="FFFFFF"/>
              </a:solidFill>
            </a:endParaRPr>
          </a:p>
        </p:txBody>
      </p:sp>
    </p:spTree>
    <p:extLst>
      <p:ext uri="{BB962C8B-B14F-4D97-AF65-F5344CB8AC3E}">
        <p14:creationId xmlns:p14="http://schemas.microsoft.com/office/powerpoint/2010/main" val="3331596981"/>
      </p:ext>
    </p:extLst>
  </p:cSld>
  <p:clrMapOvr>
    <a:masterClrMapping/>
  </p:clrMapOvr>
  <p:transition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6228140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0849016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85904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13889592"/>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2954020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4992718"/>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0293842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26404531"/>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29165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8041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rgbClr val="000000"/>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2.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4.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EAC91D69-1894-4F19-B00C-468FAC2F6F0E}"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0" r:id="rId1"/>
    <p:sldLayoutId id="2147484315" r:id="rId2"/>
    <p:sldLayoutId id="2147484314" r:id="rId3"/>
    <p:sldLayoutId id="2147484531" r:id="rId4"/>
    <p:sldLayoutId id="2147484313" r:id="rId5"/>
    <p:sldLayoutId id="2147484532" r:id="rId6"/>
    <p:sldLayoutId id="2147484533" r:id="rId7"/>
    <p:sldLayoutId id="2147484312" r:id="rId8"/>
    <p:sldLayoutId id="2147484311" r:id="rId9"/>
    <p:sldLayoutId id="2147484310" r:id="rId10"/>
    <p:sldLayoutId id="214748430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4848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F162E5E-DC7C-47D0-82B2-0471D7D03E3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48486" name="Group 6"/>
          <p:cNvGrpSpPr>
            <a:grpSpLocks/>
          </p:cNvGrpSpPr>
          <p:nvPr/>
        </p:nvGrpSpPr>
        <p:grpSpPr bwMode="auto">
          <a:xfrm>
            <a:off x="6646863" y="6181725"/>
            <a:ext cx="2225675" cy="392113"/>
            <a:chOff x="3316" y="1854"/>
            <a:chExt cx="2110" cy="372"/>
          </a:xfrm>
        </p:grpSpPr>
        <p:pic>
          <p:nvPicPr>
            <p:cNvPr id="14848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4848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71" r:id="rId1"/>
    <p:sldLayoutId id="2147484395" r:id="rId2"/>
    <p:sldLayoutId id="2147484394" r:id="rId3"/>
    <p:sldLayoutId id="2147484572" r:id="rId4"/>
    <p:sldLayoutId id="2147484393" r:id="rId5"/>
    <p:sldLayoutId id="2147484573" r:id="rId6"/>
    <p:sldLayoutId id="2147484574" r:id="rId7"/>
    <p:sldLayoutId id="2147484392" r:id="rId8"/>
    <p:sldLayoutId id="2147484391" r:id="rId9"/>
    <p:sldLayoutId id="2147484390" r:id="rId10"/>
    <p:sldLayoutId id="214748438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077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6077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F01D893-6DD7-459E-8DEE-D39E7E24736A}"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60774" name="Group 6"/>
          <p:cNvGrpSpPr>
            <a:grpSpLocks/>
          </p:cNvGrpSpPr>
          <p:nvPr/>
        </p:nvGrpSpPr>
        <p:grpSpPr bwMode="auto">
          <a:xfrm>
            <a:off x="6646863" y="6181725"/>
            <a:ext cx="2225675" cy="392113"/>
            <a:chOff x="3316" y="1854"/>
            <a:chExt cx="2110" cy="372"/>
          </a:xfrm>
        </p:grpSpPr>
        <p:pic>
          <p:nvPicPr>
            <p:cNvPr id="16077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6077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75" r:id="rId1"/>
    <p:sldLayoutId id="2147484402" r:id="rId2"/>
    <p:sldLayoutId id="2147484401" r:id="rId3"/>
    <p:sldLayoutId id="2147484576" r:id="rId4"/>
    <p:sldLayoutId id="2147484400" r:id="rId5"/>
    <p:sldLayoutId id="2147484577" r:id="rId6"/>
    <p:sldLayoutId id="2147484578" r:id="rId7"/>
    <p:sldLayoutId id="2147484399" r:id="rId8"/>
    <p:sldLayoutId id="2147484398" r:id="rId9"/>
    <p:sldLayoutId id="2147484397" r:id="rId10"/>
    <p:sldLayoutId id="214748439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7306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4E574B-E189-43BF-A3EB-EB8FB9F25312}"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73062" name="Group 6"/>
          <p:cNvGrpSpPr>
            <a:grpSpLocks/>
          </p:cNvGrpSpPr>
          <p:nvPr/>
        </p:nvGrpSpPr>
        <p:grpSpPr bwMode="auto">
          <a:xfrm>
            <a:off x="6646863" y="6181725"/>
            <a:ext cx="2225675" cy="392113"/>
            <a:chOff x="3316" y="1854"/>
            <a:chExt cx="2110" cy="372"/>
          </a:xfrm>
        </p:grpSpPr>
        <p:pic>
          <p:nvPicPr>
            <p:cNvPr id="17306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7306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79" r:id="rId1"/>
    <p:sldLayoutId id="2147484409" r:id="rId2"/>
    <p:sldLayoutId id="2147484408" r:id="rId3"/>
    <p:sldLayoutId id="2147484580" r:id="rId4"/>
    <p:sldLayoutId id="2147484407" r:id="rId5"/>
    <p:sldLayoutId id="2147484581" r:id="rId6"/>
    <p:sldLayoutId id="2147484582" r:id="rId7"/>
    <p:sldLayoutId id="2147484406" r:id="rId8"/>
    <p:sldLayoutId id="2147484405" r:id="rId9"/>
    <p:sldLayoutId id="2147484404" r:id="rId10"/>
    <p:sldLayoutId id="214748440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136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7136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00CA8585-21AB-47FC-B0D3-613B42DCCE46}"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71366" name="Group 6"/>
          <p:cNvGrpSpPr>
            <a:grpSpLocks/>
          </p:cNvGrpSpPr>
          <p:nvPr/>
        </p:nvGrpSpPr>
        <p:grpSpPr bwMode="auto">
          <a:xfrm>
            <a:off x="6646863" y="6181725"/>
            <a:ext cx="2225675" cy="392113"/>
            <a:chOff x="3316" y="1854"/>
            <a:chExt cx="2110" cy="372"/>
          </a:xfrm>
        </p:grpSpPr>
        <p:pic>
          <p:nvPicPr>
            <p:cNvPr id="27136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7136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11" r:id="rId1"/>
    <p:sldLayoutId id="2147484465" r:id="rId2"/>
    <p:sldLayoutId id="2147484464" r:id="rId3"/>
    <p:sldLayoutId id="2147484612" r:id="rId4"/>
    <p:sldLayoutId id="2147484463" r:id="rId5"/>
    <p:sldLayoutId id="2147484613" r:id="rId6"/>
    <p:sldLayoutId id="2147484614" r:id="rId7"/>
    <p:sldLayoutId id="2147484462" r:id="rId8"/>
    <p:sldLayoutId id="2147484461" r:id="rId9"/>
    <p:sldLayoutId id="2147484460" r:id="rId10"/>
    <p:sldLayoutId id="214748445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36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8365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13AB33CD-898D-463B-9F6D-76543EBA4152}"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83654" name="Group 6"/>
          <p:cNvGrpSpPr>
            <a:grpSpLocks/>
          </p:cNvGrpSpPr>
          <p:nvPr/>
        </p:nvGrpSpPr>
        <p:grpSpPr bwMode="auto">
          <a:xfrm>
            <a:off x="6646863" y="6181725"/>
            <a:ext cx="2225675" cy="392113"/>
            <a:chOff x="3316" y="1854"/>
            <a:chExt cx="2110" cy="372"/>
          </a:xfrm>
        </p:grpSpPr>
        <p:pic>
          <p:nvPicPr>
            <p:cNvPr id="28365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8365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15" r:id="rId1"/>
    <p:sldLayoutId id="2147484472" r:id="rId2"/>
    <p:sldLayoutId id="2147484471" r:id="rId3"/>
    <p:sldLayoutId id="2147484616" r:id="rId4"/>
    <p:sldLayoutId id="2147484470" r:id="rId5"/>
    <p:sldLayoutId id="2147484617" r:id="rId6"/>
    <p:sldLayoutId id="2147484618" r:id="rId7"/>
    <p:sldLayoutId id="2147484469" r:id="rId8"/>
    <p:sldLayoutId id="2147484468" r:id="rId9"/>
    <p:sldLayoutId id="2147484467" r:id="rId10"/>
    <p:sldLayoutId id="214748446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29594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5D14785C-C4BA-4D5E-91B8-50CF7A0F2031}"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295942" name="Group 6"/>
          <p:cNvGrpSpPr>
            <a:grpSpLocks/>
          </p:cNvGrpSpPr>
          <p:nvPr/>
        </p:nvGrpSpPr>
        <p:grpSpPr bwMode="auto">
          <a:xfrm>
            <a:off x="6646863" y="6181725"/>
            <a:ext cx="2225675" cy="392113"/>
            <a:chOff x="3316" y="1854"/>
            <a:chExt cx="2110" cy="372"/>
          </a:xfrm>
        </p:grpSpPr>
        <p:pic>
          <p:nvPicPr>
            <p:cNvPr id="29594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9594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19" r:id="rId1"/>
    <p:sldLayoutId id="2147484479" r:id="rId2"/>
    <p:sldLayoutId id="2147484478" r:id="rId3"/>
    <p:sldLayoutId id="2147484620" r:id="rId4"/>
    <p:sldLayoutId id="2147484477" r:id="rId5"/>
    <p:sldLayoutId id="2147484621" r:id="rId6"/>
    <p:sldLayoutId id="2147484622" r:id="rId7"/>
    <p:sldLayoutId id="2147484476" r:id="rId8"/>
    <p:sldLayoutId id="2147484475" r:id="rId9"/>
    <p:sldLayoutId id="2147484474" r:id="rId10"/>
    <p:sldLayoutId id="214748447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82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0822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471B31B6-7492-4232-AA56-9BC6A3B71BC0}"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08230" name="Group 6"/>
          <p:cNvGrpSpPr>
            <a:grpSpLocks/>
          </p:cNvGrpSpPr>
          <p:nvPr/>
        </p:nvGrpSpPr>
        <p:grpSpPr bwMode="auto">
          <a:xfrm>
            <a:off x="6646863" y="6181725"/>
            <a:ext cx="2225675" cy="392113"/>
            <a:chOff x="3316" y="1854"/>
            <a:chExt cx="2110" cy="372"/>
          </a:xfrm>
        </p:grpSpPr>
        <p:pic>
          <p:nvPicPr>
            <p:cNvPr id="30823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0823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23" r:id="rId1"/>
    <p:sldLayoutId id="2147484486" r:id="rId2"/>
    <p:sldLayoutId id="2147484485" r:id="rId3"/>
    <p:sldLayoutId id="2147484624" r:id="rId4"/>
    <p:sldLayoutId id="2147484484" r:id="rId5"/>
    <p:sldLayoutId id="2147484625" r:id="rId6"/>
    <p:sldLayoutId id="2147484626" r:id="rId7"/>
    <p:sldLayoutId id="2147484483" r:id="rId8"/>
    <p:sldLayoutId id="2147484482" r:id="rId9"/>
    <p:sldLayoutId id="2147484481" r:id="rId10"/>
    <p:sldLayoutId id="214748448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05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205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443B76BD-D3C4-4091-BFD6-3E4D64084C6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20518" name="Group 6"/>
          <p:cNvGrpSpPr>
            <a:grpSpLocks/>
          </p:cNvGrpSpPr>
          <p:nvPr/>
        </p:nvGrpSpPr>
        <p:grpSpPr bwMode="auto">
          <a:xfrm>
            <a:off x="6646863" y="6181725"/>
            <a:ext cx="2225675" cy="392113"/>
            <a:chOff x="3316" y="1854"/>
            <a:chExt cx="2110" cy="372"/>
          </a:xfrm>
        </p:grpSpPr>
        <p:pic>
          <p:nvPicPr>
            <p:cNvPr id="3205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205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27" r:id="rId1"/>
    <p:sldLayoutId id="2147484493" r:id="rId2"/>
    <p:sldLayoutId id="2147484492" r:id="rId3"/>
    <p:sldLayoutId id="2147484628" r:id="rId4"/>
    <p:sldLayoutId id="2147484491" r:id="rId5"/>
    <p:sldLayoutId id="2147484629" r:id="rId6"/>
    <p:sldLayoutId id="2147484630" r:id="rId7"/>
    <p:sldLayoutId id="2147484490" r:id="rId8"/>
    <p:sldLayoutId id="2147484489" r:id="rId9"/>
    <p:sldLayoutId id="2147484488" r:id="rId10"/>
    <p:sldLayoutId id="21474844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2802"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32804"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9F272994-A832-4254-9BC5-2FD7B699E304}"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32806" name="Group 6"/>
          <p:cNvGrpSpPr>
            <a:grpSpLocks/>
          </p:cNvGrpSpPr>
          <p:nvPr/>
        </p:nvGrpSpPr>
        <p:grpSpPr bwMode="auto">
          <a:xfrm>
            <a:off x="6646863" y="6181725"/>
            <a:ext cx="2225675" cy="392113"/>
            <a:chOff x="3316" y="1854"/>
            <a:chExt cx="2110" cy="372"/>
          </a:xfrm>
        </p:grpSpPr>
        <p:pic>
          <p:nvPicPr>
            <p:cNvPr id="332807"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32808"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31" r:id="rId1"/>
    <p:sldLayoutId id="2147484500" r:id="rId2"/>
    <p:sldLayoutId id="2147484499" r:id="rId3"/>
    <p:sldLayoutId id="2147484632" r:id="rId4"/>
    <p:sldLayoutId id="2147484498" r:id="rId5"/>
    <p:sldLayoutId id="2147484633" r:id="rId6"/>
    <p:sldLayoutId id="2147484634" r:id="rId7"/>
    <p:sldLayoutId id="2147484497" r:id="rId8"/>
    <p:sldLayoutId id="2147484496" r:id="rId9"/>
    <p:sldLayoutId id="2147484495" r:id="rId10"/>
    <p:sldLayoutId id="214748449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50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450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28A3AED-AC60-4325-AFA5-65FCA53506AF}"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45094" name="Group 6"/>
          <p:cNvGrpSpPr>
            <a:grpSpLocks/>
          </p:cNvGrpSpPr>
          <p:nvPr/>
        </p:nvGrpSpPr>
        <p:grpSpPr bwMode="auto">
          <a:xfrm>
            <a:off x="6646863" y="6181725"/>
            <a:ext cx="2225675" cy="392113"/>
            <a:chOff x="3316" y="1854"/>
            <a:chExt cx="2110" cy="372"/>
          </a:xfrm>
        </p:grpSpPr>
        <p:pic>
          <p:nvPicPr>
            <p:cNvPr id="3450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450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35" r:id="rId1"/>
    <p:sldLayoutId id="2147484507" r:id="rId2"/>
    <p:sldLayoutId id="2147484506" r:id="rId3"/>
    <p:sldLayoutId id="2147484636" r:id="rId4"/>
    <p:sldLayoutId id="2147484505" r:id="rId5"/>
    <p:sldLayoutId id="2147484637" r:id="rId6"/>
    <p:sldLayoutId id="2147484638" r:id="rId7"/>
    <p:sldLayoutId id="2147484504" r:id="rId8"/>
    <p:sldLayoutId id="2147484503" r:id="rId9"/>
    <p:sldLayoutId id="2147484502" r:id="rId10"/>
    <p:sldLayoutId id="214748450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789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D29DA58-D0BE-4123-9FE1-652FB0303D16}"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7894" name="Group 6"/>
          <p:cNvGrpSpPr>
            <a:grpSpLocks/>
          </p:cNvGrpSpPr>
          <p:nvPr/>
        </p:nvGrpSpPr>
        <p:grpSpPr bwMode="auto">
          <a:xfrm>
            <a:off x="6646863" y="6181725"/>
            <a:ext cx="2225675" cy="392113"/>
            <a:chOff x="3316" y="1854"/>
            <a:chExt cx="2110" cy="372"/>
          </a:xfrm>
        </p:grpSpPr>
        <p:pic>
          <p:nvPicPr>
            <p:cNvPr id="3789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789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5" r:id="rId1"/>
    <p:sldLayoutId id="2147484332" r:id="rId2"/>
    <p:sldLayoutId id="2147484331" r:id="rId3"/>
    <p:sldLayoutId id="2147484536" r:id="rId4"/>
    <p:sldLayoutId id="2147484330" r:id="rId5"/>
    <p:sldLayoutId id="2147484537" r:id="rId6"/>
    <p:sldLayoutId id="2147484538" r:id="rId7"/>
    <p:sldLayoutId id="2147484329" r:id="rId8"/>
    <p:sldLayoutId id="2147484328" r:id="rId9"/>
    <p:sldLayoutId id="2147484327" r:id="rId10"/>
    <p:sldLayoutId id="214748432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737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5738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90BA35E1-38EA-44E2-8B33-69A381FAB073}"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57382" name="Group 6"/>
          <p:cNvGrpSpPr>
            <a:grpSpLocks/>
          </p:cNvGrpSpPr>
          <p:nvPr/>
        </p:nvGrpSpPr>
        <p:grpSpPr bwMode="auto">
          <a:xfrm>
            <a:off x="6646863" y="6181725"/>
            <a:ext cx="2225675" cy="392113"/>
            <a:chOff x="3316" y="1854"/>
            <a:chExt cx="2110" cy="372"/>
          </a:xfrm>
        </p:grpSpPr>
        <p:pic>
          <p:nvPicPr>
            <p:cNvPr id="35738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5738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39" r:id="rId1"/>
    <p:sldLayoutId id="2147484514" r:id="rId2"/>
    <p:sldLayoutId id="2147484513" r:id="rId3"/>
    <p:sldLayoutId id="2147484640" r:id="rId4"/>
    <p:sldLayoutId id="2147484512" r:id="rId5"/>
    <p:sldLayoutId id="2147484641" r:id="rId6"/>
    <p:sldLayoutId id="2147484642" r:id="rId7"/>
    <p:sldLayoutId id="2147484511" r:id="rId8"/>
    <p:sldLayoutId id="2147484510" r:id="rId9"/>
    <p:sldLayoutId id="2147484509" r:id="rId10"/>
    <p:sldLayoutId id="214748450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6966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6966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0416C14E-81B9-47EC-9ECF-D417D75B5AEA}"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69670" name="Group 6"/>
          <p:cNvGrpSpPr>
            <a:grpSpLocks/>
          </p:cNvGrpSpPr>
          <p:nvPr/>
        </p:nvGrpSpPr>
        <p:grpSpPr bwMode="auto">
          <a:xfrm>
            <a:off x="6646863" y="6181725"/>
            <a:ext cx="2225675" cy="392113"/>
            <a:chOff x="3316" y="1854"/>
            <a:chExt cx="2110" cy="372"/>
          </a:xfrm>
        </p:grpSpPr>
        <p:pic>
          <p:nvPicPr>
            <p:cNvPr id="36967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6967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43" r:id="rId1"/>
    <p:sldLayoutId id="2147484521" r:id="rId2"/>
    <p:sldLayoutId id="2147484520" r:id="rId3"/>
    <p:sldLayoutId id="2147484644" r:id="rId4"/>
    <p:sldLayoutId id="2147484519" r:id="rId5"/>
    <p:sldLayoutId id="2147484645" r:id="rId6"/>
    <p:sldLayoutId id="2147484646" r:id="rId7"/>
    <p:sldLayoutId id="2147484518" r:id="rId8"/>
    <p:sldLayoutId id="2147484517" r:id="rId9"/>
    <p:sldLayoutId id="2147484516" r:id="rId10"/>
    <p:sldLayoutId id="214748451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195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38195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D8BFED60-ECF2-41F6-91AD-24B8AA579855}"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381958" name="Group 6"/>
          <p:cNvGrpSpPr>
            <a:grpSpLocks/>
          </p:cNvGrpSpPr>
          <p:nvPr/>
        </p:nvGrpSpPr>
        <p:grpSpPr bwMode="auto">
          <a:xfrm>
            <a:off x="6646863" y="6181725"/>
            <a:ext cx="2225675" cy="392113"/>
            <a:chOff x="3316" y="1854"/>
            <a:chExt cx="2110" cy="372"/>
          </a:xfrm>
        </p:grpSpPr>
        <p:pic>
          <p:nvPicPr>
            <p:cNvPr id="38195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38196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647" r:id="rId1"/>
    <p:sldLayoutId id="2147484528" r:id="rId2"/>
    <p:sldLayoutId id="2147484527" r:id="rId3"/>
    <p:sldLayoutId id="2147484648" r:id="rId4"/>
    <p:sldLayoutId id="2147484526" r:id="rId5"/>
    <p:sldLayoutId id="2147484649" r:id="rId6"/>
    <p:sldLayoutId id="2147484650" r:id="rId7"/>
    <p:sldLayoutId id="2147484525" r:id="rId8"/>
    <p:sldLayoutId id="2147484524" r:id="rId9"/>
    <p:sldLayoutId id="2147484523" r:id="rId10"/>
    <p:sldLayoutId id="214748452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dirty="0">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dirty="0">
                <a:solidFill>
                  <a:srgbClr val="000000"/>
                </a:solidFill>
                <a:latin typeface="Arial" pitchFamily="34" charset="0"/>
                <a:cs typeface="Arial" pitchFamily="34" charset="0"/>
              </a:rPr>
              <a:t>Page </a:t>
            </a:r>
            <a:r>
              <a:rPr lang="de-DE" sz="1000" dirty="0">
                <a:solidFill>
                  <a:srgbClr val="000000"/>
                </a:solidFill>
                <a:latin typeface="Arial" pitchFamily="34" charset="0"/>
                <a:cs typeface="Arial" pitchFamily="34" charset="0"/>
                <a:sym typeface="Wingdings" pitchFamily="2" charset="2"/>
              </a:rPr>
              <a:t></a:t>
            </a:r>
            <a:r>
              <a:rPr lang="de-DE" sz="1000" dirty="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dirty="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92572677"/>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C91D69-1894-4F19-B00C-468FAC2F6F0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928060613"/>
      </p:ext>
    </p:extLst>
  </p:cSld>
  <p:clrMap bg1="lt1" tx1="dk1" bg2="lt2" tx2="dk2" accent1="accent1" accent2="accent2" accent3="accent3" accent4="accent4" accent5="accent5" accent6="accent6" hlink="hlink" folHlink="folHlink"/>
  <p:sldLayoutIdLst>
    <p:sldLayoutId id="2147484748" r:id="rId1"/>
    <p:sldLayoutId id="2147484749" r:id="rId2"/>
    <p:sldLayoutId id="2147484750" r:id="rId3"/>
    <p:sldLayoutId id="2147484751" r:id="rId4"/>
    <p:sldLayoutId id="2147484752" r:id="rId5"/>
    <p:sldLayoutId id="2147484753" r:id="rId6"/>
    <p:sldLayoutId id="2147484754" r:id="rId7"/>
    <p:sldLayoutId id="2147484755" r:id="rId8"/>
    <p:sldLayoutId id="2147484756" r:id="rId9"/>
    <p:sldLayoutId id="2147484757" r:id="rId10"/>
    <p:sldLayoutId id="214748475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C91D69-1894-4F19-B00C-468FAC2F6F0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40260161"/>
      </p:ext>
    </p:extLst>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C91D69-1894-4F19-B00C-468FAC2F6F0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082654873"/>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331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EAC91D69-1894-4F19-B00C-468FAC2F6F0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318" name="Group 6"/>
          <p:cNvGrpSpPr>
            <a:grpSpLocks/>
          </p:cNvGrpSpPr>
          <p:nvPr/>
        </p:nvGrpSpPr>
        <p:grpSpPr bwMode="auto">
          <a:xfrm>
            <a:off x="6646863" y="6181725"/>
            <a:ext cx="2225675" cy="392113"/>
            <a:chOff x="3316" y="1854"/>
            <a:chExt cx="2110" cy="372"/>
          </a:xfrm>
        </p:grpSpPr>
        <p:pic>
          <p:nvPicPr>
            <p:cNvPr id="1331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32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683515691"/>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328441041"/>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Tree>
    <p:extLst>
      <p:ext uri="{BB962C8B-B14F-4D97-AF65-F5344CB8AC3E}">
        <p14:creationId xmlns:p14="http://schemas.microsoft.com/office/powerpoint/2010/main" val="2553418034"/>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5018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79486DA8-D688-46B6-84D6-FD6217F02FCE}"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50182" name="Group 6"/>
          <p:cNvGrpSpPr>
            <a:grpSpLocks/>
          </p:cNvGrpSpPr>
          <p:nvPr/>
        </p:nvGrpSpPr>
        <p:grpSpPr bwMode="auto">
          <a:xfrm>
            <a:off x="6646863" y="6181725"/>
            <a:ext cx="2225675" cy="392113"/>
            <a:chOff x="3316" y="1854"/>
            <a:chExt cx="2110" cy="372"/>
          </a:xfrm>
        </p:grpSpPr>
        <p:pic>
          <p:nvPicPr>
            <p:cNvPr id="5018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5018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39" r:id="rId1"/>
    <p:sldLayoutId id="2147484339" r:id="rId2"/>
    <p:sldLayoutId id="2147484338" r:id="rId3"/>
    <p:sldLayoutId id="2147484540" r:id="rId4"/>
    <p:sldLayoutId id="2147484337" r:id="rId5"/>
    <p:sldLayoutId id="2147484541" r:id="rId6"/>
    <p:sldLayoutId id="2147484542" r:id="rId7"/>
    <p:sldLayoutId id="2147484336" r:id="rId8"/>
    <p:sldLayoutId id="2147484335" r:id="rId9"/>
    <p:sldLayoutId id="2147484334" r:id="rId10"/>
    <p:sldLayoutId id="2147484333"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6246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DD998236-6CF6-4D69-8EB8-81B42EECB873}"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62470" name="Group 6"/>
          <p:cNvGrpSpPr>
            <a:grpSpLocks/>
          </p:cNvGrpSpPr>
          <p:nvPr/>
        </p:nvGrpSpPr>
        <p:grpSpPr bwMode="auto">
          <a:xfrm>
            <a:off x="6646863" y="6181725"/>
            <a:ext cx="2225675" cy="392113"/>
            <a:chOff x="3316" y="1854"/>
            <a:chExt cx="2110" cy="372"/>
          </a:xfrm>
        </p:grpSpPr>
        <p:pic>
          <p:nvPicPr>
            <p:cNvPr id="6247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6247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43" r:id="rId1"/>
    <p:sldLayoutId id="2147484346" r:id="rId2"/>
    <p:sldLayoutId id="2147484345" r:id="rId3"/>
    <p:sldLayoutId id="2147484544" r:id="rId4"/>
    <p:sldLayoutId id="2147484344" r:id="rId5"/>
    <p:sldLayoutId id="2147484545" r:id="rId6"/>
    <p:sldLayoutId id="2147484546" r:id="rId7"/>
    <p:sldLayoutId id="2147484343" r:id="rId8"/>
    <p:sldLayoutId id="2147484342" r:id="rId9"/>
    <p:sldLayoutId id="2147484341" r:id="rId10"/>
    <p:sldLayoutId id="214748434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7475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66D26CF0-A962-4B11-9D4E-845CEB43D2B0}"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74758" name="Group 6"/>
          <p:cNvGrpSpPr>
            <a:grpSpLocks/>
          </p:cNvGrpSpPr>
          <p:nvPr/>
        </p:nvGrpSpPr>
        <p:grpSpPr bwMode="auto">
          <a:xfrm>
            <a:off x="6646863" y="6181725"/>
            <a:ext cx="2225675" cy="392113"/>
            <a:chOff x="3316" y="1854"/>
            <a:chExt cx="2110" cy="372"/>
          </a:xfrm>
        </p:grpSpPr>
        <p:pic>
          <p:nvPicPr>
            <p:cNvPr id="7475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7476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47" r:id="rId1"/>
    <p:sldLayoutId id="2147484353" r:id="rId2"/>
    <p:sldLayoutId id="2147484352" r:id="rId3"/>
    <p:sldLayoutId id="2147484548" r:id="rId4"/>
    <p:sldLayoutId id="2147484351" r:id="rId5"/>
    <p:sldLayoutId id="2147484549" r:id="rId6"/>
    <p:sldLayoutId id="2147484550" r:id="rId7"/>
    <p:sldLayoutId id="2147484350" r:id="rId8"/>
    <p:sldLayoutId id="2147484349" r:id="rId9"/>
    <p:sldLayoutId id="2147484348" r:id="rId10"/>
    <p:sldLayoutId id="214748434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9933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A8889000-2AF9-4819-B3A4-9562ADBB3253}"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99334" name="Group 6"/>
          <p:cNvGrpSpPr>
            <a:grpSpLocks/>
          </p:cNvGrpSpPr>
          <p:nvPr/>
        </p:nvGrpSpPr>
        <p:grpSpPr bwMode="auto">
          <a:xfrm>
            <a:off x="6646863" y="6181725"/>
            <a:ext cx="2225675" cy="392113"/>
            <a:chOff x="3316" y="1854"/>
            <a:chExt cx="2110" cy="372"/>
          </a:xfrm>
        </p:grpSpPr>
        <p:pic>
          <p:nvPicPr>
            <p:cNvPr id="9933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9933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55" r:id="rId1"/>
    <p:sldLayoutId id="2147484367" r:id="rId2"/>
    <p:sldLayoutId id="2147484366" r:id="rId3"/>
    <p:sldLayoutId id="2147484556" r:id="rId4"/>
    <p:sldLayoutId id="2147484365" r:id="rId5"/>
    <p:sldLayoutId id="2147484557" r:id="rId6"/>
    <p:sldLayoutId id="2147484558" r:id="rId7"/>
    <p:sldLayoutId id="2147484364" r:id="rId8"/>
    <p:sldLayoutId id="2147484363" r:id="rId9"/>
    <p:sldLayoutId id="2147484362" r:id="rId10"/>
    <p:sldLayoutId id="214748436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1162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AA4B71B2-3005-412C-9F9E-F240EF6267F1}"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11622" name="Group 6"/>
          <p:cNvGrpSpPr>
            <a:grpSpLocks/>
          </p:cNvGrpSpPr>
          <p:nvPr/>
        </p:nvGrpSpPr>
        <p:grpSpPr bwMode="auto">
          <a:xfrm>
            <a:off x="6646863" y="6181725"/>
            <a:ext cx="2225675" cy="392113"/>
            <a:chOff x="3316" y="1854"/>
            <a:chExt cx="2110" cy="372"/>
          </a:xfrm>
        </p:grpSpPr>
        <p:pic>
          <p:nvPicPr>
            <p:cNvPr id="111623"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11624"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59" r:id="rId1"/>
    <p:sldLayoutId id="2147484374" r:id="rId2"/>
    <p:sldLayoutId id="2147484373" r:id="rId3"/>
    <p:sldLayoutId id="2147484560" r:id="rId4"/>
    <p:sldLayoutId id="2147484372" r:id="rId5"/>
    <p:sldLayoutId id="2147484561" r:id="rId6"/>
    <p:sldLayoutId id="2147484562" r:id="rId7"/>
    <p:sldLayoutId id="2147484371" r:id="rId8"/>
    <p:sldLayoutId id="2147484370" r:id="rId9"/>
    <p:sldLayoutId id="2147484369" r:id="rId10"/>
    <p:sldLayoutId id="214748436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23908"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873A4640-DA6C-4881-84F1-B098B73828A9}"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23910" name="Group 6"/>
          <p:cNvGrpSpPr>
            <a:grpSpLocks/>
          </p:cNvGrpSpPr>
          <p:nvPr/>
        </p:nvGrpSpPr>
        <p:grpSpPr bwMode="auto">
          <a:xfrm>
            <a:off x="6646863" y="6181725"/>
            <a:ext cx="2225675" cy="392113"/>
            <a:chOff x="3316" y="1854"/>
            <a:chExt cx="2110" cy="372"/>
          </a:xfrm>
        </p:grpSpPr>
        <p:pic>
          <p:nvPicPr>
            <p:cNvPr id="12391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2391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63" r:id="rId1"/>
    <p:sldLayoutId id="2147484381" r:id="rId2"/>
    <p:sldLayoutId id="2147484380" r:id="rId3"/>
    <p:sldLayoutId id="2147484564" r:id="rId4"/>
    <p:sldLayoutId id="2147484379" r:id="rId5"/>
    <p:sldLayoutId id="2147484565" r:id="rId6"/>
    <p:sldLayoutId id="2147484566" r:id="rId7"/>
    <p:sldLayoutId id="2147484378" r:id="rId8"/>
    <p:sldLayoutId id="2147484377" r:id="rId9"/>
    <p:sldLayoutId id="2147484376" r:id="rId10"/>
    <p:sldLayoutId id="214748437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rgbClr val="FFFFFF"/>
                </a:solidFill>
                <a:latin typeface="Arial" pitchFamily="34" charset="0"/>
                <a:cs typeface="Arial" pitchFamily="34" charset="0"/>
              </a:defRPr>
            </a:lvl1pPr>
          </a:lstStyle>
          <a:p>
            <a:pPr>
              <a:defRPr/>
            </a:pPr>
            <a:endParaRPr lang="tr-TR"/>
          </a:p>
        </p:txBody>
      </p:sp>
      <p:sp>
        <p:nvSpPr>
          <p:cNvPr id="13619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492466E6-E37E-4739-9855-F370368D8A12}"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136198" name="Group 6"/>
          <p:cNvGrpSpPr>
            <a:grpSpLocks/>
          </p:cNvGrpSpPr>
          <p:nvPr/>
        </p:nvGrpSpPr>
        <p:grpSpPr bwMode="auto">
          <a:xfrm>
            <a:off x="6646863" y="6181725"/>
            <a:ext cx="2225675" cy="392113"/>
            <a:chOff x="3316" y="1854"/>
            <a:chExt cx="2110" cy="372"/>
          </a:xfrm>
        </p:grpSpPr>
        <p:pic>
          <p:nvPicPr>
            <p:cNvPr id="136199"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36200"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567" r:id="rId1"/>
    <p:sldLayoutId id="2147484388" r:id="rId2"/>
    <p:sldLayoutId id="2147484387" r:id="rId3"/>
    <p:sldLayoutId id="2147484568" r:id="rId4"/>
    <p:sldLayoutId id="2147484386" r:id="rId5"/>
    <p:sldLayoutId id="2147484569" r:id="rId6"/>
    <p:sldLayoutId id="2147484570" r:id="rId7"/>
    <p:sldLayoutId id="2147484385" r:id="rId8"/>
    <p:sldLayoutId id="2147484384" r:id="rId9"/>
    <p:sldLayoutId id="2147484383" r:id="rId10"/>
    <p:sldLayoutId id="214748438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2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4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9.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9.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4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9.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15.xml"/><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4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9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9.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9.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49.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49.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238.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8.xml"/></Relationships>
</file>

<file path=ppt/slides/_rels/slide8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3.xml"/><Relationship Id="rId1" Type="http://schemas.openxmlformats.org/officeDocument/2006/relationships/slideLayout" Target="../slideLayouts/slideLayout13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150.xml"/></Relationships>
</file>

<file path=ppt/slides/_rels/slide8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6.xml"/><Relationship Id="rId1" Type="http://schemas.openxmlformats.org/officeDocument/2006/relationships/slideLayout" Target="../slideLayouts/slideLayout16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7.xml"/><Relationship Id="rId1" Type="http://schemas.openxmlformats.org/officeDocument/2006/relationships/slideLayout" Target="../slideLayouts/slideLayout172.xml"/><Relationship Id="rId4" Type="http://schemas.openxmlformats.org/officeDocument/2006/relationships/image" Target="../media/image56.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3.xml"/></Relationships>
</file>

<file path=ppt/slides/_rels/slide8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89.xml"/><Relationship Id="rId1" Type="http://schemas.openxmlformats.org/officeDocument/2006/relationships/slideLayout" Target="../slideLayouts/slideLayout19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9.xml"/></Relationships>
</file>

<file path=ppt/slides/_rels/slide9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0.xml"/><Relationship Id="rId1" Type="http://schemas.openxmlformats.org/officeDocument/2006/relationships/slideLayout" Target="../slideLayouts/slideLayout304.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9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2.xml"/><Relationship Id="rId1" Type="http://schemas.openxmlformats.org/officeDocument/2006/relationships/slideLayout" Target="../slideLayouts/slideLayout205.xml"/><Relationship Id="rId4" Type="http://schemas.openxmlformats.org/officeDocument/2006/relationships/image" Target="../media/image68.png"/></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260.xml"/></Relationships>
</file>

<file path=ppt/slides/_rels/slide9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4.xml"/><Relationship Id="rId1" Type="http://schemas.openxmlformats.org/officeDocument/2006/relationships/slideLayout" Target="../slideLayouts/slideLayout216.xml"/></Relationships>
</file>

<file path=ppt/slides/_rels/slide9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5.xml"/><Relationship Id="rId1" Type="http://schemas.openxmlformats.org/officeDocument/2006/relationships/slideLayout" Target="../slideLayouts/slideLayout227.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71.png"/></Relationships>
</file>

<file path=ppt/slides/_rels/slide9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6.xml"/><Relationship Id="rId1" Type="http://schemas.openxmlformats.org/officeDocument/2006/relationships/slideLayout" Target="../slideLayouts/slideLayout51.xml"/><Relationship Id="rId5" Type="http://schemas.openxmlformats.org/officeDocument/2006/relationships/image" Target="../media/image74.png"/><Relationship Id="rId4" Type="http://schemas.openxmlformats.org/officeDocument/2006/relationships/image" Target="../media/image73.png"/></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7.xml"/><Relationship Id="rId1" Type="http://schemas.openxmlformats.org/officeDocument/2006/relationships/slideLayout" Target="../slideLayouts/slideLayout2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9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anchor="ctr" anchorCtr="1">
            <a:spAutoFit/>
          </a:bodyPr>
          <a:lstStyle/>
          <a:p>
            <a:pPr algn="ctr">
              <a:defRPr/>
            </a:pPr>
            <a:r>
              <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defRPr/>
            </a:pPr>
            <a:r>
              <a:rPr lang="tr-TR" sz="3600" b="1" i="1" kern="10" dirty="0" smtClean="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Sağlık Gözetimi</a:t>
            </a:r>
          </a:p>
          <a:p>
            <a:pPr algn="ctr">
              <a:defRPr/>
            </a:pPr>
            <a:r>
              <a:rPr lang="tr-TR" sz="3600" b="1" i="1" kern="10" dirty="0" smtClean="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Meslek </a:t>
            </a:r>
            <a:r>
              <a:rPr lang="tr-TR" sz="3600" b="1" i="1" kern="10" dirty="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Hastalıkları</a:t>
            </a:r>
          </a:p>
          <a:p>
            <a:pPr algn="ctr">
              <a:defRPr/>
            </a:pPr>
            <a:r>
              <a:rPr lang="tr-TR" sz="3600" b="1" i="1" kern="10" dirty="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İşle İlgili Hastalıklar</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ORTAM RİSK FAKTÖRLERİ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800" i="1" dirty="0" smtClean="0">
              <a:solidFill>
                <a:srgbClr val="000000"/>
              </a:solidFill>
              <a:latin typeface="Calibri" pitchFamily="34" charset="0"/>
              <a:cs typeface="Calibri" pitchFamily="34" charset="0"/>
            </a:endParaRPr>
          </a:p>
          <a:p>
            <a:pPr marL="504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İşin </a:t>
            </a:r>
            <a:r>
              <a:rPr lang="tr-TR" sz="2000" i="1" dirty="0">
                <a:solidFill>
                  <a:srgbClr val="000000"/>
                </a:solidFill>
                <a:latin typeface="Calibri" pitchFamily="34" charset="0"/>
                <a:cs typeface="Calibri" pitchFamily="34" charset="0"/>
              </a:rPr>
              <a:t>niteliğine göre ortamda hangi </a:t>
            </a:r>
            <a:r>
              <a:rPr lang="tr-TR" sz="2000" b="1" i="1" dirty="0" smtClean="0">
                <a:solidFill>
                  <a:srgbClr val="000000"/>
                </a:solidFill>
                <a:latin typeface="Calibri" pitchFamily="34" charset="0"/>
                <a:cs typeface="Calibri" pitchFamily="34" charset="0"/>
              </a:rPr>
              <a:t>risk faktörlerin bulunduğu </a:t>
            </a:r>
            <a:r>
              <a:rPr lang="tr-TR" sz="2000" b="1" i="1" dirty="0">
                <a:solidFill>
                  <a:srgbClr val="000000"/>
                </a:solidFill>
                <a:latin typeface="Calibri" pitchFamily="34" charset="0"/>
                <a:cs typeface="Calibri" pitchFamily="34" charset="0"/>
              </a:rPr>
              <a:t>tahmin </a:t>
            </a:r>
            <a:r>
              <a:rPr lang="tr-TR" sz="2000" b="1" i="1" dirty="0" smtClean="0">
                <a:solidFill>
                  <a:srgbClr val="000000"/>
                </a:solidFill>
                <a:latin typeface="Calibri" pitchFamily="34" charset="0"/>
                <a:cs typeface="Calibri" pitchFamily="34" charset="0"/>
              </a:rPr>
              <a:t>edilebilir. </a:t>
            </a:r>
            <a:r>
              <a:rPr lang="tr-TR" sz="2000" i="1" dirty="0" smtClean="0">
                <a:solidFill>
                  <a:srgbClr val="000000"/>
                </a:solidFill>
                <a:latin typeface="Calibri" pitchFamily="34" charset="0"/>
                <a:cs typeface="Calibri" pitchFamily="34" charset="0"/>
              </a:rPr>
              <a:t>Bunun için;</a:t>
            </a:r>
            <a:endParaRPr lang="tr-TR" sz="2000" i="1" dirty="0">
              <a:solidFill>
                <a:srgbClr val="000000"/>
              </a:solidFill>
              <a:latin typeface="Calibri" pitchFamily="34" charset="0"/>
              <a:cs typeface="Calibri" pitchFamily="34" charset="0"/>
            </a:endParaRPr>
          </a:p>
          <a:p>
            <a:pPr marL="1016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Uzman </a:t>
            </a:r>
            <a:r>
              <a:rPr lang="tr-TR" sz="2000" i="1" dirty="0" smtClean="0">
                <a:solidFill>
                  <a:srgbClr val="000000"/>
                </a:solidFill>
                <a:latin typeface="Calibri" pitchFamily="34" charset="0"/>
                <a:cs typeface="Calibri" pitchFamily="34" charset="0"/>
              </a:rPr>
              <a:t>görüşü </a:t>
            </a:r>
            <a:r>
              <a:rPr lang="tr-TR" sz="2000" i="1" dirty="0">
                <a:solidFill>
                  <a:srgbClr val="000000"/>
                </a:solidFill>
                <a:latin typeface="Calibri" pitchFamily="34" charset="0"/>
                <a:cs typeface="Calibri" pitchFamily="34" charset="0"/>
              </a:rPr>
              <a:t>almak</a:t>
            </a:r>
          </a:p>
          <a:p>
            <a:pPr marL="1016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İşçilerin görüşlerine </a:t>
            </a:r>
            <a:r>
              <a:rPr lang="tr-TR" sz="2000" i="1" dirty="0" smtClean="0">
                <a:solidFill>
                  <a:srgbClr val="000000"/>
                </a:solidFill>
                <a:latin typeface="Calibri" pitchFamily="34" charset="0"/>
                <a:cs typeface="Calibri" pitchFamily="34" charset="0"/>
              </a:rPr>
              <a:t>başvurmak</a:t>
            </a:r>
          </a:p>
          <a:p>
            <a:pPr marL="673200" lvl="1">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marL="504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Kesin </a:t>
            </a:r>
            <a:r>
              <a:rPr lang="tr-TR" sz="2000" i="1" dirty="0">
                <a:solidFill>
                  <a:srgbClr val="000000"/>
                </a:solidFill>
                <a:latin typeface="Calibri" pitchFamily="34" charset="0"/>
                <a:cs typeface="Calibri" pitchFamily="34" charset="0"/>
              </a:rPr>
              <a:t>bilgi için </a:t>
            </a:r>
            <a:r>
              <a:rPr lang="tr-TR" sz="2000" b="1" i="1" dirty="0">
                <a:solidFill>
                  <a:srgbClr val="000000"/>
                </a:solidFill>
                <a:latin typeface="Calibri" pitchFamily="34" charset="0"/>
                <a:cs typeface="Calibri" pitchFamily="34" charset="0"/>
              </a:rPr>
              <a:t>ortamdaki </a:t>
            </a:r>
            <a:r>
              <a:rPr lang="tr-TR" sz="2000" b="1" i="1" dirty="0" smtClean="0">
                <a:solidFill>
                  <a:srgbClr val="000000"/>
                </a:solidFill>
                <a:latin typeface="Calibri" pitchFamily="34" charset="0"/>
                <a:cs typeface="Calibri" pitchFamily="34" charset="0"/>
              </a:rPr>
              <a:t>risk faktörlerinin </a:t>
            </a:r>
            <a:r>
              <a:rPr lang="tr-TR" sz="2000" b="1" i="1" dirty="0">
                <a:solidFill>
                  <a:srgbClr val="000000"/>
                </a:solidFill>
                <a:latin typeface="Calibri" pitchFamily="34" charset="0"/>
                <a:cs typeface="Calibri" pitchFamily="34" charset="0"/>
              </a:rPr>
              <a:t>düzeyi ölçülmelidir.</a:t>
            </a:r>
            <a:r>
              <a:rPr lang="tr-TR" sz="2000" i="1" dirty="0">
                <a:solidFill>
                  <a:srgbClr val="000000"/>
                </a:solidFill>
                <a:latin typeface="Calibri" pitchFamily="34" charset="0"/>
                <a:cs typeface="Calibri" pitchFamily="34" charset="0"/>
              </a:rPr>
              <a:t> Bu ölçümler </a:t>
            </a:r>
            <a:r>
              <a:rPr lang="tr-TR" sz="2000" b="1" i="1" dirty="0">
                <a:solidFill>
                  <a:srgbClr val="000000"/>
                </a:solidFill>
                <a:latin typeface="Calibri" pitchFamily="34" charset="0"/>
                <a:cs typeface="Calibri" pitchFamily="34" charset="0"/>
              </a:rPr>
              <a:t>iş hijyeni çalışmaları </a:t>
            </a:r>
            <a:r>
              <a:rPr lang="tr-TR" sz="2000" i="1" dirty="0">
                <a:solidFill>
                  <a:srgbClr val="000000"/>
                </a:solidFill>
                <a:latin typeface="Calibri" pitchFamily="34" charset="0"/>
                <a:cs typeface="Calibri" pitchFamily="34" charset="0"/>
              </a:rPr>
              <a:t>olarak adlandırılır. </a:t>
            </a:r>
          </a:p>
          <a:p>
            <a:pPr marL="144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 DEĞERLENDİRME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6309550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ORTAM RİSK FAKTÖRLERİNİN ÇALIŞANA ETKİSİ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konuda oluşturulmuş standartlar vardır</a:t>
            </a:r>
            <a:r>
              <a:rPr lang="tr-TR" sz="2000" i="1" dirty="0" smtClean="0">
                <a:solidFill>
                  <a:srgbClr val="000000"/>
                </a:solidFill>
                <a:latin typeface="Calibri" pitchFamily="34" charset="0"/>
                <a:cs typeface="Calibri" pitchFamily="34" charset="0"/>
              </a:rPr>
              <a:t>. Örneğin kimyasallarla ilgili oluşturulan bu standartlara </a:t>
            </a: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«MAK </a:t>
            </a:r>
            <a:r>
              <a:rPr lang="tr-TR" sz="2000" i="1" dirty="0">
                <a:solidFill>
                  <a:srgbClr val="000000"/>
                </a:solidFill>
                <a:latin typeface="Calibri" pitchFamily="34" charset="0"/>
                <a:cs typeface="Calibri" pitchFamily="34" charset="0"/>
              </a:rPr>
              <a:t>ve </a:t>
            </a:r>
            <a:r>
              <a:rPr lang="tr-TR" sz="2000" i="1" dirty="0" smtClean="0">
                <a:solidFill>
                  <a:srgbClr val="000000"/>
                </a:solidFill>
                <a:latin typeface="Calibri" pitchFamily="34" charset="0"/>
                <a:cs typeface="Calibri" pitchFamily="34" charset="0"/>
              </a:rPr>
              <a:t>ESD-TLV» değerleri denir.</a:t>
            </a:r>
          </a:p>
          <a:p>
            <a:pPr marL="144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Kimyasal maddelerle ilgili </a:t>
            </a:r>
            <a:r>
              <a:rPr lang="tr-TR" sz="2000" b="1" i="1" dirty="0" smtClean="0">
                <a:solidFill>
                  <a:srgbClr val="000000"/>
                </a:solidFill>
                <a:latin typeface="Calibri" pitchFamily="34" charset="0"/>
                <a:cs typeface="Calibri" pitchFamily="34" charset="0"/>
              </a:rPr>
              <a:t>tüzükte;</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300’den fazla maddeyle ilgili MAK-MAC </a:t>
            </a:r>
            <a:r>
              <a:rPr lang="tr-TR" sz="2000" b="1" i="1" dirty="0">
                <a:solidFill>
                  <a:srgbClr val="000000"/>
                </a:solidFill>
                <a:latin typeface="Calibri" pitchFamily="34" charset="0"/>
                <a:cs typeface="Calibri" pitchFamily="34" charset="0"/>
              </a:rPr>
              <a:t>ve </a:t>
            </a:r>
            <a:r>
              <a:rPr lang="tr-TR" sz="2000" b="1" i="1" dirty="0" smtClean="0">
                <a:solidFill>
                  <a:srgbClr val="000000"/>
                </a:solidFill>
                <a:latin typeface="Calibri" pitchFamily="34" charset="0"/>
                <a:cs typeface="Calibri" pitchFamily="34" charset="0"/>
              </a:rPr>
              <a:t>ESD-TLV </a:t>
            </a:r>
            <a:r>
              <a:rPr lang="tr-TR" sz="2000" b="1" i="1" dirty="0">
                <a:solidFill>
                  <a:srgbClr val="000000"/>
                </a:solidFill>
                <a:latin typeface="Calibri" pitchFamily="34" charset="0"/>
                <a:cs typeface="Calibri" pitchFamily="34" charset="0"/>
              </a:rPr>
              <a:t>miktarları ile tozlara ait sınır </a:t>
            </a:r>
            <a:r>
              <a:rPr lang="tr-TR" sz="2000" b="1" i="1" dirty="0" smtClean="0">
                <a:solidFill>
                  <a:srgbClr val="000000"/>
                </a:solidFill>
                <a:latin typeface="Calibri" pitchFamily="34" charset="0"/>
                <a:cs typeface="Calibri" pitchFamily="34" charset="0"/>
              </a:rPr>
              <a:t>değerler </a:t>
            </a:r>
            <a:r>
              <a:rPr lang="tr-TR" sz="2000" i="1" dirty="0" smtClean="0">
                <a:solidFill>
                  <a:srgbClr val="000000"/>
                </a:solidFill>
                <a:latin typeface="Calibri" pitchFamily="34" charset="0"/>
                <a:cs typeface="Calibri" pitchFamily="34" charset="0"/>
              </a:rPr>
              <a:t>belirlenmiştir. </a:t>
            </a: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 DEĞERLENDİRME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900880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MAK–MAC  </a:t>
            </a:r>
            <a:r>
              <a:rPr lang="tr-TR" sz="2000" b="1" noProof="1">
                <a:solidFill>
                  <a:srgbClr val="FFFFFF"/>
                </a:solidFill>
                <a:latin typeface="Calibri" pitchFamily="34" charset="0"/>
                <a:cs typeface="Calibri" pitchFamily="34" charset="0"/>
              </a:rPr>
              <a:t>«Maximum Allowable </a:t>
            </a:r>
            <a:r>
              <a:rPr lang="tr-TR" sz="2000" b="1" noProof="1" smtClean="0">
                <a:solidFill>
                  <a:srgbClr val="FFFFFF"/>
                </a:solidFill>
                <a:latin typeface="Calibri" pitchFamily="34" charset="0"/>
                <a:cs typeface="Calibri" pitchFamily="34" charset="0"/>
              </a:rPr>
              <a:t>Concentration»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MAK – MAC «Müsaade Edilen Azami </a:t>
            </a:r>
            <a:r>
              <a:rPr lang="tr-TR" sz="2000" b="1" i="1" dirty="0">
                <a:solidFill>
                  <a:srgbClr val="000000"/>
                </a:solidFill>
                <a:latin typeface="Calibri" pitchFamily="34" charset="0"/>
                <a:cs typeface="Calibri" pitchFamily="34" charset="0"/>
              </a:rPr>
              <a:t>K</a:t>
            </a:r>
            <a:r>
              <a:rPr lang="tr-TR" sz="2000" b="1" i="1" dirty="0" smtClean="0">
                <a:solidFill>
                  <a:srgbClr val="000000"/>
                </a:solidFill>
                <a:latin typeface="Calibri" pitchFamily="34" charset="0"/>
                <a:cs typeface="Calibri" pitchFamily="34" charset="0"/>
              </a:rPr>
              <a:t>onsantrasyon»</a:t>
            </a:r>
            <a:endParaRPr lang="tr-TR" sz="2000" b="1"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MAK </a:t>
            </a:r>
            <a:r>
              <a:rPr lang="tr-TR" sz="2000" b="1" i="1" dirty="0">
                <a:solidFill>
                  <a:srgbClr val="000000"/>
                </a:solidFill>
                <a:latin typeface="Calibri" pitchFamily="34" charset="0"/>
                <a:cs typeface="Calibri" pitchFamily="34" charset="0"/>
              </a:rPr>
              <a:t>düzeyinin aşılması </a:t>
            </a:r>
            <a:r>
              <a:rPr lang="tr-TR" sz="2000" i="1" dirty="0">
                <a:solidFill>
                  <a:srgbClr val="000000"/>
                </a:solidFill>
                <a:latin typeface="Calibri" pitchFamily="34" charset="0"/>
                <a:cs typeface="Calibri" pitchFamily="34" charset="0"/>
              </a:rPr>
              <a:t>durumunda </a:t>
            </a:r>
            <a:r>
              <a:rPr lang="tr-TR" sz="2000" b="1" i="1" dirty="0" smtClean="0">
                <a:solidFill>
                  <a:srgbClr val="000000"/>
                </a:solidFill>
                <a:latin typeface="Calibri" pitchFamily="34" charset="0"/>
                <a:cs typeface="Calibri" pitchFamily="34" charset="0"/>
              </a:rPr>
              <a:t>«akut toksik (zehirlenme) belirtilerinin» </a:t>
            </a:r>
            <a:r>
              <a:rPr lang="tr-TR" sz="2000" i="1" dirty="0">
                <a:solidFill>
                  <a:srgbClr val="000000"/>
                </a:solidFill>
                <a:latin typeface="Calibri" pitchFamily="34" charset="0"/>
                <a:cs typeface="Calibri" pitchFamily="34" charset="0"/>
              </a:rPr>
              <a:t>ortaya çıkacağı öngörülmektedir. </a:t>
            </a:r>
            <a:endParaRPr lang="tr-TR" sz="2000" i="1" dirty="0" smtClean="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FAKTÖRÜ MAK-MAC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387008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ESD-TLV «Eşik Sınır Değer - Treshold </a:t>
            </a:r>
            <a:r>
              <a:rPr lang="tr-TR" sz="2000" b="1" noProof="1">
                <a:solidFill>
                  <a:srgbClr val="FFFFFF"/>
                </a:solidFill>
                <a:latin typeface="Calibri" pitchFamily="34" charset="0"/>
                <a:cs typeface="Calibri" pitchFamily="34" charset="0"/>
              </a:rPr>
              <a:t>Limit </a:t>
            </a:r>
            <a:r>
              <a:rPr lang="tr-TR" sz="2000" b="1" noProof="1" smtClean="0">
                <a:solidFill>
                  <a:srgbClr val="FFFFFF"/>
                </a:solidFill>
                <a:latin typeface="Calibri" pitchFamily="34" charset="0"/>
                <a:cs typeface="Calibri" pitchFamily="34" charset="0"/>
              </a:rPr>
              <a:t>Value»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2"/>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8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ESD – TLV «Eşik </a:t>
            </a:r>
            <a:r>
              <a:rPr lang="tr-TR" sz="2000" b="1" i="1" dirty="0">
                <a:solidFill>
                  <a:srgbClr val="000000"/>
                </a:solidFill>
                <a:latin typeface="Calibri" pitchFamily="34" charset="0"/>
                <a:cs typeface="Calibri" pitchFamily="34" charset="0"/>
              </a:rPr>
              <a:t>Sınır </a:t>
            </a:r>
            <a:r>
              <a:rPr lang="tr-TR" sz="2000" b="1" i="1" dirty="0" smtClean="0">
                <a:solidFill>
                  <a:srgbClr val="000000"/>
                </a:solidFill>
                <a:latin typeface="Calibri" pitchFamily="34" charset="0"/>
                <a:cs typeface="Calibri" pitchFamily="34" charset="0"/>
              </a:rPr>
              <a:t>Değer»</a:t>
            </a:r>
          </a:p>
          <a:p>
            <a:pPr marL="144000" algn="ctr">
              <a:lnSpc>
                <a:spcPct val="90000"/>
              </a:lnSpc>
              <a:spcAft>
                <a:spcPct val="20000"/>
              </a:spcAft>
              <a:buClr>
                <a:srgbClr val="292929"/>
              </a:buClr>
              <a:defRPr/>
            </a:pPr>
            <a:endParaRPr lang="tr-TR" sz="1050" b="1"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ESD-TLV; Günlük ortalama değeri yada eşik değeri gösterir. </a:t>
            </a: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Etkisi uzun dönemde ortaya çıkacak </a:t>
            </a:r>
            <a:r>
              <a:rPr lang="tr-TR" sz="2000" i="1" dirty="0" smtClean="0">
                <a:solidFill>
                  <a:srgbClr val="000000"/>
                </a:solidFill>
                <a:latin typeface="Calibri" pitchFamily="34" charset="0"/>
                <a:cs typeface="Calibri" pitchFamily="34" charset="0"/>
              </a:rPr>
              <a:t>(kronik) maddelerin ölçümünde tercih edilir.»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FAKTÖRÜ ESD-TLV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73685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oup 6"/>
          <p:cNvGrpSpPr>
            <a:grpSpLocks/>
          </p:cNvGrpSpPr>
          <p:nvPr/>
        </p:nvGrpSpPr>
        <p:grpSpPr bwMode="auto">
          <a:xfrm>
            <a:off x="3438524" y="1544638"/>
            <a:ext cx="5257801" cy="4262437"/>
            <a:chOff x="1391" y="941"/>
            <a:chExt cx="2764" cy="3039"/>
          </a:xfrm>
        </p:grpSpPr>
        <p:sp>
          <p:nvSpPr>
            <p:cNvPr id="5" name="Freeform 15"/>
            <p:cNvSpPr>
              <a:spLocks/>
            </p:cNvSpPr>
            <p:nvPr/>
          </p:nvSpPr>
          <p:spPr bwMode="gray">
            <a:xfrm>
              <a:off x="1391" y="941"/>
              <a:ext cx="2391" cy="807"/>
            </a:xfrm>
            <a:custGeom>
              <a:avLst/>
              <a:gdLst>
                <a:gd name="T0" fmla="*/ 3797300 w 2957"/>
                <a:gd name="T1" fmla="*/ 1281112 h 997"/>
                <a:gd name="T2" fmla="*/ 3117973 w 2957"/>
                <a:gd name="T3" fmla="*/ 0 h 997"/>
                <a:gd name="T4" fmla="*/ 3117973 w 2957"/>
                <a:gd name="T5" fmla="*/ 717012 h 997"/>
                <a:gd name="T6" fmla="*/ 0 w 2957"/>
                <a:gd name="T7" fmla="*/ 717012 h 997"/>
                <a:gd name="T8" fmla="*/ 0 w 2957"/>
                <a:gd name="T9" fmla="*/ 1281112 h 997"/>
                <a:gd name="T10" fmla="*/ 3797300 w 2957"/>
                <a:gd name="T11" fmla="*/ 1281112 h 997"/>
                <a:gd name="T12" fmla="*/ 0 60000 65536"/>
                <a:gd name="T13" fmla="*/ 0 60000 65536"/>
                <a:gd name="T14" fmla="*/ 0 60000 65536"/>
                <a:gd name="T15" fmla="*/ 0 60000 65536"/>
                <a:gd name="T16" fmla="*/ 0 60000 65536"/>
                <a:gd name="T17" fmla="*/ 0 60000 65536"/>
                <a:gd name="T18" fmla="*/ 0 w 2957"/>
                <a:gd name="T19" fmla="*/ 0 h 997"/>
                <a:gd name="T20" fmla="*/ 2957 w 295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2957" h="997">
                  <a:moveTo>
                    <a:pt x="2957" y="997"/>
                  </a:moveTo>
                  <a:lnTo>
                    <a:pt x="2428" y="0"/>
                  </a:lnTo>
                  <a:lnTo>
                    <a:pt x="2428" y="558"/>
                  </a:lnTo>
                  <a:lnTo>
                    <a:pt x="0" y="558"/>
                  </a:lnTo>
                  <a:lnTo>
                    <a:pt x="0" y="997"/>
                  </a:lnTo>
                  <a:lnTo>
                    <a:pt x="2957" y="997"/>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7" name="Freeform 16"/>
            <p:cNvSpPr>
              <a:spLocks/>
            </p:cNvSpPr>
            <p:nvPr/>
          </p:nvSpPr>
          <p:spPr bwMode="gray">
            <a:xfrm>
              <a:off x="1391" y="1805"/>
              <a:ext cx="2622" cy="386"/>
            </a:xfrm>
            <a:custGeom>
              <a:avLst/>
              <a:gdLst>
                <a:gd name="T0" fmla="*/ 0 w 2622"/>
                <a:gd name="T1" fmla="*/ 612775 h 386"/>
                <a:gd name="T2" fmla="*/ 4162425 w 2622"/>
                <a:gd name="T3" fmla="*/ 612775 h 386"/>
                <a:gd name="T4" fmla="*/ 3822085 w 2622"/>
                <a:gd name="T5" fmla="*/ 0 h 386"/>
                <a:gd name="T6" fmla="*/ 0 w 2622"/>
                <a:gd name="T7" fmla="*/ 0 h 386"/>
                <a:gd name="T8" fmla="*/ 0 w 2622"/>
                <a:gd name="T9" fmla="*/ 612775 h 386"/>
                <a:gd name="T10" fmla="*/ 0 60000 65536"/>
                <a:gd name="T11" fmla="*/ 0 60000 65536"/>
                <a:gd name="T12" fmla="*/ 0 60000 65536"/>
                <a:gd name="T13" fmla="*/ 0 60000 65536"/>
                <a:gd name="T14" fmla="*/ 0 60000 65536"/>
                <a:gd name="T15" fmla="*/ 0 w 2622"/>
                <a:gd name="T16" fmla="*/ 0 h 386"/>
                <a:gd name="T17" fmla="*/ 3241 w 2622"/>
                <a:gd name="T18" fmla="*/ 477 h 386"/>
              </a:gdLst>
              <a:ahLst/>
              <a:cxnLst>
                <a:cxn ang="T10">
                  <a:pos x="T0" y="T1"/>
                </a:cxn>
                <a:cxn ang="T11">
                  <a:pos x="T2" y="T3"/>
                </a:cxn>
                <a:cxn ang="T12">
                  <a:pos x="T4" y="T5"/>
                </a:cxn>
                <a:cxn ang="T13">
                  <a:pos x="T6" y="T7"/>
                </a:cxn>
                <a:cxn ang="T14">
                  <a:pos x="T8" y="T9"/>
                </a:cxn>
              </a:cxnLst>
              <a:rect l="T15" t="T16" r="T17" b="T18"/>
              <a:pathLst>
                <a:path w="2622" h="386">
                  <a:moveTo>
                    <a:pt x="0" y="386"/>
                  </a:moveTo>
                  <a:lnTo>
                    <a:pt x="2622" y="386"/>
                  </a:lnTo>
                  <a:lnTo>
                    <a:pt x="2419" y="0"/>
                  </a:lnTo>
                  <a:lnTo>
                    <a:pt x="0" y="0"/>
                  </a:lnTo>
                  <a:lnTo>
                    <a:pt x="0" y="386"/>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8" name="Freeform 17"/>
            <p:cNvSpPr>
              <a:spLocks/>
            </p:cNvSpPr>
            <p:nvPr/>
          </p:nvSpPr>
          <p:spPr bwMode="gray">
            <a:xfrm>
              <a:off x="1391" y="2260"/>
              <a:ext cx="2764" cy="394"/>
            </a:xfrm>
            <a:custGeom>
              <a:avLst/>
              <a:gdLst>
                <a:gd name="T0" fmla="*/ 6421 w 2764"/>
                <a:gd name="T1" fmla="*/ 625475 h 394"/>
                <a:gd name="T2" fmla="*/ 4162114 w 2764"/>
                <a:gd name="T3" fmla="*/ 625475 h 394"/>
                <a:gd name="T4" fmla="*/ 4362450 w 2764"/>
                <a:gd name="T5" fmla="*/ 322370 h 394"/>
                <a:gd name="T6" fmla="*/ 4162114 w 2764"/>
                <a:gd name="T7" fmla="*/ 0 h 394"/>
                <a:gd name="T8" fmla="*/ 0 w 2764"/>
                <a:gd name="T9" fmla="*/ 0 h 394"/>
                <a:gd name="T10" fmla="*/ 6421 w 2764"/>
                <a:gd name="T11" fmla="*/ 625475 h 394"/>
                <a:gd name="T12" fmla="*/ 0 60000 65536"/>
                <a:gd name="T13" fmla="*/ 0 60000 65536"/>
                <a:gd name="T14" fmla="*/ 0 60000 65536"/>
                <a:gd name="T15" fmla="*/ 0 60000 65536"/>
                <a:gd name="T16" fmla="*/ 0 60000 65536"/>
                <a:gd name="T17" fmla="*/ 0 60000 65536"/>
                <a:gd name="T18" fmla="*/ 0 w 2764"/>
                <a:gd name="T19" fmla="*/ 0 h 394"/>
                <a:gd name="T20" fmla="*/ 3397 w 2764"/>
                <a:gd name="T21" fmla="*/ 487 h 394"/>
              </a:gdLst>
              <a:ahLst/>
              <a:cxnLst>
                <a:cxn ang="T12">
                  <a:pos x="T0" y="T1"/>
                </a:cxn>
                <a:cxn ang="T13">
                  <a:pos x="T2" y="T3"/>
                </a:cxn>
                <a:cxn ang="T14">
                  <a:pos x="T4" y="T5"/>
                </a:cxn>
                <a:cxn ang="T15">
                  <a:pos x="T6" y="T7"/>
                </a:cxn>
                <a:cxn ang="T16">
                  <a:pos x="T8" y="T9"/>
                </a:cxn>
                <a:cxn ang="T17">
                  <a:pos x="T10" y="T11"/>
                </a:cxn>
              </a:cxnLst>
              <a:rect l="T18" t="T19" r="T20" b="T21"/>
              <a:pathLst>
                <a:path w="2764" h="394">
                  <a:moveTo>
                    <a:pt x="4" y="394"/>
                  </a:moveTo>
                  <a:lnTo>
                    <a:pt x="2662" y="392"/>
                  </a:lnTo>
                  <a:lnTo>
                    <a:pt x="2764" y="203"/>
                  </a:lnTo>
                  <a:lnTo>
                    <a:pt x="2659" y="1"/>
                  </a:lnTo>
                  <a:lnTo>
                    <a:pt x="0" y="0"/>
                  </a:lnTo>
                  <a:lnTo>
                    <a:pt x="4" y="394"/>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9" name="Freeform 18"/>
            <p:cNvSpPr>
              <a:spLocks/>
            </p:cNvSpPr>
            <p:nvPr/>
          </p:nvSpPr>
          <p:spPr bwMode="gray">
            <a:xfrm>
              <a:off x="1391" y="2719"/>
              <a:ext cx="2628" cy="401"/>
            </a:xfrm>
            <a:custGeom>
              <a:avLst/>
              <a:gdLst>
                <a:gd name="T0" fmla="*/ 0 w 2628"/>
                <a:gd name="T1" fmla="*/ 636587 h 401"/>
                <a:gd name="T2" fmla="*/ 3828506 w 2628"/>
                <a:gd name="T3" fmla="*/ 636587 h 401"/>
                <a:gd name="T4" fmla="*/ 4162425 w 2628"/>
                <a:gd name="T5" fmla="*/ 0 h 401"/>
                <a:gd name="T6" fmla="*/ 6422 w 2628"/>
                <a:gd name="T7" fmla="*/ 0 h 401"/>
                <a:gd name="T8" fmla="*/ 0 w 2628"/>
                <a:gd name="T9" fmla="*/ 636587 h 401"/>
                <a:gd name="T10" fmla="*/ 0 60000 65536"/>
                <a:gd name="T11" fmla="*/ 0 60000 65536"/>
                <a:gd name="T12" fmla="*/ 0 60000 65536"/>
                <a:gd name="T13" fmla="*/ 0 60000 65536"/>
                <a:gd name="T14" fmla="*/ 0 60000 65536"/>
                <a:gd name="T15" fmla="*/ 0 w 2628"/>
                <a:gd name="T16" fmla="*/ 0 h 401"/>
                <a:gd name="T17" fmla="*/ 3241 w 2628"/>
                <a:gd name="T18" fmla="*/ 496 h 401"/>
              </a:gdLst>
              <a:ahLst/>
              <a:cxnLst>
                <a:cxn ang="T10">
                  <a:pos x="T0" y="T1"/>
                </a:cxn>
                <a:cxn ang="T11">
                  <a:pos x="T2" y="T3"/>
                </a:cxn>
                <a:cxn ang="T12">
                  <a:pos x="T4" y="T5"/>
                </a:cxn>
                <a:cxn ang="T13">
                  <a:pos x="T6" y="T7"/>
                </a:cxn>
                <a:cxn ang="T14">
                  <a:pos x="T8" y="T9"/>
                </a:cxn>
              </a:cxnLst>
              <a:rect l="T15" t="T16" r="T17" b="T18"/>
              <a:pathLst>
                <a:path w="2628" h="401">
                  <a:moveTo>
                    <a:pt x="0" y="401"/>
                  </a:moveTo>
                  <a:lnTo>
                    <a:pt x="2419" y="400"/>
                  </a:lnTo>
                  <a:lnTo>
                    <a:pt x="2628" y="1"/>
                  </a:lnTo>
                  <a:lnTo>
                    <a:pt x="4" y="0"/>
                  </a:lnTo>
                  <a:lnTo>
                    <a:pt x="0" y="401"/>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sp>
          <p:nvSpPr>
            <p:cNvPr id="10" name="Freeform 19"/>
            <p:cNvSpPr>
              <a:spLocks/>
            </p:cNvSpPr>
            <p:nvPr/>
          </p:nvSpPr>
          <p:spPr bwMode="gray">
            <a:xfrm>
              <a:off x="1391" y="3166"/>
              <a:ext cx="2400" cy="814"/>
            </a:xfrm>
            <a:custGeom>
              <a:avLst/>
              <a:gdLst>
                <a:gd name="T0" fmla="*/ 0 w 2967"/>
                <a:gd name="T1" fmla="*/ 563903 h 1006"/>
                <a:gd name="T2" fmla="*/ 3130698 w 2967"/>
                <a:gd name="T3" fmla="*/ 563903 h 1006"/>
                <a:gd name="T4" fmla="*/ 3130698 w 2967"/>
                <a:gd name="T5" fmla="*/ 1292225 h 1006"/>
                <a:gd name="T6" fmla="*/ 3810000 w 2967"/>
                <a:gd name="T7" fmla="*/ 0 h 1006"/>
                <a:gd name="T8" fmla="*/ 0 w 2967"/>
                <a:gd name="T9" fmla="*/ 0 h 1006"/>
                <a:gd name="T10" fmla="*/ 0 w 2967"/>
                <a:gd name="T11" fmla="*/ 563903 h 1006"/>
                <a:gd name="T12" fmla="*/ 0 60000 65536"/>
                <a:gd name="T13" fmla="*/ 0 60000 65536"/>
                <a:gd name="T14" fmla="*/ 0 60000 65536"/>
                <a:gd name="T15" fmla="*/ 0 60000 65536"/>
                <a:gd name="T16" fmla="*/ 0 60000 65536"/>
                <a:gd name="T17" fmla="*/ 0 60000 65536"/>
                <a:gd name="T18" fmla="*/ 0 w 2967"/>
                <a:gd name="T19" fmla="*/ 0 h 1006"/>
                <a:gd name="T20" fmla="*/ 2967 w 2967"/>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2967" h="1006">
                  <a:moveTo>
                    <a:pt x="0" y="439"/>
                  </a:moveTo>
                  <a:lnTo>
                    <a:pt x="2438" y="439"/>
                  </a:lnTo>
                  <a:lnTo>
                    <a:pt x="2438" y="1006"/>
                  </a:lnTo>
                  <a:lnTo>
                    <a:pt x="2967" y="0"/>
                  </a:lnTo>
                  <a:lnTo>
                    <a:pt x="0" y="0"/>
                  </a:lnTo>
                  <a:lnTo>
                    <a:pt x="0" y="439"/>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pPr>
                <a:defRPr/>
              </a:pPr>
              <a:endParaRPr lang="tr-TR">
                <a:solidFill>
                  <a:srgbClr val="000000"/>
                </a:solidFill>
              </a:endParaRPr>
            </a:p>
          </p:txBody>
        </p:sp>
      </p:grpSp>
      <p:grpSp>
        <p:nvGrpSpPr>
          <p:cNvPr id="11" name="Group 12"/>
          <p:cNvGrpSpPr>
            <a:grpSpLocks/>
          </p:cNvGrpSpPr>
          <p:nvPr/>
        </p:nvGrpSpPr>
        <p:grpSpPr bwMode="auto">
          <a:xfrm>
            <a:off x="3571874" y="2257425"/>
            <a:ext cx="4068851" cy="2859574"/>
            <a:chOff x="1499" y="1503"/>
            <a:chExt cx="1800" cy="2039"/>
          </a:xfrm>
        </p:grpSpPr>
        <p:sp>
          <p:nvSpPr>
            <p:cNvPr id="12" name="Text Box 19"/>
            <p:cNvSpPr txBox="1">
              <a:spLocks noChangeArrowheads="1"/>
            </p:cNvSpPr>
            <p:nvPr/>
          </p:nvSpPr>
          <p:spPr bwMode="gray">
            <a:xfrm>
              <a:off x="1499" y="1503"/>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Gürültü Ölçümü</a:t>
              </a:r>
            </a:p>
          </p:txBody>
        </p:sp>
        <p:sp>
          <p:nvSpPr>
            <p:cNvPr id="13" name="Text Box 19"/>
            <p:cNvSpPr txBox="1">
              <a:spLocks noChangeArrowheads="1"/>
            </p:cNvSpPr>
            <p:nvPr/>
          </p:nvSpPr>
          <p:spPr bwMode="gray">
            <a:xfrm>
              <a:off x="1499" y="1929"/>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Toz Ölçümü</a:t>
              </a:r>
            </a:p>
          </p:txBody>
        </p:sp>
        <p:sp>
          <p:nvSpPr>
            <p:cNvPr id="14" name="Text Box 19"/>
            <p:cNvSpPr txBox="1">
              <a:spLocks noChangeArrowheads="1"/>
            </p:cNvSpPr>
            <p:nvPr/>
          </p:nvSpPr>
          <p:spPr bwMode="gray">
            <a:xfrm>
              <a:off x="1499" y="2393"/>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Metal ve Gaz Ölçümü</a:t>
              </a:r>
            </a:p>
          </p:txBody>
        </p:sp>
        <p:sp>
          <p:nvSpPr>
            <p:cNvPr id="15" name="Text Box 19"/>
            <p:cNvSpPr txBox="1">
              <a:spLocks noChangeArrowheads="1"/>
            </p:cNvSpPr>
            <p:nvPr/>
          </p:nvSpPr>
          <p:spPr bwMode="gray">
            <a:xfrm>
              <a:off x="1499" y="2846"/>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Radyasyon Ölçümü</a:t>
              </a:r>
            </a:p>
          </p:txBody>
        </p:sp>
        <p:sp>
          <p:nvSpPr>
            <p:cNvPr id="16" name="Text Box 19"/>
            <p:cNvSpPr txBox="1">
              <a:spLocks noChangeArrowheads="1"/>
            </p:cNvSpPr>
            <p:nvPr/>
          </p:nvSpPr>
          <p:spPr bwMode="gray">
            <a:xfrm>
              <a:off x="1499" y="3279"/>
              <a:ext cx="1800" cy="263"/>
            </a:xfrm>
            <a:prstGeom prst="rect">
              <a:avLst/>
            </a:prstGeom>
            <a:noFill/>
            <a:ln w="9525">
              <a:noFill/>
              <a:miter lim="800000"/>
              <a:headEnd/>
              <a:tailEnd/>
            </a:ln>
          </p:spPr>
          <p:txBody>
            <a:bodyPr lIns="0" tIns="0" rIns="0" bIns="0">
              <a:spAutoFit/>
            </a:bodyPr>
            <a:lstStyle/>
            <a:p>
              <a:pPr defTabSz="801688">
                <a:spcAft>
                  <a:spcPct val="40000"/>
                </a:spcAft>
              </a:pPr>
              <a:r>
                <a:rPr lang="tr-TR" sz="2400" b="1" i="1" noProof="1">
                  <a:solidFill>
                    <a:srgbClr val="FFFFFF"/>
                  </a:solidFill>
                  <a:latin typeface="Calibri" pitchFamily="34" charset="0"/>
                </a:rPr>
                <a:t>Termal Konfor </a:t>
              </a:r>
              <a:r>
                <a:rPr lang="tr-TR" sz="2400" b="1" i="1" noProof="1" smtClean="0">
                  <a:solidFill>
                    <a:srgbClr val="FFFFFF"/>
                  </a:solidFill>
                  <a:latin typeface="Calibri" pitchFamily="34" charset="0"/>
                </a:rPr>
                <a:t>Değerlendirmesi</a:t>
              </a:r>
              <a:endParaRPr lang="tr-TR" sz="2400" b="1" i="1" noProof="1">
                <a:solidFill>
                  <a:srgbClr val="FFFFFF"/>
                </a:solidFill>
                <a:latin typeface="Calibri" pitchFamily="34" charset="0"/>
              </a:endParaRPr>
            </a:p>
          </p:txBody>
        </p:sp>
      </p:grpSp>
      <p:sp>
        <p:nvSpPr>
          <p:cNvPr id="17" name="Textfeld 7"/>
          <p:cNvSpPr txBox="1">
            <a:spLocks noChangeArrowheads="1"/>
          </p:cNvSpPr>
          <p:nvPr/>
        </p:nvSpPr>
        <p:spPr bwMode="gray">
          <a:xfrm>
            <a:off x="117475" y="536575"/>
            <a:ext cx="8988425" cy="584200"/>
          </a:xfrm>
          <a:prstGeom prst="rect">
            <a:avLst/>
          </a:prstGeom>
          <a:noFill/>
          <a:ln w="9525">
            <a:noFill/>
            <a:miter lim="800000"/>
            <a:headEnd/>
            <a:tailEnd/>
          </a:ln>
        </p:spPr>
        <p:txBody>
          <a:bodyPr>
            <a:spAutoFit/>
          </a:bodyPr>
          <a:lstStyle/>
          <a:p>
            <a:r>
              <a:rPr lang="tr-TR" sz="3200" b="1">
                <a:solidFill>
                  <a:srgbClr val="6B9B1A"/>
                </a:solidFill>
                <a:latin typeface="Calibri" pitchFamily="34" charset="0"/>
              </a:rPr>
              <a:t>İŞYERİ</a:t>
            </a:r>
            <a:r>
              <a:rPr lang="tr-TR" sz="3200" b="1">
                <a:solidFill>
                  <a:srgbClr val="595959"/>
                </a:solidFill>
                <a:latin typeface="Calibri" pitchFamily="34" charset="0"/>
              </a:rPr>
              <a:t>ÖLÇÜMLERİ</a:t>
            </a:r>
            <a:endParaRPr lang="de-DE" sz="3200" b="1">
              <a:solidFill>
                <a:srgbClr val="595959"/>
              </a:solidFill>
              <a:latin typeface="Calibri" pitchFamily="34" charset="0"/>
            </a:endParaRPr>
          </a:p>
        </p:txBody>
      </p:sp>
      <p:sp>
        <p:nvSpPr>
          <p:cNvPr id="18" name="Dikdörtgen 17"/>
          <p:cNvSpPr/>
          <p:nvPr/>
        </p:nvSpPr>
        <p:spPr>
          <a:xfrm>
            <a:off x="47625" y="3070225"/>
            <a:ext cx="2776538" cy="1323439"/>
          </a:xfrm>
          <a:prstGeom prst="rect">
            <a:avLst/>
          </a:prstGeom>
          <a:ln w="3175">
            <a:solidFill>
              <a:schemeClr val="bg1">
                <a:lumMod val="75000"/>
              </a:schemeClr>
            </a:solidFill>
          </a:ln>
        </p:spPr>
        <p:txBody>
          <a:bodyPr wrap="square">
            <a:spAutoFit/>
          </a:bodyPr>
          <a:lstStyle/>
          <a:p>
            <a:pPr algn="ctr"/>
            <a:r>
              <a:rPr lang="tr-TR" sz="2000" i="1" dirty="0">
                <a:solidFill>
                  <a:srgbClr val="000000"/>
                </a:solidFill>
                <a:latin typeface="Calibri" pitchFamily="34" charset="0"/>
              </a:rPr>
              <a:t>Sık görülen meslek hastalığı türlerine göre, </a:t>
            </a:r>
          </a:p>
          <a:p>
            <a:pPr algn="ctr"/>
            <a:r>
              <a:rPr lang="tr-TR" sz="2000" i="1" dirty="0">
                <a:solidFill>
                  <a:srgbClr val="000000"/>
                </a:solidFill>
                <a:latin typeface="Calibri" pitchFamily="34" charset="0"/>
              </a:rPr>
              <a:t>işyerlerinde en çok yapılan </a:t>
            </a:r>
            <a:r>
              <a:rPr lang="tr-TR" sz="2000" i="1" dirty="0" smtClean="0">
                <a:solidFill>
                  <a:srgbClr val="000000"/>
                </a:solidFill>
                <a:latin typeface="Calibri" pitchFamily="34" charset="0"/>
              </a:rPr>
              <a:t>ölçümler</a:t>
            </a:r>
            <a:r>
              <a:rPr lang="tr-TR" sz="2000" i="1" dirty="0">
                <a:solidFill>
                  <a:srgbClr val="000000"/>
                </a:solidFill>
                <a:latin typeface="Calibri" pitchFamily="34" charset="0"/>
              </a:rPr>
              <a:t>.</a:t>
            </a:r>
          </a:p>
        </p:txBody>
      </p:sp>
      <p:pic>
        <p:nvPicPr>
          <p:cNvPr id="19" name="Picture 2" descr="C:\Users\ahmet\Desktop\RESİM ARŞİVİ\Müzik-Ses\Sound.png"/>
          <p:cNvPicPr>
            <a:picLocks noChangeAspect="1" noChangeArrowheads="1"/>
          </p:cNvPicPr>
          <p:nvPr/>
        </p:nvPicPr>
        <p:blipFill>
          <a:blip r:embed="rId3"/>
          <a:srcRect/>
          <a:stretch>
            <a:fillRect/>
          </a:stretch>
        </p:blipFill>
        <p:spPr bwMode="auto">
          <a:xfrm>
            <a:off x="2776538" y="2100263"/>
            <a:ext cx="676275" cy="676275"/>
          </a:xfrm>
          <a:prstGeom prst="rect">
            <a:avLst/>
          </a:prstGeom>
          <a:noFill/>
          <a:ln w="9525">
            <a:noFill/>
            <a:miter lim="800000"/>
            <a:headEnd/>
            <a:tailEnd/>
          </a:ln>
        </p:spPr>
      </p:pic>
      <p:pic>
        <p:nvPicPr>
          <p:cNvPr id="20" name="Picture 3" descr="C:\Users\ahmet\Desktop\RESİM ARŞİVİ\Elektronik\mobile_net.png"/>
          <p:cNvPicPr>
            <a:picLocks noChangeAspect="1" noChangeArrowheads="1"/>
          </p:cNvPicPr>
          <p:nvPr/>
        </p:nvPicPr>
        <p:blipFill>
          <a:blip r:embed="rId4"/>
          <a:srcRect/>
          <a:stretch>
            <a:fillRect/>
          </a:stretch>
        </p:blipFill>
        <p:spPr bwMode="auto">
          <a:xfrm>
            <a:off x="2809875" y="4000500"/>
            <a:ext cx="561975" cy="561975"/>
          </a:xfrm>
          <a:prstGeom prst="rect">
            <a:avLst/>
          </a:prstGeom>
          <a:noFill/>
          <a:ln w="9525">
            <a:noFill/>
            <a:miter lim="800000"/>
            <a:headEnd/>
            <a:tailEnd/>
          </a:ln>
        </p:spPr>
      </p:pic>
      <p:pic>
        <p:nvPicPr>
          <p:cNvPr id="21" name="Picture 4" descr="C:\Users\ahmet\Desktop\RESİM ARŞİVİ\DigitalColor%20Meter.png"/>
          <p:cNvPicPr>
            <a:picLocks noChangeAspect="1" noChangeArrowheads="1"/>
          </p:cNvPicPr>
          <p:nvPr/>
        </p:nvPicPr>
        <p:blipFill>
          <a:blip r:embed="rId5"/>
          <a:srcRect/>
          <a:stretch>
            <a:fillRect/>
          </a:stretch>
        </p:blipFill>
        <p:spPr bwMode="auto">
          <a:xfrm>
            <a:off x="2928938" y="3463925"/>
            <a:ext cx="409575" cy="409575"/>
          </a:xfrm>
          <a:prstGeom prst="rect">
            <a:avLst/>
          </a:prstGeom>
          <a:noFill/>
          <a:ln w="9525">
            <a:noFill/>
            <a:miter lim="800000"/>
            <a:headEnd/>
            <a:tailEnd/>
          </a:ln>
        </p:spPr>
      </p:pic>
      <p:pic>
        <p:nvPicPr>
          <p:cNvPr id="22" name="Resim 5"/>
          <p:cNvPicPr>
            <a:picLocks noChangeAspect="1"/>
          </p:cNvPicPr>
          <p:nvPr/>
        </p:nvPicPr>
        <p:blipFill>
          <a:blip r:embed="rId6"/>
          <a:srcRect/>
          <a:stretch>
            <a:fillRect/>
          </a:stretch>
        </p:blipFill>
        <p:spPr bwMode="auto">
          <a:xfrm>
            <a:off x="2862263" y="4721225"/>
            <a:ext cx="454025" cy="454025"/>
          </a:xfrm>
          <a:prstGeom prst="rect">
            <a:avLst/>
          </a:prstGeom>
          <a:noFill/>
          <a:ln w="9525">
            <a:noFill/>
            <a:miter lim="800000"/>
            <a:headEnd/>
            <a:tailEnd/>
          </a:ln>
        </p:spPr>
      </p:pic>
      <p:pic>
        <p:nvPicPr>
          <p:cNvPr id="23" name="Picture 5" descr="C:\Users\ahmet\Desktop\RESİM ARŞİVİ\İkonlar-1\Atom.png"/>
          <p:cNvPicPr>
            <a:picLocks noChangeAspect="1" noChangeArrowheads="1"/>
          </p:cNvPicPr>
          <p:nvPr/>
        </p:nvPicPr>
        <p:blipFill>
          <a:blip r:embed="rId7"/>
          <a:srcRect/>
          <a:stretch>
            <a:fillRect/>
          </a:stretch>
        </p:blipFill>
        <p:spPr bwMode="auto">
          <a:xfrm>
            <a:off x="2833688" y="2755900"/>
            <a:ext cx="457200" cy="457200"/>
          </a:xfrm>
          <a:prstGeom prst="rect">
            <a:avLst/>
          </a:prstGeom>
          <a:noFill/>
          <a:ln w="9525">
            <a:noFill/>
            <a:miter lim="800000"/>
            <a:headEnd/>
            <a:tailEnd/>
          </a:ln>
        </p:spPr>
      </p:pic>
    </p:spTree>
    <p:extLst>
      <p:ext uri="{BB962C8B-B14F-4D97-AF65-F5344CB8AC3E}">
        <p14:creationId xmlns:p14="http://schemas.microsoft.com/office/powerpoint/2010/main" val="21595756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389669"/>
            <a:ext cx="9144000" cy="2529905"/>
          </a:xfrm>
          <a:prstGeom prst="rect">
            <a:avLst/>
          </a:prstGeom>
          <a:noFill/>
          <a:ln w="9525" algn="ctr">
            <a:noFill/>
            <a:round/>
            <a:headEnd/>
            <a:tailEnd/>
          </a:ln>
        </p:spPr>
        <p:txBody>
          <a:bodyPr wrap="none" anchor="ctr"/>
          <a:lstStyle/>
          <a:p>
            <a:pPr algn="ctr"/>
            <a:r>
              <a:rPr lang="tr-TR" sz="75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p>
          <a:p>
            <a:pPr algn="ctr"/>
            <a:r>
              <a:rPr lang="tr-TR" sz="75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(İşe Giriş Muayenesi)</a:t>
            </a:r>
            <a:endParaRPr lang="tr-TR" sz="75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5" name="Grup 4"/>
          <p:cNvGrpSpPr/>
          <p:nvPr/>
        </p:nvGrpSpPr>
        <p:grpSpPr>
          <a:xfrm>
            <a:off x="2344166" y="495300"/>
            <a:ext cx="4390008" cy="3026815"/>
            <a:chOff x="2248916" y="495300"/>
            <a:chExt cx="4390008" cy="3026815"/>
          </a:xfrm>
          <a:solidFill>
            <a:schemeClr val="tx1">
              <a:lumMod val="50000"/>
              <a:lumOff val="50000"/>
            </a:schemeClr>
          </a:solidFill>
        </p:grpSpPr>
        <p:pic>
          <p:nvPicPr>
            <p:cNvPr id="7" name="Picture 2" descr="D:\DOKTOR\1-ISTANBULUZMAN\1-EĞİTİM KURUMU\1. İstanbuluzman\2-RESİMLER\Meslekler\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16" y="1224608"/>
              <a:ext cx="1619251" cy="1619251"/>
            </a:xfrm>
            <a:prstGeom prst="rect">
              <a:avLst/>
            </a:prstGeom>
            <a:grpFill/>
            <a:ln>
              <a:noFill/>
            </a:ln>
            <a:extLst/>
          </p:spPr>
        </p:pic>
        <p:pic>
          <p:nvPicPr>
            <p:cNvPr id="8" name="Picture 3" descr="D:\DOKTOR\1-ISTANBULUZMAN\1-EĞİTİM KURUMU\1. İstanbuluzman\2-RESİMLER\İş Güvenliği\iCustomisation.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916" y="495300"/>
              <a:ext cx="1346700" cy="1280655"/>
            </a:xfrm>
            <a:prstGeom prst="rect">
              <a:avLst/>
            </a:prstGeom>
            <a:grpFill/>
            <a:ln>
              <a:noFill/>
            </a:ln>
            <a:extLst/>
          </p:spPr>
        </p:pic>
        <p:pic>
          <p:nvPicPr>
            <p:cNvPr id="9" name="Picture 5" descr="D:\DOKTOR\1-ISTANBULUZMAN\1-EĞİTİM KURUMU\1. İstanbuluzman\2-RESİMLER\İş Güvenliği\bulldozer.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341" y="495300"/>
              <a:ext cx="1447583" cy="1242554"/>
            </a:xfrm>
            <a:prstGeom prst="rect">
              <a:avLst/>
            </a:prstGeom>
            <a:grpFill/>
            <a:ln>
              <a:noFill/>
            </a:ln>
            <a:extLst/>
          </p:spPr>
        </p:pic>
        <p:pic>
          <p:nvPicPr>
            <p:cNvPr id="10" name="Picture 6" descr="D:\DOKTOR\1-ISTANBULUZMAN\1-EĞİTİM KURUMU\1. İstanbuluzman\2-RESİMLER\İş Güvenliği\Excavator.pn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916" y="2309669"/>
              <a:ext cx="1346700" cy="1212446"/>
            </a:xfrm>
            <a:prstGeom prst="rect">
              <a:avLst/>
            </a:prstGeom>
            <a:grpFill/>
            <a:ln>
              <a:noFill/>
            </a:ln>
            <a:extLst/>
          </p:spPr>
        </p:pic>
        <p:pic>
          <p:nvPicPr>
            <p:cNvPr id="11" name="Picture 7" descr="D:\DOKTOR\1-ISTANBULUZMAN\1-EĞİTİM KURUMU\1. İstanbuluzman\2-RESİMLER\İş Güvenliği\fork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8250" y="2309669"/>
              <a:ext cx="1440673" cy="1212446"/>
            </a:xfrm>
            <a:prstGeom prst="rect">
              <a:avLst/>
            </a:prstGeom>
            <a:grpFill/>
            <a:ln>
              <a:noFill/>
            </a:ln>
            <a:extLst/>
          </p:spPr>
        </p:pic>
      </p:grpSp>
    </p:spTree>
    <p:extLst>
      <p:ext uri="{BB962C8B-B14F-4D97-AF65-F5344CB8AC3E}">
        <p14:creationId xmlns:p14="http://schemas.microsoft.com/office/powerpoint/2010/main" val="3100301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İŞE </a:t>
            </a:r>
            <a:r>
              <a:rPr lang="tr-TR" sz="2000" b="1" noProof="1">
                <a:solidFill>
                  <a:srgbClr val="FFFFFF"/>
                </a:solidFill>
                <a:latin typeface="Calibri" pitchFamily="34" charset="0"/>
                <a:cs typeface="Calibri" pitchFamily="34" charset="0"/>
              </a:rPr>
              <a:t>GİRİŞ </a:t>
            </a:r>
            <a:r>
              <a:rPr lang="tr-TR" sz="2000" b="1" noProof="1" smtClean="0">
                <a:solidFill>
                  <a:srgbClr val="FFFFFF"/>
                </a:solidFill>
                <a:latin typeface="Calibri" pitchFamily="34" charset="0"/>
                <a:cs typeface="Calibri" pitchFamily="34" charset="0"/>
              </a:rPr>
              <a:t>MUAYENESİ (UYGUN İŞE YERLEŞTİRME)</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r>
              <a:rPr lang="tr-TR" sz="2000" i="1" dirty="0">
                <a:solidFill>
                  <a:srgbClr val="000000"/>
                </a:solidFill>
                <a:latin typeface="Calibri" pitchFamily="34" charset="0"/>
                <a:cs typeface="Calibri" pitchFamily="34" charset="0"/>
              </a:rPr>
              <a:t>Ağır ve tehlikeli işlerde çalıştırılacak işçiler (kadınlar dahil) ile 16 yaşını doldurmuş fakat 18 yaşını bitirmemiş genç işçilerin işe girişlerinde, işin niteliğine ve şartlarına göre bedence bu işlere elverişli ve dayanıklı olduklarının fizik muayene ve gerektiğinde laboratuvar bulgularına dayanılarak hazırlanan hekim raporu ile belirlenmesi zorunludur. </a:t>
            </a:r>
            <a:endParaRPr lang="tr-TR" sz="2000" i="1" dirty="0" smtClean="0">
              <a:solidFill>
                <a:srgbClr val="000000"/>
              </a:solidFill>
              <a:latin typeface="Calibri" pitchFamily="34" charset="0"/>
              <a:cs typeface="Calibri" pitchFamily="34" charset="0"/>
            </a:endParaRPr>
          </a:p>
          <a:p>
            <a:pPr algn="ctr"/>
            <a:r>
              <a:rPr lang="tr-TR" sz="2000" i="1" dirty="0" smtClean="0">
                <a:solidFill>
                  <a:srgbClr val="000000"/>
                </a:solidFill>
                <a:latin typeface="Calibri" pitchFamily="34" charset="0"/>
                <a:cs typeface="Calibri" pitchFamily="34" charset="0"/>
              </a:rPr>
              <a:t>İşin </a:t>
            </a:r>
            <a:r>
              <a:rPr lang="tr-TR" sz="2000" i="1" dirty="0">
                <a:solidFill>
                  <a:srgbClr val="000000"/>
                </a:solidFill>
                <a:latin typeface="Calibri" pitchFamily="34" charset="0"/>
                <a:cs typeface="Calibri" pitchFamily="34" charset="0"/>
              </a:rPr>
              <a:t>devamı süresince de bu işlerde çalıştırılmalarında bir sakınca olmadığının 16 yaşını doldurmuş fakat 18 yaşını bitirmemiş genç işçiler için en az 6 ayda bir, diğerleri için de en az yılda bir defa hekim raporu ile tespiti </a:t>
            </a:r>
            <a:r>
              <a:rPr lang="tr-TR" sz="2000" i="1" dirty="0" smtClean="0">
                <a:solidFill>
                  <a:srgbClr val="000000"/>
                </a:solidFill>
                <a:latin typeface="Calibri" pitchFamily="34" charset="0"/>
                <a:cs typeface="Calibri" pitchFamily="34" charset="0"/>
              </a:rPr>
              <a:t>zorunludur. </a:t>
            </a: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685789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İŞE </a:t>
            </a:r>
            <a:r>
              <a:rPr lang="tr-TR" sz="2000" b="1" noProof="1">
                <a:solidFill>
                  <a:srgbClr val="FFFFFF"/>
                </a:solidFill>
                <a:latin typeface="Calibri" pitchFamily="34" charset="0"/>
                <a:cs typeface="Calibri" pitchFamily="34" charset="0"/>
              </a:rPr>
              <a:t>GİRİŞ </a:t>
            </a:r>
            <a:r>
              <a:rPr lang="tr-TR" sz="2000" b="1" noProof="1" smtClean="0">
                <a:solidFill>
                  <a:srgbClr val="FFFFFF"/>
                </a:solidFill>
                <a:latin typeface="Calibri" pitchFamily="34" charset="0"/>
                <a:cs typeface="Calibri" pitchFamily="34" charset="0"/>
              </a:rPr>
              <a:t>MUAYENESİ RAPORUNU VEREN KİŞİ-KURUM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16000" indent="-216000">
              <a:buAutoNum type="arabicPeriod"/>
            </a:pPr>
            <a:r>
              <a:rPr lang="tr-TR" sz="2000" b="1" i="1" dirty="0" smtClean="0">
                <a:solidFill>
                  <a:srgbClr val="000000"/>
                </a:solidFill>
                <a:latin typeface="Calibri" pitchFamily="34" charset="0"/>
                <a:cs typeface="Calibri" pitchFamily="34" charset="0"/>
              </a:rPr>
              <a:t>İşyeri Hekimi, </a:t>
            </a:r>
          </a:p>
          <a:p>
            <a:pPr marL="216000" indent="-216000">
              <a:buAutoNum type="arabicPeriod"/>
            </a:pPr>
            <a:r>
              <a:rPr lang="tr-TR" sz="2000" b="1" i="1" dirty="0">
                <a:solidFill>
                  <a:srgbClr val="000000"/>
                </a:solidFill>
                <a:latin typeface="Calibri" pitchFamily="34" charset="0"/>
                <a:cs typeface="Calibri" pitchFamily="34" charset="0"/>
              </a:rPr>
              <a:t>İ</a:t>
            </a:r>
            <a:r>
              <a:rPr lang="tr-TR" sz="2000" b="1" i="1" dirty="0" smtClean="0">
                <a:solidFill>
                  <a:srgbClr val="000000"/>
                </a:solidFill>
                <a:latin typeface="Calibri" pitchFamily="34" charset="0"/>
                <a:cs typeface="Calibri" pitchFamily="34" charset="0"/>
              </a:rPr>
              <a:t>şyeri Sağlık </a:t>
            </a:r>
            <a:r>
              <a:rPr lang="tr-TR" sz="2000" b="1" i="1" dirty="0">
                <a:solidFill>
                  <a:srgbClr val="000000"/>
                </a:solidFill>
                <a:latin typeface="Calibri" pitchFamily="34" charset="0"/>
                <a:cs typeface="Calibri" pitchFamily="34" charset="0"/>
              </a:rPr>
              <a:t>ve </a:t>
            </a:r>
            <a:r>
              <a:rPr lang="tr-TR" sz="2000" b="1" i="1" dirty="0" smtClean="0">
                <a:solidFill>
                  <a:srgbClr val="000000"/>
                </a:solidFill>
                <a:latin typeface="Calibri" pitchFamily="34" charset="0"/>
                <a:cs typeface="Calibri" pitchFamily="34" charset="0"/>
              </a:rPr>
              <a:t>Güvenlik Birimi</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marL="216000" indent="-216000">
              <a:buAutoNum type="arabicPeriod"/>
            </a:pPr>
            <a:r>
              <a:rPr lang="tr-TR" sz="2000" b="1" i="1" dirty="0">
                <a:solidFill>
                  <a:srgbClr val="000000"/>
                </a:solidFill>
                <a:latin typeface="Calibri" pitchFamily="34" charset="0"/>
                <a:cs typeface="Calibri" pitchFamily="34" charset="0"/>
              </a:rPr>
              <a:t>O</a:t>
            </a:r>
            <a:r>
              <a:rPr lang="tr-TR" sz="2000" b="1" i="1" dirty="0" smtClean="0">
                <a:solidFill>
                  <a:srgbClr val="000000"/>
                </a:solidFill>
                <a:latin typeface="Calibri" pitchFamily="34" charset="0"/>
                <a:cs typeface="Calibri" pitchFamily="34" charset="0"/>
              </a:rPr>
              <a:t>rtak Sağlık </a:t>
            </a:r>
            <a:r>
              <a:rPr lang="tr-TR" sz="2000" b="1" i="1" dirty="0">
                <a:solidFill>
                  <a:srgbClr val="000000"/>
                </a:solidFill>
                <a:latin typeface="Calibri" pitchFamily="34" charset="0"/>
                <a:cs typeface="Calibri" pitchFamily="34" charset="0"/>
              </a:rPr>
              <a:t>ve </a:t>
            </a:r>
            <a:r>
              <a:rPr lang="tr-TR" sz="2000" b="1" i="1" dirty="0" smtClean="0">
                <a:solidFill>
                  <a:srgbClr val="000000"/>
                </a:solidFill>
                <a:latin typeface="Calibri" pitchFamily="34" charset="0"/>
                <a:cs typeface="Calibri" pitchFamily="34" charset="0"/>
              </a:rPr>
              <a:t>Güvenlik Birimi</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marL="216000" indent="-216000">
              <a:buAutoNum type="arabicPeriod"/>
            </a:pPr>
            <a:r>
              <a:rPr lang="tr-TR" sz="2000" b="1" i="1" dirty="0">
                <a:solidFill>
                  <a:srgbClr val="000000"/>
                </a:solidFill>
                <a:latin typeface="Calibri" pitchFamily="34" charset="0"/>
                <a:cs typeface="Calibri" pitchFamily="34" charset="0"/>
              </a:rPr>
              <a:t>İ</a:t>
            </a:r>
            <a:r>
              <a:rPr lang="tr-TR" sz="2000" b="1" i="1" dirty="0" smtClean="0">
                <a:solidFill>
                  <a:srgbClr val="000000"/>
                </a:solidFill>
                <a:latin typeface="Calibri" pitchFamily="34" charset="0"/>
                <a:cs typeface="Calibri" pitchFamily="34" charset="0"/>
              </a:rPr>
              <a:t>şçi Sağlığı Dispanserleri</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marL="216000" indent="-216000">
              <a:buAutoNum type="arabicPeriod"/>
            </a:pPr>
            <a:endParaRPr lang="tr-TR" sz="1200" b="1" i="1" dirty="0" smtClean="0">
              <a:solidFill>
                <a:srgbClr val="000000"/>
              </a:solidFill>
              <a:latin typeface="Calibri" pitchFamily="34" charset="0"/>
              <a:cs typeface="Calibri" pitchFamily="34" charset="0"/>
            </a:endParaRPr>
          </a:p>
          <a:p>
            <a:pPr marL="216000" indent="-216000">
              <a:buAutoNum type="arabicPeriod"/>
            </a:pPr>
            <a:r>
              <a:rPr lang="tr-TR" sz="2000" i="1" dirty="0" smtClean="0">
                <a:solidFill>
                  <a:srgbClr val="000000"/>
                </a:solidFill>
                <a:latin typeface="Calibri" pitchFamily="34" charset="0"/>
                <a:cs typeface="Calibri" pitchFamily="34" charset="0"/>
              </a:rPr>
              <a:t>Sosyal </a:t>
            </a:r>
            <a:r>
              <a:rPr lang="tr-TR" sz="2000" i="1" dirty="0">
                <a:solidFill>
                  <a:srgbClr val="000000"/>
                </a:solidFill>
                <a:latin typeface="Calibri" pitchFamily="34" charset="0"/>
                <a:cs typeface="Calibri" pitchFamily="34" charset="0"/>
              </a:rPr>
              <a:t>Sigortalar Kurumu, </a:t>
            </a:r>
            <a:endParaRPr lang="tr-TR" sz="2000" i="1" dirty="0" smtClean="0">
              <a:solidFill>
                <a:srgbClr val="000000"/>
              </a:solidFill>
              <a:latin typeface="Calibri" pitchFamily="34" charset="0"/>
              <a:cs typeface="Calibri" pitchFamily="34" charset="0"/>
            </a:endParaRPr>
          </a:p>
          <a:p>
            <a:pPr marL="216000" indent="-216000">
              <a:buAutoNum type="arabicPeriod"/>
            </a:pPr>
            <a:r>
              <a:rPr lang="tr-TR" sz="2000" i="1" dirty="0" smtClean="0">
                <a:solidFill>
                  <a:srgbClr val="000000"/>
                </a:solidFill>
                <a:latin typeface="Calibri" pitchFamily="34" charset="0"/>
                <a:cs typeface="Calibri" pitchFamily="34" charset="0"/>
              </a:rPr>
              <a:t>Sağlık Ocağı, </a:t>
            </a:r>
          </a:p>
          <a:p>
            <a:pPr marL="216000" indent="-216000">
              <a:buAutoNum type="arabicPeriod"/>
            </a:pPr>
            <a:r>
              <a:rPr lang="tr-TR" sz="2000" i="1" dirty="0" smtClean="0">
                <a:solidFill>
                  <a:srgbClr val="000000"/>
                </a:solidFill>
                <a:latin typeface="Calibri" pitchFamily="34" charset="0"/>
                <a:cs typeface="Calibri" pitchFamily="34" charset="0"/>
              </a:rPr>
              <a:t>Aile Hekimi (Sağlık Ocağının kaldırıldığı yerlerde), </a:t>
            </a:r>
          </a:p>
          <a:p>
            <a:pPr marL="216000" indent="-216000">
              <a:buAutoNum type="arabicPeriod"/>
            </a:pPr>
            <a:r>
              <a:rPr lang="tr-TR" sz="2000" i="1" dirty="0" smtClean="0">
                <a:solidFill>
                  <a:srgbClr val="000000"/>
                </a:solidFill>
                <a:latin typeface="Calibri" pitchFamily="34" charset="0"/>
                <a:cs typeface="Calibri" pitchFamily="34" charset="0"/>
              </a:rPr>
              <a:t>Hükümet Hekimleri </a:t>
            </a:r>
          </a:p>
          <a:p>
            <a:pPr marL="216000" indent="-216000">
              <a:buAutoNum type="arabicPeriod"/>
            </a:pPr>
            <a:r>
              <a:rPr lang="tr-TR" sz="2000" i="1" dirty="0">
                <a:solidFill>
                  <a:srgbClr val="000000"/>
                </a:solidFill>
                <a:latin typeface="Calibri" pitchFamily="34" charset="0"/>
                <a:cs typeface="Calibri" pitchFamily="34" charset="0"/>
              </a:rPr>
              <a:t>B</a:t>
            </a:r>
            <a:r>
              <a:rPr lang="tr-TR" sz="2000" i="1" dirty="0" smtClean="0">
                <a:solidFill>
                  <a:srgbClr val="000000"/>
                </a:solidFill>
                <a:latin typeface="Calibri" pitchFamily="34" charset="0"/>
                <a:cs typeface="Calibri" pitchFamily="34" charset="0"/>
              </a:rPr>
              <a:t>elediye </a:t>
            </a:r>
            <a:r>
              <a:rPr lang="tr-TR" sz="2000" i="1" dirty="0">
                <a:solidFill>
                  <a:srgbClr val="000000"/>
                </a:solidFill>
                <a:latin typeface="Calibri" pitchFamily="34" charset="0"/>
                <a:cs typeface="Calibri" pitchFamily="34" charset="0"/>
              </a:rPr>
              <a:t>H</a:t>
            </a:r>
            <a:r>
              <a:rPr lang="tr-TR" sz="2000" i="1" dirty="0" smtClean="0">
                <a:solidFill>
                  <a:srgbClr val="000000"/>
                </a:solidFill>
                <a:latin typeface="Calibri" pitchFamily="34" charset="0"/>
                <a:cs typeface="Calibri" pitchFamily="34" charset="0"/>
              </a:rPr>
              <a:t>ekimleri </a:t>
            </a:r>
          </a:p>
          <a:p>
            <a:pPr lvl="1"/>
            <a:r>
              <a:rPr lang="tr-TR" sz="2000" i="1" dirty="0" smtClean="0">
                <a:solidFill>
                  <a:srgbClr val="000000"/>
                </a:solidFill>
                <a:latin typeface="Calibri" pitchFamily="34" charset="0"/>
                <a:cs typeface="Calibri" pitchFamily="34" charset="0"/>
              </a:rPr>
              <a:t>                                      …..tarafından </a:t>
            </a:r>
            <a:r>
              <a:rPr lang="tr-TR" sz="2000" i="1" dirty="0">
                <a:solidFill>
                  <a:srgbClr val="000000"/>
                </a:solidFill>
                <a:latin typeface="Calibri" pitchFamily="34" charset="0"/>
                <a:cs typeface="Calibri" pitchFamily="34" charset="0"/>
              </a:rPr>
              <a:t>verilir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 name="Dikdörtgen 1"/>
          <p:cNvSpPr/>
          <p:nvPr/>
        </p:nvSpPr>
        <p:spPr>
          <a:xfrm>
            <a:off x="6534151" y="2048798"/>
            <a:ext cx="2276474" cy="111625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a:solidFill>
                  <a:srgbClr val="000000"/>
                </a:solidFill>
                <a:latin typeface="Calibri" pitchFamily="34" charset="0"/>
                <a:cs typeface="Calibri" pitchFamily="34" charset="0"/>
              </a:rPr>
              <a:t>B</a:t>
            </a:r>
            <a:r>
              <a:rPr lang="tr-TR" i="1" dirty="0" smtClean="0">
                <a:solidFill>
                  <a:srgbClr val="000000"/>
                </a:solidFill>
                <a:latin typeface="Calibri" pitchFamily="34" charset="0"/>
                <a:cs typeface="Calibri" pitchFamily="34" charset="0"/>
              </a:rPr>
              <a:t>unların </a:t>
            </a:r>
            <a:r>
              <a:rPr lang="tr-TR" i="1" dirty="0">
                <a:solidFill>
                  <a:srgbClr val="000000"/>
                </a:solidFill>
                <a:latin typeface="Calibri" pitchFamily="34" charset="0"/>
                <a:cs typeface="Calibri" pitchFamily="34" charset="0"/>
              </a:rPr>
              <a:t>bulunmadığı yerlerde sırasıyla en yakın</a:t>
            </a:r>
            <a:endParaRPr lang="tr-TR" dirty="0"/>
          </a:p>
        </p:txBody>
      </p:sp>
    </p:spTree>
    <p:extLst>
      <p:ext uri="{BB962C8B-B14F-4D97-AF65-F5344CB8AC3E}">
        <p14:creationId xmlns:p14="http://schemas.microsoft.com/office/powerpoint/2010/main" val="37782970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İŞE GİRİŞ MUAYENESİ RAPORUNU VEREN KİŞİ-KURUM</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Eğer </a:t>
            </a:r>
            <a:r>
              <a:rPr lang="tr-TR" sz="2000" b="1" i="1" dirty="0">
                <a:solidFill>
                  <a:srgbClr val="000000"/>
                </a:solidFill>
                <a:latin typeface="Calibri" pitchFamily="34" charset="0"/>
                <a:cs typeface="Calibri" pitchFamily="34" charset="0"/>
              </a:rPr>
              <a:t>sağlık raporunun verilmesi konusunda birden çok doktor veya sağlık kuruluşu yetkili kılınmışsa, yazılış sırasına göre, önde bulunan atlanarak daha sonrakinden rapor </a:t>
            </a:r>
            <a:r>
              <a:rPr lang="tr-TR" sz="2000" b="1" i="1" dirty="0" smtClean="0">
                <a:solidFill>
                  <a:srgbClr val="000000"/>
                </a:solidFill>
                <a:latin typeface="Calibri" pitchFamily="34" charset="0"/>
                <a:cs typeface="Calibri" pitchFamily="34" charset="0"/>
              </a:rPr>
              <a:t>alınamaz</a:t>
            </a:r>
          </a:p>
          <a:p>
            <a:pPr algn="ct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(Yargıtay 10. Hukuk Dairesinin 19.11.1991 tarih ve </a:t>
            </a:r>
            <a:endParaRPr lang="tr-TR" sz="2000" b="1" i="1" dirty="0" smtClean="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E</a:t>
            </a:r>
            <a:r>
              <a:rPr lang="tr-TR" sz="2000" b="1" i="1" dirty="0">
                <a:solidFill>
                  <a:srgbClr val="000000"/>
                </a:solidFill>
                <a:latin typeface="Calibri" pitchFamily="34" charset="0"/>
                <a:cs typeface="Calibri" pitchFamily="34" charset="0"/>
              </a:rPr>
              <a:t>. 1990/10957, K. 1991/9293 Sayılı kararı)</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531359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866775"/>
            <a:ext cx="455295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866774"/>
            <a:ext cx="455295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1"/>
          <p:cNvSpPr txBox="1">
            <a:spLocks noChangeArrowheads="1"/>
          </p:cNvSpPr>
          <p:nvPr/>
        </p:nvSpPr>
        <p:spPr bwMode="gray">
          <a:xfrm>
            <a:off x="231797" y="2301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62904207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98339" name="Grup 2"/>
          <p:cNvGrpSpPr>
            <a:grpSpLocks/>
          </p:cNvGrpSpPr>
          <p:nvPr/>
        </p:nvGrpSpPr>
        <p:grpSpPr bwMode="auto">
          <a:xfrm>
            <a:off x="9525" y="939800"/>
            <a:ext cx="9134475" cy="51847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Hedefleri</a:t>
              </a:r>
            </a:p>
          </p:txBody>
        </p:sp>
        <p:pic>
          <p:nvPicPr>
            <p:cNvPr id="398341" name="Picture 2" descr="C:\Users\DOKTOR\Desktop\birds_and_sign.png"/>
            <p:cNvPicPr>
              <a:picLocks noChangeAspect="1" noChangeArrowheads="1"/>
            </p:cNvPicPr>
            <p:nvPr/>
          </p:nvPicPr>
          <p:blipFill>
            <a:blip r:embed="rId3"/>
            <a:srcRect/>
            <a:stretch>
              <a:fillRect/>
            </a:stretch>
          </p:blipFill>
          <p:spPr bwMode="auto">
            <a:xfrm>
              <a:off x="1651126" y="940500"/>
              <a:ext cx="5860795" cy="2243138"/>
            </a:xfrm>
            <a:prstGeom prst="rect">
              <a:avLst/>
            </a:prstGeom>
            <a:noFill/>
            <a:ln w="9525">
              <a:noFill/>
              <a:miter lim="800000"/>
              <a:headEnd/>
              <a:tailEnd/>
            </a:ln>
          </p:spPr>
        </p:pic>
        <p:sp>
          <p:nvSpPr>
            <p:cNvPr id="398342" name="Metin kutusu 1"/>
            <p:cNvSpPr txBox="1">
              <a:spLocks noChangeArrowheads="1"/>
            </p:cNvSpPr>
            <p:nvPr/>
          </p:nvSpPr>
          <p:spPr bwMode="auto">
            <a:xfrm>
              <a:off x="3190875" y="1943100"/>
              <a:ext cx="3057525" cy="400110"/>
            </a:xfrm>
            <a:prstGeom prst="rect">
              <a:avLst/>
            </a:prstGeom>
            <a:noFill/>
            <a:ln w="9525">
              <a:noFill/>
              <a:miter lim="800000"/>
              <a:headEnd/>
              <a:tailEnd/>
            </a:ln>
          </p:spPr>
          <p:txBody>
            <a:bodyPr>
              <a:spAutoFit/>
            </a:bodyPr>
            <a:lstStyle/>
            <a:p>
              <a:pPr algn="ctr"/>
              <a:r>
                <a:rPr lang="tr-TR" sz="2000" b="1" i="1">
                  <a:solidFill>
                    <a:srgbClr val="000000"/>
                  </a:solidFill>
                  <a:latin typeface="Calibri" pitchFamily="34" charset="0"/>
                </a:rPr>
                <a:t>Amaç Öğrenme Hedefleri</a:t>
              </a: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İŞE </a:t>
            </a:r>
            <a:r>
              <a:rPr lang="tr-TR" sz="2000" b="1" noProof="1">
                <a:solidFill>
                  <a:srgbClr val="FFFFFF"/>
                </a:solidFill>
                <a:latin typeface="Calibri" pitchFamily="34" charset="0"/>
                <a:cs typeface="Calibri" pitchFamily="34" charset="0"/>
              </a:rPr>
              <a:t>GİRİŞ </a:t>
            </a:r>
            <a:r>
              <a:rPr lang="tr-TR" sz="2000" b="1" noProof="1" smtClean="0">
                <a:solidFill>
                  <a:srgbClr val="FFFFFF"/>
                </a:solidFill>
                <a:latin typeface="Calibri" pitchFamily="34" charset="0"/>
                <a:cs typeface="Calibri" pitchFamily="34" charset="0"/>
              </a:rPr>
              <a:t>MUAYENESİ (UYGUN İŞE YERLEŞTİRME)</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r>
              <a:rPr lang="tr-TR" sz="2000" b="1" i="1" dirty="0" smtClean="0">
                <a:solidFill>
                  <a:srgbClr val="000000"/>
                </a:solidFill>
                <a:latin typeface="Calibri" pitchFamily="34" charset="0"/>
                <a:cs typeface="Calibri" pitchFamily="34" charset="0"/>
              </a:rPr>
              <a:t>Çalışmaya başlamadan önce; </a:t>
            </a:r>
            <a:r>
              <a:rPr lang="tr-TR" sz="2000" b="1" i="1" dirty="0">
                <a:solidFill>
                  <a:srgbClr val="000000"/>
                </a:solidFill>
                <a:latin typeface="Calibri" pitchFamily="34" charset="0"/>
                <a:cs typeface="Calibri" pitchFamily="34" charset="0"/>
              </a:rPr>
              <a:t>kişinin </a:t>
            </a:r>
            <a:r>
              <a:rPr lang="tr-TR" sz="2000" b="1" i="1" dirty="0" smtClean="0">
                <a:solidFill>
                  <a:srgbClr val="000000"/>
                </a:solidFill>
                <a:latin typeface="Calibri" pitchFamily="34" charset="0"/>
                <a:cs typeface="Calibri" pitchFamily="34" charset="0"/>
              </a:rPr>
              <a:t>niteliklerinin </a:t>
            </a:r>
            <a:r>
              <a:rPr lang="tr-TR" sz="2000" b="1" i="1" dirty="0">
                <a:solidFill>
                  <a:srgbClr val="000000"/>
                </a:solidFill>
                <a:latin typeface="Calibri" pitchFamily="34" charset="0"/>
                <a:cs typeface="Calibri" pitchFamily="34" charset="0"/>
              </a:rPr>
              <a:t>belirlenmesi ve bu niteliklere uyan bir işe yerleştirilmesi </a:t>
            </a:r>
            <a:r>
              <a:rPr lang="tr-TR" sz="2000" b="1" i="1" dirty="0" smtClean="0">
                <a:solidFill>
                  <a:srgbClr val="000000"/>
                </a:solidFill>
                <a:latin typeface="Calibri" pitchFamily="34" charset="0"/>
                <a:cs typeface="Calibri" pitchFamily="34" charset="0"/>
              </a:rPr>
              <a:t>amacıyla </a:t>
            </a:r>
            <a:r>
              <a:rPr lang="tr-TR" sz="2000" b="1" i="1" dirty="0">
                <a:solidFill>
                  <a:srgbClr val="000000"/>
                </a:solidFill>
                <a:latin typeface="Calibri" pitchFamily="34" charset="0"/>
                <a:cs typeface="Calibri" pitchFamily="34" charset="0"/>
              </a:rPr>
              <a:t>yapılan </a:t>
            </a:r>
            <a:r>
              <a:rPr lang="tr-TR" sz="2000" b="1" i="1" dirty="0" smtClean="0">
                <a:solidFill>
                  <a:srgbClr val="000000"/>
                </a:solidFill>
                <a:latin typeface="Calibri" pitchFamily="34" charset="0"/>
                <a:cs typeface="Calibri" pitchFamily="34" charset="0"/>
              </a:rPr>
              <a:t>muayene </a:t>
            </a:r>
            <a:r>
              <a:rPr lang="tr-TR" sz="2000" b="1" i="1" dirty="0" smtClean="0">
                <a:solidFill>
                  <a:srgbClr val="C00000"/>
                </a:solidFill>
                <a:latin typeface="Calibri" pitchFamily="34" charset="0"/>
                <a:cs typeface="Calibri" pitchFamily="34" charset="0"/>
              </a:rPr>
              <a:t>“İşe Giriş </a:t>
            </a:r>
            <a:r>
              <a:rPr lang="tr-TR" sz="2000" b="1" i="1" dirty="0">
                <a:solidFill>
                  <a:srgbClr val="C00000"/>
                </a:solidFill>
                <a:latin typeface="Calibri" pitchFamily="34" charset="0"/>
                <a:cs typeface="Calibri" pitchFamily="34" charset="0"/>
              </a:rPr>
              <a:t>M</a:t>
            </a:r>
            <a:r>
              <a:rPr lang="tr-TR" sz="2000" b="1" i="1" dirty="0" smtClean="0">
                <a:solidFill>
                  <a:srgbClr val="C00000"/>
                </a:solidFill>
                <a:latin typeface="Calibri" pitchFamily="34" charset="0"/>
                <a:cs typeface="Calibri" pitchFamily="34" charset="0"/>
              </a:rPr>
              <a:t>uayenesidir”</a:t>
            </a:r>
            <a:endParaRPr lang="en-US" sz="2000" b="1" i="1" dirty="0">
              <a:solidFill>
                <a:srgbClr val="C00000"/>
              </a:solidFill>
              <a:latin typeface="Calibri" pitchFamily="34" charset="0"/>
              <a:cs typeface="Calibri" pitchFamily="34" charset="0"/>
            </a:endParaRPr>
          </a:p>
          <a:p>
            <a:pPr marL="72000">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Yaş		: Çocuk işçi, Genç işçi, </a:t>
            </a:r>
            <a:endParaRPr lang="tr-TR" sz="2000" i="1" dirty="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Cinsiyet		: Kadın işçi, Erkek İşçi</a:t>
            </a:r>
            <a:endParaRPr lang="tr-TR" sz="2000" i="1" dirty="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Sağlık </a:t>
            </a:r>
            <a:r>
              <a:rPr lang="tr-TR" sz="2000" i="1" dirty="0" smtClean="0">
                <a:solidFill>
                  <a:srgbClr val="000000"/>
                </a:solidFill>
                <a:latin typeface="Calibri" pitchFamily="34" charset="0"/>
                <a:cs typeface="Calibri" pitchFamily="34" charset="0"/>
              </a:rPr>
              <a:t>sorunu	: SSH, KVS, DM, HT, Epilepsi</a:t>
            </a: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Eğitim		: Vasıfsız, yarı vasıflı işler</a:t>
            </a:r>
            <a:endParaRPr lang="tr-TR" sz="2000" i="1" dirty="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Alışkanlıklar	: Sigara, alkol, beslenme </a:t>
            </a:r>
          </a:p>
          <a:p>
            <a:pPr marL="601200" lvl="1">
              <a:lnSpc>
                <a:spcPct val="90000"/>
              </a:lnSpc>
              <a:spcAft>
                <a:spcPct val="20000"/>
              </a:spcAft>
              <a:buClr>
                <a:srgbClr val="292929"/>
              </a:buClr>
              <a:defRPr/>
            </a:pPr>
            <a:endParaRPr lang="tr-TR" sz="900" i="1" dirty="0" smtClean="0">
              <a:solidFill>
                <a:srgbClr val="000000"/>
              </a:solidFill>
              <a:latin typeface="Calibri" pitchFamily="34" charset="0"/>
              <a:cs typeface="Calibri" pitchFamily="34" charset="0"/>
            </a:endParaRPr>
          </a:p>
          <a:p>
            <a:pPr marL="601200" lvl="1">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ve sağlık ilişkileri </a:t>
            </a:r>
            <a:r>
              <a:rPr lang="tr-TR" sz="2000" i="1" dirty="0">
                <a:solidFill>
                  <a:srgbClr val="000000"/>
                </a:solidFill>
                <a:latin typeface="Calibri" pitchFamily="34" charset="0"/>
                <a:cs typeface="Calibri" pitchFamily="34" charset="0"/>
              </a:rPr>
              <a:t>için </a:t>
            </a:r>
            <a:r>
              <a:rPr lang="tr-TR" sz="2000" i="1" dirty="0" smtClean="0">
                <a:solidFill>
                  <a:srgbClr val="000000"/>
                </a:solidFill>
                <a:latin typeface="Calibri" pitchFamily="34" charset="0"/>
                <a:cs typeface="Calibri" pitchFamily="34" charset="0"/>
              </a:rPr>
              <a:t>önemlidir.</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835117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İŞE </a:t>
            </a:r>
            <a:r>
              <a:rPr lang="tr-TR" sz="2000" b="1" noProof="1">
                <a:solidFill>
                  <a:srgbClr val="FFFFFF"/>
                </a:solidFill>
                <a:latin typeface="Calibri" pitchFamily="34" charset="0"/>
                <a:cs typeface="Calibri" pitchFamily="34" charset="0"/>
              </a:rPr>
              <a:t>GİRİŞ </a:t>
            </a:r>
            <a:r>
              <a:rPr lang="tr-TR" sz="2000" b="1" noProof="1" smtClean="0">
                <a:solidFill>
                  <a:srgbClr val="FFFFFF"/>
                </a:solidFill>
                <a:latin typeface="Calibri" pitchFamily="34" charset="0"/>
                <a:cs typeface="Calibri" pitchFamily="34" charset="0"/>
              </a:rPr>
              <a:t>MUAYENESİ (UYGUN İŞE YERLEŞTİRME)</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endParaRPr lang="tr-TR" sz="800" i="1" dirty="0" smtClean="0">
              <a:solidFill>
                <a:srgbClr val="000000"/>
              </a:solidFill>
              <a:latin typeface="Calibri" pitchFamily="34" charset="0"/>
              <a:cs typeface="Calibri" pitchFamily="34" charset="0"/>
            </a:endParaRPr>
          </a:p>
          <a:p>
            <a:r>
              <a:rPr lang="tr-TR" sz="2000" b="1" i="1" dirty="0" smtClean="0">
                <a:solidFill>
                  <a:srgbClr val="000000"/>
                </a:solidFill>
                <a:latin typeface="Calibri" pitchFamily="34" charset="0"/>
                <a:cs typeface="Calibri" pitchFamily="34" charset="0"/>
              </a:rPr>
              <a:t>İşe Giriş Muayenesi Kişinin;</a:t>
            </a:r>
          </a:p>
          <a:p>
            <a:pPr marL="781200" lvl="1" indent="-288000">
              <a:buFontTx/>
              <a:buAutoNum type="arabicPeriod"/>
            </a:pPr>
            <a:r>
              <a:rPr lang="tr-TR" sz="2000" i="1" dirty="0" smtClean="0">
                <a:solidFill>
                  <a:srgbClr val="000000"/>
                </a:solidFill>
                <a:latin typeface="Calibri" pitchFamily="34" charset="0"/>
                <a:cs typeface="Calibri" pitchFamily="34" charset="0"/>
              </a:rPr>
              <a:t>Sağlık öyküsünün alınması, </a:t>
            </a:r>
          </a:p>
          <a:p>
            <a:pPr marL="781200" lvl="1" indent="-288000">
              <a:buFontTx/>
              <a:buAutoNum type="arabicPeriod"/>
            </a:pPr>
            <a:r>
              <a:rPr lang="tr-TR" sz="2000" i="1" dirty="0" smtClean="0">
                <a:solidFill>
                  <a:srgbClr val="000000"/>
                </a:solidFill>
                <a:latin typeface="Calibri" pitchFamily="34" charset="0"/>
                <a:cs typeface="Calibri" pitchFamily="34" charset="0"/>
              </a:rPr>
              <a:t>Fizik muayenesinin yapılması, </a:t>
            </a:r>
          </a:p>
          <a:p>
            <a:pPr marL="781200" lvl="1" indent="-288000">
              <a:buFontTx/>
              <a:buAutoNum type="arabicPeriod"/>
            </a:pPr>
            <a:r>
              <a:rPr lang="tr-TR" sz="2000" i="1" dirty="0" smtClean="0">
                <a:solidFill>
                  <a:srgbClr val="000000"/>
                </a:solidFill>
                <a:latin typeface="Calibri" pitchFamily="34" charset="0"/>
                <a:cs typeface="Calibri" pitchFamily="34" charset="0"/>
              </a:rPr>
              <a:t>Rutin laboratuvar tetkiklerinin yapılması,</a:t>
            </a:r>
          </a:p>
          <a:p>
            <a:pPr marL="781200" lvl="1" indent="-288000">
              <a:buFontTx/>
              <a:buAutoNum type="arabicPeriod"/>
            </a:pPr>
            <a:r>
              <a:rPr lang="tr-TR" sz="2000" i="1" dirty="0" smtClean="0">
                <a:solidFill>
                  <a:srgbClr val="000000"/>
                </a:solidFill>
                <a:latin typeface="Calibri" pitchFamily="34" charset="0"/>
                <a:cs typeface="Calibri" pitchFamily="34" charset="0"/>
              </a:rPr>
              <a:t>İşin niteliğine göre özel tetkiklerin yapılması,</a:t>
            </a:r>
          </a:p>
          <a:p>
            <a:pPr marL="781200" lvl="1" indent="-288000">
              <a:buFontTx/>
              <a:buAutoNum type="arabicPeriod"/>
            </a:pPr>
            <a:r>
              <a:rPr lang="tr-TR" sz="2000" i="1" dirty="0" smtClean="0">
                <a:solidFill>
                  <a:srgbClr val="000000"/>
                </a:solidFill>
                <a:latin typeface="Calibri" pitchFamily="34" charset="0"/>
                <a:cs typeface="Calibri" pitchFamily="34" charset="0"/>
              </a:rPr>
              <a:t>Gerekiyorsa koruyucu aşıların yapılması,</a:t>
            </a:r>
          </a:p>
          <a:p>
            <a:pPr marL="493200" lvl="1"/>
            <a:endParaRPr lang="tr-TR" sz="2000" i="1" dirty="0">
              <a:solidFill>
                <a:srgbClr val="000000"/>
              </a:solidFill>
              <a:latin typeface="Calibri" pitchFamily="34" charset="0"/>
              <a:cs typeface="Calibri" pitchFamily="34" charset="0"/>
            </a:endParaRPr>
          </a:p>
          <a:p>
            <a:pPr marL="493200" lvl="1"/>
            <a:r>
              <a:rPr lang="tr-TR" sz="2000" i="1" dirty="0" smtClean="0">
                <a:solidFill>
                  <a:srgbClr val="000000"/>
                </a:solidFill>
                <a:latin typeface="Calibri" pitchFamily="34" charset="0"/>
                <a:cs typeface="Calibri" pitchFamily="34" charset="0"/>
              </a:rPr>
              <a:t>                  ……………….aşamalarını içerir.</a:t>
            </a:r>
          </a:p>
          <a:p>
            <a:pPr algn="ctr"/>
            <a:endParaRPr lang="tr-TR" sz="2000" i="1" dirty="0" smtClean="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3868880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ÖRNEK</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Akciğer </a:t>
            </a:r>
            <a:r>
              <a:rPr lang="tr-TR" sz="2000" i="1" dirty="0" smtClean="0">
                <a:solidFill>
                  <a:srgbClr val="000000"/>
                </a:solidFill>
                <a:latin typeface="Calibri" pitchFamily="34" charset="0"/>
                <a:cs typeface="Calibri" pitchFamily="34" charset="0"/>
              </a:rPr>
              <a:t>hastalığı	: Tozlu </a:t>
            </a:r>
            <a:r>
              <a:rPr lang="tr-TR" sz="2000" i="1" dirty="0">
                <a:solidFill>
                  <a:srgbClr val="000000"/>
                </a:solidFill>
                <a:latin typeface="Calibri" pitchFamily="34" charset="0"/>
                <a:cs typeface="Calibri" pitchFamily="34" charset="0"/>
              </a:rPr>
              <a:t>ortamda</a:t>
            </a:r>
          </a:p>
          <a:p>
            <a:pPr marL="432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Karaciğer hastalığı	: </a:t>
            </a:r>
            <a:r>
              <a:rPr lang="tr-TR" sz="2000" i="1" dirty="0" err="1" smtClean="0">
                <a:solidFill>
                  <a:srgbClr val="000000"/>
                </a:solidFill>
                <a:latin typeface="Calibri" pitchFamily="34" charset="0"/>
                <a:cs typeface="Calibri" pitchFamily="34" charset="0"/>
              </a:rPr>
              <a:t>Solventlerle</a:t>
            </a:r>
            <a:r>
              <a:rPr lang="tr-TR" sz="2000" i="1" dirty="0" smtClean="0">
                <a:solidFill>
                  <a:srgbClr val="000000"/>
                </a:solidFill>
                <a:latin typeface="Calibri" pitchFamily="34" charset="0"/>
                <a:cs typeface="Calibri" pitchFamily="34" charset="0"/>
              </a:rPr>
              <a:t> çalışılan yerlerde</a:t>
            </a: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Sigara </a:t>
            </a:r>
            <a:r>
              <a:rPr lang="tr-TR" sz="2000" i="1" dirty="0" smtClean="0">
                <a:solidFill>
                  <a:srgbClr val="000000"/>
                </a:solidFill>
                <a:latin typeface="Calibri" pitchFamily="34" charset="0"/>
                <a:cs typeface="Calibri" pitchFamily="34" charset="0"/>
              </a:rPr>
              <a:t>içenler		: Asbestle çalışılan yerlerde</a:t>
            </a:r>
          </a:p>
          <a:p>
            <a:pPr marL="432000" indent="-288000">
              <a:lnSpc>
                <a:spcPct val="90000"/>
              </a:lnSpc>
              <a:spcAft>
                <a:spcPct val="20000"/>
              </a:spcAft>
              <a:buClr>
                <a:srgbClr val="292929"/>
              </a:buClr>
              <a:buFont typeface="+mj-lt"/>
              <a:buAutoNum type="arabicPeriod"/>
              <a:defRPr/>
            </a:pPr>
            <a:r>
              <a:rPr lang="tr-TR" sz="2000" i="1" dirty="0" err="1" smtClean="0">
                <a:solidFill>
                  <a:srgbClr val="000000"/>
                </a:solidFill>
                <a:latin typeface="Calibri" pitchFamily="34" charset="0"/>
                <a:cs typeface="Calibri" pitchFamily="34" charset="0"/>
              </a:rPr>
              <a:t>Kontakt</a:t>
            </a:r>
            <a:r>
              <a:rPr lang="tr-TR" sz="2000" i="1" dirty="0" smtClean="0">
                <a:solidFill>
                  <a:srgbClr val="000000"/>
                </a:solidFill>
                <a:latin typeface="Calibri" pitchFamily="34" charset="0"/>
                <a:cs typeface="Calibri" pitchFamily="34" charset="0"/>
              </a:rPr>
              <a:t> dermatiti	: Deterjanların olduğu yerde</a:t>
            </a: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6" name="Picture 2" descr="C:\Users\ahmet\Desktop\Resim1.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808" y="3907630"/>
            <a:ext cx="1509365" cy="1310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DOKTOR\9-ISTUZMAN\1-EĞİTİM KURUMU\1. İstanbuluzman\ZZResim\Resimler-Tıbbi\ders2\File0005.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5443" y="3907630"/>
            <a:ext cx="1509365" cy="1310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ttp://t2.gstatic.com/images?q=tbn:ANd9GcTMVAaPx2IUy1tizp8enEETxA8p7QnB69w9KkPdKTsfd38ZC_MgNHr_AacJ"/>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7" y="3887346"/>
            <a:ext cx="1509365" cy="1310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7701" y="3888580"/>
            <a:ext cx="1425017" cy="144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1306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İŞE GİRİŞ </a:t>
            </a:r>
            <a:r>
              <a:rPr lang="tr-TR" sz="2000" b="1" noProof="1" smtClean="0">
                <a:solidFill>
                  <a:srgbClr val="FFFFFF"/>
                </a:solidFill>
                <a:latin typeface="Calibri" pitchFamily="34" charset="0"/>
                <a:cs typeface="Calibri" pitchFamily="34" charset="0"/>
              </a:rPr>
              <a:t>MUAYENESİ SONUÇLARI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32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İşe </a:t>
            </a:r>
            <a:r>
              <a:rPr lang="tr-TR" sz="2000" i="1" dirty="0">
                <a:solidFill>
                  <a:srgbClr val="000000"/>
                </a:solidFill>
                <a:latin typeface="Calibri" pitchFamily="34" charset="0"/>
                <a:cs typeface="Calibri" pitchFamily="34" charset="0"/>
              </a:rPr>
              <a:t>uygun yerleştirme yapılarak </a:t>
            </a:r>
            <a:r>
              <a:rPr lang="tr-TR" sz="2000" b="1" i="1" dirty="0">
                <a:solidFill>
                  <a:srgbClr val="000000"/>
                </a:solidFill>
                <a:latin typeface="Calibri" pitchFamily="34" charset="0"/>
                <a:cs typeface="Calibri" pitchFamily="34" charset="0"/>
              </a:rPr>
              <a:t>kişinin özellikleri </a:t>
            </a:r>
            <a:r>
              <a:rPr lang="tr-TR" sz="2000" i="1" dirty="0">
                <a:solidFill>
                  <a:srgbClr val="000000"/>
                </a:solidFill>
                <a:latin typeface="Calibri" pitchFamily="34" charset="0"/>
                <a:cs typeface="Calibri" pitchFamily="34" charset="0"/>
              </a:rPr>
              <a:t>ile iş </a:t>
            </a:r>
            <a:r>
              <a:rPr lang="tr-TR" sz="2000" b="1" i="1" dirty="0">
                <a:solidFill>
                  <a:srgbClr val="000000"/>
                </a:solidFill>
                <a:latin typeface="Calibri" pitchFamily="34" charset="0"/>
                <a:cs typeface="Calibri" pitchFamily="34" charset="0"/>
              </a:rPr>
              <a:t>yeri koşulları </a:t>
            </a:r>
            <a:r>
              <a:rPr lang="tr-TR" sz="2000" i="1" dirty="0">
                <a:solidFill>
                  <a:srgbClr val="000000"/>
                </a:solidFill>
                <a:latin typeface="Calibri" pitchFamily="34" charset="0"/>
                <a:cs typeface="Calibri" pitchFamily="34" charset="0"/>
              </a:rPr>
              <a:t>bir arada düşünüldüğünde olası sağlık sorunlarının önüne geçilmiş olur. </a:t>
            </a: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Uygun işe yerleştirme </a:t>
            </a:r>
            <a:r>
              <a:rPr lang="tr-TR" sz="2000" i="1" dirty="0" smtClean="0">
                <a:solidFill>
                  <a:srgbClr val="000000"/>
                </a:solidFill>
                <a:latin typeface="Calibri" pitchFamily="34" charset="0"/>
                <a:cs typeface="Calibri" pitchFamily="34" charset="0"/>
              </a:rPr>
              <a:t>ilkesi koruyucu </a:t>
            </a:r>
            <a:r>
              <a:rPr lang="tr-TR" sz="2000" i="1" dirty="0">
                <a:solidFill>
                  <a:srgbClr val="000000"/>
                </a:solidFill>
                <a:latin typeface="Calibri" pitchFamily="34" charset="0"/>
                <a:cs typeface="Calibri" pitchFamily="34" charset="0"/>
              </a:rPr>
              <a:t>sağlık </a:t>
            </a:r>
            <a:r>
              <a:rPr lang="tr-TR" sz="2000" i="1" dirty="0" smtClean="0">
                <a:solidFill>
                  <a:srgbClr val="000000"/>
                </a:solidFill>
                <a:latin typeface="Calibri" pitchFamily="34" charset="0"/>
                <a:cs typeface="Calibri" pitchFamily="34" charset="0"/>
              </a:rPr>
              <a:t>hizmeti </a:t>
            </a:r>
            <a:r>
              <a:rPr lang="tr-TR" sz="2000" i="1" dirty="0">
                <a:solidFill>
                  <a:srgbClr val="000000"/>
                </a:solidFill>
                <a:latin typeface="Calibri" pitchFamily="34" charset="0"/>
                <a:cs typeface="Calibri" pitchFamily="34" charset="0"/>
              </a:rPr>
              <a:t>yaklaşımı bakımından </a:t>
            </a:r>
            <a:r>
              <a:rPr lang="tr-TR" sz="2000" b="1" i="1" dirty="0" smtClean="0">
                <a:solidFill>
                  <a:srgbClr val="000000"/>
                </a:solidFill>
                <a:latin typeface="Calibri" pitchFamily="34" charset="0"/>
                <a:cs typeface="Calibri" pitchFamily="34" charset="0"/>
              </a:rPr>
              <a:t>birincil (primer) korumadır.</a:t>
            </a:r>
            <a:endParaRPr lang="tr-TR" sz="2000" i="1" dirty="0" smtClean="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İşe uygun yerleştirme bir kişinin bazı işlerde çalışmasının </a:t>
            </a:r>
            <a:r>
              <a:rPr lang="tr-TR" sz="2000" i="1" dirty="0" smtClean="0">
                <a:solidFill>
                  <a:srgbClr val="000000"/>
                </a:solidFill>
                <a:latin typeface="Calibri" pitchFamily="34" charset="0"/>
                <a:cs typeface="Calibri" pitchFamily="34" charset="0"/>
              </a:rPr>
              <a:t>engellenmesi değil, </a:t>
            </a:r>
            <a:r>
              <a:rPr lang="tr-TR" sz="2000" b="1" i="1" dirty="0">
                <a:solidFill>
                  <a:srgbClr val="000000"/>
                </a:solidFill>
                <a:latin typeface="Calibri" pitchFamily="34" charset="0"/>
                <a:cs typeface="Calibri" pitchFamily="34" charset="0"/>
              </a:rPr>
              <a:t>kişinin niteliklerine uygun bir işe </a:t>
            </a:r>
            <a:r>
              <a:rPr lang="tr-TR" sz="2000" b="1" i="1" dirty="0" smtClean="0">
                <a:solidFill>
                  <a:srgbClr val="000000"/>
                </a:solidFill>
                <a:latin typeface="Calibri" pitchFamily="34" charset="0"/>
                <a:cs typeface="Calibri" pitchFamily="34" charset="0"/>
              </a:rPr>
              <a:t>yerleştirilme</a:t>
            </a:r>
            <a:r>
              <a:rPr lang="tr-TR" sz="2000" i="1" dirty="0" smtClean="0">
                <a:solidFill>
                  <a:srgbClr val="000000"/>
                </a:solidFill>
                <a:latin typeface="Calibri" pitchFamily="34" charset="0"/>
                <a:cs typeface="Calibri" pitchFamily="34" charset="0"/>
              </a:rPr>
              <a:t>sidir. </a:t>
            </a: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İşe </a:t>
            </a:r>
            <a:r>
              <a:rPr lang="tr-TR" sz="2000" i="1" dirty="0">
                <a:solidFill>
                  <a:srgbClr val="000000"/>
                </a:solidFill>
                <a:latin typeface="Calibri" pitchFamily="34" charset="0"/>
                <a:cs typeface="Calibri" pitchFamily="34" charset="0"/>
              </a:rPr>
              <a:t>uygun yerleştirme çalışma hayatında yer alan </a:t>
            </a:r>
            <a:r>
              <a:rPr lang="tr-TR" sz="2000" b="1" i="1" dirty="0">
                <a:solidFill>
                  <a:srgbClr val="000000"/>
                </a:solidFill>
                <a:latin typeface="Calibri" pitchFamily="34" charset="0"/>
                <a:cs typeface="Calibri" pitchFamily="34" charset="0"/>
              </a:rPr>
              <a:t>risk </a:t>
            </a:r>
            <a:r>
              <a:rPr lang="tr-TR" sz="2000" b="1" i="1" dirty="0" smtClean="0">
                <a:solidFill>
                  <a:srgbClr val="000000"/>
                </a:solidFill>
                <a:latin typeface="Calibri" pitchFamily="34" charset="0"/>
                <a:cs typeface="Calibri" pitchFamily="34" charset="0"/>
              </a:rPr>
              <a:t>grupları </a:t>
            </a:r>
            <a:r>
              <a:rPr lang="tr-TR" sz="2000" i="1" dirty="0" smtClean="0">
                <a:solidFill>
                  <a:srgbClr val="000000"/>
                </a:solidFill>
                <a:latin typeface="Calibri" pitchFamily="34" charset="0"/>
                <a:cs typeface="Calibri" pitchFamily="34" charset="0"/>
              </a:rPr>
              <a:t>kavramını </a:t>
            </a:r>
            <a:r>
              <a:rPr lang="tr-TR" sz="2000" i="1" dirty="0">
                <a:solidFill>
                  <a:srgbClr val="000000"/>
                </a:solidFill>
                <a:latin typeface="Calibri" pitchFamily="34" charset="0"/>
                <a:cs typeface="Calibri" pitchFamily="34" charset="0"/>
              </a:rPr>
              <a:t>da ilgilendirmektedir.</a:t>
            </a:r>
          </a:p>
          <a:p>
            <a:pPr marL="432000" indent="-288000">
              <a:lnSpc>
                <a:spcPct val="90000"/>
              </a:lnSpc>
              <a:spcAft>
                <a:spcPct val="2000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9240871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114675"/>
            <a:ext cx="9144000" cy="2529905"/>
          </a:xfrm>
          <a:prstGeom prst="rect">
            <a:avLst/>
          </a:prstGeom>
          <a:noFill/>
          <a:ln w="9525" algn="ctr">
            <a:noFill/>
            <a:round/>
            <a:headEnd/>
            <a:tailEnd/>
          </a:ln>
        </p:spPr>
        <p:txBody>
          <a:bodyPr wrap="none" anchor="ctr"/>
          <a:lstStyle/>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Sağlık </a:t>
            </a:r>
          </a:p>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Risklerinin Kontrolü</a:t>
            </a:r>
            <a:endPar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122" name="Picture 2" descr="D:\DOKTOR\1-DRUZ\1-EĞİTİM KURUMU\1. İstanbuluzman\2-RESİMLER\Siyah\picons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590550"/>
            <a:ext cx="2876549" cy="287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5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RİSKLERİN KONTROLÜ</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Risk faktörlerinin </a:t>
            </a:r>
            <a:r>
              <a:rPr lang="tr-TR" sz="2000" b="1" i="1" dirty="0" smtClean="0">
                <a:solidFill>
                  <a:srgbClr val="000000"/>
                </a:solidFill>
                <a:latin typeface="Calibri" pitchFamily="34" charset="0"/>
                <a:cs typeface="Calibri" pitchFamily="34" charset="0"/>
              </a:rPr>
              <a:t>düzeyi </a:t>
            </a:r>
            <a:r>
              <a:rPr lang="tr-TR" sz="2000" b="1" i="1" dirty="0">
                <a:solidFill>
                  <a:srgbClr val="000000"/>
                </a:solidFill>
                <a:latin typeface="Calibri" pitchFamily="34" charset="0"/>
                <a:cs typeface="Calibri" pitchFamily="34" charset="0"/>
              </a:rPr>
              <a:t>izin verilen sınır değerlerin üzerinde ise, </a:t>
            </a: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kontrolü </a:t>
            </a:r>
            <a:r>
              <a:rPr lang="tr-TR" sz="2000" b="1" i="1" dirty="0" smtClean="0">
                <a:solidFill>
                  <a:srgbClr val="000000"/>
                </a:solidFill>
                <a:latin typeface="Calibri" pitchFamily="34" charset="0"/>
                <a:cs typeface="Calibri" pitchFamily="34" charset="0"/>
              </a:rPr>
              <a:t>amacı;</a:t>
            </a:r>
          </a:p>
          <a:p>
            <a:pPr marL="144000"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marL="504000" indent="-324000">
              <a:lnSpc>
                <a:spcPct val="90000"/>
              </a:lnSpc>
              <a:spcAft>
                <a:spcPct val="20000"/>
              </a:spcAft>
              <a:buClr>
                <a:srgbClr val="292929"/>
              </a:buClr>
              <a:buFontTx/>
              <a:buAutoNum type="arabicPeriod"/>
              <a:defRPr/>
            </a:pPr>
            <a:r>
              <a:rPr lang="tr-TR" sz="2000" b="1" i="1" dirty="0" smtClean="0">
                <a:solidFill>
                  <a:srgbClr val="000000"/>
                </a:solidFill>
                <a:latin typeface="Calibri" pitchFamily="34" charset="0"/>
                <a:cs typeface="Calibri" pitchFamily="34" charset="0"/>
              </a:rPr>
              <a:t>Kaynakta koruma önlemleri</a:t>
            </a:r>
          </a:p>
          <a:p>
            <a:pPr marL="504000" indent="-324000">
              <a:lnSpc>
                <a:spcPct val="90000"/>
              </a:lnSpc>
              <a:spcAft>
                <a:spcPct val="20000"/>
              </a:spcAft>
              <a:buClr>
                <a:srgbClr val="292929"/>
              </a:buClr>
              <a:buFontTx/>
              <a:buAutoNum type="arabicPeriod"/>
              <a:defRPr/>
            </a:pPr>
            <a:r>
              <a:rPr lang="tr-TR" sz="2000" b="1" i="1" dirty="0" smtClean="0">
                <a:solidFill>
                  <a:srgbClr val="000000"/>
                </a:solidFill>
                <a:latin typeface="Calibri" pitchFamily="34" charset="0"/>
                <a:cs typeface="Calibri" pitchFamily="34" charset="0"/>
              </a:rPr>
              <a:t>Çalışma ortamına dönük önlemler</a:t>
            </a:r>
          </a:p>
          <a:p>
            <a:pPr marL="504000" indent="-324000">
              <a:lnSpc>
                <a:spcPct val="90000"/>
              </a:lnSpc>
              <a:spcAft>
                <a:spcPct val="20000"/>
              </a:spcAft>
              <a:buClr>
                <a:srgbClr val="292929"/>
              </a:buClr>
              <a:buFontTx/>
              <a:buAutoNum type="arabicPeriod"/>
              <a:defRPr/>
            </a:pPr>
            <a:r>
              <a:rPr lang="tr-TR" sz="2000" b="1" i="1" dirty="0" smtClean="0">
                <a:solidFill>
                  <a:srgbClr val="000000"/>
                </a:solidFill>
                <a:latin typeface="Calibri" pitchFamily="34" charset="0"/>
                <a:cs typeface="Calibri" pitchFamily="34" charset="0"/>
              </a:rPr>
              <a:t>Kişiye dönük önlemler</a:t>
            </a:r>
          </a:p>
          <a:p>
            <a:pPr marL="504000" indent="-324000">
              <a:lnSpc>
                <a:spcPct val="90000"/>
              </a:lnSpc>
              <a:spcAft>
                <a:spcPct val="20000"/>
              </a:spcAft>
              <a:buClr>
                <a:srgbClr val="292929"/>
              </a:buClr>
              <a:buFontTx/>
              <a:buAutoNum type="arabicPeriod"/>
              <a:defRPr/>
            </a:pPr>
            <a:endParaRPr lang="tr-TR" sz="2000" b="1" i="1" dirty="0">
              <a:solidFill>
                <a:srgbClr val="000000"/>
              </a:solidFill>
              <a:latin typeface="Calibri" pitchFamily="34" charset="0"/>
              <a:cs typeface="Calibri" pitchFamily="34" charset="0"/>
            </a:endParaRPr>
          </a:p>
          <a:p>
            <a:pPr marL="180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 almak gerekir.</a:t>
            </a: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729868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KAYNAKTA KONTROL ÖNLEMLERİ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İkame Etme-Yerine Koyma-Kaynakta Kontrol</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Riskli </a:t>
            </a:r>
            <a:r>
              <a:rPr lang="tr-TR" sz="2000" i="1" dirty="0" smtClean="0">
                <a:solidFill>
                  <a:srgbClr val="000000"/>
                </a:solidFill>
                <a:latin typeface="Calibri" pitchFamily="34" charset="0"/>
                <a:cs typeface="Calibri" pitchFamily="34" charset="0"/>
              </a:rPr>
              <a:t>olanın </a:t>
            </a:r>
            <a:r>
              <a:rPr lang="tr-TR" sz="2000" i="1" dirty="0">
                <a:solidFill>
                  <a:srgbClr val="000000"/>
                </a:solidFill>
                <a:latin typeface="Calibri" pitchFamily="34" charset="0"/>
                <a:cs typeface="Calibri" pitchFamily="34" charset="0"/>
              </a:rPr>
              <a:t>yerine aynı işi gören risksiz </a:t>
            </a:r>
            <a:r>
              <a:rPr lang="tr-TR" sz="2000" i="1" dirty="0" smtClean="0">
                <a:solidFill>
                  <a:srgbClr val="000000"/>
                </a:solidFill>
                <a:latin typeface="Calibri" pitchFamily="34" charset="0"/>
                <a:cs typeface="Calibri" pitchFamily="34" charset="0"/>
              </a:rPr>
              <a:t>olanı kullanma;</a:t>
            </a:r>
          </a:p>
          <a:p>
            <a:pPr marL="144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Asbest yerine sentetik malzemelerin kullanımı</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Benzen yerine </a:t>
            </a:r>
            <a:r>
              <a:rPr lang="tr-TR" sz="2000" i="1" dirty="0" err="1">
                <a:solidFill>
                  <a:srgbClr val="000000"/>
                </a:solidFill>
                <a:latin typeface="Calibri" pitchFamily="34" charset="0"/>
                <a:cs typeface="Calibri" pitchFamily="34" charset="0"/>
              </a:rPr>
              <a:t>toluen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kullanımı</a:t>
            </a:r>
          </a:p>
          <a:p>
            <a:pPr marL="601200" lvl="1">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6742780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ORTAMA DÖNÜK ÖNLEMLER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86900" indent="-342900">
              <a:lnSpc>
                <a:spcPct val="90000"/>
              </a:lnSpc>
              <a:spcAft>
                <a:spcPct val="20000"/>
              </a:spcAft>
              <a:buClr>
                <a:srgbClr val="292929"/>
              </a:buClr>
              <a:buFont typeface="Wingdings" pitchFamily="2" charset="2"/>
              <a:buChar char="ü"/>
              <a:defRPr/>
            </a:pPr>
            <a:endParaRPr lang="tr-TR" sz="900" i="1" dirty="0" smtClean="0">
              <a:solidFill>
                <a:srgbClr val="000000"/>
              </a:solidFill>
              <a:latin typeface="Calibri" pitchFamily="34" charset="0"/>
              <a:cs typeface="Calibri" pitchFamily="34" charset="0"/>
            </a:endParaRPr>
          </a:p>
          <a:p>
            <a:pPr marL="486900"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Havalandırma</a:t>
            </a:r>
          </a:p>
          <a:p>
            <a:pPr marL="486900"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Nemli çalışma</a:t>
            </a:r>
            <a:endParaRPr lang="tr-TR" sz="2000" i="1" dirty="0">
              <a:solidFill>
                <a:srgbClr val="000000"/>
              </a:solidFill>
              <a:latin typeface="Calibri" pitchFamily="34" charset="0"/>
              <a:cs typeface="Calibri" pitchFamily="34" charset="0"/>
            </a:endParaRP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Kapatma </a:t>
            </a:r>
          </a:p>
          <a:p>
            <a:pPr marL="486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Ayırma</a:t>
            </a:r>
          </a:p>
          <a:p>
            <a:pPr marL="486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Uzaklaştırma </a:t>
            </a:r>
            <a:endParaRPr lang="tr-TR" sz="2000" i="1" dirty="0">
              <a:solidFill>
                <a:srgbClr val="000000"/>
              </a:solidFill>
              <a:latin typeface="Calibri" pitchFamily="34" charset="0"/>
              <a:cs typeface="Calibri" pitchFamily="34" charset="0"/>
            </a:endParaRP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Üretim yöntemini değiştirme</a:t>
            </a: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Üretim sürecini yavaşlatma</a:t>
            </a: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Çalışma süresini azaltma</a:t>
            </a: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Çalışan sayısını </a:t>
            </a:r>
            <a:r>
              <a:rPr lang="tr-TR" sz="2000" i="1" dirty="0" smtClean="0">
                <a:solidFill>
                  <a:srgbClr val="000000"/>
                </a:solidFill>
                <a:latin typeface="Calibri" pitchFamily="34" charset="0"/>
                <a:cs typeface="Calibri" pitchFamily="34" charset="0"/>
              </a:rPr>
              <a:t>azaltma-rotasyon</a:t>
            </a: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9050444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KİŞİYE DÖNÜK ÖNLEMLER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nSpc>
                <a:spcPct val="90000"/>
              </a:lnSpc>
              <a:spcAft>
                <a:spcPct val="20000"/>
              </a:spcAft>
              <a:buClr>
                <a:srgbClr val="292929"/>
              </a:buClr>
              <a:defRPr/>
            </a:pPr>
            <a:endParaRPr lang="tr-TR" sz="1100" i="1" dirty="0" smtClean="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Maske</a:t>
            </a:r>
            <a:endParaRPr lang="tr-TR" sz="2000" i="1" dirty="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Gözlük </a:t>
            </a:r>
          </a:p>
          <a:p>
            <a:pPr marL="9441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Eldiven</a:t>
            </a:r>
            <a:endParaRPr lang="tr-TR" sz="2000" i="1" dirty="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Baret</a:t>
            </a:r>
            <a:endParaRPr lang="tr-TR" sz="2000" i="1" dirty="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 </a:t>
            </a:r>
            <a:r>
              <a:rPr lang="tr-TR" sz="2000" i="1" dirty="0" smtClean="0">
                <a:solidFill>
                  <a:srgbClr val="000000"/>
                </a:solidFill>
                <a:latin typeface="Calibri" pitchFamily="34" charset="0"/>
                <a:cs typeface="Calibri" pitchFamily="34" charset="0"/>
              </a:rPr>
              <a:t>elbisesi</a:t>
            </a:r>
            <a:endParaRPr lang="tr-TR" sz="2000" i="1" dirty="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Koruyucu </a:t>
            </a:r>
            <a:r>
              <a:rPr lang="tr-TR" sz="2000" i="1" dirty="0" smtClean="0">
                <a:solidFill>
                  <a:srgbClr val="000000"/>
                </a:solidFill>
                <a:latin typeface="Calibri" pitchFamily="34" charset="0"/>
                <a:cs typeface="Calibri" pitchFamily="34" charset="0"/>
              </a:rPr>
              <a:t>ayakkabı</a:t>
            </a:r>
          </a:p>
          <a:p>
            <a:pPr marL="601200" lvl="1">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vb. </a:t>
            </a:r>
            <a:endParaRPr lang="tr-TR" sz="2000"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7428847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0" y="2818169"/>
            <a:ext cx="9144000" cy="2529905"/>
          </a:xfrm>
          <a:prstGeom prst="rect">
            <a:avLst/>
          </a:prstGeom>
          <a:noFill/>
          <a:ln w="9525" algn="ctr">
            <a:noFill/>
            <a:round/>
            <a:headEnd/>
            <a:tailEnd/>
          </a:ln>
        </p:spPr>
        <p:txBody>
          <a:bodyPr wrap="none" anchor="ctr"/>
          <a:lstStyle/>
          <a:p>
            <a:pPr algn="ct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Aralıklı Kontrol Muayeneleri</a:t>
            </a:r>
          </a:p>
          <a:p>
            <a:pPr algn="ct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(Periyodik Muayeneler)</a:t>
            </a:r>
            <a:endPar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 3"/>
          <p:cNvGrpSpPr/>
          <p:nvPr/>
        </p:nvGrpSpPr>
        <p:grpSpPr>
          <a:xfrm>
            <a:off x="1623827" y="404181"/>
            <a:ext cx="5671840" cy="2157321"/>
            <a:chOff x="123825" y="295275"/>
            <a:chExt cx="5671840" cy="2157321"/>
          </a:xfrm>
        </p:grpSpPr>
        <p:grpSp>
          <p:nvGrpSpPr>
            <p:cNvPr id="2" name="Grup 1"/>
            <p:cNvGrpSpPr/>
            <p:nvPr/>
          </p:nvGrpSpPr>
          <p:grpSpPr>
            <a:xfrm>
              <a:off x="123825" y="295275"/>
              <a:ext cx="3781426" cy="2157321"/>
              <a:chOff x="760412" y="269875"/>
              <a:chExt cx="4735513" cy="246856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269875"/>
                <a:ext cx="25701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ahmet\Desktop\images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728663"/>
                <a:ext cx="2533650" cy="180022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D:\DOKTOR\1-ISTANBULUZMAN\1-EĞİTİM KURUMU\1. İstanbuluzman\2-RESİMLER\z.Diğer\Calen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547" y="443714"/>
              <a:ext cx="1412118" cy="18994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536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lstStyle/>
          <a:p>
            <a:pPr>
              <a:defRPr/>
            </a:pPr>
            <a:r>
              <a:rPr lang="tr-TR" sz="3200" kern="1200" noProof="1">
                <a:solidFill>
                  <a:srgbClr val="575757"/>
                </a:solidFill>
                <a:effectLst>
                  <a:innerShdw blurRad="63500" dist="50800" dir="8100000">
                    <a:prstClr val="black">
                      <a:alpha val="50000"/>
                    </a:prstClr>
                  </a:innerShdw>
                </a:effectLst>
                <a:latin typeface="Calibri" pitchFamily="34" charset="0"/>
                <a:ea typeface="+mn-ea"/>
                <a:cs typeface="Calibri" pitchFamily="34" charset="0"/>
              </a:rPr>
              <a:t>MESLEK HASTALIKLARI</a:t>
            </a:r>
          </a:p>
        </p:txBody>
      </p:sp>
      <p:grpSp>
        <p:nvGrpSpPr>
          <p:cNvPr id="400387" name="Grup 1"/>
          <p:cNvGrpSpPr>
            <a:grpSpLocks/>
          </p:cNvGrpSpPr>
          <p:nvPr/>
        </p:nvGrpSpPr>
        <p:grpSpPr bwMode="auto">
          <a:xfrm>
            <a:off x="112713" y="981075"/>
            <a:ext cx="2878137" cy="5324475"/>
            <a:chOff x="112735" y="1037855"/>
            <a:chExt cx="2878902" cy="5324843"/>
          </a:xfrm>
        </p:grpSpPr>
        <p:sp>
          <p:nvSpPr>
            <p:cNvPr id="20" name="Rectangle 5"/>
            <p:cNvSpPr>
              <a:spLocks noChangeArrowheads="1"/>
            </p:cNvSpPr>
            <p:nvPr/>
          </p:nvSpPr>
          <p:spPr bwMode="gray">
            <a:xfrm>
              <a:off x="112735" y="1926916"/>
              <a:ext cx="2878902" cy="443578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Arial" charset="0"/>
                <a:buAutoNum type="arabicPeriod"/>
              </a:pPr>
              <a:endParaRPr lang="tr-TR" b="1" i="1" noProof="1">
                <a:solidFill>
                  <a:srgbClr val="000000"/>
                </a:solidFill>
                <a:latin typeface="Calibri" pitchFamily="34" charset="0"/>
              </a:endParaRPr>
            </a:p>
            <a:p>
              <a:pPr marL="342900" indent="-342900" algn="ctr">
                <a:lnSpc>
                  <a:spcPct val="90000"/>
                </a:lnSpc>
                <a:spcAft>
                  <a:spcPct val="20000"/>
                </a:spcAft>
                <a:buClr>
                  <a:srgbClr val="292929"/>
                </a:buClr>
              </a:pPr>
              <a:r>
                <a:rPr lang="tr-TR" b="1" i="1" noProof="1">
                  <a:solidFill>
                    <a:srgbClr val="000000"/>
                  </a:solidFill>
                  <a:latin typeface="Calibri" pitchFamily="34" charset="0"/>
                </a:rPr>
                <a:t>Katılımcıların;</a:t>
              </a:r>
            </a:p>
            <a:p>
              <a:pPr marL="342900" indent="-342900" algn="ctr">
                <a:lnSpc>
                  <a:spcPct val="90000"/>
                </a:lnSpc>
                <a:spcAft>
                  <a:spcPct val="20000"/>
                </a:spcAft>
                <a:buClr>
                  <a:srgbClr val="292929"/>
                </a:buClr>
              </a:pPr>
              <a:r>
                <a:rPr lang="tr-TR" b="1" i="1" noProof="1">
                  <a:solidFill>
                    <a:srgbClr val="000000"/>
                  </a:solidFill>
                  <a:latin typeface="Calibri" pitchFamily="34" charset="0"/>
                </a:rPr>
                <a:t>«Çalışma ortamından kaynaklanan nedenlerle meydana gelen özel bir hastalık grubu olan meslek hastalıkları konularında sebep-sonuç ilişkilerini bilmelerine ve kavramalarına yardımcı olmaktır...»</a:t>
              </a:r>
            </a:p>
          </p:txBody>
        </p:sp>
        <p:sp>
          <p:nvSpPr>
            <p:cNvPr id="14" name="Rectangle 11"/>
            <p:cNvSpPr>
              <a:spLocks noChangeArrowheads="1"/>
            </p:cNvSpPr>
            <p:nvPr/>
          </p:nvSpPr>
          <p:spPr bwMode="gray">
            <a:xfrm>
              <a:off x="112735" y="1037855"/>
              <a:ext cx="2843968" cy="84143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Konunun </a:t>
              </a:r>
            </a:p>
            <a:p>
              <a:pPr algn="ctr" defTabSz="801688" eaLnBrk="0" hangingPunct="0"/>
              <a:r>
                <a:rPr lang="tr-TR" sz="2400" b="1">
                  <a:solidFill>
                    <a:srgbClr val="FFFFFF"/>
                  </a:solidFill>
                  <a:latin typeface="Calibri" pitchFamily="34" charset="0"/>
                </a:rPr>
                <a:t>Genel Amacı</a:t>
              </a:r>
            </a:p>
          </p:txBody>
        </p:sp>
      </p:grpSp>
      <p:grpSp>
        <p:nvGrpSpPr>
          <p:cNvPr id="400388" name="Grup 2"/>
          <p:cNvGrpSpPr>
            <a:grpSpLocks/>
          </p:cNvGrpSpPr>
          <p:nvPr/>
        </p:nvGrpSpPr>
        <p:grpSpPr bwMode="auto">
          <a:xfrm>
            <a:off x="3130550" y="981075"/>
            <a:ext cx="2879725" cy="5324475"/>
            <a:chOff x="3130901" y="1037854"/>
            <a:chExt cx="2878901" cy="5324845"/>
          </a:xfrm>
        </p:grpSpPr>
        <p:sp>
          <p:nvSpPr>
            <p:cNvPr id="400393"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hastalığı tanımını yapar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sınıflandırmasını sıralar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tıbbi ve yasal tanı sürecini gösterir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hastalıklarından korunmayı açıklar</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Türkiye'de ve dünyada meslek hastalıkları istatistiklerini karşılaştırır</a:t>
              </a:r>
            </a:p>
          </p:txBody>
        </p:sp>
        <p:sp>
          <p:nvSpPr>
            <p:cNvPr id="23" name="Rectangle 11"/>
            <p:cNvSpPr>
              <a:spLocks noChangeArrowheads="1"/>
            </p:cNvSpPr>
            <p:nvPr/>
          </p:nvSpPr>
          <p:spPr bwMode="gray">
            <a:xfrm>
              <a:off x="3130901" y="1037854"/>
              <a:ext cx="2843986" cy="84143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Öğrenme </a:t>
              </a:r>
            </a:p>
            <a:p>
              <a:pPr algn="ctr" defTabSz="801688" eaLnBrk="0" hangingPunct="0"/>
              <a:r>
                <a:rPr lang="tr-TR" sz="2400" b="1">
                  <a:solidFill>
                    <a:srgbClr val="FFFFFF"/>
                  </a:solidFill>
                  <a:latin typeface="Calibri" pitchFamily="34" charset="0"/>
                </a:rPr>
                <a:t>Hedefleri</a:t>
              </a:r>
            </a:p>
          </p:txBody>
        </p:sp>
      </p:grpSp>
      <p:grpSp>
        <p:nvGrpSpPr>
          <p:cNvPr id="400389" name="Grup 3"/>
          <p:cNvGrpSpPr>
            <a:grpSpLocks/>
          </p:cNvGrpSpPr>
          <p:nvPr/>
        </p:nvGrpSpPr>
        <p:grpSpPr bwMode="auto">
          <a:xfrm>
            <a:off x="6140450" y="981075"/>
            <a:ext cx="2878138" cy="5324475"/>
            <a:chOff x="6140441" y="1037853"/>
            <a:chExt cx="2878901" cy="5324846"/>
          </a:xfrm>
        </p:grpSpPr>
        <p:sp>
          <p:nvSpPr>
            <p:cNvPr id="400391"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hastalığı tanımı</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sınıflandırması</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 tıbbi ve yasal tanı süreci</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Meslek hastalıklarından korunma</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Türkiye'de ve dünyada meslek hastalıkları istatistikleri</a:t>
              </a:r>
            </a:p>
            <a:p>
              <a:pPr marL="215900" indent="-179388">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rPr>
                <a:t>İlgili mevzuat</a:t>
              </a:r>
            </a:p>
            <a:p>
              <a:pPr marL="719138" lvl="1" indent="-179388">
                <a:lnSpc>
                  <a:spcPct val="90000"/>
                </a:lnSpc>
                <a:buClr>
                  <a:srgbClr val="292929"/>
                </a:buClr>
                <a:buFont typeface="Wingdings" pitchFamily="2" charset="2"/>
                <a:buChar char="§"/>
              </a:pPr>
              <a:r>
                <a:rPr lang="tr-TR" sz="1400" i="1" noProof="1">
                  <a:solidFill>
                    <a:srgbClr val="000000"/>
                  </a:solidFill>
                  <a:latin typeface="Calibri" pitchFamily="34" charset="0"/>
                </a:rPr>
                <a:t>Meslek Hastalıkları Tespiti İşlemleri Genelgesi (2008-113)</a:t>
              </a:r>
            </a:p>
          </p:txBody>
        </p:sp>
        <p:sp>
          <p:nvSpPr>
            <p:cNvPr id="30" name="Rectangle 11"/>
            <p:cNvSpPr>
              <a:spLocks noChangeArrowheads="1"/>
            </p:cNvSpPr>
            <p:nvPr/>
          </p:nvSpPr>
          <p:spPr bwMode="gray">
            <a:xfrm>
              <a:off x="6140441" y="1037853"/>
              <a:ext cx="2843967" cy="841434"/>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a:solidFill>
                    <a:srgbClr val="FFFFFF"/>
                  </a:solidFill>
                  <a:latin typeface="Calibri" pitchFamily="34" charset="0"/>
                </a:rPr>
                <a:t>Konunun </a:t>
              </a:r>
            </a:p>
            <a:p>
              <a:pPr algn="ctr" defTabSz="801688" eaLnBrk="0" hangingPunct="0"/>
              <a:r>
                <a:rPr lang="tr-TR" sz="2400" b="1">
                  <a:solidFill>
                    <a:srgbClr val="FFFFFF"/>
                  </a:solidFill>
                  <a:latin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HASTALIĞIN DOĞAL SEYRİ – PSM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7"/>
          <p:cNvGrpSpPr/>
          <p:nvPr/>
        </p:nvGrpSpPr>
        <p:grpSpPr>
          <a:xfrm>
            <a:off x="238126" y="910809"/>
            <a:ext cx="8658893" cy="5101791"/>
            <a:chOff x="276226" y="748884"/>
            <a:chExt cx="8658893" cy="5101791"/>
          </a:xfrm>
        </p:grpSpPr>
        <p:sp>
          <p:nvSpPr>
            <p:cNvPr id="9" name="Freeform 12"/>
            <p:cNvSpPr>
              <a:spLocks/>
            </p:cNvSpPr>
            <p:nvPr/>
          </p:nvSpPr>
          <p:spPr bwMode="gray">
            <a:xfrm>
              <a:off x="1625386" y="1949450"/>
              <a:ext cx="1415717"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zh-CN" altLang="en-US" b="1">
                <a:solidFill>
                  <a:srgbClr val="000000"/>
                </a:solidFill>
                <a:latin typeface="Calibri" pitchFamily="34" charset="0"/>
              </a:endParaRPr>
            </a:p>
          </p:txBody>
        </p:sp>
        <p:grpSp>
          <p:nvGrpSpPr>
            <p:cNvPr id="10" name="Grup 9"/>
            <p:cNvGrpSpPr/>
            <p:nvPr/>
          </p:nvGrpSpPr>
          <p:grpSpPr>
            <a:xfrm>
              <a:off x="2368873" y="2686050"/>
              <a:ext cx="2340000" cy="2740024"/>
              <a:chOff x="2387924" y="2686050"/>
              <a:chExt cx="2215504" cy="2740024"/>
            </a:xfrm>
          </p:grpSpPr>
          <p:sp>
            <p:nvSpPr>
              <p:cNvPr id="39" name="AutoShape 4"/>
              <p:cNvSpPr>
                <a:spLocks noChangeArrowheads="1"/>
              </p:cNvSpPr>
              <p:nvPr/>
            </p:nvSpPr>
            <p:spPr bwMode="auto">
              <a:xfrm>
                <a:off x="2387924" y="2852737"/>
                <a:ext cx="2215504" cy="2573337"/>
              </a:xfrm>
              <a:prstGeom prst="roundRect">
                <a:avLst>
                  <a:gd name="adj" fmla="val 4690"/>
                </a:avLst>
              </a:prstGeom>
              <a:noFill/>
              <a:ln w="25400">
                <a:solidFill>
                  <a:srgbClr val="5F5F5F"/>
                </a:solidFill>
                <a:round/>
                <a:headEnd/>
                <a:tailEnd/>
              </a:ln>
              <a:effectLst/>
            </p:spPr>
            <p:txBody>
              <a:bodyPr wrap="none" anchor="ctr"/>
              <a:lstStyle/>
              <a:p>
                <a:pPr algn="ctr"/>
                <a:r>
                  <a:rPr lang="tr-TR" altLang="zh-CN" sz="1400" dirty="0" smtClean="0">
                    <a:solidFill>
                      <a:srgbClr val="000000"/>
                    </a:solidFill>
                    <a:latin typeface="Calibri" pitchFamily="34" charset="0"/>
                  </a:rPr>
                  <a:t>Tansiyon Ölçümü</a:t>
                </a:r>
              </a:p>
              <a:p>
                <a:pPr algn="ctr"/>
                <a:r>
                  <a:rPr lang="tr-TR" altLang="zh-CN" sz="1400" dirty="0" smtClean="0">
                    <a:solidFill>
                      <a:srgbClr val="000000"/>
                    </a:solidFill>
                    <a:latin typeface="Calibri" pitchFamily="34" charset="0"/>
                  </a:rPr>
                  <a:t>Akciğer Grafisi</a:t>
                </a:r>
              </a:p>
              <a:p>
                <a:pPr algn="ctr"/>
                <a:r>
                  <a:rPr lang="tr-TR" altLang="zh-CN" sz="1400" dirty="0" smtClean="0">
                    <a:solidFill>
                      <a:srgbClr val="000000"/>
                    </a:solidFill>
                    <a:latin typeface="Calibri" pitchFamily="34" charset="0"/>
                  </a:rPr>
                  <a:t>Mamografi</a:t>
                </a:r>
              </a:p>
              <a:p>
                <a:pPr algn="ctr"/>
                <a:r>
                  <a:rPr lang="tr-TR" altLang="zh-CN" sz="1400" dirty="0" err="1" smtClean="0">
                    <a:solidFill>
                      <a:srgbClr val="000000"/>
                    </a:solidFill>
                    <a:latin typeface="Calibri" pitchFamily="34" charset="0"/>
                  </a:rPr>
                  <a:t>Odiometri</a:t>
                </a:r>
                <a:endParaRPr lang="tr-TR" altLang="zh-CN" sz="1400" dirty="0" smtClean="0">
                  <a:solidFill>
                    <a:srgbClr val="000000"/>
                  </a:solidFill>
                  <a:latin typeface="Calibri" pitchFamily="34" charset="0"/>
                </a:endParaRPr>
              </a:p>
              <a:p>
                <a:pPr algn="ctr"/>
                <a:r>
                  <a:rPr lang="tr-TR" altLang="zh-CN" sz="1400" dirty="0">
                    <a:solidFill>
                      <a:srgbClr val="000000"/>
                    </a:solidFill>
                    <a:latin typeface="Calibri" pitchFamily="34" charset="0"/>
                  </a:rPr>
                  <a:t>Pap </a:t>
                </a:r>
                <a:r>
                  <a:rPr lang="tr-TR" altLang="zh-CN" sz="1400" dirty="0" smtClean="0">
                    <a:solidFill>
                      <a:srgbClr val="000000"/>
                    </a:solidFill>
                    <a:latin typeface="Calibri" pitchFamily="34" charset="0"/>
                  </a:rPr>
                  <a:t>Smear</a:t>
                </a:r>
              </a:p>
              <a:p>
                <a:pPr algn="ctr"/>
                <a:r>
                  <a:rPr lang="tr-TR" altLang="zh-CN" sz="1400" dirty="0" smtClean="0">
                    <a:solidFill>
                      <a:srgbClr val="000000"/>
                    </a:solidFill>
                    <a:latin typeface="Calibri" pitchFamily="34" charset="0"/>
                  </a:rPr>
                  <a:t>Boy-Kilo</a:t>
                </a:r>
              </a:p>
              <a:p>
                <a:pPr algn="ctr"/>
                <a:r>
                  <a:rPr lang="tr-TR" altLang="zh-CN" sz="1400" dirty="0" smtClean="0">
                    <a:solidFill>
                      <a:srgbClr val="000000"/>
                    </a:solidFill>
                    <a:latin typeface="Calibri" pitchFamily="34" charset="0"/>
                  </a:rPr>
                  <a:t>TİT</a:t>
                </a:r>
              </a:p>
              <a:p>
                <a:pPr algn="ctr"/>
                <a:r>
                  <a:rPr lang="tr-TR" altLang="zh-CN" sz="1400" dirty="0" smtClean="0">
                    <a:solidFill>
                      <a:srgbClr val="000000"/>
                    </a:solidFill>
                    <a:latin typeface="Calibri" pitchFamily="34" charset="0"/>
                  </a:rPr>
                  <a:t>EKG</a:t>
                </a:r>
              </a:p>
              <a:p>
                <a:pPr algn="ctr"/>
                <a:r>
                  <a:rPr lang="tr-TR" altLang="zh-CN" sz="1400" dirty="0" smtClean="0">
                    <a:solidFill>
                      <a:srgbClr val="000000"/>
                    </a:solidFill>
                    <a:latin typeface="Calibri" pitchFamily="34" charset="0"/>
                  </a:rPr>
                  <a:t>AKŞ</a:t>
                </a:r>
              </a:p>
            </p:txBody>
          </p:sp>
          <p:sp>
            <p:nvSpPr>
              <p:cNvPr id="40" name="AutoShape 5"/>
              <p:cNvSpPr>
                <a:spLocks noChangeArrowheads="1"/>
              </p:cNvSpPr>
              <p:nvPr/>
            </p:nvSpPr>
            <p:spPr bwMode="gray">
              <a:xfrm>
                <a:off x="2586038" y="2714625"/>
                <a:ext cx="1798757"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zh-CN" altLang="en-US" b="1">
                  <a:solidFill>
                    <a:srgbClr val="000000"/>
                  </a:solidFill>
                  <a:latin typeface="Calibri" pitchFamily="34" charset="0"/>
                </a:endParaRPr>
              </a:p>
            </p:txBody>
          </p:sp>
          <p:sp>
            <p:nvSpPr>
              <p:cNvPr id="41" name="AutoShape 6"/>
              <p:cNvSpPr>
                <a:spLocks noChangeArrowheads="1"/>
              </p:cNvSpPr>
              <p:nvPr/>
            </p:nvSpPr>
            <p:spPr bwMode="auto">
              <a:xfrm flipH="1">
                <a:off x="4218779" y="2790825"/>
                <a:ext cx="70479"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42" name="AutoShape 7"/>
              <p:cNvSpPr>
                <a:spLocks noChangeArrowheads="1"/>
              </p:cNvSpPr>
              <p:nvPr/>
            </p:nvSpPr>
            <p:spPr bwMode="auto">
              <a:xfrm flipH="1">
                <a:off x="2658812" y="2781300"/>
                <a:ext cx="68948"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43" name="Text Box 13"/>
              <p:cNvSpPr txBox="1">
                <a:spLocks noChangeArrowheads="1"/>
              </p:cNvSpPr>
              <p:nvPr/>
            </p:nvSpPr>
            <p:spPr bwMode="gray">
              <a:xfrm>
                <a:off x="2594124" y="2686050"/>
                <a:ext cx="1783435"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Asemptomatik</a:t>
                </a:r>
                <a:endParaRPr lang="en-US" altLang="zh-CN" sz="1400" b="1" dirty="0">
                  <a:solidFill>
                    <a:srgbClr val="FFFFFF"/>
                  </a:solidFill>
                  <a:latin typeface="Calibri" pitchFamily="34" charset="0"/>
                  <a:ea typeface="宋体" charset="-122"/>
                </a:endParaRPr>
              </a:p>
            </p:txBody>
          </p:sp>
        </p:grpSp>
        <p:grpSp>
          <p:nvGrpSpPr>
            <p:cNvPr id="11" name="Grup 10"/>
            <p:cNvGrpSpPr/>
            <p:nvPr/>
          </p:nvGrpSpPr>
          <p:grpSpPr>
            <a:xfrm>
              <a:off x="4480570" y="2279650"/>
              <a:ext cx="2340000" cy="2644774"/>
              <a:chOff x="4585362" y="2279650"/>
              <a:chExt cx="2510788" cy="2644774"/>
            </a:xfrm>
          </p:grpSpPr>
          <p:sp>
            <p:nvSpPr>
              <p:cNvPr id="36" name="AutoShape 8"/>
              <p:cNvSpPr>
                <a:spLocks noChangeArrowheads="1"/>
              </p:cNvSpPr>
              <p:nvPr/>
            </p:nvSpPr>
            <p:spPr bwMode="auto">
              <a:xfrm>
                <a:off x="4585362" y="2351087"/>
                <a:ext cx="2510788" cy="2573337"/>
              </a:xfrm>
              <a:prstGeom prst="roundRect">
                <a:avLst>
                  <a:gd name="adj" fmla="val 4690"/>
                </a:avLst>
              </a:prstGeom>
              <a:noFill/>
              <a:ln w="25400">
                <a:solidFill>
                  <a:srgbClr val="5F5F5F"/>
                </a:solidFill>
                <a:round/>
                <a:headEnd/>
                <a:tailEnd/>
              </a:ln>
              <a:effectLst/>
            </p:spPr>
            <p:txBody>
              <a:bodyPr wrap="none" anchor="ctr"/>
              <a:lstStyle/>
              <a:p>
                <a:pPr algn="ctr"/>
                <a:r>
                  <a:rPr lang="tr-TR" altLang="zh-CN" sz="1400" dirty="0" smtClean="0">
                    <a:solidFill>
                      <a:srgbClr val="000000"/>
                    </a:solidFill>
                    <a:latin typeface="Calibri" pitchFamily="34" charset="0"/>
                  </a:rPr>
                  <a:t>Akciğer </a:t>
                </a:r>
                <a:r>
                  <a:rPr lang="tr-TR" altLang="zh-CN" sz="1400" dirty="0" err="1" smtClean="0">
                    <a:solidFill>
                      <a:srgbClr val="000000"/>
                    </a:solidFill>
                    <a:latin typeface="Calibri" pitchFamily="34" charset="0"/>
                  </a:rPr>
                  <a:t>Ca</a:t>
                </a:r>
                <a:r>
                  <a:rPr lang="tr-TR" altLang="zh-CN" sz="1400" dirty="0" smtClean="0">
                    <a:solidFill>
                      <a:srgbClr val="000000"/>
                    </a:solidFill>
                    <a:latin typeface="Calibri" pitchFamily="34" charset="0"/>
                  </a:rPr>
                  <a:t> (Öksürük)</a:t>
                </a:r>
              </a:p>
              <a:p>
                <a:pPr algn="ctr"/>
                <a:r>
                  <a:rPr lang="tr-TR" altLang="zh-CN" sz="1400" dirty="0" smtClean="0">
                    <a:solidFill>
                      <a:srgbClr val="000000"/>
                    </a:solidFill>
                    <a:latin typeface="Calibri" pitchFamily="34" charset="0"/>
                  </a:rPr>
                  <a:t>Diyabetik Ayak Bakımı</a:t>
                </a:r>
                <a:endParaRPr lang="tr-TR" altLang="zh-CN" sz="1400" dirty="0">
                  <a:solidFill>
                    <a:srgbClr val="000000"/>
                  </a:solidFill>
                  <a:latin typeface="Calibri" pitchFamily="34" charset="0"/>
                </a:endParaRPr>
              </a:p>
            </p:txBody>
          </p:sp>
          <p:sp>
            <p:nvSpPr>
              <p:cNvPr id="37" name="AutoShape 10"/>
              <p:cNvSpPr>
                <a:spLocks noChangeArrowheads="1"/>
              </p:cNvSpPr>
              <p:nvPr/>
            </p:nvSpPr>
            <p:spPr bwMode="auto">
              <a:xfrm flipH="1">
                <a:off x="6652598" y="2279650"/>
                <a:ext cx="78137"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38" name="AutoShape 11"/>
              <p:cNvSpPr>
                <a:spLocks noChangeArrowheads="1"/>
              </p:cNvSpPr>
              <p:nvPr/>
            </p:nvSpPr>
            <p:spPr bwMode="auto">
              <a:xfrm flipH="1">
                <a:off x="4892338" y="2279650"/>
                <a:ext cx="78137"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grpSp>
        <p:sp>
          <p:nvSpPr>
            <p:cNvPr id="13" name="Text Box 14"/>
            <p:cNvSpPr txBox="1">
              <a:spLocks noChangeArrowheads="1"/>
            </p:cNvSpPr>
            <p:nvPr/>
          </p:nvSpPr>
          <p:spPr bwMode="gray">
            <a:xfrm>
              <a:off x="4708873" y="2186979"/>
              <a:ext cx="1829674"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Semptomatik</a:t>
              </a:r>
              <a:endParaRPr lang="en-US" altLang="zh-CN" sz="1400" b="1" dirty="0">
                <a:solidFill>
                  <a:srgbClr val="FFFFFF"/>
                </a:solidFill>
                <a:latin typeface="Calibri" pitchFamily="34" charset="0"/>
                <a:ea typeface="宋体" charset="-122"/>
              </a:endParaRPr>
            </a:p>
          </p:txBody>
        </p:sp>
        <p:grpSp>
          <p:nvGrpSpPr>
            <p:cNvPr id="14" name="Grup 13"/>
            <p:cNvGrpSpPr/>
            <p:nvPr/>
          </p:nvGrpSpPr>
          <p:grpSpPr>
            <a:xfrm>
              <a:off x="276226" y="3114675"/>
              <a:ext cx="2340000" cy="2736000"/>
              <a:chOff x="257175" y="3114675"/>
              <a:chExt cx="2215505" cy="2741611"/>
            </a:xfrm>
          </p:grpSpPr>
          <p:sp>
            <p:nvSpPr>
              <p:cNvPr id="31" name="AutoShape 16"/>
              <p:cNvSpPr>
                <a:spLocks noChangeArrowheads="1"/>
              </p:cNvSpPr>
              <p:nvPr/>
            </p:nvSpPr>
            <p:spPr bwMode="auto">
              <a:xfrm>
                <a:off x="257175" y="3282949"/>
                <a:ext cx="2215505" cy="2573337"/>
              </a:xfrm>
              <a:prstGeom prst="roundRect">
                <a:avLst>
                  <a:gd name="adj" fmla="val 4690"/>
                </a:avLst>
              </a:prstGeom>
              <a:noFill/>
              <a:ln w="25400">
                <a:solidFill>
                  <a:schemeClr val="tx1">
                    <a:lumMod val="65000"/>
                    <a:lumOff val="35000"/>
                  </a:schemeClr>
                </a:solidFill>
                <a:round/>
                <a:headEnd/>
                <a:tailEnd/>
              </a:ln>
              <a:effectLst/>
            </p:spPr>
            <p:txBody>
              <a:bodyPr wrap="none" anchor="ctr">
                <a:normAutofit/>
              </a:bodyPr>
              <a:lstStyle/>
              <a:p>
                <a:pPr algn="ctr"/>
                <a:r>
                  <a:rPr lang="tr-TR" altLang="zh-CN" sz="1400" dirty="0" smtClean="0">
                    <a:solidFill>
                      <a:srgbClr val="000000"/>
                    </a:solidFill>
                    <a:latin typeface="Calibri" pitchFamily="34" charset="0"/>
                  </a:rPr>
                  <a:t>Aşılama</a:t>
                </a:r>
              </a:p>
              <a:p>
                <a:pPr algn="ctr"/>
                <a:r>
                  <a:rPr lang="tr-TR" altLang="zh-CN" sz="1400" dirty="0" smtClean="0">
                    <a:solidFill>
                      <a:srgbClr val="000000"/>
                    </a:solidFill>
                    <a:latin typeface="Calibri" pitchFamily="34" charset="0"/>
                  </a:rPr>
                  <a:t>İşe </a:t>
                </a:r>
                <a:r>
                  <a:rPr lang="tr-TR" altLang="zh-CN" sz="1400" dirty="0">
                    <a:solidFill>
                      <a:srgbClr val="000000"/>
                    </a:solidFill>
                    <a:latin typeface="Calibri" pitchFamily="34" charset="0"/>
                  </a:rPr>
                  <a:t>Giriş </a:t>
                </a:r>
                <a:r>
                  <a:rPr lang="tr-TR" altLang="zh-CN" sz="1400" dirty="0" smtClean="0">
                    <a:solidFill>
                      <a:srgbClr val="000000"/>
                    </a:solidFill>
                    <a:latin typeface="Calibri" pitchFamily="34" charset="0"/>
                  </a:rPr>
                  <a:t>Muayenesi</a:t>
                </a:r>
                <a:endParaRPr lang="tr-TR" altLang="zh-CN" sz="1400" dirty="0">
                  <a:solidFill>
                    <a:srgbClr val="000000"/>
                  </a:solidFill>
                  <a:latin typeface="Calibri" pitchFamily="34" charset="0"/>
                </a:endParaRPr>
              </a:p>
              <a:p>
                <a:pPr algn="ctr"/>
                <a:r>
                  <a:rPr lang="tr-TR" altLang="zh-CN" sz="1400" dirty="0" smtClean="0">
                    <a:solidFill>
                      <a:srgbClr val="000000"/>
                    </a:solidFill>
                    <a:latin typeface="Calibri" pitchFamily="34" charset="0"/>
                  </a:rPr>
                  <a:t>(Uygun İşe Yerleştirme)</a:t>
                </a:r>
              </a:p>
              <a:p>
                <a:pPr algn="ctr"/>
                <a:r>
                  <a:rPr lang="tr-TR" altLang="zh-CN" sz="1400" dirty="0" smtClean="0">
                    <a:solidFill>
                      <a:srgbClr val="000000"/>
                    </a:solidFill>
                    <a:latin typeface="Calibri" pitchFamily="34" charset="0"/>
                  </a:rPr>
                  <a:t>Fizik Aktivite Programı</a:t>
                </a:r>
              </a:p>
              <a:p>
                <a:pPr algn="ctr"/>
                <a:r>
                  <a:rPr lang="tr-TR" altLang="zh-CN" sz="1400" dirty="0" smtClean="0">
                    <a:solidFill>
                      <a:srgbClr val="000000"/>
                    </a:solidFill>
                    <a:latin typeface="Calibri" pitchFamily="34" charset="0"/>
                  </a:rPr>
                  <a:t>Emniyet Kemeri Takma</a:t>
                </a:r>
                <a:endParaRPr lang="zh-CN" altLang="en-US" sz="1400" dirty="0">
                  <a:solidFill>
                    <a:srgbClr val="000000"/>
                  </a:solidFill>
                  <a:latin typeface="Calibri" pitchFamily="34" charset="0"/>
                </a:endParaRPr>
              </a:p>
            </p:txBody>
          </p:sp>
          <p:sp>
            <p:nvSpPr>
              <p:cNvPr id="32" name="AutoShape 17"/>
              <p:cNvSpPr>
                <a:spLocks noChangeArrowheads="1"/>
              </p:cNvSpPr>
              <p:nvPr/>
            </p:nvSpPr>
            <p:spPr bwMode="gray">
              <a:xfrm>
                <a:off x="440464" y="3140075"/>
                <a:ext cx="1798758" cy="287338"/>
              </a:xfrm>
              <a:prstGeom prst="roundRect">
                <a:avLst>
                  <a:gd name="adj" fmla="val 50000"/>
                </a:avLst>
              </a:prstGeom>
              <a:solidFill>
                <a:schemeClr val="tx1">
                  <a:lumMod val="75000"/>
                  <a:lumOff val="25000"/>
                </a:schemeClr>
              </a:solidFill>
              <a:ln w="9525">
                <a:noFill/>
                <a:round/>
                <a:headEnd/>
                <a:tailEnd/>
              </a:ln>
              <a:effectLst/>
            </p:spPr>
            <p:txBody>
              <a:bodyPr wrap="none" anchor="ctr"/>
              <a:lstStyle/>
              <a:p>
                <a:endParaRPr lang="zh-CN" altLang="en-US">
                  <a:solidFill>
                    <a:srgbClr val="000000"/>
                  </a:solidFill>
                  <a:latin typeface="Calibri" pitchFamily="34" charset="0"/>
                </a:endParaRPr>
              </a:p>
            </p:txBody>
          </p:sp>
          <p:sp>
            <p:nvSpPr>
              <p:cNvPr id="33" name="AutoShape 18"/>
              <p:cNvSpPr>
                <a:spLocks noChangeArrowheads="1"/>
              </p:cNvSpPr>
              <p:nvPr/>
            </p:nvSpPr>
            <p:spPr bwMode="auto">
              <a:xfrm flipH="1">
                <a:off x="2079946" y="3211513"/>
                <a:ext cx="68948"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a:solidFill>
                    <a:srgbClr val="000000"/>
                  </a:solidFill>
                  <a:latin typeface="Calibri" pitchFamily="34" charset="0"/>
                </a:endParaRPr>
              </a:p>
            </p:txBody>
          </p:sp>
          <p:sp>
            <p:nvSpPr>
              <p:cNvPr id="34" name="AutoShape 19"/>
              <p:cNvSpPr>
                <a:spLocks noChangeArrowheads="1"/>
              </p:cNvSpPr>
              <p:nvPr/>
            </p:nvSpPr>
            <p:spPr bwMode="auto">
              <a:xfrm flipH="1">
                <a:off x="526716" y="3211513"/>
                <a:ext cx="70479"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a:solidFill>
                    <a:srgbClr val="000000"/>
                  </a:solidFill>
                  <a:latin typeface="Calibri" pitchFamily="34" charset="0"/>
                </a:endParaRPr>
              </a:p>
            </p:txBody>
          </p:sp>
          <p:sp>
            <p:nvSpPr>
              <p:cNvPr id="35" name="Text Box 20"/>
              <p:cNvSpPr txBox="1">
                <a:spLocks noChangeArrowheads="1"/>
              </p:cNvSpPr>
              <p:nvPr/>
            </p:nvSpPr>
            <p:spPr bwMode="gray">
              <a:xfrm>
                <a:off x="459332" y="3114675"/>
                <a:ext cx="1755856"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Hastalık Öncesi</a:t>
                </a:r>
                <a:endParaRPr lang="en-US" altLang="zh-CN" sz="1400" b="1" dirty="0">
                  <a:solidFill>
                    <a:srgbClr val="FFFFFF"/>
                  </a:solidFill>
                  <a:latin typeface="Calibri" pitchFamily="34" charset="0"/>
                  <a:ea typeface="宋体" charset="-122"/>
                </a:endParaRPr>
              </a:p>
            </p:txBody>
          </p:sp>
        </p:grpSp>
        <p:sp>
          <p:nvSpPr>
            <p:cNvPr id="15" name="AutoShape 8"/>
            <p:cNvSpPr>
              <a:spLocks noChangeArrowheads="1"/>
            </p:cNvSpPr>
            <p:nvPr/>
          </p:nvSpPr>
          <p:spPr bwMode="auto">
            <a:xfrm>
              <a:off x="6595119" y="1903412"/>
              <a:ext cx="2340000" cy="2573337"/>
            </a:xfrm>
            <a:prstGeom prst="roundRect">
              <a:avLst>
                <a:gd name="adj" fmla="val 4690"/>
              </a:avLst>
            </a:prstGeom>
            <a:noFill/>
            <a:ln w="25400">
              <a:solidFill>
                <a:srgbClr val="5F5F5F"/>
              </a:solidFill>
              <a:round/>
              <a:headEnd/>
              <a:tailEnd/>
            </a:ln>
            <a:effectLst/>
          </p:spPr>
          <p:txBody>
            <a:bodyPr wrap="none" anchor="ctr"/>
            <a:lstStyle/>
            <a:p>
              <a:pPr algn="ctr"/>
              <a:r>
                <a:rPr lang="tr-TR" altLang="zh-CN" sz="1400" dirty="0" smtClean="0">
                  <a:solidFill>
                    <a:srgbClr val="000000"/>
                  </a:solidFill>
                  <a:latin typeface="Calibri" pitchFamily="34" charset="0"/>
                </a:rPr>
                <a:t>İleri Tedaviler</a:t>
              </a:r>
              <a:endParaRPr lang="zh-CN" altLang="en-US" sz="1400" dirty="0">
                <a:solidFill>
                  <a:srgbClr val="000000"/>
                </a:solidFill>
                <a:latin typeface="Calibri" pitchFamily="34" charset="0"/>
              </a:endParaRPr>
            </a:p>
          </p:txBody>
        </p:sp>
        <p:sp>
          <p:nvSpPr>
            <p:cNvPr id="16" name="AutoShape 9"/>
            <p:cNvSpPr>
              <a:spLocks noChangeArrowheads="1"/>
            </p:cNvSpPr>
            <p:nvPr/>
          </p:nvSpPr>
          <p:spPr bwMode="gray">
            <a:xfrm>
              <a:off x="6778647" y="1760538"/>
              <a:ext cx="1899836" cy="287338"/>
            </a:xfrm>
            <a:prstGeom prst="roundRect">
              <a:avLst>
                <a:gd name="adj" fmla="val 50000"/>
              </a:avLst>
            </a:prstGeom>
            <a:solidFill>
              <a:srgbClr val="002060"/>
            </a:solidFill>
            <a:ln w="9525">
              <a:noFill/>
              <a:round/>
              <a:headEnd/>
              <a:tailEnd/>
            </a:ln>
            <a:effectLst/>
          </p:spPr>
          <p:txBody>
            <a:bodyPr wrap="none" anchor="ctr"/>
            <a:lstStyle/>
            <a:p>
              <a:endParaRPr lang="zh-CN" altLang="en-US" b="1">
                <a:solidFill>
                  <a:srgbClr val="000000"/>
                </a:solidFill>
                <a:latin typeface="Calibri" pitchFamily="34" charset="0"/>
              </a:endParaRPr>
            </a:p>
          </p:txBody>
        </p:sp>
        <p:sp>
          <p:nvSpPr>
            <p:cNvPr id="17" name="AutoShape 10"/>
            <p:cNvSpPr>
              <a:spLocks noChangeArrowheads="1"/>
            </p:cNvSpPr>
            <p:nvPr/>
          </p:nvSpPr>
          <p:spPr bwMode="auto">
            <a:xfrm flipH="1">
              <a:off x="8521739" y="1831975"/>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18" name="AutoShape 11"/>
            <p:cNvSpPr>
              <a:spLocks noChangeArrowheads="1"/>
            </p:cNvSpPr>
            <p:nvPr/>
          </p:nvSpPr>
          <p:spPr bwMode="auto">
            <a:xfrm flipH="1">
              <a:off x="6871171" y="1831975"/>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19" name="Text Box 14"/>
            <p:cNvSpPr txBox="1">
              <a:spLocks noChangeArrowheads="1"/>
            </p:cNvSpPr>
            <p:nvPr/>
          </p:nvSpPr>
          <p:spPr bwMode="gray">
            <a:xfrm>
              <a:off x="6781497" y="1743075"/>
              <a:ext cx="1881997"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Komplikasyon</a:t>
              </a:r>
              <a:endParaRPr lang="en-US" altLang="zh-CN" sz="1400" b="1" dirty="0">
                <a:solidFill>
                  <a:srgbClr val="FFFFFF"/>
                </a:solidFill>
                <a:latin typeface="Calibri" pitchFamily="34" charset="0"/>
                <a:ea typeface="宋体" charset="-122"/>
              </a:endParaRPr>
            </a:p>
          </p:txBody>
        </p:sp>
        <p:sp>
          <p:nvSpPr>
            <p:cNvPr id="20" name="Freeform 12"/>
            <p:cNvSpPr>
              <a:spLocks/>
            </p:cNvSpPr>
            <p:nvPr/>
          </p:nvSpPr>
          <p:spPr bwMode="gray">
            <a:xfrm>
              <a:off x="3749461" y="1454150"/>
              <a:ext cx="1415717"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zh-CN" altLang="en-US" b="1">
                <a:solidFill>
                  <a:srgbClr val="000000"/>
                </a:solidFill>
                <a:latin typeface="Calibri" pitchFamily="34" charset="0"/>
              </a:endParaRPr>
            </a:p>
          </p:txBody>
        </p:sp>
        <p:sp>
          <p:nvSpPr>
            <p:cNvPr id="21" name="Freeform 12"/>
            <p:cNvSpPr>
              <a:spLocks/>
            </p:cNvSpPr>
            <p:nvPr/>
          </p:nvSpPr>
          <p:spPr bwMode="gray">
            <a:xfrm>
              <a:off x="5835436" y="1016000"/>
              <a:ext cx="1415717"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zh-CN" altLang="en-US" b="1">
                <a:solidFill>
                  <a:srgbClr val="000000"/>
                </a:solidFill>
                <a:latin typeface="Calibri" pitchFamily="34" charset="0"/>
              </a:endParaRPr>
            </a:p>
          </p:txBody>
        </p:sp>
        <p:sp>
          <p:nvSpPr>
            <p:cNvPr id="22" name="Metin kutusu 21"/>
            <p:cNvSpPr txBox="1"/>
            <p:nvPr/>
          </p:nvSpPr>
          <p:spPr>
            <a:xfrm>
              <a:off x="1615861" y="1687273"/>
              <a:ext cx="1800000" cy="369332"/>
            </a:xfrm>
            <a:prstGeom prst="rect">
              <a:avLst/>
            </a:prstGeom>
            <a:noFill/>
          </p:spPr>
          <p:txBody>
            <a:bodyPr wrap="square" rtlCol="0">
              <a:spAutoFit/>
            </a:bodyPr>
            <a:lstStyle/>
            <a:p>
              <a:pPr algn="ctr"/>
              <a:r>
                <a:rPr lang="tr-TR" b="1" i="1" dirty="0" smtClean="0">
                  <a:solidFill>
                    <a:srgbClr val="000000"/>
                  </a:solidFill>
                  <a:latin typeface="Calibri" pitchFamily="34" charset="0"/>
                  <a:cs typeface="Calibri" pitchFamily="34" charset="0"/>
                </a:rPr>
                <a:t>Birincil Koruma</a:t>
              </a:r>
              <a:endParaRPr lang="tr-TR" b="1" i="1" dirty="0">
                <a:solidFill>
                  <a:srgbClr val="000000"/>
                </a:solidFill>
                <a:latin typeface="Calibri" pitchFamily="34" charset="0"/>
                <a:cs typeface="Calibri" pitchFamily="34" charset="0"/>
              </a:endParaRPr>
            </a:p>
          </p:txBody>
        </p:sp>
        <p:sp>
          <p:nvSpPr>
            <p:cNvPr id="23" name="Metin kutusu 22"/>
            <p:cNvSpPr txBox="1"/>
            <p:nvPr/>
          </p:nvSpPr>
          <p:spPr>
            <a:xfrm>
              <a:off x="3738735" y="1195765"/>
              <a:ext cx="1800000" cy="369332"/>
            </a:xfrm>
            <a:prstGeom prst="rect">
              <a:avLst/>
            </a:prstGeom>
            <a:noFill/>
          </p:spPr>
          <p:txBody>
            <a:bodyPr wrap="square" rtlCol="0">
              <a:spAutoFit/>
            </a:bodyPr>
            <a:lstStyle/>
            <a:p>
              <a:pPr algn="ctr"/>
              <a:r>
                <a:rPr lang="tr-TR" b="1" i="1" dirty="0" smtClean="0">
                  <a:solidFill>
                    <a:srgbClr val="000000"/>
                  </a:solidFill>
                  <a:latin typeface="Calibri" pitchFamily="34" charset="0"/>
                  <a:cs typeface="Calibri" pitchFamily="34" charset="0"/>
                </a:rPr>
                <a:t>İkincil Koruma</a:t>
              </a:r>
              <a:endParaRPr lang="tr-TR" b="1" i="1" dirty="0">
                <a:solidFill>
                  <a:srgbClr val="000000"/>
                </a:solidFill>
                <a:latin typeface="Calibri" pitchFamily="34" charset="0"/>
                <a:cs typeface="Calibri" pitchFamily="34" charset="0"/>
              </a:endParaRPr>
            </a:p>
          </p:txBody>
        </p:sp>
        <p:sp>
          <p:nvSpPr>
            <p:cNvPr id="24" name="Metin kutusu 23"/>
            <p:cNvSpPr txBox="1"/>
            <p:nvPr/>
          </p:nvSpPr>
          <p:spPr>
            <a:xfrm>
              <a:off x="5755727" y="748884"/>
              <a:ext cx="1800000" cy="369332"/>
            </a:xfrm>
            <a:prstGeom prst="rect">
              <a:avLst/>
            </a:prstGeom>
            <a:noFill/>
          </p:spPr>
          <p:txBody>
            <a:bodyPr wrap="square" rtlCol="0">
              <a:spAutoFit/>
            </a:bodyPr>
            <a:lstStyle/>
            <a:p>
              <a:r>
                <a:rPr lang="tr-TR" b="1" i="1" dirty="0" smtClean="0">
                  <a:solidFill>
                    <a:srgbClr val="000000"/>
                  </a:solidFill>
                  <a:latin typeface="Calibri" pitchFamily="34" charset="0"/>
                  <a:cs typeface="Calibri" pitchFamily="34" charset="0"/>
                </a:rPr>
                <a:t>Üçüncül Koruma</a:t>
              </a:r>
              <a:endParaRPr lang="tr-TR" b="1" i="1" dirty="0">
                <a:solidFill>
                  <a:srgbClr val="000000"/>
                </a:solidFill>
                <a:latin typeface="Calibri" pitchFamily="34" charset="0"/>
                <a:cs typeface="Calibri" pitchFamily="34" charset="0"/>
              </a:endParaRPr>
            </a:p>
          </p:txBody>
        </p:sp>
        <p:sp>
          <p:nvSpPr>
            <p:cNvPr id="25" name="AutoShape 9"/>
            <p:cNvSpPr>
              <a:spLocks noChangeArrowheads="1"/>
            </p:cNvSpPr>
            <p:nvPr/>
          </p:nvSpPr>
          <p:spPr bwMode="gray">
            <a:xfrm>
              <a:off x="4671294" y="2207418"/>
              <a:ext cx="1872000" cy="287338"/>
            </a:xfrm>
            <a:prstGeom prst="roundRect">
              <a:avLst>
                <a:gd name="adj" fmla="val 50000"/>
              </a:avLst>
            </a:prstGeom>
            <a:solidFill>
              <a:schemeClr val="accent1">
                <a:lumMod val="50000"/>
              </a:schemeClr>
            </a:solidFill>
            <a:ln w="9525">
              <a:noFill/>
              <a:round/>
              <a:headEnd/>
              <a:tailEnd/>
            </a:ln>
            <a:effectLst/>
          </p:spPr>
          <p:txBody>
            <a:bodyPr wrap="none" anchor="ctr"/>
            <a:lstStyle/>
            <a:p>
              <a:pPr algn="ctr"/>
              <a:r>
                <a:rPr lang="tr-TR" altLang="zh-CN" sz="1400" b="1" dirty="0" smtClean="0">
                  <a:solidFill>
                    <a:srgbClr val="FFFFFF"/>
                  </a:solidFill>
                  <a:latin typeface="Calibri" pitchFamily="34" charset="0"/>
                </a:rPr>
                <a:t>Semptomatik</a:t>
              </a:r>
              <a:endParaRPr lang="zh-CN" altLang="en-US" sz="1400" b="1" dirty="0">
                <a:solidFill>
                  <a:srgbClr val="FFFFFF"/>
                </a:solidFill>
                <a:latin typeface="Calibri" pitchFamily="34" charset="0"/>
              </a:endParaRPr>
            </a:p>
          </p:txBody>
        </p:sp>
        <p:sp>
          <p:nvSpPr>
            <p:cNvPr id="26" name="AutoShape 10"/>
            <p:cNvSpPr>
              <a:spLocks noChangeArrowheads="1"/>
            </p:cNvSpPr>
            <p:nvPr/>
          </p:nvSpPr>
          <p:spPr bwMode="auto">
            <a:xfrm flipH="1">
              <a:off x="6342788" y="2279650"/>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27" name="AutoShape 11"/>
            <p:cNvSpPr>
              <a:spLocks noChangeArrowheads="1"/>
            </p:cNvSpPr>
            <p:nvPr/>
          </p:nvSpPr>
          <p:spPr bwMode="auto">
            <a:xfrm flipH="1">
              <a:off x="4789561" y="2279650"/>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28" name="Metin kutusu 27"/>
            <p:cNvSpPr txBox="1"/>
            <p:nvPr/>
          </p:nvSpPr>
          <p:spPr>
            <a:xfrm rot="16200000">
              <a:off x="1447028" y="4252279"/>
              <a:ext cx="2070594" cy="276999"/>
            </a:xfrm>
            <a:prstGeom prst="rect">
              <a:avLst/>
            </a:prstGeom>
            <a:noFill/>
          </p:spPr>
          <p:txBody>
            <a:bodyPr wrap="square" rtlCol="0">
              <a:spAutoFit/>
            </a:bodyPr>
            <a:lstStyle/>
            <a:p>
              <a:pPr algn="ctr"/>
              <a:r>
                <a:rPr lang="tr-TR" sz="1200" b="1" i="1" dirty="0" smtClean="0">
                  <a:solidFill>
                    <a:srgbClr val="004986"/>
                  </a:solidFill>
                  <a:latin typeface="Calibri" pitchFamily="34" charset="0"/>
                  <a:cs typeface="Calibri" pitchFamily="34" charset="0"/>
                </a:rPr>
                <a:t>Etkisiz</a:t>
              </a:r>
              <a:r>
                <a:rPr lang="tr-TR" sz="1200" i="1" dirty="0" smtClean="0">
                  <a:solidFill>
                    <a:srgbClr val="004986"/>
                  </a:solidFill>
                  <a:latin typeface="Calibri" pitchFamily="34" charset="0"/>
                  <a:cs typeface="Calibri" pitchFamily="34" charset="0"/>
                </a:rPr>
                <a:t> (Akciğer </a:t>
              </a:r>
              <a:r>
                <a:rPr lang="tr-TR" sz="1200" i="1" dirty="0" err="1" smtClean="0">
                  <a:solidFill>
                    <a:srgbClr val="004986"/>
                  </a:solidFill>
                  <a:latin typeface="Calibri" pitchFamily="34" charset="0"/>
                  <a:cs typeface="Calibri" pitchFamily="34" charset="0"/>
                </a:rPr>
                <a:t>Ca</a:t>
              </a:r>
              <a:r>
                <a:rPr lang="tr-TR" sz="1200" i="1" dirty="0" smtClean="0">
                  <a:solidFill>
                    <a:srgbClr val="004986"/>
                  </a:solidFill>
                  <a:latin typeface="Calibri" pitchFamily="34" charset="0"/>
                  <a:cs typeface="Calibri" pitchFamily="34" charset="0"/>
                </a:rPr>
                <a:t>)</a:t>
              </a:r>
              <a:endParaRPr lang="tr-TR" sz="1200" i="1" dirty="0">
                <a:solidFill>
                  <a:srgbClr val="004986"/>
                </a:solidFill>
                <a:latin typeface="Calibri" pitchFamily="34" charset="0"/>
                <a:cs typeface="Calibri" pitchFamily="34" charset="0"/>
              </a:endParaRPr>
            </a:p>
          </p:txBody>
        </p:sp>
        <p:sp>
          <p:nvSpPr>
            <p:cNvPr id="29" name="Metin kutusu 28"/>
            <p:cNvSpPr txBox="1"/>
            <p:nvPr/>
          </p:nvSpPr>
          <p:spPr>
            <a:xfrm rot="16200000">
              <a:off x="3560503" y="3759855"/>
              <a:ext cx="2070594" cy="276999"/>
            </a:xfrm>
            <a:prstGeom prst="rect">
              <a:avLst/>
            </a:prstGeom>
            <a:noFill/>
          </p:spPr>
          <p:txBody>
            <a:bodyPr wrap="square" rtlCol="0">
              <a:spAutoFit/>
            </a:bodyPr>
            <a:lstStyle/>
            <a:p>
              <a:pPr algn="ctr"/>
              <a:r>
                <a:rPr lang="tr-TR" sz="1200" b="1" i="1" dirty="0" smtClean="0">
                  <a:solidFill>
                    <a:srgbClr val="004986"/>
                  </a:solidFill>
                  <a:latin typeface="Calibri" pitchFamily="34" charset="0"/>
                  <a:cs typeface="Calibri" pitchFamily="34" charset="0"/>
                </a:rPr>
                <a:t>Etkili </a:t>
              </a:r>
              <a:r>
                <a:rPr lang="tr-TR" sz="1200" i="1" dirty="0" smtClean="0">
                  <a:solidFill>
                    <a:srgbClr val="004986"/>
                  </a:solidFill>
                  <a:latin typeface="Calibri" pitchFamily="34" charset="0"/>
                  <a:cs typeface="Calibri" pitchFamily="34" charset="0"/>
                </a:rPr>
                <a:t>(</a:t>
              </a:r>
              <a:r>
                <a:rPr lang="tr-TR" sz="1200" i="1" dirty="0" err="1" smtClean="0">
                  <a:solidFill>
                    <a:srgbClr val="004986"/>
                  </a:solidFill>
                  <a:latin typeface="Calibri" pitchFamily="34" charset="0"/>
                  <a:cs typeface="Calibri" pitchFamily="34" charset="0"/>
                </a:rPr>
                <a:t>Akciger</a:t>
              </a:r>
              <a:r>
                <a:rPr lang="tr-TR" sz="1200" i="1" dirty="0" smtClean="0">
                  <a:solidFill>
                    <a:srgbClr val="004986"/>
                  </a:solidFill>
                  <a:latin typeface="Calibri" pitchFamily="34" charset="0"/>
                  <a:cs typeface="Calibri" pitchFamily="34" charset="0"/>
                </a:rPr>
                <a:t> </a:t>
              </a:r>
              <a:r>
                <a:rPr lang="tr-TR" sz="1200" i="1" dirty="0" err="1" smtClean="0">
                  <a:solidFill>
                    <a:srgbClr val="004986"/>
                  </a:solidFill>
                  <a:latin typeface="Calibri" pitchFamily="34" charset="0"/>
                  <a:cs typeface="Calibri" pitchFamily="34" charset="0"/>
                </a:rPr>
                <a:t>Ca</a:t>
              </a:r>
              <a:r>
                <a:rPr lang="tr-TR" sz="1200" i="1" dirty="0" smtClean="0">
                  <a:solidFill>
                    <a:srgbClr val="004986"/>
                  </a:solidFill>
                  <a:latin typeface="Calibri" pitchFamily="34" charset="0"/>
                  <a:cs typeface="Calibri" pitchFamily="34" charset="0"/>
                </a:rPr>
                <a:t>)</a:t>
              </a:r>
              <a:endParaRPr lang="tr-TR" sz="1200" i="1" dirty="0">
                <a:solidFill>
                  <a:srgbClr val="004986"/>
                </a:solidFill>
                <a:latin typeface="Calibri" pitchFamily="34" charset="0"/>
                <a:cs typeface="Calibri" pitchFamily="34" charset="0"/>
              </a:endParaRPr>
            </a:p>
          </p:txBody>
        </p:sp>
        <p:sp>
          <p:nvSpPr>
            <p:cNvPr id="30" name="Metin kutusu 29"/>
            <p:cNvSpPr txBox="1"/>
            <p:nvPr/>
          </p:nvSpPr>
          <p:spPr>
            <a:xfrm rot="16200000">
              <a:off x="5675527" y="3283323"/>
              <a:ext cx="2070594" cy="276999"/>
            </a:xfrm>
            <a:prstGeom prst="rect">
              <a:avLst/>
            </a:prstGeom>
            <a:noFill/>
          </p:spPr>
          <p:txBody>
            <a:bodyPr wrap="square" rtlCol="0">
              <a:spAutoFit/>
            </a:bodyPr>
            <a:lstStyle/>
            <a:p>
              <a:pPr algn="ctr"/>
              <a:r>
                <a:rPr lang="tr-TR" sz="1200" b="1" i="1" dirty="0" smtClean="0">
                  <a:solidFill>
                    <a:srgbClr val="004986"/>
                  </a:solidFill>
                  <a:latin typeface="Calibri" pitchFamily="34" charset="0"/>
                  <a:cs typeface="Calibri" pitchFamily="34" charset="0"/>
                </a:rPr>
                <a:t>Gereksiz</a:t>
              </a:r>
              <a:r>
                <a:rPr lang="tr-TR" sz="1200" i="1" dirty="0" smtClean="0">
                  <a:solidFill>
                    <a:srgbClr val="004986"/>
                  </a:solidFill>
                  <a:latin typeface="Calibri" pitchFamily="34" charset="0"/>
                  <a:cs typeface="Calibri" pitchFamily="34" charset="0"/>
                </a:rPr>
                <a:t> (Akciğer </a:t>
              </a:r>
              <a:r>
                <a:rPr lang="tr-TR" sz="1200" i="1" dirty="0" err="1" smtClean="0">
                  <a:solidFill>
                    <a:srgbClr val="004986"/>
                  </a:solidFill>
                  <a:latin typeface="Calibri" pitchFamily="34" charset="0"/>
                  <a:cs typeface="Calibri" pitchFamily="34" charset="0"/>
                </a:rPr>
                <a:t>Ca</a:t>
              </a:r>
              <a:r>
                <a:rPr lang="tr-TR" sz="1200" i="1" dirty="0" smtClean="0">
                  <a:solidFill>
                    <a:srgbClr val="004986"/>
                  </a:solidFill>
                  <a:latin typeface="Calibri" pitchFamily="34" charset="0"/>
                  <a:cs typeface="Calibri" pitchFamily="34" charset="0"/>
                </a:rPr>
                <a:t>)</a:t>
              </a:r>
              <a:endParaRPr lang="tr-TR" sz="1200" i="1" dirty="0">
                <a:solidFill>
                  <a:srgbClr val="004986"/>
                </a:solidFill>
                <a:latin typeface="Calibri" pitchFamily="34" charset="0"/>
                <a:cs typeface="Calibri" pitchFamily="34" charset="0"/>
              </a:endParaRPr>
            </a:p>
          </p:txBody>
        </p:sp>
      </p:grpSp>
      <p:sp>
        <p:nvSpPr>
          <p:cNvPr id="44" name="Metin kutusu 43"/>
          <p:cNvSpPr txBox="1"/>
          <p:nvPr/>
        </p:nvSpPr>
        <p:spPr>
          <a:xfrm>
            <a:off x="2331549" y="5340349"/>
            <a:ext cx="2339223"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«Erken Tanı»</a:t>
            </a:r>
            <a:endParaRPr lang="tr-TR" sz="1400" b="1" i="1" dirty="0">
              <a:solidFill>
                <a:srgbClr val="000000"/>
              </a:solidFill>
              <a:latin typeface="Calibri" pitchFamily="34" charset="0"/>
              <a:cs typeface="Calibri" pitchFamily="34" charset="0"/>
            </a:endParaRPr>
          </a:p>
        </p:txBody>
      </p:sp>
      <p:sp>
        <p:nvSpPr>
          <p:cNvPr id="45" name="Metin kutusu 44"/>
          <p:cNvSpPr txBox="1"/>
          <p:nvPr/>
        </p:nvSpPr>
        <p:spPr>
          <a:xfrm>
            <a:off x="231797" y="5754651"/>
            <a:ext cx="2385086"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«Biyolojik Başlangıç»</a:t>
            </a:r>
            <a:endParaRPr lang="tr-TR" sz="1400" b="1" i="1" dirty="0">
              <a:solidFill>
                <a:srgbClr val="000000"/>
              </a:solidFill>
              <a:latin typeface="Calibri" pitchFamily="34" charset="0"/>
              <a:cs typeface="Calibri" pitchFamily="34" charset="0"/>
            </a:endParaRPr>
          </a:p>
        </p:txBody>
      </p:sp>
      <p:sp>
        <p:nvSpPr>
          <p:cNvPr id="46" name="Metin kutusu 45"/>
          <p:cNvSpPr txBox="1"/>
          <p:nvPr/>
        </p:nvSpPr>
        <p:spPr>
          <a:xfrm>
            <a:off x="4457872" y="4820129"/>
            <a:ext cx="2324598"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«Klinik Belirtiler»</a:t>
            </a:r>
            <a:endParaRPr lang="tr-TR" sz="1400" b="1" i="1" dirty="0">
              <a:solidFill>
                <a:srgbClr val="000000"/>
              </a:solidFill>
              <a:latin typeface="Calibri" pitchFamily="34" charset="0"/>
              <a:cs typeface="Calibri" pitchFamily="34" charset="0"/>
            </a:endParaRPr>
          </a:p>
        </p:txBody>
      </p:sp>
      <p:sp>
        <p:nvSpPr>
          <p:cNvPr id="47" name="Metin kutusu 46"/>
          <p:cNvSpPr txBox="1"/>
          <p:nvPr/>
        </p:nvSpPr>
        <p:spPr>
          <a:xfrm>
            <a:off x="6576069" y="4380146"/>
            <a:ext cx="2340000"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«İyileşme-Ölüm»</a:t>
            </a:r>
            <a:endParaRPr lang="tr-TR" sz="1400" b="1" i="1" dirty="0">
              <a:solidFill>
                <a:srgbClr val="000000"/>
              </a:solidFill>
              <a:latin typeface="Calibri" pitchFamily="34" charset="0"/>
              <a:cs typeface="Calibri" pitchFamily="34" charset="0"/>
            </a:endParaRPr>
          </a:p>
        </p:txBody>
      </p:sp>
      <p:sp>
        <p:nvSpPr>
          <p:cNvPr id="48" name="Dikdörtgen 47"/>
          <p:cNvSpPr/>
          <p:nvPr/>
        </p:nvSpPr>
        <p:spPr>
          <a:xfrm>
            <a:off x="4829392" y="5848827"/>
            <a:ext cx="4255353" cy="523220"/>
          </a:xfrm>
          <a:prstGeom prst="rect">
            <a:avLst/>
          </a:prstGeom>
          <a:ln w="3175">
            <a:solidFill>
              <a:schemeClr val="bg1">
                <a:lumMod val="75000"/>
              </a:schemeClr>
            </a:solidFill>
          </a:ln>
        </p:spPr>
        <p:txBody>
          <a:bodyPr wrap="square">
            <a:spAutoFit/>
          </a:bodyPr>
          <a:lstStyle/>
          <a:p>
            <a:pPr marL="144000">
              <a:lnSpc>
                <a:spcPct val="90000"/>
              </a:lnSpc>
              <a:spcAft>
                <a:spcPct val="20000"/>
              </a:spcAft>
              <a:buClr>
                <a:srgbClr val="292929"/>
              </a:buClr>
              <a:defRPr/>
            </a:pPr>
            <a:r>
              <a:rPr lang="tr-TR" sz="1400" i="1" dirty="0">
                <a:solidFill>
                  <a:srgbClr val="000000"/>
                </a:solidFill>
                <a:latin typeface="Calibri" pitchFamily="34" charset="0"/>
                <a:cs typeface="Calibri" pitchFamily="34" charset="0"/>
              </a:rPr>
              <a:t>Risklerin (hastalığın) önlenmesi	: Birincil korunma</a:t>
            </a:r>
          </a:p>
          <a:p>
            <a:pPr marL="144000">
              <a:lnSpc>
                <a:spcPct val="90000"/>
              </a:lnSpc>
              <a:spcAft>
                <a:spcPct val="20000"/>
              </a:spcAft>
              <a:buClr>
                <a:srgbClr val="292929"/>
              </a:buClr>
              <a:defRPr/>
            </a:pPr>
            <a:r>
              <a:rPr lang="tr-TR" sz="1400" i="1" dirty="0">
                <a:solidFill>
                  <a:srgbClr val="000000"/>
                </a:solidFill>
                <a:latin typeface="Calibri" pitchFamily="34" charset="0"/>
                <a:cs typeface="Calibri" pitchFamily="34" charset="0"/>
              </a:rPr>
              <a:t>Riskleri (hastalığı) erken saptama 	: İkincil korunma</a:t>
            </a:r>
          </a:p>
        </p:txBody>
      </p:sp>
      <p:pic>
        <p:nvPicPr>
          <p:cNvPr id="53" name="Picture 9" descr="C:\Users\Ahmet Yiğitap\Desktop\03-whi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054" y="2808786"/>
            <a:ext cx="456645" cy="4578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C:\Users\Ahmet Yiğitap\Desktop\03-whi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8058" y="2344773"/>
            <a:ext cx="456645" cy="45787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9" descr="C:\Users\Ahmet Yiğitap\Desktop\03-whi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892" y="1831170"/>
            <a:ext cx="456645" cy="45787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 descr="C:\Users\Ahmet Yiğitap\Desktop\03-whit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8697" y="1382120"/>
            <a:ext cx="456645" cy="4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47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1000"/>
                                        <p:tgtEl>
                                          <p:spTgt spid="53"/>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heel(1)">
                                      <p:cBhvr>
                                        <p:cTn id="11" dur="1000"/>
                                        <p:tgtEl>
                                          <p:spTgt spid="54"/>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1000"/>
                                        <p:tgtEl>
                                          <p:spTgt spid="55"/>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heel(1)">
                                      <p:cBhvr>
                                        <p:cTn id="19"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19049" y="3814763"/>
            <a:ext cx="9143999" cy="1914525"/>
          </a:xfrm>
          <a:prstGeom prst="rect">
            <a:avLst/>
          </a:prstGeom>
          <a:noFill/>
          <a:ln w="9525" algn="ctr">
            <a:noFill/>
            <a:round/>
            <a:headEnd/>
            <a:tailEnd/>
          </a:ln>
        </p:spPr>
        <p:txBody>
          <a:bodyPr wrap="none" anchor="ctr"/>
          <a:lstStyle/>
          <a:p>
            <a:pPr algn="ctr">
              <a:defRPr/>
            </a:pP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Tanımlar</a:t>
            </a:r>
          </a:p>
          <a:p>
            <a:pPr algn="ctr">
              <a:defRPr/>
            </a:pPr>
            <a:r>
              <a:rPr lang="tr-TR" sz="8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Sağlık Sorunları</a:t>
            </a:r>
            <a:endParaRPr lang="tr-TR" sz="8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2" name="Picture 2" descr="D:\DOKTOR\2-DRUZ\1. EĞİTİM KURUMU\1. İstanbuluzman\2-RESİMLER\Meslekler\receptionist-icon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685799"/>
            <a:ext cx="2905125"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416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YÜKÜMLÜLÜK SÜRESİ</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800" b="1" i="1" dirty="0" smtClean="0">
              <a:solidFill>
                <a:srgbClr val="000000"/>
              </a:solidFill>
              <a:latin typeface="Calibri" pitchFamily="34" charset="0"/>
            </a:endParaRPr>
          </a:p>
          <a:p>
            <a:pPr algn="ctr">
              <a:lnSpc>
                <a:spcPct val="90000"/>
              </a:lnSpc>
              <a:spcAft>
                <a:spcPct val="20000"/>
              </a:spcAft>
              <a:buClr>
                <a:srgbClr val="292929"/>
              </a:buClr>
            </a:pPr>
            <a:r>
              <a:rPr lang="tr-TR" sz="2000" b="1" i="1" dirty="0" smtClean="0">
                <a:solidFill>
                  <a:srgbClr val="000000"/>
                </a:solidFill>
                <a:latin typeface="Calibri" pitchFamily="34" charset="0"/>
              </a:rPr>
              <a:t>«Sigortalının </a:t>
            </a:r>
            <a:r>
              <a:rPr lang="tr-TR" sz="2000" b="1" i="1" dirty="0">
                <a:solidFill>
                  <a:srgbClr val="000000"/>
                </a:solidFill>
                <a:latin typeface="Calibri" pitchFamily="34" charset="0"/>
              </a:rPr>
              <a:t>Meslek Hastalığına sebep olan işinden filen ayrıldığı tarih ile Meslek Hastalığının meydana çıktığı tarih arasında geçen </a:t>
            </a:r>
            <a:r>
              <a:rPr lang="tr-TR" sz="2000" b="1" i="1" dirty="0">
                <a:solidFill>
                  <a:srgbClr val="C00000"/>
                </a:solidFill>
                <a:effectLst>
                  <a:outerShdw blurRad="38100" dist="38100" dir="2700000" algn="tl">
                    <a:srgbClr val="000000">
                      <a:alpha val="43137"/>
                    </a:srgbClr>
                  </a:outerShdw>
                </a:effectLst>
                <a:latin typeface="Calibri" pitchFamily="34" charset="0"/>
              </a:rPr>
              <a:t>en uzun </a:t>
            </a:r>
            <a:r>
              <a:rPr lang="tr-TR" sz="2000" b="1" i="1" dirty="0" smtClean="0">
                <a:solidFill>
                  <a:srgbClr val="C00000"/>
                </a:solidFill>
                <a:effectLst>
                  <a:outerShdw blurRad="38100" dist="38100" dir="2700000" algn="tl">
                    <a:srgbClr val="000000">
                      <a:alpha val="43137"/>
                    </a:srgbClr>
                  </a:outerShdw>
                </a:effectLst>
                <a:latin typeface="Calibri" pitchFamily="34" charset="0"/>
              </a:rPr>
              <a:t>süreye </a:t>
            </a:r>
            <a:r>
              <a:rPr lang="tr-TR" sz="2000" b="1" i="1" dirty="0" smtClean="0">
                <a:solidFill>
                  <a:srgbClr val="6B9B1A"/>
                </a:solidFill>
                <a:latin typeface="Calibri" pitchFamily="34" charset="0"/>
              </a:rPr>
              <a:t>Yükümlülük Süresi </a:t>
            </a:r>
            <a:r>
              <a:rPr lang="tr-TR" sz="2000" b="1" i="1" dirty="0" smtClean="0">
                <a:solidFill>
                  <a:srgbClr val="000000"/>
                </a:solidFill>
                <a:latin typeface="Calibri" pitchFamily="34" charset="0"/>
              </a:rPr>
              <a:t>denir.»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Bu süre aynı zamanda meslek hastalığına yakalanan kişinin yasal yollarla hakkını arayabileceği süredir.</a:t>
            </a:r>
          </a:p>
          <a:p>
            <a:pPr algn="ctr">
              <a:lnSpc>
                <a:spcPct val="90000"/>
              </a:lnSpc>
              <a:spcAft>
                <a:spcPct val="20000"/>
              </a:spcAft>
              <a:buClr>
                <a:srgbClr val="292929"/>
              </a:buClr>
            </a:pPr>
            <a:endParaRPr lang="tr-TR" sz="1100" i="1" dirty="0">
              <a:solidFill>
                <a:srgbClr val="000000"/>
              </a:solidFill>
              <a:latin typeface="Calibri" pitchFamily="34" charset="0"/>
            </a:endParaRPr>
          </a:p>
          <a:p>
            <a:pPr algn="ctr">
              <a:lnSpc>
                <a:spcPct val="90000"/>
              </a:lnSpc>
              <a:spcAft>
                <a:spcPct val="20000"/>
              </a:spcAft>
              <a:buClr>
                <a:srgbClr val="292929"/>
              </a:buClr>
            </a:pPr>
            <a:r>
              <a:rPr lang="tr-TR" sz="2000" i="1" dirty="0" smtClean="0">
                <a:solidFill>
                  <a:srgbClr val="000000"/>
                </a:solidFill>
                <a:latin typeface="Calibri" pitchFamily="34" charset="0"/>
              </a:rPr>
              <a:t>İstisna; Yasal süre aşımından sonra da hakkını üst mahkemelerde arayabilir.</a:t>
            </a: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b="1" i="1" noProof="1">
                <a:solidFill>
                  <a:srgbClr val="333333"/>
                </a:solidFill>
                <a:latin typeface="Calibri" pitchFamily="34" charset="0"/>
                <a:cs typeface="Calibri" pitchFamily="34" charset="0"/>
              </a:rPr>
              <a:t>Tanım</a:t>
            </a:r>
          </a:p>
        </p:txBody>
      </p:sp>
    </p:spTree>
    <p:extLst>
      <p:ext uri="{BB962C8B-B14F-4D97-AF65-F5344CB8AC3E}">
        <p14:creationId xmlns:p14="http://schemas.microsoft.com/office/powerpoint/2010/main" val="189952597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MARUZİYET SÜRESİ</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800" b="1" i="1" dirty="0" smtClean="0">
              <a:solidFill>
                <a:srgbClr val="000000"/>
              </a:solidFill>
              <a:latin typeface="Calibri" pitchFamily="34" charset="0"/>
            </a:endParaRPr>
          </a:p>
          <a:p>
            <a:pPr algn="ctr">
              <a:lnSpc>
                <a:spcPct val="90000"/>
              </a:lnSpc>
              <a:spcAft>
                <a:spcPct val="20000"/>
              </a:spcAft>
              <a:buClr>
                <a:srgbClr val="292929"/>
              </a:buClr>
            </a:pPr>
            <a:endParaRPr lang="tr-TR" sz="2000" b="1" i="1" dirty="0" smtClean="0">
              <a:solidFill>
                <a:srgbClr val="000000"/>
              </a:solidFill>
              <a:latin typeface="Calibri" pitchFamily="34" charset="0"/>
            </a:endParaRPr>
          </a:p>
          <a:p>
            <a:pPr algn="ctr">
              <a:lnSpc>
                <a:spcPct val="90000"/>
              </a:lnSpc>
              <a:spcAft>
                <a:spcPct val="20000"/>
              </a:spcAft>
              <a:buClr>
                <a:srgbClr val="292929"/>
              </a:buClr>
            </a:pPr>
            <a:r>
              <a:rPr lang="tr-TR" sz="2000" b="1" i="1" dirty="0" smtClean="0">
                <a:solidFill>
                  <a:srgbClr val="000000"/>
                </a:solidFill>
                <a:latin typeface="Calibri" pitchFamily="34" charset="0"/>
              </a:rPr>
              <a:t>«Zararlı </a:t>
            </a:r>
            <a:r>
              <a:rPr lang="tr-TR" sz="2000" b="1" i="1" dirty="0">
                <a:solidFill>
                  <a:srgbClr val="000000"/>
                </a:solidFill>
                <a:latin typeface="Calibri" pitchFamily="34" charset="0"/>
              </a:rPr>
              <a:t>etkenin başlamasıyla hastalık belirtilerinin ortaya çıkması için gereken </a:t>
            </a:r>
            <a:r>
              <a:rPr lang="tr-TR" sz="2000" b="1" i="1" dirty="0">
                <a:solidFill>
                  <a:srgbClr val="C00000"/>
                </a:solidFill>
                <a:effectLst>
                  <a:outerShdw blurRad="38100" dist="38100" dir="2700000" algn="tl">
                    <a:srgbClr val="000000">
                      <a:alpha val="43137"/>
                    </a:srgbClr>
                  </a:outerShdw>
                </a:effectLst>
                <a:latin typeface="Calibri" pitchFamily="34" charset="0"/>
              </a:rPr>
              <a:t>en az </a:t>
            </a:r>
            <a:r>
              <a:rPr lang="tr-TR" sz="2000" b="1" i="1" dirty="0" smtClean="0">
                <a:solidFill>
                  <a:srgbClr val="C00000"/>
                </a:solidFill>
                <a:effectLst>
                  <a:outerShdw blurRad="38100" dist="38100" dir="2700000" algn="tl">
                    <a:srgbClr val="000000">
                      <a:alpha val="43137"/>
                    </a:srgbClr>
                  </a:outerShdw>
                </a:effectLst>
                <a:latin typeface="Calibri" pitchFamily="34" charset="0"/>
              </a:rPr>
              <a:t>süreye </a:t>
            </a:r>
            <a:r>
              <a:rPr lang="tr-TR" sz="2000" b="1" i="1" dirty="0" smtClean="0">
                <a:solidFill>
                  <a:srgbClr val="6B9B1A"/>
                </a:solidFill>
                <a:latin typeface="Calibri" pitchFamily="34" charset="0"/>
              </a:rPr>
              <a:t>Maruziyet Süresi</a:t>
            </a:r>
            <a:r>
              <a:rPr lang="tr-TR" sz="2000" b="1" i="1" dirty="0" smtClean="0">
                <a:solidFill>
                  <a:srgbClr val="000000"/>
                </a:solidFill>
                <a:latin typeface="Calibri" pitchFamily="34" charset="0"/>
              </a:rPr>
              <a:t> denir.»</a:t>
            </a: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Text Box 45"/>
          <p:cNvSpPr txBox="1">
            <a:spLocks noChangeArrowheads="1"/>
          </p:cNvSpPr>
          <p:nvPr/>
        </p:nvSpPr>
        <p:spPr bwMode="auto">
          <a:xfrm>
            <a:off x="781050" y="2181225"/>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b="1" i="1" noProof="1">
                <a:solidFill>
                  <a:srgbClr val="333333"/>
                </a:solidFill>
                <a:latin typeface="Calibri" pitchFamily="34" charset="0"/>
                <a:cs typeface="Calibri" pitchFamily="34" charset="0"/>
              </a:rPr>
              <a:t>Tanım</a:t>
            </a:r>
          </a:p>
        </p:txBody>
      </p:sp>
    </p:spTree>
    <p:extLst>
      <p:ext uri="{BB962C8B-B14F-4D97-AF65-F5344CB8AC3E}">
        <p14:creationId xmlns:p14="http://schemas.microsoft.com/office/powerpoint/2010/main" val="19409393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ÇALIŞANLARDA GÖRÜLEN SAĞLIK SORUNLARI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400" dirty="0">
              <a:solidFill>
                <a:srgbClr val="000000"/>
              </a:solidFill>
              <a:latin typeface="Calibri" pitchFamily="34" charset="0"/>
            </a:endParaRPr>
          </a:p>
          <a:p>
            <a:pPr marL="800100" lvl="1" indent="-342900">
              <a:lnSpc>
                <a:spcPct val="90000"/>
              </a:lnSpc>
              <a:spcAft>
                <a:spcPct val="20000"/>
              </a:spcAft>
              <a:buClr>
                <a:srgbClr val="292929"/>
              </a:buClr>
              <a:buFontTx/>
              <a:buAutoNum type="arabicPeriod"/>
            </a:pPr>
            <a:r>
              <a:rPr lang="tr-TR" sz="2400" b="1" i="1" dirty="0">
                <a:solidFill>
                  <a:srgbClr val="000000"/>
                </a:solidFill>
                <a:latin typeface="Calibri" pitchFamily="34" charset="0"/>
              </a:rPr>
              <a:t>Genel Sağlık Sorunları	: En sık</a:t>
            </a:r>
          </a:p>
          <a:p>
            <a:pPr marL="800100" lvl="1" indent="-342900">
              <a:lnSpc>
                <a:spcPct val="90000"/>
              </a:lnSpc>
              <a:spcAft>
                <a:spcPct val="20000"/>
              </a:spcAft>
              <a:buClr>
                <a:srgbClr val="292929"/>
              </a:buClr>
              <a:buFontTx/>
              <a:buAutoNum type="arabicPeriod"/>
            </a:pPr>
            <a:r>
              <a:rPr lang="tr-TR" sz="2400" b="1" i="1" dirty="0">
                <a:solidFill>
                  <a:srgbClr val="000000"/>
                </a:solidFill>
                <a:latin typeface="Calibri" pitchFamily="34" charset="0"/>
              </a:rPr>
              <a:t>İşle İlgili Hastalıklar	: Sık</a:t>
            </a:r>
          </a:p>
          <a:p>
            <a:pPr marL="800100" lvl="1" indent="-342900">
              <a:lnSpc>
                <a:spcPct val="90000"/>
              </a:lnSpc>
              <a:spcAft>
                <a:spcPct val="20000"/>
              </a:spcAft>
              <a:buClr>
                <a:srgbClr val="292929"/>
              </a:buClr>
              <a:buFontTx/>
              <a:buAutoNum type="arabicPeriod"/>
            </a:pPr>
            <a:r>
              <a:rPr lang="tr-TR" sz="2400" b="1" i="1" dirty="0">
                <a:solidFill>
                  <a:srgbClr val="000000"/>
                </a:solidFill>
                <a:latin typeface="Calibri" pitchFamily="34" charset="0"/>
              </a:rPr>
              <a:t>Meslek Hastalıkları	: Seyrek</a:t>
            </a:r>
          </a:p>
          <a:p>
            <a:pPr algn="ctr">
              <a:lnSpc>
                <a:spcPct val="90000"/>
              </a:lnSpc>
              <a:spcAft>
                <a:spcPct val="20000"/>
              </a:spcAft>
              <a:buClr>
                <a:srgbClr val="292929"/>
              </a:buClr>
            </a:pPr>
            <a:endParaRPr lang="tr-TR" sz="2400" b="1" i="1"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p:txBody>
      </p:sp>
      <p:sp>
        <p:nvSpPr>
          <p:cNvPr id="4126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2677" name="Group 9"/>
          <p:cNvGrpSpPr>
            <a:grpSpLocks/>
          </p:cNvGrpSpPr>
          <p:nvPr/>
        </p:nvGrpSpPr>
        <p:grpSpPr bwMode="auto">
          <a:xfrm>
            <a:off x="323850" y="1555750"/>
            <a:ext cx="1482725" cy="1482725"/>
            <a:chOff x="1710" y="1035"/>
            <a:chExt cx="2316" cy="2316"/>
          </a:xfrm>
        </p:grpSpPr>
        <p:grpSp>
          <p:nvGrpSpPr>
            <p:cNvPr id="412680" name="Group 10"/>
            <p:cNvGrpSpPr>
              <a:grpSpLocks/>
            </p:cNvGrpSpPr>
            <p:nvPr/>
          </p:nvGrpSpPr>
          <p:grpSpPr bwMode="auto">
            <a:xfrm rot="3600000">
              <a:off x="1710" y="1035"/>
              <a:ext cx="2316" cy="2316"/>
              <a:chOff x="1710" y="1035"/>
              <a:chExt cx="2316" cy="2316"/>
            </a:xfrm>
          </p:grpSpPr>
          <p:sp>
            <p:nvSpPr>
              <p:cNvPr id="41268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1268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1268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12681" name="Group 14"/>
            <p:cNvGrpSpPr>
              <a:grpSpLocks/>
            </p:cNvGrpSpPr>
            <p:nvPr/>
          </p:nvGrpSpPr>
          <p:grpSpPr bwMode="auto">
            <a:xfrm rot="7200000">
              <a:off x="2059" y="1386"/>
              <a:ext cx="1616" cy="1614"/>
              <a:chOff x="2060" y="1387"/>
              <a:chExt cx="1616" cy="1614"/>
            </a:xfrm>
          </p:grpSpPr>
          <p:sp>
            <p:nvSpPr>
              <p:cNvPr id="41268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1268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1268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7" name="Grup 19"/>
          <p:cNvGrpSpPr>
            <a:grpSpLocks/>
          </p:cNvGrpSpPr>
          <p:nvPr/>
        </p:nvGrpSpPr>
        <p:grpSpPr bwMode="auto">
          <a:xfrm>
            <a:off x="2657475" y="5445125"/>
            <a:ext cx="6162675" cy="663575"/>
            <a:chOff x="2644311" y="5451679"/>
            <a:chExt cx="6162416" cy="663371"/>
          </a:xfrm>
        </p:grpSpPr>
        <p:grpSp>
          <p:nvGrpSpPr>
            <p:cNvPr id="18" name="Group 51"/>
            <p:cNvGrpSpPr>
              <a:grpSpLocks/>
            </p:cNvGrpSpPr>
            <p:nvPr/>
          </p:nvGrpSpPr>
          <p:grpSpPr bwMode="auto">
            <a:xfrm>
              <a:off x="2644311" y="5451679"/>
              <a:ext cx="648968" cy="663371"/>
              <a:chOff x="1868" y="1082"/>
              <a:chExt cx="1942" cy="1942"/>
            </a:xfrm>
          </p:grpSpPr>
          <p:sp>
            <p:nvSpPr>
              <p:cNvPr id="2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2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2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2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2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2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28" name="Group 58"/>
              <p:cNvGrpSpPr>
                <a:grpSpLocks noChangeAspect="1"/>
              </p:cNvGrpSpPr>
              <p:nvPr/>
            </p:nvGrpSpPr>
            <p:grpSpPr bwMode="auto">
              <a:xfrm>
                <a:off x="2808" y="2807"/>
                <a:ext cx="62" cy="63"/>
                <a:chOff x="1684" y="2400"/>
                <a:chExt cx="41" cy="41"/>
              </a:xfrm>
            </p:grpSpPr>
            <p:sp>
              <p:nvSpPr>
                <p:cNvPr id="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29" name="Group 61"/>
              <p:cNvGrpSpPr>
                <a:grpSpLocks noChangeAspect="1"/>
              </p:cNvGrpSpPr>
              <p:nvPr/>
            </p:nvGrpSpPr>
            <p:grpSpPr bwMode="auto">
              <a:xfrm>
                <a:off x="2808" y="1211"/>
                <a:ext cx="62" cy="63"/>
                <a:chOff x="1684" y="2400"/>
                <a:chExt cx="41" cy="41"/>
              </a:xfrm>
            </p:grpSpPr>
            <p:sp>
              <p:nvSpPr>
                <p:cNvPr id="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30"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2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Sıklık sırası?</a:t>
              </a:r>
              <a:endParaRPr lang="tr-TR" sz="1000" b="1" dirty="0" smtClean="0">
                <a:solidFill>
                  <a:srgbClr val="000000"/>
                </a:solidFill>
                <a:latin typeface="Cambria" pitchFamily="18" charset="0"/>
              </a:endParaRPr>
            </a:p>
          </p:txBody>
        </p:sp>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0" y="3305175"/>
            <a:ext cx="9144000" cy="2476500"/>
          </a:xfrm>
          <a:prstGeom prst="rect">
            <a:avLst/>
          </a:prstGeom>
          <a:noFill/>
          <a:ln w="9525" algn="ctr">
            <a:noFill/>
            <a:round/>
            <a:headEnd/>
            <a:tailEnd/>
          </a:ln>
        </p:spPr>
        <p:txBody>
          <a:bodyPr wrap="none" anchor="ctr"/>
          <a:lstStyle/>
          <a:p>
            <a:pP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414724" name="Picture 2" descr="D:\DOKTOR\1-DRUZ\1-EĞİTİM KURUMU\1. İstanbuluzman\2-RESİMLER\Meslekler\technical12.png"/>
          <p:cNvPicPr>
            <a:picLocks noChangeAspect="1" noChangeArrowheads="1"/>
          </p:cNvPicPr>
          <p:nvPr/>
        </p:nvPicPr>
        <p:blipFill>
          <a:blip r:embed="rId3"/>
          <a:srcRect/>
          <a:stretch>
            <a:fillRect/>
          </a:stretch>
        </p:blipFill>
        <p:spPr bwMode="auto">
          <a:xfrm>
            <a:off x="2986088" y="642938"/>
            <a:ext cx="2981325" cy="30051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MESLEK HASTALIĞI (506 Sayılı SSK </a:t>
            </a:r>
            <a:r>
              <a:rPr lang="tr-TR" sz="2000" b="1" noProof="1" smtClean="0">
                <a:solidFill>
                  <a:srgbClr val="FFFFFF"/>
                </a:solidFill>
                <a:latin typeface="Calibri" pitchFamily="34" charset="0"/>
              </a:rPr>
              <a:t>Kanunu)</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b="1" i="1" dirty="0" smtClean="0">
              <a:solidFill>
                <a:srgbClr val="000000"/>
              </a:solidFill>
              <a:latin typeface="Calibri" pitchFamily="34" charset="0"/>
            </a:endParaRPr>
          </a:p>
          <a:p>
            <a:pPr algn="ctr">
              <a:lnSpc>
                <a:spcPct val="90000"/>
              </a:lnSpc>
              <a:spcAft>
                <a:spcPct val="20000"/>
              </a:spcAft>
              <a:buClr>
                <a:srgbClr val="292929"/>
              </a:buClr>
            </a:pPr>
            <a:r>
              <a:rPr lang="tr-TR" sz="2000" b="1" i="1" dirty="0" smtClean="0">
                <a:solidFill>
                  <a:srgbClr val="000000"/>
                </a:solidFill>
                <a:latin typeface="Calibri" pitchFamily="34" charset="0"/>
              </a:rPr>
              <a:t>“</a:t>
            </a:r>
            <a:r>
              <a:rPr lang="tr-TR" sz="2000" b="1" i="1" dirty="0">
                <a:solidFill>
                  <a:srgbClr val="000000"/>
                </a:solidFill>
                <a:latin typeface="Calibri" pitchFamily="34" charset="0"/>
              </a:rPr>
              <a:t>İşçinin çalıştığı işin niteliğine göre </a:t>
            </a:r>
            <a:r>
              <a:rPr lang="tr-TR" sz="2000" b="1" i="1" dirty="0">
                <a:solidFill>
                  <a:srgbClr val="004986"/>
                </a:solidFill>
                <a:latin typeface="Calibri" pitchFamily="34" charset="0"/>
              </a:rPr>
              <a:t>tekrarlanan bir sebeple </a:t>
            </a:r>
            <a:r>
              <a:rPr lang="tr-TR" sz="2000" b="1" i="1" dirty="0">
                <a:solidFill>
                  <a:srgbClr val="000000"/>
                </a:solidFill>
                <a:latin typeface="Calibri" pitchFamily="34" charset="0"/>
              </a:rPr>
              <a:t>veya </a:t>
            </a:r>
            <a:r>
              <a:rPr lang="tr-TR" sz="2000" b="1" i="1" dirty="0">
                <a:solidFill>
                  <a:srgbClr val="004986"/>
                </a:solidFill>
                <a:latin typeface="Calibri" pitchFamily="34" charset="0"/>
              </a:rPr>
              <a:t>işin yürütüm şartları yüzünden </a:t>
            </a:r>
            <a:r>
              <a:rPr lang="tr-TR" sz="2000" b="1" i="1" dirty="0">
                <a:solidFill>
                  <a:srgbClr val="000000"/>
                </a:solidFill>
                <a:latin typeface="Calibri" pitchFamily="34" charset="0"/>
              </a:rPr>
              <a:t>uğradığı geçici veya sürekli hastalık, sakatlık veya arıza halleridir.”</a:t>
            </a: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b="1"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1677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6793" name="Group 9"/>
          <p:cNvGrpSpPr>
            <a:grpSpLocks/>
          </p:cNvGrpSpPr>
          <p:nvPr/>
        </p:nvGrpSpPr>
        <p:grpSpPr bwMode="auto">
          <a:xfrm>
            <a:off x="323850" y="1555750"/>
            <a:ext cx="1482725" cy="1482725"/>
            <a:chOff x="1710" y="1035"/>
            <a:chExt cx="2316" cy="2316"/>
          </a:xfrm>
        </p:grpSpPr>
        <p:grpSp>
          <p:nvGrpSpPr>
            <p:cNvPr id="416795" name="Group 10"/>
            <p:cNvGrpSpPr>
              <a:grpSpLocks/>
            </p:cNvGrpSpPr>
            <p:nvPr/>
          </p:nvGrpSpPr>
          <p:grpSpPr bwMode="auto">
            <a:xfrm rot="3600000">
              <a:off x="1710" y="1035"/>
              <a:ext cx="2316" cy="2316"/>
              <a:chOff x="1710" y="1035"/>
              <a:chExt cx="2316" cy="2316"/>
            </a:xfrm>
          </p:grpSpPr>
          <p:sp>
            <p:nvSpPr>
              <p:cNvPr id="41680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1680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1680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16796" name="Group 14"/>
            <p:cNvGrpSpPr>
              <a:grpSpLocks/>
            </p:cNvGrpSpPr>
            <p:nvPr/>
          </p:nvGrpSpPr>
          <p:grpSpPr bwMode="auto">
            <a:xfrm rot="7200000">
              <a:off x="2059" y="1386"/>
              <a:ext cx="1616" cy="1614"/>
              <a:chOff x="2060" y="1387"/>
              <a:chExt cx="1616" cy="1614"/>
            </a:xfrm>
          </p:grpSpPr>
          <p:sp>
            <p:nvSpPr>
              <p:cNvPr id="41679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1679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1679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16774" name="Text Box 45"/>
          <p:cNvSpPr txBox="1">
            <a:spLocks noChangeArrowheads="1"/>
          </p:cNvSpPr>
          <p:nvPr/>
        </p:nvSpPr>
        <p:spPr bwMode="auto">
          <a:xfrm>
            <a:off x="781050" y="2181225"/>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b="1" i="1" noProof="1">
                <a:solidFill>
                  <a:srgbClr val="333333"/>
                </a:solidFill>
                <a:latin typeface="Calibri" pitchFamily="34" charset="0"/>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16777" name="Grup 19"/>
          <p:cNvGrpSpPr>
            <a:grpSpLocks/>
          </p:cNvGrpSpPr>
          <p:nvPr/>
        </p:nvGrpSpPr>
        <p:grpSpPr bwMode="auto">
          <a:xfrm>
            <a:off x="2657475" y="5416550"/>
            <a:ext cx="6162675" cy="663575"/>
            <a:chOff x="2644311" y="5451679"/>
            <a:chExt cx="6162416" cy="663371"/>
          </a:xfrm>
        </p:grpSpPr>
        <p:grpSp>
          <p:nvGrpSpPr>
            <p:cNvPr id="416778" name="Group 51"/>
            <p:cNvGrpSpPr>
              <a:grpSpLocks/>
            </p:cNvGrpSpPr>
            <p:nvPr/>
          </p:nvGrpSpPr>
          <p:grpSpPr bwMode="auto">
            <a:xfrm>
              <a:off x="2644311" y="5451679"/>
              <a:ext cx="648968" cy="663371"/>
              <a:chOff x="1868" y="1082"/>
              <a:chExt cx="1942" cy="1942"/>
            </a:xfrm>
          </p:grpSpPr>
          <p:sp>
            <p:nvSpPr>
              <p:cNvPr id="416780"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16781"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16782"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16783"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16784"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16785"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16786" name="Group 58"/>
              <p:cNvGrpSpPr>
                <a:grpSpLocks noChangeAspect="1"/>
              </p:cNvGrpSpPr>
              <p:nvPr/>
            </p:nvGrpSpPr>
            <p:grpSpPr bwMode="auto">
              <a:xfrm>
                <a:off x="2808" y="2807"/>
                <a:ext cx="62" cy="63"/>
                <a:chOff x="1684" y="2400"/>
                <a:chExt cx="41" cy="41"/>
              </a:xfrm>
            </p:grpSpPr>
            <p:sp>
              <p:nvSpPr>
                <p:cNvPr id="41679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41679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416787" name="Group 61"/>
              <p:cNvGrpSpPr>
                <a:grpSpLocks noChangeAspect="1"/>
              </p:cNvGrpSpPr>
              <p:nvPr/>
            </p:nvGrpSpPr>
            <p:grpSpPr bwMode="auto">
              <a:xfrm>
                <a:off x="2808" y="1211"/>
                <a:ext cx="62" cy="63"/>
                <a:chOff x="1684" y="2400"/>
                <a:chExt cx="41" cy="41"/>
              </a:xfrm>
            </p:grpSpPr>
            <p:sp>
              <p:nvSpPr>
                <p:cNvPr id="416789"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416790"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416788"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22"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Tanımlar Ezberlenmeli</a:t>
              </a:r>
              <a:endParaRPr lang="tr-TR" sz="1000" b="1" dirty="0" smtClean="0">
                <a:solidFill>
                  <a:srgbClr val="000000"/>
                </a:solidFill>
                <a:latin typeface="Cambria" pitchFamily="18" charset="0"/>
              </a:endParaRPr>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081613"/>
            <a:ext cx="654417"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081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Yapılan iş ile hastalık arasında </a:t>
            </a:r>
            <a:r>
              <a:rPr lang="tr-TR" sz="2000" b="1" i="1" dirty="0" smtClean="0">
                <a:solidFill>
                  <a:srgbClr val="C00000"/>
                </a:solidFill>
                <a:latin typeface="Calibri" pitchFamily="34" charset="0"/>
                <a:cs typeface="Calibri" pitchFamily="34" charset="0"/>
              </a:rPr>
              <a:t>neden-sonuç </a:t>
            </a:r>
            <a:r>
              <a:rPr lang="tr-TR" sz="2000" b="1" i="1" dirty="0">
                <a:solidFill>
                  <a:srgbClr val="C00000"/>
                </a:solidFill>
                <a:latin typeface="Calibri" pitchFamily="34" charset="0"/>
                <a:cs typeface="Calibri" pitchFamily="34" charset="0"/>
              </a:rPr>
              <a:t>ilişki </a:t>
            </a:r>
            <a:r>
              <a:rPr lang="tr-TR" sz="2000" b="1" i="1" dirty="0">
                <a:solidFill>
                  <a:srgbClr val="000000"/>
                </a:solidFill>
                <a:latin typeface="Calibri" pitchFamily="34" charset="0"/>
                <a:cs typeface="Calibri" pitchFamily="34" charset="0"/>
              </a:rPr>
              <a:t>söz konusudur. </a:t>
            </a:r>
            <a:endParaRPr lang="tr-TR" sz="2000" b="1"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Hastalıkla </a:t>
            </a:r>
            <a:r>
              <a:rPr lang="tr-TR" sz="2000" b="1" i="1" dirty="0">
                <a:solidFill>
                  <a:srgbClr val="000000"/>
                </a:solidFill>
                <a:latin typeface="Calibri" pitchFamily="34" charset="0"/>
                <a:cs typeface="Calibri" pitchFamily="34" charset="0"/>
              </a:rPr>
              <a:t>etken arasında spesifik bir ilişki vardır. </a:t>
            </a:r>
          </a:p>
        </p:txBody>
      </p:sp>
      <p:sp>
        <p:nvSpPr>
          <p:cNvPr id="20" name="Rectangle 55"/>
          <p:cNvSpPr>
            <a:spLocks noChangeArrowheads="1"/>
          </p:cNvSpPr>
          <p:nvPr/>
        </p:nvSpPr>
        <p:spPr bwMode="gray">
          <a:xfrm>
            <a:off x="143089" y="2224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2224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Çalışma koşulları hastalığın </a:t>
            </a:r>
            <a:r>
              <a:rPr lang="tr-TR" sz="2000" b="1" i="1" dirty="0">
                <a:solidFill>
                  <a:srgbClr val="C00000"/>
                </a:solidFill>
                <a:latin typeface="Calibri" pitchFamily="34" charset="0"/>
                <a:cs typeface="Calibri" pitchFamily="34" charset="0"/>
              </a:rPr>
              <a:t>doğrudan doğruya ve vazgeçilmez tek etkenidir.</a:t>
            </a:r>
            <a:r>
              <a:rPr lang="tr-TR" sz="2000" b="1" i="1" dirty="0">
                <a:solidFill>
                  <a:srgbClr val="000000"/>
                </a:solidFill>
                <a:latin typeface="Calibri" pitchFamily="34" charset="0"/>
                <a:cs typeface="Calibri" pitchFamily="34" charset="0"/>
              </a:rPr>
              <a:t> Dolayısıyla etken </a:t>
            </a:r>
            <a:r>
              <a:rPr lang="tr-TR" sz="2000" b="1" i="1" dirty="0" smtClean="0">
                <a:solidFill>
                  <a:srgbClr val="000000"/>
                </a:solidFill>
                <a:latin typeface="Calibri" pitchFamily="34" charset="0"/>
                <a:cs typeface="Calibri" pitchFamily="34" charset="0"/>
              </a:rPr>
              <a:t>tektir ve ortamda </a:t>
            </a:r>
            <a:r>
              <a:rPr lang="tr-TR" sz="2000" b="1" i="1" dirty="0">
                <a:solidFill>
                  <a:srgbClr val="000000"/>
                </a:solidFill>
                <a:latin typeface="Calibri" pitchFamily="34" charset="0"/>
                <a:cs typeface="Calibri" pitchFamily="34" charset="0"/>
              </a:rPr>
              <a:t>yoksa, hastalık da yoktur.</a:t>
            </a:r>
          </a:p>
        </p:txBody>
      </p:sp>
      <p:sp>
        <p:nvSpPr>
          <p:cNvPr id="24" name="Rectangle 55"/>
          <p:cNvSpPr>
            <a:spLocks noChangeArrowheads="1"/>
          </p:cNvSpPr>
          <p:nvPr/>
        </p:nvSpPr>
        <p:spPr bwMode="gray">
          <a:xfrm>
            <a:off x="143089" y="3367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3367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Kişi söz konusu işte çalışmıyor olsaydı bu hastalık da </a:t>
            </a:r>
            <a:r>
              <a:rPr lang="tr-TR" sz="2000" b="1" i="1" dirty="0" smtClean="0">
                <a:solidFill>
                  <a:srgbClr val="000000"/>
                </a:solidFill>
                <a:latin typeface="Calibri" pitchFamily="34" charset="0"/>
                <a:cs typeface="Calibri" pitchFamily="34" charset="0"/>
              </a:rPr>
              <a:t>oluşmayacaktır.</a:t>
            </a:r>
            <a:endParaRPr lang="tr-TR" sz="2000" b="1" i="1" dirty="0">
              <a:solidFill>
                <a:srgbClr val="000000"/>
              </a:solidFill>
              <a:latin typeface="Calibri" pitchFamily="34" charset="0"/>
              <a:cs typeface="Calibri" pitchFamily="34" charset="0"/>
            </a:endParaRPr>
          </a:p>
        </p:txBody>
      </p:sp>
      <p:sp>
        <p:nvSpPr>
          <p:cNvPr id="28" name="Rectangle 55"/>
          <p:cNvSpPr>
            <a:spLocks noChangeArrowheads="1"/>
          </p:cNvSpPr>
          <p:nvPr/>
        </p:nvSpPr>
        <p:spPr bwMode="gray">
          <a:xfrm>
            <a:off x="143089" y="4539188"/>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4539188"/>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Aynı </a:t>
            </a:r>
            <a:r>
              <a:rPr lang="tr-TR" sz="2000" b="1" i="1" dirty="0">
                <a:solidFill>
                  <a:srgbClr val="000000"/>
                </a:solidFill>
                <a:latin typeface="Calibri" pitchFamily="34" charset="0"/>
                <a:cs typeface="Calibri" pitchFamily="34" charset="0"/>
              </a:rPr>
              <a:t>şartlar altında deneysel olarak meydana getirilebilen </a:t>
            </a:r>
            <a:r>
              <a:rPr lang="tr-TR" sz="2000" b="1" i="1" dirty="0" smtClean="0">
                <a:solidFill>
                  <a:srgbClr val="000000"/>
                </a:solidFill>
                <a:latin typeface="Calibri" pitchFamily="34" charset="0"/>
                <a:cs typeface="Calibri" pitchFamily="34" charset="0"/>
              </a:rPr>
              <a:t>hastalıktır.</a:t>
            </a:r>
            <a:endParaRPr lang="tr-TR" sz="2000" b="1"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HASTALIKLARININ ÖZELLİKLERİ</a:t>
            </a:r>
          </a:p>
        </p:txBody>
      </p:sp>
      <p:grpSp>
        <p:nvGrpSpPr>
          <p:cNvPr id="42" name="Grup 41"/>
          <p:cNvGrpSpPr/>
          <p:nvPr/>
        </p:nvGrpSpPr>
        <p:grpSpPr>
          <a:xfrm>
            <a:off x="127022" y="5685005"/>
            <a:ext cx="6162416" cy="663371"/>
            <a:chOff x="2644311" y="5451679"/>
            <a:chExt cx="6162416" cy="663371"/>
          </a:xfrm>
        </p:grpSpPr>
        <p:grpSp>
          <p:nvGrpSpPr>
            <p:cNvPr id="43" name="Group 51"/>
            <p:cNvGrpSpPr>
              <a:grpSpLocks/>
            </p:cNvGrpSpPr>
            <p:nvPr/>
          </p:nvGrpSpPr>
          <p:grpSpPr bwMode="auto">
            <a:xfrm>
              <a:off x="2644311" y="5451679"/>
              <a:ext cx="648968" cy="663371"/>
              <a:chOff x="1868" y="1082"/>
              <a:chExt cx="1942" cy="1942"/>
            </a:xfrm>
          </p:grpSpPr>
          <p:sp>
            <p:nvSpPr>
              <p:cNvPr id="45"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46"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47"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8"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9"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50"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51" name="Group 58"/>
              <p:cNvGrpSpPr>
                <a:grpSpLocks noChangeAspect="1"/>
              </p:cNvGrpSpPr>
              <p:nvPr/>
            </p:nvGrpSpPr>
            <p:grpSpPr bwMode="auto">
              <a:xfrm>
                <a:off x="2808" y="2807"/>
                <a:ext cx="62" cy="63"/>
                <a:chOff x="1684" y="2400"/>
                <a:chExt cx="41" cy="41"/>
              </a:xfrm>
            </p:grpSpPr>
            <p:sp>
              <p:nvSpPr>
                <p:cNvPr id="56"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7"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52" name="Group 61"/>
              <p:cNvGrpSpPr>
                <a:grpSpLocks noChangeAspect="1"/>
              </p:cNvGrpSpPr>
              <p:nvPr/>
            </p:nvGrpSpPr>
            <p:grpSpPr bwMode="auto">
              <a:xfrm>
                <a:off x="2808" y="1211"/>
                <a:ext cx="62" cy="63"/>
                <a:chOff x="1684" y="2400"/>
                <a:chExt cx="41" cy="41"/>
              </a:xfrm>
            </p:grpSpPr>
            <p:sp>
              <p:nvSpPr>
                <p:cNvPr id="5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53"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Özelliklerdendir-değildir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342393310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ÖRNEK</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buClr>
                <a:srgbClr val="292929"/>
              </a:buClr>
            </a:pPr>
            <a:r>
              <a:rPr lang="tr-TR" sz="2000" b="1" i="1" dirty="0">
                <a:solidFill>
                  <a:srgbClr val="000000"/>
                </a:solidFill>
                <a:latin typeface="Calibri" pitchFamily="34" charset="0"/>
              </a:rPr>
              <a:t>Silis, silikoz, kurşun, kurşun oksit </a:t>
            </a:r>
            <a:r>
              <a:rPr lang="tr-TR" sz="2000" b="1" i="1" dirty="0" smtClean="0">
                <a:solidFill>
                  <a:srgbClr val="000000"/>
                </a:solidFill>
                <a:latin typeface="Calibri" pitchFamily="34" charset="0"/>
              </a:rPr>
              <a:t>buharları, tozlar, gürültü gibi işyeri risk faktörleri </a:t>
            </a:r>
            <a:r>
              <a:rPr lang="tr-TR" sz="2000" b="1" i="1" dirty="0">
                <a:solidFill>
                  <a:srgbClr val="000000"/>
                </a:solidFill>
                <a:latin typeface="Calibri" pitchFamily="34" charset="0"/>
              </a:rPr>
              <a:t>ortamda </a:t>
            </a:r>
            <a:r>
              <a:rPr lang="tr-TR" sz="2000" b="1" i="1" dirty="0" smtClean="0">
                <a:solidFill>
                  <a:srgbClr val="000000"/>
                </a:solidFill>
                <a:latin typeface="Calibri" pitchFamily="34" charset="0"/>
              </a:rPr>
              <a:t>yoksa, meslek hastalıkları </a:t>
            </a:r>
            <a:r>
              <a:rPr lang="tr-TR" sz="2000" b="1" i="1" dirty="0">
                <a:solidFill>
                  <a:srgbClr val="000000"/>
                </a:solidFill>
                <a:latin typeface="Calibri" pitchFamily="34" charset="0"/>
              </a:rPr>
              <a:t>da </a:t>
            </a:r>
            <a:r>
              <a:rPr lang="tr-TR" sz="2000" b="1" i="1" dirty="0" smtClean="0">
                <a:solidFill>
                  <a:srgbClr val="000000"/>
                </a:solidFill>
                <a:latin typeface="Calibri" pitchFamily="34" charset="0"/>
              </a:rPr>
              <a:t>yoktur.</a:t>
            </a:r>
          </a:p>
          <a:p>
            <a:pPr algn="ctr">
              <a:lnSpc>
                <a:spcPct val="90000"/>
              </a:lnSpc>
              <a:buClr>
                <a:srgbClr val="292929"/>
              </a:buClr>
            </a:pPr>
            <a:endParaRPr lang="tr-TR" sz="2000" b="1" i="1" dirty="0">
              <a:solidFill>
                <a:srgbClr val="000000"/>
              </a:solidFill>
              <a:latin typeface="Calibri" pitchFamily="34" charset="0"/>
            </a:endParaRPr>
          </a:p>
          <a:p>
            <a:pPr algn="ctr">
              <a:lnSpc>
                <a:spcPct val="90000"/>
              </a:lnSpc>
              <a:buClr>
                <a:srgbClr val="292929"/>
              </a:buClr>
            </a:pPr>
            <a:endParaRPr lang="tr-TR" sz="2000" b="1" i="1" dirty="0">
              <a:solidFill>
                <a:srgbClr val="000000"/>
              </a:solidFill>
              <a:latin typeface="Calibri" pitchFamily="34" charset="0"/>
            </a:endParaRPr>
          </a:p>
          <a:p>
            <a:pPr>
              <a:lnSpc>
                <a:spcPct val="90000"/>
              </a:lnSpc>
              <a:buClr>
                <a:srgbClr val="292929"/>
              </a:buClr>
            </a:pPr>
            <a:r>
              <a:rPr lang="tr-TR" sz="2000" b="1" i="1" dirty="0" smtClean="0">
                <a:solidFill>
                  <a:srgbClr val="000000"/>
                </a:solidFill>
                <a:latin typeface="Calibri" pitchFamily="34" charset="0"/>
              </a:rPr>
              <a:t>Kurşun yoksa	: Kurşun zehirlenmesi yoktur,</a:t>
            </a:r>
            <a:endParaRPr lang="tr-TR" sz="2000" b="1" i="1" dirty="0">
              <a:solidFill>
                <a:srgbClr val="000000"/>
              </a:solidFill>
              <a:latin typeface="Calibri" pitchFamily="34" charset="0"/>
            </a:endParaRPr>
          </a:p>
          <a:p>
            <a:pPr>
              <a:lnSpc>
                <a:spcPct val="90000"/>
              </a:lnSpc>
              <a:buClr>
                <a:srgbClr val="292929"/>
              </a:buClr>
            </a:pPr>
            <a:r>
              <a:rPr lang="tr-TR" sz="2000" b="1" i="1" dirty="0" smtClean="0">
                <a:solidFill>
                  <a:srgbClr val="000000"/>
                </a:solidFill>
                <a:latin typeface="Calibri" pitchFamily="34" charset="0"/>
              </a:rPr>
              <a:t>Toz yoksa	: Pnömokonyoz hastalığı yoktur,</a:t>
            </a:r>
          </a:p>
          <a:p>
            <a:pPr>
              <a:lnSpc>
                <a:spcPct val="90000"/>
              </a:lnSpc>
              <a:buClr>
                <a:srgbClr val="292929"/>
              </a:buClr>
            </a:pPr>
            <a:r>
              <a:rPr lang="tr-TR" sz="2000" b="1" i="1" dirty="0" smtClean="0">
                <a:solidFill>
                  <a:srgbClr val="000000"/>
                </a:solidFill>
                <a:latin typeface="Calibri" pitchFamily="34" charset="0"/>
              </a:rPr>
              <a:t>Gürültü yoksa	: Gürültüye bağlı işitme kaybı yoktur,</a:t>
            </a:r>
          </a:p>
          <a:p>
            <a:pPr>
              <a:lnSpc>
                <a:spcPct val="90000"/>
              </a:lnSpc>
              <a:buClr>
                <a:srgbClr val="292929"/>
              </a:buClr>
            </a:pPr>
            <a:endParaRPr lang="tr-TR" sz="2000" b="1" i="1" dirty="0" smtClean="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20868"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20872" name="Group 9"/>
          <p:cNvGrpSpPr>
            <a:grpSpLocks/>
          </p:cNvGrpSpPr>
          <p:nvPr/>
        </p:nvGrpSpPr>
        <p:grpSpPr bwMode="auto">
          <a:xfrm>
            <a:off x="323850" y="1555750"/>
            <a:ext cx="1482725" cy="1482725"/>
            <a:chOff x="1710" y="1035"/>
            <a:chExt cx="2316" cy="2316"/>
          </a:xfrm>
        </p:grpSpPr>
        <p:grpSp>
          <p:nvGrpSpPr>
            <p:cNvPr id="420874" name="Group 10"/>
            <p:cNvGrpSpPr>
              <a:grpSpLocks/>
            </p:cNvGrpSpPr>
            <p:nvPr/>
          </p:nvGrpSpPr>
          <p:grpSpPr bwMode="auto">
            <a:xfrm rot="3600000">
              <a:off x="1710" y="1035"/>
              <a:ext cx="2316" cy="2316"/>
              <a:chOff x="1710" y="1035"/>
              <a:chExt cx="2316" cy="2316"/>
            </a:xfrm>
          </p:grpSpPr>
          <p:sp>
            <p:nvSpPr>
              <p:cNvPr id="420879"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20880"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20881"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20875" name="Group 14"/>
            <p:cNvGrpSpPr>
              <a:grpSpLocks/>
            </p:cNvGrpSpPr>
            <p:nvPr/>
          </p:nvGrpSpPr>
          <p:grpSpPr bwMode="auto">
            <a:xfrm rot="7200000">
              <a:off x="2059" y="1386"/>
              <a:ext cx="1616" cy="1614"/>
              <a:chOff x="2060" y="1387"/>
              <a:chExt cx="1616" cy="1614"/>
            </a:xfrm>
          </p:grpSpPr>
          <p:sp>
            <p:nvSpPr>
              <p:cNvPr id="420876"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20877"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20878"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İSTİSNALAR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dirty="0">
              <a:solidFill>
                <a:srgbClr val="000000"/>
              </a:solidFill>
              <a:latin typeface="Calibri" pitchFamily="34" charset="0"/>
            </a:endParaRPr>
          </a:p>
          <a:p>
            <a:pPr algn="ctr">
              <a:lnSpc>
                <a:spcPct val="90000"/>
              </a:lnSpc>
              <a:buClr>
                <a:srgbClr val="292929"/>
              </a:buClr>
            </a:pPr>
            <a:r>
              <a:rPr lang="tr-TR" sz="2000" i="1" dirty="0">
                <a:solidFill>
                  <a:srgbClr val="000000"/>
                </a:solidFill>
                <a:latin typeface="Calibri" pitchFamily="34" charset="0"/>
              </a:rPr>
              <a:t>Normal şartlarda meslek hastalıkları işyeri risklerine doğrudan karşılaşanlarda oluşur</a:t>
            </a:r>
            <a:r>
              <a:rPr lang="tr-TR" sz="2000" i="1" dirty="0" smtClean="0">
                <a:solidFill>
                  <a:srgbClr val="000000"/>
                </a:solidFill>
                <a:latin typeface="Calibri" pitchFamily="34" charset="0"/>
              </a:rPr>
              <a:t>. </a:t>
            </a:r>
            <a:r>
              <a:rPr lang="tr-TR" sz="2000" i="1" dirty="0">
                <a:solidFill>
                  <a:srgbClr val="000000"/>
                </a:solidFill>
                <a:latin typeface="Calibri" pitchFamily="34" charset="0"/>
              </a:rPr>
              <a:t>Ancak bazı durumlarda toplumun diğer kesimlerinde de görülebilir. </a:t>
            </a:r>
          </a:p>
          <a:p>
            <a:pPr algn="ctr">
              <a:lnSpc>
                <a:spcPct val="90000"/>
              </a:lnSpc>
              <a:buClr>
                <a:srgbClr val="292929"/>
              </a:buClr>
            </a:pPr>
            <a:endParaRPr lang="tr-TR" sz="2000" i="1" dirty="0">
              <a:solidFill>
                <a:srgbClr val="000000"/>
              </a:solidFill>
              <a:latin typeface="Calibri" pitchFamily="34" charset="0"/>
            </a:endParaRPr>
          </a:p>
          <a:p>
            <a:pPr algn="ctr">
              <a:lnSpc>
                <a:spcPct val="90000"/>
              </a:lnSpc>
              <a:buClr>
                <a:srgbClr val="292929"/>
              </a:buClr>
            </a:pPr>
            <a:endParaRPr lang="tr-TR" sz="2000" i="1" dirty="0">
              <a:solidFill>
                <a:srgbClr val="000000"/>
              </a:solidFill>
              <a:latin typeface="Calibri" pitchFamily="34" charset="0"/>
            </a:endParaRPr>
          </a:p>
          <a:p>
            <a:pPr algn="ctr">
              <a:lnSpc>
                <a:spcPct val="90000"/>
              </a:lnSpc>
              <a:buClr>
                <a:srgbClr val="292929"/>
              </a:buClr>
            </a:pPr>
            <a:r>
              <a:rPr lang="tr-TR" sz="2000" i="1" dirty="0" smtClean="0">
                <a:solidFill>
                  <a:srgbClr val="000000"/>
                </a:solidFill>
                <a:latin typeface="Calibri" pitchFamily="34" charset="0"/>
              </a:rPr>
              <a:t>Örneğin; </a:t>
            </a:r>
            <a:r>
              <a:rPr lang="tr-TR" sz="2000" i="1" dirty="0" err="1" smtClean="0">
                <a:solidFill>
                  <a:srgbClr val="000000"/>
                </a:solidFill>
                <a:latin typeface="Calibri" pitchFamily="34" charset="0"/>
              </a:rPr>
              <a:t>Asbestozis</a:t>
            </a:r>
            <a:r>
              <a:rPr lang="tr-TR" sz="2000" i="1" dirty="0">
                <a:solidFill>
                  <a:srgbClr val="000000"/>
                </a:solidFill>
                <a:latin typeface="Calibri" pitchFamily="34" charset="0"/>
              </a:rPr>
              <a:t>, ev halkında </a:t>
            </a:r>
            <a:r>
              <a:rPr lang="tr-TR" sz="2000" i="1" dirty="0" smtClean="0">
                <a:solidFill>
                  <a:srgbClr val="000000"/>
                </a:solidFill>
                <a:latin typeface="Calibri" pitchFamily="34" charset="0"/>
              </a:rPr>
              <a:t>(eve taşınmasına bağlı) veya </a:t>
            </a:r>
            <a:r>
              <a:rPr lang="tr-TR" sz="2000" i="1" dirty="0">
                <a:solidFill>
                  <a:srgbClr val="000000"/>
                </a:solidFill>
                <a:latin typeface="Calibri" pitchFamily="34" charset="0"/>
              </a:rPr>
              <a:t>işyeri yakınlarında yaşayanlarda </a:t>
            </a:r>
            <a:r>
              <a:rPr lang="tr-TR" sz="2000" i="1" dirty="0" smtClean="0">
                <a:solidFill>
                  <a:srgbClr val="000000"/>
                </a:solidFill>
                <a:latin typeface="Calibri" pitchFamily="34" charset="0"/>
              </a:rPr>
              <a:t>(çevreye yayılmasına bağlı) görülebilir.</a:t>
            </a: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dirty="0">
              <a:solidFill>
                <a:srgbClr val="000000"/>
              </a:solidFill>
              <a:latin typeface="Calibri" pitchFamily="34" charset="0"/>
            </a:endParaRPr>
          </a:p>
        </p:txBody>
      </p:sp>
      <p:sp>
        <p:nvSpPr>
          <p:cNvPr id="42291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22920" name="Group 9"/>
          <p:cNvGrpSpPr>
            <a:grpSpLocks/>
          </p:cNvGrpSpPr>
          <p:nvPr/>
        </p:nvGrpSpPr>
        <p:grpSpPr bwMode="auto">
          <a:xfrm>
            <a:off x="323850" y="1555750"/>
            <a:ext cx="1482725" cy="1482725"/>
            <a:chOff x="1710" y="1035"/>
            <a:chExt cx="2316" cy="2316"/>
          </a:xfrm>
        </p:grpSpPr>
        <p:grpSp>
          <p:nvGrpSpPr>
            <p:cNvPr id="422922" name="Group 10"/>
            <p:cNvGrpSpPr>
              <a:grpSpLocks/>
            </p:cNvGrpSpPr>
            <p:nvPr/>
          </p:nvGrpSpPr>
          <p:grpSpPr bwMode="auto">
            <a:xfrm rot="3600000">
              <a:off x="1710" y="1035"/>
              <a:ext cx="2316" cy="2316"/>
              <a:chOff x="1710" y="1035"/>
              <a:chExt cx="2316" cy="2316"/>
            </a:xfrm>
          </p:grpSpPr>
          <p:sp>
            <p:nvSpPr>
              <p:cNvPr id="42292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2292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2292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22923" name="Group 14"/>
            <p:cNvGrpSpPr>
              <a:grpSpLocks/>
            </p:cNvGrpSpPr>
            <p:nvPr/>
          </p:nvGrpSpPr>
          <p:grpSpPr bwMode="auto">
            <a:xfrm rot="7200000">
              <a:off x="2059" y="1386"/>
              <a:ext cx="1616" cy="1614"/>
              <a:chOff x="2060" y="1387"/>
              <a:chExt cx="1616" cy="1614"/>
            </a:xfrm>
          </p:grpSpPr>
          <p:sp>
            <p:nvSpPr>
              <p:cNvPr id="42292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2292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2292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Sağlık Gözetimi</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158099126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31"/>
          <p:cNvSpPr txBox="1">
            <a:spLocks noChangeArrowheads="1"/>
          </p:cNvSpPr>
          <p:nvPr/>
        </p:nvSpPr>
        <p:spPr bwMode="gray">
          <a:xfrm>
            <a:off x="300038" y="411163"/>
            <a:ext cx="8520112" cy="647700"/>
          </a:xfrm>
          <a:prstGeom prst="rect">
            <a:avLst/>
          </a:prstGeom>
          <a:noFill/>
          <a:ln w="9525">
            <a:noFill/>
            <a:miter lim="800000"/>
            <a:headEnd/>
            <a:tailEnd/>
          </a:ln>
        </p:spPr>
        <p:txBody>
          <a:bodyPr lIns="0" rIns="0"/>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HASTALIKLARINI </a:t>
            </a:r>
            <a:r>
              <a:rPr lang="tr-TR" sz="3200" dirty="0">
                <a:solidFill>
                  <a:srgbClr val="C00000"/>
                </a:solidFill>
                <a:effectLst>
                  <a:innerShdw blurRad="63500" dist="50800" dir="8100000">
                    <a:prstClr val="black">
                      <a:alpha val="50000"/>
                    </a:prstClr>
                  </a:innerShdw>
                </a:effectLst>
                <a:latin typeface="Calibri" pitchFamily="34" charset="0"/>
                <a:cs typeface="Calibri" pitchFamily="34" charset="0"/>
              </a:rPr>
              <a:t>SINIFLANDIRMA</a:t>
            </a: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ŞEKLİ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4964" name="Grup 8"/>
          <p:cNvGrpSpPr>
            <a:grpSpLocks/>
          </p:cNvGrpSpPr>
          <p:nvPr/>
        </p:nvGrpSpPr>
        <p:grpSpPr bwMode="auto">
          <a:xfrm>
            <a:off x="323850" y="1231900"/>
            <a:ext cx="4175125" cy="2292350"/>
            <a:chOff x="323850" y="1069975"/>
            <a:chExt cx="4175125" cy="2292350"/>
          </a:xfrm>
        </p:grpSpPr>
        <p:sp>
          <p:nvSpPr>
            <p:cNvPr id="424971" name="Rectangle 19"/>
            <p:cNvSpPr>
              <a:spLocks noChangeArrowheads="1"/>
            </p:cNvSpPr>
            <p:nvPr/>
          </p:nvSpPr>
          <p:spPr bwMode="gray">
            <a:xfrm>
              <a:off x="323850" y="1069975"/>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b="1" noProof="1">
                  <a:solidFill>
                    <a:srgbClr val="FFFFFF"/>
                  </a:solidFill>
                  <a:latin typeface="Calibri" pitchFamily="34" charset="0"/>
                </a:rPr>
                <a:t>Etkene (Faktöre) Göre</a:t>
              </a:r>
            </a:p>
          </p:txBody>
        </p:sp>
        <p:sp>
          <p:nvSpPr>
            <p:cNvPr id="424972" name="Rectangle 5"/>
            <p:cNvSpPr>
              <a:spLocks noChangeArrowheads="1"/>
            </p:cNvSpPr>
            <p:nvPr/>
          </p:nvSpPr>
          <p:spPr bwMode="gray">
            <a:xfrm>
              <a:off x="323850" y="1430337"/>
              <a:ext cx="4175125" cy="1931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Fiziksel Nedenli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Kimyasal Nedenli Meslek Hastalıkları </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Toz Nedenli Meslek Hastalıkları </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Biyolojik Nedenli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Ergonomik Nedenli Meslek Hastalıkları</a:t>
              </a: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p:txBody>
        </p:sp>
      </p:grpSp>
      <p:grpSp>
        <p:nvGrpSpPr>
          <p:cNvPr id="424965" name="Grup 12"/>
          <p:cNvGrpSpPr>
            <a:grpSpLocks/>
          </p:cNvGrpSpPr>
          <p:nvPr/>
        </p:nvGrpSpPr>
        <p:grpSpPr bwMode="auto">
          <a:xfrm>
            <a:off x="4643438" y="1231900"/>
            <a:ext cx="4175125" cy="2292350"/>
            <a:chOff x="4643438" y="1555750"/>
            <a:chExt cx="4175125" cy="2292350"/>
          </a:xfrm>
        </p:grpSpPr>
        <p:sp>
          <p:nvSpPr>
            <p:cNvPr id="424969" name="Rectangle 19"/>
            <p:cNvSpPr>
              <a:spLocks noChangeArrowheads="1"/>
            </p:cNvSpPr>
            <p:nvPr/>
          </p:nvSpPr>
          <p:spPr bwMode="gray">
            <a:xfrm>
              <a:off x="4643438" y="1555750"/>
              <a:ext cx="4175125" cy="360363"/>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288000" tIns="0" rIns="0" bIns="0" anchor="ctr"/>
            <a:lstStyle/>
            <a:p>
              <a:pPr defTabSz="801688" eaLnBrk="0" hangingPunct="0"/>
              <a:r>
                <a:rPr lang="tr-TR" b="1" noProof="1">
                  <a:solidFill>
                    <a:srgbClr val="FFFFFF"/>
                  </a:solidFill>
                  <a:latin typeface="Calibri" pitchFamily="34" charset="0"/>
                </a:rPr>
                <a:t>Etkilenen (Zarar Gören) Sisteme Göre</a:t>
              </a:r>
            </a:p>
          </p:txBody>
        </p:sp>
        <p:sp>
          <p:nvSpPr>
            <p:cNvPr id="424970" name="Rectangle 5"/>
            <p:cNvSpPr>
              <a:spLocks noChangeArrowheads="1"/>
            </p:cNvSpPr>
            <p:nvPr/>
          </p:nvSpPr>
          <p:spPr bwMode="gray">
            <a:xfrm>
              <a:off x="4643438" y="1916112"/>
              <a:ext cx="4175125" cy="1931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Cilt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Solunum Sistemi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Kalp-Damar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Mesleki Sinir Sistemi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Meslekki Genitoüriner Sistem Hastalıkları</a:t>
              </a:r>
            </a:p>
          </p:txBody>
        </p:sp>
      </p:grpSp>
      <p:grpSp>
        <p:nvGrpSpPr>
          <p:cNvPr id="424966" name="Grup 15"/>
          <p:cNvGrpSpPr>
            <a:grpSpLocks/>
          </p:cNvGrpSpPr>
          <p:nvPr/>
        </p:nvGrpSpPr>
        <p:grpSpPr bwMode="auto">
          <a:xfrm>
            <a:off x="2484438" y="3679825"/>
            <a:ext cx="4175125" cy="2292350"/>
            <a:chOff x="323850" y="1555750"/>
            <a:chExt cx="4175125" cy="2292350"/>
          </a:xfrm>
        </p:grpSpPr>
        <p:sp>
          <p:nvSpPr>
            <p:cNvPr id="424967" name="Rectangle 19"/>
            <p:cNvSpPr>
              <a:spLocks noChangeArrowheads="1"/>
            </p:cNvSpPr>
            <p:nvPr/>
          </p:nvSpPr>
          <p:spPr bwMode="gray">
            <a:xfrm>
              <a:off x="323850" y="1555750"/>
              <a:ext cx="4175125" cy="360363"/>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288000" tIns="0" rIns="0" bIns="0" anchor="ctr"/>
            <a:lstStyle/>
            <a:p>
              <a:pPr defTabSz="801688" eaLnBrk="0" hangingPunct="0"/>
              <a:r>
                <a:rPr lang="tr-TR" b="1" noProof="1">
                  <a:solidFill>
                    <a:srgbClr val="000000"/>
                  </a:solidFill>
                  <a:latin typeface="Calibri" pitchFamily="34" charset="0"/>
                </a:rPr>
                <a:t>Mesleklere Göre</a:t>
              </a:r>
            </a:p>
          </p:txBody>
        </p:sp>
        <p:sp>
          <p:nvSpPr>
            <p:cNvPr id="424968" name="Rectangle 5"/>
            <p:cNvSpPr>
              <a:spLocks noChangeArrowheads="1"/>
            </p:cNvSpPr>
            <p:nvPr/>
          </p:nvSpPr>
          <p:spPr bwMode="gray">
            <a:xfrm>
              <a:off x="323850" y="1916112"/>
              <a:ext cx="4175125" cy="1931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Madencilerin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Kaynakçıların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Yüksekte Çalışanların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Sağlıkçıların Meslek Hastalıkları</a:t>
              </a:r>
            </a:p>
            <a:p>
              <a:pPr marL="190500" indent="-190500">
                <a:lnSpc>
                  <a:spcPct val="95000"/>
                </a:lnSpc>
                <a:spcAft>
                  <a:spcPct val="40000"/>
                </a:spcAft>
                <a:buClr>
                  <a:srgbClr val="292929"/>
                </a:buClr>
                <a:buFont typeface="Wingdings" pitchFamily="2" charset="2"/>
                <a:buChar char="§"/>
              </a:pPr>
              <a:r>
                <a:rPr lang="tr-TR" sz="1600" noProof="1">
                  <a:solidFill>
                    <a:srgbClr val="7F7F7F"/>
                  </a:solidFill>
                  <a:latin typeface="Calibri" pitchFamily="34" charset="0"/>
                </a:rPr>
                <a:t>Boyacıların Meslek Hastalıkları</a:t>
              </a: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a:p>
              <a:pPr marL="190500" indent="-190500">
                <a:lnSpc>
                  <a:spcPct val="95000"/>
                </a:lnSpc>
                <a:spcAft>
                  <a:spcPct val="40000"/>
                </a:spcAft>
                <a:buClr>
                  <a:srgbClr val="292929"/>
                </a:buClr>
                <a:buFont typeface="Wingdings" pitchFamily="2" charset="2"/>
                <a:buChar char="§"/>
              </a:pPr>
              <a:endParaRPr lang="tr-TR" sz="1600" noProof="1">
                <a:solidFill>
                  <a:srgbClr val="7F7F7F"/>
                </a:solidFill>
                <a:latin typeface="Calibri" pitchFamily="34" charset="0"/>
              </a:endParaRPr>
            </a:p>
          </p:txBody>
        </p:sp>
      </p:gr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a:grpSpLocks/>
          </p:cNvGrpSpPr>
          <p:nvPr/>
        </p:nvGrpSpPr>
        <p:grpSpPr bwMode="auto">
          <a:xfrm>
            <a:off x="161925" y="1781175"/>
            <a:ext cx="8764588" cy="666750"/>
            <a:chOff x="142875" y="1400175"/>
            <a:chExt cx="8764743" cy="525463"/>
          </a:xfrm>
        </p:grpSpPr>
        <p:sp>
          <p:nvSpPr>
            <p:cNvPr id="30"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A GRUBU</a:t>
              </a:r>
            </a:p>
          </p:txBody>
        </p:sp>
        <p:sp>
          <p:nvSpPr>
            <p:cNvPr id="31"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Kimyasal</a:t>
              </a:r>
              <a:r>
                <a:rPr lang="tr-TR" sz="2000" i="1">
                  <a:solidFill>
                    <a:srgbClr val="000000"/>
                  </a:solidFill>
                  <a:latin typeface="Calibri" pitchFamily="34" charset="0"/>
                </a:rPr>
                <a:t> Nedenlerle Olan Meslek Hastalıkları</a:t>
              </a:r>
            </a:p>
          </p:txBody>
        </p:sp>
        <p:sp>
          <p:nvSpPr>
            <p:cNvPr id="17"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1</a:t>
              </a:r>
            </a:p>
          </p:txBody>
        </p:sp>
      </p:grpSp>
      <p:grpSp>
        <p:nvGrpSpPr>
          <p:cNvPr id="19" name="Grup 18"/>
          <p:cNvGrpSpPr>
            <a:grpSpLocks/>
          </p:cNvGrpSpPr>
          <p:nvPr/>
        </p:nvGrpSpPr>
        <p:grpSpPr bwMode="auto">
          <a:xfrm>
            <a:off x="161925" y="2590800"/>
            <a:ext cx="8764588" cy="666750"/>
            <a:chOff x="142875" y="1400175"/>
            <a:chExt cx="8764743" cy="525463"/>
          </a:xfrm>
        </p:grpSpPr>
        <p:sp>
          <p:nvSpPr>
            <p:cNvPr id="20"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B GRUBU</a:t>
              </a:r>
            </a:p>
          </p:txBody>
        </p:sp>
        <p:sp>
          <p:nvSpPr>
            <p:cNvPr id="21"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rPr>
                <a:t>Mesleki </a:t>
              </a:r>
              <a:r>
                <a:rPr lang="tr-TR" sz="2000" b="1" i="1">
                  <a:solidFill>
                    <a:srgbClr val="000000"/>
                  </a:solidFill>
                  <a:latin typeface="Calibri" pitchFamily="34" charset="0"/>
                </a:rPr>
                <a:t>Deri</a:t>
              </a:r>
              <a:r>
                <a:rPr lang="tr-TR" sz="2000" i="1">
                  <a:solidFill>
                    <a:srgbClr val="000000"/>
                  </a:solidFill>
                  <a:latin typeface="Calibri" pitchFamily="34" charset="0"/>
                </a:rPr>
                <a:t> Hastalıkları</a:t>
              </a:r>
            </a:p>
          </p:txBody>
        </p:sp>
        <p:sp>
          <p:nvSpPr>
            <p:cNvPr id="22"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2</a:t>
              </a:r>
            </a:p>
          </p:txBody>
        </p:sp>
      </p:grpSp>
      <p:grpSp>
        <p:nvGrpSpPr>
          <p:cNvPr id="23" name="Grup 22"/>
          <p:cNvGrpSpPr>
            <a:grpSpLocks/>
          </p:cNvGrpSpPr>
          <p:nvPr/>
        </p:nvGrpSpPr>
        <p:grpSpPr bwMode="auto">
          <a:xfrm>
            <a:off x="161925" y="3400425"/>
            <a:ext cx="8764588" cy="666750"/>
            <a:chOff x="142875" y="1400175"/>
            <a:chExt cx="8764743" cy="525463"/>
          </a:xfrm>
        </p:grpSpPr>
        <p:sp>
          <p:nvSpPr>
            <p:cNvPr id="24"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C GRUBU</a:t>
              </a:r>
            </a:p>
          </p:txBody>
        </p:sp>
        <p:sp>
          <p:nvSpPr>
            <p:cNvPr id="25"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b="1" i="1">
                  <a:solidFill>
                    <a:srgbClr val="000000"/>
                  </a:solidFill>
                  <a:latin typeface="Calibri" pitchFamily="34" charset="0"/>
                </a:rPr>
                <a:t>Pnömokonyozlar</a:t>
              </a:r>
              <a:r>
                <a:rPr lang="tr-TR" sz="2000" i="1">
                  <a:solidFill>
                    <a:srgbClr val="000000"/>
                  </a:solidFill>
                  <a:latin typeface="Calibri" pitchFamily="34" charset="0"/>
                </a:rPr>
                <a:t> ve Diğer Mesleki </a:t>
              </a:r>
              <a:r>
                <a:rPr lang="tr-TR" sz="2000" b="1" i="1">
                  <a:solidFill>
                    <a:srgbClr val="000000"/>
                  </a:solidFill>
                  <a:latin typeface="Calibri" pitchFamily="34" charset="0"/>
                </a:rPr>
                <a:t>Solunum Sistemi </a:t>
              </a:r>
              <a:r>
                <a:rPr lang="tr-TR" sz="2000" i="1">
                  <a:solidFill>
                    <a:srgbClr val="000000"/>
                  </a:solidFill>
                  <a:latin typeface="Calibri" pitchFamily="34" charset="0"/>
                </a:rPr>
                <a:t>Hastalıkları</a:t>
              </a:r>
            </a:p>
          </p:txBody>
        </p:sp>
        <p:sp>
          <p:nvSpPr>
            <p:cNvPr id="26"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3</a:t>
              </a:r>
            </a:p>
          </p:txBody>
        </p:sp>
      </p:grpSp>
      <p:grpSp>
        <p:nvGrpSpPr>
          <p:cNvPr id="27" name="Grup 26"/>
          <p:cNvGrpSpPr>
            <a:grpSpLocks/>
          </p:cNvGrpSpPr>
          <p:nvPr/>
        </p:nvGrpSpPr>
        <p:grpSpPr bwMode="auto">
          <a:xfrm>
            <a:off x="161925" y="4210050"/>
            <a:ext cx="8764588" cy="666750"/>
            <a:chOff x="142875" y="1400175"/>
            <a:chExt cx="8764743" cy="525463"/>
          </a:xfrm>
        </p:grpSpPr>
        <p:sp>
          <p:nvSpPr>
            <p:cNvPr id="28"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D GRUBU</a:t>
              </a:r>
            </a:p>
          </p:txBody>
        </p:sp>
        <p:sp>
          <p:nvSpPr>
            <p:cNvPr id="29"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tr-TR" sz="2000" i="1">
                  <a:solidFill>
                    <a:srgbClr val="000000"/>
                  </a:solidFill>
                  <a:latin typeface="Calibri" pitchFamily="34" charset="0"/>
                </a:rPr>
                <a:t>Mesleki </a:t>
              </a:r>
              <a:r>
                <a:rPr lang="tr-TR" sz="2000" b="1" i="1">
                  <a:solidFill>
                    <a:srgbClr val="000000"/>
                  </a:solidFill>
                  <a:latin typeface="Calibri" pitchFamily="34" charset="0"/>
                </a:rPr>
                <a:t>Bulaşıcı</a:t>
              </a:r>
              <a:r>
                <a:rPr lang="tr-TR" sz="2000" i="1">
                  <a:solidFill>
                    <a:srgbClr val="000000"/>
                  </a:solidFill>
                  <a:latin typeface="Calibri" pitchFamily="34" charset="0"/>
                </a:rPr>
                <a:t> Hastalıklar</a:t>
              </a:r>
            </a:p>
          </p:txBody>
        </p:sp>
        <p:sp>
          <p:nvSpPr>
            <p:cNvPr id="35"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4</a:t>
              </a:r>
            </a:p>
          </p:txBody>
        </p:sp>
      </p:grpSp>
      <p:grpSp>
        <p:nvGrpSpPr>
          <p:cNvPr id="36" name="Grup 35"/>
          <p:cNvGrpSpPr>
            <a:grpSpLocks/>
          </p:cNvGrpSpPr>
          <p:nvPr/>
        </p:nvGrpSpPr>
        <p:grpSpPr bwMode="auto">
          <a:xfrm>
            <a:off x="161925" y="5019675"/>
            <a:ext cx="8764588" cy="666750"/>
            <a:chOff x="142875" y="1400175"/>
            <a:chExt cx="8764743" cy="525463"/>
          </a:xfrm>
        </p:grpSpPr>
        <p:sp>
          <p:nvSpPr>
            <p:cNvPr id="37" name="Rectangle 55"/>
            <p:cNvSpPr>
              <a:spLocks noChangeArrowheads="1"/>
            </p:cNvSpPr>
            <p:nvPr/>
          </p:nvSpPr>
          <p:spPr bwMode="gray">
            <a:xfrm>
              <a:off x="644534" y="1400175"/>
              <a:ext cx="1412900"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a:solidFill>
                    <a:srgbClr val="FFFFFF"/>
                  </a:solidFill>
                  <a:latin typeface="Cambria" pitchFamily="18" charset="0"/>
                  <a:cs typeface="Calibri" pitchFamily="34" charset="0"/>
                </a:rPr>
                <a:t>E GRUBU</a:t>
              </a:r>
            </a:p>
          </p:txBody>
        </p:sp>
        <p:sp>
          <p:nvSpPr>
            <p:cNvPr id="38" name="Rectangle 5"/>
            <p:cNvSpPr>
              <a:spLocks noChangeArrowheads="1"/>
            </p:cNvSpPr>
            <p:nvPr/>
          </p:nvSpPr>
          <p:spPr bwMode="gray">
            <a:xfrm>
              <a:off x="2052672" y="1400175"/>
              <a:ext cx="6854946" cy="525463"/>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lstStyle/>
            <a:p>
              <a:pPr>
                <a:lnSpc>
                  <a:spcPct val="90000"/>
                </a:lnSpc>
                <a:spcAft>
                  <a:spcPct val="20000"/>
                </a:spcAft>
                <a:buClr>
                  <a:srgbClr val="292929"/>
                </a:buClr>
              </a:pPr>
              <a:r>
                <a:rPr lang="nn-NO" sz="2000" b="1" i="1">
                  <a:solidFill>
                    <a:srgbClr val="000000"/>
                  </a:solidFill>
                  <a:latin typeface="Calibri" pitchFamily="34" charset="0"/>
                </a:rPr>
                <a:t>Fizik</a:t>
              </a:r>
              <a:r>
                <a:rPr lang="nn-NO" sz="2000" i="1">
                  <a:solidFill>
                    <a:srgbClr val="000000"/>
                  </a:solidFill>
                  <a:latin typeface="Calibri" pitchFamily="34" charset="0"/>
                </a:rPr>
                <a:t> Etkenlerle Olan Meslek Hastalıkları</a:t>
              </a:r>
              <a:endParaRPr lang="tr-TR" sz="2000" i="1">
                <a:solidFill>
                  <a:srgbClr val="000000"/>
                </a:solidFill>
                <a:latin typeface="Calibri" pitchFamily="34" charset="0"/>
              </a:endParaRPr>
            </a:p>
          </p:txBody>
        </p:sp>
        <p:sp>
          <p:nvSpPr>
            <p:cNvPr id="39" name="Rectangle 55"/>
            <p:cNvSpPr>
              <a:spLocks noChangeArrowheads="1"/>
            </p:cNvSpPr>
            <p:nvPr/>
          </p:nvSpPr>
          <p:spPr bwMode="gray">
            <a:xfrm>
              <a:off x="142875" y="1400175"/>
              <a:ext cx="444508" cy="525463"/>
            </a:xfrm>
            <a:prstGeom prst="rect">
              <a:avLst/>
            </a:prstGeom>
            <a:solidFill>
              <a:schemeClr val="bg1">
                <a:lumMod val="8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latin typeface="Cambria" pitchFamily="18" charset="0"/>
                  <a:cs typeface="Calibri" pitchFamily="34" charset="0"/>
                </a:rPr>
                <a:t>5</a:t>
              </a:r>
            </a:p>
          </p:txBody>
        </p:sp>
      </p:grpSp>
      <p:grpSp>
        <p:nvGrpSpPr>
          <p:cNvPr id="4" name="Grup 3"/>
          <p:cNvGrpSpPr>
            <a:grpSpLocks/>
          </p:cNvGrpSpPr>
          <p:nvPr/>
        </p:nvGrpSpPr>
        <p:grpSpPr bwMode="auto">
          <a:xfrm>
            <a:off x="188913" y="1162050"/>
            <a:ext cx="8737600" cy="403225"/>
            <a:chOff x="169995" y="1162180"/>
            <a:chExt cx="8737623" cy="403609"/>
          </a:xfrm>
        </p:grpSpPr>
        <p:sp>
          <p:nvSpPr>
            <p:cNvPr id="427035" name="Dikdörtgen 39"/>
            <p:cNvSpPr>
              <a:spLocks noChangeArrowheads="1"/>
            </p:cNvSpPr>
            <p:nvPr/>
          </p:nvSpPr>
          <p:spPr bwMode="auto">
            <a:xfrm>
              <a:off x="587905" y="1179318"/>
              <a:ext cx="8319713" cy="338554"/>
            </a:xfrm>
            <a:prstGeom prst="rect">
              <a:avLst/>
            </a:prstGeom>
            <a:noFill/>
            <a:ln w="9525">
              <a:solidFill>
                <a:srgbClr val="DDDDDD"/>
              </a:solidFill>
              <a:miter lim="800000"/>
              <a:headEnd/>
              <a:tailEnd/>
            </a:ln>
          </p:spPr>
          <p:txBody>
            <a:bodyPr>
              <a:spAutoFit/>
            </a:bodyPr>
            <a:lstStyle/>
            <a:p>
              <a:pPr algn="ctr" defTabSz="801688" eaLnBrk="0" hangingPunct="0"/>
              <a:r>
                <a:rPr lang="tr-TR" sz="1600" b="1" i="1" noProof="1">
                  <a:latin typeface="Calibri" pitchFamily="34" charset="0"/>
                </a:rPr>
                <a:t>Sosyal Sigorta Sağlık İşlemleri Tüzüğü </a:t>
              </a:r>
            </a:p>
          </p:txBody>
        </p:sp>
        <p:pic>
          <p:nvPicPr>
            <p:cNvPr id="1026" name="Picture 2" descr="C:\Users\DOKTOR\Desktop\balance.png"/>
            <p:cNvPicPr>
              <a:picLocks noChangeAspect="1" noChangeArrowheads="1"/>
            </p:cNvPicPr>
            <p:nvPr/>
          </p:nvPicPr>
          <p:blipFill>
            <a:blip r:embed="rId3"/>
            <a:srcRect/>
            <a:stretch>
              <a:fillRect/>
            </a:stretch>
          </p:blipFill>
          <p:spPr bwMode="auto">
            <a:xfrm>
              <a:off x="169995" y="1162180"/>
              <a:ext cx="403226" cy="403609"/>
            </a:xfrm>
            <a:prstGeom prst="rect">
              <a:avLst/>
            </a:prstGeom>
            <a:noFill/>
            <a:ln w="22225">
              <a:solidFill>
                <a:schemeClr val="bg1">
                  <a:lumMod val="50000"/>
                </a:schemeClr>
              </a:solidFill>
            </a:ln>
            <a:extLst/>
          </p:spPr>
        </p:pic>
      </p:gr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HASTALIKLARINI </a:t>
            </a:r>
            <a:r>
              <a:rPr lang="tr-TR" sz="3200" dirty="0" smtClean="0">
                <a:solidFill>
                  <a:srgbClr val="C00000"/>
                </a:solidFill>
                <a:effectLst>
                  <a:innerShdw blurRad="63500" dist="50800" dir="8100000">
                    <a:prstClr val="black">
                      <a:alpha val="50000"/>
                    </a:prstClr>
                  </a:innerShdw>
                </a:effectLst>
                <a:latin typeface="Calibri" pitchFamily="34" charset="0"/>
                <a:cs typeface="Calibri" pitchFamily="34" charset="0"/>
              </a:rPr>
              <a:t>SINIFLANDIRMA</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ŞEKLİ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7019" name="Grup 41"/>
          <p:cNvGrpSpPr>
            <a:grpSpLocks/>
          </p:cNvGrpSpPr>
          <p:nvPr/>
        </p:nvGrpSpPr>
        <p:grpSpPr bwMode="auto">
          <a:xfrm>
            <a:off x="663575" y="5827713"/>
            <a:ext cx="6162675" cy="663575"/>
            <a:chOff x="2644311" y="5451679"/>
            <a:chExt cx="6162416" cy="663371"/>
          </a:xfrm>
        </p:grpSpPr>
        <p:grpSp>
          <p:nvGrpSpPr>
            <p:cNvPr id="427020" name="Group 51"/>
            <p:cNvGrpSpPr>
              <a:grpSpLocks/>
            </p:cNvGrpSpPr>
            <p:nvPr/>
          </p:nvGrpSpPr>
          <p:grpSpPr bwMode="auto">
            <a:xfrm>
              <a:off x="2644311" y="5451679"/>
              <a:ext cx="648968" cy="663371"/>
              <a:chOff x="1868" y="1082"/>
              <a:chExt cx="1942" cy="1942"/>
            </a:xfrm>
          </p:grpSpPr>
          <p:sp>
            <p:nvSpPr>
              <p:cNvPr id="427022"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27023"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2702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2702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2702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2702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27028" name="Group 58"/>
              <p:cNvGrpSpPr>
                <a:grpSpLocks noChangeAspect="1"/>
              </p:cNvGrpSpPr>
              <p:nvPr/>
            </p:nvGrpSpPr>
            <p:grpSpPr bwMode="auto">
              <a:xfrm>
                <a:off x="2808" y="2807"/>
                <a:ext cx="62" cy="63"/>
                <a:chOff x="1684" y="2400"/>
                <a:chExt cx="41" cy="41"/>
              </a:xfrm>
            </p:grpSpPr>
            <p:sp>
              <p:nvSpPr>
                <p:cNvPr id="4270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270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grpSp>
            <p:nvGrpSpPr>
              <p:cNvPr id="427029" name="Group 61"/>
              <p:cNvGrpSpPr>
                <a:grpSpLocks noChangeAspect="1"/>
              </p:cNvGrpSpPr>
              <p:nvPr/>
            </p:nvGrpSpPr>
            <p:grpSpPr bwMode="auto">
              <a:xfrm>
                <a:off x="2808" y="1211"/>
                <a:ext cx="62" cy="63"/>
                <a:chOff x="1684" y="2400"/>
                <a:chExt cx="41" cy="41"/>
              </a:xfrm>
            </p:grpSpPr>
            <p:sp>
              <p:nvSpPr>
                <p:cNvPr id="4270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270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pic>
            <p:nvPicPr>
              <p:cNvPr id="427030" name="Picture 64"/>
              <p:cNvPicPr>
                <a:picLocks noChangeAspect="1" noChangeArrowheads="1"/>
              </p:cNvPicPr>
              <p:nvPr/>
            </p:nvPicPr>
            <p:blipFill>
              <a:blip r:embed="rId4"/>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latin typeface="Cambria" pitchFamily="18" charset="0"/>
                </a:rPr>
                <a:t>Kaç gruptur / Hangi gruptur / Hastalıktan grup</a:t>
              </a:r>
              <a:endParaRPr lang="tr-TR" sz="1000" b="1" dirty="0" smtClean="0">
                <a:latin typeface="Cambria"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500"/>
                                        <p:tgtEl>
                                          <p:spTgt spid="19"/>
                                        </p:tgtEl>
                                      </p:cBhvr>
                                    </p:animEffect>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500"/>
                                        <p:tgtEl>
                                          <p:spTgt spid="23"/>
                                        </p:tgtEl>
                                      </p:cBhvr>
                                    </p:animEffect>
                                  </p:childTnLst>
                                </p:cTn>
                              </p:par>
                            </p:childTnLst>
                          </p:cTn>
                        </p:par>
                        <p:par>
                          <p:cTn id="22" fill="hold">
                            <p:stCondLst>
                              <p:cond delay="2000"/>
                            </p:stCondLst>
                            <p:childTnLst>
                              <p:par>
                                <p:cTn id="23" presetID="6"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500"/>
                                        <p:tgtEl>
                                          <p:spTgt spid="27"/>
                                        </p:tgtEl>
                                      </p:cBhvr>
                                    </p:animEffect>
                                  </p:childTnLst>
                                </p:cTn>
                              </p:par>
                            </p:childTnLst>
                          </p:cTn>
                        </p:par>
                        <p:par>
                          <p:cTn id="26" fill="hold">
                            <p:stCondLst>
                              <p:cond delay="2500"/>
                            </p:stCondLst>
                            <p:childTnLst>
                              <p:par>
                                <p:cTn id="27" presetID="6"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ircle(in)">
                                      <p:cBhvr>
                                        <p:cTn id="29" dur="500"/>
                                        <p:tgtEl>
                                          <p:spTgt spid="36"/>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427019"/>
                                        </p:tgtEl>
                                        <p:attrNameLst>
                                          <p:attrName>style.visibility</p:attrName>
                                        </p:attrNameLst>
                                      </p:cBhvr>
                                      <p:to>
                                        <p:strVal val="visible"/>
                                      </p:to>
                                    </p:set>
                                    <p:anim calcmode="lin" valueType="num">
                                      <p:cBhvr>
                                        <p:cTn id="33" dur="500" fill="hold"/>
                                        <p:tgtEl>
                                          <p:spTgt spid="427019"/>
                                        </p:tgtEl>
                                        <p:attrNameLst>
                                          <p:attrName>ppt_w</p:attrName>
                                        </p:attrNameLst>
                                      </p:cBhvr>
                                      <p:tavLst>
                                        <p:tav tm="0">
                                          <p:val>
                                            <p:fltVal val="0"/>
                                          </p:val>
                                        </p:tav>
                                        <p:tav tm="100000">
                                          <p:val>
                                            <p:strVal val="#ppt_w"/>
                                          </p:val>
                                        </p:tav>
                                      </p:tavLst>
                                    </p:anim>
                                    <p:anim calcmode="lin" valueType="num">
                                      <p:cBhvr>
                                        <p:cTn id="34" dur="500" fill="hold"/>
                                        <p:tgtEl>
                                          <p:spTgt spid="427019"/>
                                        </p:tgtEl>
                                        <p:attrNameLst>
                                          <p:attrName>ppt_h</p:attrName>
                                        </p:attrNameLst>
                                      </p:cBhvr>
                                      <p:tavLst>
                                        <p:tav tm="0">
                                          <p:val>
                                            <p:fltVal val="0"/>
                                          </p:val>
                                        </p:tav>
                                        <p:tav tm="100000">
                                          <p:val>
                                            <p:strVal val="#ppt_h"/>
                                          </p:val>
                                        </p:tav>
                                      </p:tavLst>
                                    </p:anim>
                                    <p:animEffect transition="in" filter="fade">
                                      <p:cBhvr>
                                        <p:cTn id="35" dur="500"/>
                                        <p:tgtEl>
                                          <p:spTgt spid="427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hteck 4"/>
          <p:cNvSpPr>
            <a:spLocks noChangeArrowheads="1"/>
          </p:cNvSpPr>
          <p:nvPr/>
        </p:nvSpPr>
        <p:spPr bwMode="auto">
          <a:xfrm>
            <a:off x="2390773" y="2414522"/>
            <a:ext cx="6657975" cy="2109852"/>
          </a:xfrm>
          <a:prstGeom prst="rect">
            <a:avLst/>
          </a:prstGeom>
          <a:noFill/>
          <a:ln w="9525" algn="ctr">
            <a:noFill/>
            <a:round/>
            <a:headEnd/>
            <a:tailEnd/>
          </a:ln>
        </p:spPr>
        <p:txBody>
          <a:bodyPr wrap="none" anchor="ctr"/>
          <a:lstStyle/>
          <a:p>
            <a:pPr algn="ctr">
              <a:defRPr/>
            </a:pPr>
            <a:r>
              <a:rPr lang="tr-TR" sz="6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Hastalıklarını</a:t>
            </a:r>
          </a:p>
          <a:p>
            <a:pPr algn="ctr">
              <a:defRPr/>
            </a:pPr>
            <a:r>
              <a:rPr lang="tr-TR" sz="6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Oluşturan Faktörler</a:t>
            </a:r>
            <a:endParaRPr lang="tr-TR" sz="60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3074" name="Picture 2" descr="D:\DOKTOR\2-DRUZ\1. EĞİTİM KURUMU\1. İstanbuluzman\2-RESİMLER\z.Diğer\dialog-ques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 y="2541277"/>
            <a:ext cx="2552131" cy="243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8960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28727" name="Rectangle 55"/>
          <p:cNvSpPr>
            <a:spLocks noChangeArrowheads="1"/>
          </p:cNvSpPr>
          <p:nvPr/>
        </p:nvSpPr>
        <p:spPr bwMode="gray">
          <a:xfrm>
            <a:off x="3138488" y="1390650"/>
            <a:ext cx="2824162"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a:solidFill>
                  <a:srgbClr val="FFFFFF"/>
                </a:solidFill>
                <a:latin typeface="Calibri" pitchFamily="34" charset="0"/>
              </a:rPr>
              <a:t>Mesleki </a:t>
            </a:r>
          </a:p>
          <a:p>
            <a:pPr algn="ctr" defTabSz="801688" eaLnBrk="0" hangingPunct="0"/>
            <a:r>
              <a:rPr lang="tr-TR" sz="1600" b="1" i="1">
                <a:solidFill>
                  <a:srgbClr val="FFFFFF"/>
                </a:solidFill>
                <a:latin typeface="Calibri" pitchFamily="34" charset="0"/>
              </a:rPr>
              <a:t>Deri Hastalıkları</a:t>
            </a:r>
          </a:p>
        </p:txBody>
      </p:sp>
      <p:sp>
        <p:nvSpPr>
          <p:cNvPr id="28728" name="Rectangle 5"/>
          <p:cNvSpPr>
            <a:spLocks noChangeArrowheads="1"/>
          </p:cNvSpPr>
          <p:nvPr/>
        </p:nvSpPr>
        <p:spPr bwMode="gray">
          <a:xfrm>
            <a:off x="3138488" y="1916113"/>
            <a:ext cx="2824162" cy="19796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b="1" i="1">
                <a:solidFill>
                  <a:srgbClr val="000000"/>
                </a:solidFill>
                <a:latin typeface="Calibri" pitchFamily="34" charset="0"/>
              </a:rPr>
              <a:t>Deri kanserleri</a:t>
            </a:r>
          </a:p>
          <a:p>
            <a:pPr>
              <a:lnSpc>
                <a:spcPct val="90000"/>
              </a:lnSpc>
              <a:spcAft>
                <a:spcPct val="20000"/>
              </a:spcAft>
              <a:buClr>
                <a:srgbClr val="292929"/>
              </a:buClr>
            </a:pPr>
            <a:r>
              <a:rPr lang="tr-TR" sz="1400" b="1" i="1">
                <a:solidFill>
                  <a:srgbClr val="000000"/>
                </a:solidFill>
                <a:latin typeface="Calibri" pitchFamily="34" charset="0"/>
              </a:rPr>
              <a:t>Kanserleşmeyen deri hastalıkları</a:t>
            </a:r>
          </a:p>
        </p:txBody>
      </p:sp>
      <p:sp>
        <p:nvSpPr>
          <p:cNvPr id="28730" name="Rectangle 58"/>
          <p:cNvSpPr>
            <a:spLocks noChangeArrowheads="1"/>
          </p:cNvSpPr>
          <p:nvPr/>
        </p:nvSpPr>
        <p:spPr bwMode="gray">
          <a:xfrm>
            <a:off x="4681538" y="3981450"/>
            <a:ext cx="2824162" cy="5222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nn-NO" sz="1600" b="1" i="1" dirty="0">
                <a:solidFill>
                  <a:srgbClr val="FFFFFF"/>
                </a:solidFill>
                <a:latin typeface="Calibri" pitchFamily="34" charset="0"/>
              </a:rPr>
              <a:t>Fizik Etkenlerle Olan </a:t>
            </a:r>
            <a:endParaRPr lang="tr-TR" sz="1600" b="1" i="1" dirty="0" smtClean="0">
              <a:solidFill>
                <a:srgbClr val="FFFFFF"/>
              </a:solidFill>
              <a:latin typeface="Calibri" pitchFamily="34" charset="0"/>
            </a:endParaRPr>
          </a:p>
          <a:p>
            <a:pPr algn="ctr" defTabSz="801688" eaLnBrk="0" hangingPunct="0"/>
            <a:r>
              <a:rPr lang="nn-NO" sz="1600" b="1" i="1" dirty="0" smtClean="0">
                <a:solidFill>
                  <a:srgbClr val="FFFFFF"/>
                </a:solidFill>
                <a:latin typeface="Calibri" pitchFamily="34" charset="0"/>
              </a:rPr>
              <a:t>Meslek </a:t>
            </a:r>
            <a:r>
              <a:rPr lang="nn-NO" sz="1600" b="1" i="1" dirty="0">
                <a:solidFill>
                  <a:srgbClr val="FFFFFF"/>
                </a:solidFill>
                <a:latin typeface="Calibri" pitchFamily="34" charset="0"/>
              </a:rPr>
              <a:t>Hastalıkları</a:t>
            </a:r>
            <a:endParaRPr lang="tr-TR" sz="1600" b="1" i="1" dirty="0">
              <a:solidFill>
                <a:srgbClr val="FFFFFF"/>
              </a:solidFill>
              <a:latin typeface="Calibri" pitchFamily="34" charset="0"/>
            </a:endParaRPr>
          </a:p>
        </p:txBody>
      </p:sp>
      <p:sp>
        <p:nvSpPr>
          <p:cNvPr id="28731" name="Rectangle 5"/>
          <p:cNvSpPr>
            <a:spLocks noChangeArrowheads="1"/>
          </p:cNvSpPr>
          <p:nvPr/>
        </p:nvSpPr>
        <p:spPr bwMode="gray">
          <a:xfrm>
            <a:off x="4681538" y="4503738"/>
            <a:ext cx="2824162" cy="184460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b="1" i="1" dirty="0">
                <a:solidFill>
                  <a:srgbClr val="000000"/>
                </a:solidFill>
                <a:latin typeface="Calibri" pitchFamily="34" charset="0"/>
              </a:rPr>
              <a:t>Gürültü</a:t>
            </a:r>
          </a:p>
          <a:p>
            <a:pPr>
              <a:lnSpc>
                <a:spcPct val="90000"/>
              </a:lnSpc>
              <a:spcAft>
                <a:spcPct val="20000"/>
              </a:spcAft>
              <a:buClr>
                <a:srgbClr val="292929"/>
              </a:buClr>
            </a:pPr>
            <a:r>
              <a:rPr lang="tr-TR" sz="1400" b="1" i="1" dirty="0" smtClean="0">
                <a:solidFill>
                  <a:srgbClr val="000000"/>
                </a:solidFill>
                <a:latin typeface="Calibri" pitchFamily="34" charset="0"/>
              </a:rPr>
              <a:t>Titreşim (Vibrasyon )</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a:solidFill>
                  <a:srgbClr val="000000"/>
                </a:solidFill>
                <a:latin typeface="Calibri" pitchFamily="34" charset="0"/>
              </a:rPr>
              <a:t>Termal </a:t>
            </a:r>
            <a:r>
              <a:rPr lang="tr-TR" sz="1400" b="1" i="1" dirty="0" smtClean="0">
                <a:solidFill>
                  <a:srgbClr val="000000"/>
                </a:solidFill>
                <a:latin typeface="Calibri" pitchFamily="34" charset="0"/>
              </a:rPr>
              <a:t>Konfor Isı, Nem…)</a:t>
            </a:r>
          </a:p>
          <a:p>
            <a:pPr>
              <a:lnSpc>
                <a:spcPct val="90000"/>
              </a:lnSpc>
              <a:spcAft>
                <a:spcPct val="20000"/>
              </a:spcAft>
              <a:buClr>
                <a:srgbClr val="292929"/>
              </a:buClr>
            </a:pPr>
            <a:r>
              <a:rPr lang="tr-TR" sz="1400" b="1" i="1" dirty="0" smtClean="0">
                <a:solidFill>
                  <a:srgbClr val="000000"/>
                </a:solidFill>
                <a:latin typeface="Calibri" pitchFamily="34" charset="0"/>
              </a:rPr>
              <a:t>Aydınlatma</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smtClean="0">
                <a:solidFill>
                  <a:srgbClr val="000000"/>
                </a:solidFill>
                <a:latin typeface="Calibri" pitchFamily="34" charset="0"/>
              </a:rPr>
              <a:t>Radyasyon (İyonize-</a:t>
            </a:r>
            <a:r>
              <a:rPr lang="tr-TR" sz="1400" b="1" i="1" dirty="0" err="1" smtClean="0">
                <a:solidFill>
                  <a:srgbClr val="000000"/>
                </a:solidFill>
                <a:latin typeface="Calibri" pitchFamily="34" charset="0"/>
              </a:rPr>
              <a:t>Noniyonize</a:t>
            </a:r>
            <a:r>
              <a:rPr lang="tr-TR" sz="1400" b="1" i="1" dirty="0" smtClean="0">
                <a:solidFill>
                  <a:srgbClr val="000000"/>
                </a:solidFill>
                <a:latin typeface="Calibri" pitchFamily="34" charset="0"/>
              </a:rPr>
              <a:t>)</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smtClean="0">
                <a:solidFill>
                  <a:srgbClr val="000000"/>
                </a:solidFill>
                <a:latin typeface="Calibri" pitchFamily="34" charset="0"/>
              </a:rPr>
              <a:t>Basınç (Yüksek-Düşük)</a:t>
            </a:r>
            <a:endParaRPr lang="tr-TR" sz="1400" b="1" i="1" dirty="0">
              <a:solidFill>
                <a:srgbClr val="000000"/>
              </a:solidFill>
              <a:latin typeface="Calibri" pitchFamily="34" charset="0"/>
            </a:endParaRPr>
          </a:p>
        </p:txBody>
      </p:sp>
      <p:sp>
        <p:nvSpPr>
          <p:cNvPr id="30" name="Rectangle 55"/>
          <p:cNvSpPr>
            <a:spLocks noChangeArrowheads="1"/>
          </p:cNvSpPr>
          <p:nvPr/>
        </p:nvSpPr>
        <p:spPr bwMode="gray">
          <a:xfrm>
            <a:off x="128588" y="1390650"/>
            <a:ext cx="2824162"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dirty="0">
                <a:solidFill>
                  <a:srgbClr val="FFFFFF"/>
                </a:solidFill>
                <a:latin typeface="Calibri" pitchFamily="34" charset="0"/>
              </a:rPr>
              <a:t>Kimyasal Nedenlerle Olan </a:t>
            </a:r>
            <a:endParaRPr lang="tr-TR" sz="1600" b="1" i="1" dirty="0" smtClean="0">
              <a:solidFill>
                <a:srgbClr val="FFFFFF"/>
              </a:solidFill>
              <a:latin typeface="Calibri" pitchFamily="34" charset="0"/>
            </a:endParaRPr>
          </a:p>
          <a:p>
            <a:pPr algn="ctr" defTabSz="801688" eaLnBrk="0" hangingPunct="0"/>
            <a:r>
              <a:rPr lang="tr-TR" sz="1600" b="1" i="1" dirty="0" smtClean="0">
                <a:solidFill>
                  <a:srgbClr val="FFFFFF"/>
                </a:solidFill>
                <a:latin typeface="Calibri" pitchFamily="34" charset="0"/>
              </a:rPr>
              <a:t>Meslek </a:t>
            </a:r>
            <a:r>
              <a:rPr lang="tr-TR" sz="1600" b="1" i="1" dirty="0">
                <a:solidFill>
                  <a:srgbClr val="FFFFFF"/>
                </a:solidFill>
                <a:latin typeface="Calibri" pitchFamily="34" charset="0"/>
              </a:rPr>
              <a:t>Hastalıkları</a:t>
            </a:r>
          </a:p>
        </p:txBody>
      </p:sp>
      <p:sp>
        <p:nvSpPr>
          <p:cNvPr id="31" name="Rectangle 5"/>
          <p:cNvSpPr>
            <a:spLocks noChangeArrowheads="1"/>
          </p:cNvSpPr>
          <p:nvPr/>
        </p:nvSpPr>
        <p:spPr bwMode="gray">
          <a:xfrm>
            <a:off x="128588" y="1916113"/>
            <a:ext cx="2824162" cy="19796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b="1" i="1">
                <a:solidFill>
                  <a:srgbClr val="000000"/>
                </a:solidFill>
                <a:latin typeface="Calibri" pitchFamily="34" charset="0"/>
              </a:rPr>
              <a:t>Arsenik	     Organik Fosfor</a:t>
            </a:r>
          </a:p>
          <a:p>
            <a:pPr>
              <a:lnSpc>
                <a:spcPct val="90000"/>
              </a:lnSpc>
              <a:spcAft>
                <a:spcPct val="20000"/>
              </a:spcAft>
              <a:buClr>
                <a:srgbClr val="292929"/>
              </a:buClr>
            </a:pPr>
            <a:r>
              <a:rPr lang="tr-TR" sz="1400" b="1" i="1">
                <a:solidFill>
                  <a:srgbClr val="000000"/>
                </a:solidFill>
                <a:latin typeface="Calibri" pitchFamily="34" charset="0"/>
              </a:rPr>
              <a:t>Krom	     Kurşun,</a:t>
            </a:r>
          </a:p>
          <a:p>
            <a:pPr>
              <a:lnSpc>
                <a:spcPct val="90000"/>
              </a:lnSpc>
              <a:spcAft>
                <a:spcPct val="20000"/>
              </a:spcAft>
              <a:buClr>
                <a:srgbClr val="292929"/>
              </a:buClr>
            </a:pPr>
            <a:r>
              <a:rPr lang="tr-TR" sz="1400" b="1" i="1">
                <a:solidFill>
                  <a:srgbClr val="000000"/>
                </a:solidFill>
                <a:latin typeface="Calibri" pitchFamily="34" charset="0"/>
              </a:rPr>
              <a:t>Solventler	     Aldehitler</a:t>
            </a:r>
          </a:p>
          <a:p>
            <a:pPr>
              <a:lnSpc>
                <a:spcPct val="90000"/>
              </a:lnSpc>
              <a:spcAft>
                <a:spcPct val="20000"/>
              </a:spcAft>
              <a:buClr>
                <a:srgbClr val="292929"/>
              </a:buClr>
            </a:pPr>
            <a:r>
              <a:rPr lang="tr-TR" sz="1400" b="1" i="1">
                <a:solidFill>
                  <a:srgbClr val="000000"/>
                </a:solidFill>
                <a:latin typeface="Calibri" pitchFamily="34" charset="0"/>
              </a:rPr>
              <a:t>Cıva	     Nikel,</a:t>
            </a:r>
          </a:p>
          <a:p>
            <a:pPr>
              <a:lnSpc>
                <a:spcPct val="90000"/>
              </a:lnSpc>
              <a:spcAft>
                <a:spcPct val="20000"/>
              </a:spcAft>
              <a:buClr>
                <a:srgbClr val="292929"/>
              </a:buClr>
            </a:pPr>
            <a:r>
              <a:rPr lang="tr-TR" sz="1400" b="1" i="1">
                <a:solidFill>
                  <a:srgbClr val="000000"/>
                </a:solidFill>
                <a:latin typeface="Calibri" pitchFamily="34" charset="0"/>
              </a:rPr>
              <a:t>Amonyak</a:t>
            </a:r>
          </a:p>
          <a:p>
            <a:pPr>
              <a:lnSpc>
                <a:spcPct val="90000"/>
              </a:lnSpc>
              <a:spcAft>
                <a:spcPct val="20000"/>
              </a:spcAft>
              <a:buClr>
                <a:srgbClr val="292929"/>
              </a:buClr>
            </a:pPr>
            <a:endParaRPr lang="tr-TR" sz="1400" b="1" i="1">
              <a:solidFill>
                <a:srgbClr val="000000"/>
              </a:solidFill>
              <a:latin typeface="Calibri" pitchFamily="34" charset="0"/>
            </a:endParaRPr>
          </a:p>
        </p:txBody>
      </p:sp>
      <p:sp>
        <p:nvSpPr>
          <p:cNvPr id="32" name="Rectangle 58"/>
          <p:cNvSpPr>
            <a:spLocks noChangeArrowheads="1"/>
          </p:cNvSpPr>
          <p:nvPr/>
        </p:nvSpPr>
        <p:spPr bwMode="gray">
          <a:xfrm>
            <a:off x="1652588" y="3981450"/>
            <a:ext cx="2824162" cy="52228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a:solidFill>
                  <a:srgbClr val="FFFFFF"/>
                </a:solidFill>
                <a:latin typeface="Calibri" pitchFamily="34" charset="0"/>
              </a:rPr>
              <a:t>Mesleki </a:t>
            </a:r>
          </a:p>
          <a:p>
            <a:pPr algn="ctr" defTabSz="801688" eaLnBrk="0" hangingPunct="0"/>
            <a:r>
              <a:rPr lang="tr-TR" sz="1600" b="1" i="1">
                <a:solidFill>
                  <a:srgbClr val="FFFFFF"/>
                </a:solidFill>
                <a:latin typeface="Calibri" pitchFamily="34" charset="0"/>
              </a:rPr>
              <a:t>Bulaşıcı Hastalıklar</a:t>
            </a:r>
            <a:endParaRPr lang="en-GB" sz="1600" b="1" i="1">
              <a:solidFill>
                <a:srgbClr val="FFFFFF"/>
              </a:solidFill>
              <a:latin typeface="Calibri" pitchFamily="34" charset="0"/>
            </a:endParaRPr>
          </a:p>
        </p:txBody>
      </p:sp>
      <p:sp>
        <p:nvSpPr>
          <p:cNvPr id="33" name="Rectangle 5"/>
          <p:cNvSpPr>
            <a:spLocks noChangeArrowheads="1"/>
          </p:cNvSpPr>
          <p:nvPr/>
        </p:nvSpPr>
        <p:spPr bwMode="gray">
          <a:xfrm>
            <a:off x="1652588" y="4503738"/>
            <a:ext cx="2824162" cy="184460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b="1" i="1" dirty="0" err="1">
                <a:solidFill>
                  <a:srgbClr val="000000"/>
                </a:solidFill>
                <a:latin typeface="Calibri" pitchFamily="34" charset="0"/>
              </a:rPr>
              <a:t>Viral</a:t>
            </a:r>
            <a:r>
              <a:rPr lang="tr-TR" sz="1400" b="1" i="1" dirty="0">
                <a:solidFill>
                  <a:srgbClr val="000000"/>
                </a:solidFill>
                <a:latin typeface="Calibri" pitchFamily="34" charset="0"/>
              </a:rPr>
              <a:t> Hepatit</a:t>
            </a:r>
          </a:p>
          <a:p>
            <a:pPr>
              <a:lnSpc>
                <a:spcPct val="90000"/>
              </a:lnSpc>
              <a:spcAft>
                <a:spcPct val="20000"/>
              </a:spcAft>
              <a:buClr>
                <a:srgbClr val="292929"/>
              </a:buClr>
            </a:pPr>
            <a:r>
              <a:rPr lang="tr-TR" sz="1400" b="1" i="1" dirty="0">
                <a:solidFill>
                  <a:srgbClr val="000000"/>
                </a:solidFill>
                <a:latin typeface="Calibri" pitchFamily="34" charset="0"/>
              </a:rPr>
              <a:t>Şarbon</a:t>
            </a:r>
          </a:p>
          <a:p>
            <a:pPr>
              <a:lnSpc>
                <a:spcPct val="90000"/>
              </a:lnSpc>
              <a:spcAft>
                <a:spcPct val="20000"/>
              </a:spcAft>
              <a:buClr>
                <a:srgbClr val="292929"/>
              </a:buClr>
            </a:pPr>
            <a:r>
              <a:rPr lang="tr-TR" sz="1400" b="1" i="1" dirty="0" err="1">
                <a:solidFill>
                  <a:srgbClr val="000000"/>
                </a:solidFill>
                <a:latin typeface="Calibri" pitchFamily="34" charset="0"/>
              </a:rPr>
              <a:t>Amibiazis</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err="1">
                <a:solidFill>
                  <a:srgbClr val="000000"/>
                </a:solidFill>
                <a:latin typeface="Calibri" pitchFamily="34" charset="0"/>
              </a:rPr>
              <a:t>Bruselloz</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a:solidFill>
                  <a:srgbClr val="000000"/>
                </a:solidFill>
                <a:latin typeface="Calibri" pitchFamily="34" charset="0"/>
              </a:rPr>
              <a:t>Salmonella </a:t>
            </a:r>
            <a:r>
              <a:rPr lang="tr-TR" sz="1400" b="1" i="1" dirty="0" err="1">
                <a:solidFill>
                  <a:srgbClr val="000000"/>
                </a:solidFill>
                <a:latin typeface="Calibri" pitchFamily="34" charset="0"/>
              </a:rPr>
              <a:t>İnfeksiyonları</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a:solidFill>
                  <a:srgbClr val="000000"/>
                </a:solidFill>
                <a:latin typeface="Calibri" pitchFamily="34" charset="0"/>
              </a:rPr>
              <a:t>Kuduz</a:t>
            </a:r>
          </a:p>
          <a:p>
            <a:pPr>
              <a:lnSpc>
                <a:spcPct val="90000"/>
              </a:lnSpc>
              <a:spcAft>
                <a:spcPct val="20000"/>
              </a:spcAft>
              <a:buClr>
                <a:srgbClr val="292929"/>
              </a:buClr>
            </a:pPr>
            <a:r>
              <a:rPr lang="tr-TR" sz="1400" b="1" i="1" dirty="0" err="1">
                <a:solidFill>
                  <a:srgbClr val="000000"/>
                </a:solidFill>
                <a:latin typeface="Calibri" pitchFamily="34" charset="0"/>
              </a:rPr>
              <a:t>Malaria</a:t>
            </a:r>
            <a:r>
              <a:rPr lang="tr-TR" sz="1400" b="1" i="1" dirty="0">
                <a:solidFill>
                  <a:srgbClr val="000000"/>
                </a:solidFill>
                <a:latin typeface="Calibri" pitchFamily="34" charset="0"/>
              </a:rPr>
              <a:t> </a:t>
            </a:r>
          </a:p>
        </p:txBody>
      </p:sp>
      <p:sp>
        <p:nvSpPr>
          <p:cNvPr id="3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dirty="0">
                <a:solidFill>
                  <a:srgbClr val="575757"/>
                </a:solidFill>
                <a:effectLst>
                  <a:innerShdw blurRad="63500" dist="50800" dir="8100000">
                    <a:prstClr val="black">
                      <a:alpha val="50000"/>
                    </a:prstClr>
                  </a:innerShdw>
                </a:effectLst>
                <a:latin typeface="Calibri" pitchFamily="34" charset="0"/>
                <a:cs typeface="Calibri" pitchFamily="34" charset="0"/>
              </a:rPr>
              <a:t>MESLEK </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HASTALIKLARI</a:t>
            </a:r>
            <a:endParaRPr lang="en-GB"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4" name="Rectangle 55"/>
          <p:cNvSpPr>
            <a:spLocks noChangeArrowheads="1"/>
          </p:cNvSpPr>
          <p:nvPr/>
        </p:nvSpPr>
        <p:spPr bwMode="gray">
          <a:xfrm>
            <a:off x="6159500" y="1390650"/>
            <a:ext cx="2824163" cy="5254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600" b="1" i="1">
                <a:solidFill>
                  <a:srgbClr val="FFFFFF"/>
                </a:solidFill>
                <a:latin typeface="Calibri" pitchFamily="34" charset="0"/>
              </a:rPr>
              <a:t>Pnömokonyozlar ve Diğer Mesleki Solunum Sistemi Hast.</a:t>
            </a:r>
          </a:p>
        </p:txBody>
      </p:sp>
      <p:sp>
        <p:nvSpPr>
          <p:cNvPr id="15" name="Rectangle 5"/>
          <p:cNvSpPr>
            <a:spLocks noChangeArrowheads="1"/>
          </p:cNvSpPr>
          <p:nvPr/>
        </p:nvSpPr>
        <p:spPr bwMode="gray">
          <a:xfrm>
            <a:off x="6159500" y="1916113"/>
            <a:ext cx="2824163" cy="19796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pPr>
            <a:r>
              <a:rPr lang="tr-TR" sz="1400" b="1" i="1" dirty="0" err="1">
                <a:solidFill>
                  <a:srgbClr val="000000"/>
                </a:solidFill>
                <a:latin typeface="Calibri" pitchFamily="34" charset="0"/>
              </a:rPr>
              <a:t>Slikozis</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err="1">
                <a:solidFill>
                  <a:srgbClr val="000000"/>
                </a:solidFill>
                <a:latin typeface="Calibri" pitchFamily="34" charset="0"/>
              </a:rPr>
              <a:t>Asbestozis</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err="1">
                <a:solidFill>
                  <a:srgbClr val="000000"/>
                </a:solidFill>
                <a:latin typeface="Calibri" pitchFamily="34" charset="0"/>
              </a:rPr>
              <a:t>Bissinozis</a:t>
            </a:r>
            <a:endParaRPr lang="tr-TR" sz="1400" b="1" i="1" dirty="0">
              <a:solidFill>
                <a:srgbClr val="000000"/>
              </a:solidFill>
              <a:latin typeface="Calibri" pitchFamily="34" charset="0"/>
            </a:endParaRPr>
          </a:p>
          <a:p>
            <a:pPr>
              <a:lnSpc>
                <a:spcPct val="90000"/>
              </a:lnSpc>
              <a:spcAft>
                <a:spcPct val="20000"/>
              </a:spcAft>
              <a:buClr>
                <a:srgbClr val="292929"/>
              </a:buClr>
            </a:pPr>
            <a:r>
              <a:rPr lang="tr-TR" sz="1400" b="1" i="1" dirty="0" err="1">
                <a:solidFill>
                  <a:srgbClr val="000000"/>
                </a:solidFill>
                <a:latin typeface="Calibri" pitchFamily="34" charset="0"/>
              </a:rPr>
              <a:t>Bronşial</a:t>
            </a:r>
            <a:r>
              <a:rPr lang="tr-TR" sz="1400" b="1" i="1" dirty="0">
                <a:solidFill>
                  <a:srgbClr val="000000"/>
                </a:solidFill>
                <a:latin typeface="Calibri" pitchFamily="34" charset="0"/>
              </a:rPr>
              <a:t> Astım</a:t>
            </a:r>
          </a:p>
          <a:p>
            <a:pPr>
              <a:lnSpc>
                <a:spcPct val="90000"/>
              </a:lnSpc>
              <a:spcAft>
                <a:spcPct val="20000"/>
              </a:spcAft>
              <a:buClr>
                <a:srgbClr val="292929"/>
              </a:buClr>
            </a:pPr>
            <a:r>
              <a:rPr lang="tr-TR" sz="1400" b="1" i="1" dirty="0" err="1">
                <a:solidFill>
                  <a:srgbClr val="000000"/>
                </a:solidFill>
                <a:latin typeface="Calibri" pitchFamily="34" charset="0"/>
              </a:rPr>
              <a:t>Slikotüberkuloz</a:t>
            </a:r>
            <a:r>
              <a:rPr lang="tr-TR" sz="1400" b="1" i="1" dirty="0">
                <a:solidFill>
                  <a:srgbClr val="000000"/>
                </a:solidFill>
                <a:latin typeface="Calibri" pitchFamily="34" charset="0"/>
              </a:rPr>
              <a:t> </a:t>
            </a:r>
          </a:p>
          <a:p>
            <a:pPr>
              <a:lnSpc>
                <a:spcPct val="90000"/>
              </a:lnSpc>
              <a:spcAft>
                <a:spcPct val="20000"/>
              </a:spcAft>
              <a:buClr>
                <a:srgbClr val="292929"/>
              </a:buClr>
            </a:pPr>
            <a:r>
              <a:rPr lang="tr-TR" sz="1400" b="1" i="1" dirty="0">
                <a:solidFill>
                  <a:srgbClr val="000000"/>
                </a:solidFill>
                <a:latin typeface="Calibri" pitchFamily="34" charset="0"/>
              </a:rPr>
              <a:t>Kömür İşçisi </a:t>
            </a:r>
            <a:r>
              <a:rPr lang="tr-TR" sz="1400" b="1" i="1" dirty="0" err="1">
                <a:solidFill>
                  <a:srgbClr val="000000"/>
                </a:solidFill>
                <a:latin typeface="Calibri" pitchFamily="34" charset="0"/>
              </a:rPr>
              <a:t>Pnömokonyozu</a:t>
            </a:r>
            <a:r>
              <a:rPr lang="tr-TR" sz="1400" b="1" i="1" dirty="0">
                <a:solidFill>
                  <a:srgbClr val="000000"/>
                </a:solidFill>
                <a:latin typeface="Calibri" pitchFamily="34" charset="0"/>
              </a:rPr>
              <a:t> (KİP)</a:t>
            </a:r>
          </a:p>
          <a:p>
            <a:pPr>
              <a:lnSpc>
                <a:spcPct val="90000"/>
              </a:lnSpc>
              <a:spcAft>
                <a:spcPct val="20000"/>
              </a:spcAft>
              <a:buClr>
                <a:srgbClr val="292929"/>
              </a:buClr>
            </a:pPr>
            <a:r>
              <a:rPr lang="tr-TR" sz="1400" b="1" i="1" dirty="0" err="1" smtClean="0">
                <a:solidFill>
                  <a:srgbClr val="000000"/>
                </a:solidFill>
                <a:latin typeface="Calibri" pitchFamily="34" charset="0"/>
              </a:rPr>
              <a:t>Siderozis</a:t>
            </a:r>
            <a:endParaRPr lang="tr-TR" sz="1400" b="1" i="1" dirty="0" smtClean="0">
              <a:solidFill>
                <a:srgbClr val="000000"/>
              </a:solidFill>
              <a:latin typeface="Calibri" pitchFamily="34" charset="0"/>
            </a:endParaRPr>
          </a:p>
          <a:p>
            <a:pPr>
              <a:lnSpc>
                <a:spcPct val="90000"/>
              </a:lnSpc>
              <a:spcAft>
                <a:spcPct val="20000"/>
              </a:spcAft>
              <a:buClr>
                <a:srgbClr val="292929"/>
              </a:buClr>
            </a:pPr>
            <a:r>
              <a:rPr lang="tr-TR" sz="1400" b="1" i="1" dirty="0" smtClean="0">
                <a:solidFill>
                  <a:srgbClr val="000000"/>
                </a:solidFill>
                <a:latin typeface="Calibri" pitchFamily="34" charset="0"/>
              </a:rPr>
              <a:t>Pnömokonyoz (En sık)</a:t>
            </a:r>
            <a:endParaRPr lang="tr-TR" sz="1400" b="1" i="1" dirty="0">
              <a:solidFill>
                <a:srgbClr val="000000"/>
              </a:solidFill>
              <a:latin typeface="Calibri" pitchFamily="34" charset="0"/>
            </a:endParaRPr>
          </a:p>
          <a:p>
            <a:pPr>
              <a:lnSpc>
                <a:spcPct val="90000"/>
              </a:lnSpc>
              <a:spcAft>
                <a:spcPct val="20000"/>
              </a:spcAft>
              <a:buClr>
                <a:srgbClr val="292929"/>
              </a:buClr>
            </a:pPr>
            <a:endParaRPr lang="tr-TR" sz="1400" b="1" i="1" dirty="0">
              <a:solidFill>
                <a:srgbClr val="000000"/>
              </a:solidFill>
              <a:latin typeface="Calibri" pitchFamily="34" charset="0"/>
            </a:endParaRPr>
          </a:p>
        </p:txBody>
      </p:sp>
      <p:grpSp>
        <p:nvGrpSpPr>
          <p:cNvPr id="38" name="Grup 37"/>
          <p:cNvGrpSpPr>
            <a:grpSpLocks/>
          </p:cNvGrpSpPr>
          <p:nvPr/>
        </p:nvGrpSpPr>
        <p:grpSpPr bwMode="auto">
          <a:xfrm>
            <a:off x="188913" y="952500"/>
            <a:ext cx="8737600" cy="403225"/>
            <a:chOff x="169995" y="1162180"/>
            <a:chExt cx="8737623" cy="403609"/>
          </a:xfrm>
        </p:grpSpPr>
        <p:sp>
          <p:nvSpPr>
            <p:cNvPr id="429073" name="Dikdörtgen 38"/>
            <p:cNvSpPr>
              <a:spLocks noChangeArrowheads="1"/>
            </p:cNvSpPr>
            <p:nvPr/>
          </p:nvSpPr>
          <p:spPr bwMode="auto">
            <a:xfrm>
              <a:off x="587905" y="1179318"/>
              <a:ext cx="8319713" cy="338554"/>
            </a:xfrm>
            <a:prstGeom prst="rect">
              <a:avLst/>
            </a:prstGeom>
            <a:noFill/>
            <a:ln w="9525">
              <a:solidFill>
                <a:srgbClr val="DDDDDD"/>
              </a:solidFill>
              <a:miter lim="800000"/>
              <a:headEnd/>
              <a:tailEnd/>
            </a:ln>
          </p:spPr>
          <p:txBody>
            <a:bodyPr>
              <a:spAutoFit/>
            </a:bodyPr>
            <a:lstStyle/>
            <a:p>
              <a:pPr algn="ctr" defTabSz="801688" eaLnBrk="0" hangingPunct="0"/>
              <a:r>
                <a:rPr lang="tr-TR" sz="1600" b="1" i="1" noProof="1">
                  <a:solidFill>
                    <a:srgbClr val="000000"/>
                  </a:solidFill>
                  <a:latin typeface="Calibri" pitchFamily="34" charset="0"/>
                </a:rPr>
                <a:t>Sosyal Sigorta Sağlık İşlemleri Tüzüğü </a:t>
              </a:r>
            </a:p>
          </p:txBody>
        </p:sp>
        <p:pic>
          <p:nvPicPr>
            <p:cNvPr id="40" name="Picture 2" descr="C:\Users\DOKTOR\Desktop\balance.png"/>
            <p:cNvPicPr>
              <a:picLocks noChangeAspect="1" noChangeArrowheads="1"/>
            </p:cNvPicPr>
            <p:nvPr/>
          </p:nvPicPr>
          <p:blipFill>
            <a:blip r:embed="rId3"/>
            <a:srcRect/>
            <a:stretch>
              <a:fillRect/>
            </a:stretch>
          </p:blipFill>
          <p:spPr bwMode="auto">
            <a:xfrm>
              <a:off x="169995" y="1162180"/>
              <a:ext cx="403226" cy="403609"/>
            </a:xfrm>
            <a:prstGeom prst="rect">
              <a:avLst/>
            </a:prstGeom>
            <a:noFill/>
            <a:ln w="22225">
              <a:solidFill>
                <a:schemeClr val="bg1">
                  <a:lumMod val="50000"/>
                </a:schemeClr>
              </a:solidFill>
            </a:ln>
            <a:extLst/>
          </p:spPr>
        </p:pic>
      </p:grpSp>
    </p:spTree>
    <p:extLst>
      <p:ext uri="{BB962C8B-B14F-4D97-AF65-F5344CB8AC3E}">
        <p14:creationId xmlns:p14="http://schemas.microsoft.com/office/powerpoint/2010/main" val="4180781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200"/>
                                        <p:tgtEl>
                                          <p:spTgt spid="30"/>
                                        </p:tgtEl>
                                      </p:cBhvr>
                                    </p:animEffect>
                                  </p:childTnLst>
                                </p:cTn>
                              </p:par>
                            </p:childTnLst>
                          </p:cTn>
                        </p:par>
                        <p:par>
                          <p:cTn id="14" fill="hold">
                            <p:stCondLst>
                              <p:cond delay="700"/>
                            </p:stCondLst>
                            <p:childTnLst>
                              <p:par>
                                <p:cTn id="15" presetID="22" presetClass="entr" presetSubtype="1"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200"/>
                                        <p:tgtEl>
                                          <p:spTgt spid="31"/>
                                        </p:tgtEl>
                                      </p:cBhvr>
                                    </p:animEffect>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28727"/>
                                        </p:tgtEl>
                                        <p:attrNameLst>
                                          <p:attrName>style.visibility</p:attrName>
                                        </p:attrNameLst>
                                      </p:cBhvr>
                                      <p:to>
                                        <p:strVal val="visible"/>
                                      </p:to>
                                    </p:set>
                                    <p:animEffect transition="in" filter="wipe(up)">
                                      <p:cBhvr>
                                        <p:cTn id="21" dur="200"/>
                                        <p:tgtEl>
                                          <p:spTgt spid="28727"/>
                                        </p:tgtEl>
                                      </p:cBhvr>
                                    </p:animEffect>
                                  </p:childTnLst>
                                </p:cTn>
                              </p:par>
                            </p:childTnLst>
                          </p:cTn>
                        </p:par>
                        <p:par>
                          <p:cTn id="22" fill="hold">
                            <p:stCondLst>
                              <p:cond delay="1100"/>
                            </p:stCondLst>
                            <p:childTnLst>
                              <p:par>
                                <p:cTn id="23" presetID="22" presetClass="entr" presetSubtype="1" fill="hold" grpId="0" nodeType="afterEffect">
                                  <p:stCondLst>
                                    <p:cond delay="0"/>
                                  </p:stCondLst>
                                  <p:childTnLst>
                                    <p:set>
                                      <p:cBhvr>
                                        <p:cTn id="24" dur="1" fill="hold">
                                          <p:stCondLst>
                                            <p:cond delay="0"/>
                                          </p:stCondLst>
                                        </p:cTn>
                                        <p:tgtEl>
                                          <p:spTgt spid="28728"/>
                                        </p:tgtEl>
                                        <p:attrNameLst>
                                          <p:attrName>style.visibility</p:attrName>
                                        </p:attrNameLst>
                                      </p:cBhvr>
                                      <p:to>
                                        <p:strVal val="visible"/>
                                      </p:to>
                                    </p:set>
                                    <p:animEffect transition="in" filter="wipe(up)">
                                      <p:cBhvr>
                                        <p:cTn id="25" dur="200"/>
                                        <p:tgtEl>
                                          <p:spTgt spid="28728"/>
                                        </p:tgtEl>
                                      </p:cBhvr>
                                    </p:animEffect>
                                  </p:childTnLst>
                                </p:cTn>
                              </p:par>
                            </p:childTnLst>
                          </p:cTn>
                        </p:par>
                        <p:par>
                          <p:cTn id="26" fill="hold">
                            <p:stCondLst>
                              <p:cond delay="13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200"/>
                                        <p:tgtEl>
                                          <p:spTgt spid="14"/>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200"/>
                                        <p:tgtEl>
                                          <p:spTgt spid="15"/>
                                        </p:tgtEl>
                                      </p:cBhvr>
                                    </p:animEffect>
                                  </p:childTnLst>
                                </p:cTn>
                              </p:par>
                            </p:childTnLst>
                          </p:cTn>
                        </p:par>
                        <p:par>
                          <p:cTn id="34" fill="hold">
                            <p:stCondLst>
                              <p:cond delay="17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200"/>
                                        <p:tgtEl>
                                          <p:spTgt spid="32"/>
                                        </p:tgtEl>
                                      </p:cBhvr>
                                    </p:animEffect>
                                  </p:childTnLst>
                                </p:cTn>
                              </p:par>
                            </p:childTnLst>
                          </p:cTn>
                        </p:par>
                        <p:par>
                          <p:cTn id="38" fill="hold">
                            <p:stCondLst>
                              <p:cond delay="19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200"/>
                                        <p:tgtEl>
                                          <p:spTgt spid="33"/>
                                        </p:tgtEl>
                                      </p:cBhvr>
                                    </p:animEffect>
                                  </p:childTnLst>
                                </p:cTn>
                              </p:par>
                            </p:childTnLst>
                          </p:cTn>
                        </p:par>
                        <p:par>
                          <p:cTn id="42" fill="hold">
                            <p:stCondLst>
                              <p:cond delay="2100"/>
                            </p:stCondLst>
                            <p:childTnLst>
                              <p:par>
                                <p:cTn id="43" presetID="22" presetClass="entr" presetSubtype="1" fill="hold" grpId="0" nodeType="afterEffect">
                                  <p:stCondLst>
                                    <p:cond delay="0"/>
                                  </p:stCondLst>
                                  <p:childTnLst>
                                    <p:set>
                                      <p:cBhvr>
                                        <p:cTn id="44" dur="1" fill="hold">
                                          <p:stCondLst>
                                            <p:cond delay="0"/>
                                          </p:stCondLst>
                                        </p:cTn>
                                        <p:tgtEl>
                                          <p:spTgt spid="28730"/>
                                        </p:tgtEl>
                                        <p:attrNameLst>
                                          <p:attrName>style.visibility</p:attrName>
                                        </p:attrNameLst>
                                      </p:cBhvr>
                                      <p:to>
                                        <p:strVal val="visible"/>
                                      </p:to>
                                    </p:set>
                                    <p:animEffect transition="in" filter="wipe(up)">
                                      <p:cBhvr>
                                        <p:cTn id="45" dur="200"/>
                                        <p:tgtEl>
                                          <p:spTgt spid="28730"/>
                                        </p:tgtEl>
                                      </p:cBhvr>
                                    </p:animEffect>
                                  </p:childTnLst>
                                </p:cTn>
                              </p:par>
                            </p:childTnLst>
                          </p:cTn>
                        </p:par>
                        <p:par>
                          <p:cTn id="46" fill="hold">
                            <p:stCondLst>
                              <p:cond delay="2300"/>
                            </p:stCondLst>
                            <p:childTnLst>
                              <p:par>
                                <p:cTn id="47" presetID="22" presetClass="entr" presetSubtype="1" fill="hold" grpId="0" nodeType="afterEffect">
                                  <p:stCondLst>
                                    <p:cond delay="0"/>
                                  </p:stCondLst>
                                  <p:childTnLst>
                                    <p:set>
                                      <p:cBhvr>
                                        <p:cTn id="48" dur="1" fill="hold">
                                          <p:stCondLst>
                                            <p:cond delay="0"/>
                                          </p:stCondLst>
                                        </p:cTn>
                                        <p:tgtEl>
                                          <p:spTgt spid="28731"/>
                                        </p:tgtEl>
                                        <p:attrNameLst>
                                          <p:attrName>style.visibility</p:attrName>
                                        </p:attrNameLst>
                                      </p:cBhvr>
                                      <p:to>
                                        <p:strVal val="visible"/>
                                      </p:to>
                                    </p:set>
                                    <p:animEffect transition="in" filter="wipe(up)">
                                      <p:cBhvr>
                                        <p:cTn id="49" dur="200"/>
                                        <p:tgtEl>
                                          <p:spTgt spid="2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7" grpId="0" animBg="1"/>
      <p:bldP spid="28728" grpId="0" animBg="1"/>
      <p:bldP spid="28730" grpId="0" animBg="1"/>
      <p:bldP spid="28731" grpId="0" animBg="1"/>
      <p:bldP spid="30" grpId="0" animBg="1"/>
      <p:bldP spid="31" grpId="0" animBg="1"/>
      <p:bldP spid="32" grpId="0" animBg="1"/>
      <p:bldP spid="33" grpId="0" animBg="1"/>
      <p:bldP spid="14"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gray">
          <a:xfrm>
            <a:off x="323850" y="1068388"/>
            <a:ext cx="2711450"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defRPr/>
            </a:pPr>
            <a:r>
              <a:rPr lang="tr-TR" sz="2400" b="1" dirty="0" smtClean="0">
                <a:solidFill>
                  <a:srgbClr val="FFFFFF"/>
                </a:solidFill>
                <a:latin typeface="Calibri" pitchFamily="34" charset="0"/>
                <a:ea typeface="Cambria Math" pitchFamily="18" charset="0"/>
                <a:cs typeface="Calibri" pitchFamily="34" charset="0"/>
              </a:rPr>
              <a:t>TOZLAR</a:t>
            </a:r>
            <a:endParaRPr lang="en-GB" sz="2400" dirty="0">
              <a:solidFill>
                <a:srgbClr val="FFFFFF"/>
              </a:solidFill>
              <a:latin typeface="Calibri" pitchFamily="34" charset="0"/>
              <a:ea typeface="Cambria Math" pitchFamily="18" charset="0"/>
              <a:cs typeface="Calibri" pitchFamily="34" charset="0"/>
            </a:endParaRPr>
          </a:p>
        </p:txBody>
      </p:sp>
      <p:sp>
        <p:nvSpPr>
          <p:cNvPr id="2" name="Rectangle 7"/>
          <p:cNvSpPr>
            <a:spLocks noChangeArrowheads="1"/>
          </p:cNvSpPr>
          <p:nvPr/>
        </p:nvSpPr>
        <p:spPr bwMode="gray">
          <a:xfrm>
            <a:off x="3216275" y="1068388"/>
            <a:ext cx="2711450"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smtClean="0">
                <a:solidFill>
                  <a:srgbClr val="FFFFFF"/>
                </a:solidFill>
                <a:latin typeface="Calibri" pitchFamily="34" charset="0"/>
                <a:ea typeface="Cambria Math" pitchFamily="18" charset="0"/>
                <a:cs typeface="Calibri" pitchFamily="34" charset="0"/>
              </a:rPr>
              <a:t>GAZ VE BUHARLAR</a:t>
            </a:r>
            <a:endParaRPr lang="en-GB" sz="2400" dirty="0" smtClean="0">
              <a:solidFill>
                <a:srgbClr val="FFFFFF"/>
              </a:solidFill>
              <a:latin typeface="Calibri" pitchFamily="34" charset="0"/>
              <a:ea typeface="Cambria Math" pitchFamily="18" charset="0"/>
              <a:cs typeface="Calibri" pitchFamily="34" charset="0"/>
            </a:endParaRPr>
          </a:p>
        </p:txBody>
      </p:sp>
      <p:sp>
        <p:nvSpPr>
          <p:cNvPr id="3" name="Rectangle 7"/>
          <p:cNvSpPr>
            <a:spLocks noChangeArrowheads="1"/>
          </p:cNvSpPr>
          <p:nvPr/>
        </p:nvSpPr>
        <p:spPr bwMode="gray">
          <a:xfrm>
            <a:off x="6108700" y="1068388"/>
            <a:ext cx="2711450" cy="971550"/>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smtClean="0">
                <a:solidFill>
                  <a:srgbClr val="FFFFFF"/>
                </a:solidFill>
                <a:latin typeface="Calibri" pitchFamily="34" charset="0"/>
                <a:ea typeface="Cambria Math" pitchFamily="18" charset="0"/>
                <a:cs typeface="Calibri" pitchFamily="34" charset="0"/>
              </a:rPr>
              <a:t>ÇÖZÜCÜLER</a:t>
            </a:r>
            <a:endParaRPr lang="en-GB" sz="2400" dirty="0">
              <a:solidFill>
                <a:srgbClr val="FFFFFF"/>
              </a:solidFill>
              <a:latin typeface="Calibri" pitchFamily="34" charset="0"/>
              <a:ea typeface="Cambria Math" pitchFamily="18" charset="0"/>
              <a:cs typeface="Calibri" pitchFamily="34" charset="0"/>
            </a:endParaRPr>
          </a:p>
        </p:txBody>
      </p:sp>
      <p:sp>
        <p:nvSpPr>
          <p:cNvPr id="36867" name="Rectangle 3"/>
          <p:cNvSpPr>
            <a:spLocks noChangeArrowheads="1"/>
          </p:cNvSpPr>
          <p:nvPr/>
        </p:nvSpPr>
        <p:spPr bwMode="gray">
          <a:xfrm>
            <a:off x="323850" y="2039938"/>
            <a:ext cx="2711450" cy="37467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marL="342900" indent="-342900">
              <a:buFont typeface="Wingdings" pitchFamily="2" charset="2"/>
              <a:buChar char="ü"/>
            </a:pPr>
            <a:r>
              <a:rPr lang="tr-TR" b="1" i="1" dirty="0" err="1" smtClean="0">
                <a:solidFill>
                  <a:srgbClr val="000000"/>
                </a:solidFill>
                <a:latin typeface="Calibri" pitchFamily="34" charset="0"/>
                <a:cs typeface="Calibri" pitchFamily="34" charset="0"/>
              </a:rPr>
              <a:t>Fibrinojik</a:t>
            </a:r>
            <a:r>
              <a:rPr lang="tr-TR" b="1" i="1" dirty="0" smtClean="0">
                <a:solidFill>
                  <a:srgbClr val="000000"/>
                </a:solidFill>
                <a:latin typeface="Calibri" pitchFamily="34" charset="0"/>
                <a:cs typeface="Calibri" pitchFamily="34" charset="0"/>
              </a:rPr>
              <a:t> Tozlar</a:t>
            </a:r>
          </a:p>
          <a:p>
            <a:pPr marL="342900" indent="-342900">
              <a:buFont typeface="Wingdings" pitchFamily="2" charset="2"/>
              <a:buChar char="ü"/>
            </a:pPr>
            <a:r>
              <a:rPr lang="tr-TR" b="1" i="1" dirty="0" smtClean="0">
                <a:solidFill>
                  <a:srgbClr val="000000"/>
                </a:solidFill>
                <a:latin typeface="Calibri" pitchFamily="34" charset="0"/>
                <a:cs typeface="Calibri" pitchFamily="34" charset="0"/>
              </a:rPr>
              <a:t>Kanserojen Tozlar</a:t>
            </a:r>
          </a:p>
          <a:p>
            <a:pPr marL="342900" indent="-342900">
              <a:buFont typeface="Wingdings" pitchFamily="2" charset="2"/>
              <a:buChar char="ü"/>
            </a:pPr>
            <a:r>
              <a:rPr lang="tr-TR" b="1" i="1" dirty="0" err="1" smtClean="0">
                <a:solidFill>
                  <a:srgbClr val="000000"/>
                </a:solidFill>
                <a:latin typeface="Calibri" pitchFamily="34" charset="0"/>
                <a:cs typeface="Calibri" pitchFamily="34" charset="0"/>
              </a:rPr>
              <a:t>Allerjik</a:t>
            </a:r>
            <a:r>
              <a:rPr lang="tr-TR" b="1" i="1" dirty="0" smtClean="0">
                <a:solidFill>
                  <a:srgbClr val="000000"/>
                </a:solidFill>
                <a:latin typeface="Calibri" pitchFamily="34" charset="0"/>
                <a:cs typeface="Calibri" pitchFamily="34" charset="0"/>
              </a:rPr>
              <a:t> Tozlar</a:t>
            </a:r>
          </a:p>
          <a:p>
            <a:pPr marL="342900" indent="-342900">
              <a:buFont typeface="Wingdings" pitchFamily="2" charset="2"/>
              <a:buChar char="ü"/>
            </a:pPr>
            <a:r>
              <a:rPr lang="tr-TR" b="1" i="1" dirty="0" smtClean="0">
                <a:solidFill>
                  <a:srgbClr val="000000"/>
                </a:solidFill>
                <a:latin typeface="Calibri" pitchFamily="34" charset="0"/>
                <a:cs typeface="Calibri" pitchFamily="34" charset="0"/>
              </a:rPr>
              <a:t>Nötr Tozlar</a:t>
            </a:r>
          </a:p>
          <a:p>
            <a:pPr algn="ctr"/>
            <a:endParaRPr lang="tr-TR" i="1" dirty="0" smtClean="0">
              <a:solidFill>
                <a:srgbClr val="000000"/>
              </a:solidFill>
              <a:latin typeface="Calibri" pitchFamily="34" charset="0"/>
              <a:cs typeface="Calibri" pitchFamily="34" charset="0"/>
            </a:endParaRPr>
          </a:p>
          <a:p>
            <a:pPr algn="ctr"/>
            <a:endParaRPr lang="tr-TR" i="1" dirty="0">
              <a:solidFill>
                <a:srgbClr val="000000"/>
              </a:solidFill>
              <a:latin typeface="Calibri" pitchFamily="34" charset="0"/>
              <a:cs typeface="Calibri" pitchFamily="34" charset="0"/>
            </a:endParaRPr>
          </a:p>
          <a:p>
            <a:pPr algn="ctr"/>
            <a:endParaRPr lang="tr-TR" i="1" dirty="0">
              <a:solidFill>
                <a:srgbClr val="000000"/>
              </a:solidFill>
              <a:latin typeface="Calibri" pitchFamily="34" charset="0"/>
              <a:cs typeface="Calibri" pitchFamily="34" charset="0"/>
            </a:endParaRPr>
          </a:p>
          <a:p>
            <a:pPr marL="457200" indent="-457200" algn="ctr">
              <a:lnSpc>
                <a:spcPct val="90000"/>
              </a:lnSpc>
              <a:spcAft>
                <a:spcPct val="20000"/>
              </a:spcAft>
              <a:buClr>
                <a:srgbClr val="292929"/>
              </a:buClr>
              <a:defRPr/>
            </a:pPr>
            <a:endParaRPr lang="en-GB" i="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a:spLocks noChangeArrowheads="1"/>
          </p:cNvSpPr>
          <p:nvPr/>
        </p:nvSpPr>
        <p:spPr bwMode="gray">
          <a:xfrm>
            <a:off x="3216275" y="2039938"/>
            <a:ext cx="2711450" cy="37467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marL="285750" indent="-285750">
              <a:buFont typeface="Wingdings" pitchFamily="2" charset="2"/>
              <a:buChar char="ü"/>
            </a:pPr>
            <a:r>
              <a:rPr lang="tr-TR" b="1" i="1" dirty="0" smtClean="0">
                <a:solidFill>
                  <a:srgbClr val="000000"/>
                </a:solidFill>
                <a:latin typeface="Calibri" pitchFamily="34" charset="0"/>
                <a:cs typeface="Calibri" pitchFamily="34" charset="0"/>
              </a:rPr>
              <a:t>Boğucu Gazlar</a:t>
            </a:r>
          </a:p>
          <a:p>
            <a:pPr marL="684000" lvl="1" indent="-180000">
              <a:buFont typeface="Wingdings" pitchFamily="2" charset="2"/>
              <a:buChar char="§"/>
            </a:pPr>
            <a:r>
              <a:rPr lang="tr-TR" sz="1600" i="1" dirty="0" smtClean="0">
                <a:solidFill>
                  <a:srgbClr val="000000"/>
                </a:solidFill>
                <a:latin typeface="Calibri" pitchFamily="34" charset="0"/>
                <a:cs typeface="Calibri" pitchFamily="34" charset="0"/>
              </a:rPr>
              <a:t>Basit Boğucu Gazlar</a:t>
            </a:r>
          </a:p>
          <a:p>
            <a:pPr marL="684000" lvl="1" indent="-180000">
              <a:buFont typeface="Wingdings" pitchFamily="2" charset="2"/>
              <a:buChar char="§"/>
            </a:pPr>
            <a:r>
              <a:rPr lang="tr-TR" sz="1600" i="1" dirty="0" smtClean="0">
                <a:solidFill>
                  <a:srgbClr val="000000"/>
                </a:solidFill>
                <a:latin typeface="Calibri" pitchFamily="34" charset="0"/>
                <a:cs typeface="Calibri" pitchFamily="34" charset="0"/>
              </a:rPr>
              <a:t>Kimyasal Boğucular</a:t>
            </a:r>
          </a:p>
          <a:p>
            <a:pPr marL="684000" lvl="1" indent="-180000">
              <a:buFont typeface="Wingdings" pitchFamily="2" charset="2"/>
              <a:buChar char="§"/>
            </a:pPr>
            <a:endParaRPr lang="tr-TR" sz="1600" i="1" dirty="0" smtClean="0">
              <a:solidFill>
                <a:srgbClr val="000000"/>
              </a:solidFill>
              <a:latin typeface="Calibri" pitchFamily="34" charset="0"/>
              <a:cs typeface="Calibri" pitchFamily="34" charset="0"/>
            </a:endParaRPr>
          </a:p>
          <a:p>
            <a:pPr marL="285750" indent="-285750">
              <a:buFont typeface="Wingdings" pitchFamily="2" charset="2"/>
              <a:buChar char="ü"/>
            </a:pPr>
            <a:r>
              <a:rPr lang="tr-TR" b="1" i="1" dirty="0" err="1" smtClean="0">
                <a:solidFill>
                  <a:srgbClr val="000000"/>
                </a:solidFill>
                <a:latin typeface="Calibri" pitchFamily="34" charset="0"/>
                <a:cs typeface="Calibri" pitchFamily="34" charset="0"/>
              </a:rPr>
              <a:t>İrritan</a:t>
            </a:r>
            <a:r>
              <a:rPr lang="tr-TR" b="1" i="1" dirty="0" smtClean="0">
                <a:solidFill>
                  <a:srgbClr val="000000"/>
                </a:solidFill>
                <a:latin typeface="Calibri" pitchFamily="34" charset="0"/>
                <a:cs typeface="Calibri" pitchFamily="34" charset="0"/>
              </a:rPr>
              <a:t> Gazlar</a:t>
            </a:r>
          </a:p>
          <a:p>
            <a:pPr marL="285750" indent="-285750">
              <a:buFont typeface="Wingdings" pitchFamily="2" charset="2"/>
              <a:buChar char="ü"/>
            </a:pPr>
            <a:r>
              <a:rPr lang="tr-TR" b="1" i="1" dirty="0" smtClean="0">
                <a:solidFill>
                  <a:srgbClr val="000000"/>
                </a:solidFill>
                <a:latin typeface="Calibri" pitchFamily="34" charset="0"/>
                <a:cs typeface="Calibri" pitchFamily="34" charset="0"/>
              </a:rPr>
              <a:t>Sistemik Zehirli Gazlar</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Benzen</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Cıva</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Fosfor-Bileşikleri</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Kurşun</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Kadmiyum Bileşikleri</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Arsenikli Hidrojen</a:t>
            </a:r>
          </a:p>
          <a:p>
            <a:pPr marL="684000" lvl="1" indent="-180000">
              <a:buFont typeface="Wingdings" pitchFamily="2" charset="2"/>
              <a:buChar char="§"/>
            </a:pPr>
            <a:r>
              <a:rPr lang="tr-TR" sz="1600" i="1" dirty="0">
                <a:solidFill>
                  <a:srgbClr val="000000"/>
                </a:solidFill>
                <a:latin typeface="Calibri" pitchFamily="34" charset="0"/>
                <a:cs typeface="Calibri" pitchFamily="34" charset="0"/>
              </a:rPr>
              <a:t>Narkotik Buharlar</a:t>
            </a:r>
          </a:p>
          <a:p>
            <a:pPr algn="ctr"/>
            <a:endParaRPr lang="tr-TR" dirty="0">
              <a:solidFill>
                <a:srgbClr val="000000"/>
              </a:solidFill>
              <a:latin typeface="Calibri" pitchFamily="34" charset="0"/>
              <a:cs typeface="Calibri" pitchFamily="34" charset="0"/>
            </a:endParaRPr>
          </a:p>
          <a:p>
            <a:pPr algn="ctr"/>
            <a:endParaRPr lang="tr-TR" dirty="0" smtClean="0">
              <a:solidFill>
                <a:srgbClr val="000000"/>
              </a:solidFill>
              <a:latin typeface="Calibri" pitchFamily="34" charset="0"/>
              <a:cs typeface="Calibri" pitchFamily="34" charset="0"/>
            </a:endParaRPr>
          </a:p>
          <a:p>
            <a:pPr algn="ctr"/>
            <a:endParaRPr lang="tr-TR" dirty="0">
              <a:solidFill>
                <a:srgbClr val="000000"/>
              </a:solidFill>
              <a:latin typeface="Calibri" pitchFamily="34" charset="0"/>
              <a:cs typeface="Calibri" pitchFamily="34" charset="0"/>
            </a:endParaRPr>
          </a:p>
        </p:txBody>
      </p:sp>
      <p:sp>
        <p:nvSpPr>
          <p:cNvPr id="5" name="Rectangle 3"/>
          <p:cNvSpPr>
            <a:spLocks noChangeArrowheads="1"/>
          </p:cNvSpPr>
          <p:nvPr/>
        </p:nvSpPr>
        <p:spPr bwMode="gray">
          <a:xfrm>
            <a:off x="6108700" y="2039938"/>
            <a:ext cx="2711450" cy="37467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marL="285750" lvl="1" indent="-285750">
              <a:buFont typeface="Wingdings" pitchFamily="2" charset="2"/>
              <a:buChar char="ü"/>
            </a:pPr>
            <a:r>
              <a:rPr lang="tr-TR" b="1" i="1" dirty="0" err="1">
                <a:solidFill>
                  <a:srgbClr val="000000"/>
                </a:solidFill>
                <a:latin typeface="Calibri" pitchFamily="34" charset="0"/>
                <a:cs typeface="Calibri" pitchFamily="34" charset="0"/>
              </a:rPr>
              <a:t>Primer</a:t>
            </a:r>
            <a:r>
              <a:rPr lang="tr-TR" b="1" i="1" dirty="0">
                <a:solidFill>
                  <a:srgbClr val="000000"/>
                </a:solidFill>
                <a:latin typeface="Calibri" pitchFamily="34" charset="0"/>
                <a:cs typeface="Calibri" pitchFamily="34" charset="0"/>
              </a:rPr>
              <a:t> Tahriş Ediciler</a:t>
            </a:r>
          </a:p>
          <a:p>
            <a:pPr marL="285750" indent="-285750">
              <a:buFont typeface="Wingdings" pitchFamily="2" charset="2"/>
              <a:buChar char="ü"/>
            </a:pPr>
            <a:r>
              <a:rPr lang="tr-TR" b="1" i="1" dirty="0" err="1">
                <a:solidFill>
                  <a:srgbClr val="000000"/>
                </a:solidFill>
                <a:latin typeface="Calibri" pitchFamily="34" charset="0"/>
                <a:cs typeface="Calibri" pitchFamily="34" charset="0"/>
              </a:rPr>
              <a:t>Allerjen</a:t>
            </a:r>
            <a:r>
              <a:rPr lang="tr-TR" b="1" i="1" dirty="0">
                <a:solidFill>
                  <a:srgbClr val="000000"/>
                </a:solidFill>
                <a:latin typeface="Calibri" pitchFamily="34" charset="0"/>
                <a:cs typeface="Calibri" pitchFamily="34" charset="0"/>
              </a:rPr>
              <a:t> Maddeler</a:t>
            </a:r>
          </a:p>
          <a:p>
            <a:pPr marL="285750" indent="-285750">
              <a:buFont typeface="Wingdings" pitchFamily="2" charset="2"/>
              <a:buChar char="ü"/>
            </a:pPr>
            <a:endParaRPr lang="tr-TR" b="1" i="1" dirty="0">
              <a:solidFill>
                <a:srgbClr val="000000"/>
              </a:solidFill>
              <a:latin typeface="Calibri" pitchFamily="34" charset="0"/>
              <a:cs typeface="Calibri" pitchFamily="34" charset="0"/>
            </a:endParaRP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KİMYASAL NEDENLERLE OLAN MESLEK HAST.</a:t>
            </a:r>
          </a:p>
        </p:txBody>
      </p:sp>
      <p:sp>
        <p:nvSpPr>
          <p:cNvPr id="14"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57280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300"/>
                                        <p:tgtEl>
                                          <p:spTgt spid="36871"/>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fade">
                                      <p:cBhvr>
                                        <p:cTn id="11" dur="300"/>
                                        <p:tgtEl>
                                          <p:spTgt spid="36867"/>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300"/>
                                        <p:tgtEl>
                                          <p:spTgt spid="3"/>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2" grpId="0" animBg="1"/>
      <p:bldP spid="3" grpId="0" animBg="1"/>
      <p:bldP spid="36867" grpId="0" animBg="1"/>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ETYOLOJİ – KANSER TİPLERİ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0825" indent="-179388" algn="ctr">
              <a:lnSpc>
                <a:spcPct val="90000"/>
              </a:lnSpc>
              <a:spcAft>
                <a:spcPct val="20000"/>
              </a:spcAft>
              <a:buClr>
                <a:srgbClr val="292929"/>
              </a:buClr>
            </a:pPr>
            <a:endParaRPr lang="tr-TR" sz="2000" i="1" dirty="0" smtClean="0">
              <a:solidFill>
                <a:srgbClr val="000000"/>
              </a:solidFill>
              <a:latin typeface="Calibri" pitchFamily="34" charset="0"/>
            </a:endParaRPr>
          </a:p>
          <a:p>
            <a:pPr marL="250825" indent="-179388" algn="ctr">
              <a:lnSpc>
                <a:spcPct val="90000"/>
              </a:lnSpc>
              <a:spcAft>
                <a:spcPct val="20000"/>
              </a:spcAft>
              <a:buClr>
                <a:srgbClr val="292929"/>
              </a:buClr>
            </a:pPr>
            <a:r>
              <a:rPr lang="tr-TR" sz="2000" b="1" i="1" dirty="0" smtClean="0">
                <a:solidFill>
                  <a:srgbClr val="000000"/>
                </a:solidFill>
                <a:latin typeface="Calibri" pitchFamily="34" charset="0"/>
              </a:rPr>
              <a:t>Kansere </a:t>
            </a:r>
            <a:r>
              <a:rPr lang="tr-TR" sz="2000" b="1" i="1" dirty="0">
                <a:solidFill>
                  <a:srgbClr val="000000"/>
                </a:solidFill>
                <a:latin typeface="Calibri" pitchFamily="34" charset="0"/>
              </a:rPr>
              <a:t>sebep olan etkilerin (%4-20 arası bir bölümünün) çalışma ortamından kaynaklandığı </a:t>
            </a:r>
            <a:r>
              <a:rPr lang="tr-TR" sz="2000" i="1" dirty="0">
                <a:solidFill>
                  <a:srgbClr val="000000"/>
                </a:solidFill>
                <a:latin typeface="Calibri" pitchFamily="34" charset="0"/>
              </a:rPr>
              <a:t>ve bu etkilerin kansere yol açtığı belirlenmiştir. </a:t>
            </a:r>
          </a:p>
          <a:p>
            <a:pPr marL="250825" indent="-179388" algn="ctr">
              <a:lnSpc>
                <a:spcPct val="90000"/>
              </a:lnSpc>
              <a:spcAft>
                <a:spcPct val="20000"/>
              </a:spcAft>
              <a:buClr>
                <a:srgbClr val="292929"/>
              </a:buClr>
            </a:pPr>
            <a:endParaRPr lang="tr-TR" sz="900" i="1" dirty="0">
              <a:solidFill>
                <a:srgbClr val="000000"/>
              </a:solidFill>
              <a:latin typeface="Calibri" pitchFamily="34" charset="0"/>
            </a:endParaRPr>
          </a:p>
          <a:p>
            <a:pPr marL="250825" indent="-179388" algn="ctr">
              <a:lnSpc>
                <a:spcPct val="90000"/>
              </a:lnSpc>
              <a:spcAft>
                <a:spcPct val="20000"/>
              </a:spcAft>
              <a:buClr>
                <a:srgbClr val="292929"/>
              </a:buClr>
            </a:pPr>
            <a:endParaRPr lang="tr-TR" sz="2000" i="1" dirty="0" smtClean="0">
              <a:solidFill>
                <a:srgbClr val="000000"/>
              </a:solidFill>
              <a:latin typeface="Calibri" pitchFamily="34" charset="0"/>
            </a:endParaRPr>
          </a:p>
          <a:p>
            <a:pPr marL="250825" indent="-179388" algn="ctr">
              <a:lnSpc>
                <a:spcPct val="90000"/>
              </a:lnSpc>
              <a:spcAft>
                <a:spcPct val="20000"/>
              </a:spcAft>
              <a:buClr>
                <a:srgbClr val="292929"/>
              </a:buClr>
            </a:pPr>
            <a:r>
              <a:rPr lang="tr-TR" sz="2000" i="1" dirty="0" smtClean="0">
                <a:solidFill>
                  <a:srgbClr val="000000"/>
                </a:solidFill>
                <a:latin typeface="Calibri" pitchFamily="34" charset="0"/>
              </a:rPr>
              <a:t>Çalışma </a:t>
            </a:r>
            <a:r>
              <a:rPr lang="tr-TR" sz="2000" i="1" dirty="0">
                <a:solidFill>
                  <a:srgbClr val="000000"/>
                </a:solidFill>
                <a:latin typeface="Calibri" pitchFamily="34" charset="0"/>
              </a:rPr>
              <a:t>yeri şartlarına bağlı olarak birçok kanser çeşidi vardır. </a:t>
            </a:r>
            <a:r>
              <a:rPr lang="tr-TR" sz="2000" b="1" i="1" dirty="0">
                <a:solidFill>
                  <a:srgbClr val="000000"/>
                </a:solidFill>
                <a:latin typeface="Calibri" pitchFamily="34" charset="0"/>
              </a:rPr>
              <a:t>Deri, akciğer, karaciğer, burun, kemik, gırtlak, mesane, böbrek ve kan kanseri gibi. </a:t>
            </a:r>
          </a:p>
          <a:p>
            <a:pPr marL="250825" indent="-179388" algn="ctr">
              <a:lnSpc>
                <a:spcPct val="90000"/>
              </a:lnSpc>
              <a:spcAft>
                <a:spcPct val="20000"/>
              </a:spcAft>
              <a:buClr>
                <a:srgbClr val="292929"/>
              </a:buClr>
            </a:pPr>
            <a:endParaRPr lang="tr-TR" sz="800" i="1" dirty="0">
              <a:solidFill>
                <a:srgbClr val="000000"/>
              </a:solidFill>
              <a:latin typeface="Calibri" pitchFamily="34" charset="0"/>
            </a:endParaRPr>
          </a:p>
        </p:txBody>
      </p:sp>
      <p:sp>
        <p:nvSpPr>
          <p:cNvPr id="4638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63880" name="Group 9"/>
          <p:cNvGrpSpPr>
            <a:grpSpLocks/>
          </p:cNvGrpSpPr>
          <p:nvPr/>
        </p:nvGrpSpPr>
        <p:grpSpPr bwMode="auto">
          <a:xfrm>
            <a:off x="323850" y="1555750"/>
            <a:ext cx="1482725" cy="1482725"/>
            <a:chOff x="1710" y="1035"/>
            <a:chExt cx="2316" cy="2316"/>
          </a:xfrm>
        </p:grpSpPr>
        <p:grpSp>
          <p:nvGrpSpPr>
            <p:cNvPr id="463882" name="Group 10"/>
            <p:cNvGrpSpPr>
              <a:grpSpLocks/>
            </p:cNvGrpSpPr>
            <p:nvPr/>
          </p:nvGrpSpPr>
          <p:grpSpPr bwMode="auto">
            <a:xfrm rot="3600000">
              <a:off x="1710" y="1035"/>
              <a:ext cx="2316" cy="2316"/>
              <a:chOff x="1710" y="1035"/>
              <a:chExt cx="2316" cy="2316"/>
            </a:xfrm>
          </p:grpSpPr>
          <p:sp>
            <p:nvSpPr>
              <p:cNvPr id="4638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638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638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63883" name="Group 14"/>
            <p:cNvGrpSpPr>
              <a:grpSpLocks/>
            </p:cNvGrpSpPr>
            <p:nvPr/>
          </p:nvGrpSpPr>
          <p:grpSpPr bwMode="auto">
            <a:xfrm rot="7200000">
              <a:off x="2059" y="1386"/>
              <a:ext cx="1616" cy="1614"/>
              <a:chOff x="2060" y="1387"/>
              <a:chExt cx="1616" cy="1614"/>
            </a:xfrm>
          </p:grpSpPr>
          <p:sp>
            <p:nvSpPr>
              <p:cNvPr id="4638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638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638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DERİ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6077348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ChangeArrowheads="1"/>
          </p:cNvSpPr>
          <p:nvPr/>
        </p:nvSpPr>
        <p:spPr bwMode="gray">
          <a:xfrm>
            <a:off x="171449" y="1068388"/>
            <a:ext cx="4286948" cy="971550"/>
          </a:xfrm>
          <a:prstGeom prst="rect">
            <a:avLst/>
          </a:prstGeom>
          <a:solidFill>
            <a:schemeClr val="accent2">
              <a:lumMod val="75000"/>
            </a:schemeClr>
          </a:solidFill>
          <a:ln w="12700">
            <a:solidFill>
              <a:schemeClr val="bg1">
                <a:lumMod val="85000"/>
              </a:schemeClr>
            </a:solidFill>
            <a:miter lim="800000"/>
            <a:headEnd/>
            <a:tailEnd/>
          </a:ln>
          <a:effectLst>
            <a:outerShdw dist="53882" dir="2700000" algn="ctr" rotWithShape="0">
              <a:srgbClr val="808080">
                <a:alpha val="50000"/>
              </a:srgbClr>
            </a:outerShdw>
          </a:effectLst>
        </p:spPr>
        <p:txBody>
          <a:bodyPr lIns="0" tIns="0" rIns="0" bIns="0" anchor="ctr"/>
          <a:lstStyle/>
          <a:p>
            <a:pPr marL="342900" indent="-342900" algn="ctr" defTabSz="801688" eaLnBrk="0" hangingPunct="0">
              <a:defRPr/>
            </a:pPr>
            <a:r>
              <a:rPr lang="tr-TR" sz="2000" b="1" dirty="0">
                <a:solidFill>
                  <a:srgbClr val="FFFFFF"/>
                </a:solidFill>
                <a:latin typeface="Calibri" pitchFamily="34" charset="0"/>
                <a:ea typeface="Cambria Math" pitchFamily="18" charset="0"/>
                <a:cs typeface="Calibri" pitchFamily="34" charset="0"/>
              </a:rPr>
              <a:t>	İNFEKTE MADDE-HAYVANLARLA ÇALIŞANLARA GEÇEBİLECEK HASTALIKLAR</a:t>
            </a:r>
            <a:endParaRPr lang="en-GB" sz="2000" dirty="0">
              <a:solidFill>
                <a:srgbClr val="FFFFFF"/>
              </a:solidFill>
              <a:latin typeface="Calibri" pitchFamily="34" charset="0"/>
              <a:ea typeface="Cambria Math" pitchFamily="18" charset="0"/>
              <a:cs typeface="Calibri" pitchFamily="34" charset="0"/>
            </a:endParaRPr>
          </a:p>
        </p:txBody>
      </p:sp>
      <p:sp>
        <p:nvSpPr>
          <p:cNvPr id="2" name="Rectangle 7"/>
          <p:cNvSpPr>
            <a:spLocks noChangeArrowheads="1"/>
          </p:cNvSpPr>
          <p:nvPr/>
        </p:nvSpPr>
        <p:spPr bwMode="gray">
          <a:xfrm>
            <a:off x="4678874" y="1068388"/>
            <a:ext cx="4286948" cy="971550"/>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000" b="1" dirty="0" smtClean="0">
                <a:solidFill>
                  <a:srgbClr val="FFFFFF"/>
                </a:solidFill>
                <a:latin typeface="Calibri" pitchFamily="34" charset="0"/>
                <a:ea typeface="Cambria Math" pitchFamily="18" charset="0"/>
                <a:cs typeface="Calibri" pitchFamily="34" charset="0"/>
              </a:rPr>
              <a:t>ÇALIŞMA </a:t>
            </a:r>
            <a:r>
              <a:rPr lang="tr-TR" sz="2000" b="1" dirty="0">
                <a:solidFill>
                  <a:srgbClr val="FFFFFF"/>
                </a:solidFill>
                <a:latin typeface="Calibri" pitchFamily="34" charset="0"/>
                <a:ea typeface="Cambria Math" pitchFamily="18" charset="0"/>
                <a:cs typeface="Calibri" pitchFamily="34" charset="0"/>
              </a:rPr>
              <a:t>ÇEVRESİNDE GEÇEBİLECEK ÖZEL HASTALIKLAR</a:t>
            </a:r>
            <a:endParaRPr lang="en-GB" sz="2000" dirty="0" smtClean="0">
              <a:solidFill>
                <a:srgbClr val="FFFFFF"/>
              </a:solidFill>
              <a:latin typeface="Calibri" pitchFamily="34" charset="0"/>
              <a:ea typeface="Cambria Math" pitchFamily="18" charset="0"/>
              <a:cs typeface="Calibri" pitchFamily="34" charset="0"/>
            </a:endParaRPr>
          </a:p>
        </p:txBody>
      </p:sp>
      <p:sp>
        <p:nvSpPr>
          <p:cNvPr id="36867" name="Rectangle 3"/>
          <p:cNvSpPr>
            <a:spLocks noChangeArrowheads="1"/>
          </p:cNvSpPr>
          <p:nvPr/>
        </p:nvSpPr>
        <p:spPr bwMode="gray">
          <a:xfrm>
            <a:off x="171449" y="2039938"/>
            <a:ext cx="4286948" cy="37467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b="1" i="1" dirty="0">
                <a:solidFill>
                  <a:srgbClr val="000000"/>
                </a:solidFill>
                <a:latin typeface="Calibri" pitchFamily="34" charset="0"/>
                <a:cs typeface="Calibri" pitchFamily="34" charset="0"/>
              </a:rPr>
              <a:t>Hayvan (koyun, keçi, inek) yetiştiricilerinde malta humması, </a:t>
            </a:r>
            <a:r>
              <a:rPr lang="tr-TR" b="1" i="1" dirty="0" smtClean="0">
                <a:solidFill>
                  <a:srgbClr val="000000"/>
                </a:solidFill>
                <a:latin typeface="Calibri" pitchFamily="34" charset="0"/>
                <a:cs typeface="Calibri" pitchFamily="34" charset="0"/>
              </a:rPr>
              <a:t>şarbon, </a:t>
            </a:r>
            <a:r>
              <a:rPr lang="tr-TR" b="1" i="1" dirty="0">
                <a:solidFill>
                  <a:srgbClr val="000000"/>
                </a:solidFill>
                <a:latin typeface="Calibri" pitchFamily="34" charset="0"/>
                <a:cs typeface="Calibri" pitchFamily="34" charset="0"/>
              </a:rPr>
              <a:t>domuz işlerinde uğraşanlarda domuz </a:t>
            </a:r>
            <a:r>
              <a:rPr lang="tr-TR" b="1" i="1" dirty="0" err="1" smtClean="0">
                <a:solidFill>
                  <a:srgbClr val="000000"/>
                </a:solidFill>
                <a:latin typeface="Calibri" pitchFamily="34" charset="0"/>
                <a:cs typeface="Calibri" pitchFamily="34" charset="0"/>
              </a:rPr>
              <a:t>yılancılığı</a:t>
            </a:r>
            <a:r>
              <a:rPr lang="tr-TR" b="1" i="1" dirty="0" smtClean="0">
                <a:solidFill>
                  <a:srgbClr val="000000"/>
                </a:solidFill>
                <a:latin typeface="Calibri" pitchFamily="34" charset="0"/>
                <a:cs typeface="Calibri" pitchFamily="34" charset="0"/>
              </a:rPr>
              <a:t>, </a:t>
            </a:r>
            <a:r>
              <a:rPr lang="tr-TR" b="1" i="1" dirty="0">
                <a:solidFill>
                  <a:srgbClr val="000000"/>
                </a:solidFill>
                <a:latin typeface="Calibri" pitchFamily="34" charset="0"/>
                <a:cs typeface="Calibri" pitchFamily="34" charset="0"/>
              </a:rPr>
              <a:t>avcılarda </a:t>
            </a:r>
            <a:r>
              <a:rPr lang="tr-TR" b="1" i="1" dirty="0" err="1">
                <a:solidFill>
                  <a:srgbClr val="000000"/>
                </a:solidFill>
                <a:latin typeface="Calibri" pitchFamily="34" charset="0"/>
                <a:cs typeface="Calibri" pitchFamily="34" charset="0"/>
              </a:rPr>
              <a:t>tularemi</a:t>
            </a:r>
            <a:r>
              <a:rPr lang="tr-TR" b="1" i="1" dirty="0">
                <a:solidFill>
                  <a:srgbClr val="000000"/>
                </a:solidFill>
                <a:latin typeface="Calibri" pitchFamily="34" charset="0"/>
                <a:cs typeface="Calibri" pitchFamily="34" charset="0"/>
              </a:rPr>
              <a:t> ve evcil kuşlarla uğraşanlarda takoz hastalığı geçer. </a:t>
            </a:r>
            <a:endParaRPr lang="tr-TR" b="1" i="1" dirty="0" smtClean="0">
              <a:solidFill>
                <a:srgbClr val="000000"/>
              </a:solidFill>
              <a:latin typeface="Calibri" pitchFamily="34" charset="0"/>
              <a:cs typeface="Calibri" pitchFamily="34" charset="0"/>
            </a:endParaRPr>
          </a:p>
          <a:p>
            <a:pPr algn="ctr"/>
            <a:endParaRPr lang="tr-TR" b="1" i="1" dirty="0">
              <a:solidFill>
                <a:srgbClr val="000000"/>
              </a:solidFill>
              <a:latin typeface="Calibri" pitchFamily="34" charset="0"/>
              <a:cs typeface="Calibri" pitchFamily="34" charset="0"/>
            </a:endParaRPr>
          </a:p>
          <a:p>
            <a:pPr algn="ctr"/>
            <a:r>
              <a:rPr lang="tr-TR" b="1" i="1" dirty="0" smtClean="0">
                <a:solidFill>
                  <a:srgbClr val="000000"/>
                </a:solidFill>
                <a:latin typeface="Calibri" pitchFamily="34" charset="0"/>
                <a:cs typeface="Calibri" pitchFamily="34" charset="0"/>
              </a:rPr>
              <a:t>Laboratuvar </a:t>
            </a:r>
            <a:r>
              <a:rPr lang="tr-TR" b="1" i="1" dirty="0">
                <a:solidFill>
                  <a:srgbClr val="000000"/>
                </a:solidFill>
                <a:latin typeface="Calibri" pitchFamily="34" charset="0"/>
                <a:cs typeface="Calibri" pitchFamily="34" charset="0"/>
              </a:rPr>
              <a:t>ve hastane çalışanlarında da bu tip çeşitli hastalıklar görülebilir.</a:t>
            </a:r>
            <a:endParaRPr lang="tr-TR" i="1" dirty="0" smtClean="0">
              <a:solidFill>
                <a:srgbClr val="000000"/>
              </a:solidFill>
              <a:latin typeface="Calibri" pitchFamily="34" charset="0"/>
              <a:cs typeface="Calibri" pitchFamily="34" charset="0"/>
            </a:endParaRPr>
          </a:p>
          <a:p>
            <a:pPr algn="ctr"/>
            <a:endParaRPr lang="tr-TR" i="1" dirty="0">
              <a:solidFill>
                <a:srgbClr val="000000"/>
              </a:solidFill>
              <a:latin typeface="Calibri" pitchFamily="34" charset="0"/>
              <a:cs typeface="Calibri" pitchFamily="34" charset="0"/>
            </a:endParaRPr>
          </a:p>
          <a:p>
            <a:pPr algn="ctr"/>
            <a:endParaRPr lang="tr-TR" i="1" dirty="0">
              <a:solidFill>
                <a:srgbClr val="000000"/>
              </a:solidFill>
              <a:latin typeface="Calibri" pitchFamily="34" charset="0"/>
              <a:cs typeface="Calibri" pitchFamily="34" charset="0"/>
            </a:endParaRPr>
          </a:p>
          <a:p>
            <a:pPr marL="457200" indent="-457200" algn="ctr">
              <a:lnSpc>
                <a:spcPct val="90000"/>
              </a:lnSpc>
              <a:spcAft>
                <a:spcPct val="20000"/>
              </a:spcAft>
              <a:buClr>
                <a:srgbClr val="292929"/>
              </a:buClr>
              <a:defRPr/>
            </a:pPr>
            <a:endParaRPr lang="en-GB" i="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a:spLocks noChangeArrowheads="1"/>
          </p:cNvSpPr>
          <p:nvPr/>
        </p:nvSpPr>
        <p:spPr bwMode="gray">
          <a:xfrm>
            <a:off x="4678874" y="2039938"/>
            <a:ext cx="4286948" cy="374671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algn="ctr"/>
            <a:r>
              <a:rPr lang="tr-TR" b="1" i="1" dirty="0">
                <a:solidFill>
                  <a:srgbClr val="000000"/>
                </a:solidFill>
                <a:latin typeface="Calibri" pitchFamily="34" charset="0"/>
                <a:cs typeface="Calibri" pitchFamily="34" charset="0"/>
              </a:rPr>
              <a:t>Bunların başında toprakla uğraşanlarda tetanos görülür. </a:t>
            </a:r>
            <a:endParaRPr lang="tr-TR" b="1" i="1" dirty="0" smtClean="0">
              <a:solidFill>
                <a:srgbClr val="000000"/>
              </a:solidFill>
              <a:latin typeface="Calibri" pitchFamily="34" charset="0"/>
              <a:cs typeface="Calibri" pitchFamily="34" charset="0"/>
            </a:endParaRPr>
          </a:p>
          <a:p>
            <a:pPr algn="ctr"/>
            <a:endParaRPr lang="tr-TR" b="1" i="1" dirty="0">
              <a:solidFill>
                <a:srgbClr val="000000"/>
              </a:solidFill>
              <a:latin typeface="Calibri" pitchFamily="34" charset="0"/>
              <a:cs typeface="Calibri" pitchFamily="34" charset="0"/>
            </a:endParaRPr>
          </a:p>
          <a:p>
            <a:pPr algn="ctr"/>
            <a:r>
              <a:rPr lang="tr-TR" b="1" i="1" dirty="0">
                <a:solidFill>
                  <a:srgbClr val="000000"/>
                </a:solidFill>
                <a:latin typeface="Calibri" pitchFamily="34" charset="0"/>
                <a:cs typeface="Calibri" pitchFamily="34" charset="0"/>
              </a:rPr>
              <a:t>Mesleki enfeksiyon </a:t>
            </a:r>
            <a:r>
              <a:rPr lang="tr-TR" b="1" i="1" dirty="0" smtClean="0">
                <a:solidFill>
                  <a:srgbClr val="000000"/>
                </a:solidFill>
                <a:latin typeface="Calibri" pitchFamily="34" charset="0"/>
                <a:cs typeface="Calibri" pitchFamily="34" charset="0"/>
              </a:rPr>
              <a:t>hastalıklarından </a:t>
            </a:r>
            <a:r>
              <a:rPr lang="tr-TR" b="1" i="1" dirty="0">
                <a:solidFill>
                  <a:srgbClr val="000000"/>
                </a:solidFill>
                <a:latin typeface="Calibri" pitchFamily="34" charset="0"/>
                <a:cs typeface="Calibri" pitchFamily="34" charset="0"/>
              </a:rPr>
              <a:t>korunmada başta vücuttaki açık </a:t>
            </a:r>
            <a:r>
              <a:rPr lang="tr-TR" b="1" i="1" dirty="0" smtClean="0">
                <a:solidFill>
                  <a:srgbClr val="000000"/>
                </a:solidFill>
                <a:latin typeface="Calibri" pitchFamily="34" charset="0"/>
                <a:cs typeface="Calibri" pitchFamily="34" charset="0"/>
              </a:rPr>
              <a:t>yaralar </a:t>
            </a:r>
            <a:r>
              <a:rPr lang="tr-TR" b="1" i="1" dirty="0">
                <a:solidFill>
                  <a:srgbClr val="000000"/>
                </a:solidFill>
                <a:latin typeface="Calibri" pitchFamily="34" charset="0"/>
                <a:cs typeface="Calibri" pitchFamily="34" charset="0"/>
              </a:rPr>
              <a:t>iyi kontrol edilmeli, yaralanmalarda tetanoz aşısı yaptırılmalıdır. </a:t>
            </a:r>
            <a:endParaRPr lang="tr-TR" b="1" i="1" dirty="0" smtClean="0">
              <a:solidFill>
                <a:srgbClr val="000000"/>
              </a:solidFill>
              <a:latin typeface="Calibri" pitchFamily="34" charset="0"/>
              <a:cs typeface="Calibri" pitchFamily="34" charset="0"/>
            </a:endParaRPr>
          </a:p>
          <a:p>
            <a:pPr algn="ctr"/>
            <a:endParaRPr lang="tr-TR" b="1" i="1" dirty="0">
              <a:solidFill>
                <a:srgbClr val="000000"/>
              </a:solidFill>
              <a:latin typeface="Calibri" pitchFamily="34" charset="0"/>
              <a:cs typeface="Calibri" pitchFamily="34" charset="0"/>
            </a:endParaRPr>
          </a:p>
          <a:p>
            <a:pPr algn="ctr"/>
            <a:r>
              <a:rPr lang="tr-TR" i="1" dirty="0" smtClean="0">
                <a:solidFill>
                  <a:srgbClr val="000000"/>
                </a:solidFill>
                <a:latin typeface="Calibri" pitchFamily="34" charset="0"/>
                <a:cs typeface="Calibri" pitchFamily="34" charset="0"/>
              </a:rPr>
              <a:t>Ayrıca </a:t>
            </a:r>
            <a:r>
              <a:rPr lang="tr-TR" i="1" dirty="0">
                <a:solidFill>
                  <a:srgbClr val="000000"/>
                </a:solidFill>
                <a:latin typeface="Calibri" pitchFamily="34" charset="0"/>
                <a:cs typeface="Calibri" pitchFamily="34" charset="0"/>
              </a:rPr>
              <a:t>bir bölgede yaygın görülen bulaşıcı hastalığı tespit etmek için toprak </a:t>
            </a:r>
            <a:r>
              <a:rPr lang="tr-TR" i="1" dirty="0" smtClean="0">
                <a:solidFill>
                  <a:srgbClr val="000000"/>
                </a:solidFill>
                <a:latin typeface="Calibri" pitchFamily="34" charset="0"/>
                <a:cs typeface="Calibri" pitchFamily="34" charset="0"/>
              </a:rPr>
              <a:t>numuneleri </a:t>
            </a:r>
            <a:r>
              <a:rPr lang="tr-TR" i="1" dirty="0">
                <a:solidFill>
                  <a:srgbClr val="000000"/>
                </a:solidFill>
                <a:latin typeface="Calibri" pitchFamily="34" charset="0"/>
                <a:cs typeface="Calibri" pitchFamily="34" charset="0"/>
              </a:rPr>
              <a:t>biyolojik incelemelerden geçirilir.</a:t>
            </a:r>
          </a:p>
          <a:p>
            <a:pPr algn="ctr"/>
            <a:endParaRPr lang="tr-TR" dirty="0">
              <a:solidFill>
                <a:srgbClr val="000000"/>
              </a:solidFill>
              <a:latin typeface="Calibri" pitchFamily="34" charset="0"/>
              <a:cs typeface="Calibri" pitchFamily="34" charset="0"/>
            </a:endParaRPr>
          </a:p>
          <a:p>
            <a:pPr algn="ctr"/>
            <a:endParaRPr lang="tr-TR" dirty="0" smtClean="0">
              <a:solidFill>
                <a:srgbClr val="000000"/>
              </a:solidFill>
              <a:latin typeface="Calibri" pitchFamily="34" charset="0"/>
              <a:cs typeface="Calibri" pitchFamily="34" charset="0"/>
            </a:endParaRPr>
          </a:p>
          <a:p>
            <a:pPr algn="ctr"/>
            <a:endParaRPr lang="tr-TR" dirty="0">
              <a:solidFill>
                <a:srgbClr val="000000"/>
              </a:solidFill>
              <a:latin typeface="Calibri" pitchFamily="34" charset="0"/>
              <a:cs typeface="Calibri" pitchFamily="34" charset="0"/>
            </a:endParaRP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MESLEKİ BULAŞICI HASTALIKLAR</a:t>
            </a:r>
          </a:p>
        </p:txBody>
      </p:sp>
      <p:sp>
        <p:nvSpPr>
          <p:cNvPr id="14"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80502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300"/>
                                        <p:tgtEl>
                                          <p:spTgt spid="36871"/>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fade">
                                      <p:cBhvr>
                                        <p:cTn id="11" dur="300"/>
                                        <p:tgtEl>
                                          <p:spTgt spid="36867"/>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2" grpId="0" animBg="1"/>
      <p:bldP spid="36867"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100663"/>
            <a:ext cx="654417"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10066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Gürültü</a:t>
            </a:r>
            <a:endParaRPr lang="tr-TR" sz="2400" b="1" i="1" dirty="0">
              <a:solidFill>
                <a:srgbClr val="000000"/>
              </a:solidFill>
              <a:latin typeface="Calibri" pitchFamily="34" charset="0"/>
              <a:cs typeface="Calibri" pitchFamily="34" charset="0"/>
            </a:endParaRPr>
          </a:p>
        </p:txBody>
      </p:sp>
      <p:sp>
        <p:nvSpPr>
          <p:cNvPr id="20" name="Rectangle 55"/>
          <p:cNvSpPr>
            <a:spLocks noChangeArrowheads="1"/>
          </p:cNvSpPr>
          <p:nvPr/>
        </p:nvSpPr>
        <p:spPr bwMode="gray">
          <a:xfrm>
            <a:off x="143089" y="191028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1910288"/>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Titreşim (Vibrasyon)</a:t>
            </a:r>
            <a:endParaRPr lang="tr-TR" sz="2400" b="1" i="1" dirty="0">
              <a:solidFill>
                <a:srgbClr val="000000"/>
              </a:solidFill>
              <a:latin typeface="Calibri" pitchFamily="34" charset="0"/>
              <a:cs typeface="Calibri" pitchFamily="34" charset="0"/>
            </a:endParaRPr>
          </a:p>
        </p:txBody>
      </p:sp>
      <p:sp>
        <p:nvSpPr>
          <p:cNvPr id="24" name="Rectangle 55"/>
          <p:cNvSpPr>
            <a:spLocks noChangeArrowheads="1"/>
          </p:cNvSpPr>
          <p:nvPr/>
        </p:nvSpPr>
        <p:spPr bwMode="gray">
          <a:xfrm>
            <a:off x="143089" y="271991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271991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Termal Konfor (Isı, Nem, Hava Akımı, Radyant Isı)</a:t>
            </a:r>
            <a:endParaRPr lang="tr-TR" sz="2400" i="1" dirty="0">
              <a:solidFill>
                <a:srgbClr val="000000"/>
              </a:solidFill>
              <a:latin typeface="Calibri" pitchFamily="34" charset="0"/>
              <a:cs typeface="Calibri" pitchFamily="34" charset="0"/>
            </a:endParaRPr>
          </a:p>
        </p:txBody>
      </p:sp>
      <p:sp>
        <p:nvSpPr>
          <p:cNvPr id="28" name="Rectangle 55"/>
          <p:cNvSpPr>
            <a:spLocks noChangeArrowheads="1"/>
          </p:cNvSpPr>
          <p:nvPr/>
        </p:nvSpPr>
        <p:spPr bwMode="gray">
          <a:xfrm>
            <a:off x="143089" y="3529538"/>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3529538"/>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Aydınlatma</a:t>
            </a:r>
            <a:endParaRPr lang="tr-TR" sz="2400" b="1" i="1" dirty="0">
              <a:solidFill>
                <a:srgbClr val="000000"/>
              </a:solidFill>
              <a:latin typeface="Calibri" pitchFamily="34" charset="0"/>
              <a:cs typeface="Calibri" pitchFamily="34" charset="0"/>
            </a:endParaRPr>
          </a:p>
        </p:txBody>
      </p:sp>
      <p:sp>
        <p:nvSpPr>
          <p:cNvPr id="37" name="Rectangle 55"/>
          <p:cNvSpPr>
            <a:spLocks noChangeArrowheads="1"/>
          </p:cNvSpPr>
          <p:nvPr/>
        </p:nvSpPr>
        <p:spPr bwMode="gray">
          <a:xfrm>
            <a:off x="143089" y="4339163"/>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5</a:t>
            </a:r>
            <a:endParaRPr lang="tr-TR" sz="2400" b="1" dirty="0">
              <a:solidFill>
                <a:srgbClr val="FFFFFF"/>
              </a:solidFill>
              <a:latin typeface="Cambria" pitchFamily="18" charset="0"/>
              <a:cs typeface="Calibri" pitchFamily="34" charset="0"/>
            </a:endParaRPr>
          </a:p>
        </p:txBody>
      </p:sp>
      <p:sp>
        <p:nvSpPr>
          <p:cNvPr id="38" name="Rectangle 5"/>
          <p:cNvSpPr>
            <a:spLocks noChangeArrowheads="1"/>
          </p:cNvSpPr>
          <p:nvPr/>
        </p:nvSpPr>
        <p:spPr bwMode="gray">
          <a:xfrm>
            <a:off x="843352" y="4339163"/>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Radyasyon (İyonize – </a:t>
            </a:r>
            <a:r>
              <a:rPr lang="tr-TR" sz="2400" b="1" i="1" dirty="0" err="1" smtClean="0">
                <a:solidFill>
                  <a:srgbClr val="000000"/>
                </a:solidFill>
                <a:latin typeface="Calibri" pitchFamily="34" charset="0"/>
                <a:cs typeface="Calibri" pitchFamily="34" charset="0"/>
              </a:rPr>
              <a:t>Noniyonize</a:t>
            </a:r>
            <a:r>
              <a:rPr lang="tr-TR" sz="2400" b="1" i="1" dirty="0" smtClean="0">
                <a:solidFill>
                  <a:srgbClr val="000000"/>
                </a:solidFill>
                <a:latin typeface="Calibri" pitchFamily="34" charset="0"/>
                <a:cs typeface="Calibri" pitchFamily="34" charset="0"/>
              </a:rPr>
              <a:t>)</a:t>
            </a:r>
            <a:endParaRPr lang="sv-SE" sz="2400"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nn-NO"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FİZİK ETKENLERLE OLAN</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 </a:t>
            </a:r>
            <a:r>
              <a:rPr lang="nn-NO"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nn-NO"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9" name="Rectangle 55"/>
          <p:cNvSpPr>
            <a:spLocks noChangeArrowheads="1"/>
          </p:cNvSpPr>
          <p:nvPr/>
        </p:nvSpPr>
        <p:spPr bwMode="gray">
          <a:xfrm>
            <a:off x="143798" y="5136605"/>
            <a:ext cx="654416" cy="666750"/>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6</a:t>
            </a:r>
            <a:endParaRPr lang="tr-TR" sz="2400" b="1" dirty="0">
              <a:solidFill>
                <a:srgbClr val="FFFFFF"/>
              </a:solidFill>
              <a:latin typeface="Cambria" pitchFamily="18" charset="0"/>
              <a:cs typeface="Calibri" pitchFamily="34" charset="0"/>
            </a:endParaRPr>
          </a:p>
        </p:txBody>
      </p:sp>
      <p:sp>
        <p:nvSpPr>
          <p:cNvPr id="60" name="Rectangle 5"/>
          <p:cNvSpPr>
            <a:spLocks noChangeArrowheads="1"/>
          </p:cNvSpPr>
          <p:nvPr/>
        </p:nvSpPr>
        <p:spPr bwMode="gray">
          <a:xfrm>
            <a:off x="865327" y="5136605"/>
            <a:ext cx="8177823" cy="6667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nSpc>
                <a:spcPct val="90000"/>
              </a:lnSpc>
              <a:spcAft>
                <a:spcPct val="20000"/>
              </a:spcAft>
              <a:buClr>
                <a:srgbClr val="292929"/>
              </a:buClr>
              <a:defRPr/>
            </a:pPr>
            <a:r>
              <a:rPr lang="tr-TR" sz="2400" b="1" i="1" dirty="0" smtClean="0">
                <a:solidFill>
                  <a:srgbClr val="000000"/>
                </a:solidFill>
                <a:latin typeface="Calibri" pitchFamily="34" charset="0"/>
                <a:cs typeface="Calibri" pitchFamily="34" charset="0"/>
              </a:rPr>
              <a:t>Basınç (Yüksek – Alçak)</a:t>
            </a:r>
            <a:endParaRPr lang="nn-NO" sz="24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13751909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0" y="3305175"/>
            <a:ext cx="9144000" cy="2476500"/>
          </a:xfrm>
          <a:prstGeom prst="rect">
            <a:avLst/>
          </a:prstGeom>
          <a:noFill/>
          <a:ln w="9525" algn="ctr">
            <a:noFill/>
            <a:round/>
            <a:headEnd/>
            <a:tailEnd/>
          </a:ln>
        </p:spPr>
        <p:txBody>
          <a:bodyPr wrap="none" anchor="ctr"/>
          <a:lstStyle/>
          <a:p>
            <a:pPr algn="ctr">
              <a:defRPr/>
            </a:pPr>
            <a:r>
              <a:rPr lang="tr-TR" sz="8500" b="1" noProof="1">
                <a:solidFill>
                  <a:srgbClr val="575757"/>
                </a:solidFill>
                <a:effectLst>
                  <a:innerShdw blurRad="63500" dist="50800" dir="8100000">
                    <a:prstClr val="black">
                      <a:alpha val="50000"/>
                    </a:prstClr>
                  </a:innerShdw>
                </a:effectLst>
                <a:latin typeface="Calibri" pitchFamily="34" charset="0"/>
                <a:cs typeface="Calibri" pitchFamily="34" charset="0"/>
              </a:rPr>
              <a:t>İşle İlgili Hastalıklar</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431108" name="Picture 3" descr="D:\DOKTOR\1-DRUZ\1-EĞİTİM KURUMU\1. İstanbuluzman\2-RESİMLER\Meslekler\18.png"/>
          <p:cNvPicPr>
            <a:picLocks noChangeAspect="1" noChangeArrowheads="1"/>
          </p:cNvPicPr>
          <p:nvPr/>
        </p:nvPicPr>
        <p:blipFill>
          <a:blip r:embed="rId3"/>
          <a:srcRect/>
          <a:stretch>
            <a:fillRect/>
          </a:stretch>
        </p:blipFill>
        <p:spPr bwMode="auto">
          <a:xfrm>
            <a:off x="2266950" y="104775"/>
            <a:ext cx="3810000" cy="381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İŞLE İLGİLİ HASTALIK– WHO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000" b="1">
              <a:solidFill>
                <a:srgbClr val="000000"/>
              </a:solidFill>
              <a:latin typeface="Calibri" pitchFamily="34" charset="0"/>
            </a:endParaRPr>
          </a:p>
          <a:p>
            <a:pPr algn="ctr">
              <a:lnSpc>
                <a:spcPct val="90000"/>
              </a:lnSpc>
              <a:spcAft>
                <a:spcPct val="20000"/>
              </a:spcAft>
              <a:buClr>
                <a:srgbClr val="292929"/>
              </a:buClr>
            </a:pPr>
            <a:r>
              <a:rPr lang="tr-TR" sz="2000" i="1">
                <a:solidFill>
                  <a:srgbClr val="000000"/>
                </a:solidFill>
                <a:latin typeface="Calibri" pitchFamily="34" charset="0"/>
              </a:rPr>
              <a:t>“Yalnızca bilinen ve kabul edilen meslek hastalıkları değil, fakat</a:t>
            </a:r>
            <a:r>
              <a:rPr lang="tr-TR" sz="2000" b="1" i="1">
                <a:solidFill>
                  <a:srgbClr val="000000"/>
                </a:solidFill>
                <a:latin typeface="Calibri" pitchFamily="34" charset="0"/>
              </a:rPr>
              <a:t> oluşmasında ve gelişmesinde, çalışma ortamı ve şeklinin diğer nedenlere göre önemli bir faktör olduğu hastalıklardır.”</a:t>
            </a:r>
          </a:p>
          <a:p>
            <a:pPr algn="ctr">
              <a:lnSpc>
                <a:spcPct val="90000"/>
              </a:lnSpc>
              <a:spcAft>
                <a:spcPct val="20000"/>
              </a:spcAft>
              <a:buClr>
                <a:srgbClr val="292929"/>
              </a:buClr>
            </a:pPr>
            <a:endParaRPr lang="tr-TR" sz="2000" b="1">
              <a:solidFill>
                <a:srgbClr val="000000"/>
              </a:solidFill>
              <a:latin typeface="Calibri" pitchFamily="34" charset="0"/>
            </a:endParaRPr>
          </a:p>
        </p:txBody>
      </p:sp>
      <p:sp>
        <p:nvSpPr>
          <p:cNvPr id="43315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33161" name="Group 9"/>
          <p:cNvGrpSpPr>
            <a:grpSpLocks/>
          </p:cNvGrpSpPr>
          <p:nvPr/>
        </p:nvGrpSpPr>
        <p:grpSpPr bwMode="auto">
          <a:xfrm>
            <a:off x="323850" y="1555750"/>
            <a:ext cx="1482725" cy="1482725"/>
            <a:chOff x="1710" y="1035"/>
            <a:chExt cx="2316" cy="2316"/>
          </a:xfrm>
        </p:grpSpPr>
        <p:grpSp>
          <p:nvGrpSpPr>
            <p:cNvPr id="433163" name="Group 10"/>
            <p:cNvGrpSpPr>
              <a:grpSpLocks/>
            </p:cNvGrpSpPr>
            <p:nvPr/>
          </p:nvGrpSpPr>
          <p:grpSpPr bwMode="auto">
            <a:xfrm rot="3600000">
              <a:off x="1710" y="1035"/>
              <a:ext cx="2316" cy="2316"/>
              <a:chOff x="1710" y="1035"/>
              <a:chExt cx="2316" cy="2316"/>
            </a:xfrm>
          </p:grpSpPr>
          <p:sp>
            <p:nvSpPr>
              <p:cNvPr id="4331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331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331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33164" name="Group 14"/>
            <p:cNvGrpSpPr>
              <a:grpSpLocks/>
            </p:cNvGrpSpPr>
            <p:nvPr/>
          </p:nvGrpSpPr>
          <p:grpSpPr bwMode="auto">
            <a:xfrm rot="7200000">
              <a:off x="2059" y="1386"/>
              <a:ext cx="1616" cy="1614"/>
              <a:chOff x="2060" y="1387"/>
              <a:chExt cx="1616" cy="1614"/>
            </a:xfrm>
          </p:grpSpPr>
          <p:sp>
            <p:nvSpPr>
              <p:cNvPr id="4331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331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331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433158" name="Text Box 45"/>
          <p:cNvSpPr txBox="1">
            <a:spLocks noChangeArrowheads="1"/>
          </p:cNvSpPr>
          <p:nvPr/>
        </p:nvSpPr>
        <p:spPr bwMode="auto">
          <a:xfrm>
            <a:off x="771525" y="2190750"/>
            <a:ext cx="550863" cy="215900"/>
          </a:xfrm>
          <a:prstGeom prst="rect">
            <a:avLst/>
          </a:prstGeom>
          <a:noFill/>
          <a:ln w="9525">
            <a:noFill/>
            <a:miter lim="800000"/>
            <a:headEnd/>
            <a:tailEnd/>
          </a:ln>
        </p:spPr>
        <p:txBody>
          <a:bodyPr lIns="0" tIns="0" rIns="0" bIns="0">
            <a:spAutoFit/>
          </a:bodyPr>
          <a:lstStyle/>
          <a:p>
            <a:pPr algn="ctr" defTabSz="801688">
              <a:spcBef>
                <a:spcPct val="20000"/>
              </a:spcBef>
            </a:pPr>
            <a:r>
              <a:rPr lang="tr-TR" sz="1400" b="1" i="1" noProof="1">
                <a:solidFill>
                  <a:srgbClr val="333333"/>
                </a:solidFill>
                <a:latin typeface="Calibri" pitchFamily="34" charset="0"/>
              </a:rPr>
              <a:t>Tanım</a:t>
            </a: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İLGİLİ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(Work-Related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D</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iseases</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NEDEN SAĞLIK GÖZETİMİ?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72000">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Üretim </a:t>
            </a:r>
            <a:r>
              <a:rPr lang="tr-TR" sz="2000" i="1" dirty="0">
                <a:solidFill>
                  <a:srgbClr val="000000"/>
                </a:solidFill>
                <a:latin typeface="Calibri" pitchFamily="34" charset="0"/>
                <a:cs typeface="Calibri" pitchFamily="34" charset="0"/>
              </a:rPr>
              <a:t>süreçleri hem bedenen hem de zihnen işçiyi zorlarken, yapılan işin özelliğine </a:t>
            </a:r>
            <a:r>
              <a:rPr lang="tr-TR" sz="2000" i="1" dirty="0" smtClean="0">
                <a:solidFill>
                  <a:srgbClr val="000000"/>
                </a:solidFill>
                <a:latin typeface="Calibri" pitchFamily="34" charset="0"/>
                <a:cs typeface="Calibri" pitchFamily="34" charset="0"/>
              </a:rPr>
              <a:t>göre işyerindeki;</a:t>
            </a:r>
          </a:p>
          <a:p>
            <a:pPr marL="702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Fiziksel </a:t>
            </a:r>
          </a:p>
          <a:p>
            <a:pPr marL="702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Kimyasal</a:t>
            </a:r>
          </a:p>
          <a:p>
            <a:pPr marL="702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Biyolojik</a:t>
            </a:r>
          </a:p>
          <a:p>
            <a:pPr marL="702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Psikolojik</a:t>
            </a:r>
          </a:p>
          <a:p>
            <a:pPr marL="702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Ergonomik  </a:t>
            </a:r>
          </a:p>
          <a:p>
            <a:pPr marL="360000" lvl="1">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faktörler </a:t>
            </a:r>
            <a:r>
              <a:rPr lang="tr-TR" sz="2000" b="1" i="1" dirty="0" smtClean="0">
                <a:solidFill>
                  <a:srgbClr val="000000"/>
                </a:solidFill>
                <a:latin typeface="Calibri" pitchFamily="34" charset="0"/>
                <a:cs typeface="Calibri" pitchFamily="34" charset="0"/>
              </a:rPr>
              <a:t>sağlığı tehlikeye </a:t>
            </a:r>
            <a:r>
              <a:rPr lang="tr-TR" sz="2000" i="1" dirty="0" smtClean="0">
                <a:solidFill>
                  <a:srgbClr val="000000"/>
                </a:solidFill>
                <a:latin typeface="Calibri" pitchFamily="34" charset="0"/>
                <a:cs typeface="Calibri" pitchFamily="34" charset="0"/>
              </a:rPr>
              <a:t>sokmamalıdır. </a:t>
            </a:r>
            <a:endParaRPr lang="tr-TR" sz="2000" i="1" dirty="0">
              <a:solidFill>
                <a:srgbClr val="000000"/>
              </a:solidFill>
              <a:latin typeface="Calibri" pitchFamily="34" charset="0"/>
              <a:cs typeface="Calibri" pitchFamily="34" charset="0"/>
            </a:endParaRPr>
          </a:p>
          <a:p>
            <a:pPr marL="828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540000" lvl="1">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6971028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13"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0" name="Rectangle 55"/>
          <p:cNvSpPr>
            <a:spLocks noChangeArrowheads="1"/>
          </p:cNvSpPr>
          <p:nvPr/>
        </p:nvSpPr>
        <p:spPr bwMode="gray">
          <a:xfrm>
            <a:off x="143087" y="1081613"/>
            <a:ext cx="654417"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1</a:t>
            </a:r>
            <a:endParaRPr lang="tr-TR" sz="2400" b="1" dirty="0">
              <a:solidFill>
                <a:srgbClr val="FFFFFF"/>
              </a:solidFill>
              <a:latin typeface="Cambria" pitchFamily="18" charset="0"/>
              <a:cs typeface="Calibri" pitchFamily="34" charset="0"/>
            </a:endParaRPr>
          </a:p>
        </p:txBody>
      </p:sp>
      <p:sp>
        <p:nvSpPr>
          <p:cNvPr id="31" name="Rectangle 5"/>
          <p:cNvSpPr>
            <a:spLocks noChangeArrowheads="1"/>
          </p:cNvSpPr>
          <p:nvPr/>
        </p:nvSpPr>
        <p:spPr bwMode="gray">
          <a:xfrm>
            <a:off x="843352" y="1081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Yapılan iş ile hastalık arasında </a:t>
            </a:r>
            <a:r>
              <a:rPr lang="tr-TR" sz="2000" b="1" i="1" dirty="0" smtClean="0">
                <a:solidFill>
                  <a:srgbClr val="C00000"/>
                </a:solidFill>
                <a:latin typeface="Calibri" pitchFamily="34" charset="0"/>
                <a:cs typeface="Calibri" pitchFamily="34" charset="0"/>
              </a:rPr>
              <a:t>neden-sonuç </a:t>
            </a:r>
            <a:r>
              <a:rPr lang="tr-TR" sz="2000" b="1" i="1" dirty="0">
                <a:solidFill>
                  <a:srgbClr val="C00000"/>
                </a:solidFill>
                <a:latin typeface="Calibri" pitchFamily="34" charset="0"/>
                <a:cs typeface="Calibri" pitchFamily="34" charset="0"/>
              </a:rPr>
              <a:t>ilişki söz konusu değildir. </a:t>
            </a:r>
            <a:r>
              <a:rPr lang="tr-TR" sz="2000" b="1" i="1" dirty="0">
                <a:solidFill>
                  <a:srgbClr val="000000"/>
                </a:solidFill>
                <a:latin typeface="Calibri" pitchFamily="34" charset="0"/>
                <a:cs typeface="Calibri" pitchFamily="34" charset="0"/>
              </a:rPr>
              <a:t>Aralarında spesifik bir ilişki </a:t>
            </a:r>
            <a:r>
              <a:rPr lang="tr-TR" sz="2000" b="1" i="1" dirty="0" smtClean="0">
                <a:solidFill>
                  <a:srgbClr val="000000"/>
                </a:solidFill>
                <a:latin typeface="Calibri" pitchFamily="34" charset="0"/>
                <a:cs typeface="Calibri" pitchFamily="34" charset="0"/>
              </a:rPr>
              <a:t>yoktur.</a:t>
            </a:r>
            <a:endParaRPr lang="tr-TR" sz="2000" b="1" i="1" dirty="0">
              <a:solidFill>
                <a:srgbClr val="000000"/>
              </a:solidFill>
              <a:latin typeface="Calibri" pitchFamily="34" charset="0"/>
              <a:cs typeface="Calibri" pitchFamily="34" charset="0"/>
            </a:endParaRPr>
          </a:p>
        </p:txBody>
      </p:sp>
      <p:sp>
        <p:nvSpPr>
          <p:cNvPr id="20" name="Rectangle 55"/>
          <p:cNvSpPr>
            <a:spLocks noChangeArrowheads="1"/>
          </p:cNvSpPr>
          <p:nvPr/>
        </p:nvSpPr>
        <p:spPr bwMode="gray">
          <a:xfrm>
            <a:off x="143089" y="2224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2</a:t>
            </a:r>
            <a:endParaRPr lang="tr-TR" sz="2400" b="1" dirty="0">
              <a:solidFill>
                <a:srgbClr val="FFFFFF"/>
              </a:solidFill>
              <a:latin typeface="Cambria" pitchFamily="18" charset="0"/>
              <a:cs typeface="Calibri" pitchFamily="34" charset="0"/>
            </a:endParaRPr>
          </a:p>
        </p:txBody>
      </p:sp>
      <p:sp>
        <p:nvSpPr>
          <p:cNvPr id="21" name="Rectangle 5"/>
          <p:cNvSpPr>
            <a:spLocks noChangeArrowheads="1"/>
          </p:cNvSpPr>
          <p:nvPr/>
        </p:nvSpPr>
        <p:spPr bwMode="gray">
          <a:xfrm>
            <a:off x="843352" y="2224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Çalışma koşulları, hastalığın ortaya çıkmasını </a:t>
            </a:r>
            <a:r>
              <a:rPr lang="tr-TR" sz="2000" b="1" i="1" dirty="0">
                <a:solidFill>
                  <a:srgbClr val="C00000"/>
                </a:solidFill>
                <a:latin typeface="Calibri" pitchFamily="34" charset="0"/>
                <a:cs typeface="Calibri" pitchFamily="34" charset="0"/>
              </a:rPr>
              <a:t>kolaylaştırıcı veya gelişmesini hızlandırıcı </a:t>
            </a:r>
            <a:r>
              <a:rPr lang="tr-TR" sz="2000" b="1" i="1" dirty="0">
                <a:solidFill>
                  <a:srgbClr val="000000"/>
                </a:solidFill>
                <a:latin typeface="Calibri" pitchFamily="34" charset="0"/>
                <a:cs typeface="Calibri" pitchFamily="34" charset="0"/>
              </a:rPr>
              <a:t>nedendir. </a:t>
            </a:r>
          </a:p>
        </p:txBody>
      </p:sp>
      <p:sp>
        <p:nvSpPr>
          <p:cNvPr id="24" name="Rectangle 55"/>
          <p:cNvSpPr>
            <a:spLocks noChangeArrowheads="1"/>
          </p:cNvSpPr>
          <p:nvPr/>
        </p:nvSpPr>
        <p:spPr bwMode="gray">
          <a:xfrm>
            <a:off x="143089" y="3367613"/>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3</a:t>
            </a:r>
            <a:endParaRPr lang="tr-TR" sz="2400" b="1" dirty="0">
              <a:solidFill>
                <a:srgbClr val="FFFFFF"/>
              </a:solidFill>
              <a:latin typeface="Cambria" pitchFamily="18" charset="0"/>
              <a:cs typeface="Calibri" pitchFamily="34" charset="0"/>
            </a:endParaRPr>
          </a:p>
        </p:txBody>
      </p:sp>
      <p:sp>
        <p:nvSpPr>
          <p:cNvPr id="25" name="Rectangle 5"/>
          <p:cNvSpPr>
            <a:spLocks noChangeArrowheads="1"/>
          </p:cNvSpPr>
          <p:nvPr/>
        </p:nvSpPr>
        <p:spPr bwMode="gray">
          <a:xfrm>
            <a:off x="843352" y="3367613"/>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es-ES" sz="2000" b="1" i="1" dirty="0">
                <a:solidFill>
                  <a:srgbClr val="000000"/>
                </a:solidFill>
                <a:latin typeface="Calibri" pitchFamily="34" charset="0"/>
                <a:cs typeface="Calibri" pitchFamily="34" charset="0"/>
              </a:rPr>
              <a:t>Etken ortamda olmasa da hastalık </a:t>
            </a:r>
            <a:r>
              <a:rPr lang="es-ES" sz="2000" b="1" i="1" dirty="0" smtClean="0">
                <a:solidFill>
                  <a:srgbClr val="000000"/>
                </a:solidFill>
                <a:latin typeface="Calibri" pitchFamily="34" charset="0"/>
                <a:cs typeface="Calibri" pitchFamily="34" charset="0"/>
              </a:rPr>
              <a:t>olacaktır</a:t>
            </a:r>
            <a:r>
              <a:rPr lang="tr-TR" sz="2000" b="1" i="1" dirty="0" smtClean="0">
                <a:solidFill>
                  <a:srgbClr val="000000"/>
                </a:solidFill>
                <a:latin typeface="Calibri" pitchFamily="34" charset="0"/>
                <a:cs typeface="Calibri" pitchFamily="34" charset="0"/>
              </a:rPr>
              <a:t>.</a:t>
            </a:r>
            <a:endParaRPr lang="es-ES" sz="2000" b="1" i="1" dirty="0">
              <a:solidFill>
                <a:srgbClr val="000000"/>
              </a:solidFill>
              <a:latin typeface="Calibri" pitchFamily="34" charset="0"/>
              <a:cs typeface="Calibri" pitchFamily="34" charset="0"/>
            </a:endParaRPr>
          </a:p>
        </p:txBody>
      </p:sp>
      <p:sp>
        <p:nvSpPr>
          <p:cNvPr id="28" name="Rectangle 55"/>
          <p:cNvSpPr>
            <a:spLocks noChangeArrowheads="1"/>
          </p:cNvSpPr>
          <p:nvPr/>
        </p:nvSpPr>
        <p:spPr bwMode="gray">
          <a:xfrm>
            <a:off x="143089" y="4539188"/>
            <a:ext cx="654416" cy="102341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400" b="1" dirty="0" smtClean="0">
                <a:solidFill>
                  <a:srgbClr val="FFFFFF"/>
                </a:solidFill>
                <a:latin typeface="Cambria" pitchFamily="18" charset="0"/>
                <a:cs typeface="Calibri" pitchFamily="34" charset="0"/>
              </a:rPr>
              <a:t>4</a:t>
            </a:r>
            <a:endParaRPr lang="tr-TR" sz="2400" b="1" dirty="0">
              <a:solidFill>
                <a:srgbClr val="FFFFFF"/>
              </a:solidFill>
              <a:latin typeface="Cambria" pitchFamily="18" charset="0"/>
              <a:cs typeface="Calibri" pitchFamily="34" charset="0"/>
            </a:endParaRPr>
          </a:p>
        </p:txBody>
      </p:sp>
      <p:sp>
        <p:nvSpPr>
          <p:cNvPr id="29" name="Rectangle 5"/>
          <p:cNvSpPr>
            <a:spLocks noChangeArrowheads="1"/>
          </p:cNvSpPr>
          <p:nvPr/>
        </p:nvSpPr>
        <p:spPr bwMode="gray">
          <a:xfrm>
            <a:off x="843352" y="4539188"/>
            <a:ext cx="8177823" cy="102341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nchor="ctr" anchorCtr="0"/>
          <a:lstStyle/>
          <a:p>
            <a:pPr algn="ctr">
              <a:lnSpc>
                <a:spcPct val="90000"/>
              </a:lnSpc>
              <a:spcAft>
                <a:spcPct val="20000"/>
              </a:spcAft>
              <a:buClr>
                <a:srgbClr val="292929"/>
              </a:buClr>
              <a:defRPr/>
            </a:pPr>
            <a:r>
              <a:rPr lang="tr-TR" sz="2000" b="1" i="1" dirty="0">
                <a:solidFill>
                  <a:srgbClr val="C00000"/>
                </a:solidFill>
                <a:latin typeface="Calibri" pitchFamily="34" charset="0"/>
                <a:cs typeface="Calibri" pitchFamily="34" charset="0"/>
              </a:rPr>
              <a:t>Kompleks bir </a:t>
            </a:r>
            <a:r>
              <a:rPr lang="tr-TR" sz="2000" b="1" i="1" dirty="0" err="1">
                <a:solidFill>
                  <a:srgbClr val="C00000"/>
                </a:solidFill>
                <a:latin typeface="Calibri" pitchFamily="34" charset="0"/>
                <a:cs typeface="Calibri" pitchFamily="34" charset="0"/>
              </a:rPr>
              <a:t>etyolojiye</a:t>
            </a:r>
            <a:r>
              <a:rPr lang="tr-TR" sz="2000" b="1" i="1" dirty="0">
                <a:solidFill>
                  <a:srgbClr val="C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sahiptir.</a:t>
            </a:r>
            <a:endParaRPr lang="tr-TR" sz="2000" b="1" i="1" dirty="0">
              <a:solidFill>
                <a:srgbClr val="000000"/>
              </a:solidFill>
              <a:latin typeface="Calibri" pitchFamily="34" charset="0"/>
              <a:cs typeface="Calibri" pitchFamily="34" charset="0"/>
            </a:endParaRPr>
          </a:p>
        </p:txBody>
      </p:sp>
      <p:sp>
        <p:nvSpPr>
          <p:cNvPr id="4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en-US" sz="3200" dirty="0">
                <a:solidFill>
                  <a:srgbClr val="575757"/>
                </a:solidFill>
                <a:effectLst>
                  <a:innerShdw blurRad="63500" dist="50800" dir="8100000">
                    <a:prstClr val="black">
                      <a:alpha val="50000"/>
                    </a:prstClr>
                  </a:innerShdw>
                </a:effectLst>
                <a:latin typeface="Calibri" pitchFamily="34" charset="0"/>
                <a:cs typeface="Calibri" pitchFamily="34" charset="0"/>
              </a:rPr>
              <a:t>İŞLE İLGİLİ </a:t>
            </a:r>
            <a:r>
              <a:rPr lang="en-US"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HASTALIKLAR</a:t>
            </a:r>
            <a:r>
              <a:rPr lang="tr-TR" sz="3200" dirty="0" smtClean="0">
                <a:solidFill>
                  <a:srgbClr val="575757"/>
                </a:solidFill>
                <a:effectLst>
                  <a:innerShdw blurRad="63500" dist="50800" dir="8100000">
                    <a:prstClr val="black">
                      <a:alpha val="50000"/>
                    </a:prstClr>
                  </a:innerShdw>
                </a:effectLst>
                <a:latin typeface="Calibri" pitchFamily="34" charset="0"/>
                <a:cs typeface="Calibri" pitchFamily="34" charset="0"/>
              </a:rPr>
              <a:t>IN ÖZELLİKLERİ</a:t>
            </a:r>
            <a:endParaRPr lang="en-US" sz="3200"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42" name="Grup 41"/>
          <p:cNvGrpSpPr/>
          <p:nvPr/>
        </p:nvGrpSpPr>
        <p:grpSpPr>
          <a:xfrm>
            <a:off x="231797" y="5885030"/>
            <a:ext cx="6162416" cy="663371"/>
            <a:chOff x="2644311" y="5451679"/>
            <a:chExt cx="6162416" cy="663371"/>
          </a:xfrm>
        </p:grpSpPr>
        <p:grpSp>
          <p:nvGrpSpPr>
            <p:cNvPr id="43" name="Group 51"/>
            <p:cNvGrpSpPr>
              <a:grpSpLocks/>
            </p:cNvGrpSpPr>
            <p:nvPr/>
          </p:nvGrpSpPr>
          <p:grpSpPr bwMode="auto">
            <a:xfrm>
              <a:off x="2644311" y="5451679"/>
              <a:ext cx="648968" cy="663371"/>
              <a:chOff x="1868" y="1082"/>
              <a:chExt cx="1942" cy="1942"/>
            </a:xfrm>
          </p:grpSpPr>
          <p:sp>
            <p:nvSpPr>
              <p:cNvPr id="45"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46"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47"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48"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49"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50"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51" name="Group 58"/>
              <p:cNvGrpSpPr>
                <a:grpSpLocks noChangeAspect="1"/>
              </p:cNvGrpSpPr>
              <p:nvPr/>
            </p:nvGrpSpPr>
            <p:grpSpPr bwMode="auto">
              <a:xfrm>
                <a:off x="2808" y="2807"/>
                <a:ext cx="62" cy="63"/>
                <a:chOff x="1684" y="2400"/>
                <a:chExt cx="41" cy="41"/>
              </a:xfrm>
            </p:grpSpPr>
            <p:sp>
              <p:nvSpPr>
                <p:cNvPr id="56"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7"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grpSp>
            <p:nvGrpSpPr>
              <p:cNvPr id="52" name="Group 61"/>
              <p:cNvGrpSpPr>
                <a:grpSpLocks noChangeAspect="1"/>
              </p:cNvGrpSpPr>
              <p:nvPr/>
            </p:nvGrpSpPr>
            <p:grpSpPr bwMode="auto">
              <a:xfrm>
                <a:off x="2808" y="1211"/>
                <a:ext cx="62" cy="63"/>
                <a:chOff x="1684" y="2400"/>
                <a:chExt cx="41" cy="41"/>
              </a:xfrm>
            </p:grpSpPr>
            <p:sp>
              <p:nvSpPr>
                <p:cNvPr id="5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cs typeface="Arial" pitchFamily="34" charset="0"/>
                  </a:endParaRPr>
                </a:p>
              </p:txBody>
            </p:sp>
            <p:sp>
              <p:nvSpPr>
                <p:cNvPr id="5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cs typeface="Arial" pitchFamily="34" charset="0"/>
                  </a:endParaRPr>
                </a:p>
              </p:txBody>
            </p:sp>
          </p:grpSp>
          <p:pic>
            <p:nvPicPr>
              <p:cNvPr id="53" name="Picture 64"/>
              <p:cNvPicPr>
                <a:picLocks noChangeAspect="1" noChangeArrowheads="1"/>
              </p:cNvPicPr>
              <p:nvPr/>
            </p:nvPicPr>
            <p:blipFill>
              <a:blip r:embed="rId3" cstate="print"/>
              <a:srcRect/>
              <a:stretch>
                <a:fillRect/>
              </a:stretch>
            </p:blipFill>
            <p:spPr bwMode="gray">
              <a:xfrm>
                <a:off x="1885" y="1124"/>
                <a:ext cx="1644" cy="1060"/>
              </a:xfrm>
              <a:prstGeom prst="rect">
                <a:avLst/>
              </a:prstGeom>
              <a:noFill/>
              <a:ln w="11176">
                <a:noFill/>
                <a:miter lim="800000"/>
                <a:headEnd/>
                <a:tailEnd/>
              </a:ln>
            </p:spPr>
          </p:pic>
        </p:grpSp>
        <p:sp>
          <p:nvSpPr>
            <p:cNvPr id="44" name="53 Metin kutusu"/>
            <p:cNvSpPr txBox="1"/>
            <p:nvPr/>
          </p:nvSpPr>
          <p:spPr>
            <a:xfrm>
              <a:off x="3298727" y="5639162"/>
              <a:ext cx="5508000" cy="288000"/>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smtClean="0">
                  <a:solidFill>
                    <a:srgbClr val="000000"/>
                  </a:solidFill>
                  <a:latin typeface="Cambria" pitchFamily="18" charset="0"/>
                </a:rPr>
                <a:t>Özelliklerdendir-değildir</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699479815"/>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8" name="Group 19"/>
          <p:cNvGrpSpPr>
            <a:grpSpLocks/>
          </p:cNvGrpSpPr>
          <p:nvPr/>
        </p:nvGrpSpPr>
        <p:grpSpPr bwMode="auto">
          <a:xfrm>
            <a:off x="95250" y="2555875"/>
            <a:ext cx="2400300" cy="2081213"/>
            <a:chOff x="720" y="1998"/>
            <a:chExt cx="1440" cy="1332"/>
          </a:xfrm>
        </p:grpSpPr>
        <p:sp>
          <p:nvSpPr>
            <p:cNvPr id="437284" name="AutoShape 5"/>
            <p:cNvSpPr>
              <a:spLocks noChangeArrowheads="1"/>
            </p:cNvSpPr>
            <p:nvPr/>
          </p:nvSpPr>
          <p:spPr bwMode="auto">
            <a:xfrm>
              <a:off x="720" y="1998"/>
              <a:ext cx="1440" cy="1332"/>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sz="2000" i="1">
                <a:solidFill>
                  <a:srgbClr val="000000"/>
                </a:solidFill>
                <a:latin typeface="Verdana" pitchFamily="34" charset="0"/>
                <a:ea typeface="宋体" charset="-122"/>
              </a:endParaRPr>
            </a:p>
          </p:txBody>
        </p:sp>
        <p:sp>
          <p:nvSpPr>
            <p:cNvPr id="437285" name="Text Box 6"/>
            <p:cNvSpPr txBox="1">
              <a:spLocks noChangeArrowheads="1"/>
            </p:cNvSpPr>
            <p:nvPr/>
          </p:nvSpPr>
          <p:spPr bwMode="auto">
            <a:xfrm>
              <a:off x="780" y="2027"/>
              <a:ext cx="1380" cy="1242"/>
            </a:xfrm>
            <a:prstGeom prst="rect">
              <a:avLst/>
            </a:prstGeom>
            <a:noFill/>
            <a:ln w="9525">
              <a:noFill/>
              <a:miter lim="800000"/>
              <a:headEnd/>
              <a:tailEnd/>
            </a:ln>
          </p:spPr>
          <p:txBody>
            <a:bodyPr>
              <a:spAutoFit/>
            </a:bodyPr>
            <a:lstStyle/>
            <a:p>
              <a:pPr eaLnBrk="0" hangingPunct="0"/>
              <a:r>
                <a:rPr lang="tr-TR" altLang="zh-CN" sz="2000" b="1" i="1">
                  <a:solidFill>
                    <a:srgbClr val="000000"/>
                  </a:solidFill>
                  <a:latin typeface="Calibri" pitchFamily="34" charset="0"/>
                  <a:ea typeface="宋体" charset="-122"/>
                  <a:cs typeface="Calibri" pitchFamily="34" charset="0"/>
                </a:rPr>
                <a:t>İşyerindeki;</a:t>
              </a:r>
            </a:p>
            <a:p>
              <a:pPr eaLnBrk="0" hangingPunct="0"/>
              <a:r>
                <a:rPr lang="tr-TR" altLang="zh-CN" sz="2000" i="1">
                  <a:solidFill>
                    <a:srgbClr val="000000"/>
                  </a:solidFill>
                  <a:latin typeface="Calibri" pitchFamily="34" charset="0"/>
                  <a:ea typeface="宋体" charset="-122"/>
                  <a:cs typeface="Calibri" pitchFamily="34" charset="0"/>
                </a:rPr>
                <a:t>1.Fiziksel,</a:t>
              </a:r>
            </a:p>
            <a:p>
              <a:pPr eaLnBrk="0" hangingPunct="0"/>
              <a:r>
                <a:rPr lang="tr-TR" altLang="zh-CN" sz="2000" i="1">
                  <a:solidFill>
                    <a:srgbClr val="000000"/>
                  </a:solidFill>
                  <a:latin typeface="Calibri" pitchFamily="34" charset="0"/>
                  <a:ea typeface="宋体" charset="-122"/>
                  <a:cs typeface="Calibri" pitchFamily="34" charset="0"/>
                </a:rPr>
                <a:t>2.Kimyasal,</a:t>
              </a:r>
            </a:p>
            <a:p>
              <a:pPr eaLnBrk="0" hangingPunct="0"/>
              <a:r>
                <a:rPr lang="tr-TR" altLang="zh-CN" sz="2000" i="1">
                  <a:solidFill>
                    <a:srgbClr val="000000"/>
                  </a:solidFill>
                  <a:latin typeface="Calibri" pitchFamily="34" charset="0"/>
                  <a:ea typeface="宋体" charset="-122"/>
                  <a:cs typeface="Calibri" pitchFamily="34" charset="0"/>
                </a:rPr>
                <a:t>3.Biyolojik, </a:t>
              </a:r>
            </a:p>
            <a:p>
              <a:pPr eaLnBrk="0" hangingPunct="0"/>
              <a:r>
                <a:rPr lang="tr-TR" altLang="zh-CN" sz="2000" i="1">
                  <a:solidFill>
                    <a:srgbClr val="000000"/>
                  </a:solidFill>
                  <a:latin typeface="Calibri" pitchFamily="34" charset="0"/>
                  <a:ea typeface="宋体" charset="-122"/>
                  <a:cs typeface="Calibri" pitchFamily="34" charset="0"/>
                </a:rPr>
                <a:t>4.Psikososyal,</a:t>
              </a:r>
            </a:p>
            <a:p>
              <a:pPr eaLnBrk="0" hangingPunct="0"/>
              <a:r>
                <a:rPr lang="tr-TR" altLang="zh-CN" sz="2000" i="1">
                  <a:solidFill>
                    <a:srgbClr val="000000"/>
                  </a:solidFill>
                  <a:latin typeface="Calibri" pitchFamily="34" charset="0"/>
                  <a:ea typeface="宋体" charset="-122"/>
                  <a:cs typeface="Calibri" pitchFamily="34" charset="0"/>
                </a:rPr>
                <a:t>                …faktörler</a:t>
              </a:r>
              <a:endParaRPr lang="en-US" altLang="zh-CN" sz="2000" i="1">
                <a:solidFill>
                  <a:srgbClr val="000000"/>
                </a:solidFill>
                <a:latin typeface="Calibri" pitchFamily="34" charset="0"/>
                <a:ea typeface="宋体" charset="-122"/>
                <a:cs typeface="Calibri" pitchFamily="34" charset="0"/>
              </a:endParaRPr>
            </a:p>
          </p:txBody>
        </p:sp>
      </p:grpSp>
      <p:sp>
        <p:nvSpPr>
          <p:cNvPr id="11" name="Freeform 7"/>
          <p:cNvSpPr>
            <a:spLocks/>
          </p:cNvSpPr>
          <p:nvPr/>
        </p:nvSpPr>
        <p:spPr bwMode="gray">
          <a:xfrm>
            <a:off x="2536825" y="2617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i="1">
              <a:solidFill>
                <a:srgbClr val="000000"/>
              </a:solidFill>
            </a:endParaRPr>
          </a:p>
        </p:txBody>
      </p:sp>
      <p:sp>
        <p:nvSpPr>
          <p:cNvPr id="437253" name="AutoShape 8"/>
          <p:cNvSpPr>
            <a:spLocks noChangeAspect="1" noChangeArrowheads="1" noTextEdit="1"/>
          </p:cNvSpPr>
          <p:nvPr/>
        </p:nvSpPr>
        <p:spPr bwMode="gray">
          <a:xfrm flipH="1">
            <a:off x="3773488" y="2614613"/>
            <a:ext cx="909637" cy="1244600"/>
          </a:xfrm>
          <a:prstGeom prst="rect">
            <a:avLst/>
          </a:prstGeom>
          <a:noFill/>
          <a:ln w="9525">
            <a:noFill/>
            <a:miter lim="800000"/>
            <a:headEnd/>
            <a:tailEnd/>
          </a:ln>
        </p:spPr>
        <p:txBody>
          <a:bodyPr/>
          <a:lstStyle/>
          <a:p>
            <a:endParaRPr lang="tr-TR"/>
          </a:p>
        </p:txBody>
      </p:sp>
      <p:sp>
        <p:nvSpPr>
          <p:cNvPr id="14" name="Freeform 9"/>
          <p:cNvSpPr>
            <a:spLocks/>
          </p:cNvSpPr>
          <p:nvPr/>
        </p:nvSpPr>
        <p:spPr bwMode="gray">
          <a:xfrm flipH="1">
            <a:off x="3455988" y="2617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i="1">
              <a:solidFill>
                <a:srgbClr val="000000"/>
              </a:solidFill>
            </a:endParaRPr>
          </a:p>
        </p:txBody>
      </p:sp>
      <p:grpSp>
        <p:nvGrpSpPr>
          <p:cNvPr id="15" name="Group 21"/>
          <p:cNvGrpSpPr>
            <a:grpSpLocks/>
          </p:cNvGrpSpPr>
          <p:nvPr/>
        </p:nvGrpSpPr>
        <p:grpSpPr bwMode="auto">
          <a:xfrm>
            <a:off x="1952625" y="990600"/>
            <a:ext cx="2998788" cy="1601788"/>
            <a:chOff x="1920" y="912"/>
            <a:chExt cx="1889" cy="1009"/>
          </a:xfrm>
        </p:grpSpPr>
        <p:grpSp>
          <p:nvGrpSpPr>
            <p:cNvPr id="437275" name="Group 10"/>
            <p:cNvGrpSpPr>
              <a:grpSpLocks/>
            </p:cNvGrpSpPr>
            <p:nvPr/>
          </p:nvGrpSpPr>
          <p:grpSpPr bwMode="auto">
            <a:xfrm>
              <a:off x="1920" y="912"/>
              <a:ext cx="1889" cy="1009"/>
              <a:chOff x="1997" y="1314"/>
              <a:chExt cx="1889" cy="1009"/>
            </a:xfrm>
          </p:grpSpPr>
          <p:grpSp>
            <p:nvGrpSpPr>
              <p:cNvPr id="437277" name="Group 11"/>
              <p:cNvGrpSpPr>
                <a:grpSpLocks/>
              </p:cNvGrpSpPr>
              <p:nvPr/>
            </p:nvGrpSpPr>
            <p:grpSpPr bwMode="auto">
              <a:xfrm>
                <a:off x="1997" y="1404"/>
                <a:ext cx="1889" cy="919"/>
                <a:chOff x="1973" y="1027"/>
                <a:chExt cx="1926" cy="937"/>
              </a:xfrm>
            </p:grpSpPr>
            <p:sp>
              <p:nvSpPr>
                <p:cNvPr id="23"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i="1">
                    <a:solidFill>
                      <a:srgbClr val="000000"/>
                    </a:solidFill>
                  </a:endParaRPr>
                </a:p>
              </p:txBody>
            </p:sp>
            <p:sp>
              <p:nvSpPr>
                <p:cNvPr id="24"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i="1">
                    <a:solidFill>
                      <a:srgbClr val="000000"/>
                    </a:solidFill>
                  </a:endParaRPr>
                </a:p>
              </p:txBody>
            </p:sp>
          </p:grpSp>
          <p:sp>
            <p:nvSpPr>
              <p:cNvPr id="19"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sp>
            <p:nvSpPr>
              <p:cNvPr id="20"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sp>
            <p:nvSpPr>
              <p:cNvPr id="21"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sp>
            <p:nvSpPr>
              <p:cNvPr id="22"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i="1">
                  <a:solidFill>
                    <a:srgbClr val="000000"/>
                  </a:solidFill>
                </a:endParaRPr>
              </a:p>
            </p:txBody>
          </p:sp>
        </p:grpSp>
        <p:sp>
          <p:nvSpPr>
            <p:cNvPr id="437276" name="Text Box 18"/>
            <p:cNvSpPr txBox="1">
              <a:spLocks noChangeArrowheads="1"/>
            </p:cNvSpPr>
            <p:nvPr/>
          </p:nvSpPr>
          <p:spPr bwMode="auto">
            <a:xfrm>
              <a:off x="2232" y="1038"/>
              <a:ext cx="1236" cy="523"/>
            </a:xfrm>
            <a:prstGeom prst="rect">
              <a:avLst/>
            </a:prstGeom>
            <a:noFill/>
            <a:ln w="9525" algn="ctr">
              <a:noFill/>
              <a:miter lim="800000"/>
              <a:headEnd/>
              <a:tailEnd/>
            </a:ln>
          </p:spPr>
          <p:txBody>
            <a:bodyPr>
              <a:spAutoFit/>
            </a:bodyPr>
            <a:lstStyle/>
            <a:p>
              <a:pPr algn="ctr" eaLnBrk="0" hangingPunct="0"/>
              <a:r>
                <a:rPr lang="tr-TR" altLang="zh-CN" sz="2400" b="1" i="1">
                  <a:solidFill>
                    <a:srgbClr val="000000"/>
                  </a:solidFill>
                  <a:latin typeface="Cambria" pitchFamily="18" charset="0"/>
                  <a:ea typeface="宋体" charset="-122"/>
                  <a:cs typeface="Calibri" pitchFamily="34" charset="0"/>
                </a:rPr>
                <a:t>AYIRICI </a:t>
              </a:r>
            </a:p>
            <a:p>
              <a:pPr algn="ctr" eaLnBrk="0" hangingPunct="0"/>
              <a:r>
                <a:rPr lang="tr-TR" altLang="zh-CN" sz="2400" b="1" i="1">
                  <a:solidFill>
                    <a:srgbClr val="000000"/>
                  </a:solidFill>
                  <a:latin typeface="Cambria" pitchFamily="18" charset="0"/>
                  <a:ea typeface="宋体" charset="-122"/>
                  <a:cs typeface="Calibri" pitchFamily="34" charset="0"/>
                </a:rPr>
                <a:t>TANI</a:t>
              </a:r>
              <a:endParaRPr lang="en-US" altLang="zh-CN" sz="2400" b="1" i="1">
                <a:solidFill>
                  <a:srgbClr val="000000"/>
                </a:solidFill>
                <a:latin typeface="Cambria" pitchFamily="18" charset="0"/>
                <a:ea typeface="宋体" charset="-122"/>
                <a:cs typeface="Calibri" pitchFamily="34" charset="0"/>
              </a:endParaRPr>
            </a:p>
          </p:txBody>
        </p:sp>
      </p:grpSp>
      <p:grpSp>
        <p:nvGrpSpPr>
          <p:cNvPr id="2" name="Grup 1"/>
          <p:cNvGrpSpPr>
            <a:grpSpLocks/>
          </p:cNvGrpSpPr>
          <p:nvPr/>
        </p:nvGrpSpPr>
        <p:grpSpPr bwMode="auto">
          <a:xfrm>
            <a:off x="4410075" y="2714625"/>
            <a:ext cx="2038350" cy="1922463"/>
            <a:chOff x="4410074" y="2714625"/>
            <a:chExt cx="2038349" cy="1922463"/>
          </a:xfrm>
        </p:grpSpPr>
        <p:sp>
          <p:nvSpPr>
            <p:cNvPr id="437273" name="AutoShape 3"/>
            <p:cNvSpPr>
              <a:spLocks noChangeArrowheads="1"/>
            </p:cNvSpPr>
            <p:nvPr/>
          </p:nvSpPr>
          <p:spPr bwMode="auto">
            <a:xfrm>
              <a:off x="4410074" y="2714625"/>
              <a:ext cx="2038349" cy="1922463"/>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i="1">
                <a:solidFill>
                  <a:srgbClr val="000000"/>
                </a:solidFill>
                <a:latin typeface="Verdana" pitchFamily="34" charset="0"/>
                <a:ea typeface="宋体" charset="-122"/>
              </a:endParaRPr>
            </a:p>
          </p:txBody>
        </p:sp>
        <p:sp>
          <p:nvSpPr>
            <p:cNvPr id="437274" name="Text Box 6"/>
            <p:cNvSpPr txBox="1">
              <a:spLocks noChangeArrowheads="1"/>
            </p:cNvSpPr>
            <p:nvPr/>
          </p:nvSpPr>
          <p:spPr bwMode="auto">
            <a:xfrm>
              <a:off x="4591049" y="3067050"/>
              <a:ext cx="1679797" cy="1323439"/>
            </a:xfrm>
            <a:prstGeom prst="rect">
              <a:avLst/>
            </a:prstGeom>
            <a:noFill/>
            <a:ln w="9525">
              <a:noFill/>
              <a:miter lim="800000"/>
              <a:headEnd/>
              <a:tailEnd/>
            </a:ln>
          </p:spPr>
          <p:txBody>
            <a:bodyPr>
              <a:spAutoFit/>
            </a:bodyPr>
            <a:lstStyle/>
            <a:p>
              <a:pPr eaLnBrk="0" hangingPunct="0"/>
              <a:r>
                <a:rPr lang="tr-TR" altLang="zh-CN" sz="2000" b="1" i="1">
                  <a:solidFill>
                    <a:srgbClr val="000000"/>
                  </a:solidFill>
                  <a:latin typeface="Calibri" pitchFamily="34" charset="0"/>
                  <a:ea typeface="宋体" charset="-122"/>
                  <a:cs typeface="Calibri" pitchFamily="34" charset="0"/>
                </a:rPr>
                <a:t>İş Dışında;</a:t>
              </a:r>
            </a:p>
            <a:p>
              <a:pPr eaLnBrk="0" hangingPunct="0"/>
              <a:r>
                <a:rPr lang="tr-TR" altLang="zh-CN" sz="2000" i="1">
                  <a:solidFill>
                    <a:srgbClr val="000000"/>
                  </a:solidFill>
                  <a:latin typeface="Calibri" pitchFamily="34" charset="0"/>
                  <a:ea typeface="宋体" charset="-122"/>
                  <a:cs typeface="Calibri" pitchFamily="34" charset="0"/>
                </a:rPr>
                <a:t>1.Kişisel,</a:t>
              </a:r>
            </a:p>
            <a:p>
              <a:pPr eaLnBrk="0" hangingPunct="0"/>
              <a:r>
                <a:rPr lang="tr-TR" altLang="zh-CN" sz="2000" i="1">
                  <a:solidFill>
                    <a:srgbClr val="000000"/>
                  </a:solidFill>
                  <a:latin typeface="Calibri" pitchFamily="34" charset="0"/>
                  <a:ea typeface="宋体" charset="-122"/>
                  <a:cs typeface="Calibri" pitchFamily="34" charset="0"/>
                </a:rPr>
                <a:t>2.Çevresel,</a:t>
              </a:r>
            </a:p>
            <a:p>
              <a:pPr eaLnBrk="0" hangingPunct="0"/>
              <a:r>
                <a:rPr lang="tr-TR" altLang="zh-CN" sz="2000" i="1">
                  <a:solidFill>
                    <a:srgbClr val="000000"/>
                  </a:solidFill>
                  <a:latin typeface="Calibri" pitchFamily="34" charset="0"/>
                  <a:ea typeface="宋体" charset="-122"/>
                  <a:cs typeface="Calibri" pitchFamily="34" charset="0"/>
                </a:rPr>
                <a:t>          faktörler</a:t>
              </a:r>
              <a:endParaRPr lang="en-US" altLang="zh-CN" sz="2000" i="1">
                <a:solidFill>
                  <a:srgbClr val="000000"/>
                </a:solidFill>
                <a:latin typeface="Calibri" pitchFamily="34" charset="0"/>
                <a:ea typeface="宋体" charset="-122"/>
                <a:cs typeface="Calibri" pitchFamily="34" charset="0"/>
              </a:endParaRPr>
            </a:p>
          </p:txBody>
        </p:sp>
      </p:grpSp>
      <p:grpSp>
        <p:nvGrpSpPr>
          <p:cNvPr id="3" name="Grup 2"/>
          <p:cNvGrpSpPr>
            <a:grpSpLocks/>
          </p:cNvGrpSpPr>
          <p:nvPr/>
        </p:nvGrpSpPr>
        <p:grpSpPr bwMode="auto">
          <a:xfrm>
            <a:off x="6510338" y="719138"/>
            <a:ext cx="2005012" cy="2046287"/>
            <a:chOff x="6510337" y="719139"/>
            <a:chExt cx="2005012" cy="2046290"/>
          </a:xfrm>
        </p:grpSpPr>
        <p:sp>
          <p:nvSpPr>
            <p:cNvPr id="437271" name="AutoShape 3"/>
            <p:cNvSpPr>
              <a:spLocks noChangeArrowheads="1"/>
            </p:cNvSpPr>
            <p:nvPr/>
          </p:nvSpPr>
          <p:spPr bwMode="auto">
            <a:xfrm>
              <a:off x="6510337" y="719139"/>
              <a:ext cx="1947862" cy="2012949"/>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i="1">
                <a:solidFill>
                  <a:srgbClr val="000000"/>
                </a:solidFill>
                <a:latin typeface="Verdana" pitchFamily="34" charset="0"/>
                <a:ea typeface="宋体" charset="-122"/>
              </a:endParaRPr>
            </a:p>
          </p:txBody>
        </p:sp>
        <p:sp>
          <p:nvSpPr>
            <p:cNvPr id="437272" name="Text Box 6"/>
            <p:cNvSpPr txBox="1">
              <a:spLocks noChangeArrowheads="1"/>
            </p:cNvSpPr>
            <p:nvPr/>
          </p:nvSpPr>
          <p:spPr bwMode="auto">
            <a:xfrm>
              <a:off x="6510337" y="826437"/>
              <a:ext cx="2005012" cy="1938992"/>
            </a:xfrm>
            <a:prstGeom prst="rect">
              <a:avLst/>
            </a:prstGeom>
            <a:noFill/>
            <a:ln w="9525">
              <a:noFill/>
              <a:miter lim="800000"/>
              <a:headEnd/>
              <a:tailEnd/>
            </a:ln>
          </p:spPr>
          <p:txBody>
            <a:bodyPr>
              <a:spAutoFit/>
            </a:bodyPr>
            <a:lstStyle/>
            <a:p>
              <a:pPr eaLnBrk="0" hangingPunct="0"/>
              <a:r>
                <a:rPr lang="tr-TR" altLang="zh-CN" sz="2000" b="1" i="1">
                  <a:solidFill>
                    <a:srgbClr val="000000"/>
                  </a:solidFill>
                  <a:latin typeface="Calibri" pitchFamily="34" charset="0"/>
                  <a:ea typeface="宋体" charset="-122"/>
                  <a:cs typeface="Calibri" pitchFamily="34" charset="0"/>
                </a:rPr>
                <a:t>İşyerindeki;</a:t>
              </a:r>
            </a:p>
            <a:p>
              <a:pPr eaLnBrk="0" hangingPunct="0"/>
              <a:r>
                <a:rPr lang="tr-TR" altLang="zh-CN" sz="2000" i="1">
                  <a:solidFill>
                    <a:srgbClr val="000000"/>
                  </a:solidFill>
                  <a:latin typeface="Calibri" pitchFamily="34" charset="0"/>
                  <a:ea typeface="宋体" charset="-122"/>
                  <a:cs typeface="Calibri" pitchFamily="34" charset="0"/>
                </a:rPr>
                <a:t>1.Fiziksel,</a:t>
              </a:r>
            </a:p>
            <a:p>
              <a:pPr eaLnBrk="0" hangingPunct="0"/>
              <a:r>
                <a:rPr lang="tr-TR" altLang="zh-CN" sz="2000" i="1">
                  <a:solidFill>
                    <a:srgbClr val="000000"/>
                  </a:solidFill>
                  <a:latin typeface="Calibri" pitchFamily="34" charset="0"/>
                  <a:ea typeface="宋体" charset="-122"/>
                  <a:cs typeface="Calibri" pitchFamily="34" charset="0"/>
                </a:rPr>
                <a:t>2.Kimyasal,</a:t>
              </a:r>
            </a:p>
            <a:p>
              <a:pPr eaLnBrk="0" hangingPunct="0"/>
              <a:r>
                <a:rPr lang="tr-TR" altLang="zh-CN" sz="2000" i="1">
                  <a:solidFill>
                    <a:srgbClr val="000000"/>
                  </a:solidFill>
                  <a:latin typeface="Calibri" pitchFamily="34" charset="0"/>
                  <a:ea typeface="宋体" charset="-122"/>
                  <a:cs typeface="Calibri" pitchFamily="34" charset="0"/>
                </a:rPr>
                <a:t>3.Biyolojik, </a:t>
              </a:r>
            </a:p>
            <a:p>
              <a:pPr eaLnBrk="0" hangingPunct="0"/>
              <a:r>
                <a:rPr lang="tr-TR" altLang="zh-CN" sz="2000" i="1">
                  <a:solidFill>
                    <a:srgbClr val="000000"/>
                  </a:solidFill>
                  <a:latin typeface="Calibri" pitchFamily="34" charset="0"/>
                  <a:ea typeface="宋体" charset="-122"/>
                  <a:cs typeface="Calibri" pitchFamily="34" charset="0"/>
                </a:rPr>
                <a:t>4.Psikososyal,</a:t>
              </a:r>
            </a:p>
            <a:p>
              <a:pPr eaLnBrk="0" hangingPunct="0"/>
              <a:r>
                <a:rPr lang="tr-TR" altLang="zh-CN" sz="2000" i="1">
                  <a:solidFill>
                    <a:srgbClr val="000000"/>
                  </a:solidFill>
                  <a:latin typeface="Calibri" pitchFamily="34" charset="0"/>
                  <a:ea typeface="宋体" charset="-122"/>
                  <a:cs typeface="Calibri" pitchFamily="34" charset="0"/>
                </a:rPr>
                <a:t>         …faktörler</a:t>
              </a:r>
              <a:endParaRPr lang="en-US" altLang="zh-CN" sz="2000" i="1">
                <a:solidFill>
                  <a:srgbClr val="000000"/>
                </a:solidFill>
                <a:latin typeface="Calibri" pitchFamily="34" charset="0"/>
                <a:ea typeface="宋体" charset="-122"/>
                <a:cs typeface="Calibri" pitchFamily="34" charset="0"/>
              </a:endParaRPr>
            </a:p>
          </p:txBody>
        </p:sp>
      </p:grpSp>
      <p:sp>
        <p:nvSpPr>
          <p:cNvPr id="29" name="Sağ Ok 28"/>
          <p:cNvSpPr/>
          <p:nvPr/>
        </p:nvSpPr>
        <p:spPr>
          <a:xfrm rot="5400000">
            <a:off x="7121526" y="2757487"/>
            <a:ext cx="755650" cy="777875"/>
          </a:xfrm>
          <a:prstGeom prst="right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a:solidFill>
                <a:srgbClr val="000000"/>
              </a:solidFill>
            </a:endParaRPr>
          </a:p>
        </p:txBody>
      </p:sp>
      <p:sp>
        <p:nvSpPr>
          <p:cNvPr id="30" name="Bükülü Ok 29"/>
          <p:cNvSpPr/>
          <p:nvPr/>
        </p:nvSpPr>
        <p:spPr>
          <a:xfrm rot="5400000">
            <a:off x="6641306" y="3398044"/>
            <a:ext cx="1547813" cy="1819275"/>
          </a:xfrm>
          <a:prstGeom prst="bentArrow">
            <a:avLst/>
          </a:pr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tr-TR" i="1">
              <a:solidFill>
                <a:srgbClr val="000000"/>
              </a:solidFill>
            </a:endParaRPr>
          </a:p>
        </p:txBody>
      </p:sp>
      <p:grpSp>
        <p:nvGrpSpPr>
          <p:cNvPr id="4" name="Grup 3"/>
          <p:cNvGrpSpPr>
            <a:grpSpLocks/>
          </p:cNvGrpSpPr>
          <p:nvPr/>
        </p:nvGrpSpPr>
        <p:grpSpPr bwMode="auto">
          <a:xfrm>
            <a:off x="6619875" y="5153025"/>
            <a:ext cx="2433638" cy="808038"/>
            <a:chOff x="6619874" y="5153025"/>
            <a:chExt cx="2433638" cy="808038"/>
          </a:xfrm>
        </p:grpSpPr>
        <p:sp>
          <p:nvSpPr>
            <p:cNvPr id="437269" name="AutoShape 5"/>
            <p:cNvSpPr>
              <a:spLocks noChangeArrowheads="1"/>
            </p:cNvSpPr>
            <p:nvPr/>
          </p:nvSpPr>
          <p:spPr bwMode="auto">
            <a:xfrm>
              <a:off x="6710362" y="5153025"/>
              <a:ext cx="2286000" cy="808038"/>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i="1">
                <a:solidFill>
                  <a:srgbClr val="000000"/>
                </a:solidFill>
                <a:latin typeface="Verdana" pitchFamily="34" charset="0"/>
                <a:ea typeface="宋体" charset="-122"/>
              </a:endParaRPr>
            </a:p>
          </p:txBody>
        </p:sp>
        <p:sp>
          <p:nvSpPr>
            <p:cNvPr id="437270" name="Text Box 6"/>
            <p:cNvSpPr txBox="1">
              <a:spLocks noChangeArrowheads="1"/>
            </p:cNvSpPr>
            <p:nvPr/>
          </p:nvSpPr>
          <p:spPr bwMode="auto">
            <a:xfrm>
              <a:off x="6619874" y="5356989"/>
              <a:ext cx="2433638" cy="461665"/>
            </a:xfrm>
            <a:prstGeom prst="rect">
              <a:avLst/>
            </a:prstGeom>
            <a:noFill/>
            <a:ln w="9525">
              <a:noFill/>
              <a:miter lim="800000"/>
              <a:headEnd/>
              <a:tailEnd/>
            </a:ln>
          </p:spPr>
          <p:txBody>
            <a:bodyPr>
              <a:spAutoFit/>
            </a:bodyPr>
            <a:lstStyle/>
            <a:p>
              <a:pPr algn="ctr" eaLnBrk="0" hangingPunct="0"/>
              <a:r>
                <a:rPr lang="tr-TR" altLang="zh-CN" sz="2400" b="1" i="1">
                  <a:solidFill>
                    <a:srgbClr val="000000"/>
                  </a:solidFill>
                  <a:latin typeface="Calibri" pitchFamily="34" charset="0"/>
                  <a:ea typeface="宋体" charset="-122"/>
                  <a:cs typeface="Calibri" pitchFamily="34" charset="0"/>
                </a:rPr>
                <a:t>İşle İlgili Hastalık</a:t>
              </a:r>
              <a:endParaRPr lang="en-US" altLang="zh-CN" sz="2400" i="1">
                <a:solidFill>
                  <a:srgbClr val="000000"/>
                </a:solidFill>
                <a:latin typeface="Calibri" pitchFamily="34" charset="0"/>
                <a:ea typeface="宋体" charset="-122"/>
                <a:cs typeface="Calibri" pitchFamily="34" charset="0"/>
              </a:endParaRPr>
            </a:p>
          </p:txBody>
        </p:sp>
      </p:grpSp>
      <p:grpSp>
        <p:nvGrpSpPr>
          <p:cNvPr id="5" name="Grup 4"/>
          <p:cNvGrpSpPr>
            <a:grpSpLocks/>
          </p:cNvGrpSpPr>
          <p:nvPr/>
        </p:nvGrpSpPr>
        <p:grpSpPr bwMode="auto">
          <a:xfrm>
            <a:off x="114300" y="5153025"/>
            <a:ext cx="2309813" cy="808038"/>
            <a:chOff x="66675" y="5153025"/>
            <a:chExt cx="2309462" cy="808038"/>
          </a:xfrm>
        </p:grpSpPr>
        <p:sp>
          <p:nvSpPr>
            <p:cNvPr id="437267" name="AutoShape 5"/>
            <p:cNvSpPr>
              <a:spLocks noChangeArrowheads="1"/>
            </p:cNvSpPr>
            <p:nvPr/>
          </p:nvSpPr>
          <p:spPr bwMode="auto">
            <a:xfrm>
              <a:off x="66675" y="5153025"/>
              <a:ext cx="2286000" cy="808038"/>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sz="2000" i="1">
                <a:solidFill>
                  <a:srgbClr val="000000"/>
                </a:solidFill>
                <a:latin typeface="Verdana" pitchFamily="34" charset="0"/>
                <a:ea typeface="宋体" charset="-122"/>
              </a:endParaRPr>
            </a:p>
          </p:txBody>
        </p:sp>
        <p:sp>
          <p:nvSpPr>
            <p:cNvPr id="437268" name="Text Box 6"/>
            <p:cNvSpPr txBox="1">
              <a:spLocks noChangeArrowheads="1"/>
            </p:cNvSpPr>
            <p:nvPr/>
          </p:nvSpPr>
          <p:spPr bwMode="auto">
            <a:xfrm>
              <a:off x="90137" y="5370513"/>
              <a:ext cx="2286000" cy="461665"/>
            </a:xfrm>
            <a:prstGeom prst="rect">
              <a:avLst/>
            </a:prstGeom>
            <a:noFill/>
            <a:ln w="9525">
              <a:noFill/>
              <a:miter lim="800000"/>
              <a:headEnd/>
              <a:tailEnd/>
            </a:ln>
          </p:spPr>
          <p:txBody>
            <a:bodyPr>
              <a:spAutoFit/>
            </a:bodyPr>
            <a:lstStyle/>
            <a:p>
              <a:pPr algn="ctr" eaLnBrk="0" hangingPunct="0"/>
              <a:r>
                <a:rPr lang="tr-TR" altLang="zh-CN" sz="2400" b="1" i="1">
                  <a:solidFill>
                    <a:srgbClr val="000000"/>
                  </a:solidFill>
                  <a:latin typeface="Calibri" pitchFamily="34" charset="0"/>
                  <a:ea typeface="宋体" charset="-122"/>
                  <a:cs typeface="Calibri" pitchFamily="34" charset="0"/>
                </a:rPr>
                <a:t>Meslek Hastalığı</a:t>
              </a:r>
              <a:endParaRPr lang="en-US" altLang="zh-CN" sz="2400" i="1">
                <a:solidFill>
                  <a:srgbClr val="000000"/>
                </a:solidFill>
                <a:latin typeface="Calibri" pitchFamily="34" charset="0"/>
                <a:ea typeface="宋体" charset="-122"/>
                <a:cs typeface="Calibri" pitchFamily="34" charset="0"/>
              </a:endParaRPr>
            </a:p>
          </p:txBody>
        </p:sp>
      </p:grpSp>
      <p:sp>
        <p:nvSpPr>
          <p:cNvPr id="34" name="Rectangle 31"/>
          <p:cNvSpPr txBox="1">
            <a:spLocks noChangeArrowheads="1"/>
          </p:cNvSpPr>
          <p:nvPr/>
        </p:nvSpPr>
        <p:spPr bwMode="gray">
          <a:xfrm>
            <a:off x="184172"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AYIRICI TANI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Sağ Ok 34"/>
          <p:cNvSpPr/>
          <p:nvPr/>
        </p:nvSpPr>
        <p:spPr>
          <a:xfrm rot="5400000">
            <a:off x="973931" y="4055269"/>
            <a:ext cx="395288" cy="1657350"/>
          </a:xfrm>
          <a:prstGeom prst="rightArrow">
            <a:avLst/>
          </a:pr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tr-TR" i="1" dirty="0">
              <a:solidFill>
                <a:srgbClr val="000000"/>
              </a:solidFill>
            </a:endParaRPr>
          </a:p>
        </p:txBody>
      </p:sp>
      <p:grpSp>
        <p:nvGrpSpPr>
          <p:cNvPr id="36" name="Grup 35"/>
          <p:cNvGrpSpPr>
            <a:grpSpLocks/>
          </p:cNvGrpSpPr>
          <p:nvPr/>
        </p:nvGrpSpPr>
        <p:grpSpPr bwMode="auto">
          <a:xfrm>
            <a:off x="1149350" y="6091238"/>
            <a:ext cx="6080125" cy="417512"/>
            <a:chOff x="169995" y="1162180"/>
            <a:chExt cx="8919287" cy="417248"/>
          </a:xfrm>
        </p:grpSpPr>
        <p:sp>
          <p:nvSpPr>
            <p:cNvPr id="437265" name="Dikdörtgen 36"/>
            <p:cNvSpPr>
              <a:spLocks noChangeArrowheads="1"/>
            </p:cNvSpPr>
            <p:nvPr/>
          </p:nvSpPr>
          <p:spPr bwMode="auto">
            <a:xfrm>
              <a:off x="769570" y="1179318"/>
              <a:ext cx="8319712" cy="400110"/>
            </a:xfrm>
            <a:prstGeom prst="rect">
              <a:avLst/>
            </a:prstGeom>
            <a:noFill/>
            <a:ln w="9525">
              <a:solidFill>
                <a:srgbClr val="DDDDDD"/>
              </a:solidFill>
              <a:miter lim="800000"/>
              <a:headEnd/>
              <a:tailEnd/>
            </a:ln>
          </p:spPr>
          <p:txBody>
            <a:bodyPr>
              <a:spAutoFit/>
            </a:bodyPr>
            <a:lstStyle/>
            <a:p>
              <a:pPr algn="ctr" defTabSz="801688" eaLnBrk="0" hangingPunct="0"/>
              <a:r>
                <a:rPr lang="tr-TR" sz="2000" b="1" i="1" noProof="1">
                  <a:latin typeface="Calibri" pitchFamily="34" charset="0"/>
                </a:rPr>
                <a:t>Ayırıcı tanı hukuki açıdan ömenli!!!</a:t>
              </a:r>
            </a:p>
          </p:txBody>
        </p:sp>
        <p:pic>
          <p:nvPicPr>
            <p:cNvPr id="38" name="Picture 2" descr="C:\Users\DOKTOR\Desktop\balance.png"/>
            <p:cNvPicPr>
              <a:picLocks noChangeAspect="1" noChangeArrowheads="1"/>
            </p:cNvPicPr>
            <p:nvPr/>
          </p:nvPicPr>
          <p:blipFill>
            <a:blip r:embed="rId3"/>
            <a:srcRect/>
            <a:stretch>
              <a:fillRect/>
            </a:stretch>
          </p:blipFill>
          <p:spPr bwMode="auto">
            <a:xfrm>
              <a:off x="169995" y="1162180"/>
              <a:ext cx="563569" cy="402970"/>
            </a:xfrm>
            <a:prstGeom prst="rect">
              <a:avLst/>
            </a:prstGeom>
            <a:noFill/>
            <a:ln w="22225">
              <a:solidFill>
                <a:schemeClr val="bg1">
                  <a:lumMod val="50000"/>
                </a:schemeClr>
              </a:solidFill>
            </a:ln>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par>
                          <p:cTn id="15" fill="hold">
                            <p:stCondLst>
                              <p:cond delay="500"/>
                            </p:stCondLst>
                            <p:childTnLst>
                              <p:par>
                                <p:cTn id="16" presetID="16" presetClass="entr" presetSubtype="2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5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par>
                          <p:cTn id="33" fill="hold">
                            <p:stCondLst>
                              <p:cond delay="500"/>
                            </p:stCondLst>
                            <p:childTnLst>
                              <p:par>
                                <p:cTn id="34" presetID="16" presetClass="entr" presetSubtype="2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ircle(in)">
                                      <p:cBhvr>
                                        <p:cTn id="41" dur="500"/>
                                        <p:tgtEl>
                                          <p:spTgt spid="30"/>
                                        </p:tgtEl>
                                      </p:cBhvr>
                                    </p:animEffect>
                                  </p:childTnLst>
                                </p:cTn>
                              </p:par>
                            </p:childTnLst>
                          </p:cTn>
                        </p:par>
                        <p:par>
                          <p:cTn id="42" fill="hold">
                            <p:stCondLst>
                              <p:cond delay="500"/>
                            </p:stCondLst>
                            <p:childTnLst>
                              <p:par>
                                <p:cTn id="43" presetID="6"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circle(in)">
                                      <p:cBhvr>
                                        <p:cTn id="50" dur="500"/>
                                        <p:tgtEl>
                                          <p:spTgt spid="3"/>
                                        </p:tgtEl>
                                      </p:cBhvr>
                                    </p:animEffect>
                                  </p:childTnLst>
                                </p:cTn>
                              </p:par>
                            </p:childTnLst>
                          </p:cTn>
                        </p:par>
                        <p:par>
                          <p:cTn id="51" fill="hold">
                            <p:stCondLst>
                              <p:cond delay="500"/>
                            </p:stCondLst>
                            <p:childTnLst>
                              <p:par>
                                <p:cTn id="52" presetID="21" presetClass="entr" presetSubtype="1"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heel(1)">
                                      <p:cBhvr>
                                        <p:cTn id="54" dur="500"/>
                                        <p:tgtEl>
                                          <p:spTgt spid="29"/>
                                        </p:tgtEl>
                                      </p:cBhvr>
                                    </p:animEffect>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hteck 4"/>
          <p:cNvSpPr>
            <a:spLocks noChangeArrowheads="1"/>
          </p:cNvSpPr>
          <p:nvPr/>
        </p:nvSpPr>
        <p:spPr bwMode="auto">
          <a:xfrm>
            <a:off x="2390773" y="2414522"/>
            <a:ext cx="6657975" cy="2109852"/>
          </a:xfrm>
          <a:prstGeom prst="rect">
            <a:avLst/>
          </a:prstGeom>
          <a:noFill/>
          <a:ln w="9525" algn="ctr">
            <a:noFill/>
            <a:round/>
            <a:headEnd/>
            <a:tailEnd/>
          </a:ln>
        </p:spPr>
        <p:txBody>
          <a:bodyPr wrap="none" anchor="ctr"/>
          <a:lstStyle/>
          <a:p>
            <a:pPr algn="ctr">
              <a:defRPr/>
            </a:pPr>
            <a:r>
              <a:rPr lang="tr-TR" sz="6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En Sık Görülen </a:t>
            </a:r>
          </a:p>
          <a:p>
            <a:pPr algn="ctr">
              <a:defRPr/>
            </a:pPr>
            <a:r>
              <a:rPr lang="tr-TR" sz="6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İlgili Hastalıklar</a:t>
            </a:r>
            <a:endParaRPr lang="tr-TR" sz="60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0" name="Picture 2" descr="D:\DOKTOR\1-DRUZ\1-EĞİTİM KURUMU\1. İstanbuluzman\2-RESİMLER\Meslekler\accept-female-user-icon.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19075" y="2419349"/>
            <a:ext cx="2105024" cy="210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SIK GÖRÜLEN İŞLE İLGİLİ HASTALIKLAR</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endParaRPr lang="tr-TR" sz="2400" dirty="0">
              <a:solidFill>
                <a:srgbClr val="000000"/>
              </a:solidFill>
              <a:latin typeface="Calibri" pitchFamily="34" charset="0"/>
            </a:endParaRPr>
          </a:p>
          <a:p>
            <a:pPr marL="800100" lvl="1" indent="-342900">
              <a:lnSpc>
                <a:spcPct val="90000"/>
              </a:lnSpc>
              <a:spcAft>
                <a:spcPct val="20000"/>
              </a:spcAft>
              <a:buClr>
                <a:srgbClr val="292929"/>
              </a:buClr>
              <a:buFontTx/>
              <a:buAutoNum type="arabicPeriod"/>
            </a:pPr>
            <a:r>
              <a:rPr lang="tr-TR" sz="2400" b="1" i="1" dirty="0" smtClean="0">
                <a:solidFill>
                  <a:srgbClr val="000000"/>
                </a:solidFill>
                <a:latin typeface="Calibri" pitchFamily="34" charset="0"/>
              </a:rPr>
              <a:t>Koroner Kalp Hastalıkları</a:t>
            </a:r>
          </a:p>
          <a:p>
            <a:pPr marL="800100" lvl="1" indent="-342900">
              <a:lnSpc>
                <a:spcPct val="90000"/>
              </a:lnSpc>
              <a:spcAft>
                <a:spcPct val="20000"/>
              </a:spcAft>
              <a:buClr>
                <a:srgbClr val="292929"/>
              </a:buClr>
              <a:buFontTx/>
              <a:buAutoNum type="arabicPeriod"/>
            </a:pPr>
            <a:r>
              <a:rPr lang="tr-TR" sz="2400" b="1" i="1" dirty="0" smtClean="0">
                <a:solidFill>
                  <a:srgbClr val="000000"/>
                </a:solidFill>
                <a:latin typeface="Calibri" pitchFamily="34" charset="0"/>
              </a:rPr>
              <a:t>KOAH</a:t>
            </a:r>
          </a:p>
          <a:p>
            <a:pPr marL="800100" lvl="1" indent="-342900">
              <a:lnSpc>
                <a:spcPct val="90000"/>
              </a:lnSpc>
              <a:spcAft>
                <a:spcPct val="20000"/>
              </a:spcAft>
              <a:buClr>
                <a:srgbClr val="292929"/>
              </a:buClr>
              <a:buFontTx/>
              <a:buAutoNum type="arabicPeriod"/>
            </a:pPr>
            <a:r>
              <a:rPr lang="tr-TR" sz="2400" b="1" i="1" dirty="0" smtClean="0">
                <a:solidFill>
                  <a:srgbClr val="000000"/>
                </a:solidFill>
                <a:latin typeface="Calibri" pitchFamily="34" charset="0"/>
              </a:rPr>
              <a:t>Kas-İskelet sistemi hastalıkları</a:t>
            </a:r>
          </a:p>
          <a:p>
            <a:pPr algn="ctr">
              <a:lnSpc>
                <a:spcPct val="90000"/>
              </a:lnSpc>
              <a:spcAft>
                <a:spcPct val="20000"/>
              </a:spcAft>
              <a:buClr>
                <a:srgbClr val="292929"/>
              </a:buClr>
            </a:pPr>
            <a:endParaRPr lang="tr-TR" sz="2400" b="1" i="1"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a:p>
            <a:pPr algn="ctr">
              <a:lnSpc>
                <a:spcPct val="90000"/>
              </a:lnSpc>
              <a:spcAft>
                <a:spcPct val="20000"/>
              </a:spcAft>
              <a:buClr>
                <a:srgbClr val="292929"/>
              </a:buClr>
            </a:pPr>
            <a:endParaRPr lang="tr-TR" sz="2400" dirty="0">
              <a:solidFill>
                <a:srgbClr val="000000"/>
              </a:solidFill>
              <a:latin typeface="Calibri" pitchFamily="34" charset="0"/>
            </a:endParaRPr>
          </a:p>
        </p:txBody>
      </p:sp>
      <p:sp>
        <p:nvSpPr>
          <p:cNvPr id="4126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12677" name="Group 9"/>
          <p:cNvGrpSpPr>
            <a:grpSpLocks/>
          </p:cNvGrpSpPr>
          <p:nvPr/>
        </p:nvGrpSpPr>
        <p:grpSpPr bwMode="auto">
          <a:xfrm>
            <a:off x="323850" y="1555750"/>
            <a:ext cx="1482725" cy="1482725"/>
            <a:chOff x="1710" y="1035"/>
            <a:chExt cx="2316" cy="2316"/>
          </a:xfrm>
        </p:grpSpPr>
        <p:grpSp>
          <p:nvGrpSpPr>
            <p:cNvPr id="412680" name="Group 10"/>
            <p:cNvGrpSpPr>
              <a:grpSpLocks/>
            </p:cNvGrpSpPr>
            <p:nvPr/>
          </p:nvGrpSpPr>
          <p:grpSpPr bwMode="auto">
            <a:xfrm rot="3600000">
              <a:off x="1710" y="1035"/>
              <a:ext cx="2316" cy="2316"/>
              <a:chOff x="1710" y="1035"/>
              <a:chExt cx="2316" cy="2316"/>
            </a:xfrm>
          </p:grpSpPr>
          <p:sp>
            <p:nvSpPr>
              <p:cNvPr id="41268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41268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41268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412681" name="Group 14"/>
            <p:cNvGrpSpPr>
              <a:grpSpLocks/>
            </p:cNvGrpSpPr>
            <p:nvPr/>
          </p:nvGrpSpPr>
          <p:grpSpPr bwMode="auto">
            <a:xfrm rot="7200000">
              <a:off x="2059" y="1386"/>
              <a:ext cx="1616" cy="1614"/>
              <a:chOff x="2060" y="1387"/>
              <a:chExt cx="1616" cy="1614"/>
            </a:xfrm>
          </p:grpSpPr>
          <p:sp>
            <p:nvSpPr>
              <p:cNvPr id="41268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268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41268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İLGİLİ HASTALIKLAR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7" name="Grup 19"/>
          <p:cNvGrpSpPr>
            <a:grpSpLocks/>
          </p:cNvGrpSpPr>
          <p:nvPr/>
        </p:nvGrpSpPr>
        <p:grpSpPr bwMode="auto">
          <a:xfrm>
            <a:off x="2657475" y="5416550"/>
            <a:ext cx="6162675" cy="663575"/>
            <a:chOff x="2644311" y="5451679"/>
            <a:chExt cx="6162416" cy="663371"/>
          </a:xfrm>
        </p:grpSpPr>
        <p:grpSp>
          <p:nvGrpSpPr>
            <p:cNvPr id="18" name="Group 51"/>
            <p:cNvGrpSpPr>
              <a:grpSpLocks/>
            </p:cNvGrpSpPr>
            <p:nvPr/>
          </p:nvGrpSpPr>
          <p:grpSpPr bwMode="auto">
            <a:xfrm>
              <a:off x="2644311" y="5451679"/>
              <a:ext cx="648968" cy="663371"/>
              <a:chOff x="1868" y="1082"/>
              <a:chExt cx="1942" cy="1942"/>
            </a:xfrm>
          </p:grpSpPr>
          <p:sp>
            <p:nvSpPr>
              <p:cNvPr id="21"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22"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24"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25"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26"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27"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28" name="Group 58"/>
              <p:cNvGrpSpPr>
                <a:grpSpLocks noChangeAspect="1"/>
              </p:cNvGrpSpPr>
              <p:nvPr/>
            </p:nvGrpSpPr>
            <p:grpSpPr bwMode="auto">
              <a:xfrm>
                <a:off x="2808" y="2807"/>
                <a:ext cx="62" cy="63"/>
                <a:chOff x="1684" y="2400"/>
                <a:chExt cx="41" cy="41"/>
              </a:xfrm>
            </p:grpSpPr>
            <p:sp>
              <p:nvSpPr>
                <p:cNvPr id="33"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4"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29" name="Group 61"/>
              <p:cNvGrpSpPr>
                <a:grpSpLocks noChangeAspect="1"/>
              </p:cNvGrpSpPr>
              <p:nvPr/>
            </p:nvGrpSpPr>
            <p:grpSpPr bwMode="auto">
              <a:xfrm>
                <a:off x="2808" y="1211"/>
                <a:ext cx="62" cy="63"/>
                <a:chOff x="1684" y="2400"/>
                <a:chExt cx="41" cy="41"/>
              </a:xfrm>
            </p:grpSpPr>
            <p:sp>
              <p:nvSpPr>
                <p:cNvPr id="31"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2"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30"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20"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Sıklık sırası?</a:t>
              </a:r>
              <a:endParaRPr lang="tr-TR" sz="1000" b="1" dirty="0" smtClean="0">
                <a:solidFill>
                  <a:srgbClr val="000000"/>
                </a:solidFill>
                <a:latin typeface="Cambria" pitchFamily="18" charset="0"/>
              </a:endParaRPr>
            </a:p>
          </p:txBody>
        </p:sp>
      </p:grpSp>
    </p:spTree>
    <p:extLst>
      <p:ext uri="{BB962C8B-B14F-4D97-AF65-F5344CB8AC3E}">
        <p14:creationId xmlns:p14="http://schemas.microsoft.com/office/powerpoint/2010/main" val="293360281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5062538" y="1257300"/>
            <a:ext cx="3757612"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İşyerinde Var Olan</a:t>
            </a:r>
            <a:endParaRPr lang="tr-TR" sz="2800" b="1" i="1" noProof="1">
              <a:solidFill>
                <a:srgbClr val="FFFFFF"/>
              </a:solidFill>
              <a:latin typeface="Calibri" pitchFamily="34" charset="0"/>
            </a:endParaRPr>
          </a:p>
        </p:txBody>
      </p:sp>
      <p:sp>
        <p:nvSpPr>
          <p:cNvPr id="5" name="Rectangle 13"/>
          <p:cNvSpPr>
            <a:spLocks noChangeArrowheads="1"/>
          </p:cNvSpPr>
          <p:nvPr/>
        </p:nvSpPr>
        <p:spPr bwMode="gray">
          <a:xfrm>
            <a:off x="323850" y="1257300"/>
            <a:ext cx="3757613"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 Dışında Var Olan</a:t>
            </a:r>
            <a:endParaRPr lang="tr-TR" sz="2800" b="1" i="1" noProof="1">
              <a:solidFill>
                <a:srgbClr val="FFFFFF"/>
              </a:solidFill>
              <a:latin typeface="Calibri" pitchFamily="34" charset="0"/>
            </a:endParaRPr>
          </a:p>
        </p:txBody>
      </p:sp>
      <p:sp>
        <p:nvSpPr>
          <p:cNvPr id="7" name="Rectangle 5"/>
          <p:cNvSpPr>
            <a:spLocks noChangeArrowheads="1"/>
          </p:cNvSpPr>
          <p:nvPr/>
        </p:nvSpPr>
        <p:spPr bwMode="gray">
          <a:xfrm>
            <a:off x="5062538" y="1916113"/>
            <a:ext cx="3757612" cy="38433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Fiziksel </a:t>
            </a:r>
            <a:r>
              <a:rPr lang="tr-TR" sz="2000" b="1" i="1" dirty="0">
                <a:solidFill>
                  <a:srgbClr val="000000"/>
                </a:solidFill>
                <a:latin typeface="Calibri" pitchFamily="34" charset="0"/>
              </a:rPr>
              <a:t>(gürültü, ısı, nem)</a:t>
            </a:r>
            <a:r>
              <a:rPr lang="tr-TR" sz="2000" b="1" i="1" noProof="1">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Kimyasal </a:t>
            </a:r>
            <a:r>
              <a:rPr lang="tr-TR" sz="2000" b="1" i="1" dirty="0">
                <a:solidFill>
                  <a:srgbClr val="000000"/>
                </a:solidFill>
                <a:latin typeface="Calibri" pitchFamily="34" charset="0"/>
              </a:rPr>
              <a:t>(arsenik, kurşun),</a:t>
            </a:r>
            <a:r>
              <a:rPr lang="tr-TR" sz="2000" b="1" i="1" noProof="1">
                <a:solidFill>
                  <a:srgbClr val="000000"/>
                </a:solidFill>
                <a:latin typeface="Calibri" pitchFamily="34" charset="0"/>
              </a:rPr>
              <a:t> </a:t>
            </a:r>
          </a:p>
          <a:p>
            <a:pPr marL="190500" indent="-190500">
              <a:lnSpc>
                <a:spcPct val="90000"/>
              </a:lnSpc>
              <a:spcAft>
                <a:spcPct val="20000"/>
              </a:spcAft>
              <a:buClr>
                <a:srgbClr val="292929"/>
              </a:buClr>
              <a:buFont typeface="Wingdings" pitchFamily="2" charset="2"/>
              <a:buChar char="§"/>
            </a:pPr>
            <a:r>
              <a:rPr lang="tr-TR" sz="2000" b="1" i="1" dirty="0">
                <a:solidFill>
                  <a:srgbClr val="000000"/>
                </a:solidFill>
                <a:latin typeface="Calibri" pitchFamily="34" charset="0"/>
              </a:rPr>
              <a:t>Psikososyal (stres…),</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Fizik</a:t>
            </a:r>
            <a:r>
              <a:rPr lang="tr-TR" sz="2000" b="1" i="1" dirty="0">
                <a:solidFill>
                  <a:srgbClr val="000000"/>
                </a:solidFill>
                <a:latin typeface="Calibri" pitchFamily="34" charset="0"/>
              </a:rPr>
              <a:t>sel</a:t>
            </a:r>
            <a:r>
              <a:rPr lang="tr-TR" sz="2000" b="1" i="1" noProof="1">
                <a:solidFill>
                  <a:srgbClr val="000000"/>
                </a:solidFill>
                <a:latin typeface="Calibri" pitchFamily="34" charset="0"/>
              </a:rPr>
              <a:t> inaktivete,</a:t>
            </a:r>
            <a:endParaRPr lang="tr-TR" sz="2000" b="1" i="1" dirty="0">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…………………..vb.</a:t>
            </a:r>
            <a:r>
              <a:rPr lang="tr-TR" sz="2000" b="1" i="1" dirty="0">
                <a:solidFill>
                  <a:srgbClr val="000000"/>
                </a:solidFill>
                <a:latin typeface="Calibri" pitchFamily="34" charset="0"/>
              </a:rPr>
              <a:t> riskler</a:t>
            </a:r>
            <a:r>
              <a:rPr lang="tr-TR" sz="2000" b="1" i="1" noProof="1">
                <a:solidFill>
                  <a:srgbClr val="000000"/>
                </a:solidFill>
                <a:latin typeface="Calibri" pitchFamily="34" charset="0"/>
              </a:rPr>
              <a:t> </a:t>
            </a:r>
          </a:p>
        </p:txBody>
      </p:sp>
      <p:sp>
        <p:nvSpPr>
          <p:cNvPr id="8" name="Rectangle 14"/>
          <p:cNvSpPr>
            <a:spLocks noChangeArrowheads="1"/>
          </p:cNvSpPr>
          <p:nvPr/>
        </p:nvSpPr>
        <p:spPr bwMode="gray">
          <a:xfrm>
            <a:off x="323850" y="1916113"/>
            <a:ext cx="3757613" cy="38433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Hipertansiyon,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Hiperkolesterolemi,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Sigara kullanımı,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Diyabetes Mellitus,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Fiziksel inaktivite</a:t>
            </a:r>
            <a:r>
              <a:rPr lang="tr-TR" sz="2000" b="1" i="1">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Genetik yatkınlık,</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Stres</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………………………vb.</a:t>
            </a:r>
            <a:endParaRPr lang="fr-FR" sz="2000" i="1">
              <a:solidFill>
                <a:srgbClr val="000000"/>
              </a:solidFill>
              <a:latin typeface="Calibri" pitchFamily="34" charset="0"/>
            </a:endParaRPr>
          </a:p>
        </p:txBody>
      </p:sp>
      <p:sp>
        <p:nvSpPr>
          <p:cNvPr id="9"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3"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 HASTALIKLARI – KORONER KALP HASTALIĞI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39308" name="Metin kutusu 15"/>
          <p:cNvSpPr txBox="1">
            <a:spLocks noChangeArrowheads="1"/>
          </p:cNvSpPr>
          <p:nvPr/>
        </p:nvSpPr>
        <p:spPr bwMode="auto">
          <a:xfrm>
            <a:off x="323850" y="5067300"/>
            <a:ext cx="3757613" cy="400050"/>
          </a:xfrm>
          <a:prstGeom prst="rect">
            <a:avLst/>
          </a:prstGeom>
          <a:noFill/>
          <a:ln w="9525">
            <a:noFill/>
            <a:miter lim="800000"/>
            <a:headEnd/>
            <a:tailEnd/>
          </a:ln>
        </p:spPr>
        <p:txBody>
          <a:bodyPr>
            <a:spAutoFit/>
          </a:bodyPr>
          <a:lstStyle/>
          <a:p>
            <a:pPr algn="ctr"/>
            <a:r>
              <a:rPr lang="tr-TR" sz="2000" b="1" i="1">
                <a:solidFill>
                  <a:srgbClr val="C00000"/>
                </a:solidFill>
                <a:latin typeface="Calibri" pitchFamily="34" charset="0"/>
              </a:rPr>
              <a:t>«KKH Riskini Artırır»</a:t>
            </a:r>
          </a:p>
        </p:txBody>
      </p:sp>
      <p:sp>
        <p:nvSpPr>
          <p:cNvPr id="17" name="Metin kutusu 16"/>
          <p:cNvSpPr txBox="1"/>
          <p:nvPr/>
        </p:nvSpPr>
        <p:spPr>
          <a:xfrm>
            <a:off x="5062538" y="5067300"/>
            <a:ext cx="3757612" cy="400050"/>
          </a:xfrm>
          <a:prstGeom prst="rect">
            <a:avLst/>
          </a:prstGeom>
          <a:noFill/>
        </p:spPr>
        <p:txBody>
          <a:bodyPr>
            <a:spAutoFit/>
          </a:bodyPr>
          <a:lstStyle/>
          <a:p>
            <a:pPr algn="ctr"/>
            <a:r>
              <a:rPr lang="tr-TR" sz="2000" b="1" i="1">
                <a:solidFill>
                  <a:srgbClr val="39540E"/>
                </a:solidFill>
                <a:latin typeface="Calibri" pitchFamily="34" charset="0"/>
              </a:rPr>
              <a:t>«KKH Riskini Daha da Artırır»</a:t>
            </a:r>
          </a:p>
        </p:txBody>
      </p:sp>
      <p:grpSp>
        <p:nvGrpSpPr>
          <p:cNvPr id="439312" name="Grup 16"/>
          <p:cNvGrpSpPr>
            <a:grpSpLocks/>
          </p:cNvGrpSpPr>
          <p:nvPr/>
        </p:nvGrpSpPr>
        <p:grpSpPr bwMode="auto">
          <a:xfrm>
            <a:off x="1371600" y="5837238"/>
            <a:ext cx="6162675" cy="663575"/>
            <a:chOff x="2644311" y="5451679"/>
            <a:chExt cx="6162416" cy="663371"/>
          </a:xfrm>
        </p:grpSpPr>
        <p:grpSp>
          <p:nvGrpSpPr>
            <p:cNvPr id="439313" name="Group 51"/>
            <p:cNvGrpSpPr>
              <a:grpSpLocks/>
            </p:cNvGrpSpPr>
            <p:nvPr/>
          </p:nvGrpSpPr>
          <p:grpSpPr bwMode="auto">
            <a:xfrm>
              <a:off x="2644311" y="5451679"/>
              <a:ext cx="648968" cy="663371"/>
              <a:chOff x="1868" y="1082"/>
              <a:chExt cx="1942" cy="1942"/>
            </a:xfrm>
          </p:grpSpPr>
          <p:sp>
            <p:nvSpPr>
              <p:cNvPr id="439314"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p>
            </p:txBody>
          </p:sp>
          <p:sp>
            <p:nvSpPr>
              <p:cNvPr id="439315"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p>
            </p:txBody>
          </p:sp>
          <p:sp>
            <p:nvSpPr>
              <p:cNvPr id="439316"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p>
            </p:txBody>
          </p:sp>
          <p:sp>
            <p:nvSpPr>
              <p:cNvPr id="439317"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p>
            </p:txBody>
          </p:sp>
          <p:sp>
            <p:nvSpPr>
              <p:cNvPr id="439318"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p>
            </p:txBody>
          </p:sp>
          <p:sp>
            <p:nvSpPr>
              <p:cNvPr id="439319"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p>
            </p:txBody>
          </p:sp>
          <p:grpSp>
            <p:nvGrpSpPr>
              <p:cNvPr id="439320" name="Group 58"/>
              <p:cNvGrpSpPr>
                <a:grpSpLocks noChangeAspect="1"/>
              </p:cNvGrpSpPr>
              <p:nvPr/>
            </p:nvGrpSpPr>
            <p:grpSpPr bwMode="auto">
              <a:xfrm>
                <a:off x="2808" y="2807"/>
                <a:ext cx="62" cy="63"/>
                <a:chOff x="1684" y="2400"/>
                <a:chExt cx="41" cy="41"/>
              </a:xfrm>
            </p:grpSpPr>
            <p:sp>
              <p:nvSpPr>
                <p:cNvPr id="439321"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39322"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grpSp>
            <p:nvGrpSpPr>
              <p:cNvPr id="439323" name="Group 61"/>
              <p:cNvGrpSpPr>
                <a:grpSpLocks noChangeAspect="1"/>
              </p:cNvGrpSpPr>
              <p:nvPr/>
            </p:nvGrpSpPr>
            <p:grpSpPr bwMode="auto">
              <a:xfrm>
                <a:off x="2808" y="1211"/>
                <a:ext cx="62" cy="63"/>
                <a:chOff x="1684" y="2400"/>
                <a:chExt cx="41" cy="41"/>
              </a:xfrm>
            </p:grpSpPr>
            <p:sp>
              <p:nvSpPr>
                <p:cNvPr id="439324"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p>
              </p:txBody>
            </p:sp>
            <p:sp>
              <p:nvSpPr>
                <p:cNvPr id="439325"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p>
              </p:txBody>
            </p:sp>
          </p:grpSp>
          <p:pic>
            <p:nvPicPr>
              <p:cNvPr id="439326" name="Picture 64"/>
              <p:cNvPicPr>
                <a:picLocks noChangeAspect="1" noChangeArrowheads="1"/>
              </p:cNvPicPr>
              <p:nvPr/>
            </p:nvPicPr>
            <p:blipFill>
              <a:blip r:embed="rId3"/>
              <a:srcRect/>
              <a:stretch>
                <a:fillRect/>
              </a:stretch>
            </p:blipFill>
            <p:spPr bwMode="gray">
              <a:xfrm>
                <a:off x="1885" y="1124"/>
                <a:ext cx="1644" cy="1060"/>
              </a:xfrm>
              <a:prstGeom prst="rect">
                <a:avLst/>
              </a:prstGeom>
              <a:noFill/>
              <a:ln w="11176">
                <a:noFill/>
                <a:miter lim="800000"/>
                <a:headEnd/>
                <a:tailEnd/>
              </a:ln>
            </p:spPr>
          </p:pic>
        </p:grpSp>
        <p:sp>
          <p:nvSpPr>
            <p:cNvPr id="19"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p>
              <a:r>
                <a:rPr lang="tr-TR" sz="1200">
                  <a:solidFill>
                    <a:srgbClr val="000000"/>
                  </a:solidFill>
                  <a:latin typeface="Cambria" pitchFamily="18" charset="0"/>
                </a:rPr>
                <a:t>En sık görülen</a:t>
              </a:r>
              <a:endParaRPr lang="tr-TR" sz="1000" b="1">
                <a:solidFill>
                  <a:srgbClr val="000000"/>
                </a:solidFill>
                <a:latin typeface="Cambria" pitchFamily="18" charset="0"/>
              </a:endParaRPr>
            </a:p>
          </p:txBody>
        </p:sp>
      </p:gr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KORUNMA</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9413" indent="-342900">
              <a:lnSpc>
                <a:spcPct val="90000"/>
              </a:lnSpc>
              <a:buClr>
                <a:srgbClr val="292929"/>
              </a:buClr>
              <a:buFont typeface="Arial" charset="0"/>
              <a:buAutoNum type="arabicPeriod"/>
            </a:pPr>
            <a:endParaRPr lang="tr-TR" sz="2000" b="1" i="1" dirty="0">
              <a:solidFill>
                <a:srgbClr val="000000"/>
              </a:solidFill>
              <a:latin typeface="Calibri" pitchFamily="34" charset="0"/>
            </a:endParaRPr>
          </a:p>
          <a:p>
            <a:pPr marL="379413" indent="-342900">
              <a:buFontTx/>
              <a:buAutoNum type="arabicPeriod"/>
            </a:pPr>
            <a:r>
              <a:rPr lang="tr-TR" sz="2000" i="1" dirty="0">
                <a:solidFill>
                  <a:srgbClr val="000000"/>
                </a:solidFill>
                <a:latin typeface="Calibri" pitchFamily="34" charset="0"/>
              </a:rPr>
              <a:t>Çalışma ortamındaki olumsuz koşulları belirleyip, ortadan </a:t>
            </a:r>
            <a:r>
              <a:rPr lang="tr-TR" sz="2000" i="1" dirty="0" smtClean="0">
                <a:solidFill>
                  <a:srgbClr val="000000"/>
                </a:solidFill>
                <a:latin typeface="Calibri" pitchFamily="34" charset="0"/>
              </a:rPr>
              <a:t>kaldırmak,</a:t>
            </a:r>
          </a:p>
          <a:p>
            <a:pPr marL="379413" indent="-342900">
              <a:buFontTx/>
              <a:buAutoNum type="arabicPeriod"/>
            </a:pPr>
            <a:endParaRPr lang="tr-TR" sz="2000" i="1" dirty="0" smtClean="0">
              <a:solidFill>
                <a:srgbClr val="000000"/>
              </a:solidFill>
              <a:latin typeface="Calibri" pitchFamily="34" charset="0"/>
            </a:endParaRPr>
          </a:p>
          <a:p>
            <a:pPr marL="379413" indent="-342900">
              <a:buFontTx/>
              <a:buAutoNum type="arabicPeriod"/>
            </a:pPr>
            <a:r>
              <a:rPr lang="tr-TR" sz="2000" i="1" dirty="0">
                <a:solidFill>
                  <a:srgbClr val="000000"/>
                </a:solidFill>
                <a:latin typeface="Calibri" pitchFamily="34" charset="0"/>
              </a:rPr>
              <a:t>İşçilerin </a:t>
            </a:r>
            <a:r>
              <a:rPr lang="tr-TR" sz="2000" i="1" dirty="0" smtClean="0">
                <a:solidFill>
                  <a:srgbClr val="000000"/>
                </a:solidFill>
                <a:latin typeface="Calibri" pitchFamily="34" charset="0"/>
              </a:rPr>
              <a:t>kontrollerini </a:t>
            </a:r>
            <a:r>
              <a:rPr lang="tr-TR" sz="2000" i="1" dirty="0" smtClean="0">
                <a:solidFill>
                  <a:srgbClr val="000000"/>
                </a:solidFill>
                <a:latin typeface="Calibri" pitchFamily="34" charset="0"/>
              </a:rPr>
              <a:t>düzenli </a:t>
            </a:r>
            <a:r>
              <a:rPr lang="tr-TR" sz="2000" i="1" dirty="0" smtClean="0">
                <a:solidFill>
                  <a:srgbClr val="000000"/>
                </a:solidFill>
                <a:latin typeface="Calibri" pitchFamily="34" charset="0"/>
              </a:rPr>
              <a:t>yapmak</a:t>
            </a:r>
            <a:r>
              <a:rPr lang="tr-TR" sz="2000" i="1" dirty="0">
                <a:solidFill>
                  <a:srgbClr val="000000"/>
                </a:solidFill>
                <a:latin typeface="Calibri" pitchFamily="34" charset="0"/>
              </a:rPr>
              <a:t>;</a:t>
            </a:r>
            <a:endParaRPr lang="tr-TR" sz="2000" i="1" dirty="0" smtClean="0">
              <a:solidFill>
                <a:srgbClr val="000000"/>
              </a:solidFill>
              <a:latin typeface="Calibri" pitchFamily="34" charset="0"/>
            </a:endParaRPr>
          </a:p>
          <a:p>
            <a:pPr marL="836613" lvl="1" indent="-342900">
              <a:buFont typeface="Wingdings" pitchFamily="2" charset="2"/>
              <a:buChar char="ü"/>
            </a:pPr>
            <a:r>
              <a:rPr lang="tr-TR" sz="2000" i="1" dirty="0" smtClean="0">
                <a:solidFill>
                  <a:srgbClr val="000000"/>
                </a:solidFill>
                <a:latin typeface="Calibri" pitchFamily="34" charset="0"/>
              </a:rPr>
              <a:t>İşe </a:t>
            </a:r>
            <a:r>
              <a:rPr lang="tr-TR" sz="2000" i="1" dirty="0">
                <a:solidFill>
                  <a:srgbClr val="000000"/>
                </a:solidFill>
                <a:latin typeface="Calibri" pitchFamily="34" charset="0"/>
              </a:rPr>
              <a:t>giriş muayenesinde kalp hastalığı olanların bu tip işlerde çalıştırılmayacağı gibi, </a:t>
            </a:r>
            <a:endParaRPr lang="tr-TR" sz="2000" i="1" dirty="0" smtClean="0">
              <a:solidFill>
                <a:srgbClr val="000000"/>
              </a:solidFill>
              <a:latin typeface="Calibri" pitchFamily="34" charset="0"/>
            </a:endParaRPr>
          </a:p>
          <a:p>
            <a:pPr marL="836613" lvl="1" indent="-342900">
              <a:buFont typeface="Wingdings" pitchFamily="2" charset="2"/>
              <a:buChar char="ü"/>
            </a:pPr>
            <a:r>
              <a:rPr lang="tr-TR" sz="2000" i="1" dirty="0" smtClean="0">
                <a:solidFill>
                  <a:srgbClr val="000000"/>
                </a:solidFill>
                <a:latin typeface="Calibri" pitchFamily="34" charset="0"/>
              </a:rPr>
              <a:t>Periyodik </a:t>
            </a:r>
            <a:r>
              <a:rPr lang="tr-TR" sz="2000" i="1" dirty="0">
                <a:solidFill>
                  <a:srgbClr val="000000"/>
                </a:solidFill>
                <a:latin typeface="Calibri" pitchFamily="34" charset="0"/>
              </a:rPr>
              <a:t>muayenelerde kalp hastalığı olduğu anlaşılanlar için iş değiştirme </a:t>
            </a:r>
            <a:r>
              <a:rPr lang="tr-TR" sz="2000" i="1" dirty="0" smtClean="0">
                <a:solidFill>
                  <a:srgbClr val="000000"/>
                </a:solidFill>
                <a:latin typeface="Calibri" pitchFamily="34" charset="0"/>
              </a:rPr>
              <a:t>imkanları </a:t>
            </a:r>
            <a:r>
              <a:rPr lang="tr-TR" sz="2000" i="1" dirty="0">
                <a:solidFill>
                  <a:srgbClr val="000000"/>
                </a:solidFill>
                <a:latin typeface="Calibri" pitchFamily="34" charset="0"/>
              </a:rPr>
              <a:t>aranır.</a:t>
            </a:r>
          </a:p>
        </p:txBody>
      </p:sp>
      <p:sp>
        <p:nvSpPr>
          <p:cNvPr id="751621"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751622" name="Group 9"/>
          <p:cNvGrpSpPr>
            <a:grpSpLocks/>
          </p:cNvGrpSpPr>
          <p:nvPr/>
        </p:nvGrpSpPr>
        <p:grpSpPr bwMode="auto">
          <a:xfrm>
            <a:off x="323850" y="1555750"/>
            <a:ext cx="1482725" cy="1482725"/>
            <a:chOff x="1710" y="1035"/>
            <a:chExt cx="2316" cy="2316"/>
          </a:xfrm>
        </p:grpSpPr>
        <p:grpSp>
          <p:nvGrpSpPr>
            <p:cNvPr id="751623" name="Group 10"/>
            <p:cNvGrpSpPr>
              <a:grpSpLocks/>
            </p:cNvGrpSpPr>
            <p:nvPr/>
          </p:nvGrpSpPr>
          <p:grpSpPr bwMode="auto">
            <a:xfrm rot="3600000">
              <a:off x="1710" y="1035"/>
              <a:ext cx="2316" cy="2316"/>
              <a:chOff x="1710" y="1035"/>
              <a:chExt cx="2316" cy="2316"/>
            </a:xfrm>
          </p:grpSpPr>
          <p:sp>
            <p:nvSpPr>
              <p:cNvPr id="751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751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751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751627" name="Group 14"/>
            <p:cNvGrpSpPr>
              <a:grpSpLocks/>
            </p:cNvGrpSpPr>
            <p:nvPr/>
          </p:nvGrpSpPr>
          <p:grpSpPr bwMode="auto">
            <a:xfrm rot="7200000">
              <a:off x="2059" y="1386"/>
              <a:ext cx="1616" cy="1614"/>
              <a:chOff x="2060" y="1387"/>
              <a:chExt cx="1616" cy="1614"/>
            </a:xfrm>
          </p:grpSpPr>
          <p:sp>
            <p:nvSpPr>
              <p:cNvPr id="75162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75162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75163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en-US"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KORONER KALP HASTALIKLARI</a:t>
            </a:r>
            <a:endParaRPr lang="en-US"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48037963"/>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5062538" y="1257300"/>
            <a:ext cx="3757612"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İşyerinde Var Olan</a:t>
            </a:r>
            <a:endParaRPr lang="tr-TR" sz="2800" b="1" i="1" noProof="1">
              <a:solidFill>
                <a:srgbClr val="FFFFFF"/>
              </a:solidFill>
              <a:latin typeface="Calibri" pitchFamily="34" charset="0"/>
            </a:endParaRPr>
          </a:p>
        </p:txBody>
      </p:sp>
      <p:sp>
        <p:nvSpPr>
          <p:cNvPr id="5" name="Rectangle 13"/>
          <p:cNvSpPr>
            <a:spLocks noChangeArrowheads="1"/>
          </p:cNvSpPr>
          <p:nvPr/>
        </p:nvSpPr>
        <p:spPr bwMode="gray">
          <a:xfrm>
            <a:off x="323850" y="1257300"/>
            <a:ext cx="3757613"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 Dışında Var Olan</a:t>
            </a:r>
            <a:endParaRPr lang="tr-TR" sz="2800" b="1" i="1" noProof="1">
              <a:solidFill>
                <a:srgbClr val="FFFFFF"/>
              </a:solidFill>
              <a:latin typeface="Calibri" pitchFamily="34" charset="0"/>
            </a:endParaRPr>
          </a:p>
        </p:txBody>
      </p:sp>
      <p:sp>
        <p:nvSpPr>
          <p:cNvPr id="7" name="Rectangle 5"/>
          <p:cNvSpPr>
            <a:spLocks noChangeArrowheads="1"/>
          </p:cNvSpPr>
          <p:nvPr/>
        </p:nvSpPr>
        <p:spPr bwMode="gray">
          <a:xfrm>
            <a:off x="5062538" y="1916113"/>
            <a:ext cx="3757612"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Endüstriyel gazlar,</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Kimyasal dumanlar,</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Bitkisel tozlar,</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…………....vb. </a:t>
            </a:r>
            <a:r>
              <a:rPr lang="tr-TR" sz="2000" b="1" i="1">
                <a:solidFill>
                  <a:srgbClr val="000000"/>
                </a:solidFill>
                <a:latin typeface="Calibri" pitchFamily="34" charset="0"/>
              </a:rPr>
              <a:t>riskler</a:t>
            </a:r>
            <a:endParaRPr lang="tr-TR" sz="2000" b="1" i="1" noProof="1">
              <a:solidFill>
                <a:srgbClr val="000000"/>
              </a:solidFill>
              <a:latin typeface="Calibri" pitchFamily="34" charset="0"/>
            </a:endParaRPr>
          </a:p>
        </p:txBody>
      </p:sp>
      <p:sp>
        <p:nvSpPr>
          <p:cNvPr id="8" name="Rectangle 14"/>
          <p:cNvSpPr>
            <a:spLocks noChangeArrowheads="1"/>
          </p:cNvSpPr>
          <p:nvPr/>
        </p:nvSpPr>
        <p:spPr bwMode="gray">
          <a:xfrm>
            <a:off x="323850" y="1916113"/>
            <a:ext cx="3757613"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Kronik bronşit,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Bronşiyal astım,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Amfizem,</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………………vb.</a:t>
            </a:r>
            <a:endParaRPr lang="fr-FR" sz="2000" i="1">
              <a:solidFill>
                <a:srgbClr val="000000"/>
              </a:solidFill>
              <a:latin typeface="Calibri" pitchFamily="34" charset="0"/>
            </a:endParaRPr>
          </a:p>
        </p:txBody>
      </p:sp>
      <p:sp>
        <p:nvSpPr>
          <p:cNvPr id="9"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3"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 HASTALIKLAR - KOAH</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41356" name="Metin kutusu 15"/>
          <p:cNvSpPr txBox="1">
            <a:spLocks noChangeArrowheads="1"/>
          </p:cNvSpPr>
          <p:nvPr/>
        </p:nvSpPr>
        <p:spPr bwMode="auto">
          <a:xfrm>
            <a:off x="323850" y="4597400"/>
            <a:ext cx="3757613" cy="1046440"/>
          </a:xfrm>
          <a:prstGeom prst="rect">
            <a:avLst/>
          </a:prstGeom>
          <a:noFill/>
          <a:ln w="9525">
            <a:noFill/>
            <a:miter lim="800000"/>
            <a:headEnd/>
            <a:tailEnd/>
          </a:ln>
        </p:spPr>
        <p:txBody>
          <a:bodyPr>
            <a:spAutoFit/>
          </a:bodyPr>
          <a:lstStyle/>
          <a:p>
            <a:pPr algn="ctr"/>
            <a:r>
              <a:rPr lang="tr-TR" sz="2000" b="1" i="1" dirty="0">
                <a:solidFill>
                  <a:srgbClr val="C00000"/>
                </a:solidFill>
                <a:latin typeface="Calibri" pitchFamily="34" charset="0"/>
              </a:rPr>
              <a:t>«KOAH Riskini Artırır»</a:t>
            </a:r>
          </a:p>
          <a:p>
            <a:pPr algn="ctr"/>
            <a:r>
              <a:rPr lang="tr-TR" sz="1400" i="1" dirty="0">
                <a:latin typeface="Calibri" pitchFamily="34" charset="0"/>
              </a:rPr>
              <a:t>WHO; Kronik balgam oluşumu ve/veya </a:t>
            </a:r>
            <a:r>
              <a:rPr lang="tr-TR" sz="1400" i="1" dirty="0" smtClean="0">
                <a:latin typeface="Calibri" pitchFamily="34" charset="0"/>
              </a:rPr>
              <a:t>istirahatte </a:t>
            </a:r>
            <a:r>
              <a:rPr lang="tr-TR" sz="1400" i="1" dirty="0">
                <a:latin typeface="Calibri" pitchFamily="34" charset="0"/>
              </a:rPr>
              <a:t>veya eforda çoğalan nefes darlığı. </a:t>
            </a:r>
            <a:endParaRPr lang="tr-TR" sz="1400" i="1" dirty="0" smtClean="0">
              <a:latin typeface="Calibri" pitchFamily="34" charset="0"/>
            </a:endParaRPr>
          </a:p>
          <a:p>
            <a:pPr algn="ctr"/>
            <a:r>
              <a:rPr lang="tr-TR" sz="1400" i="1" dirty="0" smtClean="0">
                <a:latin typeface="Calibri" pitchFamily="34" charset="0"/>
              </a:rPr>
              <a:t>Meslek </a:t>
            </a:r>
            <a:r>
              <a:rPr lang="tr-TR" sz="1400" i="1" dirty="0">
                <a:latin typeface="Calibri" pitchFamily="34" charset="0"/>
              </a:rPr>
              <a:t>hastalıklarının %10’unu oluşturur.</a:t>
            </a:r>
            <a:endParaRPr lang="tr-TR" sz="1400" dirty="0">
              <a:latin typeface="Calibri" pitchFamily="34" charset="0"/>
            </a:endParaRPr>
          </a:p>
        </p:txBody>
      </p:sp>
      <p:sp>
        <p:nvSpPr>
          <p:cNvPr id="17" name="Metin kutusu 16"/>
          <p:cNvSpPr txBox="1"/>
          <p:nvPr/>
        </p:nvSpPr>
        <p:spPr>
          <a:xfrm>
            <a:off x="5062538" y="4597400"/>
            <a:ext cx="3757612" cy="1261884"/>
          </a:xfrm>
          <a:prstGeom prst="rect">
            <a:avLst/>
          </a:prstGeom>
          <a:noFill/>
        </p:spPr>
        <p:txBody>
          <a:bodyPr>
            <a:spAutoFit/>
          </a:bodyPr>
          <a:lstStyle/>
          <a:p>
            <a:pPr algn="ctr"/>
            <a:r>
              <a:rPr lang="tr-TR" sz="2000" b="1" i="1" dirty="0">
                <a:solidFill>
                  <a:srgbClr val="39540E"/>
                </a:solidFill>
                <a:latin typeface="Calibri" pitchFamily="34" charset="0"/>
              </a:rPr>
              <a:t>«KOAH Riskini Daha da Artırır»</a:t>
            </a:r>
          </a:p>
          <a:p>
            <a:pPr algn="ctr"/>
            <a:r>
              <a:rPr lang="tr-TR" sz="1400" i="1" dirty="0">
                <a:latin typeface="Calibri" pitchFamily="34" charset="0"/>
              </a:rPr>
              <a:t>KOAH riskinin yüksek olduğu meslekler arasında maden işçiliği, ulaşım sektörü, kağıt imalatında çalışma, metal işçiliği, tahıl, çimento ve tekstil işçiliği gelmektedir.</a:t>
            </a:r>
            <a:r>
              <a:rPr lang="tr-TR" sz="1400" dirty="0">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KORUNMA</a:t>
            </a:r>
            <a:endParaRPr lang="tr-TR" sz="2000" b="1" noProof="1">
              <a:solidFill>
                <a:srgbClr val="FFFFFF"/>
              </a:solidFill>
              <a:latin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79413" indent="-342900">
              <a:buFontTx/>
              <a:buAutoNum type="arabicPeriod"/>
            </a:pPr>
            <a:endParaRPr lang="tr-TR" sz="2000" i="1" dirty="0" smtClean="0">
              <a:latin typeface="Calibri" pitchFamily="34" charset="0"/>
            </a:endParaRPr>
          </a:p>
          <a:p>
            <a:pPr marL="379413" indent="-342900">
              <a:buFontTx/>
              <a:buAutoNum type="arabicPeriod"/>
            </a:pPr>
            <a:r>
              <a:rPr lang="tr-TR" sz="2000" i="1" dirty="0" smtClean="0">
                <a:latin typeface="Calibri" pitchFamily="34" charset="0"/>
              </a:rPr>
              <a:t>Nedeni </a:t>
            </a:r>
            <a:r>
              <a:rPr lang="tr-TR" sz="2000" i="1" dirty="0">
                <a:latin typeface="Calibri" pitchFamily="34" charset="0"/>
              </a:rPr>
              <a:t>ortadan </a:t>
            </a:r>
            <a:r>
              <a:rPr lang="tr-TR" sz="2000" i="1" dirty="0" smtClean="0">
                <a:latin typeface="Calibri" pitchFamily="34" charset="0"/>
              </a:rPr>
              <a:t>kaldırmak,</a:t>
            </a:r>
            <a:endParaRPr lang="tr-TR" sz="2000" i="1" dirty="0">
              <a:latin typeface="Calibri" pitchFamily="34" charset="0"/>
            </a:endParaRPr>
          </a:p>
          <a:p>
            <a:pPr marL="379413" indent="-342900">
              <a:buFontTx/>
              <a:buAutoNum type="arabicPeriod"/>
            </a:pPr>
            <a:r>
              <a:rPr lang="tr-TR" sz="2000" i="1" dirty="0">
                <a:latin typeface="Calibri" pitchFamily="34" charset="0"/>
              </a:rPr>
              <a:t>Kapalı sistemde çalışmak, </a:t>
            </a:r>
          </a:p>
          <a:p>
            <a:pPr marL="379413" indent="-342900">
              <a:buFontTx/>
              <a:buAutoNum type="arabicPeriod"/>
            </a:pPr>
            <a:r>
              <a:rPr lang="tr-TR" sz="2000" i="1" dirty="0">
                <a:latin typeface="Calibri" pitchFamily="34" charset="0"/>
              </a:rPr>
              <a:t>Etkin havalandırma sağlamak,</a:t>
            </a:r>
          </a:p>
          <a:p>
            <a:pPr marL="379413" indent="-342900">
              <a:buFontTx/>
              <a:buAutoNum type="arabicPeriod"/>
            </a:pPr>
            <a:r>
              <a:rPr lang="tr-TR" sz="2000" i="1" dirty="0">
                <a:latin typeface="Calibri" pitchFamily="34" charset="0"/>
              </a:rPr>
              <a:t>Gerektiğinde kişisel koruyucular kullanmak, </a:t>
            </a:r>
          </a:p>
          <a:p>
            <a:pPr marL="379413" indent="-342900">
              <a:buFontTx/>
              <a:buAutoNum type="arabicPeriod"/>
            </a:pPr>
            <a:r>
              <a:rPr lang="tr-TR" sz="2000" i="1" dirty="0">
                <a:latin typeface="Calibri" pitchFamily="34" charset="0"/>
              </a:rPr>
              <a:t>Tıbbi </a:t>
            </a:r>
            <a:r>
              <a:rPr lang="tr-TR" sz="2000" i="1" dirty="0" smtClean="0">
                <a:latin typeface="Calibri" pitchFamily="34" charset="0"/>
              </a:rPr>
              <a:t>korumada (işe giriş-periyodik muayeneler), </a:t>
            </a:r>
            <a:endParaRPr lang="tr-TR" sz="2000" dirty="0">
              <a:latin typeface="Calibri" pitchFamily="34" charset="0"/>
            </a:endParaRPr>
          </a:p>
        </p:txBody>
      </p:sp>
      <p:sp>
        <p:nvSpPr>
          <p:cNvPr id="751621"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751622" name="Group 9"/>
          <p:cNvGrpSpPr>
            <a:grpSpLocks/>
          </p:cNvGrpSpPr>
          <p:nvPr/>
        </p:nvGrpSpPr>
        <p:grpSpPr bwMode="auto">
          <a:xfrm>
            <a:off x="323850" y="1555750"/>
            <a:ext cx="1482725" cy="1482725"/>
            <a:chOff x="1710" y="1035"/>
            <a:chExt cx="2316" cy="2316"/>
          </a:xfrm>
        </p:grpSpPr>
        <p:grpSp>
          <p:nvGrpSpPr>
            <p:cNvPr id="751623" name="Group 10"/>
            <p:cNvGrpSpPr>
              <a:grpSpLocks/>
            </p:cNvGrpSpPr>
            <p:nvPr/>
          </p:nvGrpSpPr>
          <p:grpSpPr bwMode="auto">
            <a:xfrm rot="3600000">
              <a:off x="1710" y="1035"/>
              <a:ext cx="2316" cy="2316"/>
              <a:chOff x="1710" y="1035"/>
              <a:chExt cx="2316" cy="2316"/>
            </a:xfrm>
          </p:grpSpPr>
          <p:sp>
            <p:nvSpPr>
              <p:cNvPr id="751624"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751625"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751626"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751627" name="Group 14"/>
            <p:cNvGrpSpPr>
              <a:grpSpLocks/>
            </p:cNvGrpSpPr>
            <p:nvPr/>
          </p:nvGrpSpPr>
          <p:grpSpPr bwMode="auto">
            <a:xfrm rot="7200000">
              <a:off x="2059" y="1386"/>
              <a:ext cx="1616" cy="1614"/>
              <a:chOff x="2060" y="1387"/>
              <a:chExt cx="1616" cy="1614"/>
            </a:xfrm>
          </p:grpSpPr>
          <p:sp>
            <p:nvSpPr>
              <p:cNvPr id="751628"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751629"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751630"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en-US" sz="3200" noProof="1">
                <a:solidFill>
                  <a:srgbClr val="575757"/>
                </a:solidFill>
                <a:effectLst>
                  <a:innerShdw blurRad="63500" dist="50800" dir="8100000">
                    <a:prstClr val="black">
                      <a:alpha val="50000"/>
                    </a:prstClr>
                  </a:innerShdw>
                </a:effectLst>
                <a:latin typeface="Calibri" pitchFamily="34" charset="0"/>
                <a:cs typeface="Calibri" pitchFamily="34" charset="0"/>
              </a:rPr>
              <a:t>KOAH</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1"/>
          <p:cNvSpPr>
            <a:spLocks noChangeArrowheads="1"/>
          </p:cNvSpPr>
          <p:nvPr/>
        </p:nvSpPr>
        <p:spPr bwMode="gray">
          <a:xfrm>
            <a:off x="5062538" y="1257300"/>
            <a:ext cx="3757612"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İşyerinde Var Olan</a:t>
            </a:r>
            <a:endParaRPr lang="tr-TR" sz="2800" b="1" i="1" noProof="1">
              <a:solidFill>
                <a:srgbClr val="FFFFFF"/>
              </a:solidFill>
              <a:latin typeface="Calibri" pitchFamily="34" charset="0"/>
            </a:endParaRPr>
          </a:p>
        </p:txBody>
      </p:sp>
      <p:sp>
        <p:nvSpPr>
          <p:cNvPr id="5" name="Rectangle 13"/>
          <p:cNvSpPr>
            <a:spLocks noChangeArrowheads="1"/>
          </p:cNvSpPr>
          <p:nvPr/>
        </p:nvSpPr>
        <p:spPr bwMode="gray">
          <a:xfrm>
            <a:off x="323850" y="1257300"/>
            <a:ext cx="3757613" cy="658813"/>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2800" b="1" i="1">
                <a:solidFill>
                  <a:srgbClr val="FFFFFF"/>
                </a:solidFill>
                <a:latin typeface="Calibri" pitchFamily="34" charset="0"/>
              </a:rPr>
              <a:t>İşyeri Dışında Var Olan</a:t>
            </a:r>
            <a:endParaRPr lang="tr-TR" sz="2800" b="1" i="1" noProof="1">
              <a:solidFill>
                <a:srgbClr val="FFFFFF"/>
              </a:solidFill>
              <a:latin typeface="Calibri" pitchFamily="34" charset="0"/>
            </a:endParaRPr>
          </a:p>
        </p:txBody>
      </p:sp>
      <p:sp>
        <p:nvSpPr>
          <p:cNvPr id="7" name="Rectangle 5"/>
          <p:cNvSpPr>
            <a:spLocks noChangeArrowheads="1"/>
          </p:cNvSpPr>
          <p:nvPr/>
        </p:nvSpPr>
        <p:spPr bwMode="gray">
          <a:xfrm>
            <a:off x="5062538" y="1916113"/>
            <a:ext cx="3757612"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Tekrarlayıcı-zorlayıcı hareketler, </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Kötü postürde çalışma, </a:t>
            </a:r>
          </a:p>
          <a:p>
            <a:pPr marL="190500" indent="-190500">
              <a:lnSpc>
                <a:spcPct val="90000"/>
              </a:lnSpc>
              <a:spcAft>
                <a:spcPct val="20000"/>
              </a:spcAft>
              <a:buClr>
                <a:srgbClr val="292929"/>
              </a:buClr>
              <a:buFont typeface="Wingdings" pitchFamily="2" charset="2"/>
              <a:buChar char="§"/>
            </a:pPr>
            <a:r>
              <a:rPr lang="tr-TR" sz="2000" b="1" i="1" noProof="1" smtClean="0">
                <a:solidFill>
                  <a:srgbClr val="000000"/>
                </a:solidFill>
                <a:latin typeface="Calibri" pitchFamily="34" charset="0"/>
              </a:rPr>
              <a:t>Stres</a:t>
            </a:r>
            <a:r>
              <a:rPr lang="tr-TR" sz="2000" b="1" i="1" noProof="1">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Kesintisiz çalışmalar, </a:t>
            </a: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Kötü ergonomi</a:t>
            </a:r>
            <a:r>
              <a:rPr lang="tr-TR" sz="2000" b="1" i="1" noProof="1" smtClean="0">
                <a:solidFill>
                  <a:srgbClr val="000000"/>
                </a:solidFill>
                <a:latin typeface="Calibri" pitchFamily="34" charset="0"/>
              </a:rPr>
              <a:t>,</a:t>
            </a:r>
          </a:p>
          <a:p>
            <a:pPr marL="190500" indent="-190500">
              <a:lnSpc>
                <a:spcPct val="90000"/>
              </a:lnSpc>
              <a:spcAft>
                <a:spcPct val="20000"/>
              </a:spcAft>
              <a:buClr>
                <a:srgbClr val="292929"/>
              </a:buClr>
              <a:buFont typeface="Wingdings" pitchFamily="2" charset="2"/>
              <a:buChar char="§"/>
            </a:pPr>
            <a:r>
              <a:rPr lang="tr-TR" sz="2000" b="1" i="1" noProof="1" smtClean="0">
                <a:solidFill>
                  <a:srgbClr val="000000"/>
                </a:solidFill>
                <a:latin typeface="Calibri" pitchFamily="34" charset="0"/>
              </a:rPr>
              <a:t>Vibrasyon, ısı</a:t>
            </a:r>
            <a:endParaRPr lang="tr-TR" sz="2000" b="1" i="1" noProof="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tr-TR" sz="2000" b="1" i="1" noProof="1">
                <a:solidFill>
                  <a:srgbClr val="000000"/>
                </a:solidFill>
                <a:latin typeface="Calibri" pitchFamily="34" charset="0"/>
              </a:rPr>
              <a:t>………………....vb. </a:t>
            </a:r>
          </a:p>
        </p:txBody>
      </p:sp>
      <p:sp>
        <p:nvSpPr>
          <p:cNvPr id="8" name="Rectangle 14"/>
          <p:cNvSpPr>
            <a:spLocks noChangeArrowheads="1"/>
          </p:cNvSpPr>
          <p:nvPr/>
        </p:nvSpPr>
        <p:spPr bwMode="gray">
          <a:xfrm>
            <a:off x="323850" y="1916113"/>
            <a:ext cx="3757613" cy="393223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80000" tIns="216000" rIns="144000" bIns="72000"/>
          <a:lstStyle/>
          <a:p>
            <a:pPr marL="190500" indent="-190500">
              <a:lnSpc>
                <a:spcPct val="90000"/>
              </a:lnSpc>
              <a:spcAft>
                <a:spcPct val="20000"/>
              </a:spcAft>
              <a:buClr>
                <a:srgbClr val="292929"/>
              </a:buClr>
              <a:buFont typeface="Wingdings" pitchFamily="2" charset="2"/>
              <a:buChar char="§"/>
            </a:pPr>
            <a:endParaRPr lang="tr-TR" sz="2000" b="1" i="1">
              <a:solidFill>
                <a:srgbClr val="000000"/>
              </a:solidFill>
              <a:latin typeface="Calibri" pitchFamily="34" charset="0"/>
            </a:endParaRP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Bilinçsiz spor yapma,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Düzensiz beslenme, </a:t>
            </a:r>
          </a:p>
          <a:p>
            <a:pPr marL="190500" indent="-190500">
              <a:lnSpc>
                <a:spcPct val="90000"/>
              </a:lnSpc>
              <a:spcAft>
                <a:spcPct val="20000"/>
              </a:spcAft>
              <a:buClr>
                <a:srgbClr val="292929"/>
              </a:buClr>
              <a:buFont typeface="Wingdings" pitchFamily="2" charset="2"/>
              <a:buChar char="§"/>
            </a:pPr>
            <a:r>
              <a:rPr lang="sv-SE" sz="2000" b="1" i="1">
                <a:solidFill>
                  <a:srgbClr val="000000"/>
                </a:solidFill>
                <a:latin typeface="Calibri" pitchFamily="34" charset="0"/>
              </a:rPr>
              <a:t>Kronik hastalıklar,</a:t>
            </a:r>
          </a:p>
          <a:p>
            <a:pPr marL="190500" indent="-190500">
              <a:lnSpc>
                <a:spcPct val="90000"/>
              </a:lnSpc>
              <a:spcAft>
                <a:spcPct val="20000"/>
              </a:spcAft>
              <a:buClr>
                <a:srgbClr val="292929"/>
              </a:buClr>
              <a:buFont typeface="Wingdings" pitchFamily="2" charset="2"/>
              <a:buChar char="§"/>
            </a:pPr>
            <a:r>
              <a:rPr lang="tr-TR" sz="2000" b="1" i="1">
                <a:solidFill>
                  <a:srgbClr val="000000"/>
                </a:solidFill>
                <a:latin typeface="Calibri" pitchFamily="34" charset="0"/>
              </a:rPr>
              <a:t>……..………………vb.</a:t>
            </a:r>
            <a:endParaRPr lang="fr-FR" sz="2000" i="1">
              <a:solidFill>
                <a:srgbClr val="000000"/>
              </a:solidFill>
              <a:latin typeface="Calibri" pitchFamily="34" charset="0"/>
            </a:endParaRPr>
          </a:p>
        </p:txBody>
      </p:sp>
      <p:sp>
        <p:nvSpPr>
          <p:cNvPr id="9"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0"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E9E9E9"/>
              </a:gs>
              <a:gs pos="100000">
                <a:srgbClr val="B2B2B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3" name="AutoShape 41"/>
          <p:cNvSpPr>
            <a:spLocks noChangeArrowheads="1"/>
          </p:cNvSpPr>
          <p:nvPr/>
        </p:nvSpPr>
        <p:spPr bwMode="auto">
          <a:xfrm flipH="1">
            <a:off x="3825875" y="1558925"/>
            <a:ext cx="661988" cy="879475"/>
          </a:xfrm>
          <a:prstGeom prst="rightArrow">
            <a:avLst>
              <a:gd name="adj1" fmla="val 50111"/>
              <a:gd name="adj2" fmla="val 63157"/>
            </a:avLst>
          </a:prstGeom>
          <a:gradFill rotWithShape="1">
            <a:gsLst>
              <a:gs pos="0">
                <a:schemeClr val="tx2">
                  <a:gamma/>
                  <a:shade val="46275"/>
                  <a:invGamma/>
                </a:schemeClr>
              </a:gs>
              <a:gs pos="100000">
                <a:schemeClr val="tx2"/>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4" name="AutoShape 18"/>
          <p:cNvSpPr>
            <a:spLocks noChangeArrowheads="1"/>
          </p:cNvSpPr>
          <p:nvPr/>
        </p:nvSpPr>
        <p:spPr bwMode="auto">
          <a:xfrm>
            <a:off x="4635500" y="1558925"/>
            <a:ext cx="661988" cy="879475"/>
          </a:xfrm>
          <a:prstGeom prst="rightArrow">
            <a:avLst>
              <a:gd name="adj1" fmla="val 50111"/>
              <a:gd name="adj2" fmla="val 63157"/>
            </a:avLst>
          </a:prstGeom>
          <a:gradFill rotWithShape="1">
            <a:gsLst>
              <a:gs pos="0">
                <a:srgbClr val="C40505"/>
              </a:gs>
              <a:gs pos="100000">
                <a:srgbClr val="C40505">
                  <a:gamma/>
                  <a:shade val="46275"/>
                  <a:invGamma/>
                </a:srgbClr>
              </a:gs>
            </a:gsLst>
            <a:lin ang="0" scaled="1"/>
          </a:gradFill>
          <a:ln w="19050">
            <a:solidFill>
              <a:srgbClr val="FFFFFF"/>
            </a:solidFill>
            <a:miter lim="800000"/>
            <a:headEnd/>
            <a:tailEnd/>
          </a:ln>
          <a:effectLst>
            <a:outerShdw dist="81320" dir="2319588" algn="ctr" rotWithShape="0">
              <a:srgbClr val="4D4D4D">
                <a:alpha val="50000"/>
              </a:srgbClr>
            </a:outerShdw>
          </a:effectLst>
        </p:spPr>
        <p:txBody>
          <a:bodyPr wrap="none" anchor="ctr"/>
          <a:lstStyle/>
          <a:p>
            <a:pPr algn="ctr" eaLnBrk="0" hangingPunct="0">
              <a:defRPr/>
            </a:pPr>
            <a:endParaRPr lang="de-DE" noProof="1">
              <a:solidFill>
                <a:srgbClr val="000000"/>
              </a:solidFill>
            </a:endParaRP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İŞLE İLGİ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HASTALIKLAR -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KAS-İSKELET SİSTEMİ HAST</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43404" name="Metin kutusu 15"/>
          <p:cNvSpPr txBox="1">
            <a:spLocks noChangeArrowheads="1"/>
          </p:cNvSpPr>
          <p:nvPr/>
        </p:nvSpPr>
        <p:spPr bwMode="auto">
          <a:xfrm>
            <a:off x="323850" y="5067300"/>
            <a:ext cx="3757613" cy="400050"/>
          </a:xfrm>
          <a:prstGeom prst="rect">
            <a:avLst/>
          </a:prstGeom>
          <a:noFill/>
          <a:ln w="9525">
            <a:noFill/>
            <a:miter lim="800000"/>
            <a:headEnd/>
            <a:tailEnd/>
          </a:ln>
        </p:spPr>
        <p:txBody>
          <a:bodyPr>
            <a:spAutoFit/>
          </a:bodyPr>
          <a:lstStyle/>
          <a:p>
            <a:pPr algn="ctr"/>
            <a:r>
              <a:rPr lang="tr-TR" sz="2000" b="1" i="1">
                <a:solidFill>
                  <a:srgbClr val="C00000"/>
                </a:solidFill>
                <a:latin typeface="Calibri" pitchFamily="34" charset="0"/>
              </a:rPr>
              <a:t>«KİSH Riskini Artırır»</a:t>
            </a:r>
          </a:p>
        </p:txBody>
      </p:sp>
      <p:sp>
        <p:nvSpPr>
          <p:cNvPr id="17" name="Metin kutusu 16"/>
          <p:cNvSpPr txBox="1"/>
          <p:nvPr/>
        </p:nvSpPr>
        <p:spPr>
          <a:xfrm>
            <a:off x="5062538" y="5067300"/>
            <a:ext cx="3757612" cy="400050"/>
          </a:xfrm>
          <a:prstGeom prst="rect">
            <a:avLst/>
          </a:prstGeom>
          <a:noFill/>
        </p:spPr>
        <p:txBody>
          <a:bodyPr>
            <a:spAutoFit/>
          </a:bodyPr>
          <a:lstStyle/>
          <a:p>
            <a:pPr algn="ctr"/>
            <a:r>
              <a:rPr lang="tr-TR" sz="2000" b="1" i="1">
                <a:solidFill>
                  <a:srgbClr val="39540E"/>
                </a:solidFill>
                <a:latin typeface="Calibri" pitchFamily="34" charset="0"/>
              </a:rPr>
              <a:t>«KİSH Riskini Daha da Artırır»</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hteck 4"/>
          <p:cNvSpPr>
            <a:spLocks noChangeArrowheads="1"/>
          </p:cNvSpPr>
          <p:nvPr/>
        </p:nvSpPr>
        <p:spPr bwMode="auto">
          <a:xfrm>
            <a:off x="2390773" y="2414522"/>
            <a:ext cx="6657975" cy="2109852"/>
          </a:xfrm>
          <a:prstGeom prst="rect">
            <a:avLst/>
          </a:prstGeom>
          <a:noFill/>
          <a:ln w="9525" algn="ctr">
            <a:noFill/>
            <a:round/>
            <a:headEnd/>
            <a:tailEnd/>
          </a:ln>
        </p:spPr>
        <p:txBody>
          <a:bodyPr wrap="none" anchor="ctr"/>
          <a:lstStyle/>
          <a:p>
            <a:pPr algn="ctr">
              <a:defRPr/>
            </a:pP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En Sık Görülen </a:t>
            </a:r>
          </a:p>
          <a:p>
            <a:pPr algn="ctr">
              <a:defRPr/>
            </a:pP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Hastalıkları</a:t>
            </a:r>
            <a:endPar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0" name="Picture 2" descr="D:\DOKTOR\1-DRUZ\1-EĞİTİM KURUMU\1. İstanbuluzman\2-RESİMLER\Meslekler\accept-female-user-icon.pn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219075" y="2419349"/>
            <a:ext cx="2105024" cy="210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0402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2" name="20 Grup"/>
          <p:cNvGrpSpPr/>
          <p:nvPr/>
        </p:nvGrpSpPr>
        <p:grpSpPr>
          <a:xfrm>
            <a:off x="-1040898" y="1331100"/>
            <a:ext cx="6394450" cy="4449762"/>
            <a:chOff x="1443038" y="1592263"/>
            <a:chExt cx="6394450" cy="4449762"/>
          </a:xfrm>
        </p:grpSpPr>
        <p:pic>
          <p:nvPicPr>
            <p:cNvPr id="33" name="Picture 9"/>
            <p:cNvPicPr>
              <a:picLocks noChangeAspect="1" noChangeArrowheads="1"/>
            </p:cNvPicPr>
            <p:nvPr/>
          </p:nvPicPr>
          <p:blipFill>
            <a:blip r:embed="rId3" cstate="print"/>
            <a:srcRect/>
            <a:stretch>
              <a:fillRect/>
            </a:stretch>
          </p:blipFill>
          <p:spPr bwMode="auto">
            <a:xfrm>
              <a:off x="1443038" y="5311775"/>
              <a:ext cx="6394450" cy="730250"/>
            </a:xfrm>
            <a:prstGeom prst="rect">
              <a:avLst/>
            </a:prstGeom>
            <a:noFill/>
            <a:ln w="9525">
              <a:noFill/>
              <a:miter lim="800000"/>
              <a:headEnd/>
              <a:tailEnd/>
            </a:ln>
          </p:spPr>
        </p:pic>
        <p:sp>
          <p:nvSpPr>
            <p:cNvPr id="34" name="Freeform 22"/>
            <p:cNvSpPr>
              <a:spLocks/>
            </p:cNvSpPr>
            <p:nvPr/>
          </p:nvSpPr>
          <p:spPr bwMode="auto">
            <a:xfrm rot="13500000">
              <a:off x="3168650" y="2863850"/>
              <a:ext cx="1933575" cy="2771775"/>
            </a:xfrm>
            <a:custGeom>
              <a:avLst/>
              <a:gdLst>
                <a:gd name="T0" fmla="*/ 1316 w 1104"/>
                <a:gd name="T1" fmla="*/ 0 h 1608"/>
                <a:gd name="T2" fmla="*/ 273 w 1104"/>
                <a:gd name="T3" fmla="*/ 0 h 1608"/>
                <a:gd name="T4" fmla="*/ 0 w 1104"/>
                <a:gd name="T5" fmla="*/ 278 h 1608"/>
                <a:gd name="T6" fmla="*/ 12 w 1104"/>
                <a:gd name="T7" fmla="*/ 1324 h 1608"/>
                <a:gd name="T8" fmla="*/ 213 w 1104"/>
                <a:gd name="T9" fmla="*/ 1723 h 1608"/>
                <a:gd name="T10" fmla="*/ 647 w 1104"/>
                <a:gd name="T11" fmla="*/ 2129 h 1608"/>
                <a:gd name="T12" fmla="*/ 1006 w 1104"/>
                <a:gd name="T13" fmla="*/ 2113 h 1608"/>
                <a:gd name="T14" fmla="*/ 1422 w 1104"/>
                <a:gd name="T15" fmla="*/ 1723 h 1608"/>
                <a:gd name="T16" fmla="*/ 1612 w 1104"/>
                <a:gd name="T17" fmla="*/ 1279 h 1608"/>
                <a:gd name="T18" fmla="*/ 1577 w 1104"/>
                <a:gd name="T19" fmla="*/ 178 h 1608"/>
                <a:gd name="T20" fmla="*/ 1316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69A2E1">
                <a:alpha val="72000"/>
              </a:srgbClr>
            </a:solidFill>
            <a:ln w="14351" cap="flat" cmpd="sng">
              <a:noFill/>
              <a:prstDash val="solid"/>
              <a:miter lim="800000"/>
              <a:headEnd type="none" w="med" len="med"/>
              <a:tailEnd type="none" w="med" len="med"/>
            </a:ln>
          </p:spPr>
          <p:txBody>
            <a:bodyPr/>
            <a:lstStyle/>
            <a:p>
              <a:endParaRPr lang="tr-TR">
                <a:solidFill>
                  <a:srgbClr val="000000"/>
                </a:solidFill>
              </a:endParaRPr>
            </a:p>
          </p:txBody>
        </p:sp>
        <p:sp>
          <p:nvSpPr>
            <p:cNvPr id="35" name="Freeform 21"/>
            <p:cNvSpPr>
              <a:spLocks/>
            </p:cNvSpPr>
            <p:nvPr/>
          </p:nvSpPr>
          <p:spPr bwMode="auto">
            <a:xfrm rot="2700000">
              <a:off x="4233863" y="1714500"/>
              <a:ext cx="1933575" cy="2771775"/>
            </a:xfrm>
            <a:custGeom>
              <a:avLst/>
              <a:gdLst>
                <a:gd name="T0" fmla="*/ 1316 w 1104"/>
                <a:gd name="T1" fmla="*/ 0 h 1608"/>
                <a:gd name="T2" fmla="*/ 273 w 1104"/>
                <a:gd name="T3" fmla="*/ 0 h 1608"/>
                <a:gd name="T4" fmla="*/ 0 w 1104"/>
                <a:gd name="T5" fmla="*/ 278 h 1608"/>
                <a:gd name="T6" fmla="*/ 12 w 1104"/>
                <a:gd name="T7" fmla="*/ 1324 h 1608"/>
                <a:gd name="T8" fmla="*/ 213 w 1104"/>
                <a:gd name="T9" fmla="*/ 1723 h 1608"/>
                <a:gd name="T10" fmla="*/ 647 w 1104"/>
                <a:gd name="T11" fmla="*/ 2129 h 1608"/>
                <a:gd name="T12" fmla="*/ 1006 w 1104"/>
                <a:gd name="T13" fmla="*/ 2113 h 1608"/>
                <a:gd name="T14" fmla="*/ 1422 w 1104"/>
                <a:gd name="T15" fmla="*/ 1723 h 1608"/>
                <a:gd name="T16" fmla="*/ 1612 w 1104"/>
                <a:gd name="T17" fmla="*/ 1279 h 1608"/>
                <a:gd name="T18" fmla="*/ 1577 w 1104"/>
                <a:gd name="T19" fmla="*/ 178 h 1608"/>
                <a:gd name="T20" fmla="*/ 1316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0061B2">
                <a:alpha val="72000"/>
              </a:srgbClr>
            </a:solidFill>
            <a:ln w="14351" cap="flat" cmpd="sng">
              <a:noFill/>
              <a:prstDash val="solid"/>
              <a:miter lim="800000"/>
              <a:headEnd type="none" w="med" len="med"/>
              <a:tailEnd type="none" w="med" len="med"/>
            </a:ln>
          </p:spPr>
          <p:txBody>
            <a:bodyPr/>
            <a:lstStyle/>
            <a:p>
              <a:endParaRPr lang="tr-TR">
                <a:solidFill>
                  <a:srgbClr val="000000"/>
                </a:solidFill>
              </a:endParaRPr>
            </a:p>
          </p:txBody>
        </p:sp>
        <p:sp>
          <p:nvSpPr>
            <p:cNvPr id="36" name="Freeform 18"/>
            <p:cNvSpPr>
              <a:spLocks/>
            </p:cNvSpPr>
            <p:nvPr/>
          </p:nvSpPr>
          <p:spPr bwMode="auto">
            <a:xfrm rot="18814430">
              <a:off x="3176588" y="1706563"/>
              <a:ext cx="1933575" cy="2771775"/>
            </a:xfrm>
            <a:custGeom>
              <a:avLst/>
              <a:gdLst>
                <a:gd name="T0" fmla="*/ 1316 w 1104"/>
                <a:gd name="T1" fmla="*/ 0 h 1608"/>
                <a:gd name="T2" fmla="*/ 273 w 1104"/>
                <a:gd name="T3" fmla="*/ 0 h 1608"/>
                <a:gd name="T4" fmla="*/ 0 w 1104"/>
                <a:gd name="T5" fmla="*/ 278 h 1608"/>
                <a:gd name="T6" fmla="*/ 12 w 1104"/>
                <a:gd name="T7" fmla="*/ 1324 h 1608"/>
                <a:gd name="T8" fmla="*/ 213 w 1104"/>
                <a:gd name="T9" fmla="*/ 1723 h 1608"/>
                <a:gd name="T10" fmla="*/ 647 w 1104"/>
                <a:gd name="T11" fmla="*/ 2129 h 1608"/>
                <a:gd name="T12" fmla="*/ 1006 w 1104"/>
                <a:gd name="T13" fmla="*/ 2113 h 1608"/>
                <a:gd name="T14" fmla="*/ 1422 w 1104"/>
                <a:gd name="T15" fmla="*/ 1723 h 1608"/>
                <a:gd name="T16" fmla="*/ 1612 w 1104"/>
                <a:gd name="T17" fmla="*/ 1279 h 1608"/>
                <a:gd name="T18" fmla="*/ 1577 w 1104"/>
                <a:gd name="T19" fmla="*/ 178 h 1608"/>
                <a:gd name="T20" fmla="*/ 1316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004074">
                <a:alpha val="72000"/>
              </a:srgbClr>
            </a:solidFill>
            <a:ln w="14351" cap="flat">
              <a:noFill/>
              <a:prstDash val="solid"/>
              <a:miter lim="800000"/>
              <a:headEnd/>
              <a:tailEnd/>
            </a:ln>
          </p:spPr>
          <p:txBody>
            <a:bodyPr/>
            <a:lstStyle/>
            <a:p>
              <a:endParaRPr lang="tr-TR">
                <a:solidFill>
                  <a:srgbClr val="000000"/>
                </a:solidFill>
              </a:endParaRPr>
            </a:p>
          </p:txBody>
        </p:sp>
        <p:sp>
          <p:nvSpPr>
            <p:cNvPr id="37" name="Freeform 23"/>
            <p:cNvSpPr>
              <a:spLocks/>
            </p:cNvSpPr>
            <p:nvPr/>
          </p:nvSpPr>
          <p:spPr bwMode="auto">
            <a:xfrm rot="8182408">
              <a:off x="4243388" y="2857500"/>
              <a:ext cx="1931987" cy="2771775"/>
            </a:xfrm>
            <a:custGeom>
              <a:avLst/>
              <a:gdLst>
                <a:gd name="T0" fmla="*/ 1311 w 1104"/>
                <a:gd name="T1" fmla="*/ 0 h 1608"/>
                <a:gd name="T2" fmla="*/ 272 w 1104"/>
                <a:gd name="T3" fmla="*/ 0 h 1608"/>
                <a:gd name="T4" fmla="*/ 0 w 1104"/>
                <a:gd name="T5" fmla="*/ 278 h 1608"/>
                <a:gd name="T6" fmla="*/ 12 w 1104"/>
                <a:gd name="T7" fmla="*/ 1324 h 1608"/>
                <a:gd name="T8" fmla="*/ 213 w 1104"/>
                <a:gd name="T9" fmla="*/ 1723 h 1608"/>
                <a:gd name="T10" fmla="*/ 644 w 1104"/>
                <a:gd name="T11" fmla="*/ 2129 h 1608"/>
                <a:gd name="T12" fmla="*/ 1005 w 1104"/>
                <a:gd name="T13" fmla="*/ 2113 h 1608"/>
                <a:gd name="T14" fmla="*/ 1417 w 1104"/>
                <a:gd name="T15" fmla="*/ 1723 h 1608"/>
                <a:gd name="T16" fmla="*/ 1606 w 1104"/>
                <a:gd name="T17" fmla="*/ 1279 h 1608"/>
                <a:gd name="T18" fmla="*/ 1571 w 1104"/>
                <a:gd name="T19" fmla="*/ 178 h 1608"/>
                <a:gd name="T20" fmla="*/ 1311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2A79D0">
                <a:alpha val="72000"/>
              </a:srgbClr>
            </a:solidFill>
            <a:ln w="14351" cap="flat" cmpd="sng">
              <a:noFill/>
              <a:prstDash val="solid"/>
              <a:miter lim="800000"/>
              <a:headEnd type="none" w="med" len="med"/>
              <a:tailEnd type="none" w="med" len="med"/>
            </a:ln>
          </p:spPr>
          <p:txBody>
            <a:bodyPr/>
            <a:lstStyle/>
            <a:p>
              <a:endParaRPr lang="tr-TR">
                <a:solidFill>
                  <a:srgbClr val="000000"/>
                </a:solidFill>
              </a:endParaRPr>
            </a:p>
          </p:txBody>
        </p:sp>
        <p:sp>
          <p:nvSpPr>
            <p:cNvPr id="38" name="AutoShape 25"/>
            <p:cNvSpPr>
              <a:spLocks noChangeArrowheads="1"/>
            </p:cNvSpPr>
            <p:nvPr/>
          </p:nvSpPr>
          <p:spPr bwMode="auto">
            <a:xfrm>
              <a:off x="4121150" y="3119438"/>
              <a:ext cx="1103313" cy="1104900"/>
            </a:xfrm>
            <a:prstGeom prst="roundRect">
              <a:avLst>
                <a:gd name="adj" fmla="val 16667"/>
              </a:avLst>
            </a:prstGeom>
            <a:solidFill>
              <a:srgbClr val="004074"/>
            </a:solidFill>
            <a:ln w="9525">
              <a:noFill/>
              <a:round/>
              <a:headEnd/>
              <a:tailEnd/>
            </a:ln>
            <a:effectLst/>
          </p:spPr>
          <p:txBody>
            <a:bodyPr wrap="none" anchor="ctr"/>
            <a:lstStyle/>
            <a:p>
              <a:pPr>
                <a:defRPr/>
              </a:pPr>
              <a:endParaRPr lang="de-DE">
                <a:solidFill>
                  <a:srgbClr val="000000"/>
                </a:solidFill>
              </a:endParaRPr>
            </a:p>
          </p:txBody>
        </p:sp>
        <p:sp>
          <p:nvSpPr>
            <p:cNvPr id="39" name="Text Box 19"/>
            <p:cNvSpPr txBox="1">
              <a:spLocks noChangeArrowheads="1"/>
            </p:cNvSpPr>
            <p:nvPr/>
          </p:nvSpPr>
          <p:spPr bwMode="gray">
            <a:xfrm rot="18677185">
              <a:off x="2634456" y="2211408"/>
              <a:ext cx="1706563" cy="553998"/>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Fiziksel        Riskler</a:t>
              </a:r>
              <a:endParaRPr lang="tr-TR" b="1" noProof="1">
                <a:solidFill>
                  <a:srgbClr val="FFFFFF"/>
                </a:solidFill>
                <a:latin typeface="Calibri" pitchFamily="34" charset="0"/>
                <a:cs typeface="Calibri" pitchFamily="34" charset="0"/>
              </a:endParaRPr>
            </a:p>
          </p:txBody>
        </p:sp>
        <p:sp>
          <p:nvSpPr>
            <p:cNvPr id="40" name="Text Box 19"/>
            <p:cNvSpPr txBox="1">
              <a:spLocks noChangeArrowheads="1"/>
            </p:cNvSpPr>
            <p:nvPr/>
          </p:nvSpPr>
          <p:spPr bwMode="gray">
            <a:xfrm rot="2700000">
              <a:off x="4961732" y="2168545"/>
              <a:ext cx="1706562" cy="553998"/>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Kimyasal       Riskler</a:t>
              </a:r>
              <a:endParaRPr lang="tr-TR" b="1" noProof="1">
                <a:solidFill>
                  <a:srgbClr val="FFFFFF"/>
                </a:solidFill>
                <a:latin typeface="Calibri" pitchFamily="34" charset="0"/>
                <a:cs typeface="Calibri" pitchFamily="34" charset="0"/>
              </a:endParaRPr>
            </a:p>
          </p:txBody>
        </p:sp>
        <p:sp>
          <p:nvSpPr>
            <p:cNvPr id="41" name="Text Box 19"/>
            <p:cNvSpPr txBox="1">
              <a:spLocks noChangeArrowheads="1"/>
            </p:cNvSpPr>
            <p:nvPr/>
          </p:nvSpPr>
          <p:spPr bwMode="gray">
            <a:xfrm rot="2700000">
              <a:off x="2696369" y="4594245"/>
              <a:ext cx="1706562" cy="553998"/>
            </a:xfrm>
            <a:prstGeom prst="rect">
              <a:avLst/>
            </a:prstGeom>
            <a:noFill/>
            <a:ln w="9525">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Psikososyal Riskler</a:t>
              </a:r>
              <a:endParaRPr lang="tr-TR" b="1" noProof="1">
                <a:solidFill>
                  <a:srgbClr val="FFFFFF"/>
                </a:solidFill>
                <a:latin typeface="Calibri" pitchFamily="34" charset="0"/>
                <a:cs typeface="Calibri" pitchFamily="34" charset="0"/>
              </a:endParaRPr>
            </a:p>
          </p:txBody>
        </p:sp>
        <p:sp>
          <p:nvSpPr>
            <p:cNvPr id="42" name="Text Box 19"/>
            <p:cNvSpPr txBox="1">
              <a:spLocks noChangeArrowheads="1"/>
            </p:cNvSpPr>
            <p:nvPr/>
          </p:nvSpPr>
          <p:spPr bwMode="gray">
            <a:xfrm rot="19011173">
              <a:off x="5037138" y="4633139"/>
              <a:ext cx="1706562" cy="553998"/>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Biyolojik       Riskler</a:t>
              </a:r>
              <a:endParaRPr lang="tr-TR" b="1" noProof="1">
                <a:solidFill>
                  <a:srgbClr val="FFFFFF"/>
                </a:solidFill>
                <a:latin typeface="Calibri" pitchFamily="34" charset="0"/>
                <a:cs typeface="Calibri" pitchFamily="34" charset="0"/>
              </a:endParaRPr>
            </a:p>
          </p:txBody>
        </p:sp>
        <p:sp>
          <p:nvSpPr>
            <p:cNvPr id="43" name="Text Box 19"/>
            <p:cNvSpPr txBox="1">
              <a:spLocks noChangeArrowheads="1"/>
            </p:cNvSpPr>
            <p:nvPr/>
          </p:nvSpPr>
          <p:spPr bwMode="gray">
            <a:xfrm>
              <a:off x="4148138" y="3243263"/>
              <a:ext cx="1062037" cy="830997"/>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Agency FB" pitchFamily="34" charset="0"/>
                  <a:cs typeface="Calibri" pitchFamily="34" charset="0"/>
                </a:rPr>
                <a:t>Sağlık Açısından Risk</a:t>
              </a:r>
              <a:endParaRPr lang="tr-TR" b="1" noProof="1">
                <a:solidFill>
                  <a:srgbClr val="FFFFFF"/>
                </a:solidFill>
                <a:latin typeface="Agency FB" pitchFamily="34" charset="0"/>
                <a:cs typeface="Calibri" pitchFamily="34" charset="0"/>
              </a:endParaRPr>
            </a:p>
          </p:txBody>
        </p:sp>
      </p:grpSp>
      <p:sp>
        <p:nvSpPr>
          <p:cNvPr id="4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pic>
        <p:nvPicPr>
          <p:cNvPr id="45" name="Picture 2" descr="H:\DOKTOR\1-ISTANBULUZMAN\1-EĞİTİM KURUMU\1. İstanbuluzman\2-RESİMLER\Meslekler\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743" y="1497366"/>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6" name="Dikdörtgen 45"/>
          <p:cNvSpPr/>
          <p:nvPr/>
        </p:nvSpPr>
        <p:spPr>
          <a:xfrm>
            <a:off x="30767" y="1204582"/>
            <a:ext cx="4258102" cy="43901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47" name="Dikdörtgen 46"/>
          <p:cNvSpPr/>
          <p:nvPr/>
        </p:nvSpPr>
        <p:spPr>
          <a:xfrm>
            <a:off x="4601568" y="1190934"/>
            <a:ext cx="3084394" cy="43901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48" name="Dikdörtgen 47"/>
          <p:cNvSpPr/>
          <p:nvPr/>
        </p:nvSpPr>
        <p:spPr>
          <a:xfrm>
            <a:off x="33039" y="5626142"/>
            <a:ext cx="4258102" cy="4758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i="1" dirty="0" smtClean="0">
                <a:solidFill>
                  <a:srgbClr val="000000"/>
                </a:solidFill>
                <a:latin typeface="Calibri" pitchFamily="34" charset="0"/>
                <a:cs typeface="Calibri" pitchFamily="34" charset="0"/>
              </a:rPr>
              <a:t>İşyerinde Bulunan Risk Faktörleri</a:t>
            </a:r>
            <a:endParaRPr lang="tr-TR" sz="2000" i="1" dirty="0">
              <a:solidFill>
                <a:srgbClr val="000000"/>
              </a:solidFill>
              <a:latin typeface="Calibri" pitchFamily="34" charset="0"/>
              <a:cs typeface="Calibri" pitchFamily="34" charset="0"/>
            </a:endParaRPr>
          </a:p>
        </p:txBody>
      </p:sp>
      <p:sp>
        <p:nvSpPr>
          <p:cNvPr id="49" name="Dikdörtgen 48"/>
          <p:cNvSpPr/>
          <p:nvPr/>
        </p:nvSpPr>
        <p:spPr>
          <a:xfrm>
            <a:off x="4604995" y="5621991"/>
            <a:ext cx="3084394" cy="4758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i="1" dirty="0" smtClean="0">
                <a:solidFill>
                  <a:srgbClr val="000000"/>
                </a:solidFill>
                <a:latin typeface="Calibri" pitchFamily="34" charset="0"/>
                <a:cs typeface="Calibri" pitchFamily="34" charset="0"/>
              </a:rPr>
              <a:t>Çalışanın Bireysel Özellikleri</a:t>
            </a:r>
            <a:endParaRPr lang="tr-TR" sz="2000" i="1" dirty="0">
              <a:solidFill>
                <a:srgbClr val="000000"/>
              </a:solidFill>
              <a:latin typeface="Calibri" pitchFamily="34" charset="0"/>
              <a:cs typeface="Calibri" pitchFamily="34" charset="0"/>
            </a:endParaRPr>
          </a:p>
        </p:txBody>
      </p:sp>
      <p:sp>
        <p:nvSpPr>
          <p:cNvPr id="50" name="Dikdörtgen 49"/>
          <p:cNvSpPr/>
          <p:nvPr/>
        </p:nvSpPr>
        <p:spPr>
          <a:xfrm rot="5400000">
            <a:off x="8081311" y="1739743"/>
            <a:ext cx="696341" cy="133320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smtClean="0">
                <a:solidFill>
                  <a:srgbClr val="FFFFFF"/>
                </a:solidFill>
                <a:latin typeface="Calibri" pitchFamily="34" charset="0"/>
                <a:cs typeface="Calibri" pitchFamily="34" charset="0"/>
              </a:rPr>
              <a:t>ÖNLEM</a:t>
            </a:r>
          </a:p>
        </p:txBody>
      </p:sp>
      <p:sp>
        <p:nvSpPr>
          <p:cNvPr id="51" name="Dikdörtgen 50"/>
          <p:cNvSpPr/>
          <p:nvPr/>
        </p:nvSpPr>
        <p:spPr>
          <a:xfrm rot="5400000">
            <a:off x="8081314" y="3626349"/>
            <a:ext cx="696340" cy="133320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smtClean="0">
                <a:solidFill>
                  <a:srgbClr val="000000"/>
                </a:solidFill>
                <a:latin typeface="Calibri" pitchFamily="34" charset="0"/>
                <a:cs typeface="Calibri" pitchFamily="34" charset="0"/>
              </a:rPr>
              <a:t>GELİŞTİRME</a:t>
            </a:r>
            <a:endParaRPr lang="tr-TR" b="1" dirty="0">
              <a:solidFill>
                <a:srgbClr val="000000"/>
              </a:solidFill>
              <a:latin typeface="Calibri" pitchFamily="34" charset="0"/>
              <a:cs typeface="Calibri" pitchFamily="34" charset="0"/>
            </a:endParaRPr>
          </a:p>
        </p:txBody>
      </p:sp>
      <p:sp>
        <p:nvSpPr>
          <p:cNvPr id="52" name="Dikdörtgen 51"/>
          <p:cNvSpPr/>
          <p:nvPr/>
        </p:nvSpPr>
        <p:spPr>
          <a:xfrm rot="5400000">
            <a:off x="8081310" y="2673844"/>
            <a:ext cx="696341" cy="133320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smtClean="0">
                <a:solidFill>
                  <a:srgbClr val="FFFFFF"/>
                </a:solidFill>
                <a:latin typeface="Calibri" pitchFamily="34" charset="0"/>
                <a:cs typeface="Calibri" pitchFamily="34" charset="0"/>
              </a:rPr>
              <a:t>SÜRDÜRME</a:t>
            </a:r>
          </a:p>
        </p:txBody>
      </p:sp>
      <p:sp>
        <p:nvSpPr>
          <p:cNvPr id="4" name="Eşittir 3"/>
          <p:cNvSpPr/>
          <p:nvPr/>
        </p:nvSpPr>
        <p:spPr>
          <a:xfrm>
            <a:off x="4323157" y="3488934"/>
            <a:ext cx="255987" cy="317255"/>
          </a:xfrm>
          <a:prstGeom prst="mathEqual">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405437249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Line 5"/>
          <p:cNvSpPr>
            <a:spLocks noChangeShapeType="1"/>
          </p:cNvSpPr>
          <p:nvPr/>
        </p:nvSpPr>
        <p:spPr bwMode="auto">
          <a:xfrm>
            <a:off x="314325" y="2392363"/>
            <a:ext cx="8626475" cy="0"/>
          </a:xfrm>
          <a:prstGeom prst="line">
            <a:avLst/>
          </a:prstGeom>
          <a:noFill/>
          <a:ln w="12700">
            <a:solidFill>
              <a:srgbClr val="777777"/>
            </a:solidFill>
            <a:prstDash val="sysDot"/>
            <a:round/>
            <a:headEnd/>
            <a:tailEnd/>
          </a:ln>
        </p:spPr>
        <p:txBody>
          <a:bodyPr/>
          <a:lstStyle/>
          <a:p>
            <a:endParaRPr lang="tr-TR"/>
          </a:p>
        </p:txBody>
      </p:sp>
      <p:sp>
        <p:nvSpPr>
          <p:cNvPr id="5" name="Line 6"/>
          <p:cNvSpPr>
            <a:spLocks noChangeShapeType="1"/>
          </p:cNvSpPr>
          <p:nvPr/>
        </p:nvSpPr>
        <p:spPr bwMode="auto">
          <a:xfrm>
            <a:off x="314325" y="3184525"/>
            <a:ext cx="8626475" cy="0"/>
          </a:xfrm>
          <a:prstGeom prst="line">
            <a:avLst/>
          </a:prstGeom>
          <a:noFill/>
          <a:ln w="12700">
            <a:solidFill>
              <a:srgbClr val="777777"/>
            </a:solidFill>
            <a:prstDash val="sysDot"/>
            <a:round/>
            <a:headEnd/>
            <a:tailEnd/>
          </a:ln>
        </p:spPr>
        <p:txBody>
          <a:bodyPr/>
          <a:lstStyle/>
          <a:p>
            <a:endParaRPr lang="tr-TR"/>
          </a:p>
        </p:txBody>
      </p:sp>
      <p:sp>
        <p:nvSpPr>
          <p:cNvPr id="7" name="Line 7"/>
          <p:cNvSpPr>
            <a:spLocks noChangeShapeType="1"/>
          </p:cNvSpPr>
          <p:nvPr/>
        </p:nvSpPr>
        <p:spPr bwMode="auto">
          <a:xfrm>
            <a:off x="314325" y="3976688"/>
            <a:ext cx="8626475" cy="0"/>
          </a:xfrm>
          <a:prstGeom prst="line">
            <a:avLst/>
          </a:prstGeom>
          <a:noFill/>
          <a:ln w="12700">
            <a:solidFill>
              <a:srgbClr val="777777"/>
            </a:solidFill>
            <a:prstDash val="sysDot"/>
            <a:round/>
            <a:headEnd/>
            <a:tailEnd/>
          </a:ln>
        </p:spPr>
        <p:txBody>
          <a:bodyPr/>
          <a:lstStyle/>
          <a:p>
            <a:endParaRPr lang="tr-TR"/>
          </a:p>
        </p:txBody>
      </p:sp>
      <p:sp>
        <p:nvSpPr>
          <p:cNvPr id="8" name="Line 8"/>
          <p:cNvSpPr>
            <a:spLocks noChangeShapeType="1"/>
          </p:cNvSpPr>
          <p:nvPr/>
        </p:nvSpPr>
        <p:spPr bwMode="auto">
          <a:xfrm>
            <a:off x="314325" y="4768850"/>
            <a:ext cx="8626475" cy="0"/>
          </a:xfrm>
          <a:prstGeom prst="line">
            <a:avLst/>
          </a:prstGeom>
          <a:noFill/>
          <a:ln w="12700">
            <a:solidFill>
              <a:srgbClr val="777777"/>
            </a:solidFill>
            <a:prstDash val="sysDot"/>
            <a:round/>
            <a:headEnd/>
            <a:tailEnd/>
          </a:ln>
        </p:spPr>
        <p:txBody>
          <a:bodyPr/>
          <a:lstStyle/>
          <a:p>
            <a:endParaRPr lang="tr-TR"/>
          </a:p>
        </p:txBody>
      </p:sp>
      <p:sp>
        <p:nvSpPr>
          <p:cNvPr id="9" name="Line 9"/>
          <p:cNvSpPr>
            <a:spLocks noChangeShapeType="1"/>
          </p:cNvSpPr>
          <p:nvPr/>
        </p:nvSpPr>
        <p:spPr bwMode="auto">
          <a:xfrm>
            <a:off x="314325" y="1600200"/>
            <a:ext cx="8626475" cy="0"/>
          </a:xfrm>
          <a:prstGeom prst="line">
            <a:avLst/>
          </a:prstGeom>
          <a:noFill/>
          <a:ln w="12700">
            <a:solidFill>
              <a:srgbClr val="777777"/>
            </a:solidFill>
            <a:prstDash val="sysDot"/>
            <a:round/>
            <a:headEnd/>
            <a:tailEnd/>
          </a:ln>
        </p:spPr>
        <p:txBody>
          <a:bodyPr/>
          <a:lstStyle/>
          <a:p>
            <a:endParaRPr lang="tr-TR"/>
          </a:p>
        </p:txBody>
      </p:sp>
      <p:sp>
        <p:nvSpPr>
          <p:cNvPr id="10" name="Line 10"/>
          <p:cNvSpPr>
            <a:spLocks noChangeShapeType="1"/>
          </p:cNvSpPr>
          <p:nvPr/>
        </p:nvSpPr>
        <p:spPr bwMode="auto">
          <a:xfrm>
            <a:off x="314325" y="5561013"/>
            <a:ext cx="8626475" cy="0"/>
          </a:xfrm>
          <a:prstGeom prst="line">
            <a:avLst/>
          </a:prstGeom>
          <a:noFill/>
          <a:ln w="12700">
            <a:solidFill>
              <a:srgbClr val="777777"/>
            </a:solidFill>
            <a:prstDash val="sysDot"/>
            <a:round/>
            <a:headEnd/>
            <a:tailEnd/>
          </a:ln>
        </p:spPr>
        <p:txBody>
          <a:bodyPr/>
          <a:lstStyle/>
          <a:p>
            <a:endParaRPr lang="tr-TR"/>
          </a:p>
        </p:txBody>
      </p:sp>
      <p:sp>
        <p:nvSpPr>
          <p:cNvPr id="11" name="Text Box 16"/>
          <p:cNvSpPr txBox="1">
            <a:spLocks noChangeArrowheads="1"/>
          </p:cNvSpPr>
          <p:nvPr/>
        </p:nvSpPr>
        <p:spPr bwMode="auto">
          <a:xfrm>
            <a:off x="219075" y="2597150"/>
            <a:ext cx="2934020"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2. Kas-İskelet </a:t>
            </a:r>
            <a:r>
              <a:rPr lang="tr-TR" sz="1600" b="1" noProof="1">
                <a:solidFill>
                  <a:srgbClr val="000000"/>
                </a:solidFill>
                <a:latin typeface="Calibri" pitchFamily="34" charset="0"/>
              </a:rPr>
              <a:t>Sistemi Hastalıkları</a:t>
            </a:r>
          </a:p>
        </p:txBody>
      </p:sp>
      <p:sp>
        <p:nvSpPr>
          <p:cNvPr id="12" name="Text Box 17"/>
          <p:cNvSpPr txBox="1">
            <a:spLocks noChangeArrowheads="1"/>
          </p:cNvSpPr>
          <p:nvPr/>
        </p:nvSpPr>
        <p:spPr bwMode="auto">
          <a:xfrm>
            <a:off x="219075" y="3381375"/>
            <a:ext cx="1884181"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3. Mesleki </a:t>
            </a:r>
            <a:r>
              <a:rPr lang="tr-TR" sz="1600" b="1" noProof="1">
                <a:solidFill>
                  <a:srgbClr val="000000"/>
                </a:solidFill>
                <a:latin typeface="Calibri" pitchFamily="34" charset="0"/>
              </a:rPr>
              <a:t>Kanserler</a:t>
            </a:r>
          </a:p>
        </p:txBody>
      </p:sp>
      <p:sp>
        <p:nvSpPr>
          <p:cNvPr id="13" name="Text Box 18"/>
          <p:cNvSpPr txBox="1">
            <a:spLocks noChangeArrowheads="1"/>
          </p:cNvSpPr>
          <p:nvPr/>
        </p:nvSpPr>
        <p:spPr bwMode="auto">
          <a:xfrm>
            <a:off x="219075" y="4165600"/>
            <a:ext cx="2254539"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4. Akut </a:t>
            </a:r>
            <a:r>
              <a:rPr lang="tr-TR" sz="1600" b="1" noProof="1">
                <a:solidFill>
                  <a:srgbClr val="000000"/>
                </a:solidFill>
                <a:latin typeface="Calibri" pitchFamily="34" charset="0"/>
              </a:rPr>
              <a:t>(Şiddetli) Travma</a:t>
            </a:r>
          </a:p>
        </p:txBody>
      </p:sp>
      <p:sp>
        <p:nvSpPr>
          <p:cNvPr id="14" name="Text Box 19"/>
          <p:cNvSpPr txBox="1">
            <a:spLocks noChangeArrowheads="1"/>
          </p:cNvSpPr>
          <p:nvPr/>
        </p:nvSpPr>
        <p:spPr bwMode="auto">
          <a:xfrm>
            <a:off x="219075" y="4949825"/>
            <a:ext cx="1737218"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5. Kalp </a:t>
            </a:r>
            <a:r>
              <a:rPr lang="tr-TR" sz="1600" b="1" noProof="1">
                <a:solidFill>
                  <a:srgbClr val="000000"/>
                </a:solidFill>
                <a:latin typeface="Calibri" pitchFamily="34" charset="0"/>
              </a:rPr>
              <a:t>Hastalıkları</a:t>
            </a:r>
          </a:p>
        </p:txBody>
      </p:sp>
      <p:sp>
        <p:nvSpPr>
          <p:cNvPr id="15" name="Text Box 20"/>
          <p:cNvSpPr txBox="1">
            <a:spLocks noChangeArrowheads="1"/>
          </p:cNvSpPr>
          <p:nvPr/>
        </p:nvSpPr>
        <p:spPr bwMode="auto">
          <a:xfrm>
            <a:off x="4821238" y="1830388"/>
            <a:ext cx="2522113"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6. Üriner </a:t>
            </a:r>
            <a:r>
              <a:rPr lang="tr-TR" sz="1600" b="1" noProof="1">
                <a:solidFill>
                  <a:srgbClr val="000000"/>
                </a:solidFill>
                <a:latin typeface="Calibri" pitchFamily="34" charset="0"/>
              </a:rPr>
              <a:t>Sistem Hastalıkları</a:t>
            </a:r>
          </a:p>
        </p:txBody>
      </p:sp>
      <p:sp>
        <p:nvSpPr>
          <p:cNvPr id="16" name="Rectangle 13"/>
          <p:cNvSpPr>
            <a:spLocks noChangeArrowheads="1"/>
          </p:cNvSpPr>
          <p:nvPr/>
        </p:nvSpPr>
        <p:spPr bwMode="auto">
          <a:xfrm>
            <a:off x="219075" y="1893888"/>
            <a:ext cx="1992865"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dirty="0" smtClean="0">
                <a:solidFill>
                  <a:srgbClr val="000000"/>
                </a:solidFill>
                <a:latin typeface="Calibri" pitchFamily="34" charset="0"/>
              </a:rPr>
              <a:t>1. Akciğer </a:t>
            </a:r>
            <a:r>
              <a:rPr lang="tr-TR" sz="1600" b="1" dirty="0">
                <a:solidFill>
                  <a:srgbClr val="000000"/>
                </a:solidFill>
                <a:latin typeface="Calibri" pitchFamily="34" charset="0"/>
              </a:rPr>
              <a:t>Hastalıkları</a:t>
            </a:r>
            <a:endParaRPr lang="en-GB" sz="1600" b="1" dirty="0">
              <a:solidFill>
                <a:srgbClr val="000000"/>
              </a:solidFill>
              <a:latin typeface="Calibri" pitchFamily="34" charset="0"/>
            </a:endParaRPr>
          </a:p>
        </p:txBody>
      </p:sp>
      <p:sp>
        <p:nvSpPr>
          <p:cNvPr id="1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EN SIK GÖRÜLEN MESLEK HASTALIKLARI (NIOSH)</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Text Box 16"/>
          <p:cNvSpPr txBox="1">
            <a:spLocks noChangeArrowheads="1"/>
          </p:cNvSpPr>
          <p:nvPr/>
        </p:nvSpPr>
        <p:spPr bwMode="auto">
          <a:xfrm>
            <a:off x="4821238" y="3367088"/>
            <a:ext cx="3041934"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8. Gürültüye </a:t>
            </a:r>
            <a:r>
              <a:rPr lang="tr-TR" sz="1600" b="1" noProof="1">
                <a:solidFill>
                  <a:srgbClr val="000000"/>
                </a:solidFill>
                <a:latin typeface="Calibri" pitchFamily="34" charset="0"/>
              </a:rPr>
              <a:t>Bağlı İşitme Kayıpları</a:t>
            </a:r>
          </a:p>
        </p:txBody>
      </p:sp>
      <p:sp>
        <p:nvSpPr>
          <p:cNvPr id="19" name="Text Box 17"/>
          <p:cNvSpPr txBox="1">
            <a:spLocks noChangeArrowheads="1"/>
          </p:cNvSpPr>
          <p:nvPr/>
        </p:nvSpPr>
        <p:spPr bwMode="auto">
          <a:xfrm>
            <a:off x="4821238" y="4151313"/>
            <a:ext cx="2428433"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9. Dermatolojik </a:t>
            </a:r>
            <a:r>
              <a:rPr lang="tr-TR" sz="1600" b="1" noProof="1">
                <a:solidFill>
                  <a:srgbClr val="000000"/>
                </a:solidFill>
                <a:latin typeface="Calibri" pitchFamily="34" charset="0"/>
              </a:rPr>
              <a:t>Hastalıklar</a:t>
            </a:r>
          </a:p>
        </p:txBody>
      </p:sp>
      <p:sp>
        <p:nvSpPr>
          <p:cNvPr id="20" name="Text Box 18"/>
          <p:cNvSpPr txBox="1">
            <a:spLocks noChangeArrowheads="1"/>
          </p:cNvSpPr>
          <p:nvPr/>
        </p:nvSpPr>
        <p:spPr bwMode="auto">
          <a:xfrm>
            <a:off x="4821238" y="4935538"/>
            <a:ext cx="2222351"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noProof="1" smtClean="0">
                <a:solidFill>
                  <a:srgbClr val="000000"/>
                </a:solidFill>
                <a:latin typeface="Calibri" pitchFamily="34" charset="0"/>
              </a:rPr>
              <a:t>10. Psikolojik </a:t>
            </a:r>
            <a:r>
              <a:rPr lang="tr-TR" sz="1600" b="1" noProof="1">
                <a:solidFill>
                  <a:srgbClr val="000000"/>
                </a:solidFill>
                <a:latin typeface="Calibri" pitchFamily="34" charset="0"/>
              </a:rPr>
              <a:t>Hastalıklar</a:t>
            </a:r>
          </a:p>
        </p:txBody>
      </p:sp>
      <p:sp>
        <p:nvSpPr>
          <p:cNvPr id="21" name="Rectangle 13"/>
          <p:cNvSpPr>
            <a:spLocks noChangeArrowheads="1"/>
          </p:cNvSpPr>
          <p:nvPr/>
        </p:nvSpPr>
        <p:spPr bwMode="auto">
          <a:xfrm>
            <a:off x="4821238" y="2559050"/>
            <a:ext cx="2408299" cy="427979"/>
          </a:xfrm>
          <a:prstGeom prst="rect">
            <a:avLst/>
          </a:prstGeom>
          <a:noFill/>
          <a:ln w="9525">
            <a:noFill/>
            <a:miter lim="800000"/>
            <a:headEnd/>
            <a:tailEnd/>
          </a:ln>
        </p:spPr>
        <p:txBody>
          <a:bodyPr wrap="none" lIns="90000" tIns="90000" rIns="72000" bIns="90000">
            <a:spAutoFit/>
          </a:bodyPr>
          <a:lstStyle/>
          <a:p>
            <a:pPr marL="177800" indent="-177800" defTabSz="801688">
              <a:spcBef>
                <a:spcPct val="20000"/>
              </a:spcBef>
            </a:pPr>
            <a:r>
              <a:rPr lang="tr-TR" sz="1600" b="1" dirty="0" smtClean="0">
                <a:solidFill>
                  <a:srgbClr val="000000"/>
                </a:solidFill>
                <a:latin typeface="Calibri" pitchFamily="34" charset="0"/>
              </a:rPr>
              <a:t>7. Sinir </a:t>
            </a:r>
            <a:r>
              <a:rPr lang="tr-TR" sz="1600" b="1" dirty="0">
                <a:solidFill>
                  <a:srgbClr val="000000"/>
                </a:solidFill>
                <a:latin typeface="Calibri" pitchFamily="34" charset="0"/>
              </a:rPr>
              <a:t>Sistemi Hastalıkları</a:t>
            </a:r>
            <a:endParaRPr lang="en-GB" sz="1600" b="1" dirty="0">
              <a:solidFill>
                <a:srgbClr val="000000"/>
              </a:solidFill>
              <a:latin typeface="Calibri" pitchFamily="34" charset="0"/>
            </a:endParaRPr>
          </a:p>
        </p:txBody>
      </p:sp>
      <p:pic>
        <p:nvPicPr>
          <p:cNvPr id="22" name="Resim 21"/>
          <p:cNvPicPr>
            <a:picLocks noChangeAspect="1"/>
          </p:cNvPicPr>
          <p:nvPr/>
        </p:nvPicPr>
        <p:blipFill>
          <a:blip r:embed="rId3"/>
          <a:srcRect/>
          <a:stretch>
            <a:fillRect/>
          </a:stretch>
        </p:blipFill>
        <p:spPr bwMode="auto">
          <a:xfrm>
            <a:off x="3409950" y="1647825"/>
            <a:ext cx="828675" cy="674688"/>
          </a:xfrm>
          <a:prstGeom prst="rect">
            <a:avLst/>
          </a:prstGeom>
          <a:noFill/>
          <a:ln w="9525">
            <a:noFill/>
            <a:miter lim="800000"/>
            <a:headEnd/>
            <a:tailEnd/>
          </a:ln>
        </p:spPr>
      </p:pic>
      <p:pic>
        <p:nvPicPr>
          <p:cNvPr id="23" name="Resim 22"/>
          <p:cNvPicPr>
            <a:picLocks noChangeAspect="1"/>
          </p:cNvPicPr>
          <p:nvPr/>
        </p:nvPicPr>
        <p:blipFill>
          <a:blip r:embed="rId4"/>
          <a:srcRect/>
          <a:stretch>
            <a:fillRect/>
          </a:stretch>
        </p:blipFill>
        <p:spPr bwMode="auto">
          <a:xfrm>
            <a:off x="3409950" y="2433638"/>
            <a:ext cx="828675" cy="679450"/>
          </a:xfrm>
          <a:prstGeom prst="rect">
            <a:avLst/>
          </a:prstGeom>
          <a:noFill/>
          <a:ln w="9525">
            <a:noFill/>
            <a:miter lim="800000"/>
            <a:headEnd/>
            <a:tailEnd/>
          </a:ln>
        </p:spPr>
      </p:pic>
      <p:pic>
        <p:nvPicPr>
          <p:cNvPr id="24" name="Resim 23"/>
          <p:cNvPicPr>
            <a:picLocks noChangeAspect="1"/>
          </p:cNvPicPr>
          <p:nvPr/>
        </p:nvPicPr>
        <p:blipFill>
          <a:blip r:embed="rId5"/>
          <a:srcRect/>
          <a:stretch>
            <a:fillRect/>
          </a:stretch>
        </p:blipFill>
        <p:spPr bwMode="auto">
          <a:xfrm>
            <a:off x="3414713" y="3232150"/>
            <a:ext cx="823912" cy="673100"/>
          </a:xfrm>
          <a:prstGeom prst="rect">
            <a:avLst/>
          </a:prstGeom>
          <a:noFill/>
          <a:ln w="9525">
            <a:noFill/>
            <a:miter lim="800000"/>
            <a:headEnd/>
            <a:tailEnd/>
          </a:ln>
        </p:spPr>
      </p:pic>
      <p:pic>
        <p:nvPicPr>
          <p:cNvPr id="25" name="Resim 24"/>
          <p:cNvPicPr>
            <a:picLocks noChangeAspect="1"/>
          </p:cNvPicPr>
          <p:nvPr/>
        </p:nvPicPr>
        <p:blipFill>
          <a:blip r:embed="rId6"/>
          <a:srcRect/>
          <a:stretch>
            <a:fillRect/>
          </a:stretch>
        </p:blipFill>
        <p:spPr bwMode="auto">
          <a:xfrm>
            <a:off x="3414713" y="4016375"/>
            <a:ext cx="823912" cy="752475"/>
          </a:xfrm>
          <a:prstGeom prst="rect">
            <a:avLst/>
          </a:prstGeom>
          <a:noFill/>
          <a:ln w="9525">
            <a:noFill/>
            <a:miter lim="800000"/>
            <a:headEnd/>
            <a:tailEnd/>
          </a:ln>
        </p:spPr>
      </p:pic>
      <p:pic>
        <p:nvPicPr>
          <p:cNvPr id="26" name="Resim 25"/>
          <p:cNvPicPr>
            <a:picLocks noChangeAspect="1"/>
          </p:cNvPicPr>
          <p:nvPr/>
        </p:nvPicPr>
        <p:blipFill>
          <a:blip r:embed="rId7"/>
          <a:srcRect/>
          <a:stretch>
            <a:fillRect/>
          </a:stretch>
        </p:blipFill>
        <p:spPr bwMode="auto">
          <a:xfrm>
            <a:off x="3430588" y="4870450"/>
            <a:ext cx="808037" cy="585788"/>
          </a:xfrm>
          <a:prstGeom prst="rect">
            <a:avLst/>
          </a:prstGeom>
          <a:noFill/>
          <a:ln w="9525">
            <a:noFill/>
            <a:miter lim="800000"/>
            <a:headEnd/>
            <a:tailEnd/>
          </a:ln>
        </p:spPr>
      </p:pic>
      <p:pic>
        <p:nvPicPr>
          <p:cNvPr id="27" name="Resim 26"/>
          <p:cNvPicPr>
            <a:picLocks noChangeAspect="1"/>
          </p:cNvPicPr>
          <p:nvPr/>
        </p:nvPicPr>
        <p:blipFill>
          <a:blip r:embed="rId8"/>
          <a:srcRect/>
          <a:stretch>
            <a:fillRect/>
          </a:stretch>
        </p:blipFill>
        <p:spPr bwMode="auto">
          <a:xfrm>
            <a:off x="8102600" y="1647825"/>
            <a:ext cx="838200" cy="704850"/>
          </a:xfrm>
          <a:prstGeom prst="rect">
            <a:avLst/>
          </a:prstGeom>
          <a:noFill/>
          <a:ln w="9525">
            <a:noFill/>
            <a:miter lim="800000"/>
            <a:headEnd/>
            <a:tailEnd/>
          </a:ln>
        </p:spPr>
      </p:pic>
      <p:pic>
        <p:nvPicPr>
          <p:cNvPr id="28" name="Resim 27"/>
          <p:cNvPicPr>
            <a:picLocks noChangeAspect="1"/>
          </p:cNvPicPr>
          <p:nvPr/>
        </p:nvPicPr>
        <p:blipFill>
          <a:blip r:embed="rId9"/>
          <a:srcRect/>
          <a:stretch>
            <a:fillRect/>
          </a:stretch>
        </p:blipFill>
        <p:spPr bwMode="auto">
          <a:xfrm>
            <a:off x="8264525" y="2424113"/>
            <a:ext cx="676275" cy="688975"/>
          </a:xfrm>
          <a:prstGeom prst="rect">
            <a:avLst/>
          </a:prstGeom>
          <a:noFill/>
          <a:ln w="9525">
            <a:noFill/>
            <a:miter lim="800000"/>
            <a:headEnd/>
            <a:tailEnd/>
          </a:ln>
        </p:spPr>
      </p:pic>
      <p:pic>
        <p:nvPicPr>
          <p:cNvPr id="29" name="Resim 28"/>
          <p:cNvPicPr>
            <a:picLocks noChangeAspect="1"/>
          </p:cNvPicPr>
          <p:nvPr/>
        </p:nvPicPr>
        <p:blipFill>
          <a:blip r:embed="rId10"/>
          <a:srcRect/>
          <a:stretch>
            <a:fillRect/>
          </a:stretch>
        </p:blipFill>
        <p:spPr bwMode="auto">
          <a:xfrm>
            <a:off x="8180388" y="3176588"/>
            <a:ext cx="842962" cy="800100"/>
          </a:xfrm>
          <a:prstGeom prst="rect">
            <a:avLst/>
          </a:prstGeom>
          <a:noFill/>
          <a:ln w="9525">
            <a:noFill/>
            <a:miter lim="800000"/>
            <a:headEnd/>
            <a:tailEnd/>
          </a:ln>
        </p:spPr>
      </p:pic>
      <p:pic>
        <p:nvPicPr>
          <p:cNvPr id="30" name="Resim 29"/>
          <p:cNvPicPr>
            <a:picLocks noChangeAspect="1"/>
          </p:cNvPicPr>
          <p:nvPr/>
        </p:nvPicPr>
        <p:blipFill>
          <a:blip r:embed="rId11"/>
          <a:srcRect/>
          <a:stretch>
            <a:fillRect/>
          </a:stretch>
        </p:blipFill>
        <p:spPr bwMode="auto">
          <a:xfrm>
            <a:off x="8264525" y="4016375"/>
            <a:ext cx="676275" cy="650875"/>
          </a:xfrm>
          <a:prstGeom prst="rect">
            <a:avLst/>
          </a:prstGeom>
          <a:noFill/>
          <a:ln w="9525">
            <a:noFill/>
            <a:miter lim="800000"/>
            <a:headEnd/>
            <a:tailEnd/>
          </a:ln>
        </p:spPr>
      </p:pic>
      <p:pic>
        <p:nvPicPr>
          <p:cNvPr id="31" name="Resim 30"/>
          <p:cNvPicPr>
            <a:picLocks noChangeAspect="1"/>
          </p:cNvPicPr>
          <p:nvPr/>
        </p:nvPicPr>
        <p:blipFill>
          <a:blip r:embed="rId12"/>
          <a:srcRect/>
          <a:stretch>
            <a:fillRect/>
          </a:stretch>
        </p:blipFill>
        <p:spPr bwMode="auto">
          <a:xfrm>
            <a:off x="8264525" y="4821238"/>
            <a:ext cx="666750" cy="684212"/>
          </a:xfrm>
          <a:prstGeom prst="rect">
            <a:avLst/>
          </a:prstGeom>
          <a:noFill/>
          <a:ln w="9525">
            <a:noFill/>
            <a:miter lim="800000"/>
            <a:headEnd/>
            <a:tailEnd/>
          </a:ln>
        </p:spPr>
      </p:pic>
      <p:sp>
        <p:nvSpPr>
          <p:cNvPr id="447518" name="Dikdörtgen 31"/>
          <p:cNvSpPr>
            <a:spLocks noChangeArrowheads="1"/>
          </p:cNvSpPr>
          <p:nvPr/>
        </p:nvSpPr>
        <p:spPr bwMode="auto">
          <a:xfrm>
            <a:off x="47625" y="5743575"/>
            <a:ext cx="9048466" cy="338138"/>
          </a:xfrm>
          <a:prstGeom prst="rect">
            <a:avLst/>
          </a:prstGeom>
          <a:noFill/>
          <a:ln w="0">
            <a:solidFill>
              <a:schemeClr val="bg1">
                <a:lumMod val="75000"/>
              </a:schemeClr>
            </a:solidFill>
            <a:miter lim="800000"/>
            <a:headEnd/>
            <a:tailEnd/>
          </a:ln>
        </p:spPr>
        <p:txBody>
          <a:bodyPr wrap="square">
            <a:spAutoFit/>
          </a:bodyPr>
          <a:lstStyle/>
          <a:p>
            <a:pPr algn="ctr"/>
            <a:r>
              <a:rPr lang="tr-TR" sz="1600" b="1" i="1" dirty="0">
                <a:latin typeface="Calibri" pitchFamily="34" charset="0"/>
              </a:rPr>
              <a:t>«Amerikan Ulusal İş Güvenliği ve Sağlığı Enstitüsü </a:t>
            </a:r>
            <a:r>
              <a:rPr lang="tr-TR" sz="1600" i="1" dirty="0">
                <a:latin typeface="Calibri" pitchFamily="34" charset="0"/>
              </a:rPr>
              <a:t>(</a:t>
            </a:r>
            <a:r>
              <a:rPr lang="tr-TR" sz="1600" i="1" dirty="0" err="1">
                <a:latin typeface="Calibri" pitchFamily="34" charset="0"/>
              </a:rPr>
              <a:t>National</a:t>
            </a:r>
            <a:r>
              <a:rPr lang="tr-TR" sz="1600" i="1" dirty="0">
                <a:latin typeface="Calibri" pitchFamily="34" charset="0"/>
              </a:rPr>
              <a:t> </a:t>
            </a:r>
            <a:r>
              <a:rPr lang="tr-TR" sz="1600" i="1" dirty="0" err="1">
                <a:latin typeface="Calibri" pitchFamily="34" charset="0"/>
              </a:rPr>
              <a:t>Institute</a:t>
            </a:r>
            <a:r>
              <a:rPr lang="tr-TR" sz="1600" i="1" dirty="0">
                <a:latin typeface="Calibri" pitchFamily="34" charset="0"/>
              </a:rPr>
              <a:t> </a:t>
            </a:r>
            <a:r>
              <a:rPr lang="tr-TR" sz="1600" i="1" dirty="0" err="1">
                <a:latin typeface="Calibri" pitchFamily="34" charset="0"/>
              </a:rPr>
              <a:t>for</a:t>
            </a:r>
            <a:r>
              <a:rPr lang="tr-TR" sz="1600" i="1" dirty="0">
                <a:latin typeface="Calibri" pitchFamily="34" charset="0"/>
              </a:rPr>
              <a:t> </a:t>
            </a:r>
            <a:r>
              <a:rPr lang="tr-TR" sz="1600" i="1" dirty="0" err="1">
                <a:latin typeface="Calibri" pitchFamily="34" charset="0"/>
              </a:rPr>
              <a:t>Occupational</a:t>
            </a:r>
            <a:r>
              <a:rPr lang="tr-TR" sz="1600" i="1" dirty="0">
                <a:latin typeface="Calibri" pitchFamily="34" charset="0"/>
              </a:rPr>
              <a:t> </a:t>
            </a:r>
            <a:r>
              <a:rPr lang="tr-TR" sz="1600" i="1" dirty="0" err="1">
                <a:latin typeface="Calibri" pitchFamily="34" charset="0"/>
              </a:rPr>
              <a:t>Safety</a:t>
            </a:r>
            <a:r>
              <a:rPr lang="tr-TR" sz="1600" i="1" dirty="0">
                <a:latin typeface="Calibri" pitchFamily="34" charset="0"/>
              </a:rPr>
              <a:t> </a:t>
            </a:r>
            <a:r>
              <a:rPr lang="tr-TR" sz="1600" i="1" dirty="0" err="1">
                <a:latin typeface="Calibri" pitchFamily="34" charset="0"/>
              </a:rPr>
              <a:t>and</a:t>
            </a:r>
            <a:r>
              <a:rPr lang="tr-TR" sz="1600" i="1" dirty="0">
                <a:latin typeface="Calibri" pitchFamily="34" charset="0"/>
              </a:rPr>
              <a:t> </a:t>
            </a:r>
            <a:r>
              <a:rPr lang="tr-TR" sz="1600" i="1" dirty="0" err="1">
                <a:latin typeface="Calibri" pitchFamily="34" charset="0"/>
              </a:rPr>
              <a:t>Health</a:t>
            </a:r>
            <a:r>
              <a:rPr lang="tr-TR" sz="1600" i="1" dirty="0">
                <a:latin typeface="Calibri" pitchFamily="34" charset="0"/>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
                                        <p:tgtEl>
                                          <p:spTgt spid="9"/>
                                        </p:tgtEl>
                                      </p:cBhvr>
                                    </p:animEffect>
                                  </p:childTnLst>
                                </p:cTn>
                              </p:par>
                            </p:childTnLst>
                          </p:cTn>
                        </p:par>
                        <p:par>
                          <p:cTn id="8" fill="hold">
                            <p:stCondLst>
                              <p:cond delay="1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
                                        <p:tgtEl>
                                          <p:spTgt spid="4"/>
                                        </p:tgtEl>
                                      </p:cBhvr>
                                    </p:animEffect>
                                  </p:childTnLst>
                                </p:cTn>
                              </p:par>
                            </p:childTnLst>
                          </p:cTn>
                        </p:par>
                        <p:par>
                          <p:cTn id="12" fill="hold">
                            <p:stCondLst>
                              <p:cond delay="2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100"/>
                                        <p:tgtEl>
                                          <p:spTgt spid="5"/>
                                        </p:tgtEl>
                                      </p:cBhvr>
                                    </p:animEffect>
                                  </p:childTnLst>
                                </p:cTn>
                              </p:par>
                            </p:childTnLst>
                          </p:cTn>
                        </p:par>
                        <p:par>
                          <p:cTn id="16" fill="hold">
                            <p:stCondLst>
                              <p:cond delay="3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
                                        <p:tgtEl>
                                          <p:spTgt spid="7"/>
                                        </p:tgtEl>
                                      </p:cBhvr>
                                    </p:animEffect>
                                  </p:childTnLst>
                                </p:cTn>
                              </p:par>
                            </p:childTnLst>
                          </p:cTn>
                        </p:par>
                        <p:par>
                          <p:cTn id="20" fill="hold">
                            <p:stCondLst>
                              <p:cond delay="4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
                                        <p:tgtEl>
                                          <p:spTgt spid="8"/>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
                                        <p:tgtEl>
                                          <p:spTgt spid="10"/>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3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p:stCondLst>
                              <p:cond delay="11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par>
                          <p:cTn id="41" fill="hold">
                            <p:stCondLst>
                              <p:cond delay="21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par>
                          <p:cTn id="47" fill="hold">
                            <p:stCondLst>
                              <p:cond delay="31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par>
                          <p:cTn id="53" fill="hold">
                            <p:stCondLst>
                              <p:cond delay="3600"/>
                            </p:stCondLst>
                            <p:childTnLst>
                              <p:par>
                                <p:cTn id="54" presetID="10" presetClass="entr" presetSubtype="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par>
                          <p:cTn id="59" fill="hold">
                            <p:stCondLst>
                              <p:cond delay="41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par>
                          <p:cTn id="67" fill="hold">
                            <p:stCondLst>
                              <p:cond delay="4600"/>
                            </p:stCondLst>
                            <p:childTnLst>
                              <p:par>
                                <p:cTn id="68" presetID="10"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300"/>
                                        <p:tgtEl>
                                          <p:spTgt spid="21"/>
                                        </p:tgtEl>
                                      </p:cBhvr>
                                    </p:animEffec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par>
                          <p:cTn id="73" fill="hold">
                            <p:stCondLst>
                              <p:cond delay="4900"/>
                            </p:stCondLst>
                            <p:childTnLst>
                              <p:par>
                                <p:cTn id="74" presetID="10"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par>
                          <p:cTn id="79" fill="hold">
                            <p:stCondLst>
                              <p:cond delay="54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 presetClass="entr" presetSubtype="0"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par>
                          <p:cTn id="85" fill="hold">
                            <p:stCondLst>
                              <p:cond delay="5900"/>
                            </p:stCondLst>
                            <p:childTnLst>
                              <p:par>
                                <p:cTn id="86" presetID="10" presetClass="entr" presetSubtype="0" fill="hold" grpId="0"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par>
                          <p:cTn id="89" fill="hold">
                            <p:stCondLst>
                              <p:cond delay="6400"/>
                            </p:stCondLst>
                            <p:childTnLst>
                              <p:par>
                                <p:cTn id="90" presetID="53" presetClass="entr" presetSubtype="16" fill="hold" grpId="0" nodeType="afterEffect">
                                  <p:stCondLst>
                                    <p:cond delay="0"/>
                                  </p:stCondLst>
                                  <p:childTnLst>
                                    <p:set>
                                      <p:cBhvr>
                                        <p:cTn id="91" dur="1" fill="hold">
                                          <p:stCondLst>
                                            <p:cond delay="0"/>
                                          </p:stCondLst>
                                        </p:cTn>
                                        <p:tgtEl>
                                          <p:spTgt spid="447518"/>
                                        </p:tgtEl>
                                        <p:attrNameLst>
                                          <p:attrName>style.visibility</p:attrName>
                                        </p:attrNameLst>
                                      </p:cBhvr>
                                      <p:to>
                                        <p:strVal val="visible"/>
                                      </p:to>
                                    </p:set>
                                    <p:anim calcmode="lin" valueType="num">
                                      <p:cBhvr>
                                        <p:cTn id="92" dur="500" fill="hold"/>
                                        <p:tgtEl>
                                          <p:spTgt spid="447518"/>
                                        </p:tgtEl>
                                        <p:attrNameLst>
                                          <p:attrName>ppt_w</p:attrName>
                                        </p:attrNameLst>
                                      </p:cBhvr>
                                      <p:tavLst>
                                        <p:tav tm="0">
                                          <p:val>
                                            <p:fltVal val="0"/>
                                          </p:val>
                                        </p:tav>
                                        <p:tav tm="100000">
                                          <p:val>
                                            <p:strVal val="#ppt_w"/>
                                          </p:val>
                                        </p:tav>
                                      </p:tavLst>
                                    </p:anim>
                                    <p:anim calcmode="lin" valueType="num">
                                      <p:cBhvr>
                                        <p:cTn id="93" dur="500" fill="hold"/>
                                        <p:tgtEl>
                                          <p:spTgt spid="447518"/>
                                        </p:tgtEl>
                                        <p:attrNameLst>
                                          <p:attrName>ppt_h</p:attrName>
                                        </p:attrNameLst>
                                      </p:cBhvr>
                                      <p:tavLst>
                                        <p:tav tm="0">
                                          <p:val>
                                            <p:fltVal val="0"/>
                                          </p:val>
                                        </p:tav>
                                        <p:tav tm="100000">
                                          <p:val>
                                            <p:strVal val="#ppt_h"/>
                                          </p:val>
                                        </p:tav>
                                      </p:tavLst>
                                    </p:anim>
                                    <p:animEffect transition="in" filter="fade">
                                      <p:cBhvr>
                                        <p:cTn id="94" dur="500"/>
                                        <p:tgtEl>
                                          <p:spTgt spid="447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p:bldP spid="12" grpId="0"/>
      <p:bldP spid="13" grpId="0"/>
      <p:bldP spid="14" grpId="0"/>
      <p:bldP spid="15" grpId="0"/>
      <p:bldP spid="16" grpId="0"/>
      <p:bldP spid="18" grpId="0"/>
      <p:bldP spid="19" grpId="0"/>
      <p:bldP spid="20" grpId="0"/>
      <p:bldP spid="21" grpId="0"/>
      <p:bldP spid="4475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9525" y="2971800"/>
            <a:ext cx="9153525" cy="2476500"/>
          </a:xfrm>
          <a:prstGeom prst="rect">
            <a:avLst/>
          </a:prstGeom>
          <a:noFill/>
          <a:ln w="9525" algn="ctr">
            <a:noFill/>
            <a:round/>
            <a:headEnd/>
            <a:tailEnd/>
          </a:ln>
        </p:spPr>
        <p:txBody>
          <a:bodyPr wrap="none" anchor="ctr"/>
          <a:lstStyle/>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Akciğer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Hastalıkları</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5158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3176588" y="974725"/>
            <a:ext cx="2824162"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b="1" dirty="0" err="1">
                <a:solidFill>
                  <a:srgbClr val="FFFFFF"/>
                </a:solidFill>
                <a:latin typeface="Calibri" pitchFamily="34" charset="0"/>
                <a:cs typeface="Calibri" pitchFamily="34" charset="0"/>
              </a:rPr>
              <a:t>Bisinosis</a:t>
            </a:r>
            <a:r>
              <a:rPr lang="tr-TR" b="1" dirty="0">
                <a:solidFill>
                  <a:srgbClr val="FFFFFF"/>
                </a:solidFill>
                <a:latin typeface="Calibri" pitchFamily="34" charset="0"/>
                <a:cs typeface="Calibri" pitchFamily="34" charset="0"/>
              </a:rPr>
              <a:t> (</a:t>
            </a:r>
            <a:r>
              <a:rPr lang="tr-TR" b="1" dirty="0" err="1">
                <a:solidFill>
                  <a:srgbClr val="FFFFFF"/>
                </a:solidFill>
                <a:latin typeface="Calibri" pitchFamily="34" charset="0"/>
                <a:cs typeface="Calibri" pitchFamily="34" charset="0"/>
              </a:rPr>
              <a:t>Bisinoz</a:t>
            </a:r>
            <a:r>
              <a:rPr lang="tr-TR" b="1" dirty="0">
                <a:solidFill>
                  <a:srgbClr val="FFFFFF"/>
                </a:solidFill>
                <a:latin typeface="Calibri" pitchFamily="34" charset="0"/>
                <a:cs typeface="Calibri" pitchFamily="34" charset="0"/>
              </a:rPr>
              <a:t>)</a:t>
            </a:r>
          </a:p>
        </p:txBody>
      </p:sp>
      <p:sp>
        <p:nvSpPr>
          <p:cNvPr id="7" name="Rectangle 5"/>
          <p:cNvSpPr>
            <a:spLocks noChangeArrowheads="1"/>
          </p:cNvSpPr>
          <p:nvPr/>
        </p:nvSpPr>
        <p:spPr bwMode="gray">
          <a:xfrm>
            <a:off x="3176588" y="1335087"/>
            <a:ext cx="2824162" cy="22875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400" i="1">
                <a:solidFill>
                  <a:srgbClr val="000000"/>
                </a:solidFill>
                <a:latin typeface="Calibri" pitchFamily="34" charset="0"/>
              </a:rPr>
              <a:t>Göğüste sıkışma, öksürük ve solunum yollarında tıkanıklık olur. Bu etkiler akut-kronik olabilir. </a:t>
            </a: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r>
              <a:rPr lang="tr-TR" sz="1400" i="1">
                <a:solidFill>
                  <a:srgbClr val="000000"/>
                </a:solidFill>
                <a:latin typeface="Calibri" pitchFamily="34" charset="0"/>
              </a:rPr>
              <a:t>Bu hastalığa </a:t>
            </a:r>
            <a:r>
              <a:rPr lang="tr-TR" sz="1400" b="1" i="1">
                <a:solidFill>
                  <a:srgbClr val="000000"/>
                </a:solidFill>
                <a:latin typeface="Calibri" pitchFamily="34" charset="0"/>
              </a:rPr>
              <a:t>pamuk, keten ve kendir  </a:t>
            </a:r>
            <a:r>
              <a:rPr lang="tr-TR" sz="1400" i="1">
                <a:solidFill>
                  <a:srgbClr val="000000"/>
                </a:solidFill>
                <a:latin typeface="Calibri" pitchFamily="34" charset="0"/>
              </a:rPr>
              <a:t>(kenevir) tozları sebep olur ve hastalık bu maddelerden en çok etkilenen </a:t>
            </a:r>
            <a:r>
              <a:rPr lang="tr-TR" sz="1400" b="1" i="1">
                <a:solidFill>
                  <a:srgbClr val="000000"/>
                </a:solidFill>
                <a:latin typeface="Calibri" pitchFamily="34" charset="0"/>
              </a:rPr>
              <a:t>tekstil işçileri</a:t>
            </a:r>
            <a:r>
              <a:rPr lang="tr-TR" sz="1400" i="1">
                <a:solidFill>
                  <a:srgbClr val="000000"/>
                </a:solidFill>
                <a:latin typeface="Calibri" pitchFamily="34" charset="0"/>
              </a:rPr>
              <a:t>nde daha sık görülür. </a:t>
            </a:r>
          </a:p>
        </p:txBody>
      </p:sp>
      <p:sp>
        <p:nvSpPr>
          <p:cNvPr id="8" name="Rectangle 58"/>
          <p:cNvSpPr>
            <a:spLocks noChangeArrowheads="1"/>
          </p:cNvSpPr>
          <p:nvPr/>
        </p:nvSpPr>
        <p:spPr bwMode="gray">
          <a:xfrm>
            <a:off x="3176588" y="3686175"/>
            <a:ext cx="2824162"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b="1" dirty="0">
                <a:solidFill>
                  <a:srgbClr val="FFFFFF"/>
                </a:solidFill>
                <a:latin typeface="Calibri" pitchFamily="34" charset="0"/>
              </a:rPr>
              <a:t>Akciğer </a:t>
            </a:r>
            <a:r>
              <a:rPr lang="tr-TR" b="1" dirty="0" smtClean="0">
                <a:solidFill>
                  <a:srgbClr val="FFFFFF"/>
                </a:solidFill>
                <a:latin typeface="Calibri" pitchFamily="34" charset="0"/>
              </a:rPr>
              <a:t>Kanseri</a:t>
            </a:r>
            <a:endParaRPr lang="tr-TR" b="1" dirty="0">
              <a:solidFill>
                <a:srgbClr val="FFFFFF"/>
              </a:solidFill>
              <a:latin typeface="Calibri" pitchFamily="34" charset="0"/>
            </a:endParaRPr>
          </a:p>
        </p:txBody>
      </p:sp>
      <p:sp>
        <p:nvSpPr>
          <p:cNvPr id="9" name="Rectangle 5"/>
          <p:cNvSpPr>
            <a:spLocks noChangeArrowheads="1"/>
          </p:cNvSpPr>
          <p:nvPr/>
        </p:nvSpPr>
        <p:spPr bwMode="gray">
          <a:xfrm>
            <a:off x="3176588" y="4046537"/>
            <a:ext cx="2824162" cy="22875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400" i="1">
                <a:solidFill>
                  <a:srgbClr val="000000"/>
                </a:solidFill>
                <a:latin typeface="Calibri" pitchFamily="34" charset="0"/>
              </a:rPr>
              <a:t>Birçok belirtisi ve türü vardır. </a:t>
            </a:r>
            <a:r>
              <a:rPr lang="tr-TR" sz="1400" b="1" i="1">
                <a:solidFill>
                  <a:srgbClr val="000000"/>
                </a:solidFill>
                <a:latin typeface="Calibri" pitchFamily="34" charset="0"/>
              </a:rPr>
              <a:t>Kromatlar, arsenik, asbest, kloroeterler, radyasyon, nikel ve polinükleer aromatik hidrokarbon bileşikleri </a:t>
            </a:r>
            <a:r>
              <a:rPr lang="tr-TR" sz="1400" i="1">
                <a:solidFill>
                  <a:srgbClr val="000000"/>
                </a:solidFill>
                <a:latin typeface="Calibri" pitchFamily="34" charset="0"/>
              </a:rPr>
              <a:t>gibi maddeler bu hastalığa yol açar. </a:t>
            </a: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r>
              <a:rPr lang="tr-TR" sz="1400" b="1" i="1">
                <a:solidFill>
                  <a:srgbClr val="000000"/>
                </a:solidFill>
                <a:latin typeface="Calibri" pitchFamily="34" charset="0"/>
              </a:rPr>
              <a:t>Birçok sanayi kolundaki çalışanlar </a:t>
            </a:r>
            <a:r>
              <a:rPr lang="tr-TR" sz="1400" i="1">
                <a:solidFill>
                  <a:srgbClr val="000000"/>
                </a:solidFill>
                <a:latin typeface="Calibri" pitchFamily="34" charset="0"/>
              </a:rPr>
              <a:t>bu maddelerden etkilenmektedirler. </a:t>
            </a:r>
          </a:p>
        </p:txBody>
      </p:sp>
      <p:sp>
        <p:nvSpPr>
          <p:cNvPr id="10" name="Rectangle 55"/>
          <p:cNvSpPr>
            <a:spLocks noChangeArrowheads="1"/>
          </p:cNvSpPr>
          <p:nvPr/>
        </p:nvSpPr>
        <p:spPr bwMode="gray">
          <a:xfrm>
            <a:off x="166688" y="974725"/>
            <a:ext cx="2824162"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b="1" dirty="0" err="1">
                <a:solidFill>
                  <a:srgbClr val="FFFFFF"/>
                </a:solidFill>
                <a:latin typeface="Calibri" pitchFamily="34" charset="0"/>
                <a:cs typeface="Calibri" pitchFamily="34" charset="0"/>
              </a:rPr>
              <a:t>Asbestosis</a:t>
            </a:r>
            <a:r>
              <a:rPr lang="tr-TR" b="1" dirty="0">
                <a:solidFill>
                  <a:srgbClr val="FFFFFF"/>
                </a:solidFill>
                <a:latin typeface="Calibri" pitchFamily="34" charset="0"/>
                <a:cs typeface="Calibri" pitchFamily="34" charset="0"/>
              </a:rPr>
              <a:t> (</a:t>
            </a:r>
            <a:r>
              <a:rPr lang="tr-TR" b="1" dirty="0" err="1">
                <a:solidFill>
                  <a:srgbClr val="FFFFFF"/>
                </a:solidFill>
                <a:latin typeface="Calibri" pitchFamily="34" charset="0"/>
                <a:cs typeface="Calibri" pitchFamily="34" charset="0"/>
              </a:rPr>
              <a:t>Asbestoz</a:t>
            </a:r>
            <a:r>
              <a:rPr lang="tr-TR" b="1" dirty="0">
                <a:solidFill>
                  <a:srgbClr val="FFFFFF"/>
                </a:solidFill>
                <a:latin typeface="Calibri" pitchFamily="34" charset="0"/>
                <a:cs typeface="Calibri" pitchFamily="34" charset="0"/>
              </a:rPr>
              <a:t>)</a:t>
            </a:r>
          </a:p>
        </p:txBody>
      </p:sp>
      <p:sp>
        <p:nvSpPr>
          <p:cNvPr id="11" name="Rectangle 5"/>
          <p:cNvSpPr>
            <a:spLocks noChangeArrowheads="1"/>
          </p:cNvSpPr>
          <p:nvPr/>
        </p:nvSpPr>
        <p:spPr bwMode="gray">
          <a:xfrm>
            <a:off x="166688" y="1335087"/>
            <a:ext cx="2824162" cy="22875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400" i="1">
                <a:solidFill>
                  <a:srgbClr val="000000"/>
                </a:solidFill>
                <a:latin typeface="Calibri" pitchFamily="34" charset="0"/>
              </a:rPr>
              <a:t>Özel bir </a:t>
            </a:r>
            <a:r>
              <a:rPr lang="tr-TR" sz="1400" b="1" i="1">
                <a:solidFill>
                  <a:srgbClr val="000000"/>
                </a:solidFill>
                <a:latin typeface="Calibri" pitchFamily="34" charset="0"/>
              </a:rPr>
              <a:t>tedavisi yoktur. </a:t>
            </a:r>
            <a:r>
              <a:rPr lang="tr-TR" sz="1400" i="1">
                <a:solidFill>
                  <a:srgbClr val="000000"/>
                </a:solidFill>
                <a:latin typeface="Calibri" pitchFamily="34" charset="0"/>
              </a:rPr>
              <a:t>Hastalık 10-20 yıllık bir süre sonunda ortaya çıkar. </a:t>
            </a: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r>
              <a:rPr lang="tr-TR" sz="1400" i="1">
                <a:solidFill>
                  <a:srgbClr val="000000"/>
                </a:solidFill>
                <a:latin typeface="Calibri" pitchFamily="34" charset="0"/>
              </a:rPr>
              <a:t>Asbestin yol açtığı bu hastalığa en çok </a:t>
            </a:r>
            <a:r>
              <a:rPr lang="tr-TR" sz="1400" b="1" i="1">
                <a:solidFill>
                  <a:srgbClr val="000000"/>
                </a:solidFill>
                <a:latin typeface="Calibri" pitchFamily="34" charset="0"/>
              </a:rPr>
              <a:t>izolasyon ve tersane işçileri </a:t>
            </a:r>
            <a:r>
              <a:rPr lang="tr-TR" sz="1400" i="1">
                <a:solidFill>
                  <a:srgbClr val="000000"/>
                </a:solidFill>
                <a:latin typeface="Calibri" pitchFamily="34" charset="0"/>
              </a:rPr>
              <a:t>yakalanmaktadır. </a:t>
            </a:r>
          </a:p>
        </p:txBody>
      </p:sp>
      <p:sp>
        <p:nvSpPr>
          <p:cNvPr id="12" name="Rectangle 58"/>
          <p:cNvSpPr>
            <a:spLocks noChangeArrowheads="1"/>
          </p:cNvSpPr>
          <p:nvPr/>
        </p:nvSpPr>
        <p:spPr bwMode="gray">
          <a:xfrm>
            <a:off x="147638" y="3686175"/>
            <a:ext cx="2824162"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b="1">
                <a:solidFill>
                  <a:srgbClr val="FFFFFF"/>
                </a:solidFill>
                <a:latin typeface="Calibri" pitchFamily="34" charset="0"/>
              </a:rPr>
              <a:t>Kömür Tozu Hastalığı</a:t>
            </a:r>
            <a:endParaRPr lang="en-GB" b="1">
              <a:solidFill>
                <a:srgbClr val="FFFFFF"/>
              </a:solidFill>
              <a:latin typeface="Calibri" pitchFamily="34" charset="0"/>
            </a:endParaRPr>
          </a:p>
        </p:txBody>
      </p:sp>
      <p:sp>
        <p:nvSpPr>
          <p:cNvPr id="13" name="Rectangle 5"/>
          <p:cNvSpPr>
            <a:spLocks noChangeArrowheads="1"/>
          </p:cNvSpPr>
          <p:nvPr/>
        </p:nvSpPr>
        <p:spPr bwMode="gray">
          <a:xfrm>
            <a:off x="147638" y="4046537"/>
            <a:ext cx="2824162" cy="22875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400" i="1">
                <a:solidFill>
                  <a:srgbClr val="000000"/>
                </a:solidFill>
                <a:latin typeface="Calibri" pitchFamily="34" charset="0"/>
              </a:rPr>
              <a:t>Bu hastalığa </a:t>
            </a:r>
            <a:r>
              <a:rPr lang="tr-TR" sz="1400" b="1" i="1">
                <a:solidFill>
                  <a:srgbClr val="000000"/>
                </a:solidFill>
                <a:latin typeface="Calibri" pitchFamily="34" charset="0"/>
              </a:rPr>
              <a:t>kömür tozları </a:t>
            </a:r>
            <a:r>
              <a:rPr lang="tr-TR" sz="1400" i="1">
                <a:solidFill>
                  <a:srgbClr val="000000"/>
                </a:solidFill>
                <a:latin typeface="Calibri" pitchFamily="34" charset="0"/>
              </a:rPr>
              <a:t>yol açar. </a:t>
            </a:r>
          </a:p>
          <a:p>
            <a:pPr algn="ctr">
              <a:lnSpc>
                <a:spcPct val="90000"/>
              </a:lnSpc>
              <a:spcAft>
                <a:spcPct val="20000"/>
              </a:spcAft>
              <a:buClr>
                <a:srgbClr val="292929"/>
              </a:buClr>
            </a:pPr>
            <a:r>
              <a:rPr lang="tr-TR" sz="1400" b="1" i="1">
                <a:solidFill>
                  <a:srgbClr val="000000"/>
                </a:solidFill>
                <a:latin typeface="Calibri" pitchFamily="34" charset="0"/>
              </a:rPr>
              <a:t>Kömür madeni işçileri</a:t>
            </a:r>
            <a:r>
              <a:rPr lang="tr-TR" sz="1400" i="1">
                <a:solidFill>
                  <a:srgbClr val="000000"/>
                </a:solidFill>
                <a:latin typeface="Calibri" pitchFamily="34" charset="0"/>
              </a:rPr>
              <a:t>nin yaklaşık %5’inin bu hastalığa yakalandığı tahmin ediliyor. </a:t>
            </a: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r>
              <a:rPr lang="tr-TR" sz="1400" i="1">
                <a:solidFill>
                  <a:srgbClr val="000000"/>
                </a:solidFill>
                <a:latin typeface="Calibri" pitchFamily="34" charset="0"/>
              </a:rPr>
              <a:t>Kömür Tozu Hastalığı (Antrako-Siliko )</a:t>
            </a: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endParaRPr lang="tr-TR" sz="1400" i="1">
              <a:solidFill>
                <a:srgbClr val="000000"/>
              </a:solidFill>
              <a:latin typeface="Calibri" pitchFamily="34" charset="0"/>
            </a:endParaRPr>
          </a:p>
        </p:txBody>
      </p:sp>
      <p:sp>
        <p:nvSpPr>
          <p:cNvPr id="1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AKCİĞER HASTALIĞI</a:t>
            </a:r>
          </a:p>
        </p:txBody>
      </p:sp>
      <p:sp>
        <p:nvSpPr>
          <p:cNvPr id="15" name="Rectangle 55"/>
          <p:cNvSpPr>
            <a:spLocks noChangeArrowheads="1"/>
          </p:cNvSpPr>
          <p:nvPr/>
        </p:nvSpPr>
        <p:spPr bwMode="gray">
          <a:xfrm>
            <a:off x="6159500" y="974725"/>
            <a:ext cx="2824163"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b="1" dirty="0" err="1">
                <a:solidFill>
                  <a:srgbClr val="FFFFFF"/>
                </a:solidFill>
                <a:latin typeface="Calibri" pitchFamily="34" charset="0"/>
                <a:cs typeface="Calibri" pitchFamily="34" charset="0"/>
              </a:rPr>
              <a:t>Silikosis</a:t>
            </a:r>
            <a:r>
              <a:rPr lang="tr-TR" b="1" dirty="0">
                <a:solidFill>
                  <a:srgbClr val="FFFFFF"/>
                </a:solidFill>
                <a:latin typeface="Calibri" pitchFamily="34" charset="0"/>
                <a:cs typeface="Calibri" pitchFamily="34" charset="0"/>
              </a:rPr>
              <a:t> (</a:t>
            </a:r>
            <a:r>
              <a:rPr lang="tr-TR" b="1" dirty="0" err="1">
                <a:solidFill>
                  <a:srgbClr val="FFFFFF"/>
                </a:solidFill>
                <a:latin typeface="Calibri" pitchFamily="34" charset="0"/>
                <a:cs typeface="Calibri" pitchFamily="34" charset="0"/>
              </a:rPr>
              <a:t>Slikoz</a:t>
            </a:r>
            <a:r>
              <a:rPr lang="tr-TR" b="1" dirty="0">
                <a:solidFill>
                  <a:srgbClr val="FFFFFF"/>
                </a:solidFill>
                <a:latin typeface="Calibri" pitchFamily="34" charset="0"/>
                <a:cs typeface="Calibri" pitchFamily="34" charset="0"/>
              </a:rPr>
              <a:t>)</a:t>
            </a:r>
          </a:p>
        </p:txBody>
      </p:sp>
      <p:sp>
        <p:nvSpPr>
          <p:cNvPr id="16" name="Rectangle 5"/>
          <p:cNvSpPr>
            <a:spLocks noChangeArrowheads="1"/>
          </p:cNvSpPr>
          <p:nvPr/>
        </p:nvSpPr>
        <p:spPr bwMode="gray">
          <a:xfrm>
            <a:off x="6159500" y="1335087"/>
            <a:ext cx="2824163" cy="22875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400" i="1">
                <a:solidFill>
                  <a:srgbClr val="000000"/>
                </a:solidFill>
                <a:latin typeface="Calibri" pitchFamily="34" charset="0"/>
              </a:rPr>
              <a:t>İlerleyen bir hastalıktır ve solunumu engeller. </a:t>
            </a:r>
          </a:p>
          <a:p>
            <a:pPr algn="ctr">
              <a:lnSpc>
                <a:spcPct val="90000"/>
              </a:lnSpc>
              <a:spcAft>
                <a:spcPct val="20000"/>
              </a:spcAft>
              <a:buClr>
                <a:srgbClr val="292929"/>
              </a:buClr>
            </a:pPr>
            <a:endParaRPr lang="tr-TR" sz="1400" i="1">
              <a:solidFill>
                <a:srgbClr val="000000"/>
              </a:solidFill>
              <a:latin typeface="Calibri" pitchFamily="34" charset="0"/>
            </a:endParaRPr>
          </a:p>
          <a:p>
            <a:pPr algn="ctr">
              <a:lnSpc>
                <a:spcPct val="90000"/>
              </a:lnSpc>
              <a:spcAft>
                <a:spcPct val="20000"/>
              </a:spcAft>
              <a:buClr>
                <a:srgbClr val="292929"/>
              </a:buClr>
            </a:pPr>
            <a:r>
              <a:rPr lang="tr-TR" sz="1400" i="1">
                <a:solidFill>
                  <a:srgbClr val="000000"/>
                </a:solidFill>
                <a:latin typeface="Calibri" pitchFamily="34" charset="0"/>
              </a:rPr>
              <a:t>Bu hastalığa </a:t>
            </a:r>
            <a:r>
              <a:rPr lang="tr-TR" sz="1400" b="1" i="1">
                <a:solidFill>
                  <a:srgbClr val="000000"/>
                </a:solidFill>
                <a:latin typeface="Calibri" pitchFamily="34" charset="0"/>
              </a:rPr>
              <a:t>silica kristalleri </a:t>
            </a:r>
            <a:r>
              <a:rPr lang="tr-TR" sz="1400" i="1">
                <a:solidFill>
                  <a:srgbClr val="000000"/>
                </a:solidFill>
                <a:latin typeface="Calibri" pitchFamily="34" charset="0"/>
              </a:rPr>
              <a:t>sebep olur ve bu maddeden en çok </a:t>
            </a:r>
            <a:r>
              <a:rPr lang="tr-TR" sz="1400" b="1" i="1">
                <a:solidFill>
                  <a:srgbClr val="000000"/>
                </a:solidFill>
                <a:latin typeface="Calibri" pitchFamily="34" charset="0"/>
              </a:rPr>
              <a:t>madenciler, döküm işçileri, taş, kil ve cam işleyenler </a:t>
            </a:r>
            <a:r>
              <a:rPr lang="tr-TR" sz="1400" i="1">
                <a:solidFill>
                  <a:srgbClr val="000000"/>
                </a:solidFill>
                <a:latin typeface="Calibri" pitchFamily="34" charset="0"/>
              </a:rPr>
              <a:t>etkilenir. </a:t>
            </a:r>
          </a:p>
        </p:txBody>
      </p:sp>
      <p:sp>
        <p:nvSpPr>
          <p:cNvPr id="17" name="Rectangle 58"/>
          <p:cNvSpPr>
            <a:spLocks noChangeArrowheads="1"/>
          </p:cNvSpPr>
          <p:nvPr/>
        </p:nvSpPr>
        <p:spPr bwMode="gray">
          <a:xfrm>
            <a:off x="6159500" y="3686175"/>
            <a:ext cx="2824163" cy="36036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b="1">
                <a:solidFill>
                  <a:srgbClr val="FFFFFF"/>
                </a:solidFill>
                <a:latin typeface="Calibri" pitchFamily="34" charset="0"/>
              </a:rPr>
              <a:t>Astım</a:t>
            </a:r>
          </a:p>
        </p:txBody>
      </p:sp>
      <p:sp>
        <p:nvSpPr>
          <p:cNvPr id="18" name="Rectangle 5"/>
          <p:cNvSpPr>
            <a:spLocks noChangeArrowheads="1"/>
          </p:cNvSpPr>
          <p:nvPr/>
        </p:nvSpPr>
        <p:spPr bwMode="gray">
          <a:xfrm>
            <a:off x="6159500" y="4046537"/>
            <a:ext cx="2824163" cy="2287587"/>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400" i="1">
                <a:solidFill>
                  <a:srgbClr val="000000"/>
                </a:solidFill>
                <a:latin typeface="Calibri" pitchFamily="34" charset="0"/>
              </a:rPr>
              <a:t>Bu hastalığa yol açan maddeler </a:t>
            </a:r>
            <a:r>
              <a:rPr lang="tr-TR" sz="1400" b="1" i="1">
                <a:solidFill>
                  <a:srgbClr val="000000"/>
                </a:solidFill>
                <a:latin typeface="Calibri" pitchFamily="34" charset="0"/>
              </a:rPr>
              <a:t>hububat tozları, un, metaller, inorganik kimyasal maddeler, izosiyonat, enzimler ve mantarlardır. </a:t>
            </a:r>
          </a:p>
          <a:p>
            <a:pPr algn="ctr">
              <a:lnSpc>
                <a:spcPct val="90000"/>
              </a:lnSpc>
              <a:spcAft>
                <a:spcPct val="20000"/>
              </a:spcAft>
              <a:buClr>
                <a:srgbClr val="292929"/>
              </a:buClr>
            </a:pPr>
            <a:r>
              <a:rPr lang="tr-TR" sz="1400" i="1">
                <a:solidFill>
                  <a:srgbClr val="000000"/>
                </a:solidFill>
                <a:latin typeface="Calibri" pitchFamily="34" charset="0"/>
              </a:rPr>
              <a:t>Bu maddelerden tarım, üretim ve montaj gibi geniş bir alandaki çalışanların etkilendiği görülür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
                                        <p:tgtEl>
                                          <p:spTgt spid="10"/>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200"/>
                                        <p:tgtEl>
                                          <p:spTgt spid="11"/>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
                                        <p:tgtEl>
                                          <p:spTgt spid="5"/>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00"/>
                                        <p:tgtEl>
                                          <p:spTgt spid="7"/>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
                                        <p:tgtEl>
                                          <p:spTgt spid="15"/>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200"/>
                                        <p:tgtEl>
                                          <p:spTgt spid="16"/>
                                        </p:tgtEl>
                                      </p:cBhvr>
                                    </p:animEffect>
                                  </p:childTnLst>
                                </p:cTn>
                              </p:par>
                            </p:childTnLst>
                          </p:cTn>
                        </p:par>
                        <p:par>
                          <p:cTn id="28" fill="hold">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200"/>
                                        <p:tgtEl>
                                          <p:spTgt spid="12"/>
                                        </p:tgtEl>
                                      </p:cBhvr>
                                    </p:animEffect>
                                  </p:childTnLst>
                                </p:cTn>
                              </p:par>
                            </p:childTnLst>
                          </p:cTn>
                        </p:par>
                        <p:par>
                          <p:cTn id="32" fill="hold">
                            <p:stCondLst>
                              <p:cond delay="14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200"/>
                                        <p:tgtEl>
                                          <p:spTgt spid="13"/>
                                        </p:tgtEl>
                                      </p:cBhvr>
                                    </p:animEffect>
                                  </p:childTnLst>
                                </p:cTn>
                              </p:par>
                            </p:childTnLst>
                          </p:cTn>
                        </p:par>
                        <p:par>
                          <p:cTn id="36" fill="hold">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200"/>
                                        <p:tgtEl>
                                          <p:spTgt spid="8"/>
                                        </p:tgtEl>
                                      </p:cBhvr>
                                    </p:animEffect>
                                  </p:childTnLst>
                                </p:cTn>
                              </p:par>
                            </p:childTnLst>
                          </p:cTn>
                        </p:par>
                        <p:par>
                          <p:cTn id="40" fill="hold">
                            <p:stCondLst>
                              <p:cond delay="1800"/>
                            </p:stCondLst>
                            <p:childTnLst>
                              <p:par>
                                <p:cTn id="41" presetID="2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200"/>
                                        <p:tgtEl>
                                          <p:spTgt spid="9"/>
                                        </p:tgtEl>
                                      </p:cBhvr>
                                    </p:animEffect>
                                  </p:childTnLst>
                                </p:cTn>
                              </p:par>
                            </p:childTnLst>
                          </p:cTn>
                        </p:par>
                        <p:par>
                          <p:cTn id="44" fill="hold">
                            <p:stCondLst>
                              <p:cond delay="20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200"/>
                                        <p:tgtEl>
                                          <p:spTgt spid="17"/>
                                        </p:tgtEl>
                                      </p:cBhvr>
                                    </p:animEffect>
                                  </p:childTnLst>
                                </p:cTn>
                              </p:par>
                            </p:childTnLst>
                          </p:cTn>
                        </p:par>
                        <p:par>
                          <p:cTn id="48" fill="hold">
                            <p:stCondLst>
                              <p:cond delay="220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50125" y="2576584"/>
            <a:ext cx="8993875" cy="2476500"/>
          </a:xfrm>
          <a:prstGeom prst="rect">
            <a:avLst/>
          </a:prstGeom>
          <a:noFill/>
          <a:ln w="9525" algn="ctr">
            <a:noFill/>
            <a:round/>
            <a:headEnd/>
            <a:tailEnd/>
          </a:ln>
        </p:spPr>
        <p:txBody>
          <a:bodyPr wrap="none" anchor="ctr"/>
          <a:lstStyle/>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a:t>
            </a:r>
          </a:p>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Sistemi Hastalıkları</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ETYOLOJİ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0825" indent="-179388" algn="ctr">
              <a:lnSpc>
                <a:spcPct val="90000"/>
              </a:lnSpc>
              <a:spcAft>
                <a:spcPct val="20000"/>
              </a:spcAft>
              <a:buClr>
                <a:srgbClr val="292929"/>
              </a:buClr>
              <a:buFont typeface="Arial" charset="0"/>
              <a:buAutoNum type="arabicPeriod"/>
            </a:pPr>
            <a:endParaRPr lang="tr-TR" sz="2000" i="1" dirty="0">
              <a:solidFill>
                <a:srgbClr val="000000"/>
              </a:solidFill>
              <a:latin typeface="Calibri" pitchFamily="34" charset="0"/>
            </a:endParaRPr>
          </a:p>
          <a:p>
            <a:pPr marL="324000" indent="-252000">
              <a:lnSpc>
                <a:spcPct val="90000"/>
              </a:lnSpc>
              <a:buClr>
                <a:srgbClr val="292929"/>
              </a:buClr>
              <a:buFont typeface="Arial" charset="0"/>
              <a:buAutoNum type="arabicPeriod"/>
            </a:pPr>
            <a:r>
              <a:rPr lang="tr-TR" sz="2000" i="1" dirty="0" smtClean="0">
                <a:solidFill>
                  <a:srgbClr val="000000"/>
                </a:solidFill>
                <a:latin typeface="Calibri" pitchFamily="34" charset="0"/>
              </a:rPr>
              <a:t>Kullanılan </a:t>
            </a:r>
            <a:r>
              <a:rPr lang="tr-TR" sz="2000" i="1" dirty="0">
                <a:solidFill>
                  <a:srgbClr val="000000"/>
                </a:solidFill>
                <a:latin typeface="Calibri" pitchFamily="34" charset="0"/>
              </a:rPr>
              <a:t>araçların ergonomik yetersizliği, </a:t>
            </a:r>
          </a:p>
          <a:p>
            <a:pPr marL="324000" indent="-252000">
              <a:lnSpc>
                <a:spcPct val="90000"/>
              </a:lnSpc>
              <a:buClr>
                <a:srgbClr val="292929"/>
              </a:buClr>
              <a:buFont typeface="Arial" charset="0"/>
              <a:buAutoNum type="arabicPeriod"/>
            </a:pPr>
            <a:r>
              <a:rPr lang="tr-TR" sz="2000" i="1" dirty="0">
                <a:solidFill>
                  <a:srgbClr val="000000"/>
                </a:solidFill>
                <a:latin typeface="Calibri" pitchFamily="34" charset="0"/>
              </a:rPr>
              <a:t>Çalışanların duruş ve oturuşundaki hataları,</a:t>
            </a:r>
          </a:p>
          <a:p>
            <a:pPr marL="324000" indent="-252000">
              <a:lnSpc>
                <a:spcPct val="90000"/>
              </a:lnSpc>
              <a:buClr>
                <a:srgbClr val="292929"/>
              </a:buClr>
              <a:buFont typeface="Arial" charset="0"/>
              <a:buAutoNum type="arabicPeriod"/>
            </a:pPr>
            <a:r>
              <a:rPr lang="tr-TR" sz="2000" i="1" dirty="0">
                <a:solidFill>
                  <a:srgbClr val="000000"/>
                </a:solidFill>
                <a:latin typeface="Calibri" pitchFamily="34" charset="0"/>
              </a:rPr>
              <a:t>Uzun çalışma saatleri</a:t>
            </a:r>
            <a:r>
              <a:rPr lang="tr-TR" sz="2000" i="1" dirty="0" smtClean="0">
                <a:solidFill>
                  <a:srgbClr val="000000"/>
                </a:solidFill>
                <a:latin typeface="Calibri" pitchFamily="34" charset="0"/>
              </a:rPr>
              <a:t>,</a:t>
            </a:r>
          </a:p>
          <a:p>
            <a:pPr marL="324000" indent="-252000">
              <a:lnSpc>
                <a:spcPct val="90000"/>
              </a:lnSpc>
              <a:buClr>
                <a:srgbClr val="292929"/>
              </a:buClr>
              <a:buFont typeface="Arial" charset="0"/>
              <a:buAutoNum type="arabicPeriod"/>
            </a:pPr>
            <a:r>
              <a:rPr lang="tr-TR" sz="2000" i="1" dirty="0" smtClean="0">
                <a:solidFill>
                  <a:srgbClr val="000000"/>
                </a:solidFill>
                <a:latin typeface="Calibri" pitchFamily="34" charset="0"/>
              </a:rPr>
              <a:t>…………………………….. </a:t>
            </a:r>
            <a:r>
              <a:rPr lang="tr-TR" sz="2000" i="1" dirty="0">
                <a:solidFill>
                  <a:srgbClr val="000000"/>
                </a:solidFill>
                <a:latin typeface="Calibri" pitchFamily="34" charset="0"/>
              </a:rPr>
              <a:t>v</a:t>
            </a:r>
            <a:r>
              <a:rPr lang="tr-TR" sz="2000" i="1" dirty="0" smtClean="0">
                <a:solidFill>
                  <a:srgbClr val="000000"/>
                </a:solidFill>
                <a:latin typeface="Calibri" pitchFamily="34" charset="0"/>
              </a:rPr>
              <a:t>b.</a:t>
            </a:r>
            <a:endParaRPr lang="tr-TR" sz="2000" i="1" dirty="0">
              <a:solidFill>
                <a:srgbClr val="000000"/>
              </a:solidFill>
              <a:latin typeface="Calibri" pitchFamily="34" charset="0"/>
            </a:endParaRPr>
          </a:p>
          <a:p>
            <a:pPr marL="250825" indent="-179388">
              <a:lnSpc>
                <a:spcPct val="90000"/>
              </a:lnSpc>
              <a:spcAft>
                <a:spcPct val="20000"/>
              </a:spcAft>
              <a:buClr>
                <a:srgbClr val="292929"/>
              </a:buClr>
            </a:pPr>
            <a:endParaRPr lang="tr-TR" sz="2000" i="1" dirty="0">
              <a:solidFill>
                <a:srgbClr val="000000"/>
              </a:solidFill>
              <a:latin typeface="Calibri" pitchFamily="34" charset="0"/>
            </a:endParaRPr>
          </a:p>
          <a:p>
            <a:pPr marL="250825" indent="-179388">
              <a:lnSpc>
                <a:spcPct val="90000"/>
              </a:lnSpc>
              <a:spcAft>
                <a:spcPct val="20000"/>
              </a:spcAft>
              <a:buClr>
                <a:srgbClr val="292929"/>
              </a:buClr>
            </a:pPr>
            <a:r>
              <a:rPr lang="tr-TR" sz="2000" i="1" dirty="0">
                <a:solidFill>
                  <a:srgbClr val="000000"/>
                </a:solidFill>
                <a:latin typeface="Calibri" pitchFamily="34" charset="0"/>
              </a:rPr>
              <a:t> </a:t>
            </a:r>
          </a:p>
        </p:txBody>
      </p:sp>
      <p:sp>
        <p:nvSpPr>
          <p:cNvPr id="455684"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55688" name="Group 9"/>
          <p:cNvGrpSpPr>
            <a:grpSpLocks/>
          </p:cNvGrpSpPr>
          <p:nvPr/>
        </p:nvGrpSpPr>
        <p:grpSpPr bwMode="auto">
          <a:xfrm>
            <a:off x="323850" y="1555750"/>
            <a:ext cx="1482725" cy="1482725"/>
            <a:chOff x="1710" y="1035"/>
            <a:chExt cx="2316" cy="2316"/>
          </a:xfrm>
        </p:grpSpPr>
        <p:grpSp>
          <p:nvGrpSpPr>
            <p:cNvPr id="455690" name="Group 10"/>
            <p:cNvGrpSpPr>
              <a:grpSpLocks/>
            </p:cNvGrpSpPr>
            <p:nvPr/>
          </p:nvGrpSpPr>
          <p:grpSpPr bwMode="auto">
            <a:xfrm rot="3600000">
              <a:off x="1710" y="1035"/>
              <a:ext cx="2316" cy="2316"/>
              <a:chOff x="1710" y="1035"/>
              <a:chExt cx="2316" cy="2316"/>
            </a:xfrm>
          </p:grpSpPr>
          <p:sp>
            <p:nvSpPr>
              <p:cNvPr id="455695"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55696"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55697"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55691" name="Group 14"/>
            <p:cNvGrpSpPr>
              <a:grpSpLocks/>
            </p:cNvGrpSpPr>
            <p:nvPr/>
          </p:nvGrpSpPr>
          <p:grpSpPr bwMode="auto">
            <a:xfrm rot="7200000">
              <a:off x="2059" y="1386"/>
              <a:ext cx="1616" cy="1614"/>
              <a:chOff x="2060" y="1387"/>
              <a:chExt cx="1616" cy="1614"/>
            </a:xfrm>
          </p:grpSpPr>
          <p:sp>
            <p:nvSpPr>
              <p:cNvPr id="455692"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55693"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55694"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59779"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4681287" y="1306286"/>
            <a:ext cx="4237082" cy="575216"/>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Birikimli Travma Hastalıkları</a:t>
            </a:r>
          </a:p>
          <a:p>
            <a:pPr defTabSz="801688" eaLnBrk="0" hangingPunct="0"/>
            <a:r>
              <a:rPr lang="tr-TR" sz="2000" b="1">
                <a:solidFill>
                  <a:srgbClr val="FFFFFF"/>
                </a:solidFill>
                <a:latin typeface="Calibri" pitchFamily="34" charset="0"/>
              </a:rPr>
              <a:t>«Cumulative Trauma Disorders-CTD»</a:t>
            </a:r>
          </a:p>
        </p:txBody>
      </p:sp>
      <p:sp>
        <p:nvSpPr>
          <p:cNvPr id="7" name="Rectangle 5"/>
          <p:cNvSpPr>
            <a:spLocks noChangeArrowheads="1"/>
          </p:cNvSpPr>
          <p:nvPr/>
        </p:nvSpPr>
        <p:spPr bwMode="gray">
          <a:xfrm>
            <a:off x="4681287" y="1916113"/>
            <a:ext cx="4237082" cy="40571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2000" i="1" dirty="0">
                <a:solidFill>
                  <a:srgbClr val="000000"/>
                </a:solidFill>
                <a:latin typeface="Calibri" pitchFamily="34" charset="0"/>
              </a:rPr>
              <a:t>Kas-iskelet sistemi hastalıklarının bu sınıfı, ortaya çıktığı anda yaralanmaya yol açmayan </a:t>
            </a:r>
            <a:r>
              <a:rPr lang="tr-TR" sz="2000" b="1" i="1" dirty="0">
                <a:solidFill>
                  <a:srgbClr val="000000"/>
                </a:solidFill>
                <a:latin typeface="Calibri" pitchFamily="34" charset="0"/>
              </a:rPr>
              <a:t>mikro travmaların çok sayıda tekrarı sonucu ortaya çıkar. </a:t>
            </a:r>
            <a:r>
              <a:rPr lang="tr-TR" sz="2000" i="1" dirty="0">
                <a:solidFill>
                  <a:srgbClr val="000000"/>
                </a:solidFill>
                <a:latin typeface="Calibri" pitchFamily="34" charset="0"/>
              </a:rPr>
              <a:t>Bu tekrarların etkileri vücutta birleşerek ciddi zararlara yol açabilir. </a:t>
            </a: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r>
              <a:rPr lang="tr-TR" sz="2000" b="1" i="1" dirty="0">
                <a:solidFill>
                  <a:srgbClr val="000000"/>
                </a:solidFill>
                <a:latin typeface="Calibri" pitchFamily="34" charset="0"/>
              </a:rPr>
              <a:t>Tekrarlı</a:t>
            </a:r>
            <a:r>
              <a:rPr lang="tr-TR" sz="2000" i="1" dirty="0">
                <a:solidFill>
                  <a:srgbClr val="000000"/>
                </a:solidFill>
                <a:latin typeface="Calibri" pitchFamily="34" charset="0"/>
              </a:rPr>
              <a:t> hareketler, </a:t>
            </a:r>
            <a:r>
              <a:rPr lang="tr-TR" sz="2000" b="1" i="1" dirty="0" smtClean="0">
                <a:solidFill>
                  <a:srgbClr val="000000"/>
                </a:solidFill>
                <a:latin typeface="Calibri" pitchFamily="34" charset="0"/>
              </a:rPr>
              <a:t>zorlayıcı </a:t>
            </a:r>
            <a:r>
              <a:rPr lang="tr-TR" sz="2000" i="1" dirty="0" smtClean="0">
                <a:solidFill>
                  <a:srgbClr val="000000"/>
                </a:solidFill>
                <a:latin typeface="Calibri" pitchFamily="34" charset="0"/>
              </a:rPr>
              <a:t>hareketler</a:t>
            </a:r>
            <a:r>
              <a:rPr lang="tr-TR" sz="2000" i="1" dirty="0">
                <a:solidFill>
                  <a:srgbClr val="000000"/>
                </a:solidFill>
                <a:latin typeface="Calibri" pitchFamily="34" charset="0"/>
              </a:rPr>
              <a:t>, vücut duruşundaki bozukluklar ve kısmi </a:t>
            </a:r>
            <a:r>
              <a:rPr lang="tr-TR" sz="2000" b="1" i="1" dirty="0">
                <a:solidFill>
                  <a:srgbClr val="000000"/>
                </a:solidFill>
                <a:latin typeface="Calibri" pitchFamily="34" charset="0"/>
              </a:rPr>
              <a:t>titreşim</a:t>
            </a:r>
            <a:r>
              <a:rPr lang="tr-TR" sz="2000" i="1" dirty="0">
                <a:solidFill>
                  <a:srgbClr val="000000"/>
                </a:solidFill>
                <a:latin typeface="Calibri" pitchFamily="34" charset="0"/>
              </a:rPr>
              <a:t> bu hastalıkların başlıca sebebidir. </a:t>
            </a:r>
          </a:p>
        </p:txBody>
      </p:sp>
      <p:sp>
        <p:nvSpPr>
          <p:cNvPr id="8" name="Rectangle 55"/>
          <p:cNvSpPr>
            <a:spLocks noChangeArrowheads="1"/>
          </p:cNvSpPr>
          <p:nvPr/>
        </p:nvSpPr>
        <p:spPr bwMode="gray">
          <a:xfrm>
            <a:off x="227097" y="1306285"/>
            <a:ext cx="4237082" cy="575216"/>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a:solidFill>
                  <a:srgbClr val="FFFFFF"/>
                </a:solidFill>
                <a:latin typeface="Calibri" pitchFamily="34" charset="0"/>
              </a:rPr>
              <a:t>Sırt-Bel Ağrıları</a:t>
            </a:r>
          </a:p>
        </p:txBody>
      </p:sp>
      <p:sp>
        <p:nvSpPr>
          <p:cNvPr id="9" name="Rectangle 5"/>
          <p:cNvSpPr>
            <a:spLocks noChangeArrowheads="1"/>
          </p:cNvSpPr>
          <p:nvPr/>
        </p:nvSpPr>
        <p:spPr bwMode="gray">
          <a:xfrm>
            <a:off x="231797" y="1916112"/>
            <a:ext cx="4237082" cy="405717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2000" i="1" dirty="0">
                <a:solidFill>
                  <a:srgbClr val="000000"/>
                </a:solidFill>
                <a:latin typeface="Calibri" pitchFamily="34" charset="0"/>
              </a:rPr>
              <a:t>Sırt ve bel hastalıkları </a:t>
            </a:r>
            <a:r>
              <a:rPr lang="tr-TR" sz="2000" b="1" i="1" dirty="0">
                <a:solidFill>
                  <a:srgbClr val="000000"/>
                </a:solidFill>
                <a:latin typeface="Calibri" pitchFamily="34" charset="0"/>
              </a:rPr>
              <a:t>en sık görülen meslek hastalıklarıdır ve toplam yaralanmaların yaklaşık %20’sini </a:t>
            </a:r>
            <a:r>
              <a:rPr lang="tr-TR" sz="2000" i="1" dirty="0">
                <a:solidFill>
                  <a:srgbClr val="000000"/>
                </a:solidFill>
                <a:latin typeface="Calibri" pitchFamily="34" charset="0"/>
              </a:rPr>
              <a:t>oluşturmaktadır. </a:t>
            </a: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Başlıca sebebi </a:t>
            </a:r>
            <a:r>
              <a:rPr lang="tr-TR" sz="2000" b="1" i="1" dirty="0">
                <a:solidFill>
                  <a:srgbClr val="000000"/>
                </a:solidFill>
                <a:latin typeface="Calibri" pitchFamily="34" charset="0"/>
              </a:rPr>
              <a:t>malzeme taşımanın </a:t>
            </a:r>
            <a:r>
              <a:rPr lang="tr-TR" sz="2000" i="1" dirty="0">
                <a:solidFill>
                  <a:srgbClr val="000000"/>
                </a:solidFill>
                <a:latin typeface="Calibri" pitchFamily="34" charset="0"/>
              </a:rPr>
              <a:t>uygun olmayan bir şekilde yapılması ve tüm vücut </a:t>
            </a:r>
            <a:r>
              <a:rPr lang="tr-TR" sz="2000" b="1" i="1" dirty="0">
                <a:solidFill>
                  <a:srgbClr val="000000"/>
                </a:solidFill>
                <a:latin typeface="Calibri" pitchFamily="34" charset="0"/>
              </a:rPr>
              <a:t>titreşim</a:t>
            </a:r>
            <a:r>
              <a:rPr lang="tr-TR" sz="2000" i="1" dirty="0">
                <a:solidFill>
                  <a:srgbClr val="000000"/>
                </a:solidFill>
                <a:latin typeface="Calibri" pitchFamily="34" charset="0"/>
              </a:rPr>
              <a:t>idir.</a:t>
            </a: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r>
              <a:rPr lang="tr-TR" sz="2000" i="1" dirty="0">
                <a:solidFill>
                  <a:srgbClr val="000000"/>
                </a:solidFill>
                <a:latin typeface="Calibri" pitchFamily="34" charset="0"/>
              </a:rPr>
              <a:t>(ABD'de son 20 yılda ödenen tazminat gerekçelerinin de %</a:t>
            </a:r>
            <a:r>
              <a:rPr lang="tr-TR" sz="2000" i="1" dirty="0" smtClean="0">
                <a:solidFill>
                  <a:srgbClr val="000000"/>
                </a:solidFill>
                <a:latin typeface="Calibri" pitchFamily="34" charset="0"/>
              </a:rPr>
              <a:t>25’ini </a:t>
            </a:r>
            <a:r>
              <a:rPr lang="tr-TR" sz="2000" i="1" dirty="0" err="1" smtClean="0">
                <a:solidFill>
                  <a:srgbClr val="000000"/>
                </a:solidFill>
                <a:latin typeface="Calibri" pitchFamily="34" charset="0"/>
              </a:rPr>
              <a:t>oluştrumaktadır</a:t>
            </a:r>
            <a:r>
              <a:rPr lang="tr-TR" sz="2000" i="1" dirty="0" smtClean="0">
                <a:solidFill>
                  <a:srgbClr val="000000"/>
                </a:solidFill>
                <a:latin typeface="Calibri" pitchFamily="34" charset="0"/>
              </a:rPr>
              <a:t>) </a:t>
            </a: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a:p>
            <a:pPr algn="ctr">
              <a:lnSpc>
                <a:spcPct val="90000"/>
              </a:lnSpc>
              <a:spcAft>
                <a:spcPct val="20000"/>
              </a:spcAft>
              <a:buClr>
                <a:srgbClr val="292929"/>
              </a:buClr>
            </a:pPr>
            <a:endParaRPr lang="tr-TR" sz="2000" i="1" dirty="0">
              <a:solidFill>
                <a:srgbClr val="000000"/>
              </a:solidFill>
              <a:latin typeface="Calibri" pitchFamily="34" charset="0"/>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SİSTEMİ HASTALIKLAR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
                                        <p:tgtEl>
                                          <p:spTgt spid="8"/>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
                                        <p:tgtEl>
                                          <p:spTgt spid="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
                                        <p:tgtEl>
                                          <p:spTgt spid="5"/>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ÖNLEM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288000">
              <a:lnSpc>
                <a:spcPct val="90000"/>
              </a:lnSpc>
              <a:buClr>
                <a:srgbClr val="292929"/>
              </a:buClr>
              <a:buFontTx/>
              <a:buAutoNum type="arabicPeriod"/>
            </a:pPr>
            <a:r>
              <a:rPr lang="tr-TR" sz="2000" i="1" dirty="0" smtClean="0">
                <a:solidFill>
                  <a:srgbClr val="000000"/>
                </a:solidFill>
                <a:latin typeface="Calibri" pitchFamily="34" charset="0"/>
              </a:rPr>
              <a:t>Yeterince </a:t>
            </a:r>
            <a:r>
              <a:rPr lang="tr-TR" sz="2000" i="1" dirty="0">
                <a:solidFill>
                  <a:srgbClr val="000000"/>
                </a:solidFill>
                <a:latin typeface="Calibri" pitchFamily="34" charset="0"/>
              </a:rPr>
              <a:t>dinlenme,</a:t>
            </a:r>
          </a:p>
          <a:p>
            <a:pPr marL="180000" indent="288000">
              <a:lnSpc>
                <a:spcPct val="90000"/>
              </a:lnSpc>
              <a:buClr>
                <a:srgbClr val="292929"/>
              </a:buClr>
              <a:buFontTx/>
              <a:buAutoNum type="arabicPeriod"/>
            </a:pPr>
            <a:r>
              <a:rPr lang="tr-TR" sz="2000" i="1" dirty="0">
                <a:solidFill>
                  <a:srgbClr val="000000"/>
                </a:solidFill>
                <a:latin typeface="Calibri" pitchFamily="34" charset="0"/>
              </a:rPr>
              <a:t>Daha iyi çalışma koşulları, </a:t>
            </a:r>
          </a:p>
          <a:p>
            <a:pPr marL="180000" indent="288000">
              <a:lnSpc>
                <a:spcPct val="90000"/>
              </a:lnSpc>
              <a:buClr>
                <a:srgbClr val="292929"/>
              </a:buClr>
              <a:buFontTx/>
              <a:buAutoNum type="arabicPeriod"/>
            </a:pPr>
            <a:r>
              <a:rPr lang="tr-TR" sz="2000" i="1" dirty="0">
                <a:solidFill>
                  <a:srgbClr val="000000"/>
                </a:solidFill>
                <a:latin typeface="Calibri" pitchFamily="34" charset="0"/>
              </a:rPr>
              <a:t>Fiziksel egzersiz eğitimleri </a:t>
            </a:r>
            <a:endParaRPr lang="tr-TR" sz="2000" i="1" dirty="0" smtClean="0">
              <a:solidFill>
                <a:srgbClr val="000000"/>
              </a:solidFill>
              <a:latin typeface="Calibri" pitchFamily="34" charset="0"/>
            </a:endParaRPr>
          </a:p>
          <a:p>
            <a:pPr marL="71438">
              <a:lnSpc>
                <a:spcPct val="90000"/>
              </a:lnSpc>
              <a:buClr>
                <a:srgbClr val="292929"/>
              </a:buClr>
            </a:pPr>
            <a:endParaRPr lang="tr-TR" sz="2000" i="1" dirty="0">
              <a:solidFill>
                <a:srgbClr val="000000"/>
              </a:solidFill>
              <a:latin typeface="Calibri" pitchFamily="34" charset="0"/>
            </a:endParaRPr>
          </a:p>
          <a:p>
            <a:pPr marL="71438" algn="ctr">
              <a:lnSpc>
                <a:spcPct val="90000"/>
              </a:lnSpc>
              <a:buClr>
                <a:srgbClr val="292929"/>
              </a:buClr>
            </a:pPr>
            <a:r>
              <a:rPr lang="tr-TR" sz="2000" b="1" i="1" dirty="0" smtClean="0">
                <a:solidFill>
                  <a:srgbClr val="000000"/>
                </a:solidFill>
                <a:latin typeface="Calibri" pitchFamily="34" charset="0"/>
              </a:rPr>
              <a:t>«</a:t>
            </a:r>
            <a:r>
              <a:rPr lang="tr-TR" sz="2000" b="1" i="1" dirty="0">
                <a:solidFill>
                  <a:srgbClr val="000000"/>
                </a:solidFill>
                <a:latin typeface="Calibri" pitchFamily="34" charset="0"/>
              </a:rPr>
              <a:t>İşin fiziksel gerekleri, kas-iskelet sisteminde aşırı yorgunluğa, </a:t>
            </a:r>
            <a:r>
              <a:rPr lang="tr-TR" sz="2000" b="1" i="1" dirty="0" smtClean="0">
                <a:solidFill>
                  <a:srgbClr val="000000"/>
                </a:solidFill>
                <a:latin typeface="Calibri" pitchFamily="34" charset="0"/>
              </a:rPr>
              <a:t>akut veya kronik </a:t>
            </a:r>
            <a:r>
              <a:rPr lang="tr-TR" sz="2000" b="1" i="1" dirty="0">
                <a:solidFill>
                  <a:srgbClr val="000000"/>
                </a:solidFill>
                <a:latin typeface="Calibri" pitchFamily="34" charset="0"/>
              </a:rPr>
              <a:t>hastalık ve yaralanmalara yol açabilmektedir. </a:t>
            </a:r>
            <a:endParaRPr lang="tr-TR" sz="2000" b="1" i="1" dirty="0" smtClean="0">
              <a:solidFill>
                <a:srgbClr val="000000"/>
              </a:solidFill>
              <a:latin typeface="Calibri" pitchFamily="34" charset="0"/>
            </a:endParaRPr>
          </a:p>
          <a:p>
            <a:pPr marL="71438" algn="ctr">
              <a:lnSpc>
                <a:spcPct val="90000"/>
              </a:lnSpc>
              <a:buClr>
                <a:srgbClr val="292929"/>
              </a:buClr>
            </a:pPr>
            <a:endParaRPr lang="tr-TR" sz="2000" b="1" i="1" dirty="0">
              <a:solidFill>
                <a:srgbClr val="000000"/>
              </a:solidFill>
              <a:latin typeface="Calibri" pitchFamily="34" charset="0"/>
            </a:endParaRPr>
          </a:p>
          <a:p>
            <a:pPr marL="71438" algn="ctr">
              <a:lnSpc>
                <a:spcPct val="90000"/>
              </a:lnSpc>
              <a:buClr>
                <a:srgbClr val="292929"/>
              </a:buClr>
            </a:pPr>
            <a:r>
              <a:rPr lang="tr-TR" sz="2000" i="1" dirty="0">
                <a:solidFill>
                  <a:srgbClr val="000000"/>
                </a:solidFill>
                <a:latin typeface="Calibri" pitchFamily="34" charset="0"/>
              </a:rPr>
              <a:t>«</a:t>
            </a:r>
            <a:r>
              <a:rPr lang="tr-TR" sz="2000" b="1" i="1" dirty="0">
                <a:solidFill>
                  <a:srgbClr val="000000"/>
                </a:solidFill>
                <a:latin typeface="Calibri" pitchFamily="34" charset="0"/>
              </a:rPr>
              <a:t>Asıl hedef</a:t>
            </a:r>
            <a:r>
              <a:rPr lang="tr-TR" sz="2000" i="1" dirty="0">
                <a:solidFill>
                  <a:srgbClr val="000000"/>
                </a:solidFill>
                <a:latin typeface="Calibri" pitchFamily="34" charset="0"/>
              </a:rPr>
              <a:t>, insanların hem günlük yaşamlarında hem de iş sırasında yaptığı değişik hareketlerin iskelet sistemleri üzerinde </a:t>
            </a:r>
            <a:r>
              <a:rPr lang="tr-TR" sz="2000" b="1" i="1" dirty="0">
                <a:solidFill>
                  <a:srgbClr val="000000"/>
                </a:solidFill>
                <a:latin typeface="Calibri" pitchFamily="34" charset="0"/>
              </a:rPr>
              <a:t>biriken stresini azaltmak </a:t>
            </a:r>
            <a:r>
              <a:rPr lang="tr-TR" sz="2000" i="1" dirty="0">
                <a:solidFill>
                  <a:srgbClr val="000000"/>
                </a:solidFill>
                <a:latin typeface="Calibri" pitchFamily="34" charset="0"/>
              </a:rPr>
              <a:t>olmalıdır.»</a:t>
            </a:r>
          </a:p>
          <a:p>
            <a:pPr marL="71438" algn="ctr">
              <a:lnSpc>
                <a:spcPct val="90000"/>
              </a:lnSpc>
              <a:buClr>
                <a:srgbClr val="292929"/>
              </a:buClr>
            </a:pPr>
            <a:endParaRPr lang="tr-TR" sz="2000" b="1" i="1" dirty="0">
              <a:solidFill>
                <a:srgbClr val="000000"/>
              </a:solidFill>
              <a:latin typeface="Calibri" pitchFamily="34" charset="0"/>
            </a:endParaRPr>
          </a:p>
        </p:txBody>
      </p:sp>
      <p:sp>
        <p:nvSpPr>
          <p:cNvPr id="45773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57736" name="Group 9"/>
          <p:cNvGrpSpPr>
            <a:grpSpLocks/>
          </p:cNvGrpSpPr>
          <p:nvPr/>
        </p:nvGrpSpPr>
        <p:grpSpPr bwMode="auto">
          <a:xfrm>
            <a:off x="323850" y="1555750"/>
            <a:ext cx="1482725" cy="1482725"/>
            <a:chOff x="1710" y="1035"/>
            <a:chExt cx="2316" cy="2316"/>
          </a:xfrm>
        </p:grpSpPr>
        <p:grpSp>
          <p:nvGrpSpPr>
            <p:cNvPr id="457738" name="Group 10"/>
            <p:cNvGrpSpPr>
              <a:grpSpLocks/>
            </p:cNvGrpSpPr>
            <p:nvPr/>
          </p:nvGrpSpPr>
          <p:grpSpPr bwMode="auto">
            <a:xfrm rot="3600000">
              <a:off x="1710" y="1035"/>
              <a:ext cx="2316" cy="2316"/>
              <a:chOff x="1710" y="1035"/>
              <a:chExt cx="2316" cy="2316"/>
            </a:xfrm>
          </p:grpSpPr>
          <p:sp>
            <p:nvSpPr>
              <p:cNvPr id="45774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5774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5774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57739" name="Group 14"/>
            <p:cNvGrpSpPr>
              <a:grpSpLocks/>
            </p:cNvGrpSpPr>
            <p:nvPr/>
          </p:nvGrpSpPr>
          <p:grpSpPr bwMode="auto">
            <a:xfrm rot="7200000">
              <a:off x="2059" y="1386"/>
              <a:ext cx="1616" cy="1614"/>
              <a:chOff x="2060" y="1387"/>
              <a:chExt cx="1616" cy="1614"/>
            </a:xfrm>
          </p:grpSpPr>
          <p:sp>
            <p:nvSpPr>
              <p:cNvPr id="45774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5774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5774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KAS-İSKELET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429000"/>
            <a:ext cx="9153525" cy="1238250"/>
          </a:xfrm>
          <a:prstGeom prst="rect">
            <a:avLst/>
          </a:prstGeom>
          <a:noFill/>
          <a:ln w="9525" algn="ctr">
            <a:noFill/>
            <a:round/>
            <a:headEnd/>
            <a:tailEnd/>
          </a:ln>
        </p:spPr>
        <p:txBody>
          <a:bodyPr wrap="none" anchor="ctr"/>
          <a:lstStyle/>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Kanserler</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ETYOLOJİ – KANSER TİPLERİ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0825" indent="-179388" algn="ctr">
              <a:lnSpc>
                <a:spcPct val="90000"/>
              </a:lnSpc>
              <a:spcAft>
                <a:spcPct val="20000"/>
              </a:spcAft>
              <a:buClr>
                <a:srgbClr val="292929"/>
              </a:buClr>
            </a:pPr>
            <a:r>
              <a:rPr lang="tr-TR" sz="2000" i="1" dirty="0" smtClean="0">
                <a:solidFill>
                  <a:srgbClr val="000000"/>
                </a:solidFill>
                <a:latin typeface="Calibri" pitchFamily="34" charset="0"/>
              </a:rPr>
              <a:t>Kansere </a:t>
            </a:r>
            <a:r>
              <a:rPr lang="tr-TR" sz="2000" i="1" dirty="0">
                <a:solidFill>
                  <a:srgbClr val="000000"/>
                </a:solidFill>
                <a:latin typeface="Calibri" pitchFamily="34" charset="0"/>
              </a:rPr>
              <a:t>sebep olan etkilerin </a:t>
            </a:r>
            <a:r>
              <a:rPr lang="tr-TR" sz="2000" b="1" i="1" dirty="0" smtClean="0">
                <a:solidFill>
                  <a:srgbClr val="000000"/>
                </a:solidFill>
                <a:latin typeface="Calibri" pitchFamily="34" charset="0"/>
              </a:rPr>
              <a:t>%4-20’nin</a:t>
            </a:r>
            <a:r>
              <a:rPr lang="tr-TR" sz="2000" i="1" dirty="0" smtClean="0">
                <a:solidFill>
                  <a:srgbClr val="000000"/>
                </a:solidFill>
                <a:latin typeface="Calibri" pitchFamily="34" charset="0"/>
              </a:rPr>
              <a:t> </a:t>
            </a:r>
            <a:r>
              <a:rPr lang="tr-TR" sz="2000" i="1" dirty="0">
                <a:solidFill>
                  <a:srgbClr val="000000"/>
                </a:solidFill>
                <a:latin typeface="Calibri" pitchFamily="34" charset="0"/>
              </a:rPr>
              <a:t>çalışma ortamından kaynaklandığı </a:t>
            </a:r>
            <a:r>
              <a:rPr lang="tr-TR" sz="2000" i="1" dirty="0" smtClean="0">
                <a:solidFill>
                  <a:srgbClr val="000000"/>
                </a:solidFill>
                <a:latin typeface="Calibri" pitchFamily="34" charset="0"/>
              </a:rPr>
              <a:t>belirlenmiştir</a:t>
            </a:r>
            <a:r>
              <a:rPr lang="tr-TR" sz="2000" i="1" dirty="0">
                <a:solidFill>
                  <a:srgbClr val="000000"/>
                </a:solidFill>
                <a:latin typeface="Calibri" pitchFamily="34" charset="0"/>
              </a:rPr>
              <a:t>. </a:t>
            </a:r>
          </a:p>
          <a:p>
            <a:pPr marL="250825" indent="-179388" algn="ctr">
              <a:lnSpc>
                <a:spcPct val="90000"/>
              </a:lnSpc>
              <a:spcAft>
                <a:spcPct val="20000"/>
              </a:spcAft>
              <a:buClr>
                <a:srgbClr val="292929"/>
              </a:buClr>
            </a:pPr>
            <a:endParaRPr lang="tr-TR" sz="2000" i="1" dirty="0">
              <a:solidFill>
                <a:srgbClr val="000000"/>
              </a:solidFill>
              <a:latin typeface="Calibri" pitchFamily="34" charset="0"/>
            </a:endParaRPr>
          </a:p>
          <a:p>
            <a:pPr marL="250825" indent="-179388" algn="ctr">
              <a:lnSpc>
                <a:spcPct val="90000"/>
              </a:lnSpc>
              <a:spcAft>
                <a:spcPct val="20000"/>
              </a:spcAft>
              <a:buClr>
                <a:srgbClr val="292929"/>
              </a:buClr>
            </a:pPr>
            <a:r>
              <a:rPr lang="tr-TR" sz="2000" i="1" dirty="0">
                <a:solidFill>
                  <a:srgbClr val="000000"/>
                </a:solidFill>
                <a:latin typeface="Calibri" pitchFamily="34" charset="0"/>
              </a:rPr>
              <a:t>Çalışma yeri şartlarına </a:t>
            </a:r>
            <a:r>
              <a:rPr lang="tr-TR" sz="2000" i="1" dirty="0" smtClean="0">
                <a:solidFill>
                  <a:srgbClr val="000000"/>
                </a:solidFill>
                <a:latin typeface="Calibri" pitchFamily="34" charset="0"/>
              </a:rPr>
              <a:t>bağlı; </a:t>
            </a:r>
            <a:r>
              <a:rPr lang="tr-TR" sz="2000" b="1" i="1" dirty="0">
                <a:solidFill>
                  <a:srgbClr val="000000"/>
                </a:solidFill>
                <a:latin typeface="Calibri" pitchFamily="34" charset="0"/>
              </a:rPr>
              <a:t>Deri, akciğer, karaciğer, burun, kemik, gırtlak, mesane, böbrek ve kan kanseri </a:t>
            </a:r>
            <a:r>
              <a:rPr lang="tr-TR" sz="2000" i="1" dirty="0" smtClean="0">
                <a:solidFill>
                  <a:srgbClr val="000000"/>
                </a:solidFill>
                <a:latin typeface="Calibri" pitchFamily="34" charset="0"/>
              </a:rPr>
              <a:t>oluşabilmektedir. </a:t>
            </a:r>
            <a:endParaRPr lang="tr-TR" sz="2000" i="1" dirty="0">
              <a:solidFill>
                <a:srgbClr val="000000"/>
              </a:solidFill>
              <a:latin typeface="Calibri" pitchFamily="34" charset="0"/>
            </a:endParaRPr>
          </a:p>
          <a:p>
            <a:pPr marL="250825" indent="-179388" algn="ctr">
              <a:lnSpc>
                <a:spcPct val="90000"/>
              </a:lnSpc>
              <a:spcAft>
                <a:spcPct val="20000"/>
              </a:spcAft>
              <a:buClr>
                <a:srgbClr val="292929"/>
              </a:buClr>
            </a:pPr>
            <a:endParaRPr lang="tr-TR" sz="2000" i="1" dirty="0">
              <a:solidFill>
                <a:srgbClr val="000000"/>
              </a:solidFill>
              <a:latin typeface="Calibri" pitchFamily="34" charset="0"/>
            </a:endParaRPr>
          </a:p>
          <a:p>
            <a:pPr marL="250825" indent="-179388" algn="ctr">
              <a:lnSpc>
                <a:spcPct val="90000"/>
              </a:lnSpc>
              <a:spcAft>
                <a:spcPct val="20000"/>
              </a:spcAft>
              <a:buClr>
                <a:srgbClr val="292929"/>
              </a:buClr>
            </a:pPr>
            <a:r>
              <a:rPr lang="tr-TR" sz="2000" i="1" dirty="0" smtClean="0">
                <a:solidFill>
                  <a:srgbClr val="000000"/>
                </a:solidFill>
                <a:latin typeface="Calibri" pitchFamily="34" charset="0"/>
              </a:rPr>
              <a:t>Kanserojen </a:t>
            </a:r>
            <a:r>
              <a:rPr lang="tr-TR" sz="2000" i="1" dirty="0">
                <a:solidFill>
                  <a:srgbClr val="000000"/>
                </a:solidFill>
                <a:latin typeface="Calibri" pitchFamily="34" charset="0"/>
              </a:rPr>
              <a:t>veya kanserojen olduğundan şüphelenilen maddeler çok </a:t>
            </a:r>
            <a:r>
              <a:rPr lang="tr-TR" sz="2000" i="1" dirty="0" smtClean="0">
                <a:solidFill>
                  <a:srgbClr val="000000"/>
                </a:solidFill>
                <a:latin typeface="Calibri" pitchFamily="34" charset="0"/>
              </a:rPr>
              <a:t>çeşitlidir. Bunlar </a:t>
            </a:r>
            <a:r>
              <a:rPr lang="tr-TR" sz="2000" i="1" dirty="0">
                <a:solidFill>
                  <a:srgbClr val="000000"/>
                </a:solidFill>
                <a:latin typeface="Calibri" pitchFamily="34" charset="0"/>
              </a:rPr>
              <a:t>iş güvenliği ve sağlığıyla ilgili kuruluşlar tarafından listelenmiştir.</a:t>
            </a:r>
          </a:p>
        </p:txBody>
      </p:sp>
      <p:sp>
        <p:nvSpPr>
          <p:cNvPr id="46387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63880" name="Group 9"/>
          <p:cNvGrpSpPr>
            <a:grpSpLocks/>
          </p:cNvGrpSpPr>
          <p:nvPr/>
        </p:nvGrpSpPr>
        <p:grpSpPr bwMode="auto">
          <a:xfrm>
            <a:off x="323850" y="1555750"/>
            <a:ext cx="1482725" cy="1482725"/>
            <a:chOff x="1710" y="1035"/>
            <a:chExt cx="2316" cy="2316"/>
          </a:xfrm>
        </p:grpSpPr>
        <p:grpSp>
          <p:nvGrpSpPr>
            <p:cNvPr id="463882" name="Group 10"/>
            <p:cNvGrpSpPr>
              <a:grpSpLocks/>
            </p:cNvGrpSpPr>
            <p:nvPr/>
          </p:nvGrpSpPr>
          <p:grpSpPr bwMode="auto">
            <a:xfrm rot="3600000">
              <a:off x="1710" y="1035"/>
              <a:ext cx="2316" cy="2316"/>
              <a:chOff x="1710" y="1035"/>
              <a:chExt cx="2316" cy="2316"/>
            </a:xfrm>
          </p:grpSpPr>
          <p:sp>
            <p:nvSpPr>
              <p:cNvPr id="463887"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63888"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63889"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63883" name="Group 14"/>
            <p:cNvGrpSpPr>
              <a:grpSpLocks/>
            </p:cNvGrpSpPr>
            <p:nvPr/>
          </p:nvGrpSpPr>
          <p:grpSpPr bwMode="auto">
            <a:xfrm rot="7200000">
              <a:off x="2059" y="1386"/>
              <a:ext cx="1616" cy="1614"/>
              <a:chOff x="2060" y="1387"/>
              <a:chExt cx="1616" cy="1614"/>
            </a:xfrm>
          </p:grpSpPr>
          <p:sp>
            <p:nvSpPr>
              <p:cNvPr id="463884"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63885"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63886"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KANSERLER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2895600"/>
            <a:ext cx="9153525" cy="1362501"/>
          </a:xfrm>
          <a:prstGeom prst="rect">
            <a:avLst/>
          </a:prstGeom>
          <a:noFill/>
          <a:ln w="9525" algn="ctr">
            <a:noFill/>
            <a:round/>
            <a:headEnd/>
            <a:tailEnd/>
          </a:ln>
        </p:spPr>
        <p:txBody>
          <a:bodyPr wrap="none" anchor="ctr"/>
          <a:lstStyle/>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Travma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Hastalıkları</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SAĞLIK GÖZETİMİNİN HEDEFİ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0" lvl="1" indent="-324000">
              <a:lnSpc>
                <a:spcPct val="90000"/>
              </a:lnSpc>
              <a:spcAft>
                <a:spcPct val="2000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262800" indent="-324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Sağlığı </a:t>
            </a:r>
            <a:r>
              <a:rPr lang="tr-TR" sz="2000" b="1" i="1" dirty="0">
                <a:solidFill>
                  <a:srgbClr val="000000"/>
                </a:solidFill>
                <a:latin typeface="Calibri" pitchFamily="34" charset="0"/>
                <a:cs typeface="Calibri" pitchFamily="34" charset="0"/>
              </a:rPr>
              <a:t>olumsuz etkileyen </a:t>
            </a:r>
            <a:r>
              <a:rPr lang="tr-TR" sz="2000" b="1" i="1" dirty="0" smtClean="0">
                <a:solidFill>
                  <a:srgbClr val="000000"/>
                </a:solidFill>
                <a:latin typeface="Calibri" pitchFamily="34" charset="0"/>
                <a:cs typeface="Calibri" pitchFamily="34" charset="0"/>
              </a:rPr>
              <a:t>risk faktörlerini </a:t>
            </a:r>
            <a:r>
              <a:rPr lang="tr-TR" sz="2000" i="1" dirty="0" smtClean="0">
                <a:solidFill>
                  <a:srgbClr val="000000"/>
                </a:solidFill>
                <a:latin typeface="Calibri" pitchFamily="34" charset="0"/>
                <a:cs typeface="Calibri" pitchFamily="34" charset="0"/>
              </a:rPr>
              <a:t>bilmek,</a:t>
            </a:r>
          </a:p>
          <a:p>
            <a:pPr marL="262800" indent="-324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Çalışanın </a:t>
            </a:r>
            <a:r>
              <a:rPr lang="tr-TR" sz="2000" b="1" i="1" dirty="0" smtClean="0">
                <a:solidFill>
                  <a:srgbClr val="000000"/>
                </a:solidFill>
                <a:latin typeface="Calibri" pitchFamily="34" charset="0"/>
                <a:cs typeface="Calibri" pitchFamily="34" charset="0"/>
              </a:rPr>
              <a:t>bireysel özelliklerini </a:t>
            </a:r>
            <a:r>
              <a:rPr lang="tr-TR" sz="2000" i="1" dirty="0" smtClean="0">
                <a:solidFill>
                  <a:srgbClr val="000000"/>
                </a:solidFill>
                <a:latin typeface="Calibri" pitchFamily="34" charset="0"/>
                <a:cs typeface="Calibri" pitchFamily="34" charset="0"/>
              </a:rPr>
              <a:t>bilmek,</a:t>
            </a:r>
            <a:endParaRPr lang="tr-TR" sz="2000" i="1" dirty="0">
              <a:solidFill>
                <a:srgbClr val="000000"/>
              </a:solidFill>
              <a:latin typeface="Calibri" pitchFamily="34" charset="0"/>
              <a:cs typeface="Calibri" pitchFamily="34" charset="0"/>
            </a:endParaRPr>
          </a:p>
          <a:p>
            <a:pPr marL="262800" indent="-324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Sağlığı </a:t>
            </a:r>
            <a:r>
              <a:rPr lang="tr-TR" sz="2000" b="1" i="1" dirty="0" smtClean="0">
                <a:solidFill>
                  <a:srgbClr val="000000"/>
                </a:solidFill>
                <a:latin typeface="Calibri" pitchFamily="34" charset="0"/>
                <a:cs typeface="Calibri" pitchFamily="34" charset="0"/>
              </a:rPr>
              <a:t>korumak,</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sürdürmek</a:t>
            </a:r>
            <a:r>
              <a:rPr lang="tr-TR" sz="2000" i="1" dirty="0" smtClean="0">
                <a:solidFill>
                  <a:srgbClr val="000000"/>
                </a:solidFill>
                <a:latin typeface="Calibri" pitchFamily="34" charset="0"/>
                <a:cs typeface="Calibri" pitchFamily="34" charset="0"/>
              </a:rPr>
              <a:t> ve </a:t>
            </a:r>
            <a:r>
              <a:rPr lang="tr-TR" sz="2000" b="1" i="1" dirty="0" smtClean="0">
                <a:solidFill>
                  <a:srgbClr val="000000"/>
                </a:solidFill>
                <a:latin typeface="Calibri" pitchFamily="34" charset="0"/>
                <a:cs typeface="Calibri" pitchFamily="34" charset="0"/>
              </a:rPr>
              <a:t>geliştirilmek</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marL="324000" indent="-180000">
              <a:lnSpc>
                <a:spcPct val="90000"/>
              </a:lnSpc>
              <a:spcAft>
                <a:spcPct val="20000"/>
              </a:spcAft>
              <a:buClr>
                <a:srgbClr val="292929"/>
              </a:buClr>
              <a:buFont typeface="+mj-lt"/>
              <a:buAutoNum type="arabicPeriod"/>
              <a:defRPr/>
            </a:pPr>
            <a:endParaRPr lang="tr-TR" sz="1000" i="1" dirty="0" smtClean="0">
              <a:solidFill>
                <a:srgbClr val="000000"/>
              </a:solidFill>
              <a:latin typeface="Calibri" pitchFamily="34" charset="0"/>
              <a:cs typeface="Calibri" pitchFamily="34" charset="0"/>
            </a:endParaRPr>
          </a:p>
          <a:p>
            <a:pPr marL="72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3214250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55"/>
          <p:cNvSpPr>
            <a:spLocks noChangeArrowheads="1"/>
          </p:cNvSpPr>
          <p:nvPr/>
        </p:nvSpPr>
        <p:spPr bwMode="gray">
          <a:xfrm>
            <a:off x="3138488" y="975738"/>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b="1" dirty="0">
                <a:solidFill>
                  <a:srgbClr val="FFFFFF"/>
                </a:solidFill>
                <a:latin typeface="Calibri" pitchFamily="34" charset="0"/>
                <a:cs typeface="Calibri" pitchFamily="34" charset="0"/>
              </a:rPr>
              <a:t>Kopmalar</a:t>
            </a:r>
          </a:p>
        </p:txBody>
      </p:sp>
      <p:sp>
        <p:nvSpPr>
          <p:cNvPr id="5" name="Rectangle 5"/>
          <p:cNvSpPr>
            <a:spLocks noChangeArrowheads="1"/>
          </p:cNvSpPr>
          <p:nvPr/>
        </p:nvSpPr>
        <p:spPr bwMode="gray">
          <a:xfrm>
            <a:off x="3138488" y="1336100"/>
            <a:ext cx="2824162" cy="2550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b="1" i="1" dirty="0">
                <a:solidFill>
                  <a:srgbClr val="000000"/>
                </a:solidFill>
                <a:latin typeface="Calibri" pitchFamily="34" charset="0"/>
              </a:rPr>
              <a:t>En sık parmak kopması </a:t>
            </a:r>
            <a:r>
              <a:rPr lang="tr-TR" sz="1600" i="1" dirty="0">
                <a:solidFill>
                  <a:srgbClr val="000000"/>
                </a:solidFill>
                <a:latin typeface="Calibri" pitchFamily="34" charset="0"/>
              </a:rPr>
              <a:t>şeklinde görülür. </a:t>
            </a:r>
          </a:p>
          <a:p>
            <a:pPr algn="ctr">
              <a:lnSpc>
                <a:spcPct val="90000"/>
              </a:lnSpc>
              <a:spcAft>
                <a:spcPct val="20000"/>
              </a:spcAft>
              <a:buClr>
                <a:srgbClr val="292929"/>
              </a:buClr>
            </a:pPr>
            <a:endParaRPr lang="tr-TR" sz="900" i="1" dirty="0">
              <a:solidFill>
                <a:srgbClr val="000000"/>
              </a:solidFill>
              <a:latin typeface="Calibri" pitchFamily="34" charset="0"/>
            </a:endParaRPr>
          </a:p>
          <a:p>
            <a:pPr algn="ctr">
              <a:lnSpc>
                <a:spcPct val="90000"/>
              </a:lnSpc>
              <a:spcAft>
                <a:spcPct val="20000"/>
              </a:spcAft>
              <a:buClr>
                <a:srgbClr val="292929"/>
              </a:buClr>
            </a:pPr>
            <a:r>
              <a:rPr lang="tr-TR" sz="1600" b="1" i="1" dirty="0">
                <a:solidFill>
                  <a:srgbClr val="000000"/>
                </a:solidFill>
                <a:latin typeface="Calibri" pitchFamily="34" charset="0"/>
              </a:rPr>
              <a:t>Elektrikli el aletleri ve makinalar </a:t>
            </a:r>
            <a:r>
              <a:rPr lang="tr-TR" sz="1600" i="1" dirty="0">
                <a:solidFill>
                  <a:srgbClr val="000000"/>
                </a:solidFill>
                <a:latin typeface="Calibri" pitchFamily="34" charset="0"/>
              </a:rPr>
              <a:t>başlıca sebepleridir</a:t>
            </a:r>
            <a:r>
              <a:rPr lang="tr-TR" sz="1600" i="1" dirty="0" smtClean="0">
                <a:solidFill>
                  <a:srgbClr val="000000"/>
                </a:solidFill>
                <a:latin typeface="Calibri" pitchFamily="34" charset="0"/>
              </a:rPr>
              <a:t>.</a:t>
            </a:r>
          </a:p>
          <a:p>
            <a:pPr algn="ctr">
              <a:lnSpc>
                <a:spcPct val="90000"/>
              </a:lnSpc>
              <a:spcAft>
                <a:spcPct val="20000"/>
              </a:spcAft>
              <a:buClr>
                <a:srgbClr val="292929"/>
              </a:buClr>
            </a:pPr>
            <a:r>
              <a:rPr lang="tr-TR" sz="900" i="1" dirty="0" smtClean="0">
                <a:solidFill>
                  <a:srgbClr val="000000"/>
                </a:solidFill>
                <a:latin typeface="Calibri" pitchFamily="34" charset="0"/>
              </a:rPr>
              <a:t> </a:t>
            </a:r>
          </a:p>
          <a:p>
            <a:pPr algn="ctr">
              <a:lnSpc>
                <a:spcPct val="90000"/>
              </a:lnSpc>
              <a:spcAft>
                <a:spcPct val="20000"/>
              </a:spcAft>
              <a:buClr>
                <a:srgbClr val="292929"/>
              </a:buClr>
            </a:pPr>
            <a:r>
              <a:rPr lang="tr-TR" sz="1600" b="1" i="1" dirty="0" smtClean="0">
                <a:solidFill>
                  <a:srgbClr val="000000"/>
                </a:solidFill>
                <a:latin typeface="Calibri" pitchFamily="34" charset="0"/>
              </a:rPr>
              <a:t>Makina </a:t>
            </a:r>
            <a:r>
              <a:rPr lang="tr-TR" sz="1600" b="1" i="1" dirty="0">
                <a:solidFill>
                  <a:srgbClr val="000000"/>
                </a:solidFill>
                <a:latin typeface="Calibri" pitchFamily="34" charset="0"/>
              </a:rPr>
              <a:t>operatörleri </a:t>
            </a:r>
            <a:r>
              <a:rPr lang="tr-TR" sz="1600" i="1" dirty="0">
                <a:solidFill>
                  <a:srgbClr val="000000"/>
                </a:solidFill>
                <a:latin typeface="Calibri" pitchFamily="34" charset="0"/>
              </a:rPr>
              <a:t>bu kazalara en çok maruz kalan çalışanlardır.</a:t>
            </a:r>
          </a:p>
        </p:txBody>
      </p:sp>
      <p:sp>
        <p:nvSpPr>
          <p:cNvPr id="7" name="Rectangle 58"/>
          <p:cNvSpPr>
            <a:spLocks noChangeArrowheads="1"/>
          </p:cNvSpPr>
          <p:nvPr/>
        </p:nvSpPr>
        <p:spPr bwMode="gray">
          <a:xfrm>
            <a:off x="4747418" y="4012030"/>
            <a:ext cx="426323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b="1" dirty="0">
                <a:solidFill>
                  <a:srgbClr val="FFFFFF"/>
                </a:solidFill>
                <a:latin typeface="Calibri" pitchFamily="34" charset="0"/>
                <a:cs typeface="Calibri" pitchFamily="34" charset="0"/>
              </a:rPr>
              <a:t>Kesikler</a:t>
            </a:r>
          </a:p>
        </p:txBody>
      </p:sp>
      <p:sp>
        <p:nvSpPr>
          <p:cNvPr id="8" name="Rectangle 5"/>
          <p:cNvSpPr>
            <a:spLocks noChangeArrowheads="1"/>
          </p:cNvSpPr>
          <p:nvPr/>
        </p:nvSpPr>
        <p:spPr bwMode="gray">
          <a:xfrm>
            <a:off x="4747418" y="4372393"/>
            <a:ext cx="4263232" cy="183790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b="1" i="1" dirty="0">
                <a:solidFill>
                  <a:srgbClr val="000000"/>
                </a:solidFill>
                <a:latin typeface="Calibri" pitchFamily="34" charset="0"/>
              </a:rPr>
              <a:t>Parmak kesilmesi</a:t>
            </a:r>
            <a:r>
              <a:rPr lang="tr-TR" sz="1600" i="1" dirty="0">
                <a:solidFill>
                  <a:srgbClr val="000000"/>
                </a:solidFill>
                <a:latin typeface="Calibri" pitchFamily="34" charset="0"/>
              </a:rPr>
              <a:t>, </a:t>
            </a:r>
            <a:r>
              <a:rPr lang="tr-TR" sz="1600" b="1" i="1" dirty="0">
                <a:solidFill>
                  <a:srgbClr val="000000"/>
                </a:solidFill>
                <a:latin typeface="Calibri" pitchFamily="34" charset="0"/>
              </a:rPr>
              <a:t>kol, bacak, baş, boyun ve boğaz kesilmeleri.</a:t>
            </a:r>
          </a:p>
          <a:p>
            <a:pPr algn="ctr">
              <a:lnSpc>
                <a:spcPct val="90000"/>
              </a:lnSpc>
              <a:spcAft>
                <a:spcPct val="20000"/>
              </a:spcAft>
              <a:buClr>
                <a:srgbClr val="292929"/>
              </a:buClr>
            </a:pPr>
            <a:endParaRPr lang="tr-TR" sz="1600" i="1" dirty="0">
              <a:solidFill>
                <a:srgbClr val="000000"/>
              </a:solidFill>
              <a:latin typeface="Calibri" pitchFamily="34" charset="0"/>
            </a:endParaRPr>
          </a:p>
          <a:p>
            <a:pPr algn="ctr">
              <a:lnSpc>
                <a:spcPct val="90000"/>
              </a:lnSpc>
              <a:spcAft>
                <a:spcPct val="20000"/>
              </a:spcAft>
              <a:buClr>
                <a:srgbClr val="292929"/>
              </a:buClr>
            </a:pPr>
            <a:r>
              <a:rPr lang="tr-TR" sz="1600" i="1" dirty="0">
                <a:solidFill>
                  <a:srgbClr val="000000"/>
                </a:solidFill>
                <a:latin typeface="Calibri" pitchFamily="34" charset="0"/>
              </a:rPr>
              <a:t>En çok </a:t>
            </a:r>
            <a:r>
              <a:rPr lang="tr-TR" sz="1600" b="1" i="1" dirty="0">
                <a:solidFill>
                  <a:srgbClr val="000000"/>
                </a:solidFill>
                <a:latin typeface="Calibri" pitchFamily="34" charset="0"/>
              </a:rPr>
              <a:t>yiyecek ve içecek üreten, et işleme ve inşaat sektöründe </a:t>
            </a:r>
            <a:r>
              <a:rPr lang="tr-TR" sz="1600" i="1" dirty="0">
                <a:solidFill>
                  <a:srgbClr val="000000"/>
                </a:solidFill>
                <a:latin typeface="Calibri" pitchFamily="34" charset="0"/>
              </a:rPr>
              <a:t>görülmektedir.</a:t>
            </a:r>
          </a:p>
        </p:txBody>
      </p:sp>
      <p:sp>
        <p:nvSpPr>
          <p:cNvPr id="9" name="Rectangle 55"/>
          <p:cNvSpPr>
            <a:spLocks noChangeArrowheads="1"/>
          </p:cNvSpPr>
          <p:nvPr/>
        </p:nvSpPr>
        <p:spPr bwMode="gray">
          <a:xfrm>
            <a:off x="128588" y="975738"/>
            <a:ext cx="282416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b="1" dirty="0" err="1">
                <a:solidFill>
                  <a:srgbClr val="FFFFFF"/>
                </a:solidFill>
                <a:latin typeface="Calibri" pitchFamily="34" charset="0"/>
                <a:cs typeface="Calibri" pitchFamily="34" charset="0"/>
              </a:rPr>
              <a:t>Travmatik</a:t>
            </a:r>
            <a:r>
              <a:rPr lang="tr-TR" b="1" dirty="0">
                <a:solidFill>
                  <a:srgbClr val="FFFFFF"/>
                </a:solidFill>
                <a:latin typeface="Calibri" pitchFamily="34" charset="0"/>
                <a:cs typeface="Calibri" pitchFamily="34" charset="0"/>
              </a:rPr>
              <a:t> Ölümler </a:t>
            </a:r>
          </a:p>
        </p:txBody>
      </p:sp>
      <p:sp>
        <p:nvSpPr>
          <p:cNvPr id="10" name="Rectangle 5"/>
          <p:cNvSpPr>
            <a:spLocks noChangeArrowheads="1"/>
          </p:cNvSpPr>
          <p:nvPr/>
        </p:nvSpPr>
        <p:spPr bwMode="gray">
          <a:xfrm>
            <a:off x="128588" y="1336100"/>
            <a:ext cx="2824162" cy="2550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i="1" dirty="0">
                <a:solidFill>
                  <a:srgbClr val="000000"/>
                </a:solidFill>
                <a:latin typeface="Calibri" pitchFamily="34" charset="0"/>
              </a:rPr>
              <a:t>Trafik kazaları, düşmeler, endüstri araçlarının kazaları, darbeler ve elektrik çarpmaları. </a:t>
            </a:r>
          </a:p>
          <a:p>
            <a:pPr algn="ctr">
              <a:lnSpc>
                <a:spcPct val="90000"/>
              </a:lnSpc>
              <a:spcAft>
                <a:spcPct val="20000"/>
              </a:spcAft>
              <a:buClr>
                <a:srgbClr val="292929"/>
              </a:buClr>
            </a:pPr>
            <a:endParaRPr lang="tr-TR" sz="1600" i="1" dirty="0">
              <a:solidFill>
                <a:srgbClr val="000000"/>
              </a:solidFill>
              <a:latin typeface="Calibri" pitchFamily="34" charset="0"/>
            </a:endParaRPr>
          </a:p>
          <a:p>
            <a:pPr algn="ctr">
              <a:lnSpc>
                <a:spcPct val="90000"/>
              </a:lnSpc>
              <a:spcAft>
                <a:spcPct val="20000"/>
              </a:spcAft>
              <a:buClr>
                <a:srgbClr val="292929"/>
              </a:buClr>
            </a:pPr>
            <a:r>
              <a:rPr lang="tr-TR" sz="1600" b="1" i="1" dirty="0">
                <a:solidFill>
                  <a:srgbClr val="000000"/>
                </a:solidFill>
                <a:latin typeface="Calibri" pitchFamily="34" charset="0"/>
              </a:rPr>
              <a:t>Maden, tarım ve inşaat endüstrileri </a:t>
            </a:r>
            <a:r>
              <a:rPr lang="tr-TR" sz="1600" i="1" dirty="0">
                <a:solidFill>
                  <a:srgbClr val="000000"/>
                </a:solidFill>
                <a:latin typeface="Calibri" pitchFamily="34" charset="0"/>
              </a:rPr>
              <a:t>bu tip iş kazaları sonucu ölümlerin </a:t>
            </a:r>
            <a:r>
              <a:rPr lang="tr-TR" sz="1600" b="1" i="1" dirty="0">
                <a:solidFill>
                  <a:srgbClr val="000000"/>
                </a:solidFill>
                <a:latin typeface="Calibri" pitchFamily="34" charset="0"/>
              </a:rPr>
              <a:t>en çok </a:t>
            </a:r>
            <a:r>
              <a:rPr lang="tr-TR" sz="1600" i="1" dirty="0">
                <a:solidFill>
                  <a:srgbClr val="000000"/>
                </a:solidFill>
                <a:latin typeface="Calibri" pitchFamily="34" charset="0"/>
              </a:rPr>
              <a:t>görüldüğü alanlardır.</a:t>
            </a:r>
          </a:p>
        </p:txBody>
      </p:sp>
      <p:sp>
        <p:nvSpPr>
          <p:cNvPr id="11" name="Rectangle 58"/>
          <p:cNvSpPr>
            <a:spLocks noChangeArrowheads="1"/>
          </p:cNvSpPr>
          <p:nvPr/>
        </p:nvSpPr>
        <p:spPr bwMode="gray">
          <a:xfrm>
            <a:off x="146843" y="4002505"/>
            <a:ext cx="4263232"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b="1">
                <a:solidFill>
                  <a:srgbClr val="FFFFFF"/>
                </a:solidFill>
                <a:latin typeface="Calibri" pitchFamily="34" charset="0"/>
              </a:rPr>
              <a:t>Göz Kaybı</a:t>
            </a:r>
            <a:endParaRPr lang="en-GB" b="1">
              <a:solidFill>
                <a:srgbClr val="FFFFFF"/>
              </a:solidFill>
              <a:latin typeface="Calibri" pitchFamily="34" charset="0"/>
            </a:endParaRPr>
          </a:p>
        </p:txBody>
      </p:sp>
      <p:sp>
        <p:nvSpPr>
          <p:cNvPr id="12" name="Rectangle 5"/>
          <p:cNvSpPr>
            <a:spLocks noChangeArrowheads="1"/>
          </p:cNvSpPr>
          <p:nvPr/>
        </p:nvSpPr>
        <p:spPr bwMode="gray">
          <a:xfrm>
            <a:off x="146843" y="4362868"/>
            <a:ext cx="4263232" cy="1837908"/>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i="1" dirty="0" smtClean="0">
                <a:solidFill>
                  <a:srgbClr val="000000"/>
                </a:solidFill>
                <a:latin typeface="Calibri" pitchFamily="34" charset="0"/>
              </a:rPr>
              <a:t>Göze; </a:t>
            </a:r>
            <a:r>
              <a:rPr lang="tr-TR" sz="1600" i="1" dirty="0">
                <a:solidFill>
                  <a:srgbClr val="000000"/>
                </a:solidFill>
                <a:latin typeface="Calibri" pitchFamily="34" charset="0"/>
              </a:rPr>
              <a:t>metal, tahta veya cam parçası </a:t>
            </a:r>
            <a:r>
              <a:rPr lang="tr-TR" sz="1600" i="1" dirty="0" smtClean="0">
                <a:solidFill>
                  <a:srgbClr val="000000"/>
                </a:solidFill>
                <a:latin typeface="Calibri" pitchFamily="34" charset="0"/>
              </a:rPr>
              <a:t>kaçması, bir </a:t>
            </a:r>
            <a:r>
              <a:rPr lang="tr-TR" sz="1600" i="1" dirty="0">
                <a:solidFill>
                  <a:srgbClr val="000000"/>
                </a:solidFill>
                <a:latin typeface="Calibri" pitchFamily="34" charset="0"/>
              </a:rPr>
              <a:t>kısmına da göze kaçan kimyasal maddeler neden olur. </a:t>
            </a:r>
          </a:p>
          <a:p>
            <a:pPr algn="ctr">
              <a:lnSpc>
                <a:spcPct val="90000"/>
              </a:lnSpc>
              <a:spcAft>
                <a:spcPct val="20000"/>
              </a:spcAft>
              <a:buClr>
                <a:srgbClr val="292929"/>
              </a:buClr>
            </a:pPr>
            <a:endParaRPr lang="tr-TR" sz="1600" i="1" dirty="0">
              <a:solidFill>
                <a:srgbClr val="000000"/>
              </a:solidFill>
              <a:latin typeface="Calibri" pitchFamily="34" charset="0"/>
            </a:endParaRPr>
          </a:p>
          <a:p>
            <a:pPr algn="ctr">
              <a:lnSpc>
                <a:spcPct val="90000"/>
              </a:lnSpc>
              <a:spcAft>
                <a:spcPct val="20000"/>
              </a:spcAft>
              <a:buClr>
                <a:srgbClr val="292929"/>
              </a:buClr>
            </a:pPr>
            <a:r>
              <a:rPr lang="tr-TR" sz="1600" b="1" i="1" dirty="0">
                <a:solidFill>
                  <a:srgbClr val="000000"/>
                </a:solidFill>
                <a:latin typeface="Calibri" pitchFamily="34" charset="0"/>
              </a:rPr>
              <a:t>Ağaç işleri, metal işleri ve tarım alanlarında</a:t>
            </a:r>
            <a:r>
              <a:rPr lang="tr-TR" sz="1600" i="1" dirty="0">
                <a:solidFill>
                  <a:srgbClr val="000000"/>
                </a:solidFill>
                <a:latin typeface="Calibri" pitchFamily="34" charset="0"/>
              </a:rPr>
              <a:t> çalışanlar </a:t>
            </a:r>
            <a:r>
              <a:rPr lang="tr-TR" sz="1600" b="1" i="1" dirty="0">
                <a:solidFill>
                  <a:srgbClr val="000000"/>
                </a:solidFill>
                <a:latin typeface="Calibri" pitchFamily="34" charset="0"/>
              </a:rPr>
              <a:t>en çok </a:t>
            </a:r>
            <a:r>
              <a:rPr lang="tr-TR" sz="1600" i="1" dirty="0">
                <a:solidFill>
                  <a:srgbClr val="000000"/>
                </a:solidFill>
                <a:latin typeface="Calibri" pitchFamily="34" charset="0"/>
              </a:rPr>
              <a:t>etkilenenlerdir.</a:t>
            </a:r>
          </a:p>
        </p:txBody>
      </p:sp>
      <p:sp>
        <p:nvSpPr>
          <p:cNvPr id="1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ŞİDDETLİ TRAVMAYA BAĞLI MESLEK HASTALIKLARI</a:t>
            </a:r>
          </a:p>
        </p:txBody>
      </p:sp>
      <p:sp>
        <p:nvSpPr>
          <p:cNvPr id="14" name="Rectangle 55"/>
          <p:cNvSpPr>
            <a:spLocks noChangeArrowheads="1"/>
          </p:cNvSpPr>
          <p:nvPr/>
        </p:nvSpPr>
        <p:spPr bwMode="gray">
          <a:xfrm>
            <a:off x="6159500" y="975738"/>
            <a:ext cx="2824163"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b="1">
                <a:solidFill>
                  <a:srgbClr val="FFFFFF"/>
                </a:solidFill>
                <a:latin typeface="Calibri" pitchFamily="34" charset="0"/>
              </a:rPr>
              <a:t>Kırıklar</a:t>
            </a:r>
          </a:p>
        </p:txBody>
      </p:sp>
      <p:sp>
        <p:nvSpPr>
          <p:cNvPr id="15" name="Rectangle 5"/>
          <p:cNvSpPr>
            <a:spLocks noChangeArrowheads="1"/>
          </p:cNvSpPr>
          <p:nvPr/>
        </p:nvSpPr>
        <p:spPr bwMode="gray">
          <a:xfrm>
            <a:off x="6159500" y="1336100"/>
            <a:ext cx="2824163" cy="255010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b="1" i="1" dirty="0">
                <a:solidFill>
                  <a:srgbClr val="000000"/>
                </a:solidFill>
                <a:latin typeface="Calibri" pitchFamily="34" charset="0"/>
              </a:rPr>
              <a:t>Düşme ve darbeler</a:t>
            </a:r>
            <a:r>
              <a:rPr lang="tr-TR" sz="1600" i="1" dirty="0">
                <a:solidFill>
                  <a:srgbClr val="000000"/>
                </a:solidFill>
                <a:latin typeface="Calibri" pitchFamily="34" charset="0"/>
              </a:rPr>
              <a:t>. Bir yerden </a:t>
            </a:r>
            <a:r>
              <a:rPr lang="tr-TR" sz="1600" b="1" i="1" dirty="0">
                <a:solidFill>
                  <a:srgbClr val="000000"/>
                </a:solidFill>
                <a:latin typeface="Calibri" pitchFamily="34" charset="0"/>
              </a:rPr>
              <a:t>düşme veya bir şeyin çarpması </a:t>
            </a:r>
            <a:r>
              <a:rPr lang="tr-TR" sz="1600" i="1" dirty="0">
                <a:solidFill>
                  <a:srgbClr val="000000"/>
                </a:solidFill>
                <a:latin typeface="Calibri" pitchFamily="34" charset="0"/>
              </a:rPr>
              <a:t>kırılmaların ana sebepleridir. </a:t>
            </a:r>
          </a:p>
          <a:p>
            <a:pPr algn="ctr">
              <a:lnSpc>
                <a:spcPct val="90000"/>
              </a:lnSpc>
              <a:spcAft>
                <a:spcPct val="20000"/>
              </a:spcAft>
              <a:buClr>
                <a:srgbClr val="292929"/>
              </a:buClr>
            </a:pPr>
            <a:endParaRPr lang="tr-TR" sz="1600" i="1" dirty="0">
              <a:solidFill>
                <a:srgbClr val="000000"/>
              </a:solidFill>
              <a:latin typeface="Calibri" pitchFamily="34" charset="0"/>
            </a:endParaRPr>
          </a:p>
          <a:p>
            <a:pPr algn="ctr">
              <a:lnSpc>
                <a:spcPct val="90000"/>
              </a:lnSpc>
              <a:spcAft>
                <a:spcPct val="20000"/>
              </a:spcAft>
              <a:buClr>
                <a:srgbClr val="292929"/>
              </a:buClr>
            </a:pPr>
            <a:r>
              <a:rPr lang="tr-TR" sz="1600" b="1" i="1" dirty="0">
                <a:solidFill>
                  <a:srgbClr val="000000"/>
                </a:solidFill>
                <a:latin typeface="Calibri" pitchFamily="34" charset="0"/>
              </a:rPr>
              <a:t>Şoförler, vasıfsız işçiler ve inşaat işçileri </a:t>
            </a:r>
            <a:r>
              <a:rPr lang="tr-TR" sz="1600" i="1" dirty="0">
                <a:solidFill>
                  <a:srgbClr val="000000"/>
                </a:solidFill>
                <a:latin typeface="Calibri" pitchFamily="34" charset="0"/>
              </a:rPr>
              <a:t>kırılma ile sonuçlanan kazaların </a:t>
            </a:r>
            <a:r>
              <a:rPr lang="tr-TR" sz="1600" b="1" i="1" dirty="0">
                <a:solidFill>
                  <a:srgbClr val="000000"/>
                </a:solidFill>
                <a:latin typeface="Calibri" pitchFamily="34" charset="0"/>
              </a:rPr>
              <a:t>en çok </a:t>
            </a:r>
            <a:r>
              <a:rPr lang="tr-TR" sz="1600" i="1" dirty="0">
                <a:solidFill>
                  <a:srgbClr val="000000"/>
                </a:solidFill>
                <a:latin typeface="Calibri" pitchFamily="34" charset="0"/>
              </a:rPr>
              <a:t>görüldüğü çalışanlardır.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
                                        <p:tgtEl>
                                          <p:spTgt spid="9"/>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00"/>
                                        <p:tgtEl>
                                          <p:spTgt spid="10"/>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
                                        <p:tgtEl>
                                          <p:spTgt spid="4"/>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00"/>
                                        <p:tgtEl>
                                          <p:spTgt spid="5"/>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200"/>
                                        <p:tgtEl>
                                          <p:spTgt spid="14"/>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200"/>
                                        <p:tgtEl>
                                          <p:spTgt spid="15"/>
                                        </p:tgtEl>
                                      </p:cBhvr>
                                    </p:animEffect>
                                  </p:childTnLst>
                                </p:cTn>
                              </p:par>
                            </p:childTnLst>
                          </p:cTn>
                        </p:par>
                        <p:par>
                          <p:cTn id="28" fill="hold">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200"/>
                                        <p:tgtEl>
                                          <p:spTgt spid="11"/>
                                        </p:tgtEl>
                                      </p:cBhvr>
                                    </p:animEffect>
                                  </p:childTnLst>
                                </p:cTn>
                              </p:par>
                            </p:childTnLst>
                          </p:cTn>
                        </p:par>
                        <p:par>
                          <p:cTn id="32" fill="hold">
                            <p:stCondLst>
                              <p:cond delay="14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00"/>
                                        <p:tgtEl>
                                          <p:spTgt spid="12"/>
                                        </p:tgtEl>
                                      </p:cBhvr>
                                    </p:animEffect>
                                  </p:childTnLst>
                                </p:cTn>
                              </p:par>
                            </p:childTnLst>
                          </p:cTn>
                        </p:par>
                        <p:par>
                          <p:cTn id="36" fill="hold">
                            <p:stCondLst>
                              <p:cond delay="16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200"/>
                                        <p:tgtEl>
                                          <p:spTgt spid="7"/>
                                        </p:tgtEl>
                                      </p:cBhvr>
                                    </p:animEffect>
                                  </p:childTnLst>
                                </p:cTn>
                              </p:par>
                            </p:childTnLst>
                          </p:cTn>
                        </p:par>
                        <p:par>
                          <p:cTn id="40" fill="hold">
                            <p:stCondLst>
                              <p:cond delay="1800"/>
                            </p:stCondLst>
                            <p:childTnLst>
                              <p:par>
                                <p:cTn id="41" presetID="22" presetClass="entr" presetSubtype="1"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85725" y="2943225"/>
            <a:ext cx="9153525" cy="1574184"/>
          </a:xfrm>
          <a:prstGeom prst="rect">
            <a:avLst/>
          </a:prstGeom>
          <a:noFill/>
          <a:ln w="9525" algn="ctr">
            <a:noFill/>
            <a:round/>
            <a:headEnd/>
            <a:tailEnd/>
          </a:ln>
        </p:spPr>
        <p:txBody>
          <a:bodyPr wrap="none" anchor="ctr"/>
          <a:lstStyle/>
          <a:p>
            <a:pPr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Kalp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Hastalıkları</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72067"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en-GB" sz="2000" b="1">
              <a:solidFill>
                <a:srgbClr val="000000"/>
              </a:solidFill>
            </a:endParaRPr>
          </a:p>
        </p:txBody>
      </p:sp>
      <p:sp>
        <p:nvSpPr>
          <p:cNvPr id="5" name="Rectangle 55"/>
          <p:cNvSpPr>
            <a:spLocks noChangeArrowheads="1"/>
          </p:cNvSpPr>
          <p:nvPr/>
        </p:nvSpPr>
        <p:spPr bwMode="gray">
          <a:xfrm>
            <a:off x="3138488" y="1058863"/>
            <a:ext cx="2824162" cy="4683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a:solidFill>
                  <a:srgbClr val="FFFFFF"/>
                </a:solidFill>
                <a:latin typeface="Calibri" pitchFamily="34" charset="0"/>
                <a:cs typeface="Calibri" pitchFamily="34" charset="0"/>
              </a:rPr>
              <a:t>Kimyasal Maddeler (</a:t>
            </a:r>
            <a:r>
              <a:rPr lang="tr-TR" sz="1600" b="1" dirty="0" err="1">
                <a:solidFill>
                  <a:srgbClr val="FFFFFF"/>
                </a:solidFill>
                <a:latin typeface="Calibri" pitchFamily="34" charset="0"/>
                <a:cs typeface="Calibri" pitchFamily="34" charset="0"/>
              </a:rPr>
              <a:t>Chemicals</a:t>
            </a:r>
            <a:r>
              <a:rPr lang="tr-TR" sz="1600" b="1" dirty="0">
                <a:solidFill>
                  <a:srgbClr val="FFFFFF"/>
                </a:solidFill>
                <a:latin typeface="Calibri" pitchFamily="34" charset="0"/>
                <a:cs typeface="Calibri" pitchFamily="34" charset="0"/>
              </a:rPr>
              <a:t>)</a:t>
            </a:r>
          </a:p>
        </p:txBody>
      </p:sp>
      <p:sp>
        <p:nvSpPr>
          <p:cNvPr id="7" name="Rectangle 5"/>
          <p:cNvSpPr>
            <a:spLocks noChangeArrowheads="1"/>
          </p:cNvSpPr>
          <p:nvPr/>
        </p:nvSpPr>
        <p:spPr bwMode="gray">
          <a:xfrm>
            <a:off x="3138488" y="1527175"/>
            <a:ext cx="2824162" cy="29019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i="1" dirty="0">
                <a:solidFill>
                  <a:srgbClr val="000000"/>
                </a:solidFill>
                <a:latin typeface="Calibri" pitchFamily="34" charset="0"/>
              </a:rPr>
              <a:t>Bazı </a:t>
            </a:r>
            <a:r>
              <a:rPr lang="tr-TR" sz="1600" i="1" dirty="0" smtClean="0">
                <a:solidFill>
                  <a:srgbClr val="000000"/>
                </a:solidFill>
                <a:latin typeface="Calibri" pitchFamily="34" charset="0"/>
              </a:rPr>
              <a:t>kimyasallar </a:t>
            </a:r>
            <a:r>
              <a:rPr lang="tr-TR" sz="1600" b="1" i="1" dirty="0">
                <a:solidFill>
                  <a:srgbClr val="000000"/>
                </a:solidFill>
                <a:latin typeface="Calibri" pitchFamily="34" charset="0"/>
              </a:rPr>
              <a:t>(Nitrogliserin </a:t>
            </a:r>
            <a:r>
              <a:rPr lang="tr-TR" sz="1600" b="1" i="1" dirty="0" err="1">
                <a:solidFill>
                  <a:srgbClr val="000000"/>
                </a:solidFill>
                <a:latin typeface="Calibri" pitchFamily="34" charset="0"/>
              </a:rPr>
              <a:t>karbonmonoksit</a:t>
            </a:r>
            <a:r>
              <a:rPr lang="tr-TR" sz="1600" b="1" i="1" dirty="0">
                <a:solidFill>
                  <a:srgbClr val="000000"/>
                </a:solidFill>
                <a:latin typeface="Calibri" pitchFamily="34" charset="0"/>
              </a:rPr>
              <a:t>, karbon </a:t>
            </a:r>
            <a:r>
              <a:rPr lang="tr-TR" sz="1600" b="1" i="1" dirty="0" err="1">
                <a:solidFill>
                  <a:srgbClr val="000000"/>
                </a:solidFill>
                <a:latin typeface="Calibri" pitchFamily="34" charset="0"/>
              </a:rPr>
              <a:t>disülfit</a:t>
            </a:r>
            <a:r>
              <a:rPr lang="tr-TR" sz="1600" b="1" i="1" dirty="0">
                <a:solidFill>
                  <a:srgbClr val="000000"/>
                </a:solidFill>
                <a:latin typeface="Calibri" pitchFamily="34" charset="0"/>
              </a:rPr>
              <a:t> ve </a:t>
            </a:r>
            <a:r>
              <a:rPr lang="tr-TR" sz="1600" b="1" i="1" dirty="0" err="1">
                <a:solidFill>
                  <a:srgbClr val="000000"/>
                </a:solidFill>
                <a:latin typeface="Calibri" pitchFamily="34" charset="0"/>
              </a:rPr>
              <a:t>halojenli</a:t>
            </a:r>
            <a:r>
              <a:rPr lang="tr-TR" sz="1600" b="1" i="1" dirty="0">
                <a:solidFill>
                  <a:srgbClr val="000000"/>
                </a:solidFill>
                <a:latin typeface="Calibri" pitchFamily="34" charset="0"/>
              </a:rPr>
              <a:t> </a:t>
            </a:r>
            <a:r>
              <a:rPr lang="tr-TR" sz="1600" b="1" i="1" dirty="0" smtClean="0">
                <a:solidFill>
                  <a:srgbClr val="000000"/>
                </a:solidFill>
                <a:latin typeface="Calibri" pitchFamily="34" charset="0"/>
              </a:rPr>
              <a:t>hidrokarbonlar)</a:t>
            </a:r>
            <a:r>
              <a:rPr lang="tr-TR" sz="1600" i="1" dirty="0" smtClean="0">
                <a:solidFill>
                  <a:srgbClr val="000000"/>
                </a:solidFill>
                <a:latin typeface="Calibri" pitchFamily="34" charset="0"/>
              </a:rPr>
              <a:t> </a:t>
            </a:r>
            <a:r>
              <a:rPr lang="tr-TR" sz="1600" i="1" dirty="0" smtClean="0">
                <a:solidFill>
                  <a:srgbClr val="000000"/>
                </a:solidFill>
                <a:latin typeface="Calibri" pitchFamily="34" charset="0"/>
              </a:rPr>
              <a:t>kalp </a:t>
            </a:r>
            <a:r>
              <a:rPr lang="tr-TR" sz="1600" i="1" dirty="0">
                <a:solidFill>
                  <a:srgbClr val="000000"/>
                </a:solidFill>
                <a:latin typeface="Calibri" pitchFamily="34" charset="0"/>
              </a:rPr>
              <a:t>kaslarını ve kan damarlarının düz kaslarını etkileyerek duyarlılaştırmakta, bazıları da kanın oksijen taşıma kapasitesini azaltmaktadır. </a:t>
            </a:r>
          </a:p>
          <a:p>
            <a:pPr algn="ctr">
              <a:lnSpc>
                <a:spcPct val="90000"/>
              </a:lnSpc>
              <a:spcAft>
                <a:spcPct val="20000"/>
              </a:spcAft>
              <a:buClr>
                <a:srgbClr val="292929"/>
              </a:buClr>
            </a:pPr>
            <a:endParaRPr lang="tr-TR" sz="1600" b="1" i="1" dirty="0" smtClean="0">
              <a:solidFill>
                <a:srgbClr val="000000"/>
              </a:solidFill>
              <a:latin typeface="Calibri" pitchFamily="34" charset="0"/>
            </a:endParaRPr>
          </a:p>
        </p:txBody>
      </p:sp>
      <p:sp>
        <p:nvSpPr>
          <p:cNvPr id="8" name="Rectangle 55"/>
          <p:cNvSpPr>
            <a:spLocks noChangeArrowheads="1"/>
          </p:cNvSpPr>
          <p:nvPr/>
        </p:nvSpPr>
        <p:spPr bwMode="gray">
          <a:xfrm>
            <a:off x="128588" y="1058863"/>
            <a:ext cx="2824162" cy="4683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err="1">
                <a:solidFill>
                  <a:srgbClr val="FFFFFF"/>
                </a:solidFill>
                <a:latin typeface="Calibri" pitchFamily="34" charset="0"/>
                <a:cs typeface="Calibri" pitchFamily="34" charset="0"/>
              </a:rPr>
              <a:t>Kardiyopulmonar</a:t>
            </a:r>
            <a:r>
              <a:rPr lang="tr-TR" sz="1600" b="1" dirty="0">
                <a:solidFill>
                  <a:srgbClr val="FFFFFF"/>
                </a:solidFill>
                <a:latin typeface="Calibri" pitchFamily="34" charset="0"/>
                <a:cs typeface="Calibri" pitchFamily="34" charset="0"/>
              </a:rPr>
              <a:t> Kapasiteyi Etkileyen Maddeler </a:t>
            </a:r>
          </a:p>
        </p:txBody>
      </p:sp>
      <p:sp>
        <p:nvSpPr>
          <p:cNvPr id="9" name="Rectangle 5"/>
          <p:cNvSpPr>
            <a:spLocks noChangeArrowheads="1"/>
          </p:cNvSpPr>
          <p:nvPr/>
        </p:nvSpPr>
        <p:spPr bwMode="gray">
          <a:xfrm>
            <a:off x="128588" y="1527175"/>
            <a:ext cx="2824162" cy="29019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b="1" i="1" dirty="0">
                <a:solidFill>
                  <a:srgbClr val="000000"/>
                </a:solidFill>
                <a:latin typeface="Calibri" pitchFamily="34" charset="0"/>
              </a:rPr>
              <a:t>Berilyum, antimon, kurşun, kobalt, silika ve </a:t>
            </a:r>
            <a:r>
              <a:rPr lang="tr-TR" sz="1600" b="1" i="1" dirty="0" smtClean="0">
                <a:solidFill>
                  <a:srgbClr val="000000"/>
                </a:solidFill>
                <a:latin typeface="Calibri" pitchFamily="34" charset="0"/>
              </a:rPr>
              <a:t>asbest, toz</a:t>
            </a:r>
            <a:r>
              <a:rPr lang="tr-TR" sz="1600" b="1" i="1" dirty="0">
                <a:solidFill>
                  <a:srgbClr val="000000"/>
                </a:solidFill>
                <a:latin typeface="Calibri" pitchFamily="34" charset="0"/>
              </a:rPr>
              <a:t>, sis, ağır metaller, silika </a:t>
            </a:r>
            <a:r>
              <a:rPr lang="tr-TR" sz="1600" i="1" dirty="0" smtClean="0">
                <a:solidFill>
                  <a:srgbClr val="000000"/>
                </a:solidFill>
                <a:latin typeface="Calibri" pitchFamily="34" charset="0"/>
              </a:rPr>
              <a:t>ve diğer </a:t>
            </a:r>
            <a:r>
              <a:rPr lang="tr-TR" sz="1600" i="1" dirty="0">
                <a:solidFill>
                  <a:srgbClr val="000000"/>
                </a:solidFill>
                <a:latin typeface="Calibri" pitchFamily="34" charset="0"/>
              </a:rPr>
              <a:t>daha az rastlanan maddeler akciğerlerin normalden daha fazla çalışmasına ve kalp hastalıklarına sebep olabilmektedir.</a:t>
            </a:r>
          </a:p>
        </p:txBody>
      </p:sp>
      <p:sp>
        <p:nvSpPr>
          <p:cNvPr id="10" name="Rectangle 58"/>
          <p:cNvSpPr>
            <a:spLocks noChangeArrowheads="1"/>
          </p:cNvSpPr>
          <p:nvPr/>
        </p:nvSpPr>
        <p:spPr bwMode="gray">
          <a:xfrm>
            <a:off x="128588" y="4508820"/>
            <a:ext cx="8855075" cy="330108"/>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a:solidFill>
                  <a:srgbClr val="FFFFFF"/>
                </a:solidFill>
                <a:latin typeface="Calibri" pitchFamily="34" charset="0"/>
                <a:cs typeface="Calibri" pitchFamily="34" charset="0"/>
              </a:rPr>
              <a:t>Stres (</a:t>
            </a:r>
            <a:r>
              <a:rPr lang="tr-TR" sz="1600" b="1" dirty="0" err="1">
                <a:solidFill>
                  <a:srgbClr val="FFFFFF"/>
                </a:solidFill>
                <a:latin typeface="Calibri" pitchFamily="34" charset="0"/>
                <a:cs typeface="Calibri" pitchFamily="34" charset="0"/>
              </a:rPr>
              <a:t>Psychosocial</a:t>
            </a:r>
            <a:r>
              <a:rPr lang="tr-TR" sz="1600" b="1" dirty="0">
                <a:solidFill>
                  <a:srgbClr val="FFFFFF"/>
                </a:solidFill>
                <a:latin typeface="Calibri" pitchFamily="34" charset="0"/>
                <a:cs typeface="Calibri" pitchFamily="34" charset="0"/>
              </a:rPr>
              <a:t> </a:t>
            </a:r>
            <a:r>
              <a:rPr lang="tr-TR" sz="1600" b="1" dirty="0" err="1">
                <a:solidFill>
                  <a:srgbClr val="FFFFFF"/>
                </a:solidFill>
                <a:latin typeface="Calibri" pitchFamily="34" charset="0"/>
                <a:cs typeface="Calibri" pitchFamily="34" charset="0"/>
              </a:rPr>
              <a:t>Stress</a:t>
            </a:r>
            <a:r>
              <a:rPr lang="tr-TR" sz="1600" b="1" dirty="0">
                <a:solidFill>
                  <a:srgbClr val="FFFFFF"/>
                </a:solidFill>
                <a:latin typeface="Calibri" pitchFamily="34" charset="0"/>
                <a:cs typeface="Calibri" pitchFamily="34" charset="0"/>
              </a:rPr>
              <a:t>)</a:t>
            </a:r>
            <a:endParaRPr lang="en-GB" sz="1600" b="1" dirty="0">
              <a:solidFill>
                <a:srgbClr val="FFFFFF"/>
              </a:solidFill>
              <a:latin typeface="Calibri" pitchFamily="34" charset="0"/>
              <a:cs typeface="Calibri" pitchFamily="34" charset="0"/>
            </a:endParaRPr>
          </a:p>
        </p:txBody>
      </p:sp>
      <p:sp>
        <p:nvSpPr>
          <p:cNvPr id="11" name="Rectangle 5"/>
          <p:cNvSpPr>
            <a:spLocks noChangeArrowheads="1"/>
          </p:cNvSpPr>
          <p:nvPr/>
        </p:nvSpPr>
        <p:spPr bwMode="gray">
          <a:xfrm>
            <a:off x="128588" y="4869183"/>
            <a:ext cx="8855075" cy="1407174"/>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i="1" dirty="0" smtClean="0">
                <a:solidFill>
                  <a:srgbClr val="000000"/>
                </a:solidFill>
                <a:latin typeface="Calibri" pitchFamily="34" charset="0"/>
              </a:rPr>
              <a:t>Stresli </a:t>
            </a:r>
            <a:r>
              <a:rPr lang="tr-TR" sz="1600" i="1" dirty="0">
                <a:solidFill>
                  <a:srgbClr val="000000"/>
                </a:solidFill>
                <a:latin typeface="Calibri" pitchFamily="34" charset="0"/>
              </a:rPr>
              <a:t>işlerde çalışan kişilerde </a:t>
            </a:r>
            <a:r>
              <a:rPr lang="tr-TR" sz="1600" b="1" i="1" dirty="0">
                <a:solidFill>
                  <a:srgbClr val="000000"/>
                </a:solidFill>
                <a:latin typeface="Calibri" pitchFamily="34" charset="0"/>
              </a:rPr>
              <a:t>kan basıncında artış olur. </a:t>
            </a:r>
            <a:r>
              <a:rPr lang="tr-TR" sz="1600" i="1" dirty="0">
                <a:solidFill>
                  <a:srgbClr val="000000"/>
                </a:solidFill>
                <a:latin typeface="Calibri" pitchFamily="34" charset="0"/>
              </a:rPr>
              <a:t>Bazı iş karakteristikleri strese yol açar. Bunlar organizasyondan kaynaklanan talepler ve ilişkiler, iş talepleri, işyerindeki sosyal ilişkiler, iş çizelgeleri, işin içeriği ile ilgili özellikler, kişisel kontrol ve katılım ile fiziksel çalışma şartlarıdır. Bunların tümünün iş stresi düzeyini etkilediği belirlenmiştir.</a:t>
            </a:r>
          </a:p>
        </p:txBody>
      </p:sp>
      <p:sp>
        <p:nvSpPr>
          <p:cNvPr id="12"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KALP HASTALIKLARINA BAĞLI MESLEK HASTALIKLARI</a:t>
            </a:r>
          </a:p>
        </p:txBody>
      </p:sp>
      <p:sp>
        <p:nvSpPr>
          <p:cNvPr id="13" name="Rectangle 55"/>
          <p:cNvSpPr>
            <a:spLocks noChangeArrowheads="1"/>
          </p:cNvSpPr>
          <p:nvPr/>
        </p:nvSpPr>
        <p:spPr bwMode="gray">
          <a:xfrm>
            <a:off x="6159500" y="1058863"/>
            <a:ext cx="2824163" cy="46831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1600" b="1" dirty="0">
                <a:solidFill>
                  <a:srgbClr val="FFFFFF"/>
                </a:solidFill>
                <a:latin typeface="Calibri" pitchFamily="34" charset="0"/>
                <a:cs typeface="Calibri" pitchFamily="34" charset="0"/>
              </a:rPr>
              <a:t>Gürültü (</a:t>
            </a:r>
            <a:r>
              <a:rPr lang="tr-TR" sz="1600" b="1" dirty="0" err="1">
                <a:solidFill>
                  <a:srgbClr val="FFFFFF"/>
                </a:solidFill>
                <a:latin typeface="Calibri" pitchFamily="34" charset="0"/>
                <a:cs typeface="Calibri" pitchFamily="34" charset="0"/>
              </a:rPr>
              <a:t>Noise</a:t>
            </a:r>
            <a:r>
              <a:rPr lang="tr-TR" sz="1600" b="1" dirty="0">
                <a:solidFill>
                  <a:srgbClr val="FFFFFF"/>
                </a:solidFill>
                <a:latin typeface="Calibri" pitchFamily="34" charset="0"/>
                <a:cs typeface="Calibri" pitchFamily="34" charset="0"/>
              </a:rPr>
              <a:t>)</a:t>
            </a:r>
          </a:p>
        </p:txBody>
      </p:sp>
      <p:sp>
        <p:nvSpPr>
          <p:cNvPr id="14" name="Rectangle 5"/>
          <p:cNvSpPr>
            <a:spLocks noChangeArrowheads="1"/>
          </p:cNvSpPr>
          <p:nvPr/>
        </p:nvSpPr>
        <p:spPr bwMode="gray">
          <a:xfrm>
            <a:off x="6159500" y="1527175"/>
            <a:ext cx="2824163" cy="290195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pPr>
            <a:r>
              <a:rPr lang="tr-TR" sz="1600" i="1" dirty="0" smtClean="0">
                <a:solidFill>
                  <a:srgbClr val="000000"/>
                </a:solidFill>
                <a:latin typeface="Calibri" pitchFamily="34" charset="0"/>
              </a:rPr>
              <a:t>Gürültü </a:t>
            </a:r>
            <a:r>
              <a:rPr lang="tr-TR" sz="1600" i="1" dirty="0">
                <a:solidFill>
                  <a:srgbClr val="000000"/>
                </a:solidFill>
                <a:latin typeface="Calibri" pitchFamily="34" charset="0"/>
              </a:rPr>
              <a:t>kan basıncında geçici artışlara sebep </a:t>
            </a:r>
            <a:r>
              <a:rPr lang="tr-TR" sz="1600" i="1" dirty="0" smtClean="0">
                <a:solidFill>
                  <a:srgbClr val="000000"/>
                </a:solidFill>
                <a:latin typeface="Calibri" pitchFamily="34" charset="0"/>
              </a:rPr>
              <a:t>olur ve bu </a:t>
            </a:r>
            <a:r>
              <a:rPr lang="tr-TR" sz="1600" i="1" dirty="0">
                <a:solidFill>
                  <a:srgbClr val="000000"/>
                </a:solidFill>
                <a:latin typeface="Calibri" pitchFamily="34" charset="0"/>
              </a:rPr>
              <a:t>da </a:t>
            </a:r>
            <a:r>
              <a:rPr lang="tr-TR" sz="1600" i="1" dirty="0" err="1">
                <a:solidFill>
                  <a:srgbClr val="000000"/>
                </a:solidFill>
                <a:latin typeface="Calibri" pitchFamily="34" charset="0"/>
              </a:rPr>
              <a:t>kardiyovasküler</a:t>
            </a:r>
            <a:r>
              <a:rPr lang="tr-TR" sz="1600" i="1" dirty="0">
                <a:solidFill>
                  <a:srgbClr val="000000"/>
                </a:solidFill>
                <a:latin typeface="Calibri" pitchFamily="34" charset="0"/>
              </a:rPr>
              <a:t> hastalıklara sebep </a:t>
            </a:r>
            <a:r>
              <a:rPr lang="tr-TR" sz="1600" i="1" dirty="0" smtClean="0">
                <a:solidFill>
                  <a:srgbClr val="000000"/>
                </a:solidFill>
                <a:latin typeface="Calibri" pitchFamily="34" charset="0"/>
              </a:rPr>
              <a:t>olabilmektedir.</a:t>
            </a:r>
            <a:endParaRPr lang="tr-TR" sz="1600" i="1" dirty="0">
              <a:solidFill>
                <a:srgbClr val="00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
                                        <p:tgtEl>
                                          <p:spTgt spid="8"/>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
                                        <p:tgtEl>
                                          <p:spTgt spid="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
                                        <p:tgtEl>
                                          <p:spTgt spid="5"/>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00"/>
                                        <p:tgtEl>
                                          <p:spTgt spid="7"/>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200"/>
                                        <p:tgtEl>
                                          <p:spTgt spid="13"/>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200"/>
                                        <p:tgtEl>
                                          <p:spTgt spid="14"/>
                                        </p:tgtEl>
                                      </p:cBhvr>
                                    </p:animEffect>
                                  </p:childTnLst>
                                </p:cTn>
                              </p:par>
                            </p:childTnLst>
                          </p:cTn>
                        </p:par>
                        <p:par>
                          <p:cTn id="28" fill="hold">
                            <p:stCondLst>
                              <p:cond delay="12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200"/>
                                        <p:tgtEl>
                                          <p:spTgt spid="10"/>
                                        </p:tgtEl>
                                      </p:cBhvr>
                                    </p:animEffect>
                                  </p:childTnLst>
                                </p:cTn>
                              </p:par>
                            </p:childTnLst>
                          </p:cTn>
                        </p:par>
                        <p:par>
                          <p:cTn id="32" fill="hold">
                            <p:stCondLst>
                              <p:cond delay="1400"/>
                            </p:stCondLst>
                            <p:childTnLst>
                              <p:par>
                                <p:cTn id="33" presetID="22"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3"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85725" y="2809875"/>
            <a:ext cx="9153525" cy="2476500"/>
          </a:xfrm>
          <a:prstGeom prst="rect">
            <a:avLst/>
          </a:prstGeom>
          <a:noFill/>
          <a:ln w="9525" algn="ctr">
            <a:noFill/>
            <a:round/>
            <a:headEnd/>
            <a:tailEnd/>
          </a:ln>
        </p:spPr>
        <p:txBody>
          <a:bodyPr wrap="none" anchor="ctr"/>
          <a:lstStyle/>
          <a:p>
            <a:pPr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p>
          <a:p>
            <a:pPr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Üriner Sistem Hastalıkları</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76163"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sz="2000" i="1" dirty="0">
              <a:solidFill>
                <a:srgbClr val="000000"/>
              </a:solidFill>
              <a:latin typeface="Calibri" pitchFamily="34" charset="0"/>
            </a:endParaRPr>
          </a:p>
          <a:p>
            <a:pPr marL="71438" algn="ctr">
              <a:lnSpc>
                <a:spcPct val="90000"/>
              </a:lnSpc>
              <a:spcAft>
                <a:spcPct val="20000"/>
              </a:spcAft>
              <a:buClr>
                <a:srgbClr val="292929"/>
              </a:buClr>
            </a:pPr>
            <a:r>
              <a:rPr lang="tr-TR" sz="2000" i="1" dirty="0" smtClean="0">
                <a:solidFill>
                  <a:srgbClr val="000000"/>
                </a:solidFill>
                <a:latin typeface="Calibri" pitchFamily="34" charset="0"/>
              </a:rPr>
              <a:t>İşyerindeki bir takım kimyasal </a:t>
            </a:r>
            <a:r>
              <a:rPr lang="tr-TR" sz="2000" i="1" dirty="0">
                <a:solidFill>
                  <a:srgbClr val="000000"/>
                </a:solidFill>
                <a:latin typeface="Calibri" pitchFamily="34" charset="0"/>
              </a:rPr>
              <a:t>maddeler ile fiziksel </a:t>
            </a:r>
            <a:r>
              <a:rPr lang="tr-TR" sz="2000" i="1" dirty="0" smtClean="0">
                <a:solidFill>
                  <a:srgbClr val="000000"/>
                </a:solidFill>
                <a:latin typeface="Calibri" pitchFamily="34" charset="0"/>
              </a:rPr>
              <a:t>şartların </a:t>
            </a:r>
            <a:r>
              <a:rPr lang="tr-TR" sz="2000" b="1" i="1" dirty="0" err="1" smtClean="0">
                <a:solidFill>
                  <a:srgbClr val="000000"/>
                </a:solidFill>
                <a:latin typeface="Calibri" pitchFamily="34" charset="0"/>
              </a:rPr>
              <a:t>üriner</a:t>
            </a:r>
            <a:r>
              <a:rPr lang="tr-TR" sz="2000" b="1" i="1" dirty="0" smtClean="0">
                <a:solidFill>
                  <a:srgbClr val="000000"/>
                </a:solidFill>
                <a:latin typeface="Calibri" pitchFamily="34" charset="0"/>
              </a:rPr>
              <a:t> ve </a:t>
            </a:r>
            <a:r>
              <a:rPr lang="tr-TR" sz="2000" b="1" i="1" dirty="0" err="1" smtClean="0">
                <a:solidFill>
                  <a:srgbClr val="000000"/>
                </a:solidFill>
                <a:latin typeface="Calibri" pitchFamily="34" charset="0"/>
              </a:rPr>
              <a:t>genital</a:t>
            </a:r>
            <a:r>
              <a:rPr lang="tr-TR" sz="2000" b="1" i="1" dirty="0" smtClean="0">
                <a:solidFill>
                  <a:srgbClr val="000000"/>
                </a:solidFill>
                <a:latin typeface="Calibri" pitchFamily="34" charset="0"/>
              </a:rPr>
              <a:t> sisteme </a:t>
            </a:r>
            <a:r>
              <a:rPr lang="tr-TR" sz="2000" i="1" dirty="0" smtClean="0">
                <a:solidFill>
                  <a:srgbClr val="000000"/>
                </a:solidFill>
                <a:latin typeface="Calibri" pitchFamily="34" charset="0"/>
              </a:rPr>
              <a:t>etki ettiği bilinmektedir.</a:t>
            </a:r>
          </a:p>
          <a:p>
            <a:pPr marL="71438" algn="ctr">
              <a:lnSpc>
                <a:spcPct val="90000"/>
              </a:lnSpc>
              <a:spcAft>
                <a:spcPct val="20000"/>
              </a:spcAft>
              <a:buClr>
                <a:srgbClr val="292929"/>
              </a:buClr>
            </a:pPr>
            <a:endParaRPr lang="tr-TR" sz="2000" i="1" dirty="0">
              <a:solidFill>
                <a:srgbClr val="000000"/>
              </a:solidFill>
              <a:latin typeface="Calibri" pitchFamily="34" charset="0"/>
            </a:endParaRPr>
          </a:p>
          <a:p>
            <a:pPr marL="71438" algn="ctr">
              <a:lnSpc>
                <a:spcPct val="90000"/>
              </a:lnSpc>
              <a:spcAft>
                <a:spcPct val="20000"/>
              </a:spcAft>
              <a:buClr>
                <a:srgbClr val="292929"/>
              </a:buClr>
            </a:pPr>
            <a:r>
              <a:rPr lang="tr-TR" sz="2000" i="1" dirty="0" smtClean="0">
                <a:solidFill>
                  <a:srgbClr val="000000"/>
                </a:solidFill>
                <a:latin typeface="Calibri" pitchFamily="34" charset="0"/>
              </a:rPr>
              <a:t> Örneğin</a:t>
            </a:r>
            <a:r>
              <a:rPr lang="tr-TR" sz="2000" i="1" dirty="0">
                <a:solidFill>
                  <a:srgbClr val="000000"/>
                </a:solidFill>
                <a:latin typeface="Calibri" pitchFamily="34" charset="0"/>
              </a:rPr>
              <a:t>, yüksek dozlarda </a:t>
            </a:r>
            <a:r>
              <a:rPr lang="tr-TR" sz="2000" b="1" i="1" dirty="0">
                <a:solidFill>
                  <a:srgbClr val="000000"/>
                </a:solidFill>
                <a:latin typeface="Calibri" pitchFamily="34" charset="0"/>
              </a:rPr>
              <a:t>radyasyona maruz kalma kısırlığa ve sakat doğumlara neden olmaktadır. </a:t>
            </a:r>
            <a:endParaRPr lang="tr-TR" sz="2000" b="1" i="1" dirty="0" smtClean="0">
              <a:solidFill>
                <a:srgbClr val="000000"/>
              </a:solidFill>
              <a:latin typeface="Calibri" pitchFamily="34" charset="0"/>
            </a:endParaRPr>
          </a:p>
          <a:p>
            <a:pPr marL="71438" algn="ctr">
              <a:lnSpc>
                <a:spcPct val="90000"/>
              </a:lnSpc>
              <a:spcAft>
                <a:spcPct val="20000"/>
              </a:spcAft>
              <a:buClr>
                <a:srgbClr val="292929"/>
              </a:buClr>
            </a:pPr>
            <a:endParaRPr lang="tr-TR" sz="2000" i="1" dirty="0">
              <a:solidFill>
                <a:srgbClr val="000000"/>
              </a:solidFill>
              <a:latin typeface="Calibri" pitchFamily="34" charset="0"/>
            </a:endParaRPr>
          </a:p>
        </p:txBody>
      </p:sp>
      <p:sp>
        <p:nvSpPr>
          <p:cNvPr id="476166"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76169" name="Group 9"/>
          <p:cNvGrpSpPr>
            <a:grpSpLocks/>
          </p:cNvGrpSpPr>
          <p:nvPr/>
        </p:nvGrpSpPr>
        <p:grpSpPr bwMode="auto">
          <a:xfrm>
            <a:off x="323850" y="1555750"/>
            <a:ext cx="1482725" cy="1482725"/>
            <a:chOff x="1710" y="1035"/>
            <a:chExt cx="2316" cy="2316"/>
          </a:xfrm>
        </p:grpSpPr>
        <p:grpSp>
          <p:nvGrpSpPr>
            <p:cNvPr id="476171" name="Group 10"/>
            <p:cNvGrpSpPr>
              <a:grpSpLocks/>
            </p:cNvGrpSpPr>
            <p:nvPr/>
          </p:nvGrpSpPr>
          <p:grpSpPr bwMode="auto">
            <a:xfrm rot="3600000">
              <a:off x="1710" y="1035"/>
              <a:ext cx="2316" cy="2316"/>
              <a:chOff x="1710" y="1035"/>
              <a:chExt cx="2316" cy="2316"/>
            </a:xfrm>
          </p:grpSpPr>
          <p:sp>
            <p:nvSpPr>
              <p:cNvPr id="476176"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76177"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76178"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76172" name="Group 14"/>
            <p:cNvGrpSpPr>
              <a:grpSpLocks/>
            </p:cNvGrpSpPr>
            <p:nvPr/>
          </p:nvGrpSpPr>
          <p:grpSpPr bwMode="auto">
            <a:xfrm rot="7200000">
              <a:off x="2059" y="1386"/>
              <a:ext cx="1616" cy="1614"/>
              <a:chOff x="2060" y="1387"/>
              <a:chExt cx="1616" cy="1614"/>
            </a:xfrm>
          </p:grpSpPr>
          <p:sp>
            <p:nvSpPr>
              <p:cNvPr id="476173"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76174"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76175"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ÜRİNER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105150"/>
            <a:ext cx="9153525" cy="1449932"/>
          </a:xfrm>
          <a:prstGeom prst="rect">
            <a:avLst/>
          </a:prstGeom>
          <a:noFill/>
          <a:ln w="9525" algn="ctr">
            <a:noFill/>
            <a:round/>
            <a:headEnd/>
            <a:tailEnd/>
          </a:ln>
        </p:spPr>
        <p:txBody>
          <a:bodyPr wrap="none" anchor="ctr"/>
          <a:lstStyle/>
          <a:p>
            <a:pPr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Sinir </a:t>
            </a:r>
            <a:endPar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Sistemi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Hastalıkları</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80259"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smtClean="0">
                <a:solidFill>
                  <a:srgbClr val="FFFFFF"/>
                </a:solidFill>
                <a:latin typeface="Calibri" pitchFamily="34" charset="0"/>
              </a:rPr>
              <a:t>NEDENLERİ - KLİNİK</a:t>
            </a:r>
            <a:endParaRPr lang="tr-TR" sz="2000" b="1" noProof="1">
              <a:solidFill>
                <a:srgbClr val="FFFFFF"/>
              </a:solidFill>
              <a:latin typeface="Calibri" pitchFamily="34" charset="0"/>
            </a:endParaRP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sz="900" i="1" dirty="0">
              <a:solidFill>
                <a:srgbClr val="000000"/>
              </a:solidFill>
              <a:latin typeface="Calibri" pitchFamily="34" charset="0"/>
            </a:endParaRPr>
          </a:p>
          <a:p>
            <a:pPr marL="71438" algn="ctr">
              <a:lnSpc>
                <a:spcPct val="90000"/>
              </a:lnSpc>
              <a:spcAft>
                <a:spcPct val="20000"/>
              </a:spcAft>
              <a:buClr>
                <a:srgbClr val="292929"/>
              </a:buClr>
            </a:pPr>
            <a:endParaRPr lang="tr-TR" sz="2000" b="1" i="1" dirty="0" smtClean="0">
              <a:solidFill>
                <a:srgbClr val="000000"/>
              </a:solidFill>
              <a:latin typeface="Calibri" pitchFamily="34" charset="0"/>
            </a:endParaRPr>
          </a:p>
          <a:p>
            <a:pPr marL="71438" algn="ctr">
              <a:lnSpc>
                <a:spcPct val="90000"/>
              </a:lnSpc>
              <a:spcAft>
                <a:spcPct val="20000"/>
              </a:spcAft>
              <a:buClr>
                <a:srgbClr val="292929"/>
              </a:buClr>
            </a:pPr>
            <a:r>
              <a:rPr lang="tr-TR" sz="2000" b="1" i="1" dirty="0" smtClean="0">
                <a:solidFill>
                  <a:srgbClr val="000000"/>
                </a:solidFill>
                <a:latin typeface="Calibri" pitchFamily="34" charset="0"/>
              </a:rPr>
              <a:t>Kurşun</a:t>
            </a:r>
            <a:r>
              <a:rPr lang="tr-TR" sz="2000" b="1" i="1" dirty="0">
                <a:solidFill>
                  <a:srgbClr val="000000"/>
                </a:solidFill>
                <a:latin typeface="Calibri" pitchFamily="34" charset="0"/>
              </a:rPr>
              <a:t>,</a:t>
            </a:r>
            <a:r>
              <a:rPr lang="tr-TR" sz="2000" i="1" dirty="0">
                <a:solidFill>
                  <a:srgbClr val="000000"/>
                </a:solidFill>
                <a:latin typeface="Calibri" pitchFamily="34" charset="0"/>
              </a:rPr>
              <a:t> </a:t>
            </a:r>
            <a:r>
              <a:rPr lang="tr-TR" sz="2000" b="1" i="1" dirty="0">
                <a:solidFill>
                  <a:srgbClr val="000000"/>
                </a:solidFill>
                <a:latin typeface="Calibri" pitchFamily="34" charset="0"/>
              </a:rPr>
              <a:t>Cıva, Karbon </a:t>
            </a:r>
            <a:r>
              <a:rPr lang="tr-TR" sz="2000" b="1" i="1" dirty="0" err="1">
                <a:solidFill>
                  <a:srgbClr val="000000"/>
                </a:solidFill>
                <a:latin typeface="Calibri" pitchFamily="34" charset="0"/>
              </a:rPr>
              <a:t>disülfitten</a:t>
            </a:r>
            <a:r>
              <a:rPr lang="tr-TR" sz="2000" b="1" i="1" dirty="0">
                <a:solidFill>
                  <a:srgbClr val="000000"/>
                </a:solidFill>
                <a:latin typeface="Calibri" pitchFamily="34" charset="0"/>
              </a:rPr>
              <a:t> </a:t>
            </a:r>
            <a:r>
              <a:rPr lang="tr-TR" sz="2000" i="1" dirty="0">
                <a:solidFill>
                  <a:srgbClr val="000000"/>
                </a:solidFill>
                <a:latin typeface="Calibri" pitchFamily="34" charset="0"/>
              </a:rPr>
              <a:t>etkilenen çalışanlarda sinir sistemi hastalıkları görülmüştür. </a:t>
            </a:r>
          </a:p>
          <a:p>
            <a:pPr marL="71438" algn="ctr">
              <a:lnSpc>
                <a:spcPct val="90000"/>
              </a:lnSpc>
              <a:spcAft>
                <a:spcPct val="20000"/>
              </a:spcAft>
              <a:buClr>
                <a:srgbClr val="292929"/>
              </a:buClr>
            </a:pPr>
            <a:endParaRPr lang="tr-TR" sz="2000" b="1" i="1" dirty="0">
              <a:solidFill>
                <a:srgbClr val="000000"/>
              </a:solidFill>
              <a:latin typeface="Calibri" pitchFamily="34" charset="0"/>
            </a:endParaRPr>
          </a:p>
          <a:p>
            <a:pPr marL="71438" algn="ctr">
              <a:lnSpc>
                <a:spcPct val="90000"/>
              </a:lnSpc>
              <a:spcAft>
                <a:spcPct val="20000"/>
              </a:spcAft>
              <a:buClr>
                <a:srgbClr val="292929"/>
              </a:buClr>
            </a:pPr>
            <a:r>
              <a:rPr lang="tr-TR" sz="2000" b="1" i="1" dirty="0" smtClean="0">
                <a:solidFill>
                  <a:srgbClr val="000000"/>
                </a:solidFill>
                <a:latin typeface="Calibri" pitchFamily="34" charset="0"/>
              </a:rPr>
              <a:t>Dikkatini </a:t>
            </a:r>
            <a:r>
              <a:rPr lang="tr-TR" sz="2000" b="1" i="1" dirty="0">
                <a:solidFill>
                  <a:srgbClr val="000000"/>
                </a:solidFill>
                <a:latin typeface="Calibri" pitchFamily="34" charset="0"/>
              </a:rPr>
              <a:t>toplayamama, muhakeme, düşünme, </a:t>
            </a:r>
            <a:r>
              <a:rPr lang="tr-TR" sz="2000" b="1" i="1" dirty="0" smtClean="0">
                <a:solidFill>
                  <a:srgbClr val="000000"/>
                </a:solidFill>
                <a:latin typeface="Calibri" pitchFamily="34" charset="0"/>
              </a:rPr>
              <a:t>hatırlama, </a:t>
            </a:r>
            <a:r>
              <a:rPr lang="tr-TR" sz="2000" b="1" i="1" dirty="0">
                <a:solidFill>
                  <a:srgbClr val="000000"/>
                </a:solidFill>
                <a:latin typeface="Calibri" pitchFamily="34" charset="0"/>
              </a:rPr>
              <a:t>yapma kararları, sinir bozuklukları, kişilik bozuklukları, anormal davranışlar, </a:t>
            </a:r>
            <a:r>
              <a:rPr lang="tr-TR" sz="2000" b="1" i="1" dirty="0" smtClean="0">
                <a:solidFill>
                  <a:srgbClr val="000000"/>
                </a:solidFill>
                <a:latin typeface="Calibri" pitchFamily="34" charset="0"/>
              </a:rPr>
              <a:t>reaksiyonun </a:t>
            </a:r>
            <a:r>
              <a:rPr lang="tr-TR" sz="2000" b="1" i="1" dirty="0">
                <a:solidFill>
                  <a:srgbClr val="000000"/>
                </a:solidFill>
                <a:latin typeface="Calibri" pitchFamily="34" charset="0"/>
              </a:rPr>
              <a:t>zamanında ve algılamada olumsuz etkiler</a:t>
            </a:r>
            <a:r>
              <a:rPr lang="tr-TR" sz="2000" i="1" dirty="0">
                <a:solidFill>
                  <a:srgbClr val="000000"/>
                </a:solidFill>
                <a:latin typeface="Calibri" pitchFamily="34" charset="0"/>
              </a:rPr>
              <a:t> </a:t>
            </a:r>
            <a:r>
              <a:rPr lang="tr-TR" sz="2000" i="1" dirty="0" smtClean="0">
                <a:solidFill>
                  <a:srgbClr val="000000"/>
                </a:solidFill>
                <a:latin typeface="Calibri" pitchFamily="34" charset="0"/>
              </a:rPr>
              <a:t>gibi sinir sistemi hastalıkları oluşmaktadır</a:t>
            </a:r>
            <a:r>
              <a:rPr lang="tr-TR" sz="2000" i="1" dirty="0">
                <a:solidFill>
                  <a:srgbClr val="000000"/>
                </a:solidFill>
                <a:latin typeface="Calibri" pitchFamily="34" charset="0"/>
              </a:rPr>
              <a:t>. </a:t>
            </a:r>
            <a:endParaRPr lang="tr-TR" sz="2000" i="1" dirty="0" smtClean="0">
              <a:solidFill>
                <a:srgbClr val="000000"/>
              </a:solidFill>
              <a:latin typeface="Calibri" pitchFamily="34" charset="0"/>
            </a:endParaRPr>
          </a:p>
          <a:p>
            <a:pPr marL="71438" algn="ctr">
              <a:lnSpc>
                <a:spcPct val="90000"/>
              </a:lnSpc>
              <a:spcAft>
                <a:spcPct val="20000"/>
              </a:spcAft>
              <a:buClr>
                <a:srgbClr val="292929"/>
              </a:buClr>
            </a:pPr>
            <a:endParaRPr lang="tr-TR" sz="2000" b="1" i="1" dirty="0">
              <a:solidFill>
                <a:srgbClr val="000000"/>
              </a:solidFill>
              <a:latin typeface="Calibri" pitchFamily="34" charset="0"/>
            </a:endParaRPr>
          </a:p>
        </p:txBody>
      </p:sp>
      <p:sp>
        <p:nvSpPr>
          <p:cNvPr id="480262"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80265" name="Group 9"/>
          <p:cNvGrpSpPr>
            <a:grpSpLocks/>
          </p:cNvGrpSpPr>
          <p:nvPr/>
        </p:nvGrpSpPr>
        <p:grpSpPr bwMode="auto">
          <a:xfrm>
            <a:off x="323850" y="1555750"/>
            <a:ext cx="1482725" cy="1482725"/>
            <a:chOff x="1710" y="1035"/>
            <a:chExt cx="2316" cy="2316"/>
          </a:xfrm>
        </p:grpSpPr>
        <p:grpSp>
          <p:nvGrpSpPr>
            <p:cNvPr id="480267" name="Group 10"/>
            <p:cNvGrpSpPr>
              <a:grpSpLocks/>
            </p:cNvGrpSpPr>
            <p:nvPr/>
          </p:nvGrpSpPr>
          <p:grpSpPr bwMode="auto">
            <a:xfrm rot="3600000">
              <a:off x="1710" y="1035"/>
              <a:ext cx="2316" cy="2316"/>
              <a:chOff x="1710" y="1035"/>
              <a:chExt cx="2316" cy="2316"/>
            </a:xfrm>
          </p:grpSpPr>
          <p:sp>
            <p:nvSpPr>
              <p:cNvPr id="480272"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80273"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80274"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80268" name="Group 14"/>
            <p:cNvGrpSpPr>
              <a:grpSpLocks/>
            </p:cNvGrpSpPr>
            <p:nvPr/>
          </p:nvGrpSpPr>
          <p:grpSpPr bwMode="auto">
            <a:xfrm rot="7200000">
              <a:off x="2059" y="1386"/>
              <a:ext cx="1616" cy="1614"/>
              <a:chOff x="2060" y="1387"/>
              <a:chExt cx="1616" cy="1614"/>
            </a:xfrm>
          </p:grpSpPr>
          <p:sp>
            <p:nvSpPr>
              <p:cNvPr id="480269"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80270"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80271"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SİNİR SİSTEMİ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067050"/>
            <a:ext cx="9153525" cy="1368472"/>
          </a:xfrm>
          <a:prstGeom prst="rect">
            <a:avLst/>
          </a:prstGeom>
          <a:noFill/>
          <a:ln w="9525" algn="ctr">
            <a:noFill/>
            <a:round/>
            <a:headEnd/>
            <a:tailEnd/>
          </a:ln>
        </p:spPr>
        <p:txBody>
          <a:bodyPr wrap="none" anchor="ctr"/>
          <a:lstStyle/>
          <a:p>
            <a:pPr algn="ctr">
              <a:defRPr/>
            </a:pP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İşitme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Kayıpları</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84355"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sz="2000" i="1" dirty="0">
              <a:solidFill>
                <a:srgbClr val="000000"/>
              </a:solidFill>
              <a:latin typeface="Calibri" pitchFamily="34" charset="0"/>
            </a:endParaRPr>
          </a:p>
          <a:p>
            <a:pPr marL="71438" algn="ctr">
              <a:lnSpc>
                <a:spcPct val="90000"/>
              </a:lnSpc>
              <a:spcAft>
                <a:spcPct val="20000"/>
              </a:spcAft>
              <a:buClr>
                <a:srgbClr val="292929"/>
              </a:buClr>
            </a:pPr>
            <a:r>
              <a:rPr lang="tr-TR" sz="2000" i="1" dirty="0" smtClean="0">
                <a:solidFill>
                  <a:srgbClr val="000000"/>
                </a:solidFill>
                <a:latin typeface="Calibri" pitchFamily="34" charset="0"/>
              </a:rPr>
              <a:t>Genel </a:t>
            </a:r>
            <a:r>
              <a:rPr lang="tr-TR" sz="2000" i="1" dirty="0">
                <a:solidFill>
                  <a:srgbClr val="000000"/>
                </a:solidFill>
                <a:latin typeface="Calibri" pitchFamily="34" charset="0"/>
              </a:rPr>
              <a:t>olarak şiddetli gürültüye uzun süre maruz kalma sonucunda </a:t>
            </a:r>
            <a:r>
              <a:rPr lang="tr-TR" sz="2000" b="1" i="1" dirty="0">
                <a:solidFill>
                  <a:srgbClr val="000000"/>
                </a:solidFill>
                <a:latin typeface="Calibri" pitchFamily="34" charset="0"/>
              </a:rPr>
              <a:t>iç kulaktaki duyu hücrelerinde oluşan kümülatif zedelenme </a:t>
            </a:r>
            <a:r>
              <a:rPr lang="tr-TR" sz="2000" i="1" dirty="0">
                <a:solidFill>
                  <a:srgbClr val="000000"/>
                </a:solidFill>
                <a:latin typeface="Calibri" pitchFamily="34" charset="0"/>
              </a:rPr>
              <a:t>sonucu ortaya çıkar. </a:t>
            </a:r>
            <a:endParaRPr lang="tr-TR" sz="2000" b="1" i="1" dirty="0">
              <a:solidFill>
                <a:srgbClr val="000000"/>
              </a:solidFill>
              <a:latin typeface="Calibri" pitchFamily="34" charset="0"/>
            </a:endParaRPr>
          </a:p>
        </p:txBody>
      </p:sp>
      <p:sp>
        <p:nvSpPr>
          <p:cNvPr id="484358"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84361" name="Group 9"/>
          <p:cNvGrpSpPr>
            <a:grpSpLocks/>
          </p:cNvGrpSpPr>
          <p:nvPr/>
        </p:nvGrpSpPr>
        <p:grpSpPr bwMode="auto">
          <a:xfrm>
            <a:off x="323850" y="1555750"/>
            <a:ext cx="1482725" cy="1482725"/>
            <a:chOff x="1710" y="1035"/>
            <a:chExt cx="2316" cy="2316"/>
          </a:xfrm>
        </p:grpSpPr>
        <p:grpSp>
          <p:nvGrpSpPr>
            <p:cNvPr id="484363" name="Group 10"/>
            <p:cNvGrpSpPr>
              <a:grpSpLocks/>
            </p:cNvGrpSpPr>
            <p:nvPr/>
          </p:nvGrpSpPr>
          <p:grpSpPr bwMode="auto">
            <a:xfrm rot="3600000">
              <a:off x="1710" y="1035"/>
              <a:ext cx="2316" cy="2316"/>
              <a:chOff x="1710" y="1035"/>
              <a:chExt cx="2316" cy="2316"/>
            </a:xfrm>
          </p:grpSpPr>
          <p:sp>
            <p:nvSpPr>
              <p:cNvPr id="484368"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84369"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84370"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84364" name="Group 14"/>
            <p:cNvGrpSpPr>
              <a:grpSpLocks/>
            </p:cNvGrpSpPr>
            <p:nvPr/>
          </p:nvGrpSpPr>
          <p:grpSpPr bwMode="auto">
            <a:xfrm rot="7200000">
              <a:off x="2059" y="1386"/>
              <a:ext cx="1616" cy="1614"/>
              <a:chOff x="2060" y="1387"/>
              <a:chExt cx="1616" cy="1614"/>
            </a:xfrm>
          </p:grpSpPr>
          <p:sp>
            <p:nvSpPr>
              <p:cNvPr id="484365"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84366"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84367"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İŞİTME KAYIPLARI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000375"/>
            <a:ext cx="9153525" cy="1366909"/>
          </a:xfrm>
          <a:prstGeom prst="rect">
            <a:avLst/>
          </a:prstGeom>
          <a:noFill/>
          <a:ln w="9525" algn="ctr">
            <a:noFill/>
            <a:round/>
            <a:headEnd/>
            <a:tailEnd/>
          </a:ln>
        </p:spPr>
        <p:txBody>
          <a:bodyPr wrap="none" anchor="ctr"/>
          <a:lstStyle/>
          <a:p>
            <a:pPr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Cilt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Hastalıkları</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SAĞLIK GÖZETİMİNİN </a:t>
            </a:r>
            <a:r>
              <a:rPr lang="tr-TR" sz="2000" b="1" noProof="1" smtClean="0">
                <a:solidFill>
                  <a:srgbClr val="FFFFFF"/>
                </a:solidFill>
                <a:latin typeface="Calibri" pitchFamily="34" charset="0"/>
                <a:cs typeface="Calibri" pitchFamily="34" charset="0"/>
              </a:rPr>
              <a:t>UYGULAMA İLKELERİ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0" lvl="1" indent="-324000">
              <a:lnSpc>
                <a:spcPct val="90000"/>
              </a:lnSpc>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720000" lvl="1" indent="-324000">
              <a:lnSpc>
                <a:spcPct val="90000"/>
              </a:lnSpc>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İşyeri ortam faktörlerini değerlendirme</a:t>
            </a:r>
          </a:p>
          <a:p>
            <a:pPr marL="720000" lvl="1" indent="-324000">
              <a:lnSpc>
                <a:spcPct val="90000"/>
              </a:lnSpc>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Uygun işe yerleştirme (İşe Giriş Muayenesi)</a:t>
            </a:r>
          </a:p>
          <a:p>
            <a:pPr marL="720000" lvl="1" indent="-324000">
              <a:lnSpc>
                <a:spcPct val="90000"/>
              </a:lnSpc>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İşyeri sağlık risklerini kontrol etme</a:t>
            </a:r>
            <a:endParaRPr lang="tr-TR" sz="2000" b="1" i="1" dirty="0">
              <a:solidFill>
                <a:srgbClr val="000000"/>
              </a:solidFill>
              <a:latin typeface="Calibri" pitchFamily="34" charset="0"/>
              <a:cs typeface="Calibri" pitchFamily="34" charset="0"/>
            </a:endParaRPr>
          </a:p>
          <a:p>
            <a:pPr marL="720000" lvl="1" indent="-324000">
              <a:lnSpc>
                <a:spcPct val="90000"/>
              </a:lnSpc>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Aralıklı </a:t>
            </a:r>
            <a:r>
              <a:rPr lang="tr-TR" sz="2000" b="1" i="1" dirty="0">
                <a:solidFill>
                  <a:srgbClr val="000000"/>
                </a:solidFill>
                <a:latin typeface="Calibri" pitchFamily="34" charset="0"/>
                <a:cs typeface="Calibri" pitchFamily="34" charset="0"/>
              </a:rPr>
              <a:t>kontrol </a:t>
            </a:r>
            <a:r>
              <a:rPr lang="tr-TR" sz="2000" b="1" i="1" dirty="0" smtClean="0">
                <a:solidFill>
                  <a:srgbClr val="000000"/>
                </a:solidFill>
                <a:latin typeface="Calibri" pitchFamily="34" charset="0"/>
                <a:cs typeface="Calibri" pitchFamily="34" charset="0"/>
              </a:rPr>
              <a:t>muayeneleri (Periyodik Muayene)</a:t>
            </a:r>
            <a:endParaRPr lang="tr-TR" sz="2000" b="1" i="1" dirty="0">
              <a:solidFill>
                <a:srgbClr val="000000"/>
              </a:solidFill>
              <a:latin typeface="Calibri" pitchFamily="34" charset="0"/>
              <a:cs typeface="Calibri" pitchFamily="34" charset="0"/>
            </a:endParaRPr>
          </a:p>
          <a:p>
            <a:pPr marL="720000" lvl="1" indent="-324000">
              <a:lnSpc>
                <a:spcPct val="90000"/>
              </a:lnSpc>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sağlık hizmeti </a:t>
            </a:r>
            <a:r>
              <a:rPr lang="tr-TR" sz="2000" b="1" i="1" dirty="0" smtClean="0">
                <a:solidFill>
                  <a:srgbClr val="000000"/>
                </a:solidFill>
                <a:latin typeface="Calibri" pitchFamily="34" charset="0"/>
                <a:cs typeface="Calibri" pitchFamily="34" charset="0"/>
              </a:rPr>
              <a:t>sunma</a:t>
            </a:r>
            <a:endParaRPr lang="tr-TR" sz="2000" b="1" i="1" dirty="0">
              <a:solidFill>
                <a:srgbClr val="000000"/>
              </a:solidFill>
              <a:latin typeface="Calibri" pitchFamily="34" charset="0"/>
              <a:cs typeface="Calibri" pitchFamily="34" charset="0"/>
            </a:endParaRPr>
          </a:p>
          <a:p>
            <a:pPr marL="720000" lvl="1" indent="-324000">
              <a:lnSpc>
                <a:spcPct val="90000"/>
              </a:lnSpc>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Sağlık eğitimi ve </a:t>
            </a:r>
            <a:r>
              <a:rPr lang="tr-TR" sz="2000" b="1" i="1" dirty="0" smtClean="0">
                <a:solidFill>
                  <a:srgbClr val="000000"/>
                </a:solidFill>
                <a:latin typeface="Calibri" pitchFamily="34" charset="0"/>
                <a:cs typeface="Calibri" pitchFamily="34" charset="0"/>
              </a:rPr>
              <a:t>danışmanlık</a:t>
            </a:r>
            <a:endParaRPr lang="tr-TR" sz="2000" b="1"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72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567221072"/>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88451"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 NEDENLERİ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sz="800" i="1" dirty="0">
              <a:solidFill>
                <a:srgbClr val="000000"/>
              </a:solidFill>
              <a:latin typeface="Calibri" pitchFamily="34" charset="0"/>
            </a:endParaRPr>
          </a:p>
          <a:p>
            <a:pPr marL="71438" algn="ctr">
              <a:lnSpc>
                <a:spcPct val="90000"/>
              </a:lnSpc>
              <a:spcAft>
                <a:spcPct val="20000"/>
              </a:spcAft>
              <a:buClr>
                <a:srgbClr val="292929"/>
              </a:buClr>
            </a:pPr>
            <a:r>
              <a:rPr lang="tr-TR" sz="2000" b="1" i="1" dirty="0">
                <a:solidFill>
                  <a:srgbClr val="000000"/>
                </a:solidFill>
                <a:latin typeface="Calibri" pitchFamily="34" charset="0"/>
              </a:rPr>
              <a:t>Cilt hastalıkları, kimyasal maddeler, metaller, fiziksel etkiler ve çevre şartlarının etkisiyle ortaya çıkar. Tahrişten, cilt kanserine kadar birçok çeşidi vardır. </a:t>
            </a:r>
          </a:p>
          <a:p>
            <a:pPr marL="71438" algn="ctr">
              <a:lnSpc>
                <a:spcPct val="90000"/>
              </a:lnSpc>
              <a:spcAft>
                <a:spcPct val="20000"/>
              </a:spcAft>
              <a:buClr>
                <a:srgbClr val="292929"/>
              </a:buClr>
            </a:pPr>
            <a:endParaRPr lang="tr-TR" sz="800" i="1" dirty="0">
              <a:solidFill>
                <a:srgbClr val="000000"/>
              </a:solidFill>
              <a:latin typeface="Calibri" pitchFamily="34" charset="0"/>
            </a:endParaRPr>
          </a:p>
          <a:p>
            <a:pPr marL="71438" algn="ctr">
              <a:lnSpc>
                <a:spcPct val="90000"/>
              </a:lnSpc>
              <a:spcAft>
                <a:spcPct val="20000"/>
              </a:spcAft>
              <a:buClr>
                <a:srgbClr val="292929"/>
              </a:buClr>
            </a:pPr>
            <a:r>
              <a:rPr lang="tr-TR" sz="2000" i="1" dirty="0">
                <a:solidFill>
                  <a:srgbClr val="000000"/>
                </a:solidFill>
                <a:latin typeface="Calibri" pitchFamily="34" charset="0"/>
              </a:rPr>
              <a:t>Cilt hastalıklarına yakalanma oranının en yüksek olduğu alanlar, </a:t>
            </a:r>
            <a:r>
              <a:rPr lang="tr-TR" sz="2000" b="1" i="1" dirty="0">
                <a:solidFill>
                  <a:srgbClr val="000000"/>
                </a:solidFill>
                <a:latin typeface="Calibri" pitchFamily="34" charset="0"/>
              </a:rPr>
              <a:t>üretim ve </a:t>
            </a:r>
            <a:r>
              <a:rPr lang="tr-TR" sz="2000" b="1" i="1" dirty="0" smtClean="0">
                <a:solidFill>
                  <a:srgbClr val="000000"/>
                </a:solidFill>
                <a:latin typeface="Calibri" pitchFamily="34" charset="0"/>
              </a:rPr>
              <a:t>inşaattan</a:t>
            </a:r>
            <a:r>
              <a:rPr lang="tr-TR" sz="2000" i="1" dirty="0" smtClean="0">
                <a:solidFill>
                  <a:srgbClr val="000000"/>
                </a:solidFill>
                <a:latin typeface="Calibri" pitchFamily="34" charset="0"/>
              </a:rPr>
              <a:t> </a:t>
            </a:r>
            <a:r>
              <a:rPr lang="tr-TR" sz="2000" i="1" dirty="0">
                <a:solidFill>
                  <a:srgbClr val="000000"/>
                </a:solidFill>
                <a:latin typeface="Calibri" pitchFamily="34" charset="0"/>
              </a:rPr>
              <a:t>sonra </a:t>
            </a:r>
            <a:r>
              <a:rPr lang="tr-TR" sz="2000" b="1" i="1" dirty="0">
                <a:solidFill>
                  <a:srgbClr val="000000"/>
                </a:solidFill>
                <a:latin typeface="Calibri" pitchFamily="34" charset="0"/>
              </a:rPr>
              <a:t>tarım, ormancılık ve balıkçılık</a:t>
            </a:r>
            <a:r>
              <a:rPr lang="tr-TR" sz="2000" i="1" dirty="0">
                <a:solidFill>
                  <a:srgbClr val="000000"/>
                </a:solidFill>
                <a:latin typeface="Calibri" pitchFamily="34" charset="0"/>
              </a:rPr>
              <a:t>tadır. </a:t>
            </a:r>
            <a:endParaRPr lang="tr-TR" sz="2000" i="1" dirty="0" smtClean="0">
              <a:solidFill>
                <a:srgbClr val="000000"/>
              </a:solidFill>
              <a:latin typeface="Calibri" pitchFamily="34" charset="0"/>
            </a:endParaRPr>
          </a:p>
          <a:p>
            <a:pPr marL="71438" algn="ctr">
              <a:lnSpc>
                <a:spcPct val="90000"/>
              </a:lnSpc>
              <a:spcAft>
                <a:spcPct val="20000"/>
              </a:spcAft>
              <a:buClr>
                <a:srgbClr val="292929"/>
              </a:buClr>
            </a:pPr>
            <a:endParaRPr lang="tr-TR" sz="800" i="1" dirty="0">
              <a:solidFill>
                <a:srgbClr val="000000"/>
              </a:solidFill>
              <a:latin typeface="Calibri" pitchFamily="34" charset="0"/>
            </a:endParaRPr>
          </a:p>
          <a:p>
            <a:pPr marL="71438" algn="ctr">
              <a:lnSpc>
                <a:spcPct val="90000"/>
              </a:lnSpc>
              <a:spcAft>
                <a:spcPct val="20000"/>
              </a:spcAft>
              <a:buClr>
                <a:srgbClr val="292929"/>
              </a:buClr>
            </a:pPr>
            <a:r>
              <a:rPr lang="tr-TR" sz="2000" i="1" dirty="0" smtClean="0">
                <a:solidFill>
                  <a:srgbClr val="000000"/>
                </a:solidFill>
                <a:latin typeface="Calibri" pitchFamily="34" charset="0"/>
              </a:rPr>
              <a:t>Bu </a:t>
            </a:r>
            <a:r>
              <a:rPr lang="tr-TR" sz="2000" i="1" dirty="0">
                <a:solidFill>
                  <a:srgbClr val="000000"/>
                </a:solidFill>
                <a:latin typeface="Calibri" pitchFamily="34" charset="0"/>
              </a:rPr>
              <a:t>hastalıklardan korunmanın temeli, cildi tahriş edici etkilerden korumaktır. Bu ise </a:t>
            </a:r>
            <a:r>
              <a:rPr lang="tr-TR" sz="2000" b="1" i="1" dirty="0">
                <a:solidFill>
                  <a:srgbClr val="000000"/>
                </a:solidFill>
                <a:latin typeface="Calibri" pitchFamily="34" charset="0"/>
              </a:rPr>
              <a:t>uygun elbise, eldiven, cilt losyonları ve koruyucu kremler </a:t>
            </a:r>
            <a:r>
              <a:rPr lang="tr-TR" sz="2000" i="1" dirty="0">
                <a:solidFill>
                  <a:srgbClr val="000000"/>
                </a:solidFill>
                <a:latin typeface="Calibri" pitchFamily="34" charset="0"/>
              </a:rPr>
              <a:t>kullanımı ile sağlanabilir.</a:t>
            </a:r>
            <a:endParaRPr lang="tr-TR" sz="2000" b="1" i="1" dirty="0">
              <a:solidFill>
                <a:srgbClr val="000000"/>
              </a:solidFill>
              <a:latin typeface="Calibri" pitchFamily="34" charset="0"/>
            </a:endParaRPr>
          </a:p>
        </p:txBody>
      </p:sp>
      <p:grpSp>
        <p:nvGrpSpPr>
          <p:cNvPr id="488456" name="Group 9"/>
          <p:cNvGrpSpPr>
            <a:grpSpLocks/>
          </p:cNvGrpSpPr>
          <p:nvPr/>
        </p:nvGrpSpPr>
        <p:grpSpPr bwMode="auto">
          <a:xfrm>
            <a:off x="323850" y="1555750"/>
            <a:ext cx="1482725" cy="1482725"/>
            <a:chOff x="1710" y="1035"/>
            <a:chExt cx="2316" cy="2316"/>
          </a:xfrm>
        </p:grpSpPr>
        <p:grpSp>
          <p:nvGrpSpPr>
            <p:cNvPr id="488458" name="Group 10"/>
            <p:cNvGrpSpPr>
              <a:grpSpLocks/>
            </p:cNvGrpSpPr>
            <p:nvPr/>
          </p:nvGrpSpPr>
          <p:grpSpPr bwMode="auto">
            <a:xfrm rot="3600000">
              <a:off x="1710" y="1035"/>
              <a:ext cx="2316" cy="2316"/>
              <a:chOff x="1710" y="1035"/>
              <a:chExt cx="2316" cy="2316"/>
            </a:xfrm>
          </p:grpSpPr>
          <p:sp>
            <p:nvSpPr>
              <p:cNvPr id="488463"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88464"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88465"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88459" name="Group 14"/>
            <p:cNvGrpSpPr>
              <a:grpSpLocks/>
            </p:cNvGrpSpPr>
            <p:nvPr/>
          </p:nvGrpSpPr>
          <p:grpSpPr bwMode="auto">
            <a:xfrm rot="7200000">
              <a:off x="2059" y="1386"/>
              <a:ext cx="1616" cy="1614"/>
              <a:chOff x="2060" y="1387"/>
              <a:chExt cx="1616" cy="1614"/>
            </a:xfrm>
          </p:grpSpPr>
          <p:sp>
            <p:nvSpPr>
              <p:cNvPr id="488460"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88461"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88462"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1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CİLT HASTALIKLARI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9525" y="3248025"/>
            <a:ext cx="9153525" cy="1364918"/>
          </a:xfrm>
          <a:prstGeom prst="rect">
            <a:avLst/>
          </a:prstGeom>
          <a:noFill/>
          <a:ln w="9525" algn="ctr">
            <a:noFill/>
            <a:round/>
            <a:headEnd/>
            <a:tailEnd/>
          </a:ln>
        </p:spPr>
        <p:txBody>
          <a:bodyPr wrap="none" anchor="ctr"/>
          <a:lstStyle/>
          <a:p>
            <a:pPr algn="ctr">
              <a:defRPr/>
            </a:pP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Mesleki </a:t>
            </a: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Psikolojik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Hastalıklar</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92547" name="Freeform 2"/>
          <p:cNvSpPr>
            <a:spLocks/>
          </p:cNvSpPr>
          <p:nvPr/>
        </p:nvSpPr>
        <p:spPr bwMode="auto">
          <a:xfrm>
            <a:off x="412750" y="1546225"/>
            <a:ext cx="2244725" cy="3825875"/>
          </a:xfrm>
          <a:custGeom>
            <a:avLst/>
            <a:gdLst>
              <a:gd name="T0" fmla="*/ 0 w 1414"/>
              <a:gd name="T1" fmla="*/ 1120775 h 2410"/>
              <a:gd name="T2" fmla="*/ 649287 w 1414"/>
              <a:gd name="T3" fmla="*/ 0 h 2410"/>
              <a:gd name="T4" fmla="*/ 2244725 w 1414"/>
              <a:gd name="T5" fmla="*/ 3175 h 2410"/>
              <a:gd name="T6" fmla="*/ 2239963 w 1414"/>
              <a:gd name="T7" fmla="*/ 3825875 h 2410"/>
              <a:gd name="T8" fmla="*/ 0 w 1414"/>
              <a:gd name="T9" fmla="*/ 1120775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p>
        </p:txBody>
      </p:sp>
      <p:sp>
        <p:nvSpPr>
          <p:cNvPr id="5"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r>
              <a:rPr lang="tr-TR" sz="2000" b="1" noProof="1">
                <a:solidFill>
                  <a:srgbClr val="FFFFFF"/>
                </a:solidFill>
                <a:latin typeface="Calibri" pitchFamily="34" charset="0"/>
              </a:rPr>
              <a:t>KLİNİK </a:t>
            </a:r>
          </a:p>
        </p:txBody>
      </p:sp>
      <p:sp>
        <p:nvSpPr>
          <p:cNvPr id="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1438" algn="ctr">
              <a:lnSpc>
                <a:spcPct val="90000"/>
              </a:lnSpc>
              <a:spcAft>
                <a:spcPct val="20000"/>
              </a:spcAft>
              <a:buClr>
                <a:srgbClr val="292929"/>
              </a:buClr>
            </a:pPr>
            <a:endParaRPr lang="tr-TR" sz="2000" i="1" dirty="0">
              <a:solidFill>
                <a:srgbClr val="000000"/>
              </a:solidFill>
              <a:latin typeface="Calibri" pitchFamily="34" charset="0"/>
            </a:endParaRPr>
          </a:p>
          <a:p>
            <a:pPr marL="71438" algn="ctr">
              <a:lnSpc>
                <a:spcPct val="90000"/>
              </a:lnSpc>
              <a:spcAft>
                <a:spcPct val="20000"/>
              </a:spcAft>
              <a:buClr>
                <a:srgbClr val="292929"/>
              </a:buClr>
            </a:pPr>
            <a:r>
              <a:rPr lang="tr-TR" sz="2000" b="1" i="1" dirty="0">
                <a:solidFill>
                  <a:srgbClr val="000000"/>
                </a:solidFill>
                <a:latin typeface="Calibri" pitchFamily="34" charset="0"/>
              </a:rPr>
              <a:t>İşyeri koşullarının strese ve insan sağlığı üzerinde olumsuz etkilere sebep olduğu bilinmektedir. </a:t>
            </a:r>
          </a:p>
          <a:p>
            <a:pPr marL="71438" algn="ctr">
              <a:lnSpc>
                <a:spcPct val="90000"/>
              </a:lnSpc>
              <a:spcAft>
                <a:spcPct val="20000"/>
              </a:spcAft>
              <a:buClr>
                <a:srgbClr val="292929"/>
              </a:buClr>
            </a:pPr>
            <a:endParaRPr lang="tr-TR" sz="2000" i="1" dirty="0">
              <a:solidFill>
                <a:srgbClr val="000000"/>
              </a:solidFill>
              <a:latin typeface="Calibri" pitchFamily="34" charset="0"/>
            </a:endParaRPr>
          </a:p>
          <a:p>
            <a:pPr marL="71438" algn="ctr">
              <a:lnSpc>
                <a:spcPct val="90000"/>
              </a:lnSpc>
              <a:spcAft>
                <a:spcPct val="20000"/>
              </a:spcAft>
              <a:buClr>
                <a:srgbClr val="292929"/>
              </a:buClr>
            </a:pPr>
            <a:r>
              <a:rPr lang="tr-TR" sz="2000" i="1" dirty="0" smtClean="0">
                <a:solidFill>
                  <a:srgbClr val="000000"/>
                </a:solidFill>
                <a:latin typeface="Calibri" pitchFamily="34" charset="0"/>
              </a:rPr>
              <a:t>Stresin </a:t>
            </a:r>
            <a:r>
              <a:rPr lang="tr-TR" sz="2000" i="1" dirty="0">
                <a:solidFill>
                  <a:srgbClr val="000000"/>
                </a:solidFill>
                <a:latin typeface="Calibri" pitchFamily="34" charset="0"/>
              </a:rPr>
              <a:t>kişi üzerindeki etkileri strese sebep olan faktörler ve kişinin fiziksel ve psikolojik özellikleri ile de ilgilidir. </a:t>
            </a:r>
          </a:p>
        </p:txBody>
      </p:sp>
      <p:sp>
        <p:nvSpPr>
          <p:cNvPr id="492550"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492553" name="Group 9"/>
          <p:cNvGrpSpPr>
            <a:grpSpLocks/>
          </p:cNvGrpSpPr>
          <p:nvPr/>
        </p:nvGrpSpPr>
        <p:grpSpPr bwMode="auto">
          <a:xfrm>
            <a:off x="323850" y="1555750"/>
            <a:ext cx="1482725" cy="1482725"/>
            <a:chOff x="1710" y="1035"/>
            <a:chExt cx="2316" cy="2316"/>
          </a:xfrm>
        </p:grpSpPr>
        <p:grpSp>
          <p:nvGrpSpPr>
            <p:cNvPr id="492555" name="Group 10"/>
            <p:cNvGrpSpPr>
              <a:grpSpLocks/>
            </p:cNvGrpSpPr>
            <p:nvPr/>
          </p:nvGrpSpPr>
          <p:grpSpPr bwMode="auto">
            <a:xfrm rot="3600000">
              <a:off x="1710" y="1035"/>
              <a:ext cx="2316" cy="2316"/>
              <a:chOff x="1710" y="1035"/>
              <a:chExt cx="2316" cy="2316"/>
            </a:xfrm>
          </p:grpSpPr>
          <p:sp>
            <p:nvSpPr>
              <p:cNvPr id="492560" name="Freeform 11"/>
              <p:cNvSpPr>
                <a:spLocks/>
              </p:cNvSpPr>
              <p:nvPr/>
            </p:nvSpPr>
            <p:spPr bwMode="gray">
              <a:xfrm>
                <a:off x="2866" y="1599"/>
                <a:ext cx="1160" cy="1752"/>
              </a:xfrm>
              <a:custGeom>
                <a:avLst/>
                <a:gdLst>
                  <a:gd name="T0" fmla="*/ 1005 w 794"/>
                  <a:gd name="T1" fmla="*/ 13 h 1200"/>
                  <a:gd name="T2" fmla="*/ 879 w 794"/>
                  <a:gd name="T3" fmla="*/ 86 h 1200"/>
                  <a:gd name="T4" fmla="*/ 874 w 794"/>
                  <a:gd name="T5" fmla="*/ 83 h 1200"/>
                  <a:gd name="T6" fmla="*/ 865 w 794"/>
                  <a:gd name="T7" fmla="*/ 58 h 1200"/>
                  <a:gd name="T8" fmla="*/ 861 w 794"/>
                  <a:gd name="T9" fmla="*/ 28 h 1200"/>
                  <a:gd name="T10" fmla="*/ 801 w 794"/>
                  <a:gd name="T11" fmla="*/ 12 h 1200"/>
                  <a:gd name="T12" fmla="*/ 785 w 794"/>
                  <a:gd name="T13" fmla="*/ 72 h 1200"/>
                  <a:gd name="T14" fmla="*/ 808 w 794"/>
                  <a:gd name="T15" fmla="*/ 91 h 1200"/>
                  <a:gd name="T16" fmla="*/ 808 w 794"/>
                  <a:gd name="T17" fmla="*/ 91 h 1200"/>
                  <a:gd name="T18" fmla="*/ 825 w 794"/>
                  <a:gd name="T19" fmla="*/ 111 h 1200"/>
                  <a:gd name="T20" fmla="*/ 825 w 794"/>
                  <a:gd name="T21" fmla="*/ 117 h 1200"/>
                  <a:gd name="T22" fmla="*/ 697 w 794"/>
                  <a:gd name="T23" fmla="*/ 191 h 1200"/>
                  <a:gd name="T24" fmla="*/ 805 w 794"/>
                  <a:gd name="T25" fmla="*/ 593 h 1200"/>
                  <a:gd name="T26" fmla="*/ 697 w 794"/>
                  <a:gd name="T27" fmla="*/ 994 h 1200"/>
                  <a:gd name="T28" fmla="*/ 0 w 794"/>
                  <a:gd name="T29" fmla="*/ 1397 h 1200"/>
                  <a:gd name="T30" fmla="*/ 0 w 794"/>
                  <a:gd name="T31" fmla="*/ 1529 h 1200"/>
                  <a:gd name="T32" fmla="*/ 0 w 794"/>
                  <a:gd name="T33" fmla="*/ 1545 h 1200"/>
                  <a:gd name="T34" fmla="*/ 6 w 794"/>
                  <a:gd name="T35" fmla="*/ 1548 h 1200"/>
                  <a:gd name="T36" fmla="*/ 32 w 794"/>
                  <a:gd name="T37" fmla="*/ 1542 h 1200"/>
                  <a:gd name="T38" fmla="*/ 32 w 794"/>
                  <a:gd name="T39" fmla="*/ 1542 h 1200"/>
                  <a:gd name="T40" fmla="*/ 61 w 794"/>
                  <a:gd name="T41" fmla="*/ 1532 h 1200"/>
                  <a:gd name="T42" fmla="*/ 104 w 794"/>
                  <a:gd name="T43" fmla="*/ 1575 h 1200"/>
                  <a:gd name="T44" fmla="*/ 61 w 794"/>
                  <a:gd name="T45" fmla="*/ 1621 h 1200"/>
                  <a:gd name="T46" fmla="*/ 32 w 794"/>
                  <a:gd name="T47" fmla="*/ 1609 h 1200"/>
                  <a:gd name="T48" fmla="*/ 6 w 794"/>
                  <a:gd name="T49" fmla="*/ 1605 h 1200"/>
                  <a:gd name="T50" fmla="*/ 0 w 794"/>
                  <a:gd name="T51" fmla="*/ 1607 h 1200"/>
                  <a:gd name="T52" fmla="*/ 0 w 794"/>
                  <a:gd name="T53" fmla="*/ 1618 h 1200"/>
                  <a:gd name="T54" fmla="*/ 0 w 794"/>
                  <a:gd name="T55" fmla="*/ 1752 h 1200"/>
                  <a:gd name="T56" fmla="*/ 1005 w 794"/>
                  <a:gd name="T57" fmla="*/ 1172 h 1200"/>
                  <a:gd name="T58" fmla="*/ 1160 w 794"/>
                  <a:gd name="T59" fmla="*/ 593 h 1200"/>
                  <a:gd name="T60" fmla="*/ 1005 w 794"/>
                  <a:gd name="T61" fmla="*/ 13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p>
            </p:txBody>
          </p:sp>
          <p:sp>
            <p:nvSpPr>
              <p:cNvPr id="492561" name="Freeform 12"/>
              <p:cNvSpPr>
                <a:spLocks/>
              </p:cNvSpPr>
              <p:nvPr/>
            </p:nvSpPr>
            <p:spPr bwMode="gray">
              <a:xfrm>
                <a:off x="1710" y="1612"/>
                <a:ext cx="1262" cy="1739"/>
              </a:xfrm>
              <a:custGeom>
                <a:avLst/>
                <a:gdLst>
                  <a:gd name="T0" fmla="*/ 1220 w 864"/>
                  <a:gd name="T1" fmla="*/ 1519 h 1191"/>
                  <a:gd name="T2" fmla="*/ 1190 w 864"/>
                  <a:gd name="T3" fmla="*/ 1529 h 1191"/>
                  <a:gd name="T4" fmla="*/ 1190 w 864"/>
                  <a:gd name="T5" fmla="*/ 1529 h 1191"/>
                  <a:gd name="T6" fmla="*/ 1164 w 864"/>
                  <a:gd name="T7" fmla="*/ 1535 h 1191"/>
                  <a:gd name="T8" fmla="*/ 1158 w 864"/>
                  <a:gd name="T9" fmla="*/ 1532 h 1191"/>
                  <a:gd name="T10" fmla="*/ 1158 w 864"/>
                  <a:gd name="T11" fmla="*/ 1516 h 1191"/>
                  <a:gd name="T12" fmla="*/ 1158 w 864"/>
                  <a:gd name="T13" fmla="*/ 1384 h 1191"/>
                  <a:gd name="T14" fmla="*/ 463 w 864"/>
                  <a:gd name="T15" fmla="*/ 981 h 1191"/>
                  <a:gd name="T16" fmla="*/ 355 w 864"/>
                  <a:gd name="T17" fmla="*/ 580 h 1191"/>
                  <a:gd name="T18" fmla="*/ 463 w 864"/>
                  <a:gd name="T19" fmla="*/ 178 h 1191"/>
                  <a:gd name="T20" fmla="*/ 337 w 864"/>
                  <a:gd name="T21" fmla="*/ 107 h 1191"/>
                  <a:gd name="T22" fmla="*/ 333 w 864"/>
                  <a:gd name="T23" fmla="*/ 110 h 1191"/>
                  <a:gd name="T24" fmla="*/ 323 w 864"/>
                  <a:gd name="T25" fmla="*/ 134 h 1191"/>
                  <a:gd name="T26" fmla="*/ 323 w 864"/>
                  <a:gd name="T27" fmla="*/ 134 h 1191"/>
                  <a:gd name="T28" fmla="*/ 318 w 864"/>
                  <a:gd name="T29" fmla="*/ 165 h 1191"/>
                  <a:gd name="T30" fmla="*/ 259 w 864"/>
                  <a:gd name="T31" fmla="*/ 180 h 1191"/>
                  <a:gd name="T32" fmla="*/ 242 w 864"/>
                  <a:gd name="T33" fmla="*/ 120 h 1191"/>
                  <a:gd name="T34" fmla="*/ 266 w 864"/>
                  <a:gd name="T35" fmla="*/ 101 h 1191"/>
                  <a:gd name="T36" fmla="*/ 283 w 864"/>
                  <a:gd name="T37" fmla="*/ 80 h 1191"/>
                  <a:gd name="T38" fmla="*/ 283 w 864"/>
                  <a:gd name="T39" fmla="*/ 74 h 1191"/>
                  <a:gd name="T40" fmla="*/ 155 w 864"/>
                  <a:gd name="T41" fmla="*/ 0 h 1191"/>
                  <a:gd name="T42" fmla="*/ 0 w 864"/>
                  <a:gd name="T43" fmla="*/ 580 h 1191"/>
                  <a:gd name="T44" fmla="*/ 155 w 864"/>
                  <a:gd name="T45" fmla="*/ 1159 h 1191"/>
                  <a:gd name="T46" fmla="*/ 1158 w 864"/>
                  <a:gd name="T47" fmla="*/ 1739 h 1191"/>
                  <a:gd name="T48" fmla="*/ 1158 w 864"/>
                  <a:gd name="T49" fmla="*/ 1605 h 1191"/>
                  <a:gd name="T50" fmla="*/ 1158 w 864"/>
                  <a:gd name="T51" fmla="*/ 1594 h 1191"/>
                  <a:gd name="T52" fmla="*/ 1164 w 864"/>
                  <a:gd name="T53" fmla="*/ 1592 h 1191"/>
                  <a:gd name="T54" fmla="*/ 1190 w 864"/>
                  <a:gd name="T55" fmla="*/ 1596 h 1191"/>
                  <a:gd name="T56" fmla="*/ 1220 w 864"/>
                  <a:gd name="T57" fmla="*/ 1608 h 1191"/>
                  <a:gd name="T58" fmla="*/ 1262 w 864"/>
                  <a:gd name="T59" fmla="*/ 1562 h 1191"/>
                  <a:gd name="T60" fmla="*/ 1220 w 864"/>
                  <a:gd name="T61" fmla="*/ 1519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p>
            </p:txBody>
          </p:sp>
          <p:sp>
            <p:nvSpPr>
              <p:cNvPr id="492562" name="Freeform 13"/>
              <p:cNvSpPr>
                <a:spLocks/>
              </p:cNvSpPr>
              <p:nvPr/>
            </p:nvSpPr>
            <p:spPr bwMode="gray">
              <a:xfrm>
                <a:off x="1862" y="1035"/>
                <a:ext cx="2010" cy="768"/>
              </a:xfrm>
              <a:custGeom>
                <a:avLst/>
                <a:gdLst>
                  <a:gd name="T0" fmla="*/ 1702 w 1375"/>
                  <a:gd name="T1" fmla="*/ 755 h 527"/>
                  <a:gd name="T2" fmla="*/ 1830 w 1375"/>
                  <a:gd name="T3" fmla="*/ 681 h 527"/>
                  <a:gd name="T4" fmla="*/ 1830 w 1375"/>
                  <a:gd name="T5" fmla="*/ 675 h 527"/>
                  <a:gd name="T6" fmla="*/ 1813 w 1375"/>
                  <a:gd name="T7" fmla="*/ 654 h 527"/>
                  <a:gd name="T8" fmla="*/ 1813 w 1375"/>
                  <a:gd name="T9" fmla="*/ 654 h 527"/>
                  <a:gd name="T10" fmla="*/ 1789 w 1375"/>
                  <a:gd name="T11" fmla="*/ 635 h 527"/>
                  <a:gd name="T12" fmla="*/ 1805 w 1375"/>
                  <a:gd name="T13" fmla="*/ 576 h 527"/>
                  <a:gd name="T14" fmla="*/ 1865 w 1375"/>
                  <a:gd name="T15" fmla="*/ 592 h 527"/>
                  <a:gd name="T16" fmla="*/ 1870 w 1375"/>
                  <a:gd name="T17" fmla="*/ 622 h 527"/>
                  <a:gd name="T18" fmla="*/ 1878 w 1375"/>
                  <a:gd name="T19" fmla="*/ 647 h 527"/>
                  <a:gd name="T20" fmla="*/ 1884 w 1375"/>
                  <a:gd name="T21" fmla="*/ 650 h 527"/>
                  <a:gd name="T22" fmla="*/ 2010 w 1375"/>
                  <a:gd name="T23" fmla="*/ 577 h 527"/>
                  <a:gd name="T24" fmla="*/ 1004 w 1375"/>
                  <a:gd name="T25" fmla="*/ 0 h 527"/>
                  <a:gd name="T26" fmla="*/ 0 w 1375"/>
                  <a:gd name="T27" fmla="*/ 577 h 527"/>
                  <a:gd name="T28" fmla="*/ 129 w 1375"/>
                  <a:gd name="T29" fmla="*/ 651 h 527"/>
                  <a:gd name="T30" fmla="*/ 129 w 1375"/>
                  <a:gd name="T31" fmla="*/ 657 h 527"/>
                  <a:gd name="T32" fmla="*/ 111 w 1375"/>
                  <a:gd name="T33" fmla="*/ 678 h 527"/>
                  <a:gd name="T34" fmla="*/ 88 w 1375"/>
                  <a:gd name="T35" fmla="*/ 697 h 527"/>
                  <a:gd name="T36" fmla="*/ 104 w 1375"/>
                  <a:gd name="T37" fmla="*/ 756 h 527"/>
                  <a:gd name="T38" fmla="*/ 164 w 1375"/>
                  <a:gd name="T39" fmla="*/ 742 h 527"/>
                  <a:gd name="T40" fmla="*/ 168 w 1375"/>
                  <a:gd name="T41" fmla="*/ 711 h 527"/>
                  <a:gd name="T42" fmla="*/ 168 w 1375"/>
                  <a:gd name="T43" fmla="*/ 711 h 527"/>
                  <a:gd name="T44" fmla="*/ 178 w 1375"/>
                  <a:gd name="T45" fmla="*/ 686 h 527"/>
                  <a:gd name="T46" fmla="*/ 183 w 1375"/>
                  <a:gd name="T47" fmla="*/ 683 h 527"/>
                  <a:gd name="T48" fmla="*/ 308 w 1375"/>
                  <a:gd name="T49" fmla="*/ 755 h 527"/>
                  <a:gd name="T50" fmla="*/ 1004 w 1375"/>
                  <a:gd name="T51" fmla="*/ 354 h 527"/>
                  <a:gd name="T52" fmla="*/ 1702 w 1375"/>
                  <a:gd name="T53" fmla="*/ 755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p>
            </p:txBody>
          </p:sp>
        </p:grpSp>
        <p:grpSp>
          <p:nvGrpSpPr>
            <p:cNvPr id="492556" name="Group 14"/>
            <p:cNvGrpSpPr>
              <a:grpSpLocks/>
            </p:cNvGrpSpPr>
            <p:nvPr/>
          </p:nvGrpSpPr>
          <p:grpSpPr bwMode="auto">
            <a:xfrm rot="7200000">
              <a:off x="2059" y="1386"/>
              <a:ext cx="1616" cy="1614"/>
              <a:chOff x="2060" y="1387"/>
              <a:chExt cx="1616" cy="1614"/>
            </a:xfrm>
          </p:grpSpPr>
          <p:sp>
            <p:nvSpPr>
              <p:cNvPr id="492557" name="Freeform 15"/>
              <p:cNvSpPr>
                <a:spLocks/>
              </p:cNvSpPr>
              <p:nvPr/>
            </p:nvSpPr>
            <p:spPr bwMode="gray">
              <a:xfrm>
                <a:off x="2060" y="1387"/>
                <a:ext cx="808" cy="1225"/>
              </a:xfrm>
              <a:custGeom>
                <a:avLst/>
                <a:gdLst>
                  <a:gd name="T0" fmla="*/ 808 w 550"/>
                  <a:gd name="T1" fmla="*/ 193 h 836"/>
                  <a:gd name="T2" fmla="*/ 804 w 550"/>
                  <a:gd name="T3" fmla="*/ 190 h 836"/>
                  <a:gd name="T4" fmla="*/ 777 w 550"/>
                  <a:gd name="T5" fmla="*/ 195 h 836"/>
                  <a:gd name="T6" fmla="*/ 777 w 550"/>
                  <a:gd name="T7" fmla="*/ 195 h 836"/>
                  <a:gd name="T8" fmla="*/ 748 w 550"/>
                  <a:gd name="T9" fmla="*/ 207 h 836"/>
                  <a:gd name="T10" fmla="*/ 705 w 550"/>
                  <a:gd name="T11" fmla="*/ 163 h 836"/>
                  <a:gd name="T12" fmla="*/ 748 w 550"/>
                  <a:gd name="T13" fmla="*/ 117 h 836"/>
                  <a:gd name="T14" fmla="*/ 777 w 550"/>
                  <a:gd name="T15" fmla="*/ 129 h 836"/>
                  <a:gd name="T16" fmla="*/ 804 w 550"/>
                  <a:gd name="T17" fmla="*/ 133 h 836"/>
                  <a:gd name="T18" fmla="*/ 808 w 550"/>
                  <a:gd name="T19" fmla="*/ 130 h 836"/>
                  <a:gd name="T20" fmla="*/ 808 w 550"/>
                  <a:gd name="T21" fmla="*/ 120 h 836"/>
                  <a:gd name="T22" fmla="*/ 808 w 550"/>
                  <a:gd name="T23" fmla="*/ 0 h 836"/>
                  <a:gd name="T24" fmla="*/ 0 w 550"/>
                  <a:gd name="T25" fmla="*/ 806 h 836"/>
                  <a:gd name="T26" fmla="*/ 109 w 550"/>
                  <a:gd name="T27" fmla="*/ 1209 h 836"/>
                  <a:gd name="T28" fmla="*/ 225 w 550"/>
                  <a:gd name="T29" fmla="*/ 1143 h 836"/>
                  <a:gd name="T30" fmla="*/ 232 w 550"/>
                  <a:gd name="T31" fmla="*/ 1166 h 836"/>
                  <a:gd name="T32" fmla="*/ 237 w 550"/>
                  <a:gd name="T33" fmla="*/ 1197 h 836"/>
                  <a:gd name="T34" fmla="*/ 297 w 550"/>
                  <a:gd name="T35" fmla="*/ 1212 h 836"/>
                  <a:gd name="T36" fmla="*/ 314 w 550"/>
                  <a:gd name="T37" fmla="*/ 1152 h 836"/>
                  <a:gd name="T38" fmla="*/ 291 w 550"/>
                  <a:gd name="T39" fmla="*/ 1133 h 836"/>
                  <a:gd name="T40" fmla="*/ 291 w 550"/>
                  <a:gd name="T41" fmla="*/ 1133 h 836"/>
                  <a:gd name="T42" fmla="*/ 273 w 550"/>
                  <a:gd name="T43" fmla="*/ 1115 h 836"/>
                  <a:gd name="T44" fmla="*/ 391 w 550"/>
                  <a:gd name="T45" fmla="*/ 1046 h 836"/>
                  <a:gd name="T46" fmla="*/ 326 w 550"/>
                  <a:gd name="T47" fmla="*/ 806 h 836"/>
                  <a:gd name="T48" fmla="*/ 808 w 550"/>
                  <a:gd name="T49" fmla="*/ 325 h 836"/>
                  <a:gd name="T50" fmla="*/ 808 w 550"/>
                  <a:gd name="T51" fmla="*/ 210 h 836"/>
                  <a:gd name="T52" fmla="*/ 808 w 550"/>
                  <a:gd name="T53" fmla="*/ 193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p>
            </p:txBody>
          </p:sp>
          <p:sp>
            <p:nvSpPr>
              <p:cNvPr id="492558" name="Freeform 16"/>
              <p:cNvSpPr>
                <a:spLocks/>
              </p:cNvSpPr>
              <p:nvPr/>
            </p:nvSpPr>
            <p:spPr bwMode="gray">
              <a:xfrm>
                <a:off x="2764" y="1387"/>
                <a:ext cx="912" cy="1210"/>
              </a:xfrm>
              <a:custGeom>
                <a:avLst/>
                <a:gdLst>
                  <a:gd name="T0" fmla="*/ 103 w 621"/>
                  <a:gd name="T1" fmla="*/ 0 h 826"/>
                  <a:gd name="T2" fmla="*/ 103 w 621"/>
                  <a:gd name="T3" fmla="*/ 120 h 826"/>
                  <a:gd name="T4" fmla="*/ 103 w 621"/>
                  <a:gd name="T5" fmla="*/ 130 h 826"/>
                  <a:gd name="T6" fmla="*/ 98 w 621"/>
                  <a:gd name="T7" fmla="*/ 133 h 826"/>
                  <a:gd name="T8" fmla="*/ 72 w 621"/>
                  <a:gd name="T9" fmla="*/ 129 h 826"/>
                  <a:gd name="T10" fmla="*/ 43 w 621"/>
                  <a:gd name="T11" fmla="*/ 117 h 826"/>
                  <a:gd name="T12" fmla="*/ 0 w 621"/>
                  <a:gd name="T13" fmla="*/ 163 h 826"/>
                  <a:gd name="T14" fmla="*/ 43 w 621"/>
                  <a:gd name="T15" fmla="*/ 207 h 826"/>
                  <a:gd name="T16" fmla="*/ 72 w 621"/>
                  <a:gd name="T17" fmla="*/ 195 h 826"/>
                  <a:gd name="T18" fmla="*/ 72 w 621"/>
                  <a:gd name="T19" fmla="*/ 195 h 826"/>
                  <a:gd name="T20" fmla="*/ 98 w 621"/>
                  <a:gd name="T21" fmla="*/ 190 h 826"/>
                  <a:gd name="T22" fmla="*/ 103 w 621"/>
                  <a:gd name="T23" fmla="*/ 193 h 826"/>
                  <a:gd name="T24" fmla="*/ 103 w 621"/>
                  <a:gd name="T25" fmla="*/ 209 h 826"/>
                  <a:gd name="T26" fmla="*/ 103 w 621"/>
                  <a:gd name="T27" fmla="*/ 325 h 826"/>
                  <a:gd name="T28" fmla="*/ 103 w 621"/>
                  <a:gd name="T29" fmla="*/ 325 h 826"/>
                  <a:gd name="T30" fmla="*/ 585 w 621"/>
                  <a:gd name="T31" fmla="*/ 806 h 826"/>
                  <a:gd name="T32" fmla="*/ 520 w 621"/>
                  <a:gd name="T33" fmla="*/ 1046 h 826"/>
                  <a:gd name="T34" fmla="*/ 636 w 621"/>
                  <a:gd name="T35" fmla="*/ 1112 h 826"/>
                  <a:gd name="T36" fmla="*/ 640 w 621"/>
                  <a:gd name="T37" fmla="*/ 1110 h 826"/>
                  <a:gd name="T38" fmla="*/ 651 w 621"/>
                  <a:gd name="T39" fmla="*/ 1084 h 826"/>
                  <a:gd name="T40" fmla="*/ 651 w 621"/>
                  <a:gd name="T41" fmla="*/ 1084 h 826"/>
                  <a:gd name="T42" fmla="*/ 655 w 621"/>
                  <a:gd name="T43" fmla="*/ 1055 h 826"/>
                  <a:gd name="T44" fmla="*/ 715 w 621"/>
                  <a:gd name="T45" fmla="*/ 1039 h 826"/>
                  <a:gd name="T46" fmla="*/ 731 w 621"/>
                  <a:gd name="T47" fmla="*/ 1099 h 826"/>
                  <a:gd name="T48" fmla="*/ 708 w 621"/>
                  <a:gd name="T49" fmla="*/ 1118 h 826"/>
                  <a:gd name="T50" fmla="*/ 690 w 621"/>
                  <a:gd name="T51" fmla="*/ 1138 h 826"/>
                  <a:gd name="T52" fmla="*/ 690 w 621"/>
                  <a:gd name="T53" fmla="*/ 1144 h 826"/>
                  <a:gd name="T54" fmla="*/ 803 w 621"/>
                  <a:gd name="T55" fmla="*/ 1210 h 826"/>
                  <a:gd name="T56" fmla="*/ 912 w 621"/>
                  <a:gd name="T57" fmla="*/ 806 h 826"/>
                  <a:gd name="T58" fmla="*/ 103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p>
            </p:txBody>
          </p:sp>
          <p:sp>
            <p:nvSpPr>
              <p:cNvPr id="492559" name="Freeform 17"/>
              <p:cNvSpPr>
                <a:spLocks/>
              </p:cNvSpPr>
              <p:nvPr/>
            </p:nvSpPr>
            <p:spPr bwMode="gray">
              <a:xfrm>
                <a:off x="2169" y="2414"/>
                <a:ext cx="1397" cy="587"/>
              </a:xfrm>
              <a:custGeom>
                <a:avLst/>
                <a:gdLst>
                  <a:gd name="T0" fmla="*/ 1284 w 953"/>
                  <a:gd name="T1" fmla="*/ 117 h 400"/>
                  <a:gd name="T2" fmla="*/ 1284 w 953"/>
                  <a:gd name="T3" fmla="*/ 112 h 400"/>
                  <a:gd name="T4" fmla="*/ 1302 w 953"/>
                  <a:gd name="T5" fmla="*/ 91 h 400"/>
                  <a:gd name="T6" fmla="*/ 1325 w 953"/>
                  <a:gd name="T7" fmla="*/ 72 h 400"/>
                  <a:gd name="T8" fmla="*/ 1309 w 953"/>
                  <a:gd name="T9" fmla="*/ 12 h 400"/>
                  <a:gd name="T10" fmla="*/ 1249 w 953"/>
                  <a:gd name="T11" fmla="*/ 28 h 400"/>
                  <a:gd name="T12" fmla="*/ 1245 w 953"/>
                  <a:gd name="T13" fmla="*/ 57 h 400"/>
                  <a:gd name="T14" fmla="*/ 1245 w 953"/>
                  <a:gd name="T15" fmla="*/ 57 h 400"/>
                  <a:gd name="T16" fmla="*/ 1234 w 953"/>
                  <a:gd name="T17" fmla="*/ 84 h 400"/>
                  <a:gd name="T18" fmla="*/ 1230 w 953"/>
                  <a:gd name="T19" fmla="*/ 85 h 400"/>
                  <a:gd name="T20" fmla="*/ 1114 w 953"/>
                  <a:gd name="T21" fmla="*/ 19 h 400"/>
                  <a:gd name="T22" fmla="*/ 698 w 953"/>
                  <a:gd name="T23" fmla="*/ 260 h 400"/>
                  <a:gd name="T24" fmla="*/ 281 w 953"/>
                  <a:gd name="T25" fmla="*/ 19 h 400"/>
                  <a:gd name="T26" fmla="*/ 164 w 953"/>
                  <a:gd name="T27" fmla="*/ 88 h 400"/>
                  <a:gd name="T28" fmla="*/ 182 w 953"/>
                  <a:gd name="T29" fmla="*/ 106 h 400"/>
                  <a:gd name="T30" fmla="*/ 182 w 953"/>
                  <a:gd name="T31" fmla="*/ 106 h 400"/>
                  <a:gd name="T32" fmla="*/ 205 w 953"/>
                  <a:gd name="T33" fmla="*/ 125 h 400"/>
                  <a:gd name="T34" fmla="*/ 188 w 953"/>
                  <a:gd name="T35" fmla="*/ 185 h 400"/>
                  <a:gd name="T36" fmla="*/ 128 w 953"/>
                  <a:gd name="T37" fmla="*/ 170 h 400"/>
                  <a:gd name="T38" fmla="*/ 123 w 953"/>
                  <a:gd name="T39" fmla="*/ 139 h 400"/>
                  <a:gd name="T40" fmla="*/ 116 w 953"/>
                  <a:gd name="T41" fmla="*/ 116 h 400"/>
                  <a:gd name="T42" fmla="*/ 0 w 953"/>
                  <a:gd name="T43" fmla="*/ 182 h 400"/>
                  <a:gd name="T44" fmla="*/ 698 w 953"/>
                  <a:gd name="T45" fmla="*/ 587 h 400"/>
                  <a:gd name="T46" fmla="*/ 1397 w 953"/>
                  <a:gd name="T47" fmla="*/ 183 h 400"/>
                  <a:gd name="T48" fmla="*/ 1284 w 953"/>
                  <a:gd name="T49" fmla="*/ 117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p>
            </p:txBody>
          </p:sp>
        </p:grpSp>
      </p:grpSp>
      <p:sp>
        <p:nvSpPr>
          <p:cNvPr id="2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MESLEKİ PSİKOLOJİK HASTALIKLAR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429301" y="2516888"/>
            <a:ext cx="6525180" cy="2921887"/>
          </a:xfrm>
          <a:prstGeom prst="rect">
            <a:avLst/>
          </a:prstGeom>
          <a:noFill/>
          <a:ln w="9525" algn="ctr">
            <a:noFill/>
            <a:round/>
            <a:headEnd/>
            <a:tailEnd/>
          </a:ln>
        </p:spPr>
        <p:txBody>
          <a:bodyPr wrap="none" anchor="ctr"/>
          <a:lstStyle/>
          <a:p>
            <a:pPr marL="36000" algn="ctr">
              <a:defRPr/>
            </a:pPr>
            <a:r>
              <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Hastalığı </a:t>
            </a:r>
          </a:p>
          <a:p>
            <a:pPr marL="36000" algn="ctr">
              <a:defRPr/>
            </a:pPr>
            <a:r>
              <a:rPr lang="tr-TR" sz="5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Tanısında Anemnez</a:t>
            </a:r>
            <a:endPar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7" name="Picture 2" descr="D:\DOKTOR\2-DRUZ\1. EĞİTİM KURUMU\1. İstanbuluzman\2-RESİMLER\Tıbbi\stethosco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4" y="2101754"/>
            <a:ext cx="3289110" cy="30616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0977" name="Group 13"/>
          <p:cNvGrpSpPr>
            <a:grpSpLocks/>
          </p:cNvGrpSpPr>
          <p:nvPr/>
        </p:nvGrpSpPr>
        <p:grpSpPr bwMode="auto">
          <a:xfrm>
            <a:off x="1588" y="0"/>
            <a:ext cx="9144000" cy="6858000"/>
            <a:chOff x="0" y="0"/>
            <a:chExt cx="5760" cy="3747"/>
          </a:xfrm>
        </p:grpSpPr>
        <p:sp>
          <p:nvSpPr>
            <p:cNvPr id="51099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1099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51099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1100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10980" name="Group 10"/>
          <p:cNvGrpSpPr>
            <a:grpSpLocks/>
          </p:cNvGrpSpPr>
          <p:nvPr/>
        </p:nvGrpSpPr>
        <p:grpSpPr bwMode="auto">
          <a:xfrm>
            <a:off x="0" y="-11113"/>
            <a:ext cx="9144000" cy="5948363"/>
            <a:chOff x="0" y="0"/>
            <a:chExt cx="5760" cy="3747"/>
          </a:xfrm>
        </p:grpSpPr>
        <p:sp>
          <p:nvSpPr>
            <p:cNvPr id="510993"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10994"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endParaRPr>
            </a:p>
          </p:txBody>
        </p:sp>
        <p:sp>
          <p:nvSpPr>
            <p:cNvPr id="510995"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10996"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grpSp>
      <p:sp>
        <p:nvSpPr>
          <p:cNvPr id="14" name="Freeform 15"/>
          <p:cNvSpPr>
            <a:spLocks/>
          </p:cNvSpPr>
          <p:nvPr/>
        </p:nvSpPr>
        <p:spPr bwMode="gray">
          <a:xfrm>
            <a:off x="1884363" y="1373188"/>
            <a:ext cx="5459412" cy="1131887"/>
          </a:xfrm>
          <a:custGeom>
            <a:avLst/>
            <a:gdLst>
              <a:gd name="T0" fmla="*/ 3797300 w 2957"/>
              <a:gd name="T1" fmla="*/ 1281112 h 997"/>
              <a:gd name="T2" fmla="*/ 3117973 w 2957"/>
              <a:gd name="T3" fmla="*/ 0 h 997"/>
              <a:gd name="T4" fmla="*/ 3117973 w 2957"/>
              <a:gd name="T5" fmla="*/ 717012 h 997"/>
              <a:gd name="T6" fmla="*/ 0 w 2957"/>
              <a:gd name="T7" fmla="*/ 717012 h 997"/>
              <a:gd name="T8" fmla="*/ 0 w 2957"/>
              <a:gd name="T9" fmla="*/ 1281112 h 997"/>
              <a:gd name="T10" fmla="*/ 3797300 w 2957"/>
              <a:gd name="T11" fmla="*/ 1281112 h 997"/>
              <a:gd name="T12" fmla="*/ 0 60000 65536"/>
              <a:gd name="T13" fmla="*/ 0 60000 65536"/>
              <a:gd name="T14" fmla="*/ 0 60000 65536"/>
              <a:gd name="T15" fmla="*/ 0 60000 65536"/>
              <a:gd name="T16" fmla="*/ 0 60000 65536"/>
              <a:gd name="T17" fmla="*/ 0 60000 65536"/>
              <a:gd name="T18" fmla="*/ 0 w 2957"/>
              <a:gd name="T19" fmla="*/ 0 h 997"/>
              <a:gd name="T20" fmla="*/ 2957 w 295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2957" h="997">
                <a:moveTo>
                  <a:pt x="2957" y="997"/>
                </a:moveTo>
                <a:lnTo>
                  <a:pt x="2428" y="0"/>
                </a:lnTo>
                <a:lnTo>
                  <a:pt x="2428" y="558"/>
                </a:lnTo>
                <a:lnTo>
                  <a:pt x="0" y="558"/>
                </a:lnTo>
                <a:lnTo>
                  <a:pt x="0" y="997"/>
                </a:lnTo>
                <a:lnTo>
                  <a:pt x="2957" y="997"/>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5" name="Freeform 16"/>
          <p:cNvSpPr>
            <a:spLocks/>
          </p:cNvSpPr>
          <p:nvPr/>
        </p:nvSpPr>
        <p:spPr bwMode="gray">
          <a:xfrm>
            <a:off x="1884363" y="2555875"/>
            <a:ext cx="5986462" cy="541338"/>
          </a:xfrm>
          <a:custGeom>
            <a:avLst/>
            <a:gdLst>
              <a:gd name="T0" fmla="*/ 0 w 2622"/>
              <a:gd name="T1" fmla="*/ 612775 h 386"/>
              <a:gd name="T2" fmla="*/ 4162425 w 2622"/>
              <a:gd name="T3" fmla="*/ 612775 h 386"/>
              <a:gd name="T4" fmla="*/ 3822085 w 2622"/>
              <a:gd name="T5" fmla="*/ 0 h 386"/>
              <a:gd name="T6" fmla="*/ 0 w 2622"/>
              <a:gd name="T7" fmla="*/ 0 h 386"/>
              <a:gd name="T8" fmla="*/ 0 w 2622"/>
              <a:gd name="T9" fmla="*/ 612775 h 386"/>
              <a:gd name="T10" fmla="*/ 0 60000 65536"/>
              <a:gd name="T11" fmla="*/ 0 60000 65536"/>
              <a:gd name="T12" fmla="*/ 0 60000 65536"/>
              <a:gd name="T13" fmla="*/ 0 60000 65536"/>
              <a:gd name="T14" fmla="*/ 0 60000 65536"/>
              <a:gd name="T15" fmla="*/ 0 w 2622"/>
              <a:gd name="T16" fmla="*/ 0 h 386"/>
              <a:gd name="T17" fmla="*/ 3241 w 2622"/>
              <a:gd name="T18" fmla="*/ 477 h 386"/>
            </a:gdLst>
            <a:ahLst/>
            <a:cxnLst>
              <a:cxn ang="T10">
                <a:pos x="T0" y="T1"/>
              </a:cxn>
              <a:cxn ang="T11">
                <a:pos x="T2" y="T3"/>
              </a:cxn>
              <a:cxn ang="T12">
                <a:pos x="T4" y="T5"/>
              </a:cxn>
              <a:cxn ang="T13">
                <a:pos x="T6" y="T7"/>
              </a:cxn>
              <a:cxn ang="T14">
                <a:pos x="T8" y="T9"/>
              </a:cxn>
            </a:cxnLst>
            <a:rect l="T15" t="T16" r="T17" b="T18"/>
            <a:pathLst>
              <a:path w="2622" h="386">
                <a:moveTo>
                  <a:pt x="0" y="386"/>
                </a:moveTo>
                <a:lnTo>
                  <a:pt x="2622" y="386"/>
                </a:lnTo>
                <a:lnTo>
                  <a:pt x="2419" y="0"/>
                </a:lnTo>
                <a:lnTo>
                  <a:pt x="0" y="0"/>
                </a:lnTo>
                <a:lnTo>
                  <a:pt x="0" y="386"/>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6" name="Freeform 17"/>
          <p:cNvSpPr>
            <a:spLocks/>
          </p:cNvSpPr>
          <p:nvPr/>
        </p:nvSpPr>
        <p:spPr bwMode="gray">
          <a:xfrm>
            <a:off x="1884363" y="3175000"/>
            <a:ext cx="6310312" cy="552450"/>
          </a:xfrm>
          <a:custGeom>
            <a:avLst/>
            <a:gdLst>
              <a:gd name="T0" fmla="*/ 6421 w 2764"/>
              <a:gd name="T1" fmla="*/ 625475 h 394"/>
              <a:gd name="T2" fmla="*/ 4162114 w 2764"/>
              <a:gd name="T3" fmla="*/ 625475 h 394"/>
              <a:gd name="T4" fmla="*/ 4362450 w 2764"/>
              <a:gd name="T5" fmla="*/ 322370 h 394"/>
              <a:gd name="T6" fmla="*/ 4162114 w 2764"/>
              <a:gd name="T7" fmla="*/ 0 h 394"/>
              <a:gd name="T8" fmla="*/ 0 w 2764"/>
              <a:gd name="T9" fmla="*/ 0 h 394"/>
              <a:gd name="T10" fmla="*/ 6421 w 2764"/>
              <a:gd name="T11" fmla="*/ 625475 h 394"/>
              <a:gd name="T12" fmla="*/ 0 60000 65536"/>
              <a:gd name="T13" fmla="*/ 0 60000 65536"/>
              <a:gd name="T14" fmla="*/ 0 60000 65536"/>
              <a:gd name="T15" fmla="*/ 0 60000 65536"/>
              <a:gd name="T16" fmla="*/ 0 60000 65536"/>
              <a:gd name="T17" fmla="*/ 0 60000 65536"/>
              <a:gd name="T18" fmla="*/ 0 w 2764"/>
              <a:gd name="T19" fmla="*/ 0 h 394"/>
              <a:gd name="T20" fmla="*/ 3397 w 2764"/>
              <a:gd name="T21" fmla="*/ 487 h 394"/>
            </a:gdLst>
            <a:ahLst/>
            <a:cxnLst>
              <a:cxn ang="T12">
                <a:pos x="T0" y="T1"/>
              </a:cxn>
              <a:cxn ang="T13">
                <a:pos x="T2" y="T3"/>
              </a:cxn>
              <a:cxn ang="T14">
                <a:pos x="T4" y="T5"/>
              </a:cxn>
              <a:cxn ang="T15">
                <a:pos x="T6" y="T7"/>
              </a:cxn>
              <a:cxn ang="T16">
                <a:pos x="T8" y="T9"/>
              </a:cxn>
              <a:cxn ang="T17">
                <a:pos x="T10" y="T11"/>
              </a:cxn>
            </a:cxnLst>
            <a:rect l="T18" t="T19" r="T20" b="T21"/>
            <a:pathLst>
              <a:path w="2764" h="394">
                <a:moveTo>
                  <a:pt x="4" y="394"/>
                </a:moveTo>
                <a:lnTo>
                  <a:pt x="2662" y="392"/>
                </a:lnTo>
                <a:lnTo>
                  <a:pt x="2764" y="203"/>
                </a:lnTo>
                <a:lnTo>
                  <a:pt x="2659" y="1"/>
                </a:lnTo>
                <a:lnTo>
                  <a:pt x="0" y="0"/>
                </a:lnTo>
                <a:lnTo>
                  <a:pt x="4" y="394"/>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7" name="Freeform 18"/>
          <p:cNvSpPr>
            <a:spLocks/>
          </p:cNvSpPr>
          <p:nvPr/>
        </p:nvSpPr>
        <p:spPr bwMode="gray">
          <a:xfrm>
            <a:off x="1884363" y="3819525"/>
            <a:ext cx="5999162" cy="561975"/>
          </a:xfrm>
          <a:custGeom>
            <a:avLst/>
            <a:gdLst>
              <a:gd name="T0" fmla="*/ 0 w 2628"/>
              <a:gd name="T1" fmla="*/ 636587 h 401"/>
              <a:gd name="T2" fmla="*/ 3828506 w 2628"/>
              <a:gd name="T3" fmla="*/ 636587 h 401"/>
              <a:gd name="T4" fmla="*/ 4162425 w 2628"/>
              <a:gd name="T5" fmla="*/ 0 h 401"/>
              <a:gd name="T6" fmla="*/ 6422 w 2628"/>
              <a:gd name="T7" fmla="*/ 0 h 401"/>
              <a:gd name="T8" fmla="*/ 0 w 2628"/>
              <a:gd name="T9" fmla="*/ 636587 h 401"/>
              <a:gd name="T10" fmla="*/ 0 60000 65536"/>
              <a:gd name="T11" fmla="*/ 0 60000 65536"/>
              <a:gd name="T12" fmla="*/ 0 60000 65536"/>
              <a:gd name="T13" fmla="*/ 0 60000 65536"/>
              <a:gd name="T14" fmla="*/ 0 60000 65536"/>
              <a:gd name="T15" fmla="*/ 0 w 2628"/>
              <a:gd name="T16" fmla="*/ 0 h 401"/>
              <a:gd name="T17" fmla="*/ 3241 w 2628"/>
              <a:gd name="T18" fmla="*/ 496 h 401"/>
            </a:gdLst>
            <a:ahLst/>
            <a:cxnLst>
              <a:cxn ang="T10">
                <a:pos x="T0" y="T1"/>
              </a:cxn>
              <a:cxn ang="T11">
                <a:pos x="T2" y="T3"/>
              </a:cxn>
              <a:cxn ang="T12">
                <a:pos x="T4" y="T5"/>
              </a:cxn>
              <a:cxn ang="T13">
                <a:pos x="T6" y="T7"/>
              </a:cxn>
              <a:cxn ang="T14">
                <a:pos x="T8" y="T9"/>
              </a:cxn>
            </a:cxnLst>
            <a:rect l="T15" t="T16" r="T17" b="T18"/>
            <a:pathLst>
              <a:path w="2628" h="401">
                <a:moveTo>
                  <a:pt x="0" y="401"/>
                </a:moveTo>
                <a:lnTo>
                  <a:pt x="2419" y="400"/>
                </a:lnTo>
                <a:lnTo>
                  <a:pt x="2628" y="1"/>
                </a:lnTo>
                <a:lnTo>
                  <a:pt x="4" y="0"/>
                </a:lnTo>
                <a:lnTo>
                  <a:pt x="0" y="401"/>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sp>
        <p:nvSpPr>
          <p:cNvPr id="18" name="Freeform 19"/>
          <p:cNvSpPr>
            <a:spLocks/>
          </p:cNvSpPr>
          <p:nvPr/>
        </p:nvSpPr>
        <p:spPr bwMode="gray">
          <a:xfrm>
            <a:off x="1884363" y="4446588"/>
            <a:ext cx="5478462" cy="1141412"/>
          </a:xfrm>
          <a:custGeom>
            <a:avLst/>
            <a:gdLst>
              <a:gd name="T0" fmla="*/ 0 w 2967"/>
              <a:gd name="T1" fmla="*/ 563903 h 1006"/>
              <a:gd name="T2" fmla="*/ 3130698 w 2967"/>
              <a:gd name="T3" fmla="*/ 563903 h 1006"/>
              <a:gd name="T4" fmla="*/ 3130698 w 2967"/>
              <a:gd name="T5" fmla="*/ 1292225 h 1006"/>
              <a:gd name="T6" fmla="*/ 3810000 w 2967"/>
              <a:gd name="T7" fmla="*/ 0 h 1006"/>
              <a:gd name="T8" fmla="*/ 0 w 2967"/>
              <a:gd name="T9" fmla="*/ 0 h 1006"/>
              <a:gd name="T10" fmla="*/ 0 w 2967"/>
              <a:gd name="T11" fmla="*/ 563903 h 1006"/>
              <a:gd name="T12" fmla="*/ 0 60000 65536"/>
              <a:gd name="T13" fmla="*/ 0 60000 65536"/>
              <a:gd name="T14" fmla="*/ 0 60000 65536"/>
              <a:gd name="T15" fmla="*/ 0 60000 65536"/>
              <a:gd name="T16" fmla="*/ 0 60000 65536"/>
              <a:gd name="T17" fmla="*/ 0 60000 65536"/>
              <a:gd name="T18" fmla="*/ 0 w 2967"/>
              <a:gd name="T19" fmla="*/ 0 h 1006"/>
              <a:gd name="T20" fmla="*/ 2967 w 2967"/>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2967" h="1006">
                <a:moveTo>
                  <a:pt x="0" y="439"/>
                </a:moveTo>
                <a:lnTo>
                  <a:pt x="2438" y="439"/>
                </a:lnTo>
                <a:lnTo>
                  <a:pt x="2438" y="1006"/>
                </a:lnTo>
                <a:lnTo>
                  <a:pt x="2967" y="0"/>
                </a:lnTo>
                <a:lnTo>
                  <a:pt x="0" y="0"/>
                </a:lnTo>
                <a:lnTo>
                  <a:pt x="0" y="439"/>
                </a:lnTo>
                <a:close/>
              </a:path>
            </a:pathLst>
          </a:custGeom>
          <a:gradFill rotWithShape="1">
            <a:gsLst>
              <a:gs pos="0">
                <a:srgbClr val="004074"/>
              </a:gs>
              <a:gs pos="50000">
                <a:srgbClr val="0061B2"/>
              </a:gs>
              <a:gs pos="100000">
                <a:srgbClr val="004074"/>
              </a:gs>
            </a:gsLst>
            <a:lin ang="0" scaled="1"/>
          </a:gradFill>
          <a:ln w="14351" cap="flat" cmpd="sng">
            <a:noFill/>
            <a:prstDash val="solid"/>
            <a:miter lim="800000"/>
            <a:headEnd type="none" w="med" len="med"/>
            <a:tailEnd type="none" w="med" len="med"/>
          </a:ln>
          <a:effectLst>
            <a:outerShdw dist="28398" dir="3806097" algn="ctr" rotWithShape="0">
              <a:srgbClr val="808080"/>
            </a:outerShdw>
          </a:effectLst>
        </p:spPr>
        <p:txBody>
          <a:bodyPr/>
          <a:lstStyle/>
          <a:p>
            <a:pPr>
              <a:defRPr/>
            </a:pPr>
            <a:endParaRPr lang="tr-TR" sz="2800" i="1">
              <a:solidFill>
                <a:srgbClr val="000000"/>
              </a:solidFill>
            </a:endParaRPr>
          </a:p>
        </p:txBody>
      </p:sp>
      <p:grpSp>
        <p:nvGrpSpPr>
          <p:cNvPr id="510986" name="Group 16"/>
          <p:cNvGrpSpPr>
            <a:grpSpLocks/>
          </p:cNvGrpSpPr>
          <p:nvPr/>
        </p:nvGrpSpPr>
        <p:grpSpPr bwMode="auto">
          <a:xfrm>
            <a:off x="2035175" y="2046288"/>
            <a:ext cx="5299075" cy="2862262"/>
            <a:chOff x="1499" y="1454"/>
            <a:chExt cx="2243" cy="2041"/>
          </a:xfrm>
        </p:grpSpPr>
        <p:sp>
          <p:nvSpPr>
            <p:cNvPr id="510988" name="Text Box 19"/>
            <p:cNvSpPr txBox="1">
              <a:spLocks noChangeArrowheads="1"/>
            </p:cNvSpPr>
            <p:nvPr/>
          </p:nvSpPr>
          <p:spPr bwMode="gray">
            <a:xfrm>
              <a:off x="1499" y="1454"/>
              <a:ext cx="224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1-Çalışma öyküsünün alınması</a:t>
              </a:r>
            </a:p>
          </p:txBody>
        </p:sp>
        <p:sp>
          <p:nvSpPr>
            <p:cNvPr id="510989" name="Text Box 19"/>
            <p:cNvSpPr txBox="1">
              <a:spLocks noChangeArrowheads="1"/>
            </p:cNvSpPr>
            <p:nvPr/>
          </p:nvSpPr>
          <p:spPr bwMode="gray">
            <a:xfrm>
              <a:off x="1499" y="1845"/>
              <a:ext cx="211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2-Bütün işlerin tanımlanması</a:t>
              </a:r>
            </a:p>
          </p:txBody>
        </p:sp>
        <p:sp>
          <p:nvSpPr>
            <p:cNvPr id="510990" name="Text Box 19"/>
            <p:cNvSpPr txBox="1">
              <a:spLocks noChangeArrowheads="1"/>
            </p:cNvSpPr>
            <p:nvPr/>
          </p:nvSpPr>
          <p:spPr bwMode="gray">
            <a:xfrm>
              <a:off x="1499" y="2295"/>
              <a:ext cx="211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3-Belirtilerin zamanla ilişkisi</a:t>
              </a:r>
            </a:p>
          </p:txBody>
        </p:sp>
        <p:sp>
          <p:nvSpPr>
            <p:cNvPr id="510991" name="Text Box 19"/>
            <p:cNvSpPr txBox="1">
              <a:spLocks noChangeArrowheads="1"/>
            </p:cNvSpPr>
            <p:nvPr/>
          </p:nvSpPr>
          <p:spPr bwMode="gray">
            <a:xfrm>
              <a:off x="1499" y="2755"/>
              <a:ext cx="224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4-Benzeri yakınmaları olanlar </a:t>
              </a:r>
            </a:p>
          </p:txBody>
        </p:sp>
        <p:sp>
          <p:nvSpPr>
            <p:cNvPr id="510992" name="Text Box 19"/>
            <p:cNvSpPr txBox="1">
              <a:spLocks noChangeArrowheads="1"/>
            </p:cNvSpPr>
            <p:nvPr/>
          </p:nvSpPr>
          <p:spPr bwMode="gray">
            <a:xfrm>
              <a:off x="1499" y="3188"/>
              <a:ext cx="2113" cy="307"/>
            </a:xfrm>
            <a:prstGeom prst="rect">
              <a:avLst/>
            </a:prstGeom>
            <a:noFill/>
            <a:ln w="9525">
              <a:noFill/>
              <a:miter lim="800000"/>
              <a:headEnd/>
              <a:tailEnd/>
            </a:ln>
          </p:spPr>
          <p:txBody>
            <a:bodyPr lIns="0" tIns="0" rIns="0" bIns="0">
              <a:spAutoFit/>
            </a:bodyPr>
            <a:lstStyle/>
            <a:p>
              <a:pPr defTabSz="801688">
                <a:spcAft>
                  <a:spcPct val="40000"/>
                </a:spcAft>
              </a:pPr>
              <a:r>
                <a:rPr lang="tr-TR" sz="2800" b="1" i="1" noProof="1">
                  <a:solidFill>
                    <a:srgbClr val="FFFFFF"/>
                  </a:solidFill>
                  <a:latin typeface="Calibri" pitchFamily="34" charset="0"/>
                </a:rPr>
                <a:t>5-İş – dışı etkilenmeler</a:t>
              </a:r>
            </a:p>
          </p:txBody>
        </p:sp>
      </p:grpSp>
      <p:sp>
        <p:nvSpPr>
          <p:cNvPr id="2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MESLEK HASTALIKLARINDA TANI YÖNTEMİ</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513027" name="Picture 9"/>
          <p:cNvPicPr>
            <a:picLocks noChangeAspect="1" noChangeArrowheads="1"/>
          </p:cNvPicPr>
          <p:nvPr/>
        </p:nvPicPr>
        <p:blipFill>
          <a:blip r:embed="rId3"/>
          <a:srcRect/>
          <a:stretch>
            <a:fillRect/>
          </a:stretch>
        </p:blipFill>
        <p:spPr bwMode="auto">
          <a:xfrm>
            <a:off x="-57150" y="3165475"/>
            <a:ext cx="4270375" cy="493713"/>
          </a:xfrm>
          <a:prstGeom prst="rect">
            <a:avLst/>
          </a:prstGeom>
          <a:noFill/>
          <a:ln w="9525">
            <a:noFill/>
            <a:miter lim="800000"/>
            <a:headEnd/>
            <a:tailEnd/>
          </a:ln>
        </p:spPr>
      </p:pic>
      <p:pic>
        <p:nvPicPr>
          <p:cNvPr id="513028" name="Picture 9"/>
          <p:cNvPicPr>
            <a:picLocks noChangeAspect="1" noChangeArrowheads="1"/>
          </p:cNvPicPr>
          <p:nvPr/>
        </p:nvPicPr>
        <p:blipFill>
          <a:blip r:embed="rId3"/>
          <a:srcRect/>
          <a:stretch>
            <a:fillRect/>
          </a:stretch>
        </p:blipFill>
        <p:spPr bwMode="auto">
          <a:xfrm>
            <a:off x="2135188" y="3165475"/>
            <a:ext cx="4270375" cy="493713"/>
          </a:xfrm>
          <a:prstGeom prst="rect">
            <a:avLst/>
          </a:prstGeom>
          <a:noFill/>
          <a:ln w="9525">
            <a:noFill/>
            <a:miter lim="800000"/>
            <a:headEnd/>
            <a:tailEnd/>
          </a:ln>
        </p:spPr>
      </p:pic>
      <p:pic>
        <p:nvPicPr>
          <p:cNvPr id="513029" name="Picture 9"/>
          <p:cNvPicPr>
            <a:picLocks noChangeAspect="1" noChangeArrowheads="1"/>
          </p:cNvPicPr>
          <p:nvPr/>
        </p:nvPicPr>
        <p:blipFill>
          <a:blip r:embed="rId3"/>
          <a:srcRect/>
          <a:stretch>
            <a:fillRect/>
          </a:stretch>
        </p:blipFill>
        <p:spPr bwMode="auto">
          <a:xfrm>
            <a:off x="4816475" y="3165475"/>
            <a:ext cx="4270375" cy="493713"/>
          </a:xfrm>
          <a:prstGeom prst="rect">
            <a:avLst/>
          </a:prstGeom>
          <a:noFill/>
          <a:ln w="9525">
            <a:noFill/>
            <a:miter lim="800000"/>
            <a:headEnd/>
            <a:tailEnd/>
          </a:ln>
        </p:spPr>
      </p:pic>
      <p:sp>
        <p:nvSpPr>
          <p:cNvPr id="513030" name="Textfeld 7"/>
          <p:cNvSpPr txBox="1">
            <a:spLocks noChangeArrowheads="1"/>
          </p:cNvSpPr>
          <p:nvPr/>
        </p:nvSpPr>
        <p:spPr bwMode="gray">
          <a:xfrm>
            <a:off x="88900" y="593725"/>
            <a:ext cx="8988425" cy="584200"/>
          </a:xfrm>
          <a:prstGeom prst="rect">
            <a:avLst/>
          </a:prstGeom>
          <a:noFill/>
          <a:ln w="9525">
            <a:noFill/>
            <a:miter lim="800000"/>
            <a:headEnd/>
            <a:tailEnd/>
          </a:ln>
        </p:spPr>
        <p:txBody>
          <a:bodyPr>
            <a:spAutoFit/>
          </a:bodyPr>
          <a:lstStyle/>
          <a:p>
            <a:r>
              <a:rPr lang="tr-TR" sz="3200" b="1">
                <a:solidFill>
                  <a:srgbClr val="6B9B1A"/>
                </a:solidFill>
                <a:latin typeface="Calibri" pitchFamily="34" charset="0"/>
              </a:rPr>
              <a:t>ÇALIŞMA</a:t>
            </a:r>
            <a:r>
              <a:rPr lang="tr-TR" sz="3200" b="1">
                <a:solidFill>
                  <a:srgbClr val="595959"/>
                </a:solidFill>
                <a:latin typeface="Calibri" pitchFamily="34" charset="0"/>
              </a:rPr>
              <a:t>ÖYKÜSÜ</a:t>
            </a:r>
            <a:endParaRPr lang="de-DE" sz="3200" b="1">
              <a:solidFill>
                <a:srgbClr val="595959"/>
              </a:solidFill>
              <a:latin typeface="Calibri" pitchFamily="34" charset="0"/>
            </a:endParaRPr>
          </a:p>
        </p:txBody>
      </p:sp>
      <p:grpSp>
        <p:nvGrpSpPr>
          <p:cNvPr id="513031" name="Group 9"/>
          <p:cNvGrpSpPr>
            <a:grpSpLocks/>
          </p:cNvGrpSpPr>
          <p:nvPr/>
        </p:nvGrpSpPr>
        <p:grpSpPr bwMode="auto">
          <a:xfrm>
            <a:off x="392113" y="1589088"/>
            <a:ext cx="8205787" cy="1771650"/>
            <a:chOff x="294" y="2009"/>
            <a:chExt cx="5169" cy="1116"/>
          </a:xfrm>
        </p:grpSpPr>
        <p:grpSp>
          <p:nvGrpSpPr>
            <p:cNvPr id="513036" name="Group 10"/>
            <p:cNvGrpSpPr>
              <a:grpSpLocks/>
            </p:cNvGrpSpPr>
            <p:nvPr/>
          </p:nvGrpSpPr>
          <p:grpSpPr bwMode="auto">
            <a:xfrm>
              <a:off x="2128" y="2771"/>
              <a:ext cx="1548" cy="354"/>
              <a:chOff x="2144" y="2775"/>
              <a:chExt cx="1516" cy="346"/>
            </a:xfrm>
          </p:grpSpPr>
          <p:sp>
            <p:nvSpPr>
              <p:cNvPr id="513045" name="Freeform 11"/>
              <p:cNvSpPr>
                <a:spLocks/>
              </p:cNvSpPr>
              <p:nvPr/>
            </p:nvSpPr>
            <p:spPr bwMode="auto">
              <a:xfrm>
                <a:off x="2144" y="2847"/>
                <a:ext cx="1516" cy="274"/>
              </a:xfrm>
              <a:custGeom>
                <a:avLst/>
                <a:gdLst>
                  <a:gd name="T0" fmla="*/ 0 w 758"/>
                  <a:gd name="T1" fmla="*/ 26 h 137"/>
                  <a:gd name="T2" fmla="*/ 550 w 758"/>
                  <a:gd name="T3" fmla="*/ 80 h 137"/>
                  <a:gd name="T4" fmla="*/ 758 w 758"/>
                  <a:gd name="T5" fmla="*/ 14 h 137"/>
                  <a:gd name="T6" fmla="*/ 706 w 758"/>
                  <a:gd name="T7" fmla="*/ 0 h 137"/>
                  <a:gd name="T8" fmla="*/ 347 w 758"/>
                  <a:gd name="T9" fmla="*/ 71 h 137"/>
                  <a:gd name="T10" fmla="*/ 53 w 758"/>
                  <a:gd name="T11" fmla="*/ 13 h 137"/>
                  <a:gd name="T12" fmla="*/ 0 w 758"/>
                  <a:gd name="T13" fmla="*/ 26 h 137"/>
                  <a:gd name="T14" fmla="*/ 0 60000 65536"/>
                  <a:gd name="T15" fmla="*/ 0 60000 65536"/>
                  <a:gd name="T16" fmla="*/ 0 60000 65536"/>
                  <a:gd name="T17" fmla="*/ 0 60000 65536"/>
                  <a:gd name="T18" fmla="*/ 0 60000 65536"/>
                  <a:gd name="T19" fmla="*/ 0 60000 65536"/>
                  <a:gd name="T20" fmla="*/ 0 60000 65536"/>
                  <a:gd name="T21" fmla="*/ 0 w 758"/>
                  <a:gd name="T22" fmla="*/ 0 h 137"/>
                  <a:gd name="T23" fmla="*/ 758 w 758"/>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137">
                    <a:moveTo>
                      <a:pt x="0" y="26"/>
                    </a:moveTo>
                    <a:cubicBezTo>
                      <a:pt x="0" y="26"/>
                      <a:pt x="201" y="137"/>
                      <a:pt x="550" y="80"/>
                    </a:cubicBezTo>
                    <a:cubicBezTo>
                      <a:pt x="550" y="80"/>
                      <a:pt x="647" y="64"/>
                      <a:pt x="758" y="14"/>
                    </a:cubicBezTo>
                    <a:cubicBezTo>
                      <a:pt x="706" y="0"/>
                      <a:pt x="706" y="0"/>
                      <a:pt x="706" y="0"/>
                    </a:cubicBezTo>
                    <a:cubicBezTo>
                      <a:pt x="706" y="0"/>
                      <a:pt x="631" y="64"/>
                      <a:pt x="347" y="71"/>
                    </a:cubicBezTo>
                    <a:cubicBezTo>
                      <a:pt x="347" y="71"/>
                      <a:pt x="167" y="75"/>
                      <a:pt x="53" y="13"/>
                    </a:cubicBezTo>
                    <a:cubicBezTo>
                      <a:pt x="0" y="26"/>
                      <a:pt x="0" y="26"/>
                      <a:pt x="0" y="26"/>
                    </a:cubicBezTo>
                    <a:close/>
                  </a:path>
                </a:pathLst>
              </a:custGeom>
              <a:solidFill>
                <a:srgbClr val="90BA45"/>
              </a:solidFill>
              <a:ln w="15875" cap="flat" cmpd="sng">
                <a:noFill/>
                <a:prstDash val="solid"/>
                <a:round/>
                <a:headEnd type="none" w="med" len="med"/>
                <a:tailEnd type="none" w="med" len="med"/>
              </a:ln>
            </p:spPr>
            <p:txBody>
              <a:bodyPr/>
              <a:lstStyle/>
              <a:p>
                <a:endParaRPr lang="tr-TR"/>
              </a:p>
            </p:txBody>
          </p:sp>
          <p:sp>
            <p:nvSpPr>
              <p:cNvPr id="513046" name="Freeform 12"/>
              <p:cNvSpPr>
                <a:spLocks/>
              </p:cNvSpPr>
              <p:nvPr/>
            </p:nvSpPr>
            <p:spPr bwMode="auto">
              <a:xfrm>
                <a:off x="2250" y="2775"/>
                <a:ext cx="1318" cy="226"/>
              </a:xfrm>
              <a:custGeom>
                <a:avLst/>
                <a:gdLst>
                  <a:gd name="T0" fmla="*/ 48 w 659"/>
                  <a:gd name="T1" fmla="*/ 1 h 113"/>
                  <a:gd name="T2" fmla="*/ 296 w 659"/>
                  <a:gd name="T3" fmla="*/ 36 h 113"/>
                  <a:gd name="T4" fmla="*/ 577 w 659"/>
                  <a:gd name="T5" fmla="*/ 0 h 113"/>
                  <a:gd name="T6" fmla="*/ 659 w 659"/>
                  <a:gd name="T7" fmla="*/ 36 h 113"/>
                  <a:gd name="T8" fmla="*/ 289 w 659"/>
                  <a:gd name="T9" fmla="*/ 111 h 113"/>
                  <a:gd name="T10" fmla="*/ 0 w 659"/>
                  <a:gd name="T11" fmla="*/ 50 h 113"/>
                  <a:gd name="T12" fmla="*/ 47 w 659"/>
                  <a:gd name="T13" fmla="*/ 33 h 113"/>
                  <a:gd name="T14" fmla="*/ 48 w 659"/>
                  <a:gd name="T15" fmla="*/ 1 h 113"/>
                  <a:gd name="T16" fmla="*/ 0 60000 65536"/>
                  <a:gd name="T17" fmla="*/ 0 60000 65536"/>
                  <a:gd name="T18" fmla="*/ 0 60000 65536"/>
                  <a:gd name="T19" fmla="*/ 0 60000 65536"/>
                  <a:gd name="T20" fmla="*/ 0 60000 65536"/>
                  <a:gd name="T21" fmla="*/ 0 60000 65536"/>
                  <a:gd name="T22" fmla="*/ 0 60000 65536"/>
                  <a:gd name="T23" fmla="*/ 0 60000 65536"/>
                  <a:gd name="T24" fmla="*/ 0 w 659"/>
                  <a:gd name="T25" fmla="*/ 0 h 113"/>
                  <a:gd name="T26" fmla="*/ 659 w 659"/>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9" h="113">
                    <a:moveTo>
                      <a:pt x="48" y="1"/>
                    </a:moveTo>
                    <a:cubicBezTo>
                      <a:pt x="48" y="1"/>
                      <a:pt x="162" y="37"/>
                      <a:pt x="296" y="36"/>
                    </a:cubicBezTo>
                    <a:cubicBezTo>
                      <a:pt x="296" y="36"/>
                      <a:pt x="443" y="35"/>
                      <a:pt x="577" y="0"/>
                    </a:cubicBezTo>
                    <a:cubicBezTo>
                      <a:pt x="577" y="0"/>
                      <a:pt x="650" y="40"/>
                      <a:pt x="659" y="36"/>
                    </a:cubicBezTo>
                    <a:cubicBezTo>
                      <a:pt x="659" y="36"/>
                      <a:pt x="567" y="109"/>
                      <a:pt x="289" y="111"/>
                    </a:cubicBezTo>
                    <a:cubicBezTo>
                      <a:pt x="289" y="111"/>
                      <a:pt x="128" y="113"/>
                      <a:pt x="0" y="50"/>
                    </a:cubicBezTo>
                    <a:cubicBezTo>
                      <a:pt x="0" y="50"/>
                      <a:pt x="29" y="46"/>
                      <a:pt x="47" y="33"/>
                    </a:cubicBezTo>
                    <a:cubicBezTo>
                      <a:pt x="48" y="1"/>
                      <a:pt x="48" y="1"/>
                      <a:pt x="48" y="1"/>
                    </a:cubicBezTo>
                    <a:close/>
                  </a:path>
                </a:pathLst>
              </a:custGeom>
              <a:solidFill>
                <a:srgbClr val="6B9B1A"/>
              </a:solidFill>
              <a:ln w="15875" cap="flat" cmpd="sng">
                <a:noFill/>
                <a:prstDash val="solid"/>
                <a:round/>
                <a:headEnd type="none" w="med" len="med"/>
                <a:tailEnd type="none" w="med" len="med"/>
              </a:ln>
            </p:spPr>
            <p:txBody>
              <a:bodyPr/>
              <a:lstStyle/>
              <a:p>
                <a:endParaRPr lang="tr-TR"/>
              </a:p>
            </p:txBody>
          </p:sp>
        </p:grpSp>
        <p:sp>
          <p:nvSpPr>
            <p:cNvPr id="513037" name="Freeform 13"/>
            <p:cNvSpPr>
              <a:spLocks/>
            </p:cNvSpPr>
            <p:nvPr/>
          </p:nvSpPr>
          <p:spPr bwMode="auto">
            <a:xfrm>
              <a:off x="294" y="2203"/>
              <a:ext cx="2050" cy="362"/>
            </a:xfrm>
            <a:custGeom>
              <a:avLst/>
              <a:gdLst>
                <a:gd name="T0" fmla="*/ 1024 w 1025"/>
                <a:gd name="T1" fmla="*/ 103 h 181"/>
                <a:gd name="T2" fmla="*/ 510 w 1025"/>
                <a:gd name="T3" fmla="*/ 173 h 181"/>
                <a:gd name="T4" fmla="*/ 1 w 1025"/>
                <a:gd name="T5" fmla="*/ 78 h 181"/>
                <a:gd name="T6" fmla="*/ 515 w 1025"/>
                <a:gd name="T7" fmla="*/ 6 h 181"/>
                <a:gd name="T8" fmla="*/ 1024 w 1025"/>
                <a:gd name="T9" fmla="*/ 103 h 181"/>
                <a:gd name="T10" fmla="*/ 0 60000 65536"/>
                <a:gd name="T11" fmla="*/ 0 60000 65536"/>
                <a:gd name="T12" fmla="*/ 0 60000 65536"/>
                <a:gd name="T13" fmla="*/ 0 60000 65536"/>
                <a:gd name="T14" fmla="*/ 0 60000 65536"/>
                <a:gd name="T15" fmla="*/ 0 w 1025"/>
                <a:gd name="T16" fmla="*/ 0 h 181"/>
                <a:gd name="T17" fmla="*/ 1025 w 1025"/>
                <a:gd name="T18" fmla="*/ 181 h 181"/>
              </a:gdLst>
              <a:ahLst/>
              <a:cxnLst>
                <a:cxn ang="T10">
                  <a:pos x="T0" y="T1"/>
                </a:cxn>
                <a:cxn ang="T11">
                  <a:pos x="T2" y="T3"/>
                </a:cxn>
                <a:cxn ang="T12">
                  <a:pos x="T4" y="T5"/>
                </a:cxn>
                <a:cxn ang="T13">
                  <a:pos x="T6" y="T7"/>
                </a:cxn>
                <a:cxn ang="T14">
                  <a:pos x="T8" y="T9"/>
                </a:cxn>
              </a:cxnLst>
              <a:rect l="T15" t="T16" r="T17" b="T18"/>
              <a:pathLst>
                <a:path w="1025" h="181">
                  <a:moveTo>
                    <a:pt x="1024" y="103"/>
                  </a:moveTo>
                  <a:cubicBezTo>
                    <a:pt x="1023" y="148"/>
                    <a:pt x="794" y="181"/>
                    <a:pt x="510" y="173"/>
                  </a:cubicBezTo>
                  <a:cubicBezTo>
                    <a:pt x="228" y="167"/>
                    <a:pt x="0" y="124"/>
                    <a:pt x="1" y="78"/>
                  </a:cubicBezTo>
                  <a:cubicBezTo>
                    <a:pt x="2" y="31"/>
                    <a:pt x="233" y="0"/>
                    <a:pt x="515" y="6"/>
                  </a:cubicBezTo>
                  <a:cubicBezTo>
                    <a:pt x="797" y="13"/>
                    <a:pt x="1025" y="56"/>
                    <a:pt x="1024" y="103"/>
                  </a:cubicBezTo>
                </a:path>
              </a:pathLst>
            </a:custGeom>
            <a:solidFill>
              <a:srgbClr val="004074"/>
            </a:solidFill>
            <a:ln w="15875" cap="flat" cmpd="sng">
              <a:noFill/>
              <a:prstDash val="solid"/>
              <a:round/>
              <a:headEnd type="none" w="med" len="med"/>
              <a:tailEnd type="none" w="med" len="med"/>
            </a:ln>
          </p:spPr>
          <p:txBody>
            <a:bodyPr/>
            <a:lstStyle/>
            <a:p>
              <a:endParaRPr lang="tr-TR"/>
            </a:p>
          </p:txBody>
        </p:sp>
        <p:sp>
          <p:nvSpPr>
            <p:cNvPr id="513038" name="Freeform 14"/>
            <p:cNvSpPr>
              <a:spLocks/>
            </p:cNvSpPr>
            <p:nvPr/>
          </p:nvSpPr>
          <p:spPr bwMode="auto">
            <a:xfrm>
              <a:off x="296" y="2346"/>
              <a:ext cx="2074" cy="599"/>
            </a:xfrm>
            <a:custGeom>
              <a:avLst/>
              <a:gdLst>
                <a:gd name="T0" fmla="*/ 0 w 1037"/>
                <a:gd name="T1" fmla="*/ 0 h 300"/>
                <a:gd name="T2" fmla="*/ 0 w 1037"/>
                <a:gd name="T3" fmla="*/ 210 h 300"/>
                <a:gd name="T4" fmla="*/ 300 w 1037"/>
                <a:gd name="T5" fmla="*/ 284 h 300"/>
                <a:gd name="T6" fmla="*/ 1023 w 1037"/>
                <a:gd name="T7" fmla="*/ 243 h 300"/>
                <a:gd name="T8" fmla="*/ 1023 w 1037"/>
                <a:gd name="T9" fmla="*/ 25 h 300"/>
                <a:gd name="T10" fmla="*/ 640 w 1037"/>
                <a:gd name="T11" fmla="*/ 95 h 300"/>
                <a:gd name="T12" fmla="*/ 24 w 1037"/>
                <a:gd name="T13" fmla="*/ 26 h 300"/>
                <a:gd name="T14" fmla="*/ 0 w 1037"/>
                <a:gd name="T15" fmla="*/ 0 h 300"/>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0"/>
                <a:gd name="T26" fmla="*/ 1037 w 1037"/>
                <a:gd name="T27" fmla="*/ 300 h 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0">
                  <a:moveTo>
                    <a:pt x="0" y="0"/>
                  </a:moveTo>
                  <a:cubicBezTo>
                    <a:pt x="0" y="210"/>
                    <a:pt x="0" y="210"/>
                    <a:pt x="0" y="210"/>
                  </a:cubicBezTo>
                  <a:cubicBezTo>
                    <a:pt x="0" y="210"/>
                    <a:pt x="69" y="267"/>
                    <a:pt x="300" y="284"/>
                  </a:cubicBezTo>
                  <a:cubicBezTo>
                    <a:pt x="532" y="300"/>
                    <a:pt x="926" y="298"/>
                    <a:pt x="1023" y="243"/>
                  </a:cubicBezTo>
                  <a:cubicBezTo>
                    <a:pt x="1023" y="25"/>
                    <a:pt x="1023" y="25"/>
                    <a:pt x="1023" y="25"/>
                  </a:cubicBezTo>
                  <a:cubicBezTo>
                    <a:pt x="1023" y="25"/>
                    <a:pt x="1037" y="85"/>
                    <a:pt x="640" y="95"/>
                  </a:cubicBezTo>
                  <a:cubicBezTo>
                    <a:pt x="243" y="104"/>
                    <a:pt x="31" y="38"/>
                    <a:pt x="24" y="26"/>
                  </a:cubicBezTo>
                  <a:cubicBezTo>
                    <a:pt x="24" y="26"/>
                    <a:pt x="12" y="21"/>
                    <a:pt x="0" y="0"/>
                  </a:cubicBezTo>
                </a:path>
              </a:pathLst>
            </a:custGeom>
            <a:solidFill>
              <a:srgbClr val="004074"/>
            </a:solidFill>
            <a:ln w="15875" cap="flat" cmpd="sng">
              <a:noFill/>
              <a:prstDash val="solid"/>
              <a:round/>
              <a:headEnd type="none" w="med" len="med"/>
              <a:tailEnd type="none" w="med" len="med"/>
            </a:ln>
          </p:spPr>
          <p:txBody>
            <a:bodyPr/>
            <a:lstStyle/>
            <a:p>
              <a:endParaRPr lang="tr-TR"/>
            </a:p>
          </p:txBody>
        </p:sp>
        <p:sp>
          <p:nvSpPr>
            <p:cNvPr id="513039" name="Freeform 15"/>
            <p:cNvSpPr>
              <a:spLocks/>
            </p:cNvSpPr>
            <p:nvPr/>
          </p:nvSpPr>
          <p:spPr bwMode="auto">
            <a:xfrm>
              <a:off x="422" y="2235"/>
              <a:ext cx="1800" cy="283"/>
            </a:xfrm>
            <a:custGeom>
              <a:avLst/>
              <a:gdLst>
                <a:gd name="T0" fmla="*/ 899 w 900"/>
                <a:gd name="T1" fmla="*/ 81 h 142"/>
                <a:gd name="T2" fmla="*/ 449 w 900"/>
                <a:gd name="T3" fmla="*/ 136 h 142"/>
                <a:gd name="T4" fmla="*/ 1 w 900"/>
                <a:gd name="T5" fmla="*/ 60 h 142"/>
                <a:gd name="T6" fmla="*/ 451 w 900"/>
                <a:gd name="T7" fmla="*/ 6 h 142"/>
                <a:gd name="T8" fmla="*/ 899 w 900"/>
                <a:gd name="T9" fmla="*/ 81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9" y="81"/>
                  </a:moveTo>
                  <a:cubicBezTo>
                    <a:pt x="898" y="117"/>
                    <a:pt x="697" y="142"/>
                    <a:pt x="449" y="136"/>
                  </a:cubicBezTo>
                  <a:cubicBezTo>
                    <a:pt x="201" y="130"/>
                    <a:pt x="0" y="96"/>
                    <a:pt x="1" y="60"/>
                  </a:cubicBezTo>
                  <a:cubicBezTo>
                    <a:pt x="2" y="24"/>
                    <a:pt x="203" y="0"/>
                    <a:pt x="451" y="6"/>
                  </a:cubicBezTo>
                  <a:cubicBezTo>
                    <a:pt x="699" y="12"/>
                    <a:pt x="900" y="45"/>
                    <a:pt x="899" y="81"/>
                  </a:cubicBezTo>
                </a:path>
              </a:pathLst>
            </a:custGeom>
            <a:gradFill rotWithShape="1">
              <a:gsLst>
                <a:gs pos="0">
                  <a:srgbClr val="C5C5C5"/>
                </a:gs>
                <a:gs pos="100000">
                  <a:srgbClr val="9D9D9D"/>
                </a:gs>
              </a:gsLst>
              <a:lin ang="0" scaled="1"/>
            </a:gradFill>
            <a:ln w="15875" cap="flat" cmpd="sng">
              <a:solidFill>
                <a:srgbClr val="004074"/>
              </a:solidFill>
              <a:prstDash val="solid"/>
              <a:round/>
              <a:headEnd type="none" w="med" len="med"/>
              <a:tailEnd type="none" w="med" len="med"/>
            </a:ln>
          </p:spPr>
          <p:txBody>
            <a:bodyPr/>
            <a:lstStyle/>
            <a:p>
              <a:endParaRPr lang="tr-TR"/>
            </a:p>
          </p:txBody>
        </p:sp>
        <p:sp>
          <p:nvSpPr>
            <p:cNvPr id="513040" name="Freeform 16"/>
            <p:cNvSpPr>
              <a:spLocks/>
            </p:cNvSpPr>
            <p:nvPr/>
          </p:nvSpPr>
          <p:spPr bwMode="auto">
            <a:xfrm>
              <a:off x="3391" y="2201"/>
              <a:ext cx="2050" cy="356"/>
            </a:xfrm>
            <a:custGeom>
              <a:avLst/>
              <a:gdLst>
                <a:gd name="T0" fmla="*/ 1023 w 1025"/>
                <a:gd name="T1" fmla="*/ 102 h 178"/>
                <a:gd name="T2" fmla="*/ 510 w 1025"/>
                <a:gd name="T3" fmla="*/ 171 h 178"/>
                <a:gd name="T4" fmla="*/ 1 w 1025"/>
                <a:gd name="T5" fmla="*/ 77 h 178"/>
                <a:gd name="T6" fmla="*/ 515 w 1025"/>
                <a:gd name="T7" fmla="*/ 6 h 178"/>
                <a:gd name="T8" fmla="*/ 1023 w 1025"/>
                <a:gd name="T9" fmla="*/ 102 h 178"/>
                <a:gd name="T10" fmla="*/ 0 60000 65536"/>
                <a:gd name="T11" fmla="*/ 0 60000 65536"/>
                <a:gd name="T12" fmla="*/ 0 60000 65536"/>
                <a:gd name="T13" fmla="*/ 0 60000 65536"/>
                <a:gd name="T14" fmla="*/ 0 60000 65536"/>
                <a:gd name="T15" fmla="*/ 0 w 1025"/>
                <a:gd name="T16" fmla="*/ 0 h 178"/>
                <a:gd name="T17" fmla="*/ 1025 w 1025"/>
                <a:gd name="T18" fmla="*/ 178 h 178"/>
              </a:gdLst>
              <a:ahLst/>
              <a:cxnLst>
                <a:cxn ang="T10">
                  <a:pos x="T0" y="T1"/>
                </a:cxn>
                <a:cxn ang="T11">
                  <a:pos x="T2" y="T3"/>
                </a:cxn>
                <a:cxn ang="T12">
                  <a:pos x="T4" y="T5"/>
                </a:cxn>
                <a:cxn ang="T13">
                  <a:pos x="T6" y="T7"/>
                </a:cxn>
                <a:cxn ang="T14">
                  <a:pos x="T8" y="T9"/>
                </a:cxn>
              </a:cxnLst>
              <a:rect l="T15" t="T16" r="T17" b="T18"/>
              <a:pathLst>
                <a:path w="1025" h="178">
                  <a:moveTo>
                    <a:pt x="1023" y="102"/>
                  </a:moveTo>
                  <a:cubicBezTo>
                    <a:pt x="1022" y="146"/>
                    <a:pt x="793" y="178"/>
                    <a:pt x="510" y="171"/>
                  </a:cubicBezTo>
                  <a:cubicBezTo>
                    <a:pt x="228" y="165"/>
                    <a:pt x="0" y="123"/>
                    <a:pt x="1" y="77"/>
                  </a:cubicBezTo>
                  <a:cubicBezTo>
                    <a:pt x="2" y="31"/>
                    <a:pt x="232" y="0"/>
                    <a:pt x="515" y="6"/>
                  </a:cubicBezTo>
                  <a:cubicBezTo>
                    <a:pt x="797" y="13"/>
                    <a:pt x="1025" y="56"/>
                    <a:pt x="1023" y="102"/>
                  </a:cubicBezTo>
                </a:path>
              </a:pathLst>
            </a:custGeom>
            <a:solidFill>
              <a:srgbClr val="004074"/>
            </a:solidFill>
            <a:ln w="15875" cap="flat" cmpd="sng">
              <a:noFill/>
              <a:prstDash val="solid"/>
              <a:round/>
              <a:headEnd type="none" w="med" len="med"/>
              <a:tailEnd type="none" w="med" len="med"/>
            </a:ln>
          </p:spPr>
          <p:txBody>
            <a:bodyPr/>
            <a:lstStyle/>
            <a:p>
              <a:endParaRPr lang="tr-TR"/>
            </a:p>
          </p:txBody>
        </p:sp>
        <p:sp>
          <p:nvSpPr>
            <p:cNvPr id="513041" name="Freeform 17"/>
            <p:cNvSpPr>
              <a:spLocks/>
            </p:cNvSpPr>
            <p:nvPr/>
          </p:nvSpPr>
          <p:spPr bwMode="auto">
            <a:xfrm>
              <a:off x="3389" y="2339"/>
              <a:ext cx="2074" cy="612"/>
            </a:xfrm>
            <a:custGeom>
              <a:avLst/>
              <a:gdLst>
                <a:gd name="T0" fmla="*/ 0 w 1037"/>
                <a:gd name="T1" fmla="*/ 0 h 306"/>
                <a:gd name="T2" fmla="*/ 0 w 1037"/>
                <a:gd name="T3" fmla="*/ 215 h 306"/>
                <a:gd name="T4" fmla="*/ 300 w 1037"/>
                <a:gd name="T5" fmla="*/ 289 h 306"/>
                <a:gd name="T6" fmla="*/ 1023 w 1037"/>
                <a:gd name="T7" fmla="*/ 248 h 306"/>
                <a:gd name="T8" fmla="*/ 1023 w 1037"/>
                <a:gd name="T9" fmla="*/ 25 h 306"/>
                <a:gd name="T10" fmla="*/ 640 w 1037"/>
                <a:gd name="T11" fmla="*/ 97 h 306"/>
                <a:gd name="T12" fmla="*/ 24 w 1037"/>
                <a:gd name="T13" fmla="*/ 27 h 306"/>
                <a:gd name="T14" fmla="*/ 0 w 1037"/>
                <a:gd name="T15" fmla="*/ 0 h 306"/>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306"/>
                <a:gd name="T26" fmla="*/ 1037 w 1037"/>
                <a:gd name="T27" fmla="*/ 306 h 3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306">
                  <a:moveTo>
                    <a:pt x="0" y="0"/>
                  </a:moveTo>
                  <a:cubicBezTo>
                    <a:pt x="0" y="215"/>
                    <a:pt x="0" y="215"/>
                    <a:pt x="0" y="215"/>
                  </a:cubicBezTo>
                  <a:cubicBezTo>
                    <a:pt x="0" y="215"/>
                    <a:pt x="69" y="272"/>
                    <a:pt x="300" y="289"/>
                  </a:cubicBezTo>
                  <a:cubicBezTo>
                    <a:pt x="532" y="306"/>
                    <a:pt x="926" y="304"/>
                    <a:pt x="1023" y="248"/>
                  </a:cubicBezTo>
                  <a:cubicBezTo>
                    <a:pt x="1023" y="25"/>
                    <a:pt x="1023" y="25"/>
                    <a:pt x="1023" y="25"/>
                  </a:cubicBezTo>
                  <a:cubicBezTo>
                    <a:pt x="1023" y="25"/>
                    <a:pt x="1037" y="87"/>
                    <a:pt x="640" y="97"/>
                  </a:cubicBezTo>
                  <a:cubicBezTo>
                    <a:pt x="243" y="106"/>
                    <a:pt x="31" y="39"/>
                    <a:pt x="24" y="27"/>
                  </a:cubicBezTo>
                  <a:cubicBezTo>
                    <a:pt x="24" y="27"/>
                    <a:pt x="12" y="22"/>
                    <a:pt x="0" y="0"/>
                  </a:cubicBezTo>
                </a:path>
              </a:pathLst>
            </a:custGeom>
            <a:solidFill>
              <a:srgbClr val="004074"/>
            </a:solidFill>
            <a:ln w="15875" cap="flat" cmpd="sng">
              <a:solidFill>
                <a:srgbClr val="004074"/>
              </a:solidFill>
              <a:prstDash val="solid"/>
              <a:round/>
              <a:headEnd type="none" w="med" len="med"/>
              <a:tailEnd type="none" w="med" len="med"/>
            </a:ln>
          </p:spPr>
          <p:txBody>
            <a:bodyPr/>
            <a:lstStyle/>
            <a:p>
              <a:endParaRPr lang="tr-TR"/>
            </a:p>
          </p:txBody>
        </p:sp>
        <p:sp>
          <p:nvSpPr>
            <p:cNvPr id="513042" name="Freeform 18"/>
            <p:cNvSpPr>
              <a:spLocks/>
            </p:cNvSpPr>
            <p:nvPr/>
          </p:nvSpPr>
          <p:spPr bwMode="auto">
            <a:xfrm>
              <a:off x="3508" y="2239"/>
              <a:ext cx="1801" cy="284"/>
            </a:xfrm>
            <a:custGeom>
              <a:avLst/>
              <a:gdLst>
                <a:gd name="T0" fmla="*/ 898 w 900"/>
                <a:gd name="T1" fmla="*/ 81 h 142"/>
                <a:gd name="T2" fmla="*/ 448 w 900"/>
                <a:gd name="T3" fmla="*/ 136 h 142"/>
                <a:gd name="T4" fmla="*/ 1 w 900"/>
                <a:gd name="T5" fmla="*/ 60 h 142"/>
                <a:gd name="T6" fmla="*/ 451 w 900"/>
                <a:gd name="T7" fmla="*/ 6 h 142"/>
                <a:gd name="T8" fmla="*/ 898 w 900"/>
                <a:gd name="T9" fmla="*/ 81 h 142"/>
                <a:gd name="T10" fmla="*/ 0 60000 65536"/>
                <a:gd name="T11" fmla="*/ 0 60000 65536"/>
                <a:gd name="T12" fmla="*/ 0 60000 65536"/>
                <a:gd name="T13" fmla="*/ 0 60000 65536"/>
                <a:gd name="T14" fmla="*/ 0 60000 65536"/>
                <a:gd name="T15" fmla="*/ 0 w 900"/>
                <a:gd name="T16" fmla="*/ 0 h 142"/>
                <a:gd name="T17" fmla="*/ 900 w 900"/>
                <a:gd name="T18" fmla="*/ 142 h 142"/>
              </a:gdLst>
              <a:ahLst/>
              <a:cxnLst>
                <a:cxn ang="T10">
                  <a:pos x="T0" y="T1"/>
                </a:cxn>
                <a:cxn ang="T11">
                  <a:pos x="T2" y="T3"/>
                </a:cxn>
                <a:cxn ang="T12">
                  <a:pos x="T4" y="T5"/>
                </a:cxn>
                <a:cxn ang="T13">
                  <a:pos x="T6" y="T7"/>
                </a:cxn>
                <a:cxn ang="T14">
                  <a:pos x="T8" y="T9"/>
                </a:cxn>
              </a:cxnLst>
              <a:rect l="T15" t="T16" r="T17" b="T18"/>
              <a:pathLst>
                <a:path w="900" h="142">
                  <a:moveTo>
                    <a:pt x="898" y="81"/>
                  </a:moveTo>
                  <a:cubicBezTo>
                    <a:pt x="897" y="117"/>
                    <a:pt x="696" y="142"/>
                    <a:pt x="448" y="136"/>
                  </a:cubicBezTo>
                  <a:cubicBezTo>
                    <a:pt x="200" y="130"/>
                    <a:pt x="0" y="96"/>
                    <a:pt x="1" y="60"/>
                  </a:cubicBezTo>
                  <a:cubicBezTo>
                    <a:pt x="2" y="24"/>
                    <a:pt x="203" y="0"/>
                    <a:pt x="451" y="6"/>
                  </a:cubicBezTo>
                  <a:cubicBezTo>
                    <a:pt x="699" y="12"/>
                    <a:pt x="900" y="45"/>
                    <a:pt x="898" y="81"/>
                  </a:cubicBezTo>
                </a:path>
              </a:pathLst>
            </a:custGeom>
            <a:gradFill rotWithShape="0">
              <a:gsLst>
                <a:gs pos="0">
                  <a:srgbClr val="E0E0D6"/>
                </a:gs>
                <a:gs pos="50000">
                  <a:srgbClr val="FFFFFF"/>
                </a:gs>
                <a:gs pos="100000">
                  <a:srgbClr val="E0E0D6"/>
                </a:gs>
              </a:gsLst>
              <a:lin ang="0" scaled="1"/>
            </a:gradFill>
            <a:ln w="15875" cap="flat" cmpd="sng">
              <a:noFill/>
              <a:prstDash val="solid"/>
              <a:round/>
              <a:headEnd type="none" w="med" len="med"/>
              <a:tailEnd type="none" w="med" len="med"/>
            </a:ln>
          </p:spPr>
          <p:txBody>
            <a:bodyPr/>
            <a:lstStyle/>
            <a:p>
              <a:endParaRPr lang="tr-TR"/>
            </a:p>
          </p:txBody>
        </p:sp>
        <p:sp>
          <p:nvSpPr>
            <p:cNvPr id="513043" name="Freeform 19"/>
            <p:cNvSpPr>
              <a:spLocks/>
            </p:cNvSpPr>
            <p:nvPr/>
          </p:nvSpPr>
          <p:spPr bwMode="auto">
            <a:xfrm>
              <a:off x="1846" y="2117"/>
              <a:ext cx="2012" cy="379"/>
            </a:xfrm>
            <a:custGeom>
              <a:avLst/>
              <a:gdLst>
                <a:gd name="T0" fmla="*/ 973 w 1006"/>
                <a:gd name="T1" fmla="*/ 172 h 190"/>
                <a:gd name="T2" fmla="*/ 1006 w 1006"/>
                <a:gd name="T3" fmla="*/ 177 h 190"/>
                <a:gd name="T4" fmla="*/ 538 w 1006"/>
                <a:gd name="T5" fmla="*/ 12 h 190"/>
                <a:gd name="T6" fmla="*/ 0 w 1006"/>
                <a:gd name="T7" fmla="*/ 187 h 190"/>
                <a:gd name="T8" fmla="*/ 61 w 1006"/>
                <a:gd name="T9" fmla="*/ 182 h 190"/>
                <a:gd name="T10" fmla="*/ 437 w 1006"/>
                <a:gd name="T11" fmla="*/ 35 h 190"/>
                <a:gd name="T12" fmla="*/ 940 w 1006"/>
                <a:gd name="T13" fmla="*/ 166 h 190"/>
                <a:gd name="T14" fmla="*/ 973 w 1006"/>
                <a:gd name="T15" fmla="*/ 172 h 190"/>
                <a:gd name="T16" fmla="*/ 0 60000 65536"/>
                <a:gd name="T17" fmla="*/ 0 60000 65536"/>
                <a:gd name="T18" fmla="*/ 0 60000 65536"/>
                <a:gd name="T19" fmla="*/ 0 60000 65536"/>
                <a:gd name="T20" fmla="*/ 0 60000 65536"/>
                <a:gd name="T21" fmla="*/ 0 60000 65536"/>
                <a:gd name="T22" fmla="*/ 0 60000 65536"/>
                <a:gd name="T23" fmla="*/ 0 60000 65536"/>
                <a:gd name="T24" fmla="*/ 0 w 1006"/>
                <a:gd name="T25" fmla="*/ 0 h 190"/>
                <a:gd name="T26" fmla="*/ 1006 w 1006"/>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6" h="190">
                  <a:moveTo>
                    <a:pt x="973" y="172"/>
                  </a:moveTo>
                  <a:cubicBezTo>
                    <a:pt x="982" y="173"/>
                    <a:pt x="1006" y="177"/>
                    <a:pt x="1006" y="177"/>
                  </a:cubicBezTo>
                  <a:cubicBezTo>
                    <a:pt x="861" y="2"/>
                    <a:pt x="538" y="12"/>
                    <a:pt x="538" y="12"/>
                  </a:cubicBezTo>
                  <a:cubicBezTo>
                    <a:pt x="100" y="0"/>
                    <a:pt x="0" y="187"/>
                    <a:pt x="0" y="187"/>
                  </a:cubicBezTo>
                  <a:cubicBezTo>
                    <a:pt x="24" y="190"/>
                    <a:pt x="61" y="182"/>
                    <a:pt x="61" y="182"/>
                  </a:cubicBezTo>
                  <a:cubicBezTo>
                    <a:pt x="189" y="47"/>
                    <a:pt x="437" y="35"/>
                    <a:pt x="437" y="35"/>
                  </a:cubicBezTo>
                  <a:cubicBezTo>
                    <a:pt x="850" y="25"/>
                    <a:pt x="940" y="166"/>
                    <a:pt x="940" y="166"/>
                  </a:cubicBezTo>
                  <a:cubicBezTo>
                    <a:pt x="940" y="166"/>
                    <a:pt x="965" y="171"/>
                    <a:pt x="973" y="172"/>
                  </a:cubicBezTo>
                  <a:close/>
                </a:path>
              </a:pathLst>
            </a:custGeom>
            <a:solidFill>
              <a:srgbClr val="B2CF7D"/>
            </a:solidFill>
            <a:ln w="15875" cap="flat" cmpd="sng">
              <a:noFill/>
              <a:prstDash val="solid"/>
              <a:round/>
              <a:headEnd type="none" w="med" len="med"/>
              <a:tailEnd type="none" w="med" len="med"/>
            </a:ln>
          </p:spPr>
          <p:txBody>
            <a:bodyPr/>
            <a:lstStyle/>
            <a:p>
              <a:endParaRPr lang="tr-TR"/>
            </a:p>
          </p:txBody>
        </p:sp>
        <p:sp>
          <p:nvSpPr>
            <p:cNvPr id="513044" name="Freeform 20"/>
            <p:cNvSpPr>
              <a:spLocks/>
            </p:cNvSpPr>
            <p:nvPr/>
          </p:nvSpPr>
          <p:spPr bwMode="auto">
            <a:xfrm>
              <a:off x="1686" y="2009"/>
              <a:ext cx="2172" cy="502"/>
            </a:xfrm>
            <a:custGeom>
              <a:avLst/>
              <a:gdLst>
                <a:gd name="T0" fmla="*/ 92 w 1086"/>
                <a:gd name="T1" fmla="*/ 244 h 251"/>
                <a:gd name="T2" fmla="*/ 460 w 1086"/>
                <a:gd name="T3" fmla="*/ 78 h 251"/>
                <a:gd name="T4" fmla="*/ 1067 w 1086"/>
                <a:gd name="T5" fmla="*/ 228 h 251"/>
                <a:gd name="T6" fmla="*/ 1086 w 1086"/>
                <a:gd name="T7" fmla="*/ 231 h 251"/>
                <a:gd name="T8" fmla="*/ 1073 w 1086"/>
                <a:gd name="T9" fmla="*/ 211 h 251"/>
                <a:gd name="T10" fmla="*/ 518 w 1086"/>
                <a:gd name="T11" fmla="*/ 0 h 251"/>
                <a:gd name="T12" fmla="*/ 0 w 1086"/>
                <a:gd name="T13" fmla="*/ 207 h 251"/>
                <a:gd name="T14" fmla="*/ 13 w 1086"/>
                <a:gd name="T15" fmla="*/ 248 h 251"/>
                <a:gd name="T16" fmla="*/ 92 w 1086"/>
                <a:gd name="T17" fmla="*/ 244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86"/>
                <a:gd name="T28" fmla="*/ 0 h 251"/>
                <a:gd name="T29" fmla="*/ 1086 w 1086"/>
                <a:gd name="T30" fmla="*/ 251 h 2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86" h="251">
                  <a:moveTo>
                    <a:pt x="92" y="244"/>
                  </a:moveTo>
                  <a:cubicBezTo>
                    <a:pt x="92" y="244"/>
                    <a:pt x="140" y="113"/>
                    <a:pt x="460" y="78"/>
                  </a:cubicBezTo>
                  <a:cubicBezTo>
                    <a:pt x="460" y="78"/>
                    <a:pt x="946" y="27"/>
                    <a:pt x="1067" y="228"/>
                  </a:cubicBezTo>
                  <a:cubicBezTo>
                    <a:pt x="1072" y="229"/>
                    <a:pt x="1085" y="231"/>
                    <a:pt x="1086" y="231"/>
                  </a:cubicBezTo>
                  <a:cubicBezTo>
                    <a:pt x="1083" y="224"/>
                    <a:pt x="1079" y="218"/>
                    <a:pt x="1073" y="211"/>
                  </a:cubicBezTo>
                  <a:cubicBezTo>
                    <a:pt x="970" y="85"/>
                    <a:pt x="799" y="0"/>
                    <a:pt x="518" y="0"/>
                  </a:cubicBezTo>
                  <a:cubicBezTo>
                    <a:pt x="237" y="0"/>
                    <a:pt x="6" y="103"/>
                    <a:pt x="0" y="207"/>
                  </a:cubicBezTo>
                  <a:cubicBezTo>
                    <a:pt x="0" y="220"/>
                    <a:pt x="4" y="234"/>
                    <a:pt x="13" y="248"/>
                  </a:cubicBezTo>
                  <a:cubicBezTo>
                    <a:pt x="17" y="248"/>
                    <a:pt x="52" y="251"/>
                    <a:pt x="92" y="244"/>
                  </a:cubicBezTo>
                </a:path>
              </a:pathLst>
            </a:custGeom>
            <a:solidFill>
              <a:srgbClr val="6B9B1A"/>
            </a:solidFill>
            <a:ln w="15875" cap="flat" cmpd="sng">
              <a:noFill/>
              <a:prstDash val="solid"/>
              <a:round/>
              <a:headEnd type="none" w="med" len="med"/>
              <a:tailEnd type="none" w="med" len="med"/>
            </a:ln>
          </p:spPr>
          <p:txBody>
            <a:bodyPr/>
            <a:lstStyle/>
            <a:p>
              <a:endParaRPr lang="tr-TR"/>
            </a:p>
          </p:txBody>
        </p:sp>
      </p:grpSp>
      <p:sp>
        <p:nvSpPr>
          <p:cNvPr id="513032" name="Text Box 19"/>
          <p:cNvSpPr txBox="1">
            <a:spLocks noChangeArrowheads="1"/>
          </p:cNvSpPr>
          <p:nvPr/>
        </p:nvSpPr>
        <p:spPr bwMode="gray">
          <a:xfrm>
            <a:off x="715963" y="1992313"/>
            <a:ext cx="2016125" cy="307975"/>
          </a:xfrm>
          <a:prstGeom prst="rect">
            <a:avLst/>
          </a:prstGeom>
          <a:noFill/>
          <a:ln w="9525">
            <a:noFill/>
            <a:miter lim="800000"/>
            <a:headEnd/>
            <a:tailEnd/>
          </a:ln>
        </p:spPr>
        <p:txBody>
          <a:bodyPr lIns="0" tIns="0" rIns="0" bIns="0">
            <a:spAutoFit/>
          </a:bodyPr>
          <a:lstStyle/>
          <a:p>
            <a:pPr algn="ctr" defTabSz="801688">
              <a:spcAft>
                <a:spcPct val="40000"/>
              </a:spcAft>
            </a:pPr>
            <a:r>
              <a:rPr lang="tr-TR" sz="2000" b="1" i="1" noProof="1">
                <a:solidFill>
                  <a:srgbClr val="000000"/>
                </a:solidFill>
                <a:latin typeface="Calibri" pitchFamily="34" charset="0"/>
              </a:rPr>
              <a:t>Çalışma Öyküsü</a:t>
            </a:r>
          </a:p>
        </p:txBody>
      </p:sp>
      <p:sp>
        <p:nvSpPr>
          <p:cNvPr id="513033" name="Text Box 19"/>
          <p:cNvSpPr txBox="1">
            <a:spLocks noChangeArrowheads="1"/>
          </p:cNvSpPr>
          <p:nvPr/>
        </p:nvSpPr>
        <p:spPr bwMode="gray">
          <a:xfrm>
            <a:off x="3886200" y="2282825"/>
            <a:ext cx="1006475" cy="307975"/>
          </a:xfrm>
          <a:prstGeom prst="rect">
            <a:avLst/>
          </a:prstGeom>
          <a:noFill/>
          <a:ln w="9525">
            <a:noFill/>
            <a:miter lim="800000"/>
            <a:headEnd/>
            <a:tailEnd/>
          </a:ln>
        </p:spPr>
        <p:txBody>
          <a:bodyPr lIns="0" tIns="0" rIns="0" bIns="0">
            <a:spAutoFit/>
          </a:bodyPr>
          <a:lstStyle/>
          <a:p>
            <a:pPr algn="ctr" defTabSz="801688">
              <a:spcAft>
                <a:spcPct val="40000"/>
              </a:spcAft>
            </a:pPr>
            <a:r>
              <a:rPr lang="tr-TR" sz="2000" b="1" i="1">
                <a:solidFill>
                  <a:srgbClr val="000000"/>
                </a:solidFill>
                <a:latin typeface="Calibri" pitchFamily="34" charset="0"/>
              </a:rPr>
              <a:t>İlişkisi</a:t>
            </a:r>
            <a:endParaRPr lang="tr-TR" sz="2000" b="1" i="1" noProof="1">
              <a:solidFill>
                <a:srgbClr val="000000"/>
              </a:solidFill>
              <a:latin typeface="Calibri" pitchFamily="34" charset="0"/>
            </a:endParaRPr>
          </a:p>
        </p:txBody>
      </p:sp>
      <p:sp>
        <p:nvSpPr>
          <p:cNvPr id="513034" name="Text Box 19"/>
          <p:cNvSpPr txBox="1">
            <a:spLocks noChangeArrowheads="1"/>
          </p:cNvSpPr>
          <p:nvPr/>
        </p:nvSpPr>
        <p:spPr bwMode="gray">
          <a:xfrm>
            <a:off x="6435725" y="2051050"/>
            <a:ext cx="1006475" cy="307975"/>
          </a:xfrm>
          <a:prstGeom prst="rect">
            <a:avLst/>
          </a:prstGeom>
          <a:noFill/>
          <a:ln w="9525">
            <a:noFill/>
            <a:miter lim="800000"/>
            <a:headEnd/>
            <a:tailEnd/>
          </a:ln>
        </p:spPr>
        <p:txBody>
          <a:bodyPr lIns="0" tIns="0" rIns="0" bIns="0">
            <a:spAutoFit/>
          </a:bodyPr>
          <a:lstStyle/>
          <a:p>
            <a:pPr algn="ctr" defTabSz="801688">
              <a:spcAft>
                <a:spcPct val="40000"/>
              </a:spcAft>
            </a:pPr>
            <a:r>
              <a:rPr lang="tr-TR" sz="2000" b="1" i="1">
                <a:solidFill>
                  <a:srgbClr val="000000"/>
                </a:solidFill>
                <a:latin typeface="Calibri" pitchFamily="34" charset="0"/>
              </a:rPr>
              <a:t>Hastalık</a:t>
            </a:r>
            <a:endParaRPr lang="tr-TR" sz="2000" b="1" i="1" noProof="1">
              <a:solidFill>
                <a:srgbClr val="000000"/>
              </a:solidFill>
              <a:latin typeface="Calibri" pitchFamily="34" charset="0"/>
            </a:endParaRPr>
          </a:p>
        </p:txBody>
      </p:sp>
      <p:sp>
        <p:nvSpPr>
          <p:cNvPr id="28" name="Text Box 19"/>
          <p:cNvSpPr txBox="1">
            <a:spLocks noChangeArrowheads="1"/>
          </p:cNvSpPr>
          <p:nvPr/>
        </p:nvSpPr>
        <p:spPr bwMode="gray">
          <a:xfrm>
            <a:off x="88900" y="3657600"/>
            <a:ext cx="8932863" cy="554038"/>
          </a:xfrm>
          <a:prstGeom prst="rect">
            <a:avLst/>
          </a:prstGeom>
          <a:noFill/>
          <a:ln w="9525">
            <a:solidFill>
              <a:schemeClr val="bg1">
                <a:lumMod val="65000"/>
              </a:schemeClr>
            </a:solidFill>
            <a:miter lim="800000"/>
            <a:headEnd/>
            <a:tailEnd/>
          </a:ln>
        </p:spPr>
        <p:txBody>
          <a:bodyPr lIns="0" tIns="0" rIns="0" bIns="0">
            <a:spAutoFit/>
          </a:bodyPr>
          <a:lstStyle/>
          <a:p>
            <a:pPr algn="ctr" defTabSz="801688">
              <a:spcAft>
                <a:spcPct val="40000"/>
              </a:spcAft>
            </a:pPr>
            <a:r>
              <a:rPr lang="tr-TR" i="1" noProof="1">
                <a:solidFill>
                  <a:srgbClr val="080808"/>
                </a:solidFill>
                <a:latin typeface="Calibri" pitchFamily="34" charset="0"/>
              </a:rPr>
              <a:t>Meslek hastalığına klinik olarak tanı konduktan sonra, çalışma öyküsü ile hastalık ilişkisi de ortaya konmalıdır. Meslek hastalığı tanısında çalışma öyküsü önemli bir başlangıç noktasıdır.</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tangle 14"/>
          <p:cNvSpPr>
            <a:spLocks noChangeArrowheads="1"/>
          </p:cNvSpPr>
          <p:nvPr/>
        </p:nvSpPr>
        <p:spPr bwMode="gray">
          <a:xfrm>
            <a:off x="33338" y="1289050"/>
            <a:ext cx="3324225" cy="1017588"/>
          </a:xfrm>
          <a:prstGeom prst="rect">
            <a:avLst/>
          </a:prstGeom>
          <a:noFill/>
          <a:ln w="12700">
            <a:solidFill>
              <a:schemeClr val="bg1">
                <a:lumMod val="65000"/>
              </a:schemeClr>
            </a:solidFill>
            <a:miter lim="800000"/>
            <a:headEnd/>
            <a:tailEnd/>
          </a:ln>
        </p:spPr>
        <p:txBody>
          <a:bodyPr lIns="108000" tIns="108000" rIns="72000" bIns="72000"/>
          <a:lstStyle/>
          <a:p>
            <a:pPr algn="ctr">
              <a:lnSpc>
                <a:spcPct val="90000"/>
              </a:lnSpc>
              <a:spcAft>
                <a:spcPct val="20000"/>
              </a:spcAft>
              <a:buClr>
                <a:srgbClr val="292929"/>
              </a:buClr>
            </a:pPr>
            <a:r>
              <a:rPr lang="tr-TR" sz="1600" i="1">
                <a:solidFill>
                  <a:srgbClr val="000000"/>
                </a:solidFill>
                <a:latin typeface="Calibri" pitchFamily="34" charset="0"/>
              </a:rPr>
              <a:t>Hastanın son olarak yaptığı işe kadar çalıştığı </a:t>
            </a:r>
            <a:r>
              <a:rPr lang="tr-TR" sz="1600" b="1" i="1">
                <a:solidFill>
                  <a:srgbClr val="000000"/>
                </a:solidFill>
                <a:latin typeface="Calibri" pitchFamily="34" charset="0"/>
              </a:rPr>
              <a:t>bütün işler</a:t>
            </a:r>
            <a:r>
              <a:rPr lang="tr-TR" sz="1600" i="1">
                <a:solidFill>
                  <a:srgbClr val="000000"/>
                </a:solidFill>
                <a:latin typeface="Calibri" pitchFamily="34" charset="0"/>
              </a:rPr>
              <a:t>, </a:t>
            </a:r>
            <a:r>
              <a:rPr lang="tr-TR" sz="1600" b="1" i="1">
                <a:solidFill>
                  <a:srgbClr val="000000"/>
                </a:solidFill>
                <a:latin typeface="Calibri" pitchFamily="34" charset="0"/>
              </a:rPr>
              <a:t>görevleri ve korunma önlemleri </a:t>
            </a:r>
            <a:r>
              <a:rPr lang="tr-TR" sz="1600" i="1">
                <a:solidFill>
                  <a:srgbClr val="000000"/>
                </a:solidFill>
                <a:latin typeface="Calibri" pitchFamily="34" charset="0"/>
              </a:rPr>
              <a:t>konusunda ayrıntılı bilgi alınmalıdır.</a:t>
            </a:r>
          </a:p>
        </p:txBody>
      </p:sp>
      <p:sp>
        <p:nvSpPr>
          <p:cNvPr id="515076" name="Freeform 2"/>
          <p:cNvSpPr>
            <a:spLocks/>
          </p:cNvSpPr>
          <p:nvPr/>
        </p:nvSpPr>
        <p:spPr bwMode="auto">
          <a:xfrm>
            <a:off x="3689350" y="1762125"/>
            <a:ext cx="1676400" cy="2354263"/>
          </a:xfrm>
          <a:custGeom>
            <a:avLst/>
            <a:gdLst>
              <a:gd name="T0" fmla="*/ 0 w 1012"/>
              <a:gd name="T1" fmla="*/ 860425 h 1483"/>
              <a:gd name="T2" fmla="*/ 850034 w 1012"/>
              <a:gd name="T3" fmla="*/ 1679576 h 1483"/>
              <a:gd name="T4" fmla="*/ 1676870 w 1012"/>
              <a:gd name="T5" fmla="*/ 2322513 h 1483"/>
              <a:gd name="T6" fmla="*/ 1082012 w 1012"/>
              <a:gd name="T7" fmla="*/ 1489075 h 1483"/>
              <a:gd name="T8" fmla="*/ 526922 w 1012"/>
              <a:gd name="T9" fmla="*/ 976313 h 1483"/>
              <a:gd name="T10" fmla="*/ 896430 w 1012"/>
              <a:gd name="T11" fmla="*/ 398463 h 1483"/>
              <a:gd name="T12" fmla="*/ 752272 w 1012"/>
              <a:gd name="T13" fmla="*/ 42863 h 1483"/>
              <a:gd name="T14" fmla="*/ 0 w 1012"/>
              <a:gd name="T15" fmla="*/ 860425 h 1483"/>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1483"/>
              <a:gd name="T26" fmla="*/ 1012 w 1012"/>
              <a:gd name="T27" fmla="*/ 1483 h 1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000000"/>
              </a:gs>
              <a:gs pos="100000">
                <a:srgbClr val="3F3F3F"/>
              </a:gs>
            </a:gsLst>
            <a:lin ang="0" scaled="1"/>
          </a:gradFill>
          <a:ln w="9525">
            <a:solidFill>
              <a:schemeClr val="bg1"/>
            </a:solidFill>
            <a:round/>
            <a:headEnd/>
            <a:tailEnd/>
          </a:ln>
        </p:spPr>
        <p:txBody>
          <a:bodyPr/>
          <a:lstStyle/>
          <a:p>
            <a:endParaRPr lang="tr-TR"/>
          </a:p>
        </p:txBody>
      </p:sp>
      <p:grpSp>
        <p:nvGrpSpPr>
          <p:cNvPr id="515077" name="Group 3"/>
          <p:cNvGrpSpPr>
            <a:grpSpLocks/>
          </p:cNvGrpSpPr>
          <p:nvPr/>
        </p:nvGrpSpPr>
        <p:grpSpPr bwMode="auto">
          <a:xfrm>
            <a:off x="3652838" y="1804988"/>
            <a:ext cx="2527300" cy="3279775"/>
            <a:chOff x="1439" y="1137"/>
            <a:chExt cx="1525" cy="2066"/>
          </a:xfrm>
        </p:grpSpPr>
        <p:sp>
          <p:nvSpPr>
            <p:cNvPr id="515099" name="Freeform 4"/>
            <p:cNvSpPr>
              <a:spLocks/>
            </p:cNvSpPr>
            <p:nvPr/>
          </p:nvSpPr>
          <p:spPr bwMode="auto">
            <a:xfrm flipH="1" flipV="1">
              <a:off x="1449" y="1720"/>
              <a:ext cx="1012" cy="1483"/>
            </a:xfrm>
            <a:custGeom>
              <a:avLst/>
              <a:gdLst>
                <a:gd name="T0" fmla="*/ 0 w 1012"/>
                <a:gd name="T1" fmla="*/ 542 h 1483"/>
                <a:gd name="T2" fmla="*/ 513 w 1012"/>
                <a:gd name="T3" fmla="*/ 1058 h 1483"/>
                <a:gd name="T4" fmla="*/ 1012 w 1012"/>
                <a:gd name="T5" fmla="*/ 1463 h 1483"/>
                <a:gd name="T6" fmla="*/ 653 w 1012"/>
                <a:gd name="T7" fmla="*/ 938 h 1483"/>
                <a:gd name="T8" fmla="*/ 318 w 1012"/>
                <a:gd name="T9" fmla="*/ 615 h 1483"/>
                <a:gd name="T10" fmla="*/ 541 w 1012"/>
                <a:gd name="T11" fmla="*/ 251 h 1483"/>
                <a:gd name="T12" fmla="*/ 454 w 1012"/>
                <a:gd name="T13" fmla="*/ 27 h 1483"/>
                <a:gd name="T14" fmla="*/ 0 w 1012"/>
                <a:gd name="T15" fmla="*/ 542 h 1483"/>
                <a:gd name="T16" fmla="*/ 0 60000 65536"/>
                <a:gd name="T17" fmla="*/ 0 60000 65536"/>
                <a:gd name="T18" fmla="*/ 0 60000 65536"/>
                <a:gd name="T19" fmla="*/ 0 60000 65536"/>
                <a:gd name="T20" fmla="*/ 0 60000 65536"/>
                <a:gd name="T21" fmla="*/ 0 60000 65536"/>
                <a:gd name="T22" fmla="*/ 0 60000 65536"/>
                <a:gd name="T23" fmla="*/ 0 60000 65536"/>
                <a:gd name="T24" fmla="*/ 0 w 1012"/>
                <a:gd name="T25" fmla="*/ 0 h 1483"/>
                <a:gd name="T26" fmla="*/ 1012 w 1012"/>
                <a:gd name="T27" fmla="*/ 1483 h 1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2" h="1483">
                  <a:moveTo>
                    <a:pt x="0" y="542"/>
                  </a:moveTo>
                  <a:cubicBezTo>
                    <a:pt x="0" y="827"/>
                    <a:pt x="230" y="1058"/>
                    <a:pt x="513" y="1058"/>
                  </a:cubicBezTo>
                  <a:cubicBezTo>
                    <a:pt x="684" y="1226"/>
                    <a:pt x="989" y="1483"/>
                    <a:pt x="1012" y="1463"/>
                  </a:cubicBezTo>
                  <a:cubicBezTo>
                    <a:pt x="1012" y="1463"/>
                    <a:pt x="933" y="1105"/>
                    <a:pt x="653" y="938"/>
                  </a:cubicBezTo>
                  <a:cubicBezTo>
                    <a:pt x="349" y="780"/>
                    <a:pt x="334" y="725"/>
                    <a:pt x="318" y="615"/>
                  </a:cubicBezTo>
                  <a:cubicBezTo>
                    <a:pt x="300" y="471"/>
                    <a:pt x="424" y="323"/>
                    <a:pt x="541" y="251"/>
                  </a:cubicBezTo>
                  <a:cubicBezTo>
                    <a:pt x="658" y="179"/>
                    <a:pt x="626" y="0"/>
                    <a:pt x="454" y="27"/>
                  </a:cubicBezTo>
                  <a:cubicBezTo>
                    <a:pt x="259" y="45"/>
                    <a:pt x="4" y="198"/>
                    <a:pt x="0" y="542"/>
                  </a:cubicBezTo>
                  <a:close/>
                </a:path>
              </a:pathLst>
            </a:custGeom>
            <a:gradFill rotWithShape="1">
              <a:gsLst>
                <a:gs pos="0">
                  <a:srgbClr val="000000"/>
                </a:gs>
                <a:gs pos="100000">
                  <a:srgbClr val="3F3F3F"/>
                </a:gs>
              </a:gsLst>
              <a:lin ang="0" scaled="1"/>
            </a:gradFill>
            <a:ln w="9525">
              <a:solidFill>
                <a:schemeClr val="bg1"/>
              </a:solidFill>
              <a:round/>
              <a:headEnd/>
              <a:tailEnd/>
            </a:ln>
          </p:spPr>
          <p:txBody>
            <a:bodyPr/>
            <a:lstStyle/>
            <a:p>
              <a:endParaRPr lang="tr-TR"/>
            </a:p>
          </p:txBody>
        </p:sp>
        <p:sp>
          <p:nvSpPr>
            <p:cNvPr id="515100" name="Freeform 5"/>
            <p:cNvSpPr>
              <a:spLocks/>
            </p:cNvSpPr>
            <p:nvPr/>
          </p:nvSpPr>
          <p:spPr bwMode="auto">
            <a:xfrm>
              <a:off x="1439" y="1137"/>
              <a:ext cx="1525" cy="204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rotWithShape="1">
              <a:gsLst>
                <a:gs pos="0">
                  <a:srgbClr val="EAEAEA"/>
                </a:gs>
                <a:gs pos="100000">
                  <a:srgbClr val="474747"/>
                </a:gs>
              </a:gsLst>
              <a:lin ang="2700000" scaled="1"/>
            </a:gradFill>
            <a:ln w="3175">
              <a:solidFill>
                <a:schemeClr val="bg1"/>
              </a:solidFill>
              <a:miter lim="800000"/>
              <a:headEnd/>
              <a:tailEnd/>
            </a:ln>
          </p:spPr>
          <p:txBody>
            <a:bodyPr/>
            <a:lstStyle/>
            <a:p>
              <a:endParaRPr lang="tr-TR"/>
            </a:p>
          </p:txBody>
        </p:sp>
      </p:grpSp>
      <p:pic>
        <p:nvPicPr>
          <p:cNvPr id="515078" name="Picture 2"/>
          <p:cNvPicPr>
            <a:picLocks noChangeAspect="1" noChangeArrowheads="1"/>
          </p:cNvPicPr>
          <p:nvPr/>
        </p:nvPicPr>
        <p:blipFill>
          <a:blip r:embed="rId3"/>
          <a:srcRect/>
          <a:stretch>
            <a:fillRect/>
          </a:stretch>
        </p:blipFill>
        <p:spPr bwMode="auto">
          <a:xfrm>
            <a:off x="2449513" y="4905375"/>
            <a:ext cx="4391025" cy="714375"/>
          </a:xfrm>
          <a:prstGeom prst="rect">
            <a:avLst/>
          </a:prstGeom>
          <a:noFill/>
          <a:ln w="9525">
            <a:noFill/>
            <a:miter lim="800000"/>
            <a:headEnd/>
            <a:tailEnd/>
          </a:ln>
        </p:spPr>
      </p:pic>
      <p:sp>
        <p:nvSpPr>
          <p:cNvPr id="515079" name="Freeform 4"/>
          <p:cNvSpPr>
            <a:spLocks/>
          </p:cNvSpPr>
          <p:nvPr/>
        </p:nvSpPr>
        <p:spPr bwMode="auto">
          <a:xfrm>
            <a:off x="2854325" y="1804988"/>
            <a:ext cx="2527300" cy="3238500"/>
          </a:xfrm>
          <a:custGeom>
            <a:avLst/>
            <a:gdLst>
              <a:gd name="T0" fmla="*/ 2147483647 w 849"/>
              <a:gd name="T1" fmla="*/ 2147483647 h 1133"/>
              <a:gd name="T2" fmla="*/ 0 w 849"/>
              <a:gd name="T3" fmla="*/ 2147483647 h 1133"/>
              <a:gd name="T4" fmla="*/ 2147483647 w 849"/>
              <a:gd name="T5" fmla="*/ 0 h 1133"/>
              <a:gd name="T6" fmla="*/ 2147483647 w 849"/>
              <a:gd name="T7" fmla="*/ 0 h 1133"/>
              <a:gd name="T8" fmla="*/ 2147483647 w 849"/>
              <a:gd name="T9" fmla="*/ 2147483647 h 1133"/>
              <a:gd name="T10" fmla="*/ 2147483647 w 849"/>
              <a:gd name="T11" fmla="*/ 2147483647 h 1133"/>
              <a:gd name="T12" fmla="*/ 2147483647 w 849"/>
              <a:gd name="T13" fmla="*/ 2147483647 h 1133"/>
              <a:gd name="T14" fmla="*/ 2147483647 w 849"/>
              <a:gd name="T15" fmla="*/ 2147483647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566" y="1133"/>
                </a:moveTo>
                <a:cubicBezTo>
                  <a:pt x="254" y="1133"/>
                  <a:pt x="0" y="880"/>
                  <a:pt x="0" y="567"/>
                </a:cubicBezTo>
                <a:cubicBezTo>
                  <a:pt x="0" y="253"/>
                  <a:pt x="254" y="0"/>
                  <a:pt x="566" y="0"/>
                </a:cubicBezTo>
                <a:cubicBezTo>
                  <a:pt x="566" y="0"/>
                  <a:pt x="566" y="0"/>
                  <a:pt x="566" y="0"/>
                </a:cubicBezTo>
                <a:cubicBezTo>
                  <a:pt x="410" y="0"/>
                  <a:pt x="283" y="126"/>
                  <a:pt x="283" y="282"/>
                </a:cubicBezTo>
                <a:cubicBezTo>
                  <a:pt x="283" y="439"/>
                  <a:pt x="410" y="566"/>
                  <a:pt x="566" y="566"/>
                </a:cubicBezTo>
                <a:cubicBezTo>
                  <a:pt x="722" y="566"/>
                  <a:pt x="849" y="693"/>
                  <a:pt x="849" y="850"/>
                </a:cubicBezTo>
                <a:cubicBezTo>
                  <a:pt x="849" y="1006"/>
                  <a:pt x="722" y="1133"/>
                  <a:pt x="566" y="1133"/>
                </a:cubicBezTo>
                <a:close/>
              </a:path>
            </a:pathLst>
          </a:custGeom>
          <a:gradFill rotWithShape="1">
            <a:gsLst>
              <a:gs pos="0">
                <a:srgbClr val="969696"/>
              </a:gs>
              <a:gs pos="100000">
                <a:srgbClr val="222222"/>
              </a:gs>
            </a:gsLst>
            <a:lin ang="5400000" scaled="1"/>
          </a:gradFill>
          <a:ln w="3175" algn="ctr">
            <a:solidFill>
              <a:schemeClr val="bg1"/>
            </a:solidFill>
            <a:miter lim="800000"/>
            <a:headEnd/>
            <a:tailEnd/>
          </a:ln>
        </p:spPr>
        <p:txBody>
          <a:bodyPr/>
          <a:lstStyle/>
          <a:p>
            <a:endParaRPr lang="tr-TR"/>
          </a:p>
        </p:txBody>
      </p:sp>
      <p:pic>
        <p:nvPicPr>
          <p:cNvPr id="515080" name="Picture 2"/>
          <p:cNvPicPr>
            <a:picLocks noChangeAspect="1" noChangeArrowheads="1"/>
          </p:cNvPicPr>
          <p:nvPr/>
        </p:nvPicPr>
        <p:blipFill>
          <a:blip r:embed="rId3">
            <a:lum bright="30000"/>
          </a:blip>
          <a:srcRect/>
          <a:stretch>
            <a:fillRect/>
          </a:stretch>
        </p:blipFill>
        <p:spPr bwMode="auto">
          <a:xfrm>
            <a:off x="2449513" y="4905375"/>
            <a:ext cx="4391025" cy="714375"/>
          </a:xfrm>
          <a:prstGeom prst="rect">
            <a:avLst/>
          </a:prstGeom>
          <a:noFill/>
          <a:ln w="9525">
            <a:noFill/>
            <a:miter lim="800000"/>
            <a:headEnd/>
            <a:tailEnd/>
          </a:ln>
        </p:spPr>
      </p:pic>
      <p:sp>
        <p:nvSpPr>
          <p:cNvPr id="515081" name="Rectangle 13"/>
          <p:cNvSpPr>
            <a:spLocks noChangeArrowheads="1"/>
          </p:cNvSpPr>
          <p:nvPr/>
        </p:nvSpPr>
        <p:spPr bwMode="gray">
          <a:xfrm>
            <a:off x="2892425" y="3884613"/>
            <a:ext cx="2559050" cy="369887"/>
          </a:xfrm>
          <a:prstGeom prst="rect">
            <a:avLst/>
          </a:prstGeom>
          <a:noFill/>
          <a:ln w="12700">
            <a:noFill/>
            <a:miter lim="800000"/>
            <a:headEnd/>
            <a:tailEnd/>
          </a:ln>
        </p:spPr>
        <p:txBody>
          <a:bodyPr lIns="0" tIns="0" rIns="0" bIns="0" anchor="ctr"/>
          <a:lstStyle/>
          <a:p>
            <a:pPr algn="ctr" defTabSz="801688" eaLnBrk="0" hangingPunct="0"/>
            <a:r>
              <a:rPr lang="tr-TR" sz="2400" b="1">
                <a:solidFill>
                  <a:srgbClr val="FFFFFF"/>
                </a:solidFill>
                <a:latin typeface="Calibri" pitchFamily="34" charset="0"/>
              </a:rPr>
              <a:t>Daha Önceki İşleri</a:t>
            </a:r>
            <a:endParaRPr lang="en-GB" sz="2400" b="1">
              <a:solidFill>
                <a:srgbClr val="FFFFFF"/>
              </a:solidFill>
              <a:latin typeface="Calibri" pitchFamily="34" charset="0"/>
            </a:endParaRPr>
          </a:p>
        </p:txBody>
      </p:sp>
      <p:sp>
        <p:nvSpPr>
          <p:cNvPr id="14" name="Freeform 5"/>
          <p:cNvSpPr>
            <a:spLocks/>
          </p:cNvSpPr>
          <p:nvPr/>
        </p:nvSpPr>
        <p:spPr bwMode="auto">
          <a:xfrm>
            <a:off x="3652838" y="1804988"/>
            <a:ext cx="2527300" cy="3238500"/>
          </a:xfrm>
          <a:custGeom>
            <a:avLst/>
            <a:gdLst>
              <a:gd name="T0" fmla="*/ 2147483647 w 849"/>
              <a:gd name="T1" fmla="*/ 0 h 1133"/>
              <a:gd name="T2" fmla="*/ 2147483647 w 849"/>
              <a:gd name="T3" fmla="*/ 2147483647 h 1133"/>
              <a:gd name="T4" fmla="*/ 2147483647 w 849"/>
              <a:gd name="T5" fmla="*/ 2147483647 h 1133"/>
              <a:gd name="T6" fmla="*/ 2147483647 w 849"/>
              <a:gd name="T7" fmla="*/ 2147483647 h 1133"/>
              <a:gd name="T8" fmla="*/ 2147483647 w 849"/>
              <a:gd name="T9" fmla="*/ 2147483647 h 1133"/>
              <a:gd name="T10" fmla="*/ 2147483647 w 849"/>
              <a:gd name="T11" fmla="*/ 2147483647 h 1133"/>
              <a:gd name="T12" fmla="*/ 0 w 849"/>
              <a:gd name="T13" fmla="*/ 2147483647 h 1133"/>
              <a:gd name="T14" fmla="*/ 2147483647 w 849"/>
              <a:gd name="T15" fmla="*/ 0 h 1133"/>
              <a:gd name="T16" fmla="*/ 0 60000 65536"/>
              <a:gd name="T17" fmla="*/ 0 60000 65536"/>
              <a:gd name="T18" fmla="*/ 0 60000 65536"/>
              <a:gd name="T19" fmla="*/ 0 60000 65536"/>
              <a:gd name="T20" fmla="*/ 0 60000 65536"/>
              <a:gd name="T21" fmla="*/ 0 60000 65536"/>
              <a:gd name="T22" fmla="*/ 0 60000 65536"/>
              <a:gd name="T23" fmla="*/ 0 60000 65536"/>
              <a:gd name="T24" fmla="*/ 0 w 849"/>
              <a:gd name="T25" fmla="*/ 0 h 1133"/>
              <a:gd name="T26" fmla="*/ 849 w 849"/>
              <a:gd name="T27" fmla="*/ 1133 h 1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9" h="1133">
                <a:moveTo>
                  <a:pt x="283" y="0"/>
                </a:moveTo>
                <a:cubicBezTo>
                  <a:pt x="595" y="0"/>
                  <a:pt x="849" y="253"/>
                  <a:pt x="849" y="567"/>
                </a:cubicBezTo>
                <a:cubicBezTo>
                  <a:pt x="849" y="880"/>
                  <a:pt x="595" y="1133"/>
                  <a:pt x="283" y="1133"/>
                </a:cubicBezTo>
                <a:cubicBezTo>
                  <a:pt x="283" y="1133"/>
                  <a:pt x="283" y="1133"/>
                  <a:pt x="283" y="1133"/>
                </a:cubicBezTo>
                <a:cubicBezTo>
                  <a:pt x="439" y="1133"/>
                  <a:pt x="566" y="1007"/>
                  <a:pt x="566" y="851"/>
                </a:cubicBezTo>
                <a:cubicBezTo>
                  <a:pt x="566" y="694"/>
                  <a:pt x="439" y="567"/>
                  <a:pt x="283" y="567"/>
                </a:cubicBezTo>
                <a:cubicBezTo>
                  <a:pt x="127" y="567"/>
                  <a:pt x="0" y="440"/>
                  <a:pt x="0" y="283"/>
                </a:cubicBezTo>
                <a:cubicBezTo>
                  <a:pt x="0" y="127"/>
                  <a:pt x="127" y="0"/>
                  <a:pt x="283" y="0"/>
                </a:cubicBezTo>
                <a:close/>
              </a:path>
            </a:pathLst>
          </a:custGeom>
          <a:gradFill rotWithShape="1">
            <a:gsLst>
              <a:gs pos="0">
                <a:schemeClr val="accent2"/>
              </a:gs>
              <a:gs pos="100000">
                <a:schemeClr val="accent2">
                  <a:gamma/>
                  <a:shade val="30196"/>
                  <a:invGamma/>
                </a:schemeClr>
              </a:gs>
            </a:gsLst>
            <a:lin ang="2700000" scaled="1"/>
          </a:gradFill>
          <a:ln w="3175">
            <a:solidFill>
              <a:schemeClr val="bg1"/>
            </a:solidFill>
            <a:miter lim="800000"/>
            <a:headEnd/>
            <a:tailEnd/>
          </a:ln>
        </p:spPr>
        <p:txBody>
          <a:bodyPr/>
          <a:lstStyle/>
          <a:p>
            <a:pPr>
              <a:defRPr/>
            </a:pPr>
            <a:endParaRPr lang="en-US">
              <a:solidFill>
                <a:srgbClr val="000000"/>
              </a:solidFill>
            </a:endParaRPr>
          </a:p>
        </p:txBody>
      </p:sp>
      <p:sp>
        <p:nvSpPr>
          <p:cNvPr id="515083" name="Line 6"/>
          <p:cNvSpPr>
            <a:spLocks noChangeShapeType="1"/>
          </p:cNvSpPr>
          <p:nvPr/>
        </p:nvSpPr>
        <p:spPr bwMode="auto">
          <a:xfrm>
            <a:off x="5233988" y="2181225"/>
            <a:ext cx="3276600" cy="0"/>
          </a:xfrm>
          <a:prstGeom prst="line">
            <a:avLst/>
          </a:prstGeom>
          <a:noFill/>
          <a:ln w="19050">
            <a:noFill/>
            <a:prstDash val="sysDot"/>
            <a:round/>
            <a:headEnd/>
            <a:tailEnd/>
          </a:ln>
        </p:spPr>
        <p:txBody>
          <a:bodyPr/>
          <a:lstStyle/>
          <a:p>
            <a:endParaRPr lang="tr-TR"/>
          </a:p>
        </p:txBody>
      </p:sp>
      <p:sp>
        <p:nvSpPr>
          <p:cNvPr id="515084" name="Rectangle 13"/>
          <p:cNvSpPr>
            <a:spLocks noChangeArrowheads="1"/>
          </p:cNvSpPr>
          <p:nvPr/>
        </p:nvSpPr>
        <p:spPr bwMode="gray">
          <a:xfrm>
            <a:off x="3775075" y="2465388"/>
            <a:ext cx="2201863" cy="368300"/>
          </a:xfrm>
          <a:prstGeom prst="rect">
            <a:avLst/>
          </a:prstGeom>
          <a:noFill/>
          <a:ln w="12700">
            <a:noFill/>
            <a:miter lim="800000"/>
            <a:headEnd/>
            <a:tailEnd/>
          </a:ln>
        </p:spPr>
        <p:txBody>
          <a:bodyPr lIns="0" tIns="0" rIns="0" bIns="0" anchor="ctr"/>
          <a:lstStyle/>
          <a:p>
            <a:pPr algn="ctr" defTabSz="801688" eaLnBrk="0" hangingPunct="0"/>
            <a:r>
              <a:rPr lang="tr-TR" sz="2400" b="1">
                <a:solidFill>
                  <a:srgbClr val="FFFFFF"/>
                </a:solidFill>
                <a:latin typeface="Calibri" pitchFamily="34" charset="0"/>
              </a:rPr>
              <a:t>Şimdi Yaptığı İş</a:t>
            </a:r>
            <a:endParaRPr lang="en-GB" sz="2400" b="1">
              <a:solidFill>
                <a:srgbClr val="FFFFFF"/>
              </a:solidFill>
              <a:latin typeface="Calibri" pitchFamily="34" charset="0"/>
            </a:endParaRPr>
          </a:p>
        </p:txBody>
      </p:sp>
      <p:sp>
        <p:nvSpPr>
          <p:cNvPr id="515085" name="Oval 36"/>
          <p:cNvSpPr>
            <a:spLocks noChangeArrowheads="1"/>
          </p:cNvSpPr>
          <p:nvPr/>
        </p:nvSpPr>
        <p:spPr bwMode="auto">
          <a:xfrm>
            <a:off x="3740150" y="1846263"/>
            <a:ext cx="1624013" cy="871537"/>
          </a:xfrm>
          <a:prstGeom prst="ellipse">
            <a:avLst/>
          </a:prstGeom>
          <a:gradFill rotWithShape="1">
            <a:gsLst>
              <a:gs pos="0">
                <a:schemeClr val="bg1">
                  <a:alpha val="51999"/>
                </a:schemeClr>
              </a:gs>
              <a:gs pos="100000">
                <a:schemeClr val="bg1">
                  <a:alpha val="0"/>
                </a:schemeClr>
              </a:gs>
            </a:gsLst>
            <a:lin ang="5400000" scaled="1"/>
          </a:gradFill>
          <a:ln w="9525">
            <a:noFill/>
            <a:round/>
            <a:headEnd/>
            <a:tailEnd/>
          </a:ln>
        </p:spPr>
        <p:txBody>
          <a:bodyPr wrap="none" anchor="ctr"/>
          <a:lstStyle/>
          <a:p>
            <a:endParaRPr lang="tr-TR">
              <a:solidFill>
                <a:srgbClr val="000000"/>
              </a:solidFill>
            </a:endParaRPr>
          </a:p>
        </p:txBody>
      </p:sp>
      <p:sp>
        <p:nvSpPr>
          <p:cNvPr id="1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BÜTÜN İŞLERİN TANIMLANMASI</a:t>
            </a:r>
          </a:p>
        </p:txBody>
      </p:sp>
      <p:sp>
        <p:nvSpPr>
          <p:cNvPr id="19" name="Rectangle 14"/>
          <p:cNvSpPr>
            <a:spLocks noChangeArrowheads="1"/>
          </p:cNvSpPr>
          <p:nvPr/>
        </p:nvSpPr>
        <p:spPr bwMode="gray">
          <a:xfrm>
            <a:off x="6267450" y="3214688"/>
            <a:ext cx="2781300" cy="995362"/>
          </a:xfrm>
          <a:prstGeom prst="rect">
            <a:avLst/>
          </a:prstGeom>
          <a:noFill/>
          <a:ln w="12700">
            <a:solidFill>
              <a:schemeClr val="bg1">
                <a:lumMod val="65000"/>
              </a:schemeClr>
            </a:solidFill>
            <a:miter lim="800000"/>
            <a:headEnd/>
            <a:tailEnd/>
          </a:ln>
        </p:spPr>
        <p:txBody>
          <a:bodyPr lIns="108000" tIns="108000" rIns="72000" bIns="72000"/>
          <a:lstStyle/>
          <a:p>
            <a:pPr algn="ctr">
              <a:lnSpc>
                <a:spcPct val="90000"/>
              </a:lnSpc>
              <a:spcAft>
                <a:spcPct val="20000"/>
              </a:spcAft>
              <a:buClr>
                <a:srgbClr val="292929"/>
              </a:buClr>
            </a:pPr>
            <a:r>
              <a:rPr lang="tr-TR" sz="1600" i="1">
                <a:solidFill>
                  <a:srgbClr val="000000"/>
                </a:solidFill>
                <a:latin typeface="Calibri" pitchFamily="34" charset="0"/>
              </a:rPr>
              <a:t>Hastanın yaptığı asıl işin ne olduğu ve bu işi yaparken hangi maddelere teması olduğu sorgulanmalıdır. </a:t>
            </a:r>
          </a:p>
          <a:p>
            <a:pPr algn="ctr">
              <a:lnSpc>
                <a:spcPct val="90000"/>
              </a:lnSpc>
              <a:spcAft>
                <a:spcPct val="20000"/>
              </a:spcAft>
              <a:buClr>
                <a:srgbClr val="292929"/>
              </a:buClr>
            </a:pPr>
            <a:endParaRPr lang="tr-TR" sz="1600" i="1">
              <a:solidFill>
                <a:srgbClr val="000000"/>
              </a:solidFill>
              <a:latin typeface="Calibri" pitchFamily="34" charset="0"/>
            </a:endParaRPr>
          </a:p>
        </p:txBody>
      </p:sp>
      <p:pic>
        <p:nvPicPr>
          <p:cNvPr id="515088" name="Picture 3" descr="C:\Users\ahmet\Desktop\RESİM ARŞİVİ\Meslekler\firefighter_128.png"/>
          <p:cNvPicPr>
            <a:picLocks noChangeAspect="1" noChangeArrowheads="1"/>
          </p:cNvPicPr>
          <p:nvPr/>
        </p:nvPicPr>
        <p:blipFill>
          <a:blip r:embed="rId4"/>
          <a:srcRect/>
          <a:stretch>
            <a:fillRect/>
          </a:stretch>
        </p:blipFill>
        <p:spPr bwMode="auto">
          <a:xfrm>
            <a:off x="6384925" y="1289050"/>
            <a:ext cx="2125663" cy="2036763"/>
          </a:xfrm>
          <a:prstGeom prst="rect">
            <a:avLst/>
          </a:prstGeom>
          <a:noFill/>
          <a:ln w="9525">
            <a:noFill/>
            <a:miter lim="800000"/>
            <a:headEnd/>
            <a:tailEnd/>
          </a:ln>
        </p:spPr>
      </p:pic>
      <p:pic>
        <p:nvPicPr>
          <p:cNvPr id="515089" name="Picture 4" descr="C:\Users\ahmet\Desktop\RESİM ARŞİVİ\İnşaat\civil_engineer.png"/>
          <p:cNvPicPr>
            <a:picLocks noChangeAspect="1" noChangeArrowheads="1"/>
          </p:cNvPicPr>
          <p:nvPr/>
        </p:nvPicPr>
        <p:blipFill>
          <a:blip r:embed="rId5"/>
          <a:srcRect/>
          <a:stretch>
            <a:fillRect/>
          </a:stretch>
        </p:blipFill>
        <p:spPr bwMode="auto">
          <a:xfrm>
            <a:off x="1528763" y="3195638"/>
            <a:ext cx="1325562" cy="1325562"/>
          </a:xfrm>
          <a:prstGeom prst="rect">
            <a:avLst/>
          </a:prstGeom>
          <a:noFill/>
          <a:ln w="9525">
            <a:noFill/>
            <a:miter lim="800000"/>
            <a:headEnd/>
            <a:tailEnd/>
          </a:ln>
        </p:spPr>
      </p:pic>
      <p:pic>
        <p:nvPicPr>
          <p:cNvPr id="515090" name="Picture 2" descr="D:\DOKTOR\9-ISTUZMAN\1-EĞİTİM KURUMU\1. İstanbuluzman\ZZResim\Resim-İkon\photographer.png"/>
          <p:cNvPicPr>
            <a:picLocks noChangeAspect="1" noChangeArrowheads="1"/>
          </p:cNvPicPr>
          <p:nvPr/>
        </p:nvPicPr>
        <p:blipFill>
          <a:blip r:embed="rId6"/>
          <a:srcRect/>
          <a:stretch>
            <a:fillRect/>
          </a:stretch>
        </p:blipFill>
        <p:spPr bwMode="auto">
          <a:xfrm>
            <a:off x="1103313" y="4033838"/>
            <a:ext cx="788987" cy="788987"/>
          </a:xfrm>
          <a:prstGeom prst="rect">
            <a:avLst/>
          </a:prstGeom>
          <a:noFill/>
          <a:ln w="9525">
            <a:noFill/>
            <a:miter lim="800000"/>
            <a:headEnd/>
            <a:tailEnd/>
          </a:ln>
        </p:spPr>
      </p:pic>
      <p:pic>
        <p:nvPicPr>
          <p:cNvPr id="515091" name="Picture 2" descr="D:\DOKTOR\1-ISTANBULUZMAN\1-EĞİTİM KURUMU\1. İstanbuluzman\2-RESİMLER\Meslekler\webmaster.png"/>
          <p:cNvPicPr>
            <a:picLocks noChangeAspect="1" noChangeArrowheads="1"/>
          </p:cNvPicPr>
          <p:nvPr/>
        </p:nvPicPr>
        <p:blipFill>
          <a:blip r:embed="rId7"/>
          <a:srcRect/>
          <a:stretch>
            <a:fillRect/>
          </a:stretch>
        </p:blipFill>
        <p:spPr bwMode="auto">
          <a:xfrm>
            <a:off x="692150" y="4572000"/>
            <a:ext cx="690563" cy="690563"/>
          </a:xfrm>
          <a:prstGeom prst="rect">
            <a:avLst/>
          </a:prstGeom>
          <a:noFill/>
          <a:ln w="9525">
            <a:noFill/>
            <a:miter lim="800000"/>
            <a:headEnd/>
            <a:tailEnd/>
          </a:ln>
        </p:spPr>
      </p:pic>
      <p:pic>
        <p:nvPicPr>
          <p:cNvPr id="515092" name="Picture 3" descr="D:\DOKTOR\1-ISTANBULUZMAN\1-EĞİTİM KURUMU\1. İstanbuluzman\2-RESİMLER\Meslekler\astronaut_128 (2).png"/>
          <p:cNvPicPr>
            <a:picLocks noChangeAspect="1" noChangeArrowheads="1"/>
          </p:cNvPicPr>
          <p:nvPr/>
        </p:nvPicPr>
        <p:blipFill>
          <a:blip r:embed="rId8"/>
          <a:srcRect/>
          <a:stretch>
            <a:fillRect/>
          </a:stretch>
        </p:blipFill>
        <p:spPr bwMode="auto">
          <a:xfrm>
            <a:off x="257175" y="4914900"/>
            <a:ext cx="781050" cy="781050"/>
          </a:xfrm>
          <a:prstGeom prst="rect">
            <a:avLst/>
          </a:prstGeom>
          <a:noFill/>
          <a:ln w="9525">
            <a:noFill/>
            <a:miter lim="800000"/>
            <a:headEnd/>
            <a:tailEnd/>
          </a:ln>
        </p:spPr>
      </p:pic>
      <p:pic>
        <p:nvPicPr>
          <p:cNvPr id="515093" name="Picture 4" descr="D:\DOKTOR\1-ISTANBULUZMAN\1-EĞİTİM KURUMU\1. İstanbuluzman\2-RESİMLER\Meslekler\provider3.png"/>
          <p:cNvPicPr>
            <a:picLocks noChangeAspect="1" noChangeArrowheads="1"/>
          </p:cNvPicPr>
          <p:nvPr/>
        </p:nvPicPr>
        <p:blipFill>
          <a:blip r:embed="rId9"/>
          <a:srcRect/>
          <a:stretch>
            <a:fillRect/>
          </a:stretch>
        </p:blipFill>
        <p:spPr bwMode="auto">
          <a:xfrm>
            <a:off x="7938" y="5391150"/>
            <a:ext cx="573087" cy="619125"/>
          </a:xfrm>
          <a:prstGeom prst="rect">
            <a:avLst/>
          </a:prstGeom>
          <a:noFill/>
          <a:ln w="9525">
            <a:noFill/>
            <a:miter lim="800000"/>
            <a:headEnd/>
            <a:tailEnd/>
          </a:ln>
        </p:spPr>
      </p:pic>
      <p:sp>
        <p:nvSpPr>
          <p:cNvPr id="515094" name="Line 40"/>
          <p:cNvSpPr>
            <a:spLocks noChangeShapeType="1"/>
          </p:cNvSpPr>
          <p:nvPr/>
        </p:nvSpPr>
        <p:spPr bwMode="auto">
          <a:xfrm flipH="1">
            <a:off x="531813" y="5999163"/>
            <a:ext cx="3024187" cy="0"/>
          </a:xfrm>
          <a:prstGeom prst="line">
            <a:avLst/>
          </a:prstGeom>
          <a:noFill/>
          <a:ln w="28575">
            <a:solidFill>
              <a:srgbClr val="4D4D4D"/>
            </a:solidFill>
            <a:prstDash val="sysDot"/>
            <a:round/>
            <a:headEnd/>
            <a:tailEnd/>
          </a:ln>
        </p:spPr>
        <p:txBody>
          <a:bodyPr/>
          <a:lstStyle/>
          <a:p>
            <a:endParaRPr lang="tr-TR"/>
          </a:p>
        </p:txBody>
      </p:sp>
      <p:sp>
        <p:nvSpPr>
          <p:cNvPr id="515095" name="Line 40"/>
          <p:cNvSpPr>
            <a:spLocks noChangeShapeType="1"/>
          </p:cNvSpPr>
          <p:nvPr/>
        </p:nvSpPr>
        <p:spPr bwMode="auto">
          <a:xfrm flipH="1">
            <a:off x="885825" y="5627688"/>
            <a:ext cx="2663825" cy="0"/>
          </a:xfrm>
          <a:prstGeom prst="line">
            <a:avLst/>
          </a:prstGeom>
          <a:noFill/>
          <a:ln w="28575">
            <a:solidFill>
              <a:srgbClr val="4D4D4D"/>
            </a:solidFill>
            <a:prstDash val="sysDot"/>
            <a:round/>
            <a:headEnd/>
            <a:tailEnd/>
          </a:ln>
        </p:spPr>
        <p:txBody>
          <a:bodyPr/>
          <a:lstStyle/>
          <a:p>
            <a:endParaRPr lang="tr-TR"/>
          </a:p>
        </p:txBody>
      </p:sp>
      <p:sp>
        <p:nvSpPr>
          <p:cNvPr id="515096" name="Line 40"/>
          <p:cNvSpPr>
            <a:spLocks noChangeShapeType="1"/>
          </p:cNvSpPr>
          <p:nvPr/>
        </p:nvSpPr>
        <p:spPr bwMode="auto">
          <a:xfrm flipH="1">
            <a:off x="1162050" y="5199063"/>
            <a:ext cx="2376488" cy="0"/>
          </a:xfrm>
          <a:prstGeom prst="line">
            <a:avLst/>
          </a:prstGeom>
          <a:noFill/>
          <a:ln w="28575">
            <a:solidFill>
              <a:srgbClr val="4D4D4D"/>
            </a:solidFill>
            <a:prstDash val="sysDot"/>
            <a:round/>
            <a:headEnd/>
            <a:tailEnd/>
          </a:ln>
        </p:spPr>
        <p:txBody>
          <a:bodyPr/>
          <a:lstStyle/>
          <a:p>
            <a:endParaRPr lang="tr-TR"/>
          </a:p>
        </p:txBody>
      </p:sp>
      <p:sp>
        <p:nvSpPr>
          <p:cNvPr id="515097" name="Line 40"/>
          <p:cNvSpPr>
            <a:spLocks noChangeShapeType="1"/>
          </p:cNvSpPr>
          <p:nvPr/>
        </p:nvSpPr>
        <p:spPr bwMode="auto">
          <a:xfrm flipH="1">
            <a:off x="1408113" y="4792663"/>
            <a:ext cx="2159000" cy="0"/>
          </a:xfrm>
          <a:prstGeom prst="line">
            <a:avLst/>
          </a:prstGeom>
          <a:noFill/>
          <a:ln w="28575">
            <a:solidFill>
              <a:srgbClr val="4D4D4D"/>
            </a:solidFill>
            <a:prstDash val="sysDot"/>
            <a:round/>
            <a:headEnd/>
            <a:tailEnd/>
          </a:ln>
        </p:spPr>
        <p:txBody>
          <a:bodyPr/>
          <a:lstStyle/>
          <a:p>
            <a:endParaRPr lang="tr-TR"/>
          </a:p>
        </p:txBody>
      </p:sp>
      <p:sp>
        <p:nvSpPr>
          <p:cNvPr id="30" name="Rectangle 14"/>
          <p:cNvSpPr>
            <a:spLocks noChangeArrowheads="1"/>
          </p:cNvSpPr>
          <p:nvPr/>
        </p:nvSpPr>
        <p:spPr bwMode="gray">
          <a:xfrm>
            <a:off x="6267450" y="4260850"/>
            <a:ext cx="2781300" cy="782638"/>
          </a:xfrm>
          <a:prstGeom prst="rect">
            <a:avLst/>
          </a:prstGeom>
          <a:noFill/>
          <a:ln w="12700">
            <a:solidFill>
              <a:schemeClr val="bg1">
                <a:lumMod val="65000"/>
              </a:schemeClr>
            </a:solidFill>
            <a:miter lim="800000"/>
            <a:headEnd/>
            <a:tailEnd/>
          </a:ln>
        </p:spPr>
        <p:txBody>
          <a:bodyPr lIns="108000" tIns="108000" rIns="72000" bIns="72000"/>
          <a:lstStyle/>
          <a:p>
            <a:pPr algn="ctr">
              <a:lnSpc>
                <a:spcPct val="90000"/>
              </a:lnSpc>
              <a:spcAft>
                <a:spcPct val="20000"/>
              </a:spcAft>
              <a:buClr>
                <a:srgbClr val="292929"/>
              </a:buClr>
            </a:pPr>
            <a:r>
              <a:rPr lang="tr-TR" sz="1600" i="1">
                <a:solidFill>
                  <a:srgbClr val="7F7F7F"/>
                </a:solidFill>
                <a:latin typeface="Calibri" pitchFamily="34" charset="0"/>
              </a:rPr>
              <a:t>Başlıca etkenler; kurşun, toz, kanserojen maddeler, radyasyon sorgulanmalıdır.</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pieren 19"/>
          <p:cNvGrpSpPr/>
          <p:nvPr/>
        </p:nvGrpSpPr>
        <p:grpSpPr>
          <a:xfrm>
            <a:off x="1334225" y="1608206"/>
            <a:ext cx="6332217" cy="3079609"/>
            <a:chOff x="-6894285" y="1632020"/>
            <a:chExt cx="6332217" cy="3079609"/>
          </a:xfrm>
          <a:effectLst>
            <a:outerShdw blurRad="685800" dist="88900" dir="2700000" sx="107000" sy="107000" algn="ctr" rotWithShape="0">
              <a:srgbClr val="000000">
                <a:alpha val="62000"/>
              </a:srgbClr>
            </a:outerShdw>
          </a:effectLst>
          <a:scene3d>
            <a:camera prst="perspectiveLeft" fov="4800000">
              <a:rot lat="17880000" lon="0" rev="0"/>
            </a:camera>
            <a:lightRig rig="threePt" dir="t">
              <a:rot lat="0" lon="0" rev="2400000"/>
            </a:lightRig>
          </a:scene3d>
        </p:grpSpPr>
        <p:sp>
          <p:nvSpPr>
            <p:cNvPr id="5" name="Pfeil nach links 15"/>
            <p:cNvSpPr/>
            <p:nvPr/>
          </p:nvSpPr>
          <p:spPr>
            <a:xfrm>
              <a:off x="-4351893" y="1632020"/>
              <a:ext cx="3789825" cy="2053073"/>
            </a:xfrm>
            <a:prstGeom prst="leftArrow">
              <a:avLst>
                <a:gd name="adj1" fmla="val 48544"/>
                <a:gd name="adj2" fmla="val 83864"/>
              </a:avLst>
            </a:prstGeom>
            <a:solidFill>
              <a:schemeClr val="tx1">
                <a:lumMod val="65000"/>
                <a:lumOff val="35000"/>
              </a:schemeClr>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b="1" noProof="1">
                  <a:solidFill>
                    <a:srgbClr val="FFFFFF"/>
                  </a:solidFill>
                  <a:latin typeface="Agency FB" pitchFamily="34" charset="0"/>
                  <a:cs typeface="Calibri" pitchFamily="34" charset="0"/>
                </a:rPr>
                <a:t>Zaman</a:t>
              </a:r>
              <a:endParaRPr lang="en-US" sz="4000" b="1" noProof="1">
                <a:solidFill>
                  <a:srgbClr val="FFFFFF"/>
                </a:solidFill>
                <a:latin typeface="Agency FB" pitchFamily="34" charset="0"/>
                <a:cs typeface="Calibri" pitchFamily="34" charset="0"/>
              </a:endParaRPr>
            </a:p>
          </p:txBody>
        </p:sp>
        <p:sp>
          <p:nvSpPr>
            <p:cNvPr id="7" name="Pfeil nach links 16"/>
            <p:cNvSpPr/>
            <p:nvPr/>
          </p:nvSpPr>
          <p:spPr>
            <a:xfrm rot="10800000" flipV="1">
              <a:off x="-6894285" y="2658556"/>
              <a:ext cx="3789825" cy="2053073"/>
            </a:xfrm>
            <a:prstGeom prst="leftArrow">
              <a:avLst>
                <a:gd name="adj1" fmla="val 48544"/>
                <a:gd name="adj2" fmla="val 83864"/>
              </a:avLst>
            </a:prstGeom>
            <a:solidFill>
              <a:schemeClr val="bg1">
                <a:lumMod val="65000"/>
              </a:schemeClr>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000" noProof="1">
                  <a:solidFill>
                    <a:srgbClr val="000000"/>
                  </a:solidFill>
                  <a:latin typeface="Agency FB" pitchFamily="34" charset="0"/>
                </a:rPr>
                <a:t>Hastalık</a:t>
              </a:r>
              <a:endParaRPr lang="en-US" sz="4000" noProof="1">
                <a:solidFill>
                  <a:srgbClr val="000000"/>
                </a:solidFill>
                <a:latin typeface="Agency FB" pitchFamily="34" charset="0"/>
              </a:endParaRPr>
            </a:p>
          </p:txBody>
        </p:sp>
      </p:grpSp>
      <p:sp>
        <p:nvSpPr>
          <p:cNvPr id="8" name="Rectangle 5"/>
          <p:cNvSpPr>
            <a:spLocks noChangeArrowheads="1"/>
          </p:cNvSpPr>
          <p:nvPr/>
        </p:nvSpPr>
        <p:spPr bwMode="gray">
          <a:xfrm>
            <a:off x="419100" y="4533900"/>
            <a:ext cx="8172450" cy="685800"/>
          </a:xfrm>
          <a:prstGeom prst="rect">
            <a:avLst/>
          </a:prstGeom>
          <a:noFill/>
          <a:ln w="12700">
            <a:solidFill>
              <a:schemeClr val="bg1">
                <a:lumMod val="65000"/>
              </a:schemeClr>
            </a:solidFill>
            <a:miter lim="800000"/>
            <a:headEnd/>
            <a:tailEnd/>
          </a:ln>
        </p:spPr>
        <p:txBody>
          <a:bodyPr lIns="108000" tIns="108000" rIns="144000" bIns="72000"/>
          <a:lstStyle/>
          <a:p>
            <a:pPr algn="ctr">
              <a:buClr>
                <a:srgbClr val="292929"/>
              </a:buClr>
            </a:pPr>
            <a:r>
              <a:rPr lang="tr-TR" i="1" noProof="1">
                <a:latin typeface="Calibri" pitchFamily="34" charset="0"/>
              </a:rPr>
              <a:t>Belirtilerinin çalışma temposu ile ilişkisi tanı bakımından yönlendiricidir.</a:t>
            </a:r>
          </a:p>
          <a:p>
            <a:pPr algn="ctr">
              <a:buClr>
                <a:srgbClr val="292929"/>
              </a:buClr>
            </a:pPr>
            <a:r>
              <a:rPr lang="tr-TR" i="1" noProof="1">
                <a:solidFill>
                  <a:srgbClr val="7F7F7F"/>
                </a:solidFill>
                <a:latin typeface="Calibri" pitchFamily="34" charset="0"/>
              </a:rPr>
              <a:t>Şikayetler İşyerinde Artıyor mu? Azalıyor mu?</a:t>
            </a:r>
          </a:p>
        </p:txBody>
      </p:sp>
      <p:sp>
        <p:nvSpPr>
          <p:cNvPr id="9"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HASTALIĞIN ZAMANLA İLİŞKİSİ</a:t>
            </a:r>
          </a:p>
        </p:txBody>
      </p:sp>
      <p:pic>
        <p:nvPicPr>
          <p:cNvPr id="517126" name="Picture 3" descr="D:\DOKTOR\1-ISTANBULUZMAN\1-EĞİTİM KURUMU\1. İstanbuluzman\2-RESİMLER\Saat-Kadran\clock.png"/>
          <p:cNvPicPr>
            <a:picLocks noChangeAspect="1" noChangeArrowheads="1"/>
          </p:cNvPicPr>
          <p:nvPr/>
        </p:nvPicPr>
        <p:blipFill>
          <a:blip r:embed="rId3"/>
          <a:srcRect/>
          <a:stretch>
            <a:fillRect/>
          </a:stretch>
        </p:blipFill>
        <p:spPr bwMode="auto">
          <a:xfrm>
            <a:off x="6143625" y="1330325"/>
            <a:ext cx="1304925" cy="1304925"/>
          </a:xfrm>
          <a:prstGeom prst="rect">
            <a:avLst/>
          </a:prstGeom>
          <a:noFill/>
          <a:ln w="9525">
            <a:noFill/>
            <a:miter lim="800000"/>
            <a:headEnd/>
            <a:tailEnd/>
          </a:ln>
        </p:spPr>
      </p:pic>
      <p:pic>
        <p:nvPicPr>
          <p:cNvPr id="517127" name="Picture 2" descr="C:\Users\ahmet\Desktop\patient.png"/>
          <p:cNvPicPr>
            <a:picLocks noChangeAspect="1" noChangeArrowheads="1"/>
          </p:cNvPicPr>
          <p:nvPr/>
        </p:nvPicPr>
        <p:blipFill>
          <a:blip r:embed="rId4"/>
          <a:srcRect/>
          <a:stretch>
            <a:fillRect/>
          </a:stretch>
        </p:blipFill>
        <p:spPr bwMode="auto">
          <a:xfrm>
            <a:off x="1485900" y="1206500"/>
            <a:ext cx="1905000" cy="1905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8" name="Gruppieren 10"/>
          <p:cNvGrpSpPr/>
          <p:nvPr/>
        </p:nvGrpSpPr>
        <p:grpSpPr>
          <a:xfrm>
            <a:off x="2055812" y="337327"/>
            <a:ext cx="5459413" cy="3882248"/>
            <a:chOff x="1979518" y="1061926"/>
            <a:chExt cx="4534093" cy="4548357"/>
          </a:xfrm>
          <a:solidFill>
            <a:schemeClr val="bg1">
              <a:lumMod val="65000"/>
            </a:schemeClr>
          </a:solidFill>
          <a:effectLst>
            <a:outerShdw blurRad="723900" dist="50800" dir="6120000" algn="ctr" rotWithShape="0">
              <a:srgbClr val="000000">
                <a:alpha val="57000"/>
              </a:srgbClr>
            </a:outerShdw>
          </a:effectLst>
          <a:scene3d>
            <a:camera prst="perspectiveFront" fov="5400000">
              <a:rot lat="19653974" lon="19492282" rev="1671675"/>
            </a:camera>
            <a:lightRig rig="threePt" dir="t"/>
          </a:scene3d>
        </p:grpSpPr>
        <p:sp>
          <p:nvSpPr>
            <p:cNvPr id="9" name="Träne 6"/>
            <p:cNvSpPr/>
            <p:nvPr/>
          </p:nvSpPr>
          <p:spPr>
            <a:xfrm>
              <a:off x="1979518" y="3425883"/>
              <a:ext cx="2184400" cy="2184400"/>
            </a:xfrm>
            <a:prstGeom prst="teardrop">
              <a:avLst/>
            </a:prstGeom>
            <a:solidFill>
              <a:schemeClr val="bg1">
                <a:lumMod val="50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b="1" dirty="0">
                  <a:solidFill>
                    <a:srgbClr val="FFFFFF"/>
                  </a:solidFill>
                  <a:latin typeface="Calibri" pitchFamily="34" charset="0"/>
                  <a:cs typeface="Calibri" pitchFamily="34" charset="0"/>
                </a:rPr>
                <a:t>Benzer Yakınma</a:t>
              </a:r>
              <a:endParaRPr lang="de-DE" sz="2800" b="1" dirty="0">
                <a:solidFill>
                  <a:srgbClr val="FFFFFF"/>
                </a:solidFill>
                <a:latin typeface="Calibri" pitchFamily="34" charset="0"/>
                <a:cs typeface="Calibri" pitchFamily="34" charset="0"/>
              </a:endParaRPr>
            </a:p>
          </p:txBody>
        </p:sp>
        <p:sp>
          <p:nvSpPr>
            <p:cNvPr id="10" name="Träne 7"/>
            <p:cNvSpPr/>
            <p:nvPr/>
          </p:nvSpPr>
          <p:spPr>
            <a:xfrm flipH="1">
              <a:off x="4329209" y="3425883"/>
              <a:ext cx="2184400" cy="2184400"/>
            </a:xfrm>
            <a:prstGeom prst="teardrop">
              <a:avLst/>
            </a:prstGeom>
            <a:solidFill>
              <a:schemeClr val="tx1">
                <a:lumMod val="65000"/>
                <a:lumOff val="3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dirty="0">
                  <a:solidFill>
                    <a:srgbClr val="FFFFFF"/>
                  </a:solidFill>
                  <a:latin typeface="Calibri" pitchFamily="34" charset="0"/>
                  <a:cs typeface="Calibri" pitchFamily="34" charset="0"/>
                </a:rPr>
                <a:t>Benzer Yakınma</a:t>
              </a:r>
              <a:endParaRPr lang="de-DE" sz="2800" dirty="0">
                <a:solidFill>
                  <a:srgbClr val="FFFFFF"/>
                </a:solidFill>
                <a:latin typeface="Calibri" pitchFamily="34" charset="0"/>
                <a:cs typeface="Calibri" pitchFamily="34" charset="0"/>
              </a:endParaRPr>
            </a:p>
          </p:txBody>
        </p:sp>
        <p:sp>
          <p:nvSpPr>
            <p:cNvPr id="11" name="Träne 8"/>
            <p:cNvSpPr/>
            <p:nvPr/>
          </p:nvSpPr>
          <p:spPr>
            <a:xfrm flipV="1">
              <a:off x="1979518" y="1061926"/>
              <a:ext cx="2184400" cy="2184400"/>
            </a:xfrm>
            <a:prstGeom prst="teardrop">
              <a:avLst/>
            </a:prstGeom>
            <a:solidFill>
              <a:schemeClr val="bg1">
                <a:lumMod val="7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b="1" dirty="0">
                  <a:solidFill>
                    <a:srgbClr val="FFFFFF"/>
                  </a:solidFill>
                  <a:latin typeface="Calibri" pitchFamily="34" charset="0"/>
                  <a:cs typeface="Calibri" pitchFamily="34" charset="0"/>
                </a:rPr>
                <a:t>Benzer Yakınma</a:t>
              </a:r>
              <a:endParaRPr lang="de-DE" sz="2800" b="1" dirty="0">
                <a:solidFill>
                  <a:srgbClr val="FFFFFF"/>
                </a:solidFill>
                <a:latin typeface="Calibri" pitchFamily="34" charset="0"/>
                <a:cs typeface="Calibri" pitchFamily="34" charset="0"/>
              </a:endParaRPr>
            </a:p>
          </p:txBody>
        </p:sp>
        <p:sp>
          <p:nvSpPr>
            <p:cNvPr id="12" name="Träne 9"/>
            <p:cNvSpPr/>
            <p:nvPr/>
          </p:nvSpPr>
          <p:spPr>
            <a:xfrm flipH="1" flipV="1">
              <a:off x="4329210" y="1061926"/>
              <a:ext cx="2184401" cy="2184400"/>
            </a:xfrm>
            <a:prstGeom prst="teardrop">
              <a:avLst/>
            </a:prstGeom>
            <a:solidFill>
              <a:schemeClr val="bg1">
                <a:lumMod val="75000"/>
              </a:schemeClr>
            </a:solidFill>
            <a:ln>
              <a:noFill/>
            </a:ln>
            <a:effectLst>
              <a:outerShdw blurRad="184150" dist="241300" dir="11520000" sx="110000" sy="110000" algn="ctr">
                <a:srgbClr val="000000">
                  <a:alpha val="18000"/>
                </a:srgbClr>
              </a:outerShdw>
            </a:effectLst>
            <a:sp3d extrusionH="190500" prstMaterial="matte">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2800" dirty="0">
                  <a:solidFill>
                    <a:srgbClr val="FFFFFF"/>
                  </a:solidFill>
                  <a:latin typeface="Calibri" pitchFamily="34" charset="0"/>
                  <a:cs typeface="Calibri" pitchFamily="34" charset="0"/>
                </a:rPr>
                <a:t>Benzer Yakınma</a:t>
              </a:r>
              <a:endParaRPr lang="de-DE" sz="2800" dirty="0">
                <a:solidFill>
                  <a:srgbClr val="FFFFFF"/>
                </a:solidFill>
                <a:latin typeface="Calibri" pitchFamily="34" charset="0"/>
                <a:cs typeface="Calibri" pitchFamily="34" charset="0"/>
              </a:endParaRPr>
            </a:p>
          </p:txBody>
        </p:sp>
      </p:grpSp>
      <p:sp>
        <p:nvSpPr>
          <p:cNvPr id="13" name="Rectangle 5"/>
          <p:cNvSpPr>
            <a:spLocks noChangeArrowheads="1"/>
          </p:cNvSpPr>
          <p:nvPr/>
        </p:nvSpPr>
        <p:spPr bwMode="gray">
          <a:xfrm>
            <a:off x="119063" y="4835525"/>
            <a:ext cx="8905875" cy="709613"/>
          </a:xfrm>
          <a:prstGeom prst="rect">
            <a:avLst/>
          </a:prstGeom>
          <a:noFill/>
          <a:ln w="12700">
            <a:solidFill>
              <a:schemeClr val="bg1">
                <a:lumMod val="65000"/>
              </a:schemeClr>
            </a:solidFill>
            <a:miter lim="800000"/>
            <a:headEnd/>
            <a:tailEnd/>
          </a:ln>
        </p:spPr>
        <p:txBody>
          <a:bodyPr lIns="108000" tIns="108000" rIns="144000" bIns="72000"/>
          <a:lstStyle/>
          <a:p>
            <a:pPr algn="ctr">
              <a:spcAft>
                <a:spcPts val="1400"/>
              </a:spcAft>
              <a:buClr>
                <a:srgbClr val="292929"/>
              </a:buClr>
            </a:pPr>
            <a:r>
              <a:rPr lang="tr-TR" i="1" noProof="1">
                <a:latin typeface="Calibri" pitchFamily="34" charset="0"/>
              </a:rPr>
              <a:t>Bir işyerinde bir işçide meslek hastalığı belirtilerinin ortaya çıkmış olması durumunda o işçiler arasında </a:t>
            </a:r>
            <a:r>
              <a:rPr lang="tr-TR" b="1" i="1" noProof="1">
                <a:latin typeface="Calibri" pitchFamily="34" charset="0"/>
              </a:rPr>
              <a:t>benzeri belirtiler </a:t>
            </a:r>
            <a:r>
              <a:rPr lang="tr-TR" i="1" noProof="1">
                <a:latin typeface="Calibri" pitchFamily="34" charset="0"/>
              </a:rPr>
              <a:t>olan başka işçilerin varlığı sorgulanmalıdır.</a:t>
            </a:r>
          </a:p>
          <a:p>
            <a:pPr algn="ctr">
              <a:spcAft>
                <a:spcPts val="1400"/>
              </a:spcAft>
              <a:buClr>
                <a:srgbClr val="292929"/>
              </a:buClr>
            </a:pPr>
            <a:endParaRPr lang="tr-TR" i="1" noProof="1">
              <a:latin typeface="Calibri" pitchFamily="34" charset="0"/>
            </a:endParaRPr>
          </a:p>
        </p:txBody>
      </p:sp>
      <p:sp>
        <p:nvSpPr>
          <p:cNvPr id="14" name="Rectangle 5"/>
          <p:cNvSpPr>
            <a:spLocks noChangeArrowheads="1"/>
          </p:cNvSpPr>
          <p:nvPr/>
        </p:nvSpPr>
        <p:spPr bwMode="gray">
          <a:xfrm>
            <a:off x="119063" y="5584825"/>
            <a:ext cx="8905875" cy="698500"/>
          </a:xfrm>
          <a:prstGeom prst="rect">
            <a:avLst/>
          </a:prstGeom>
          <a:noFill/>
          <a:ln w="12700">
            <a:solidFill>
              <a:schemeClr val="bg1">
                <a:lumMod val="65000"/>
              </a:schemeClr>
            </a:solidFill>
            <a:miter lim="800000"/>
            <a:headEnd/>
            <a:tailEnd/>
          </a:ln>
        </p:spPr>
        <p:txBody>
          <a:bodyPr lIns="108000" tIns="108000" rIns="144000" bIns="72000"/>
          <a:lstStyle/>
          <a:p>
            <a:pPr algn="ctr">
              <a:spcAft>
                <a:spcPts val="1400"/>
              </a:spcAft>
              <a:buClr>
                <a:srgbClr val="292929"/>
              </a:buClr>
            </a:pPr>
            <a:r>
              <a:rPr lang="tr-TR" i="1" noProof="1">
                <a:latin typeface="Calibri" pitchFamily="34" charset="0"/>
              </a:rPr>
              <a:t>Çalışanlar arasında benzer belirtileri olan başka kimselerin araştırılması bakımından sağlık</a:t>
            </a:r>
            <a:r>
              <a:rPr lang="tr-TR" b="1" i="1" noProof="1">
                <a:latin typeface="Calibri" pitchFamily="34" charset="0"/>
              </a:rPr>
              <a:t> sorunu nedeniyle iş değiştiren/erken emekli </a:t>
            </a:r>
            <a:r>
              <a:rPr lang="tr-TR" i="1" noProof="1">
                <a:latin typeface="Calibri" pitchFamily="34" charset="0"/>
              </a:rPr>
              <a:t>olan kişilerin olup olmadığı da sorgulanmalıdır.</a:t>
            </a:r>
          </a:p>
        </p:txBody>
      </p:sp>
      <p:sp>
        <p:nvSpPr>
          <p:cNvPr id="1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BENZER BELİRTİLERİN ARAŞTIRILMASI</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21219" name="Group 82"/>
          <p:cNvGrpSpPr>
            <a:grpSpLocks/>
          </p:cNvGrpSpPr>
          <p:nvPr/>
        </p:nvGrpSpPr>
        <p:grpSpPr bwMode="auto">
          <a:xfrm>
            <a:off x="2881313" y="1554163"/>
            <a:ext cx="3684587" cy="4171950"/>
            <a:chOff x="1671" y="1171"/>
            <a:chExt cx="2321" cy="2628"/>
          </a:xfrm>
        </p:grpSpPr>
        <p:pic>
          <p:nvPicPr>
            <p:cNvPr id="521230" name="Picture 27"/>
            <p:cNvPicPr>
              <a:picLocks noChangeAspect="1" noChangeArrowheads="1"/>
            </p:cNvPicPr>
            <p:nvPr/>
          </p:nvPicPr>
          <p:blipFill>
            <a:blip r:embed="rId3"/>
            <a:srcRect/>
            <a:stretch>
              <a:fillRect/>
            </a:stretch>
          </p:blipFill>
          <p:spPr bwMode="auto">
            <a:xfrm>
              <a:off x="1671" y="3199"/>
              <a:ext cx="2321" cy="600"/>
            </a:xfrm>
            <a:prstGeom prst="rect">
              <a:avLst/>
            </a:prstGeom>
            <a:noFill/>
            <a:ln w="9525">
              <a:noFill/>
              <a:miter lim="800000"/>
              <a:headEnd/>
              <a:tailEnd/>
            </a:ln>
          </p:spPr>
        </p:pic>
        <p:sp>
          <p:nvSpPr>
            <p:cNvPr id="521231" name="Freeform 15"/>
            <p:cNvSpPr>
              <a:spLocks noChangeAspect="1"/>
            </p:cNvSpPr>
            <p:nvPr/>
          </p:nvSpPr>
          <p:spPr bwMode="auto">
            <a:xfrm>
              <a:off x="1700" y="1171"/>
              <a:ext cx="2292" cy="1980"/>
            </a:xfrm>
            <a:custGeom>
              <a:avLst/>
              <a:gdLst>
                <a:gd name="T0" fmla="*/ 46374 w 365"/>
                <a:gd name="T1" fmla="*/ 557852 h 316"/>
                <a:gd name="T2" fmla="*/ 15893 w 365"/>
                <a:gd name="T3" fmla="*/ 506773 h 316"/>
                <a:gd name="T4" fmla="*/ 293489 w 365"/>
                <a:gd name="T5" fmla="*/ 28190 h 316"/>
                <a:gd name="T6" fmla="*/ 356026 w 365"/>
                <a:gd name="T7" fmla="*/ 28190 h 316"/>
                <a:gd name="T8" fmla="*/ 633628 w 365"/>
                <a:gd name="T9" fmla="*/ 506773 h 316"/>
                <a:gd name="T10" fmla="*/ 603141 w 365"/>
                <a:gd name="T11" fmla="*/ 557852 h 316"/>
                <a:gd name="T12" fmla="*/ 46374 w 365"/>
                <a:gd name="T13" fmla="*/ 55785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tr-TR"/>
            </a:p>
          </p:txBody>
        </p:sp>
        <p:sp>
          <p:nvSpPr>
            <p:cNvPr id="521232" name="Freeform 16"/>
            <p:cNvSpPr>
              <a:spLocks noChangeAspect="1"/>
            </p:cNvSpPr>
            <p:nvPr/>
          </p:nvSpPr>
          <p:spPr bwMode="auto">
            <a:xfrm>
              <a:off x="1700" y="1171"/>
              <a:ext cx="2292" cy="1980"/>
            </a:xfrm>
            <a:custGeom>
              <a:avLst/>
              <a:gdLst>
                <a:gd name="T0" fmla="*/ 46374 w 365"/>
                <a:gd name="T1" fmla="*/ 557852 h 316"/>
                <a:gd name="T2" fmla="*/ 15893 w 365"/>
                <a:gd name="T3" fmla="*/ 506773 h 316"/>
                <a:gd name="T4" fmla="*/ 293489 w 365"/>
                <a:gd name="T5" fmla="*/ 28190 h 316"/>
                <a:gd name="T6" fmla="*/ 356026 w 365"/>
                <a:gd name="T7" fmla="*/ 28190 h 316"/>
                <a:gd name="T8" fmla="*/ 633628 w 365"/>
                <a:gd name="T9" fmla="*/ 506773 h 316"/>
                <a:gd name="T10" fmla="*/ 603141 w 365"/>
                <a:gd name="T11" fmla="*/ 557852 h 316"/>
                <a:gd name="T12" fmla="*/ 46374 w 365"/>
                <a:gd name="T13" fmla="*/ 557852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0070C0"/>
            </a:solidFill>
            <a:ln w="9525">
              <a:solidFill>
                <a:srgbClr val="C0C0C0"/>
              </a:solidFill>
              <a:miter lim="800000"/>
              <a:headEnd/>
              <a:tailEnd/>
            </a:ln>
          </p:spPr>
          <p:txBody>
            <a:bodyPr/>
            <a:lstStyle/>
            <a:p>
              <a:endParaRPr lang="tr-TR"/>
            </a:p>
          </p:txBody>
        </p:sp>
        <p:sp>
          <p:nvSpPr>
            <p:cNvPr id="521233" name="Freeform 17"/>
            <p:cNvSpPr>
              <a:spLocks noChangeAspect="1"/>
            </p:cNvSpPr>
            <p:nvPr/>
          </p:nvSpPr>
          <p:spPr bwMode="auto">
            <a:xfrm>
              <a:off x="1950" y="1439"/>
              <a:ext cx="1789" cy="1555"/>
            </a:xfrm>
            <a:custGeom>
              <a:avLst/>
              <a:gdLst>
                <a:gd name="T0" fmla="*/ 14306 w 285"/>
                <a:gd name="T1" fmla="*/ 438949 h 248"/>
                <a:gd name="T2" fmla="*/ 5279 w 285"/>
                <a:gd name="T3" fmla="*/ 421261 h 248"/>
                <a:gd name="T4" fmla="*/ 243473 w 285"/>
                <a:gd name="T5" fmla="*/ 8966 h 248"/>
                <a:gd name="T6" fmla="*/ 263014 w 285"/>
                <a:gd name="T7" fmla="*/ 8966 h 248"/>
                <a:gd name="T8" fmla="*/ 501209 w 285"/>
                <a:gd name="T9" fmla="*/ 421261 h 248"/>
                <a:gd name="T10" fmla="*/ 492182 w 285"/>
                <a:gd name="T11" fmla="*/ 438949 h 248"/>
                <a:gd name="T12" fmla="*/ 14306 w 285"/>
                <a:gd name="T13" fmla="*/ 438949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tr-TR"/>
            </a:p>
          </p:txBody>
        </p:sp>
        <p:sp>
          <p:nvSpPr>
            <p:cNvPr id="10"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solidFill>
                  <a:srgbClr val="000000"/>
                </a:solidFill>
              </a:endParaRPr>
            </a:p>
          </p:txBody>
        </p:sp>
        <p:sp>
          <p:nvSpPr>
            <p:cNvPr id="521235" name="Freeform 19"/>
            <p:cNvSpPr>
              <a:spLocks noChangeAspect="1"/>
            </p:cNvSpPr>
            <p:nvPr/>
          </p:nvSpPr>
          <p:spPr bwMode="auto">
            <a:xfrm>
              <a:off x="2728" y="1736"/>
              <a:ext cx="234" cy="784"/>
            </a:xfrm>
            <a:custGeom>
              <a:avLst/>
              <a:gdLst>
                <a:gd name="T0" fmla="*/ 4 w 720"/>
                <a:gd name="T1" fmla="*/ 0 h 2437"/>
                <a:gd name="T2" fmla="*/ 8 w 720"/>
                <a:gd name="T3" fmla="*/ 1 h 2437"/>
                <a:gd name="T4" fmla="*/ 9 w 720"/>
                <a:gd name="T5" fmla="*/ 5 h 2437"/>
                <a:gd name="T6" fmla="*/ 7 w 720"/>
                <a:gd name="T7" fmla="*/ 29 h 2437"/>
                <a:gd name="T8" fmla="*/ 5 w 720"/>
                <a:gd name="T9" fmla="*/ 30 h 2437"/>
                <a:gd name="T10" fmla="*/ 4 w 720"/>
                <a:gd name="T11" fmla="*/ 30 h 2437"/>
                <a:gd name="T12" fmla="*/ 2 w 720"/>
                <a:gd name="T13" fmla="*/ 29 h 2437"/>
                <a:gd name="T14" fmla="*/ 0 w 720"/>
                <a:gd name="T15" fmla="*/ 5 h 2437"/>
                <a:gd name="T16" fmla="*/ 1 w 720"/>
                <a:gd name="T17" fmla="*/ 1 h 2437"/>
                <a:gd name="T18" fmla="*/ 5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tr-TR"/>
            </a:p>
          </p:txBody>
        </p:sp>
        <p:pic>
          <p:nvPicPr>
            <p:cNvPr id="521236" name="Picture 20"/>
            <p:cNvPicPr>
              <a:picLocks noChangeAspect="1" noChangeArrowheads="1"/>
            </p:cNvPicPr>
            <p:nvPr/>
          </p:nvPicPr>
          <p:blipFill>
            <a:blip r:embed="rId4"/>
            <a:srcRect/>
            <a:stretch>
              <a:fillRect/>
            </a:stretch>
          </p:blipFill>
          <p:spPr bwMode="auto">
            <a:xfrm>
              <a:off x="2037" y="1203"/>
              <a:ext cx="1298" cy="1330"/>
            </a:xfrm>
            <a:prstGeom prst="rect">
              <a:avLst/>
            </a:prstGeom>
            <a:noFill/>
            <a:ln w="11176">
              <a:noFill/>
              <a:miter lim="800000"/>
              <a:headEnd/>
              <a:tailEnd/>
            </a:ln>
          </p:spPr>
        </p:pic>
        <p:sp>
          <p:nvSpPr>
            <p:cNvPr id="521237"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solidFill>
                  <a:srgbClr val="000000"/>
                </a:solidFill>
              </a:endParaRPr>
            </a:p>
          </p:txBody>
        </p:sp>
      </p:grpSp>
      <p:sp>
        <p:nvSpPr>
          <p:cNvPr id="521220" name="Rectangle 23"/>
          <p:cNvSpPr>
            <a:spLocks noChangeArrowheads="1"/>
          </p:cNvSpPr>
          <p:nvPr/>
        </p:nvSpPr>
        <p:spPr bwMode="gray">
          <a:xfrm rot="-3600000">
            <a:off x="1999456" y="2783682"/>
            <a:ext cx="3279775" cy="350838"/>
          </a:xfrm>
          <a:prstGeom prst="rect">
            <a:avLst/>
          </a:prstGeom>
          <a:noFill/>
          <a:ln w="9525">
            <a:noFill/>
            <a:miter lim="800000"/>
            <a:headEnd/>
            <a:tailEnd/>
          </a:ln>
        </p:spPr>
        <p:txBody>
          <a:bodyPr lIns="0" tIns="0" rIns="0" bIns="0" anchor="ctr"/>
          <a:lstStyle/>
          <a:p>
            <a:pPr algn="ctr" defTabSz="801688" eaLnBrk="0" hangingPunct="0"/>
            <a:r>
              <a:rPr lang="tr-TR" sz="1400" i="1" noProof="1">
                <a:solidFill>
                  <a:srgbClr val="000000"/>
                </a:solidFill>
                <a:latin typeface="Calibri" pitchFamily="34" charset="0"/>
              </a:rPr>
              <a:t>İkinci işte çeşitli etmenlere maruz kalma</a:t>
            </a:r>
          </a:p>
        </p:txBody>
      </p:sp>
      <p:sp>
        <p:nvSpPr>
          <p:cNvPr id="521221" name="Rectangle 24"/>
          <p:cNvSpPr>
            <a:spLocks noChangeArrowheads="1"/>
          </p:cNvSpPr>
          <p:nvPr/>
        </p:nvSpPr>
        <p:spPr bwMode="gray">
          <a:xfrm rot="3600000" flipH="1">
            <a:off x="4256088" y="2811463"/>
            <a:ext cx="3279775" cy="352425"/>
          </a:xfrm>
          <a:prstGeom prst="rect">
            <a:avLst/>
          </a:prstGeom>
          <a:noFill/>
          <a:ln w="9525">
            <a:noFill/>
            <a:miter lim="800000"/>
            <a:headEnd/>
            <a:tailEnd/>
          </a:ln>
        </p:spPr>
        <p:txBody>
          <a:bodyPr lIns="0" tIns="0" rIns="0" bIns="0" anchor="ctr"/>
          <a:lstStyle/>
          <a:p>
            <a:pPr algn="ctr" defTabSz="801688" eaLnBrk="0" hangingPunct="0"/>
            <a:r>
              <a:rPr lang="tr-TR" sz="1400" i="1" noProof="1">
                <a:solidFill>
                  <a:srgbClr val="000000"/>
                </a:solidFill>
                <a:latin typeface="Calibri" pitchFamily="34" charset="0"/>
              </a:rPr>
              <a:t>Hobileri nedeniyle kimyasallara maruziyet</a:t>
            </a:r>
          </a:p>
        </p:txBody>
      </p:sp>
      <p:sp>
        <p:nvSpPr>
          <p:cNvPr id="521222" name="Rectangle 25"/>
          <p:cNvSpPr>
            <a:spLocks noChangeArrowheads="1"/>
          </p:cNvSpPr>
          <p:nvPr/>
        </p:nvSpPr>
        <p:spPr bwMode="gray">
          <a:xfrm flipH="1">
            <a:off x="3087688" y="4811713"/>
            <a:ext cx="3279775" cy="476250"/>
          </a:xfrm>
          <a:prstGeom prst="rect">
            <a:avLst/>
          </a:prstGeom>
          <a:noFill/>
          <a:ln w="9525">
            <a:noFill/>
            <a:miter lim="800000"/>
            <a:headEnd/>
            <a:tailEnd/>
          </a:ln>
        </p:spPr>
        <p:txBody>
          <a:bodyPr lIns="0" tIns="0" rIns="0" bIns="0" anchor="ctr"/>
          <a:lstStyle/>
          <a:p>
            <a:pPr algn="ctr" defTabSz="801688" eaLnBrk="0" hangingPunct="0"/>
            <a:r>
              <a:rPr lang="tr-TR" sz="1400" b="1" i="1" noProof="1">
                <a:solidFill>
                  <a:srgbClr val="000000"/>
                </a:solidFill>
                <a:latin typeface="Calibri" pitchFamily="34" charset="0"/>
              </a:rPr>
              <a:t>Sigara, alkol, beslenme alışkanlığı nedeniyle işyeri faktörleriyle etkileşim </a:t>
            </a:r>
          </a:p>
        </p:txBody>
      </p:sp>
      <p:sp>
        <p:nvSpPr>
          <p:cNvPr id="1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İÇ VE DIŞ ETKİLENMELER</a:t>
            </a:r>
          </a:p>
        </p:txBody>
      </p:sp>
      <p:sp>
        <p:nvSpPr>
          <p:cNvPr id="18" name="Text Box 20"/>
          <p:cNvSpPr txBox="1">
            <a:spLocks noChangeArrowheads="1"/>
          </p:cNvSpPr>
          <p:nvPr/>
        </p:nvSpPr>
        <p:spPr bwMode="gray">
          <a:xfrm>
            <a:off x="2438400" y="1223963"/>
            <a:ext cx="4581525" cy="307975"/>
          </a:xfrm>
          <a:prstGeom prst="rect">
            <a:avLst/>
          </a:prstGeom>
          <a:noFill/>
          <a:ln w="9525">
            <a:solidFill>
              <a:schemeClr val="bg1">
                <a:lumMod val="85000"/>
              </a:schemeClr>
            </a:solidFill>
            <a:miter lim="800000"/>
            <a:headEnd/>
            <a:tailEnd/>
          </a:ln>
        </p:spPr>
        <p:txBody>
          <a:bodyPr lIns="0" tIns="0" rIns="0" bIns="0">
            <a:spAutoFit/>
          </a:bodyPr>
          <a:lstStyle/>
          <a:p>
            <a:pPr algn="ctr" defTabSz="801688">
              <a:spcAft>
                <a:spcPts val="0"/>
              </a:spcAft>
              <a:defRPr/>
            </a:pPr>
            <a:r>
              <a:rPr lang="tr-TR" sz="2000" i="1" noProof="1">
                <a:solidFill>
                  <a:schemeClr val="bg1">
                    <a:lumMod val="50000"/>
                  </a:schemeClr>
                </a:solidFill>
                <a:latin typeface="Calibri" pitchFamily="34" charset="0"/>
                <a:cs typeface="Calibri" pitchFamily="34" charset="0"/>
              </a:rPr>
              <a:t>Anamnezde dikkat edilecek noktalar</a:t>
            </a:r>
          </a:p>
        </p:txBody>
      </p:sp>
      <p:pic>
        <p:nvPicPr>
          <p:cNvPr id="521225" name="Picture 2" descr="D:\DOKTOR\1-ISTANBULUZMAN\1-EĞİTİM KURUMU\1. İstanbuluzman\2-RESİMLER\İş Güvenliği\fill (2).png"/>
          <p:cNvPicPr>
            <a:picLocks noChangeAspect="1" noChangeArrowheads="1"/>
          </p:cNvPicPr>
          <p:nvPr/>
        </p:nvPicPr>
        <p:blipFill>
          <a:blip r:embed="rId5"/>
          <a:srcRect/>
          <a:stretch>
            <a:fillRect/>
          </a:stretch>
        </p:blipFill>
        <p:spPr bwMode="auto">
          <a:xfrm>
            <a:off x="531813" y="1825625"/>
            <a:ext cx="2289175" cy="2368550"/>
          </a:xfrm>
          <a:prstGeom prst="rect">
            <a:avLst/>
          </a:prstGeom>
          <a:noFill/>
          <a:ln w="9525">
            <a:noFill/>
            <a:miter lim="800000"/>
            <a:headEnd/>
            <a:tailEnd/>
          </a:ln>
        </p:spPr>
      </p:pic>
      <p:pic>
        <p:nvPicPr>
          <p:cNvPr id="521226" name="Picture 3" descr="D:\DOKTOR\1-ISTANBULUZMAN\1-EĞİTİM KURUMU\1. İstanbuluzman\2-RESİMLER\İş Güvenliği\iCustomisation.png"/>
          <p:cNvPicPr>
            <a:picLocks noChangeAspect="1" noChangeArrowheads="1"/>
          </p:cNvPicPr>
          <p:nvPr/>
        </p:nvPicPr>
        <p:blipFill>
          <a:blip r:embed="rId6"/>
          <a:srcRect/>
          <a:stretch>
            <a:fillRect/>
          </a:stretch>
        </p:blipFill>
        <p:spPr bwMode="auto">
          <a:xfrm>
            <a:off x="6538913" y="1792288"/>
            <a:ext cx="1560512" cy="1560512"/>
          </a:xfrm>
          <a:prstGeom prst="rect">
            <a:avLst/>
          </a:prstGeom>
          <a:noFill/>
          <a:ln w="9525">
            <a:noFill/>
            <a:miter lim="800000"/>
            <a:headEnd/>
            <a:tailEnd/>
          </a:ln>
        </p:spPr>
      </p:pic>
      <p:pic>
        <p:nvPicPr>
          <p:cNvPr id="21" name="Picture 4" descr="D:\DOKTOR\1-ISTANBULUZMAN\1-EĞİTİM KURUMU\1. İstanbuluzman\2-RESİMLER\İçecek-Yiyecek\beer.png"/>
          <p:cNvPicPr preferRelativeResize="0">
            <a:picLocks noChangeArrowheads="1"/>
          </p:cNvPicPr>
          <p:nvPr/>
        </p:nvPicPr>
        <p:blipFill>
          <a:blip r:embed="rId7"/>
          <a:srcRect/>
          <a:stretch>
            <a:fillRect/>
          </a:stretch>
        </p:blipFill>
        <p:spPr bwMode="auto">
          <a:xfrm>
            <a:off x="5332413" y="5397500"/>
            <a:ext cx="1081087" cy="1079500"/>
          </a:xfrm>
          <a:prstGeom prst="rect">
            <a:avLst/>
          </a:prstGeom>
          <a:noFill/>
          <a:ln>
            <a:solidFill>
              <a:schemeClr val="bg1">
                <a:lumMod val="65000"/>
              </a:schemeClr>
            </a:solidFill>
          </a:ln>
          <a:extLst/>
        </p:spPr>
      </p:pic>
      <p:pic>
        <p:nvPicPr>
          <p:cNvPr id="22" name="Picture 8" descr="C:\Users\ahmet\Desktop\stock-vector-smoking-cigarette-34585627.jpg"/>
          <p:cNvPicPr preferRelativeResize="0">
            <a:picLocks noChangeArrowheads="1"/>
          </p:cNvPicPr>
          <p:nvPr/>
        </p:nvPicPr>
        <p:blipFill>
          <a:blip r:embed="rId8">
            <a:extLst/>
          </a:blip>
          <a:srcRect/>
          <a:stretch>
            <a:fillRect/>
          </a:stretch>
        </p:blipFill>
        <p:spPr bwMode="auto">
          <a:xfrm>
            <a:off x="4223293" y="5397738"/>
            <a:ext cx="1080000" cy="1080000"/>
          </a:xfrm>
          <a:prstGeom prst="roundRect">
            <a:avLst>
              <a:gd name="adj" fmla="val 8594"/>
            </a:avLst>
          </a:prstGeom>
          <a:solidFill>
            <a:srgbClr val="FFFFFF">
              <a:shade val="85000"/>
            </a:srgbClr>
          </a:solidFill>
          <a:ln>
            <a:solidFill>
              <a:schemeClr val="bg1">
                <a:lumMod val="65000"/>
              </a:schemeClr>
            </a:solidFill>
          </a:ln>
          <a:effectLst>
            <a:reflection blurRad="12700" stA="38000" endPos="28000" dist="5000" dir="5400000" sy="-100000" algn="bl" rotWithShape="0"/>
          </a:effectLst>
          <a:extLst/>
        </p:spPr>
      </p:pic>
      <p:pic>
        <p:nvPicPr>
          <p:cNvPr id="23" name="Picture 9" descr="C:\Users\ahmet\Desktop\Apple.png"/>
          <p:cNvPicPr preferRelativeResize="0">
            <a:picLocks noChangeArrowheads="1"/>
          </p:cNvPicPr>
          <p:nvPr/>
        </p:nvPicPr>
        <p:blipFill>
          <a:blip r:embed="rId9"/>
          <a:srcRect/>
          <a:stretch>
            <a:fillRect/>
          </a:stretch>
        </p:blipFill>
        <p:spPr bwMode="auto">
          <a:xfrm>
            <a:off x="3097213" y="5416550"/>
            <a:ext cx="1079500" cy="1079500"/>
          </a:xfrm>
          <a:prstGeom prst="rect">
            <a:avLst/>
          </a:prstGeom>
          <a:noFill/>
          <a:ln>
            <a:solidFill>
              <a:schemeClr val="bg1">
                <a:lumMod val="65000"/>
              </a:schemeClr>
            </a:solidFill>
          </a:ln>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Rechteck 4"/>
          <p:cNvSpPr>
            <a:spLocks noChangeArrowheads="1"/>
          </p:cNvSpPr>
          <p:nvPr/>
        </p:nvSpPr>
        <p:spPr bwMode="auto">
          <a:xfrm>
            <a:off x="0" y="3570644"/>
            <a:ext cx="9144000" cy="2529905"/>
          </a:xfrm>
          <a:prstGeom prst="rect">
            <a:avLst/>
          </a:prstGeom>
          <a:noFill/>
          <a:ln w="9525" algn="ctr">
            <a:noFill/>
            <a:round/>
            <a:headEnd/>
            <a:tailEnd/>
          </a:ln>
        </p:spPr>
        <p:txBody>
          <a:bodyPr wrap="none" anchor="ctr"/>
          <a:lstStyle/>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a:t>
            </a:r>
          </a:p>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 </a:t>
            </a:r>
            <a:endPar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1" name="Picture 2" descr="D:\DOKTOR\1-ISTANBULUZMAN\1-EĞİTİM KURUMU\1. İstanbuluzman\2-RESİMLER\Fabrika\industry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10477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53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ASBEST – SİGARA İLİŞKİSİ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3" name="Grup 2"/>
          <p:cNvGrpSpPr/>
          <p:nvPr/>
        </p:nvGrpSpPr>
        <p:grpSpPr>
          <a:xfrm>
            <a:off x="321470" y="1176324"/>
            <a:ext cx="8465373" cy="4862525"/>
            <a:chOff x="426245" y="1176324"/>
            <a:chExt cx="8465373" cy="4862525"/>
          </a:xfrm>
        </p:grpSpPr>
        <p:graphicFrame>
          <p:nvGraphicFramePr>
            <p:cNvPr id="4" name="7 Grafik"/>
            <p:cNvGraphicFramePr/>
            <p:nvPr>
              <p:extLst>
                <p:ext uri="{D42A27DB-BD31-4B8C-83A1-F6EECF244321}">
                  <p14:modId xmlns:p14="http://schemas.microsoft.com/office/powerpoint/2010/main" val="2286835460"/>
                </p:ext>
              </p:extLst>
            </p:nvPr>
          </p:nvGraphicFramePr>
          <p:xfrm>
            <a:off x="533400" y="1176324"/>
            <a:ext cx="8358218" cy="4862525"/>
          </p:xfrm>
          <a:graphic>
            <a:graphicData uri="http://schemas.openxmlformats.org/drawingml/2006/chart">
              <c:chart xmlns:c="http://schemas.openxmlformats.org/drawingml/2006/chart" xmlns:r="http://schemas.openxmlformats.org/officeDocument/2006/relationships" r:id="rId3"/>
            </a:graphicData>
          </a:graphic>
        </p:graphicFrame>
        <p:sp>
          <p:nvSpPr>
            <p:cNvPr id="2" name="Dikdörtgen 1"/>
            <p:cNvSpPr/>
            <p:nvPr/>
          </p:nvSpPr>
          <p:spPr>
            <a:xfrm rot="16200000">
              <a:off x="-1209674" y="3219452"/>
              <a:ext cx="3733799" cy="461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chemeClr val="tx1"/>
                  </a:solidFill>
                  <a:latin typeface="Calibri" pitchFamily="34" charset="0"/>
                  <a:cs typeface="Calibri" pitchFamily="34" charset="0"/>
                </a:rPr>
                <a:t>Akciğer kanseri ölüm oranı (yüz binde)</a:t>
              </a:r>
              <a:endParaRPr lang="tr-TR" sz="1600" b="1" dirty="0">
                <a:solidFill>
                  <a:schemeClr val="tx1"/>
                </a:solidFill>
                <a:latin typeface="Calibri" pitchFamily="34" charset="0"/>
                <a:cs typeface="Calibri" pitchFamily="34" charset="0"/>
              </a:endParaRPr>
            </a:p>
          </p:txBody>
        </p:sp>
      </p:grpSp>
    </p:spTree>
    <p:extLst>
      <p:ext uri="{BB962C8B-B14F-4D97-AF65-F5344CB8AC3E}">
        <p14:creationId xmlns:p14="http://schemas.microsoft.com/office/powerpoint/2010/main" val="1990489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265" name="Group 13"/>
          <p:cNvGrpSpPr>
            <a:grpSpLocks/>
          </p:cNvGrpSpPr>
          <p:nvPr/>
        </p:nvGrpSpPr>
        <p:grpSpPr bwMode="auto">
          <a:xfrm>
            <a:off x="1588" y="0"/>
            <a:ext cx="9144000" cy="6858000"/>
            <a:chOff x="0" y="0"/>
            <a:chExt cx="5760" cy="3747"/>
          </a:xfrm>
        </p:grpSpPr>
        <p:sp>
          <p:nvSpPr>
            <p:cNvPr id="52329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52329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23268" name="Group 10"/>
          <p:cNvGrpSpPr>
            <a:grpSpLocks/>
          </p:cNvGrpSpPr>
          <p:nvPr/>
        </p:nvGrpSpPr>
        <p:grpSpPr bwMode="auto">
          <a:xfrm>
            <a:off x="0" y="-11113"/>
            <a:ext cx="9144000" cy="6388101"/>
            <a:chOff x="0" y="0"/>
            <a:chExt cx="5760" cy="3747"/>
          </a:xfrm>
        </p:grpSpPr>
        <p:sp>
          <p:nvSpPr>
            <p:cNvPr id="52328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8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endParaRPr>
            </a:p>
          </p:txBody>
        </p:sp>
        <p:sp>
          <p:nvSpPr>
            <p:cNvPr id="523289"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9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grpSp>
      <p:pic>
        <p:nvPicPr>
          <p:cNvPr id="523269" name="Picture 9"/>
          <p:cNvPicPr>
            <a:picLocks noChangeAspect="1" noChangeArrowheads="1"/>
          </p:cNvPicPr>
          <p:nvPr/>
        </p:nvPicPr>
        <p:blipFill>
          <a:blip r:embed="rId3"/>
          <a:srcRect/>
          <a:stretch>
            <a:fillRect/>
          </a:stretch>
        </p:blipFill>
        <p:spPr bwMode="gray">
          <a:xfrm>
            <a:off x="2278063" y="4141788"/>
            <a:ext cx="4679950" cy="438150"/>
          </a:xfrm>
          <a:prstGeom prst="rect">
            <a:avLst/>
          </a:prstGeom>
          <a:noFill/>
          <a:ln w="9525">
            <a:noFill/>
            <a:miter lim="800000"/>
            <a:headEnd/>
            <a:tailEnd/>
          </a:ln>
        </p:spPr>
      </p:pic>
      <p:grpSp>
        <p:nvGrpSpPr>
          <p:cNvPr id="523270" name="Group 62"/>
          <p:cNvGrpSpPr>
            <a:grpSpLocks/>
          </p:cNvGrpSpPr>
          <p:nvPr/>
        </p:nvGrpSpPr>
        <p:grpSpPr bwMode="auto">
          <a:xfrm>
            <a:off x="2967038" y="1408113"/>
            <a:ext cx="3248025" cy="3055937"/>
            <a:chOff x="1869" y="1671"/>
            <a:chExt cx="2046" cy="1925"/>
          </a:xfrm>
        </p:grpSpPr>
        <p:sp>
          <p:nvSpPr>
            <p:cNvPr id="523281"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p>
          </p:txBody>
        </p:sp>
        <p:sp>
          <p:nvSpPr>
            <p:cNvPr id="523282"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sp>
          <p:nvSpPr>
            <p:cNvPr id="523283" name="Freeform 39"/>
            <p:cNvSpPr>
              <a:spLocks/>
            </p:cNvSpPr>
            <p:nvPr/>
          </p:nvSpPr>
          <p:spPr bwMode="gray">
            <a:xfrm>
              <a:off x="2886" y="2072"/>
              <a:ext cx="760" cy="1313"/>
            </a:xfrm>
            <a:custGeom>
              <a:avLst/>
              <a:gdLst>
                <a:gd name="T0" fmla="*/ 760 w 1871"/>
                <a:gd name="T1" fmla="*/ 1313 h 3220"/>
                <a:gd name="T2" fmla="*/ 0 w 1871"/>
                <a:gd name="T3" fmla="*/ 0 h 3220"/>
                <a:gd name="T4" fmla="*/ 0 w 1871"/>
                <a:gd name="T5" fmla="*/ 722 h 3220"/>
                <a:gd name="T6" fmla="*/ 760 w 1871"/>
                <a:gd name="T7" fmla="*/ 1313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p>
          </p:txBody>
        </p:sp>
        <p:cxnSp>
          <p:nvCxnSpPr>
            <p:cNvPr id="523284"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523285"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523286"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523274" name="Text Box 14"/>
          <p:cNvSpPr txBox="1">
            <a:spLocks noChangeArrowheads="1"/>
          </p:cNvSpPr>
          <p:nvPr/>
        </p:nvSpPr>
        <p:spPr bwMode="gray">
          <a:xfrm>
            <a:off x="5071154" y="1429854"/>
            <a:ext cx="3882346" cy="861774"/>
          </a:xfrm>
          <a:prstGeom prst="rect">
            <a:avLst/>
          </a:prstGeom>
          <a:noFill/>
          <a:ln w="9525">
            <a:solidFill>
              <a:schemeClr val="bg1">
                <a:lumMod val="95000"/>
              </a:schemeClr>
            </a:solidFill>
            <a:miter lim="800000"/>
            <a:headEnd/>
            <a:tailEnd/>
          </a:ln>
        </p:spPr>
        <p:txBody>
          <a:bodyPr wrap="square" lIns="0" tIns="0" rIns="0" bIns="0" anchor="ctr" anchorCtr="0">
            <a:spAutoFit/>
          </a:bodyPr>
          <a:lstStyle/>
          <a:p>
            <a:pPr algn="ctr" defTabSz="801688"/>
            <a:r>
              <a:rPr lang="tr-TR" sz="1400" i="1" noProof="1">
                <a:solidFill>
                  <a:schemeClr val="bg1"/>
                </a:solidFill>
                <a:latin typeface="Calibri" pitchFamily="34" charset="0"/>
              </a:rPr>
              <a:t>En çok solunum sistemi hastalıklarında kullanılır.</a:t>
            </a:r>
          </a:p>
          <a:p>
            <a:pPr algn="ctr" defTabSz="801688"/>
            <a:r>
              <a:rPr lang="tr-TR" sz="1400" i="1" noProof="1">
                <a:solidFill>
                  <a:schemeClr val="bg1"/>
                </a:solidFill>
                <a:latin typeface="Calibri" pitchFamily="34" charset="0"/>
              </a:rPr>
              <a:t>Mesleksel akciğer hastalıklarının tanısında, yaygınlığının belirlenmesi ve sınıflandırılmasında en etkili yöntemdir.</a:t>
            </a:r>
          </a:p>
        </p:txBody>
      </p:sp>
      <p:sp>
        <p:nvSpPr>
          <p:cNvPr id="523275" name="Text Box 20"/>
          <p:cNvSpPr txBox="1">
            <a:spLocks noChangeArrowheads="1"/>
          </p:cNvSpPr>
          <p:nvPr/>
        </p:nvSpPr>
        <p:spPr bwMode="gray">
          <a:xfrm>
            <a:off x="28575" y="5390921"/>
            <a:ext cx="4333875" cy="928450"/>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400" i="1" noProof="1">
                <a:latin typeface="Calibri" pitchFamily="34" charset="0"/>
              </a:rPr>
              <a:t>Etken maddenin kendisi, metaboliti veya etken maddenin yol açtığı bir başka kimyasal saptanabilir.</a:t>
            </a:r>
          </a:p>
          <a:p>
            <a:pPr algn="ctr" defTabSz="801688"/>
            <a:r>
              <a:rPr lang="tr-TR" sz="1400" i="1" noProof="1" smtClean="0">
                <a:latin typeface="Calibri" pitchFamily="34" charset="0"/>
              </a:rPr>
              <a:t>Kan </a:t>
            </a:r>
            <a:r>
              <a:rPr lang="tr-TR" sz="1400" i="1" noProof="1">
                <a:latin typeface="Calibri" pitchFamily="34" charset="0"/>
              </a:rPr>
              <a:t>veya idrarda kurşun, civa kadmiyum gibi ağır metallerin tayini ya da nefeste benzen tayini gibi testler yapılabilir.</a:t>
            </a:r>
          </a:p>
        </p:txBody>
      </p:sp>
      <p:sp>
        <p:nvSpPr>
          <p:cNvPr id="2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rPr>
              <a:t>LABORATUAR</a:t>
            </a:r>
            <a:endParaRPr lang="en-GB" sz="3200" noProof="1" smtClean="0">
              <a:solidFill>
                <a:schemeClr val="bg1"/>
              </a:solidFill>
              <a:effectLst>
                <a:innerShdw blurRad="63500" dist="50800" dir="8100000">
                  <a:prstClr val="black">
                    <a:alpha val="50000"/>
                  </a:prstClr>
                </a:innerShdw>
              </a:effectLst>
              <a:latin typeface="Calibri" pitchFamily="34" charset="0"/>
              <a:ea typeface="+mn-ea"/>
              <a:cs typeface="Calibri" pitchFamily="34" charset="0"/>
            </a:endParaRPr>
          </a:p>
        </p:txBody>
      </p:sp>
      <p:pic>
        <p:nvPicPr>
          <p:cNvPr id="523278" name="Resim 29"/>
          <p:cNvPicPr>
            <a:picLocks noChangeAspect="1"/>
          </p:cNvPicPr>
          <p:nvPr/>
        </p:nvPicPr>
        <p:blipFill>
          <a:blip r:embed="rId4"/>
          <a:srcRect/>
          <a:stretch>
            <a:fillRect/>
          </a:stretch>
        </p:blipFill>
        <p:spPr bwMode="auto">
          <a:xfrm>
            <a:off x="1294514" y="4516734"/>
            <a:ext cx="720000" cy="700421"/>
          </a:xfrm>
          <a:prstGeom prst="rect">
            <a:avLst/>
          </a:prstGeom>
          <a:noFill/>
          <a:ln w="9525">
            <a:solidFill>
              <a:schemeClr val="bg1">
                <a:lumMod val="65000"/>
              </a:schemeClr>
            </a:solidFill>
            <a:miter lim="800000"/>
            <a:headEnd/>
            <a:tailEnd/>
          </a:ln>
        </p:spPr>
      </p:pic>
      <p:pic>
        <p:nvPicPr>
          <p:cNvPr id="523279" name="Picture 2" descr="C:\Users\ahmet\Desktop\RESİM ARŞİVİ\biology1.png"/>
          <p:cNvPicPr preferRelativeResize="0">
            <a:picLocks noChangeArrowheads="1"/>
          </p:cNvPicPr>
          <p:nvPr/>
        </p:nvPicPr>
        <p:blipFill>
          <a:blip r:embed="rId5"/>
          <a:srcRect/>
          <a:stretch>
            <a:fillRect/>
          </a:stretch>
        </p:blipFill>
        <p:spPr bwMode="auto">
          <a:xfrm>
            <a:off x="4964251" y="4532464"/>
            <a:ext cx="720000" cy="720000"/>
          </a:xfrm>
          <a:prstGeom prst="rect">
            <a:avLst/>
          </a:prstGeom>
          <a:noFill/>
          <a:ln w="9525">
            <a:solidFill>
              <a:schemeClr val="bg1">
                <a:lumMod val="65000"/>
              </a:schemeClr>
            </a:solidFill>
            <a:miter lim="800000"/>
            <a:headEnd/>
            <a:tailEnd/>
          </a:ln>
        </p:spPr>
      </p:pic>
      <p:sp>
        <p:nvSpPr>
          <p:cNvPr id="523280" name="Text Box 20"/>
          <p:cNvSpPr txBox="1">
            <a:spLocks noChangeArrowheads="1"/>
          </p:cNvSpPr>
          <p:nvPr/>
        </p:nvSpPr>
        <p:spPr bwMode="gray">
          <a:xfrm>
            <a:off x="4732339" y="5392025"/>
            <a:ext cx="4328526" cy="927346"/>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400" i="1" noProof="1">
                <a:solidFill>
                  <a:srgbClr val="080808"/>
                </a:solidFill>
                <a:latin typeface="Calibri" pitchFamily="34" charset="0"/>
              </a:rPr>
              <a:t>Bazı hastalıkların teşhisinde (böbrek, akciğer, karaciğer, deri) patoloji gerekebilir.</a:t>
            </a:r>
          </a:p>
          <a:p>
            <a:pPr algn="ctr" defTabSz="801688"/>
            <a:r>
              <a:rPr lang="tr-TR" sz="1400" i="1" noProof="1" smtClean="0">
                <a:solidFill>
                  <a:srgbClr val="080808"/>
                </a:solidFill>
                <a:latin typeface="Calibri" pitchFamily="34" charset="0"/>
              </a:rPr>
              <a:t>Örneğin </a:t>
            </a:r>
            <a:r>
              <a:rPr lang="tr-TR" sz="1400" i="1" noProof="1">
                <a:solidFill>
                  <a:srgbClr val="080808"/>
                </a:solidFill>
                <a:latin typeface="Calibri" pitchFamily="34" charset="0"/>
              </a:rPr>
              <a:t>akciğer dokusunda asbest lifinin gösterilmesi asbest maruziyetinin kesin kanıtıdır.</a:t>
            </a:r>
          </a:p>
        </p:txBody>
      </p:sp>
      <p:sp>
        <p:nvSpPr>
          <p:cNvPr id="2" name="Metin kutusu 1"/>
          <p:cNvSpPr txBox="1"/>
          <p:nvPr/>
        </p:nvSpPr>
        <p:spPr>
          <a:xfrm>
            <a:off x="2062162" y="4507207"/>
            <a:ext cx="1800000" cy="720000"/>
          </a:xfrm>
          <a:prstGeom prst="rect">
            <a:avLst/>
          </a:prstGeom>
          <a:noFill/>
          <a:ln>
            <a:solidFill>
              <a:schemeClr val="bg1">
                <a:lumMod val="65000"/>
              </a:schemeClr>
            </a:solidFill>
          </a:ln>
        </p:spPr>
        <p:txBody>
          <a:bodyPr wrap="square" rtlCol="0">
            <a:noAutofit/>
          </a:bodyPr>
          <a:lstStyle/>
          <a:p>
            <a:pPr algn="ctr"/>
            <a:r>
              <a:rPr lang="tr-TR" sz="2000" b="1" i="1" dirty="0">
                <a:latin typeface="Calibri" pitchFamily="34" charset="0"/>
                <a:cs typeface="Calibri" pitchFamily="34" charset="0"/>
              </a:rPr>
              <a:t>Biyokimyasal Yöntemler</a:t>
            </a:r>
            <a:endParaRPr lang="tr-TR" sz="2000" b="1" i="1" dirty="0" smtClean="0">
              <a:latin typeface="Calibri" pitchFamily="34" charset="0"/>
              <a:cs typeface="Calibri" pitchFamily="34" charset="0"/>
            </a:endParaRPr>
          </a:p>
        </p:txBody>
      </p:sp>
      <p:sp>
        <p:nvSpPr>
          <p:cNvPr id="33" name="Metin kutusu 32"/>
          <p:cNvSpPr txBox="1"/>
          <p:nvPr/>
        </p:nvSpPr>
        <p:spPr>
          <a:xfrm>
            <a:off x="5717589" y="4522938"/>
            <a:ext cx="1800000" cy="720000"/>
          </a:xfrm>
          <a:prstGeom prst="rect">
            <a:avLst/>
          </a:prstGeom>
          <a:noFill/>
          <a:ln>
            <a:solidFill>
              <a:schemeClr val="bg1">
                <a:lumMod val="65000"/>
              </a:schemeClr>
            </a:solidFill>
          </a:ln>
        </p:spPr>
        <p:txBody>
          <a:bodyPr wrap="square" rtlCol="0">
            <a:noAutofit/>
          </a:bodyPr>
          <a:lstStyle/>
          <a:p>
            <a:pPr algn="ctr"/>
            <a:r>
              <a:rPr lang="tr-TR" sz="2000" b="1" i="1" dirty="0">
                <a:latin typeface="Calibri" pitchFamily="34" charset="0"/>
                <a:cs typeface="Calibri" pitchFamily="34" charset="0"/>
              </a:rPr>
              <a:t>Patolojik İncelemeler</a:t>
            </a:r>
          </a:p>
        </p:txBody>
      </p:sp>
      <p:grpSp>
        <p:nvGrpSpPr>
          <p:cNvPr id="3" name="Grup 2"/>
          <p:cNvGrpSpPr/>
          <p:nvPr/>
        </p:nvGrpSpPr>
        <p:grpSpPr>
          <a:xfrm>
            <a:off x="3312794" y="639763"/>
            <a:ext cx="2548575" cy="721883"/>
            <a:chOff x="3956050" y="449263"/>
            <a:chExt cx="2548575" cy="721883"/>
          </a:xfrm>
        </p:grpSpPr>
        <p:pic>
          <p:nvPicPr>
            <p:cNvPr id="523277" name="Resim 28"/>
            <p:cNvPicPr>
              <a:picLocks noChangeAspect="1"/>
            </p:cNvPicPr>
            <p:nvPr/>
          </p:nvPicPr>
          <p:blipFill>
            <a:blip r:embed="rId6"/>
            <a:srcRect/>
            <a:stretch>
              <a:fillRect/>
            </a:stretch>
          </p:blipFill>
          <p:spPr bwMode="auto">
            <a:xfrm>
              <a:off x="3956050" y="449263"/>
              <a:ext cx="720000" cy="720000"/>
            </a:xfrm>
            <a:prstGeom prst="rect">
              <a:avLst/>
            </a:prstGeom>
            <a:noFill/>
            <a:ln w="9525">
              <a:solidFill>
                <a:schemeClr val="bg1">
                  <a:lumMod val="95000"/>
                </a:schemeClr>
              </a:solidFill>
              <a:miter lim="800000"/>
              <a:headEnd/>
              <a:tailEnd/>
            </a:ln>
          </p:spPr>
        </p:pic>
        <p:sp>
          <p:nvSpPr>
            <p:cNvPr id="34" name="Metin kutusu 33"/>
            <p:cNvSpPr txBox="1"/>
            <p:nvPr/>
          </p:nvSpPr>
          <p:spPr>
            <a:xfrm>
              <a:off x="4704625" y="451146"/>
              <a:ext cx="1800000" cy="720000"/>
            </a:xfrm>
            <a:prstGeom prst="rect">
              <a:avLst/>
            </a:prstGeom>
            <a:noFill/>
            <a:ln w="9525">
              <a:solidFill>
                <a:schemeClr val="bg1">
                  <a:lumMod val="95000"/>
                </a:schemeClr>
              </a:solidFill>
              <a:miter lim="800000"/>
              <a:headEnd/>
              <a:tailEnd/>
            </a:ln>
          </p:spPr>
          <p:txBody>
            <a:bodyPr wrap="square" rtlCol="0">
              <a:noAutofit/>
            </a:bodyPr>
            <a:lstStyle/>
            <a:p>
              <a:pPr algn="ctr" defTabSz="801688">
                <a:spcAft>
                  <a:spcPct val="40000"/>
                </a:spcAft>
              </a:pPr>
              <a:r>
                <a:rPr lang="tr-TR" sz="2000" b="1" i="1" dirty="0">
                  <a:solidFill>
                    <a:schemeClr val="bg1"/>
                  </a:solidFill>
                  <a:latin typeface="Calibri" pitchFamily="34" charset="0"/>
                </a:rPr>
                <a:t>Radyolojik Yöntemler</a:t>
              </a:r>
            </a:p>
          </p:txBody>
        </p:sp>
      </p:gr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2947915" y="2516888"/>
            <a:ext cx="6006565" cy="2921887"/>
          </a:xfrm>
          <a:prstGeom prst="rect">
            <a:avLst/>
          </a:prstGeom>
          <a:noFill/>
          <a:ln w="9525" algn="ctr">
            <a:noFill/>
            <a:round/>
            <a:headEnd/>
            <a:tailEnd/>
          </a:ln>
        </p:spPr>
        <p:txBody>
          <a:bodyPr wrap="none" anchor="ctr"/>
          <a:lstStyle/>
          <a:p>
            <a:pPr marL="36000" algn="ctr">
              <a:defRPr/>
            </a:pPr>
            <a:r>
              <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Hastalığında</a:t>
            </a:r>
          </a:p>
          <a:p>
            <a:pPr marL="36000" algn="ctr">
              <a:defRPr/>
            </a:pPr>
            <a:r>
              <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rPr>
              <a:t>Tedavi</a:t>
            </a:r>
          </a:p>
        </p:txBody>
      </p:sp>
      <p:grpSp>
        <p:nvGrpSpPr>
          <p:cNvPr id="2" name="Grup 1"/>
          <p:cNvGrpSpPr/>
          <p:nvPr/>
        </p:nvGrpSpPr>
        <p:grpSpPr>
          <a:xfrm>
            <a:off x="124635" y="2713506"/>
            <a:ext cx="2779715" cy="2347032"/>
            <a:chOff x="124635" y="2713506"/>
            <a:chExt cx="2779715" cy="1971165"/>
          </a:xfrm>
        </p:grpSpPr>
        <p:pic>
          <p:nvPicPr>
            <p:cNvPr id="1027" name="Picture 3" descr="D:\DOKTOR\2-DRUZ\1. EĞİTİM KURUMU\1. İstanbuluzman\2-RESİMLER\Tıbbi\virussaf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2689">
              <a:off x="1331446" y="2713506"/>
              <a:ext cx="1572904" cy="1708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OKTOR\2-DRUZ\1. EĞİTİM KURUMU\1. İstanbuluzman\2-RESİMLER\Tıbbi\pills-3-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30804">
              <a:off x="182069" y="2937189"/>
              <a:ext cx="1690048" cy="180491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265" name="Group 13"/>
          <p:cNvGrpSpPr>
            <a:grpSpLocks/>
          </p:cNvGrpSpPr>
          <p:nvPr/>
        </p:nvGrpSpPr>
        <p:grpSpPr bwMode="auto">
          <a:xfrm>
            <a:off x="1588" y="0"/>
            <a:ext cx="9144000" cy="6858000"/>
            <a:chOff x="0" y="0"/>
            <a:chExt cx="5760" cy="3747"/>
          </a:xfrm>
        </p:grpSpPr>
        <p:sp>
          <p:nvSpPr>
            <p:cNvPr id="523291"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2"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endParaRPr>
            </a:p>
          </p:txBody>
        </p:sp>
        <p:sp>
          <p:nvSpPr>
            <p:cNvPr id="523293"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sp>
          <p:nvSpPr>
            <p:cNvPr id="523294"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a:solidFill>
                  <a:srgbClr val="FFFFFF"/>
                </a:solidFill>
              </a:endParaRPr>
            </a:p>
          </p:txBody>
        </p:sp>
      </p:gr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23268" name="Group 10"/>
          <p:cNvGrpSpPr>
            <a:grpSpLocks/>
          </p:cNvGrpSpPr>
          <p:nvPr/>
        </p:nvGrpSpPr>
        <p:grpSpPr bwMode="auto">
          <a:xfrm>
            <a:off x="0" y="-11113"/>
            <a:ext cx="9144000" cy="6388101"/>
            <a:chOff x="0" y="0"/>
            <a:chExt cx="5760" cy="3747"/>
          </a:xfrm>
        </p:grpSpPr>
        <p:sp>
          <p:nvSpPr>
            <p:cNvPr id="52328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8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endParaRPr>
            </a:p>
          </p:txBody>
        </p:sp>
        <p:sp>
          <p:nvSpPr>
            <p:cNvPr id="523289"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sp>
          <p:nvSpPr>
            <p:cNvPr id="52329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endParaRPr>
            </a:p>
          </p:txBody>
        </p:sp>
      </p:grpSp>
      <p:pic>
        <p:nvPicPr>
          <p:cNvPr id="523269" name="Picture 9"/>
          <p:cNvPicPr>
            <a:picLocks noChangeAspect="1" noChangeArrowheads="1"/>
          </p:cNvPicPr>
          <p:nvPr/>
        </p:nvPicPr>
        <p:blipFill>
          <a:blip r:embed="rId3"/>
          <a:srcRect/>
          <a:stretch>
            <a:fillRect/>
          </a:stretch>
        </p:blipFill>
        <p:spPr bwMode="gray">
          <a:xfrm>
            <a:off x="2278063" y="4141788"/>
            <a:ext cx="4679950" cy="438150"/>
          </a:xfrm>
          <a:prstGeom prst="rect">
            <a:avLst/>
          </a:prstGeom>
          <a:noFill/>
          <a:ln w="9525">
            <a:noFill/>
            <a:miter lim="800000"/>
            <a:headEnd/>
            <a:tailEnd/>
          </a:ln>
        </p:spPr>
      </p:pic>
      <p:grpSp>
        <p:nvGrpSpPr>
          <p:cNvPr id="523270" name="Group 62"/>
          <p:cNvGrpSpPr>
            <a:grpSpLocks/>
          </p:cNvGrpSpPr>
          <p:nvPr/>
        </p:nvGrpSpPr>
        <p:grpSpPr bwMode="auto">
          <a:xfrm>
            <a:off x="2967038" y="1408113"/>
            <a:ext cx="3248025" cy="3055937"/>
            <a:chOff x="1869" y="1671"/>
            <a:chExt cx="2046" cy="1925"/>
          </a:xfrm>
        </p:grpSpPr>
        <p:sp>
          <p:nvSpPr>
            <p:cNvPr id="523281" name="Freeform 31"/>
            <p:cNvSpPr>
              <a:spLocks/>
            </p:cNvSpPr>
            <p:nvPr/>
          </p:nvSpPr>
          <p:spPr bwMode="gray">
            <a:xfrm>
              <a:off x="2127" y="2069"/>
              <a:ext cx="750" cy="1312"/>
            </a:xfrm>
            <a:custGeom>
              <a:avLst/>
              <a:gdLst>
                <a:gd name="T0" fmla="*/ 0 w 1859"/>
                <a:gd name="T1" fmla="*/ 0 h 3212"/>
                <a:gd name="T2" fmla="*/ 0 w 1859"/>
                <a:gd name="T3" fmla="*/ 0 h 3212"/>
                <a:gd name="T4" fmla="*/ 0 w 1859"/>
                <a:gd name="T5" fmla="*/ 0 h 3212"/>
                <a:gd name="T6" fmla="*/ 0 w 1859"/>
                <a:gd name="T7" fmla="*/ 0 h 3212"/>
                <a:gd name="T8" fmla="*/ 0 60000 65536"/>
                <a:gd name="T9" fmla="*/ 0 60000 65536"/>
                <a:gd name="T10" fmla="*/ 0 60000 65536"/>
                <a:gd name="T11" fmla="*/ 0 60000 65536"/>
                <a:gd name="T12" fmla="*/ 0 w 1859"/>
                <a:gd name="T13" fmla="*/ 0 h 3212"/>
                <a:gd name="T14" fmla="*/ 1859 w 1859"/>
                <a:gd name="T15" fmla="*/ 3212 h 3212"/>
              </a:gdLst>
              <a:ahLst/>
              <a:cxnLst>
                <a:cxn ang="T8">
                  <a:pos x="T0" y="T1"/>
                </a:cxn>
                <a:cxn ang="T9">
                  <a:pos x="T2" y="T3"/>
                </a:cxn>
                <a:cxn ang="T10">
                  <a:pos x="T4" y="T5"/>
                </a:cxn>
                <a:cxn ang="T11">
                  <a:pos x="T6" y="T7"/>
                </a:cxn>
              </a:cxnLst>
              <a:rect l="T12" t="T13" r="T14" b="T15"/>
              <a:pathLst>
                <a:path w="1859" h="3212">
                  <a:moveTo>
                    <a:pt x="1859" y="0"/>
                  </a:moveTo>
                  <a:lnTo>
                    <a:pt x="0" y="3212"/>
                  </a:lnTo>
                  <a:lnTo>
                    <a:pt x="1859" y="1769"/>
                  </a:lnTo>
                  <a:lnTo>
                    <a:pt x="1859" y="0"/>
                  </a:lnTo>
                  <a:close/>
                </a:path>
              </a:pathLst>
            </a:custGeom>
            <a:gradFill rotWithShape="1">
              <a:gsLst>
                <a:gs pos="0">
                  <a:srgbClr val="69A2E1"/>
                </a:gs>
                <a:gs pos="50000">
                  <a:srgbClr val="466B95"/>
                </a:gs>
                <a:gs pos="100000">
                  <a:srgbClr val="69A2E1"/>
                </a:gs>
              </a:gsLst>
              <a:lin ang="18900000" scaled="1"/>
            </a:gradFill>
            <a:ln w="9525">
              <a:solidFill>
                <a:srgbClr val="919191"/>
              </a:solidFill>
              <a:miter lim="800000"/>
              <a:headEnd/>
              <a:tailEnd/>
            </a:ln>
          </p:spPr>
          <p:txBody>
            <a:bodyPr wrap="none" anchor="ctr"/>
            <a:lstStyle/>
            <a:p>
              <a:endParaRPr lang="tr-TR">
                <a:solidFill>
                  <a:srgbClr val="000000"/>
                </a:solidFill>
              </a:endParaRPr>
            </a:p>
          </p:txBody>
        </p:sp>
        <p:sp>
          <p:nvSpPr>
            <p:cNvPr id="523282" name="Freeform 35"/>
            <p:cNvSpPr>
              <a:spLocks/>
            </p:cNvSpPr>
            <p:nvPr/>
          </p:nvSpPr>
          <p:spPr bwMode="gray">
            <a:xfrm>
              <a:off x="2137" y="2797"/>
              <a:ext cx="1505" cy="591"/>
            </a:xfrm>
            <a:custGeom>
              <a:avLst/>
              <a:gdLst>
                <a:gd name="T0" fmla="*/ 0 w 3730"/>
                <a:gd name="T1" fmla="*/ 0 h 1448"/>
                <a:gd name="T2" fmla="*/ 0 w 3730"/>
                <a:gd name="T3" fmla="*/ 0 h 1448"/>
                <a:gd name="T4" fmla="*/ 0 w 3730"/>
                <a:gd name="T5" fmla="*/ 0 h 1448"/>
                <a:gd name="T6" fmla="*/ 0 w 3730"/>
                <a:gd name="T7" fmla="*/ 0 h 1448"/>
                <a:gd name="T8" fmla="*/ 0 60000 65536"/>
                <a:gd name="T9" fmla="*/ 0 60000 65536"/>
                <a:gd name="T10" fmla="*/ 0 60000 65536"/>
                <a:gd name="T11" fmla="*/ 0 60000 65536"/>
                <a:gd name="T12" fmla="*/ 0 w 3730"/>
                <a:gd name="T13" fmla="*/ 0 h 1448"/>
                <a:gd name="T14" fmla="*/ 3730 w 3730"/>
                <a:gd name="T15" fmla="*/ 1448 h 1448"/>
              </a:gdLst>
              <a:ahLst/>
              <a:cxnLst>
                <a:cxn ang="T8">
                  <a:pos x="T0" y="T1"/>
                </a:cxn>
                <a:cxn ang="T9">
                  <a:pos x="T2" y="T3"/>
                </a:cxn>
                <a:cxn ang="T10">
                  <a:pos x="T4" y="T5"/>
                </a:cxn>
                <a:cxn ang="T11">
                  <a:pos x="T6" y="T7"/>
                </a:cxn>
              </a:cxnLst>
              <a:rect l="T12" t="T13" r="T14" b="T15"/>
              <a:pathLst>
                <a:path w="3730" h="1448">
                  <a:moveTo>
                    <a:pt x="1859" y="0"/>
                  </a:moveTo>
                  <a:lnTo>
                    <a:pt x="0" y="1441"/>
                  </a:lnTo>
                  <a:lnTo>
                    <a:pt x="3730" y="1448"/>
                  </a:lnTo>
                  <a:lnTo>
                    <a:pt x="1859" y="0"/>
                  </a:lnTo>
                  <a:close/>
                </a:path>
              </a:pathLst>
            </a:custGeom>
            <a:gradFill rotWithShape="1">
              <a:gsLst>
                <a:gs pos="0">
                  <a:srgbClr val="2A79D0"/>
                </a:gs>
                <a:gs pos="50000">
                  <a:srgbClr val="1C508A"/>
                </a:gs>
                <a:gs pos="100000">
                  <a:srgbClr val="2A79D0"/>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solidFill>
                  <a:srgbClr val="000000"/>
                </a:solidFill>
              </a:endParaRPr>
            </a:p>
          </p:txBody>
        </p:sp>
        <p:sp>
          <p:nvSpPr>
            <p:cNvPr id="523283" name="Freeform 39"/>
            <p:cNvSpPr>
              <a:spLocks/>
            </p:cNvSpPr>
            <p:nvPr/>
          </p:nvSpPr>
          <p:spPr bwMode="gray">
            <a:xfrm>
              <a:off x="2886" y="2072"/>
              <a:ext cx="760" cy="1313"/>
            </a:xfrm>
            <a:custGeom>
              <a:avLst/>
              <a:gdLst>
                <a:gd name="T0" fmla="*/ 760 w 1871"/>
                <a:gd name="T1" fmla="*/ 1313 h 3220"/>
                <a:gd name="T2" fmla="*/ 0 w 1871"/>
                <a:gd name="T3" fmla="*/ 0 h 3220"/>
                <a:gd name="T4" fmla="*/ 0 w 1871"/>
                <a:gd name="T5" fmla="*/ 722 h 3220"/>
                <a:gd name="T6" fmla="*/ 760 w 1871"/>
                <a:gd name="T7" fmla="*/ 1313 h 3220"/>
                <a:gd name="T8" fmla="*/ 0 60000 65536"/>
                <a:gd name="T9" fmla="*/ 0 60000 65536"/>
                <a:gd name="T10" fmla="*/ 0 60000 65536"/>
                <a:gd name="T11" fmla="*/ 0 60000 65536"/>
                <a:gd name="T12" fmla="*/ 0 w 1871"/>
                <a:gd name="T13" fmla="*/ 0 h 3220"/>
                <a:gd name="T14" fmla="*/ 1871 w 1871"/>
                <a:gd name="T15" fmla="*/ 3220 h 3220"/>
              </a:gdLst>
              <a:ahLst/>
              <a:cxnLst>
                <a:cxn ang="T8">
                  <a:pos x="T0" y="T1"/>
                </a:cxn>
                <a:cxn ang="T9">
                  <a:pos x="T2" y="T3"/>
                </a:cxn>
                <a:cxn ang="T10">
                  <a:pos x="T4" y="T5"/>
                </a:cxn>
                <a:cxn ang="T11">
                  <a:pos x="T6" y="T7"/>
                </a:cxn>
              </a:cxnLst>
              <a:rect l="T12" t="T13" r="T14" b="T15"/>
              <a:pathLst>
                <a:path w="1871" h="3220">
                  <a:moveTo>
                    <a:pt x="1871" y="3220"/>
                  </a:moveTo>
                  <a:lnTo>
                    <a:pt x="0" y="0"/>
                  </a:lnTo>
                  <a:lnTo>
                    <a:pt x="0" y="1770"/>
                  </a:lnTo>
                  <a:lnTo>
                    <a:pt x="1871" y="3220"/>
                  </a:lnTo>
                  <a:close/>
                </a:path>
              </a:pathLst>
            </a:custGeom>
            <a:gradFill rotWithShape="1">
              <a:gsLst>
                <a:gs pos="0">
                  <a:srgbClr val="0061B2"/>
                </a:gs>
                <a:gs pos="50000">
                  <a:srgbClr val="004076"/>
                </a:gs>
                <a:gs pos="100000">
                  <a:srgbClr val="0061B2"/>
                </a:gs>
              </a:gsLst>
              <a:lin ang="18900000" scaled="1"/>
            </a:gradFill>
            <a:ln w="9525" cap="flat" cmpd="sng">
              <a:solidFill>
                <a:srgbClr val="919191"/>
              </a:solidFill>
              <a:prstDash val="solid"/>
              <a:miter lim="800000"/>
              <a:headEnd type="none" w="med" len="med"/>
              <a:tailEnd type="none" w="med" len="med"/>
            </a:ln>
          </p:spPr>
          <p:txBody>
            <a:bodyPr wrap="none" anchor="ctr"/>
            <a:lstStyle/>
            <a:p>
              <a:endParaRPr lang="tr-TR">
                <a:solidFill>
                  <a:srgbClr val="000000"/>
                </a:solidFill>
              </a:endParaRPr>
            </a:p>
          </p:txBody>
        </p:sp>
        <p:cxnSp>
          <p:nvCxnSpPr>
            <p:cNvPr id="523284" name="Gerade Verbindung mit Pfeil 12"/>
            <p:cNvCxnSpPr>
              <a:cxnSpLocks noChangeShapeType="1"/>
            </p:cNvCxnSpPr>
            <p:nvPr/>
          </p:nvCxnSpPr>
          <p:spPr bwMode="gray">
            <a:xfrm rot="5400000" flipH="1" flipV="1">
              <a:off x="2317" y="2233"/>
              <a:ext cx="1126" cy="2"/>
            </a:xfrm>
            <a:prstGeom prst="straightConnector1">
              <a:avLst/>
            </a:prstGeom>
            <a:noFill/>
            <a:ln w="22225" algn="ctr">
              <a:solidFill>
                <a:srgbClr val="919191"/>
              </a:solidFill>
              <a:round/>
              <a:headEnd/>
              <a:tailEnd type="triangle" w="med" len="med"/>
            </a:ln>
          </p:spPr>
        </p:cxnSp>
        <p:cxnSp>
          <p:nvCxnSpPr>
            <p:cNvPr id="523285" name="Gerade Verbindung mit Pfeil 13"/>
            <p:cNvCxnSpPr>
              <a:cxnSpLocks noChangeShapeType="1"/>
            </p:cNvCxnSpPr>
            <p:nvPr/>
          </p:nvCxnSpPr>
          <p:spPr bwMode="gray">
            <a:xfrm rot="10800000" flipV="1">
              <a:off x="1869" y="2790"/>
              <a:ext cx="1014" cy="801"/>
            </a:xfrm>
            <a:prstGeom prst="straightConnector1">
              <a:avLst/>
            </a:prstGeom>
            <a:noFill/>
            <a:ln w="22225" algn="ctr">
              <a:solidFill>
                <a:srgbClr val="919191"/>
              </a:solidFill>
              <a:round/>
              <a:headEnd/>
              <a:tailEnd type="triangle" w="med" len="med"/>
            </a:ln>
          </p:spPr>
        </p:cxnSp>
        <p:cxnSp>
          <p:nvCxnSpPr>
            <p:cNvPr id="523286" name="Gerade Verbindung mit Pfeil 16"/>
            <p:cNvCxnSpPr>
              <a:cxnSpLocks noChangeShapeType="1"/>
            </p:cNvCxnSpPr>
            <p:nvPr/>
          </p:nvCxnSpPr>
          <p:spPr bwMode="gray">
            <a:xfrm>
              <a:off x="2880" y="2797"/>
              <a:ext cx="1035" cy="799"/>
            </a:xfrm>
            <a:prstGeom prst="straightConnector1">
              <a:avLst/>
            </a:prstGeom>
            <a:noFill/>
            <a:ln w="22225" algn="ctr">
              <a:solidFill>
                <a:srgbClr val="919191"/>
              </a:solidFill>
              <a:round/>
              <a:headEnd/>
              <a:tailEnd type="triangle" w="med" len="med"/>
            </a:ln>
          </p:spPr>
        </p:cxnSp>
      </p:grpSp>
      <p:sp>
        <p:nvSpPr>
          <p:cNvPr id="523274" name="Text Box 14"/>
          <p:cNvSpPr txBox="1">
            <a:spLocks noChangeArrowheads="1"/>
          </p:cNvSpPr>
          <p:nvPr/>
        </p:nvSpPr>
        <p:spPr bwMode="gray">
          <a:xfrm>
            <a:off x="5071154" y="1614520"/>
            <a:ext cx="3882346" cy="492443"/>
          </a:xfrm>
          <a:prstGeom prst="rect">
            <a:avLst/>
          </a:prstGeom>
          <a:noFill/>
          <a:ln w="9525">
            <a:solidFill>
              <a:schemeClr val="bg1">
                <a:lumMod val="95000"/>
              </a:schemeClr>
            </a:solidFill>
            <a:miter lim="800000"/>
            <a:headEnd/>
            <a:tailEnd/>
          </a:ln>
        </p:spPr>
        <p:txBody>
          <a:bodyPr wrap="square" lIns="0" tIns="0" rIns="0" bIns="0" anchor="ctr" anchorCtr="0">
            <a:spAutoFit/>
          </a:bodyPr>
          <a:lstStyle/>
          <a:p>
            <a:pPr algn="ctr" defTabSz="801688"/>
            <a:r>
              <a:rPr lang="tr-TR" sz="1600" i="1" noProof="1">
                <a:solidFill>
                  <a:srgbClr val="FFFFFF"/>
                </a:solidFill>
                <a:latin typeface="Calibri" pitchFamily="34" charset="0"/>
              </a:rPr>
              <a:t>En Ev ortamında ya da hastanede tedavi edilerek çalışan ortamdan uzaklaştırılır.</a:t>
            </a:r>
          </a:p>
        </p:txBody>
      </p:sp>
      <p:sp>
        <p:nvSpPr>
          <p:cNvPr id="523275" name="Text Box 20"/>
          <p:cNvSpPr txBox="1">
            <a:spLocks noChangeArrowheads="1"/>
          </p:cNvSpPr>
          <p:nvPr/>
        </p:nvSpPr>
        <p:spPr bwMode="gray">
          <a:xfrm>
            <a:off x="28575" y="5390920"/>
            <a:ext cx="4333875" cy="1162279"/>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600" i="1" noProof="1">
                <a:solidFill>
                  <a:srgbClr val="000000"/>
                </a:solidFill>
                <a:latin typeface="Calibri" pitchFamily="34" charset="0"/>
              </a:rPr>
              <a:t>Kurşun ve Cıva zehirlenmelrinde Etilen Diamin Tetra Asetat (EDTA), penisilamin ile şelasyon tedavisi yapılabilir.</a:t>
            </a:r>
          </a:p>
          <a:p>
            <a:pPr algn="ctr" defTabSz="801688"/>
            <a:r>
              <a:rPr lang="tr-TR" sz="1600" i="1" noProof="1" smtClean="0">
                <a:solidFill>
                  <a:srgbClr val="000000"/>
                </a:solidFill>
                <a:latin typeface="Calibri" pitchFamily="34" charset="0"/>
              </a:rPr>
              <a:t>İnsektisit </a:t>
            </a:r>
            <a:r>
              <a:rPr lang="tr-TR" sz="1600" i="1" noProof="1">
                <a:solidFill>
                  <a:srgbClr val="000000"/>
                </a:solidFill>
                <a:latin typeface="Calibri" pitchFamily="34" charset="0"/>
              </a:rPr>
              <a:t>zehirlenmelerinde </a:t>
            </a:r>
            <a:r>
              <a:rPr lang="tr-TR" sz="1600" i="1" noProof="1" smtClean="0">
                <a:solidFill>
                  <a:srgbClr val="000000"/>
                </a:solidFill>
                <a:latin typeface="Calibri" pitchFamily="34" charset="0"/>
              </a:rPr>
              <a:t>atropin tedavisi.</a:t>
            </a:r>
            <a:endParaRPr lang="tr-TR" sz="1600" i="1" noProof="1">
              <a:solidFill>
                <a:srgbClr val="000000"/>
              </a:solidFill>
              <a:latin typeface="Calibri" pitchFamily="34" charset="0"/>
            </a:endParaRPr>
          </a:p>
        </p:txBody>
      </p:sp>
      <p:sp>
        <p:nvSpPr>
          <p:cNvPr id="28"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FFFFFF"/>
                </a:solidFill>
                <a:effectLst>
                  <a:innerShdw blurRad="63500" dist="50800" dir="8100000">
                    <a:prstClr val="black">
                      <a:alpha val="50000"/>
                    </a:prstClr>
                  </a:innerShdw>
                </a:effectLst>
                <a:latin typeface="Calibri" pitchFamily="34" charset="0"/>
                <a:cs typeface="Calibri" pitchFamily="34" charset="0"/>
              </a:rPr>
              <a:t>TEDAVİ YAKLAŞIMI</a:t>
            </a:r>
            <a:endPar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523280" name="Text Box 20"/>
          <p:cNvSpPr txBox="1">
            <a:spLocks noChangeArrowheads="1"/>
          </p:cNvSpPr>
          <p:nvPr/>
        </p:nvSpPr>
        <p:spPr bwMode="gray">
          <a:xfrm>
            <a:off x="4732339" y="5392025"/>
            <a:ext cx="4328526" cy="927346"/>
          </a:xfrm>
          <a:prstGeom prst="rect">
            <a:avLst/>
          </a:prstGeom>
          <a:noFill/>
          <a:ln w="9525">
            <a:solidFill>
              <a:schemeClr val="bg1">
                <a:lumMod val="65000"/>
              </a:schemeClr>
            </a:solidFill>
            <a:miter lim="800000"/>
            <a:headEnd/>
            <a:tailEnd/>
          </a:ln>
        </p:spPr>
        <p:txBody>
          <a:bodyPr wrap="square" lIns="0" tIns="0" rIns="0" bIns="0" anchor="ctr" anchorCtr="0">
            <a:noAutofit/>
          </a:bodyPr>
          <a:lstStyle/>
          <a:p>
            <a:pPr algn="ctr" defTabSz="801688"/>
            <a:r>
              <a:rPr lang="tr-TR" sz="1600" i="1" noProof="1">
                <a:solidFill>
                  <a:srgbClr val="080808"/>
                </a:solidFill>
                <a:latin typeface="Calibri" pitchFamily="34" charset="0"/>
              </a:rPr>
              <a:t>Pnömokonyozda </a:t>
            </a:r>
            <a:r>
              <a:rPr lang="tr-TR" sz="1600" i="1" noProof="1" smtClean="0">
                <a:solidFill>
                  <a:srgbClr val="080808"/>
                </a:solidFill>
                <a:latin typeface="Calibri" pitchFamily="34" charset="0"/>
              </a:rPr>
              <a:t>bronkodilatatörler </a:t>
            </a:r>
            <a:r>
              <a:rPr lang="tr-TR" sz="1600" i="1" noProof="1">
                <a:solidFill>
                  <a:srgbClr val="080808"/>
                </a:solidFill>
                <a:latin typeface="Calibri" pitchFamily="34" charset="0"/>
              </a:rPr>
              <a:t>ve infeksiyon varsa antibiyotik kullanılır. </a:t>
            </a:r>
          </a:p>
        </p:txBody>
      </p:sp>
      <p:sp>
        <p:nvSpPr>
          <p:cNvPr id="2" name="Metin kutusu 1"/>
          <p:cNvSpPr txBox="1"/>
          <p:nvPr/>
        </p:nvSpPr>
        <p:spPr>
          <a:xfrm>
            <a:off x="1888330" y="4507207"/>
            <a:ext cx="2157413" cy="720000"/>
          </a:xfrm>
          <a:prstGeom prst="rect">
            <a:avLst/>
          </a:prstGeom>
          <a:noFill/>
          <a:ln>
            <a:solidFill>
              <a:schemeClr val="bg1">
                <a:lumMod val="65000"/>
              </a:schemeClr>
            </a:solidFill>
          </a:ln>
        </p:spPr>
        <p:txBody>
          <a:bodyPr wrap="square" rtlCol="0">
            <a:noAutofit/>
          </a:bodyPr>
          <a:lstStyle/>
          <a:p>
            <a:pPr algn="ctr"/>
            <a:r>
              <a:rPr lang="tr-TR" sz="2000" b="1" i="1" dirty="0">
                <a:solidFill>
                  <a:srgbClr val="000000"/>
                </a:solidFill>
                <a:latin typeface="Calibri" pitchFamily="34" charset="0"/>
                <a:cs typeface="Calibri" pitchFamily="34" charset="0"/>
              </a:rPr>
              <a:t>Spesifik Tedavi </a:t>
            </a:r>
          </a:p>
          <a:p>
            <a:pPr algn="ctr"/>
            <a:r>
              <a:rPr lang="tr-TR" sz="2000" b="1" i="1" dirty="0">
                <a:solidFill>
                  <a:srgbClr val="000000"/>
                </a:solidFill>
                <a:latin typeface="Calibri" pitchFamily="34" charset="0"/>
                <a:cs typeface="Calibri" pitchFamily="34" charset="0"/>
              </a:rPr>
              <a:t>(Varsa)</a:t>
            </a:r>
          </a:p>
        </p:txBody>
      </p:sp>
      <p:sp>
        <p:nvSpPr>
          <p:cNvPr id="33" name="Metin kutusu 32"/>
          <p:cNvSpPr txBox="1"/>
          <p:nvPr/>
        </p:nvSpPr>
        <p:spPr>
          <a:xfrm>
            <a:off x="5031788" y="4522938"/>
            <a:ext cx="2378661" cy="720000"/>
          </a:xfrm>
          <a:prstGeom prst="rect">
            <a:avLst/>
          </a:prstGeom>
          <a:noFill/>
          <a:ln>
            <a:solidFill>
              <a:schemeClr val="bg1">
                <a:lumMod val="65000"/>
              </a:schemeClr>
            </a:solidFill>
          </a:ln>
        </p:spPr>
        <p:txBody>
          <a:bodyPr wrap="square" rtlCol="0">
            <a:noAutofit/>
          </a:bodyPr>
          <a:lstStyle/>
          <a:p>
            <a:pPr algn="ctr"/>
            <a:r>
              <a:rPr lang="tr-TR" sz="2000" b="1" i="1" dirty="0" err="1">
                <a:solidFill>
                  <a:srgbClr val="000000"/>
                </a:solidFill>
                <a:latin typeface="Calibri" pitchFamily="34" charset="0"/>
                <a:cs typeface="Calibri" pitchFamily="34" charset="0"/>
              </a:rPr>
              <a:t>Semptomatik</a:t>
            </a:r>
            <a:r>
              <a:rPr lang="tr-TR" sz="2000" b="1" i="1" dirty="0">
                <a:solidFill>
                  <a:srgbClr val="000000"/>
                </a:solidFill>
                <a:latin typeface="Calibri" pitchFamily="34" charset="0"/>
                <a:cs typeface="Calibri" pitchFamily="34" charset="0"/>
              </a:rPr>
              <a:t>-Destekleyici Tedavi</a:t>
            </a:r>
          </a:p>
        </p:txBody>
      </p:sp>
      <p:sp>
        <p:nvSpPr>
          <p:cNvPr id="34" name="Metin kutusu 33"/>
          <p:cNvSpPr txBox="1"/>
          <p:nvPr/>
        </p:nvSpPr>
        <p:spPr>
          <a:xfrm>
            <a:off x="3554469" y="641646"/>
            <a:ext cx="2025537" cy="720000"/>
          </a:xfrm>
          <a:prstGeom prst="rect">
            <a:avLst/>
          </a:prstGeom>
          <a:noFill/>
          <a:ln w="9525">
            <a:solidFill>
              <a:schemeClr val="bg1">
                <a:lumMod val="95000"/>
              </a:schemeClr>
            </a:solidFill>
            <a:miter lim="800000"/>
            <a:headEnd/>
            <a:tailEnd/>
          </a:ln>
        </p:spPr>
        <p:txBody>
          <a:bodyPr wrap="square" rtlCol="0">
            <a:noAutofit/>
          </a:bodyPr>
          <a:lstStyle/>
          <a:p>
            <a:pPr algn="ctr" defTabSz="801688">
              <a:spcAft>
                <a:spcPct val="40000"/>
              </a:spcAft>
            </a:pPr>
            <a:r>
              <a:rPr lang="tr-TR" sz="2000" b="1" i="1" dirty="0">
                <a:solidFill>
                  <a:srgbClr val="FFFFFF"/>
                </a:solidFill>
                <a:latin typeface="Calibri" pitchFamily="34" charset="0"/>
              </a:rPr>
              <a:t>Maruziyetin Sonlandırılması</a:t>
            </a:r>
          </a:p>
        </p:txBody>
      </p:sp>
    </p:spTree>
    <p:extLst>
      <p:ext uri="{BB962C8B-B14F-4D97-AF65-F5344CB8AC3E}">
        <p14:creationId xmlns:p14="http://schemas.microsoft.com/office/powerpoint/2010/main" val="1111357237"/>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970087" y="2516888"/>
            <a:ext cx="6984394" cy="2921887"/>
          </a:xfrm>
          <a:prstGeom prst="rect">
            <a:avLst/>
          </a:prstGeom>
          <a:noFill/>
          <a:ln w="9525" algn="ctr">
            <a:noFill/>
            <a:round/>
            <a:headEnd/>
            <a:tailEnd/>
          </a:ln>
        </p:spPr>
        <p:txBody>
          <a:bodyPr wrap="none" anchor="ctr"/>
          <a:lstStyle/>
          <a:p>
            <a:pPr algn="ctr">
              <a:defRPr/>
            </a:pPr>
            <a:r>
              <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rPr>
              <a:t>Meslek </a:t>
            </a:r>
            <a:r>
              <a:rPr lang="tr-TR" sz="5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Hastalıklarından </a:t>
            </a:r>
            <a:endPar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defRPr/>
            </a:pPr>
            <a:r>
              <a:rPr lang="tr-TR" sz="5400" b="1" noProof="1">
                <a:solidFill>
                  <a:srgbClr val="575757"/>
                </a:solidFill>
                <a:effectLst>
                  <a:innerShdw blurRad="63500" dist="50800" dir="8100000">
                    <a:prstClr val="black">
                      <a:alpha val="50000"/>
                    </a:prstClr>
                  </a:innerShdw>
                </a:effectLst>
                <a:latin typeface="Calibri" pitchFamily="34" charset="0"/>
                <a:cs typeface="Calibri" pitchFamily="34" charset="0"/>
              </a:rPr>
              <a:t>Korunma Yolları</a:t>
            </a:r>
          </a:p>
        </p:txBody>
      </p:sp>
      <p:pic>
        <p:nvPicPr>
          <p:cNvPr id="2050" name="Picture 2" descr="D:\DOKTOR\2-DRUZ\1. EĞİTİM KURUMU\1. İstanbuluzman\2-RESİMLER\z.Diğer\text-x-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7" y="2932184"/>
            <a:ext cx="2237048" cy="2520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8" name="Rectangle 5"/>
          <p:cNvSpPr>
            <a:spLocks noChangeArrowheads="1"/>
          </p:cNvSpPr>
          <p:nvPr/>
        </p:nvSpPr>
        <p:spPr bwMode="gray">
          <a:xfrm>
            <a:off x="4183063" y="1392238"/>
            <a:ext cx="3698875" cy="1681162"/>
          </a:xfrm>
          <a:prstGeom prst="rect">
            <a:avLst/>
          </a:prstGeom>
          <a:noFill/>
          <a:ln w="12700">
            <a:noFill/>
            <a:miter lim="800000"/>
            <a:headEnd/>
            <a:tailEnd/>
          </a:ln>
        </p:spPr>
        <p:txBody>
          <a:bodyPr lIns="108000" tIns="108000" rIns="144000" bIns="72000"/>
          <a:lstStyle/>
          <a:p>
            <a:pPr>
              <a:lnSpc>
                <a:spcPct val="95000"/>
              </a:lnSpc>
              <a:buClr>
                <a:srgbClr val="292929"/>
              </a:buClr>
            </a:pPr>
            <a:r>
              <a:rPr lang="tr-TR" sz="1400" i="1" noProof="1">
                <a:solidFill>
                  <a:srgbClr val="000000"/>
                </a:solidFill>
                <a:latin typeface="Calibri" pitchFamily="34" charset="0"/>
              </a:rPr>
              <a:t>1.Kullanılan Zararlı Maddelerin Değiştirilmesi</a:t>
            </a:r>
          </a:p>
          <a:p>
            <a:pPr>
              <a:lnSpc>
                <a:spcPct val="95000"/>
              </a:lnSpc>
              <a:buClr>
                <a:srgbClr val="292929"/>
              </a:buClr>
            </a:pPr>
            <a:r>
              <a:rPr lang="tr-TR" sz="1400" i="1" noProof="1">
                <a:solidFill>
                  <a:srgbClr val="000000"/>
                </a:solidFill>
                <a:latin typeface="Calibri" pitchFamily="34" charset="0"/>
              </a:rPr>
              <a:t>2. Kapalı Çalışma Yöntemi</a:t>
            </a:r>
          </a:p>
          <a:p>
            <a:pPr>
              <a:lnSpc>
                <a:spcPct val="95000"/>
              </a:lnSpc>
              <a:buClr>
                <a:srgbClr val="292929"/>
              </a:buClr>
            </a:pPr>
            <a:r>
              <a:rPr lang="tr-TR" sz="1400" i="1" noProof="1">
                <a:solidFill>
                  <a:srgbClr val="000000"/>
                </a:solidFill>
                <a:latin typeface="Calibri" pitchFamily="34" charset="0"/>
              </a:rPr>
              <a:t>3.Ayırma (Ortam ve KKD)</a:t>
            </a:r>
          </a:p>
          <a:p>
            <a:pPr>
              <a:lnSpc>
                <a:spcPct val="95000"/>
              </a:lnSpc>
              <a:buClr>
                <a:srgbClr val="292929"/>
              </a:buClr>
            </a:pPr>
            <a:r>
              <a:rPr lang="tr-TR" sz="1400" i="1" noProof="1">
                <a:solidFill>
                  <a:srgbClr val="000000"/>
                </a:solidFill>
                <a:latin typeface="Calibri" pitchFamily="34" charset="0"/>
              </a:rPr>
              <a:t>4.Havalandırma  (Lokal-Genel)</a:t>
            </a:r>
          </a:p>
          <a:p>
            <a:pPr>
              <a:lnSpc>
                <a:spcPct val="95000"/>
              </a:lnSpc>
              <a:buClr>
                <a:srgbClr val="292929"/>
              </a:buClr>
            </a:pPr>
            <a:r>
              <a:rPr lang="tr-TR" sz="1400" i="1" noProof="1">
                <a:solidFill>
                  <a:srgbClr val="000000"/>
                </a:solidFill>
                <a:latin typeface="Calibri" pitchFamily="34" charset="0"/>
              </a:rPr>
              <a:t>5.Nemli çalışma yöntemi</a:t>
            </a:r>
          </a:p>
          <a:p>
            <a:pPr>
              <a:lnSpc>
                <a:spcPct val="95000"/>
              </a:lnSpc>
              <a:buClr>
                <a:srgbClr val="292929"/>
              </a:buClr>
            </a:pPr>
            <a:r>
              <a:rPr lang="tr-TR" sz="1400" i="1" noProof="1">
                <a:solidFill>
                  <a:srgbClr val="000000"/>
                </a:solidFill>
                <a:latin typeface="Calibri" pitchFamily="34" charset="0"/>
              </a:rPr>
              <a:t>6.Sürekli temizlik ve bakım</a:t>
            </a:r>
          </a:p>
          <a:p>
            <a:pPr>
              <a:lnSpc>
                <a:spcPct val="95000"/>
              </a:lnSpc>
              <a:buClr>
                <a:srgbClr val="292929"/>
              </a:buClr>
            </a:pPr>
            <a:r>
              <a:rPr lang="tr-TR" sz="1400" i="1" noProof="1">
                <a:solidFill>
                  <a:srgbClr val="000000"/>
                </a:solidFill>
                <a:latin typeface="Calibri" pitchFamily="34" charset="0"/>
              </a:rPr>
              <a:t>7.Üretim planlaması (Çalışma saatleri-temas)</a:t>
            </a:r>
          </a:p>
          <a:p>
            <a:pPr>
              <a:lnSpc>
                <a:spcPct val="95000"/>
              </a:lnSpc>
              <a:buClr>
                <a:srgbClr val="292929"/>
              </a:buClr>
            </a:pPr>
            <a:r>
              <a:rPr lang="tr-TR" sz="1400" i="1" noProof="1">
                <a:solidFill>
                  <a:srgbClr val="000000"/>
                </a:solidFill>
                <a:latin typeface="Calibri" pitchFamily="34" charset="0"/>
              </a:rPr>
              <a:t>8. Çalışma ortamı ölçümleri</a:t>
            </a:r>
          </a:p>
        </p:txBody>
      </p:sp>
      <p:sp>
        <p:nvSpPr>
          <p:cNvPr id="9" name="Rectangle 5"/>
          <p:cNvSpPr>
            <a:spLocks noChangeArrowheads="1"/>
          </p:cNvSpPr>
          <p:nvPr/>
        </p:nvSpPr>
        <p:spPr bwMode="gray">
          <a:xfrm>
            <a:off x="6973888" y="4489450"/>
            <a:ext cx="1778000" cy="869950"/>
          </a:xfrm>
          <a:prstGeom prst="rect">
            <a:avLst/>
          </a:prstGeom>
          <a:noFill/>
          <a:ln w="12700">
            <a:noFill/>
            <a:miter lim="800000"/>
            <a:headEnd/>
            <a:tailEnd/>
          </a:ln>
        </p:spPr>
        <p:txBody>
          <a:bodyPr lIns="108000" tIns="108000" rIns="144000" bIns="72000"/>
          <a:lstStyle/>
          <a:p>
            <a:pPr>
              <a:lnSpc>
                <a:spcPct val="95000"/>
              </a:lnSpc>
              <a:buClr>
                <a:srgbClr val="292929"/>
              </a:buClr>
            </a:pPr>
            <a:r>
              <a:rPr lang="tr-TR" sz="1400" i="1" noProof="1">
                <a:solidFill>
                  <a:srgbClr val="000000"/>
                </a:solidFill>
                <a:latin typeface="Calibri" pitchFamily="34" charset="0"/>
              </a:rPr>
              <a:t>1.Kişisel Koruyucular</a:t>
            </a:r>
          </a:p>
          <a:p>
            <a:pPr>
              <a:lnSpc>
                <a:spcPct val="95000"/>
              </a:lnSpc>
              <a:buClr>
                <a:srgbClr val="292929"/>
              </a:buClr>
            </a:pPr>
            <a:r>
              <a:rPr lang="tr-TR" sz="1400" i="1" noProof="1">
                <a:solidFill>
                  <a:srgbClr val="000000"/>
                </a:solidFill>
                <a:latin typeface="Calibri" pitchFamily="34" charset="0"/>
              </a:rPr>
              <a:t>2.Eğitim (alan)</a:t>
            </a:r>
          </a:p>
        </p:txBody>
      </p:sp>
      <p:sp>
        <p:nvSpPr>
          <p:cNvPr id="10" name="Rectangle 5"/>
          <p:cNvSpPr>
            <a:spLocks noChangeArrowheads="1"/>
          </p:cNvSpPr>
          <p:nvPr/>
        </p:nvSpPr>
        <p:spPr bwMode="gray">
          <a:xfrm>
            <a:off x="-47624" y="2921000"/>
            <a:ext cx="3162300" cy="869950"/>
          </a:xfrm>
          <a:prstGeom prst="rect">
            <a:avLst/>
          </a:prstGeom>
          <a:noFill/>
          <a:ln w="12700">
            <a:noFill/>
            <a:miter lim="800000"/>
            <a:headEnd/>
            <a:tailEnd/>
          </a:ln>
        </p:spPr>
        <p:txBody>
          <a:bodyPr lIns="108000" tIns="108000" rIns="144000" bIns="72000"/>
          <a:lstStyle/>
          <a:p>
            <a:pPr>
              <a:lnSpc>
                <a:spcPct val="95000"/>
              </a:lnSpc>
              <a:buClr>
                <a:srgbClr val="292929"/>
              </a:buClr>
            </a:pPr>
            <a:r>
              <a:rPr lang="tr-TR" sz="1400" i="1" noProof="1">
                <a:solidFill>
                  <a:srgbClr val="000000"/>
                </a:solidFill>
                <a:latin typeface="Calibri" pitchFamily="34" charset="0"/>
              </a:rPr>
              <a:t>1.İşe Giriş Muayeneleri(Odio, Kanda Pb)</a:t>
            </a:r>
          </a:p>
          <a:p>
            <a:pPr>
              <a:lnSpc>
                <a:spcPct val="95000"/>
              </a:lnSpc>
              <a:buClr>
                <a:srgbClr val="292929"/>
              </a:buClr>
            </a:pPr>
            <a:r>
              <a:rPr lang="tr-TR" sz="1400" i="1" noProof="1">
                <a:solidFill>
                  <a:srgbClr val="000000"/>
                </a:solidFill>
                <a:latin typeface="Calibri" pitchFamily="34" charset="0"/>
              </a:rPr>
              <a:t>2.Periyodik Muayeneler**</a:t>
            </a:r>
          </a:p>
          <a:p>
            <a:pPr>
              <a:lnSpc>
                <a:spcPct val="95000"/>
              </a:lnSpc>
              <a:buClr>
                <a:srgbClr val="292929"/>
              </a:buClr>
            </a:pPr>
            <a:r>
              <a:rPr lang="tr-TR" sz="1400" i="1" noProof="1">
                <a:solidFill>
                  <a:srgbClr val="000000"/>
                </a:solidFill>
                <a:latin typeface="Calibri" pitchFamily="34" charset="0"/>
              </a:rPr>
              <a:t>3.Sağlık Eğitimi (veren)</a:t>
            </a:r>
          </a:p>
          <a:p>
            <a:pPr>
              <a:lnSpc>
                <a:spcPct val="95000"/>
              </a:lnSpc>
              <a:buClr>
                <a:srgbClr val="292929"/>
              </a:buClr>
            </a:pPr>
            <a:r>
              <a:rPr lang="tr-TR" sz="1400" i="1" noProof="1">
                <a:solidFill>
                  <a:srgbClr val="000000"/>
                </a:solidFill>
                <a:latin typeface="Calibri" pitchFamily="34" charset="0"/>
              </a:rPr>
              <a:t>    </a:t>
            </a:r>
          </a:p>
        </p:txBody>
      </p:sp>
      <p:cxnSp>
        <p:nvCxnSpPr>
          <p:cNvPr id="11" name="Gerade Verbindung 17"/>
          <p:cNvCxnSpPr/>
          <p:nvPr/>
        </p:nvCxnSpPr>
        <p:spPr>
          <a:xfrm>
            <a:off x="244475" y="2946400"/>
            <a:ext cx="195421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8"/>
          <p:cNvCxnSpPr/>
          <p:nvPr/>
        </p:nvCxnSpPr>
        <p:spPr>
          <a:xfrm>
            <a:off x="7207250" y="4445000"/>
            <a:ext cx="1544638"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20"/>
          <p:cNvCxnSpPr/>
          <p:nvPr/>
        </p:nvCxnSpPr>
        <p:spPr>
          <a:xfrm rot="5400000" flipH="1" flipV="1">
            <a:off x="3171374" y="2303913"/>
            <a:ext cx="1944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HASTALIKLARINDAN KORUNMA</a:t>
            </a:r>
          </a:p>
        </p:txBody>
      </p:sp>
      <p:sp>
        <p:nvSpPr>
          <p:cNvPr id="15" name="Rectangle 5"/>
          <p:cNvSpPr>
            <a:spLocks noChangeArrowheads="1"/>
          </p:cNvSpPr>
          <p:nvPr/>
        </p:nvSpPr>
        <p:spPr bwMode="gray">
          <a:xfrm>
            <a:off x="254000" y="2619375"/>
            <a:ext cx="1489075" cy="333375"/>
          </a:xfrm>
          <a:prstGeom prst="rect">
            <a:avLst/>
          </a:prstGeom>
          <a:noFill/>
          <a:ln w="12700">
            <a:noFill/>
            <a:miter lim="800000"/>
            <a:headEnd/>
            <a:tailEnd/>
          </a:ln>
        </p:spPr>
        <p:txBody>
          <a:bodyPr lIns="108000" tIns="108000" rIns="144000" bIns="72000"/>
          <a:lstStyle/>
          <a:p>
            <a:pPr algn="ctr">
              <a:lnSpc>
                <a:spcPct val="95000"/>
              </a:lnSpc>
              <a:spcAft>
                <a:spcPct val="40000"/>
              </a:spcAft>
              <a:buClr>
                <a:srgbClr val="292929"/>
              </a:buClr>
            </a:pPr>
            <a:r>
              <a:rPr lang="tr-TR" sz="1400" b="1" noProof="1">
                <a:solidFill>
                  <a:srgbClr val="000000"/>
                </a:solidFill>
                <a:latin typeface="Calibri" pitchFamily="34" charset="0"/>
              </a:rPr>
              <a:t>TIBBİ TEDBİRLER</a:t>
            </a:r>
          </a:p>
        </p:txBody>
      </p:sp>
      <p:sp>
        <p:nvSpPr>
          <p:cNvPr id="16" name="Rectangle 5"/>
          <p:cNvSpPr>
            <a:spLocks noChangeArrowheads="1"/>
          </p:cNvSpPr>
          <p:nvPr/>
        </p:nvSpPr>
        <p:spPr bwMode="gray">
          <a:xfrm>
            <a:off x="4248150" y="1144588"/>
            <a:ext cx="4648200" cy="333375"/>
          </a:xfrm>
          <a:prstGeom prst="rect">
            <a:avLst/>
          </a:prstGeom>
          <a:noFill/>
          <a:ln w="12700">
            <a:noFill/>
            <a:miter lim="800000"/>
            <a:headEnd/>
            <a:tailEnd/>
          </a:ln>
        </p:spPr>
        <p:txBody>
          <a:bodyPr lIns="108000" tIns="108000" rIns="144000" bIns="72000"/>
          <a:lstStyle/>
          <a:p>
            <a:pPr algn="ctr">
              <a:lnSpc>
                <a:spcPct val="95000"/>
              </a:lnSpc>
              <a:spcAft>
                <a:spcPct val="40000"/>
              </a:spcAft>
              <a:buClr>
                <a:srgbClr val="292929"/>
              </a:buClr>
            </a:pPr>
            <a:r>
              <a:rPr lang="tr-TR" sz="1400" b="1" noProof="1">
                <a:solidFill>
                  <a:srgbClr val="000000"/>
                </a:solidFill>
                <a:latin typeface="Calibri" pitchFamily="34" charset="0"/>
              </a:rPr>
              <a:t>ÇALIŞMA ÇEVRESİNE AİT  TEDBİRLER (KAYNAKTA KONTROL)</a:t>
            </a:r>
          </a:p>
        </p:txBody>
      </p:sp>
      <p:sp>
        <p:nvSpPr>
          <p:cNvPr id="17" name="Rectangle 5"/>
          <p:cNvSpPr>
            <a:spLocks noChangeArrowheads="1"/>
          </p:cNvSpPr>
          <p:nvPr/>
        </p:nvSpPr>
        <p:spPr bwMode="gray">
          <a:xfrm>
            <a:off x="7153275" y="4095750"/>
            <a:ext cx="2047875" cy="333375"/>
          </a:xfrm>
          <a:prstGeom prst="rect">
            <a:avLst/>
          </a:prstGeom>
          <a:noFill/>
          <a:ln w="12700">
            <a:noFill/>
            <a:miter lim="800000"/>
            <a:headEnd/>
            <a:tailEnd/>
          </a:ln>
        </p:spPr>
        <p:txBody>
          <a:bodyPr lIns="108000" tIns="108000" rIns="144000" bIns="72000"/>
          <a:lstStyle/>
          <a:p>
            <a:pPr algn="ctr">
              <a:lnSpc>
                <a:spcPct val="95000"/>
              </a:lnSpc>
              <a:spcAft>
                <a:spcPct val="40000"/>
              </a:spcAft>
              <a:buClr>
                <a:srgbClr val="292929"/>
              </a:buClr>
            </a:pPr>
            <a:r>
              <a:rPr lang="tr-TR" sz="1400" b="1" noProof="1">
                <a:solidFill>
                  <a:srgbClr val="000000"/>
                </a:solidFill>
                <a:latin typeface="Calibri" pitchFamily="34" charset="0"/>
              </a:rPr>
              <a:t>İŞÇİYE AİT  TEDBİRLER</a:t>
            </a:r>
          </a:p>
        </p:txBody>
      </p:sp>
      <p:pic>
        <p:nvPicPr>
          <p:cNvPr id="19" name="Picture 3" descr="D:\DOKTOR\9-ISTUZMAN\1-EĞİTİM KURUMU\1. İstanbuluzman\ZZResim\Resim-İkon\provider.png"/>
          <p:cNvPicPr>
            <a:picLocks noChangeAspect="1" noChangeArrowheads="1"/>
          </p:cNvPicPr>
          <p:nvPr/>
        </p:nvPicPr>
        <p:blipFill>
          <a:blip r:embed="rId3"/>
          <a:srcRect/>
          <a:stretch>
            <a:fillRect/>
          </a:stretch>
        </p:blipFill>
        <p:spPr bwMode="auto">
          <a:xfrm>
            <a:off x="7778750" y="4806950"/>
            <a:ext cx="1449388" cy="1225550"/>
          </a:xfrm>
          <a:prstGeom prst="rect">
            <a:avLst/>
          </a:prstGeom>
          <a:noFill/>
          <a:ln w="9525">
            <a:noFill/>
            <a:miter lim="800000"/>
            <a:headEnd/>
            <a:tailEnd/>
          </a:ln>
        </p:spPr>
      </p:pic>
      <p:pic>
        <p:nvPicPr>
          <p:cNvPr id="20" name="Picture 4" descr="D:\DOKTOR\9-ISTUZMAN\1-EĞİTİM KURUMU\1. İstanbuluzman\ZZResim\Meslekler\dokter.png"/>
          <p:cNvPicPr>
            <a:picLocks noChangeAspect="1" noChangeArrowheads="1"/>
          </p:cNvPicPr>
          <p:nvPr/>
        </p:nvPicPr>
        <p:blipFill>
          <a:blip r:embed="rId4"/>
          <a:srcRect/>
          <a:stretch>
            <a:fillRect/>
          </a:stretch>
        </p:blipFill>
        <p:spPr bwMode="auto">
          <a:xfrm>
            <a:off x="244475" y="1195388"/>
            <a:ext cx="1511300" cy="1511300"/>
          </a:xfrm>
          <a:prstGeom prst="rect">
            <a:avLst/>
          </a:prstGeom>
          <a:noFill/>
          <a:ln w="9525">
            <a:noFill/>
            <a:miter lim="800000"/>
            <a:headEnd/>
            <a:tailEnd/>
          </a:ln>
        </p:spPr>
      </p:pic>
      <p:sp>
        <p:nvSpPr>
          <p:cNvPr id="21" name="Rectangle 5"/>
          <p:cNvSpPr>
            <a:spLocks noChangeArrowheads="1"/>
          </p:cNvSpPr>
          <p:nvPr/>
        </p:nvSpPr>
        <p:spPr bwMode="gray">
          <a:xfrm>
            <a:off x="2781299" y="3702050"/>
            <a:ext cx="3000375" cy="609600"/>
          </a:xfrm>
          <a:prstGeom prst="rect">
            <a:avLst/>
          </a:prstGeom>
          <a:noFill/>
          <a:ln w="12700">
            <a:noFill/>
            <a:miter lim="800000"/>
            <a:headEnd/>
            <a:tailEnd/>
          </a:ln>
          <a:effectLst>
            <a:outerShdw blurRad="50800" dist="50800" dir="5400000" algn="ctr" rotWithShape="0">
              <a:schemeClr val="bg1">
                <a:lumMod val="75000"/>
              </a:schemeClr>
            </a:outerShdw>
          </a:effectLst>
        </p:spPr>
        <p:txBody>
          <a:bodyPr lIns="108000" tIns="108000" rIns="144000" bIns="72000"/>
          <a:lstStyle/>
          <a:p>
            <a:pPr algn="ctr">
              <a:lnSpc>
                <a:spcPct val="95000"/>
              </a:lnSpc>
              <a:buClr>
                <a:srgbClr val="292929"/>
              </a:buClr>
            </a:pPr>
            <a:r>
              <a:rPr lang="tr-TR" b="1" i="1" noProof="1">
                <a:solidFill>
                  <a:srgbClr val="C00000"/>
                </a:solidFill>
                <a:effectLst>
                  <a:outerShdw blurRad="38100" dist="38100" dir="2700000" algn="tl">
                    <a:srgbClr val="000000">
                      <a:alpha val="43137"/>
                    </a:srgbClr>
                  </a:outerShdw>
                </a:effectLst>
                <a:latin typeface="Calibri" pitchFamily="34" charset="0"/>
              </a:rPr>
              <a:t>Meslek Hastalıklarından Korunmak </a:t>
            </a:r>
            <a:r>
              <a:rPr lang="tr-TR" b="1" i="1" noProof="1" smtClean="0">
                <a:solidFill>
                  <a:srgbClr val="C00000"/>
                </a:solidFill>
                <a:effectLst>
                  <a:outerShdw blurRad="38100" dist="38100" dir="2700000" algn="tl">
                    <a:srgbClr val="000000">
                      <a:alpha val="43137"/>
                    </a:srgbClr>
                  </a:outerShdw>
                </a:effectLst>
                <a:latin typeface="Calibri" pitchFamily="34" charset="0"/>
              </a:rPr>
              <a:t>Mümkündür!</a:t>
            </a:r>
            <a:endParaRPr lang="tr-TR" b="1" i="1" noProof="1">
              <a:solidFill>
                <a:srgbClr val="C00000"/>
              </a:solidFill>
              <a:effectLst>
                <a:outerShdw blurRad="38100" dist="38100" dir="2700000" algn="tl">
                  <a:srgbClr val="000000">
                    <a:alpha val="43137"/>
                  </a:srgbClr>
                </a:outerShdw>
              </a:effectLst>
              <a:latin typeface="Calibri" pitchFamily="34" charset="0"/>
            </a:endParaRPr>
          </a:p>
        </p:txBody>
      </p:sp>
      <p:grpSp>
        <p:nvGrpSpPr>
          <p:cNvPr id="22" name="Gruppieren 44"/>
          <p:cNvGrpSpPr/>
          <p:nvPr/>
        </p:nvGrpSpPr>
        <p:grpSpPr>
          <a:xfrm>
            <a:off x="1812675" y="1301710"/>
            <a:ext cx="4787981" cy="5162171"/>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23"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solidFill>
              <a:schemeClr val="bg1">
                <a:lumMod val="65000"/>
              </a:schemeClr>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srgbClr val="000000"/>
                </a:solidFill>
              </a:endParaRPr>
            </a:p>
          </p:txBody>
        </p:sp>
        <p:sp>
          <p:nvSpPr>
            <p:cNvPr id="24" name="Freeform 51"/>
            <p:cNvSpPr>
              <a:spLocks/>
            </p:cNvSpPr>
            <p:nvPr/>
          </p:nvSpPr>
          <p:spPr bwMode="gray">
            <a:xfrm>
              <a:off x="4965705" y="3906838"/>
              <a:ext cx="2428874"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chemeClr val="accent4">
                <a:lumMod val="75000"/>
                <a:lumOff val="25000"/>
              </a:schemeClr>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srgbClr val="000000"/>
                </a:solidFill>
              </a:endParaRPr>
            </a:p>
          </p:txBody>
        </p:sp>
        <p:sp>
          <p:nvSpPr>
            <p:cNvPr id="25"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solidFill>
              <a:schemeClr val="bg2">
                <a:lumMod val="75000"/>
              </a:schemeClr>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solidFill>
                  <a:srgbClr val="000000"/>
                </a:solidFill>
              </a:endParaRPr>
            </a:p>
          </p:txBody>
        </p:sp>
      </p:grpSp>
      <p:grpSp>
        <p:nvGrpSpPr>
          <p:cNvPr id="26" name="Grup 19"/>
          <p:cNvGrpSpPr>
            <a:grpSpLocks/>
          </p:cNvGrpSpPr>
          <p:nvPr/>
        </p:nvGrpSpPr>
        <p:grpSpPr bwMode="auto">
          <a:xfrm>
            <a:off x="990600" y="5683299"/>
            <a:ext cx="6162675" cy="663575"/>
            <a:chOff x="2644311" y="5451679"/>
            <a:chExt cx="6162416" cy="663371"/>
          </a:xfrm>
        </p:grpSpPr>
        <p:grpSp>
          <p:nvGrpSpPr>
            <p:cNvPr id="27" name="Group 51"/>
            <p:cNvGrpSpPr>
              <a:grpSpLocks/>
            </p:cNvGrpSpPr>
            <p:nvPr/>
          </p:nvGrpSpPr>
          <p:grpSpPr bwMode="auto">
            <a:xfrm>
              <a:off x="2644311" y="5451679"/>
              <a:ext cx="648968" cy="663371"/>
              <a:chOff x="1868" y="1082"/>
              <a:chExt cx="1942" cy="1942"/>
            </a:xfrm>
          </p:grpSpPr>
          <p:sp>
            <p:nvSpPr>
              <p:cNvPr id="29" name="Freeform 52"/>
              <p:cNvSpPr>
                <a:spLocks noChangeAspect="1"/>
              </p:cNvSpPr>
              <p:nvPr/>
            </p:nvSpPr>
            <p:spPr bwMode="gray">
              <a:xfrm>
                <a:off x="1868" y="1082"/>
                <a:ext cx="1942" cy="1942"/>
              </a:xfrm>
              <a:custGeom>
                <a:avLst/>
                <a:gdLst>
                  <a:gd name="T0" fmla="*/ 2144 w 1675"/>
                  <a:gd name="T1" fmla="*/ 7354 h 1675"/>
                  <a:gd name="T2" fmla="*/ 0 w 1675"/>
                  <a:gd name="T3" fmla="*/ 5194 h 1675"/>
                  <a:gd name="T4" fmla="*/ 0 w 1675"/>
                  <a:gd name="T5" fmla="*/ 2144 h 1675"/>
                  <a:gd name="T6" fmla="*/ 2144 w 1675"/>
                  <a:gd name="T7" fmla="*/ 0 h 1675"/>
                  <a:gd name="T8" fmla="*/ 5195 w 1675"/>
                  <a:gd name="T9" fmla="*/ 0 h 1675"/>
                  <a:gd name="T10" fmla="*/ 7354 w 1675"/>
                  <a:gd name="T11" fmla="*/ 2144 h 1675"/>
                  <a:gd name="T12" fmla="*/ 7354 w 1675"/>
                  <a:gd name="T13" fmla="*/ 5194 h 1675"/>
                  <a:gd name="T14" fmla="*/ 5195 w 1675"/>
                  <a:gd name="T15" fmla="*/ 7354 h 1675"/>
                  <a:gd name="T16" fmla="*/ 2144 w 1675"/>
                  <a:gd name="T17" fmla="*/ 7354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endParaRPr lang="tr-TR">
                  <a:solidFill>
                    <a:srgbClr val="000000"/>
                  </a:solidFill>
                </a:endParaRPr>
              </a:p>
            </p:txBody>
          </p:sp>
          <p:sp>
            <p:nvSpPr>
              <p:cNvPr id="30" name="Freeform 53"/>
              <p:cNvSpPr>
                <a:spLocks noChangeAspect="1"/>
              </p:cNvSpPr>
              <p:nvPr/>
            </p:nvSpPr>
            <p:spPr bwMode="gray">
              <a:xfrm>
                <a:off x="1914" y="1128"/>
                <a:ext cx="1850" cy="1850"/>
              </a:xfrm>
              <a:custGeom>
                <a:avLst/>
                <a:gdLst>
                  <a:gd name="T0" fmla="*/ 2065 w 1595"/>
                  <a:gd name="T1" fmla="*/ 7029 h 1595"/>
                  <a:gd name="T2" fmla="*/ 0 w 1595"/>
                  <a:gd name="T3" fmla="*/ 4965 h 1595"/>
                  <a:gd name="T4" fmla="*/ 0 w 1595"/>
                  <a:gd name="T5" fmla="*/ 2065 h 1595"/>
                  <a:gd name="T6" fmla="*/ 2065 w 1595"/>
                  <a:gd name="T7" fmla="*/ 0 h 1595"/>
                  <a:gd name="T8" fmla="*/ 4965 w 1595"/>
                  <a:gd name="T9" fmla="*/ 0 h 1595"/>
                  <a:gd name="T10" fmla="*/ 7029 w 1595"/>
                  <a:gd name="T11" fmla="*/ 2065 h 1595"/>
                  <a:gd name="T12" fmla="*/ 7029 w 1595"/>
                  <a:gd name="T13" fmla="*/ 4965 h 1595"/>
                  <a:gd name="T14" fmla="*/ 4965 w 1595"/>
                  <a:gd name="T15" fmla="*/ 7029 h 1595"/>
                  <a:gd name="T16" fmla="*/ 2065 w 1595"/>
                  <a:gd name="T17" fmla="*/ 7029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endParaRPr lang="tr-TR">
                  <a:solidFill>
                    <a:srgbClr val="000000"/>
                  </a:solidFill>
                </a:endParaRPr>
              </a:p>
            </p:txBody>
          </p:sp>
          <p:sp>
            <p:nvSpPr>
              <p:cNvPr id="31" name="Freeform 54"/>
              <p:cNvSpPr>
                <a:spLocks noChangeAspect="1"/>
              </p:cNvSpPr>
              <p:nvPr/>
            </p:nvSpPr>
            <p:spPr bwMode="gray">
              <a:xfrm>
                <a:off x="2434" y="1717"/>
                <a:ext cx="334" cy="642"/>
              </a:xfrm>
              <a:custGeom>
                <a:avLst/>
                <a:gdLst>
                  <a:gd name="T0" fmla="*/ 477 w 288"/>
                  <a:gd name="T1" fmla="*/ 2460 h 553"/>
                  <a:gd name="T2" fmla="*/ 477 w 288"/>
                  <a:gd name="T3" fmla="*/ 329 h 553"/>
                  <a:gd name="T4" fmla="*/ 0 w 288"/>
                  <a:gd name="T5" fmla="*/ 329 h 553"/>
                  <a:gd name="T6" fmla="*/ 0 w 288"/>
                  <a:gd name="T7" fmla="*/ 0 h 553"/>
                  <a:gd name="T8" fmla="*/ 1266 w 288"/>
                  <a:gd name="T9" fmla="*/ 0 h 553"/>
                  <a:gd name="T10" fmla="*/ 1266 w 288"/>
                  <a:gd name="T11" fmla="*/ 329 h 553"/>
                  <a:gd name="T12" fmla="*/ 801 w 288"/>
                  <a:gd name="T13" fmla="*/ 329 h 553"/>
                  <a:gd name="T14" fmla="*/ 801 w 288"/>
                  <a:gd name="T15" fmla="*/ 2460 h 553"/>
                  <a:gd name="T16" fmla="*/ 477 w 288"/>
                  <a:gd name="T17" fmla="*/ 2460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w="14288">
                <a:noFill/>
                <a:miter lim="800000"/>
                <a:headEnd/>
                <a:tailEnd/>
              </a:ln>
            </p:spPr>
            <p:txBody>
              <a:bodyPr/>
              <a:lstStyle/>
              <a:p>
                <a:endParaRPr lang="tr-TR">
                  <a:solidFill>
                    <a:srgbClr val="000000"/>
                  </a:solidFill>
                </a:endParaRPr>
              </a:p>
            </p:txBody>
          </p:sp>
          <p:sp>
            <p:nvSpPr>
              <p:cNvPr id="32" name="Freeform 55"/>
              <p:cNvSpPr>
                <a:spLocks noChangeAspect="1"/>
              </p:cNvSpPr>
              <p:nvPr/>
            </p:nvSpPr>
            <p:spPr bwMode="gray">
              <a:xfrm>
                <a:off x="2007" y="1709"/>
                <a:ext cx="384" cy="657"/>
              </a:xfrm>
              <a:custGeom>
                <a:avLst/>
                <a:gdLst>
                  <a:gd name="T0" fmla="*/ 2460770 w 140"/>
                  <a:gd name="T1" fmla="*/ 1397614 h 240"/>
                  <a:gd name="T2" fmla="*/ 3277059 w 140"/>
                  <a:gd name="T3" fmla="*/ 1397614 h 240"/>
                  <a:gd name="T4" fmla="*/ 1784533 w 140"/>
                  <a:gd name="T5" fmla="*/ 0 h 240"/>
                  <a:gd name="T6" fmla="*/ 413403 w 140"/>
                  <a:gd name="T7" fmla="*/ 1397614 h 240"/>
                  <a:gd name="T8" fmla="*/ 2021735 w 140"/>
                  <a:gd name="T9" fmla="*/ 3141558 h 240"/>
                  <a:gd name="T10" fmla="*/ 2460770 w 140"/>
                  <a:gd name="T11" fmla="*/ 4065828 h 240"/>
                  <a:gd name="T12" fmla="*/ 1659895 w 140"/>
                  <a:gd name="T13" fmla="*/ 4895351 h 240"/>
                  <a:gd name="T14" fmla="*/ 871238 w 140"/>
                  <a:gd name="T15" fmla="*/ 3945874 h 240"/>
                  <a:gd name="T16" fmla="*/ 141438 w 140"/>
                  <a:gd name="T17" fmla="*/ 3945874 h 240"/>
                  <a:gd name="T18" fmla="*/ 1643246 w 140"/>
                  <a:gd name="T19" fmla="*/ 5673877 h 240"/>
                  <a:gd name="T20" fmla="*/ 3232800 w 140"/>
                  <a:gd name="T21" fmla="*/ 3995579 h 240"/>
                  <a:gd name="T22" fmla="*/ 2168618 w 140"/>
                  <a:gd name="T23" fmla="*/ 2339949 h 240"/>
                  <a:gd name="T24" fmla="*/ 1204210 w 140"/>
                  <a:gd name="T25" fmla="*/ 1397614 h 240"/>
                  <a:gd name="T26" fmla="*/ 1784533 w 140"/>
                  <a:gd name="T27" fmla="*/ 735183 h 240"/>
                  <a:gd name="T28" fmla="*/ 2460770 w 140"/>
                  <a:gd name="T29" fmla="*/ 139761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w="14288">
                <a:noFill/>
                <a:miter lim="800000"/>
                <a:headEnd/>
                <a:tailEnd/>
              </a:ln>
            </p:spPr>
            <p:txBody>
              <a:bodyPr/>
              <a:lstStyle/>
              <a:p>
                <a:endParaRPr lang="tr-TR">
                  <a:solidFill>
                    <a:srgbClr val="000000"/>
                  </a:solidFill>
                </a:endParaRPr>
              </a:p>
            </p:txBody>
          </p:sp>
          <p:sp>
            <p:nvSpPr>
              <p:cNvPr id="33" name="Freeform 56"/>
              <p:cNvSpPr>
                <a:spLocks noChangeAspect="1" noEditPoints="1"/>
              </p:cNvSpPr>
              <p:nvPr/>
            </p:nvSpPr>
            <p:spPr bwMode="gray">
              <a:xfrm>
                <a:off x="3312" y="1720"/>
                <a:ext cx="347" cy="657"/>
              </a:xfrm>
              <a:custGeom>
                <a:avLst/>
                <a:gdLst>
                  <a:gd name="T0" fmla="*/ 3358227 w 124"/>
                  <a:gd name="T1" fmla="*/ 707008 h 234"/>
                  <a:gd name="T2" fmla="*/ 2685022 w 124"/>
                  <a:gd name="T3" fmla="*/ 85326 h 234"/>
                  <a:gd name="T4" fmla="*/ 1538629 w 124"/>
                  <a:gd name="T5" fmla="*/ 0 h 234"/>
                  <a:gd name="T6" fmla="*/ 0 w 124"/>
                  <a:gd name="T7" fmla="*/ 0 h 234"/>
                  <a:gd name="T8" fmla="*/ 0 w 124"/>
                  <a:gd name="T9" fmla="*/ 7124930 h 234"/>
                  <a:gd name="T10" fmla="*/ 966168 w 124"/>
                  <a:gd name="T11" fmla="*/ 7124930 h 234"/>
                  <a:gd name="T12" fmla="*/ 966168 w 124"/>
                  <a:gd name="T13" fmla="*/ 3892692 h 234"/>
                  <a:gd name="T14" fmla="*/ 1590987 w 124"/>
                  <a:gd name="T15" fmla="*/ 3892692 h 234"/>
                  <a:gd name="T16" fmla="*/ 2587025 w 124"/>
                  <a:gd name="T17" fmla="*/ 3807366 h 234"/>
                  <a:gd name="T18" fmla="*/ 3095145 w 124"/>
                  <a:gd name="T19" fmla="*/ 3533560 h 234"/>
                  <a:gd name="T20" fmla="*/ 3471125 w 124"/>
                  <a:gd name="T21" fmla="*/ 2896713 h 234"/>
                  <a:gd name="T22" fmla="*/ 3651104 w 124"/>
                  <a:gd name="T23" fmla="*/ 1918946 h 234"/>
                  <a:gd name="T24" fmla="*/ 3358227 w 124"/>
                  <a:gd name="T25" fmla="*/ 707008 h 234"/>
                  <a:gd name="T26" fmla="*/ 2294076 w 124"/>
                  <a:gd name="T27" fmla="*/ 2981860 h 234"/>
                  <a:gd name="T28" fmla="*/ 913797 w 124"/>
                  <a:gd name="T29" fmla="*/ 2981860 h 234"/>
                  <a:gd name="T30" fmla="*/ 913797 w 124"/>
                  <a:gd name="T31" fmla="*/ 942043 h 234"/>
                  <a:gd name="T32" fmla="*/ 2241701 w 124"/>
                  <a:gd name="T33" fmla="*/ 942043 h 234"/>
                  <a:gd name="T34" fmla="*/ 2797724 w 124"/>
                  <a:gd name="T35" fmla="*/ 1985061 h 234"/>
                  <a:gd name="T36" fmla="*/ 2294076 w 124"/>
                  <a:gd name="T37" fmla="*/ 2981860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w="12700">
                <a:noFill/>
                <a:miter lim="800000"/>
                <a:headEnd/>
                <a:tailEnd/>
              </a:ln>
            </p:spPr>
            <p:txBody>
              <a:bodyPr/>
              <a:lstStyle/>
              <a:p>
                <a:endParaRPr lang="tr-TR">
                  <a:solidFill>
                    <a:srgbClr val="000000"/>
                  </a:solidFill>
                </a:endParaRPr>
              </a:p>
            </p:txBody>
          </p:sp>
          <p:sp>
            <p:nvSpPr>
              <p:cNvPr id="34" name="Freeform 57"/>
              <p:cNvSpPr>
                <a:spLocks noChangeAspect="1" noEditPoints="1"/>
              </p:cNvSpPr>
              <p:nvPr/>
            </p:nvSpPr>
            <p:spPr bwMode="gray">
              <a:xfrm>
                <a:off x="2836" y="1707"/>
                <a:ext cx="375" cy="670"/>
              </a:xfrm>
              <a:custGeom>
                <a:avLst/>
                <a:gdLst>
                  <a:gd name="T0" fmla="*/ 1884809 w 134"/>
                  <a:gd name="T1" fmla="*/ 0 h 239"/>
                  <a:gd name="T2" fmla="*/ 0 w 134"/>
                  <a:gd name="T3" fmla="*/ 1827413 h 239"/>
                  <a:gd name="T4" fmla="*/ 0 w 134"/>
                  <a:gd name="T5" fmla="*/ 5122873 h 239"/>
                  <a:gd name="T6" fmla="*/ 2001540 w 134"/>
                  <a:gd name="T7" fmla="*/ 7163781 h 239"/>
                  <a:gd name="T8" fmla="*/ 3946645 w 134"/>
                  <a:gd name="T9" fmla="*/ 5187975 h 239"/>
                  <a:gd name="T10" fmla="*/ 3946645 w 134"/>
                  <a:gd name="T11" fmla="*/ 2093918 h 239"/>
                  <a:gd name="T12" fmla="*/ 1884809 w 134"/>
                  <a:gd name="T13" fmla="*/ 0 h 239"/>
                  <a:gd name="T14" fmla="*/ 3032443 w 134"/>
                  <a:gd name="T15" fmla="*/ 4737486 h 239"/>
                  <a:gd name="T16" fmla="*/ 2001540 w 134"/>
                  <a:gd name="T17" fmla="*/ 6171738 h 239"/>
                  <a:gd name="T18" fmla="*/ 914197 w 134"/>
                  <a:gd name="T19" fmla="*/ 4703585 h 239"/>
                  <a:gd name="T20" fmla="*/ 914197 w 134"/>
                  <a:gd name="T21" fmla="*/ 2311668 h 239"/>
                  <a:gd name="T22" fmla="*/ 1949225 w 134"/>
                  <a:gd name="T23" fmla="*/ 995886 h 239"/>
                  <a:gd name="T24" fmla="*/ 3032443 w 134"/>
                  <a:gd name="T25" fmla="*/ 2513207 h 239"/>
                  <a:gd name="T26" fmla="*/ 3032443 w 134"/>
                  <a:gd name="T27" fmla="*/ 4737486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w="9525">
                <a:noFill/>
                <a:round/>
                <a:headEnd/>
                <a:tailEnd/>
              </a:ln>
            </p:spPr>
            <p:txBody>
              <a:bodyPr/>
              <a:lstStyle/>
              <a:p>
                <a:endParaRPr lang="tr-TR">
                  <a:solidFill>
                    <a:srgbClr val="000000"/>
                  </a:solidFill>
                </a:endParaRPr>
              </a:p>
            </p:txBody>
          </p:sp>
          <p:grpSp>
            <p:nvGrpSpPr>
              <p:cNvPr id="35" name="Group 58"/>
              <p:cNvGrpSpPr>
                <a:grpSpLocks noChangeAspect="1"/>
              </p:cNvGrpSpPr>
              <p:nvPr/>
            </p:nvGrpSpPr>
            <p:grpSpPr bwMode="auto">
              <a:xfrm>
                <a:off x="2808" y="2807"/>
                <a:ext cx="62" cy="63"/>
                <a:chOff x="1684" y="2400"/>
                <a:chExt cx="41" cy="41"/>
              </a:xfrm>
            </p:grpSpPr>
            <p:sp>
              <p:nvSpPr>
                <p:cNvPr id="40"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41" name="Oval 60"/>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grpSp>
            <p:nvGrpSpPr>
              <p:cNvPr id="36" name="Group 61"/>
              <p:cNvGrpSpPr>
                <a:grpSpLocks noChangeAspect="1"/>
              </p:cNvGrpSpPr>
              <p:nvPr/>
            </p:nvGrpSpPr>
            <p:grpSpPr bwMode="auto">
              <a:xfrm>
                <a:off x="2808" y="1211"/>
                <a:ext cx="62" cy="63"/>
                <a:chOff x="1684" y="2400"/>
                <a:chExt cx="41" cy="41"/>
              </a:xfrm>
            </p:grpSpPr>
            <p:sp>
              <p:nvSpPr>
                <p:cNvPr id="38"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w="11176">
                  <a:noFill/>
                  <a:miter lim="800000"/>
                  <a:headEnd/>
                  <a:tailEnd/>
                </a:ln>
              </p:spPr>
              <p:txBody>
                <a:bodyPr/>
                <a:lstStyle/>
                <a:p>
                  <a:endParaRPr lang="tr-TR">
                    <a:solidFill>
                      <a:srgbClr val="000000"/>
                    </a:solidFill>
                  </a:endParaRPr>
                </a:p>
              </p:txBody>
            </p:sp>
            <p:sp>
              <p:nvSpPr>
                <p:cNvPr id="39" name="Oval 63"/>
                <p:cNvSpPr>
                  <a:spLocks noChangeAspect="1" noChangeArrowheads="1"/>
                </p:cNvSpPr>
                <p:nvPr/>
              </p:nvSpPr>
              <p:spPr bwMode="gray">
                <a:xfrm>
                  <a:off x="1693" y="2410"/>
                  <a:ext cx="23" cy="23"/>
                </a:xfrm>
                <a:prstGeom prst="ellipse">
                  <a:avLst/>
                </a:prstGeom>
                <a:solidFill>
                  <a:schemeClr val="bg1"/>
                </a:solidFill>
                <a:ln w="11176">
                  <a:noFill/>
                  <a:miter lim="800000"/>
                  <a:headEnd/>
                  <a:tailEnd/>
                </a:ln>
              </p:spPr>
              <p:txBody>
                <a:bodyPr/>
                <a:lstStyle/>
                <a:p>
                  <a:endParaRPr lang="tr-TR">
                    <a:solidFill>
                      <a:srgbClr val="000000"/>
                    </a:solidFill>
                  </a:endParaRPr>
                </a:p>
              </p:txBody>
            </p:sp>
          </p:grpSp>
          <p:pic>
            <p:nvPicPr>
              <p:cNvPr id="37" name="Picture 64"/>
              <p:cNvPicPr>
                <a:picLocks noChangeAspect="1" noChangeArrowheads="1"/>
              </p:cNvPicPr>
              <p:nvPr/>
            </p:nvPicPr>
            <p:blipFill>
              <a:blip r:embed="rId5"/>
              <a:srcRect/>
              <a:stretch>
                <a:fillRect/>
              </a:stretch>
            </p:blipFill>
            <p:spPr bwMode="gray">
              <a:xfrm>
                <a:off x="1885" y="1124"/>
                <a:ext cx="1644" cy="1060"/>
              </a:xfrm>
              <a:prstGeom prst="rect">
                <a:avLst/>
              </a:prstGeom>
              <a:noFill/>
              <a:ln w="11176">
                <a:noFill/>
                <a:miter lim="800000"/>
                <a:headEnd/>
                <a:tailEnd/>
              </a:ln>
            </p:spPr>
          </p:pic>
        </p:grpSp>
        <p:sp>
          <p:nvSpPr>
            <p:cNvPr id="28" name="53 Metin kutusu"/>
            <p:cNvSpPr txBox="1"/>
            <p:nvPr/>
          </p:nvSpPr>
          <p:spPr>
            <a:xfrm>
              <a:off x="3298334" y="5638946"/>
              <a:ext cx="5508393" cy="288836"/>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tr-TR" sz="1200" dirty="0" smtClean="0">
                  <a:solidFill>
                    <a:srgbClr val="000000"/>
                  </a:solidFill>
                  <a:latin typeface="Cambria" pitchFamily="18" charset="0"/>
                </a:rPr>
                <a:t>Koruma sırası / Önemi / Öncelikler / Neler</a:t>
              </a:r>
              <a:endParaRPr lang="tr-TR" sz="1000" b="1" dirty="0" smtClean="0">
                <a:solidFill>
                  <a:srgbClr val="000000"/>
                </a:solidFill>
                <a:latin typeface="Cambria" pitchFamily="18" charset="0"/>
              </a:endParaRPr>
            </a:p>
          </p:txBody>
        </p:sp>
      </p:grpSp>
      <p:pic>
        <p:nvPicPr>
          <p:cNvPr id="1026" name="Picture 2" descr="D:\DOKTOR\2-DRUZ\1. EĞİTİM KURUMU\1. İstanbuluzman\2-RESİMLER\Ev-Konut-Fabrika\industry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499" y="1345407"/>
            <a:ext cx="193357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3750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4"/>
          <p:cNvSpPr>
            <a:spLocks noChangeArrowheads="1"/>
          </p:cNvSpPr>
          <p:nvPr/>
        </p:nvSpPr>
        <p:spPr bwMode="auto">
          <a:xfrm>
            <a:off x="0" y="3703661"/>
            <a:ext cx="9021175" cy="1310185"/>
          </a:xfrm>
          <a:prstGeom prst="rect">
            <a:avLst/>
          </a:prstGeom>
          <a:noFill/>
          <a:ln w="9525" algn="ctr">
            <a:noFill/>
            <a:round/>
            <a:headEnd/>
            <a:tailEnd/>
          </a:ln>
        </p:spPr>
        <p:txBody>
          <a:bodyPr wrap="none" anchor="ctr"/>
          <a:lstStyle/>
          <a:p>
            <a:pPr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Mevzuat</a:t>
            </a: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545796" name="Grup 14"/>
          <p:cNvGrpSpPr>
            <a:grpSpLocks/>
          </p:cNvGrpSpPr>
          <p:nvPr/>
        </p:nvGrpSpPr>
        <p:grpSpPr bwMode="auto">
          <a:xfrm>
            <a:off x="2974975" y="341313"/>
            <a:ext cx="3071813" cy="3573462"/>
            <a:chOff x="4267200" y="568424"/>
            <a:chExt cx="4876800" cy="4876800"/>
          </a:xfrm>
        </p:grpSpPr>
        <p:grpSp>
          <p:nvGrpSpPr>
            <p:cNvPr id="545797" name="Grup 18"/>
            <p:cNvGrpSpPr>
              <a:grpSpLocks/>
            </p:cNvGrpSpPr>
            <p:nvPr/>
          </p:nvGrpSpPr>
          <p:grpSpPr bwMode="auto">
            <a:xfrm>
              <a:off x="4267200" y="568424"/>
              <a:ext cx="4876800" cy="4876800"/>
              <a:chOff x="4267200" y="332656"/>
              <a:chExt cx="4876800" cy="4876800"/>
            </a:xfrm>
          </p:grpSpPr>
          <p:pic>
            <p:nvPicPr>
              <p:cNvPr id="545799" name="Picture 2" descr="D:\DOKTOR\1-ISTANBULUZMAN\1-EĞİTİM KURUMU\1. İstanbuluzman\2-RESİMLER\Ev-Konut-Fabrika\Goverment-icon.png"/>
              <p:cNvPicPr>
                <a:picLocks noChangeAspect="1" noChangeArrowheads="1"/>
              </p:cNvPicPr>
              <p:nvPr/>
            </p:nvPicPr>
            <p:blipFill>
              <a:blip r:embed="rId3"/>
              <a:srcRect/>
              <a:stretch>
                <a:fillRect/>
              </a:stretch>
            </p:blipFill>
            <p:spPr bwMode="auto">
              <a:xfrm>
                <a:off x="4267200" y="332656"/>
                <a:ext cx="4876800" cy="4876800"/>
              </a:xfrm>
              <a:prstGeom prst="rect">
                <a:avLst/>
              </a:prstGeom>
              <a:noFill/>
              <a:ln w="9525">
                <a:noFill/>
                <a:miter lim="800000"/>
                <a:headEnd/>
                <a:tailEnd/>
              </a:ln>
            </p:spPr>
          </p:pic>
          <p:pic>
            <p:nvPicPr>
              <p:cNvPr id="545800" name="Picture 17" descr="Türkei"/>
              <p:cNvPicPr>
                <a:picLocks noChangeAspect="1" noChangeArrowheads="1"/>
              </p:cNvPicPr>
              <p:nvPr/>
            </p:nvPicPr>
            <p:blipFill>
              <a:blip r:embed="rId4"/>
              <a:srcRect/>
              <a:stretch>
                <a:fillRect/>
              </a:stretch>
            </p:blipFill>
            <p:spPr bwMode="auto">
              <a:xfrm>
                <a:off x="4915272" y="2238642"/>
                <a:ext cx="324803" cy="432751"/>
              </a:xfrm>
              <a:prstGeom prst="rect">
                <a:avLst/>
              </a:prstGeom>
              <a:noFill/>
              <a:ln w="9525">
                <a:noFill/>
                <a:miter lim="800000"/>
                <a:headEnd/>
                <a:tailEnd/>
              </a:ln>
            </p:spPr>
          </p:pic>
          <p:pic>
            <p:nvPicPr>
              <p:cNvPr id="545801" name="Picture 17" descr="Türkei"/>
              <p:cNvPicPr>
                <a:picLocks noChangeAspect="1" noChangeArrowheads="1"/>
              </p:cNvPicPr>
              <p:nvPr/>
            </p:nvPicPr>
            <p:blipFill>
              <a:blip r:embed="rId4"/>
              <a:srcRect/>
              <a:stretch>
                <a:fillRect/>
              </a:stretch>
            </p:blipFill>
            <p:spPr bwMode="auto">
              <a:xfrm>
                <a:off x="6228184" y="2891813"/>
                <a:ext cx="324803" cy="432751"/>
              </a:xfrm>
              <a:prstGeom prst="rect">
                <a:avLst/>
              </a:prstGeom>
              <a:noFill/>
              <a:ln w="9525">
                <a:noFill/>
                <a:miter lim="800000"/>
                <a:headEnd/>
                <a:tailEnd/>
              </a:ln>
            </p:spPr>
          </p:pic>
        </p:grpSp>
        <p:pic>
          <p:nvPicPr>
            <p:cNvPr id="545798" name="Picture 2" descr="D:\DOKTOR\1-ISTANBULUZMAN\1-EĞİTİM KURUMU\1. İstanbuluzman\2-RESİMLER\Elektrik-Elekronik\antenna.png"/>
            <p:cNvPicPr>
              <a:picLocks noChangeAspect="1" noChangeArrowheads="1"/>
            </p:cNvPicPr>
            <p:nvPr/>
          </p:nvPicPr>
          <p:blipFill>
            <a:blip r:embed="rId5"/>
            <a:srcRect/>
            <a:stretch>
              <a:fillRect/>
            </a:stretch>
          </p:blipFill>
          <p:spPr bwMode="auto">
            <a:xfrm flipH="1">
              <a:off x="7812360" y="1988719"/>
              <a:ext cx="687288" cy="75287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HASTALIKLARINDA HUKUKİ SÜREÇ</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4" name="Diyagram 3"/>
          <p:cNvGraphicFramePr/>
          <p:nvPr>
            <p:extLst>
              <p:ext uri="{D42A27DB-BD31-4B8C-83A1-F6EECF244321}">
                <p14:modId xmlns:p14="http://schemas.microsoft.com/office/powerpoint/2010/main" val="411897618"/>
              </p:ext>
            </p:extLst>
          </p:nvPr>
        </p:nvGraphicFramePr>
        <p:xfrm>
          <a:off x="231797" y="1133475"/>
          <a:ext cx="8789378" cy="4886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781894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defRPr/>
            </a:pP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Ülke raporu sunusu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Ülke raporu sunusu">
    <a:majorFont>
      <a:latin typeface="Century Schoolbook"/>
      <a:ea typeface=""/>
      <a:cs typeface="Times New Roman"/>
    </a:majorFont>
    <a:minorFont>
      <a:latin typeface="Century Schoolbook"/>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11707</TotalTime>
  <Words>4142</Words>
  <Application>Microsoft Office PowerPoint</Application>
  <PresentationFormat>Ekran Gösterisi (4:3)</PresentationFormat>
  <Paragraphs>1095</Paragraphs>
  <Slides>98</Slides>
  <Notes>98</Notes>
  <HiddenSlides>0</HiddenSlides>
  <MMClips>0</MMClips>
  <ScaleCrop>false</ScaleCrop>
  <HeadingPairs>
    <vt:vector size="4" baseType="variant">
      <vt:variant>
        <vt:lpstr>Tema</vt:lpstr>
      </vt:variant>
      <vt:variant>
        <vt:i4>29</vt:i4>
      </vt:variant>
      <vt:variant>
        <vt:lpstr>Slayt Başlıkları</vt:lpstr>
      </vt:variant>
      <vt:variant>
        <vt:i4>98</vt:i4>
      </vt:variant>
    </vt:vector>
  </HeadingPairs>
  <TitlesOfParts>
    <vt:vector size="127" baseType="lpstr">
      <vt:lpstr>1_Standarddesign</vt:lpstr>
      <vt:lpstr>3_Standarddesign</vt:lpstr>
      <vt:lpstr>5_Standarddesign</vt:lpstr>
      <vt:lpstr>8_Standarddesign</vt:lpstr>
      <vt:lpstr>4_Standarddesign</vt:lpstr>
      <vt:lpstr>7_Standarddesign</vt:lpstr>
      <vt:lpstr>9_Standarddesign</vt:lpstr>
      <vt:lpstr>10_Standarddesign</vt:lpstr>
      <vt:lpstr>11_Standarddesign</vt:lpstr>
      <vt:lpstr>13_Standarddesign</vt:lpstr>
      <vt:lpstr>15_Standarddesign</vt:lpstr>
      <vt:lpstr>16_Standarddesign</vt:lpstr>
      <vt:lpstr>24_Standarddesign</vt:lpstr>
      <vt:lpstr>25_Standarddesign</vt:lpstr>
      <vt:lpstr>26_Standarddesign</vt:lpstr>
      <vt:lpstr>27_Standarddesign</vt:lpstr>
      <vt:lpstr>28_Standarddesign</vt:lpstr>
      <vt:lpstr>29_Standarddesign</vt:lpstr>
      <vt:lpstr>30_Standarddesign</vt:lpstr>
      <vt:lpstr>31_Standarddesign</vt:lpstr>
      <vt:lpstr>32_Standarddesign</vt:lpstr>
      <vt:lpstr>33_Standarddesign</vt:lpstr>
      <vt:lpstr>12_Standarddesign</vt:lpstr>
      <vt:lpstr>17_Standarddesign</vt:lpstr>
      <vt:lpstr>19_Standarddesign</vt:lpstr>
      <vt:lpstr>20_Standarddesign</vt:lpstr>
      <vt:lpstr>22_Standarddesign</vt:lpstr>
      <vt:lpstr>6_Standarddesign</vt:lpstr>
      <vt:lpstr>Standarddesign</vt:lpstr>
      <vt:lpstr>PowerPoint Sunusu</vt:lpstr>
      <vt:lpstr>PowerPoint Sunusu</vt:lpstr>
      <vt:lpstr>MESLEK HASTALIKLARI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1320</cp:revision>
  <dcterms:created xsi:type="dcterms:W3CDTF">2008-04-16T13:39:00Z</dcterms:created>
  <dcterms:modified xsi:type="dcterms:W3CDTF">2013-01-01T15:00:15Z</dcterms:modified>
</cp:coreProperties>
</file>