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840" r:id="rId2"/>
    <p:sldMasterId id="2147484068" r:id="rId3"/>
    <p:sldMasterId id="2147484080" r:id="rId4"/>
    <p:sldMasterId id="2147484092" r:id="rId5"/>
    <p:sldMasterId id="2147484104" r:id="rId6"/>
    <p:sldMasterId id="2147484116" r:id="rId7"/>
    <p:sldMasterId id="2147484128" r:id="rId8"/>
    <p:sldMasterId id="2147484140" r:id="rId9"/>
    <p:sldMasterId id="2147484152" r:id="rId10"/>
    <p:sldMasterId id="2147484164" r:id="rId11"/>
    <p:sldMasterId id="2147484176" r:id="rId12"/>
    <p:sldMasterId id="2147484651" r:id="rId13"/>
    <p:sldMasterId id="2147484747" r:id="rId14"/>
    <p:sldMasterId id="2147484771" r:id="rId15"/>
    <p:sldMasterId id="2147484783" r:id="rId16"/>
    <p:sldMasterId id="2147484831" r:id="rId17"/>
  </p:sldMasterIdLst>
  <p:notesMasterIdLst>
    <p:notesMasterId r:id="rId53"/>
  </p:notesMasterIdLst>
  <p:handoutMasterIdLst>
    <p:handoutMasterId r:id="rId54"/>
  </p:handoutMasterIdLst>
  <p:sldIdLst>
    <p:sldId id="461" r:id="rId18"/>
    <p:sldId id="1556" r:id="rId19"/>
    <p:sldId id="1526" r:id="rId20"/>
    <p:sldId id="1528" r:id="rId21"/>
    <p:sldId id="1529" r:id="rId22"/>
    <p:sldId id="1543" r:id="rId23"/>
    <p:sldId id="1544" r:id="rId24"/>
    <p:sldId id="1497" r:id="rId25"/>
    <p:sldId id="1498" r:id="rId26"/>
    <p:sldId id="1499" r:id="rId27"/>
    <p:sldId id="1401" r:id="rId28"/>
    <p:sldId id="1221" r:id="rId29"/>
    <p:sldId id="1453" r:id="rId30"/>
    <p:sldId id="1329" r:id="rId31"/>
    <p:sldId id="1223" r:id="rId32"/>
    <p:sldId id="1224" r:id="rId33"/>
    <p:sldId id="1454" r:id="rId34"/>
    <p:sldId id="1402" r:id="rId35"/>
    <p:sldId id="1448" r:id="rId36"/>
    <p:sldId id="1455" r:id="rId37"/>
    <p:sldId id="1505" r:id="rId38"/>
    <p:sldId id="1431" r:id="rId39"/>
    <p:sldId id="1422" r:id="rId40"/>
    <p:sldId id="1443" r:id="rId41"/>
    <p:sldId id="1423" r:id="rId42"/>
    <p:sldId id="1424" r:id="rId43"/>
    <p:sldId id="1425" r:id="rId44"/>
    <p:sldId id="1426" r:id="rId45"/>
    <p:sldId id="1427" r:id="rId46"/>
    <p:sldId id="1444" r:id="rId47"/>
    <p:sldId id="1428" r:id="rId48"/>
    <p:sldId id="1489" r:id="rId49"/>
    <p:sldId id="1429" r:id="rId50"/>
    <p:sldId id="1502" r:id="rId51"/>
    <p:sldId id="1359" r:id="rId5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4986"/>
    <a:srgbClr val="575F57"/>
    <a:srgbClr val="3366FF"/>
    <a:srgbClr val="5A5A59"/>
    <a:srgbClr val="00A4FF"/>
    <a:srgbClr val="004074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E0C52F-A189-40AD-98F9-71073AA9F9A3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9988335-BD36-47EE-ABAD-FB42AF24BF8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087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4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4A2A6E-1877-4AA8-B7E9-8F63A5AB952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952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10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10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B25FF4C-E1CC-471B-BEC9-AF26EFDC9ADF}" type="slidenum">
              <a:rPr lang="de-DE" sz="1200">
                <a:solidFill>
                  <a:srgbClr val="000000"/>
                </a:solidFill>
              </a:rPr>
              <a:pPr algn="r"/>
              <a:t>11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574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FBD211C-6134-43AF-A2C1-9F79E255C678}" type="slidenum">
              <a:rPr lang="en-GB" sz="1300">
                <a:solidFill>
                  <a:srgbClr val="000000"/>
                </a:solidFill>
              </a:rPr>
              <a:pPr algn="r" defTabSz="947738"/>
              <a:t>11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5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5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12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12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76D77A-ECCC-45AC-A8DE-1CD887AD380E}" type="slidenum">
              <a:rPr lang="de-DE" sz="1200">
                <a:solidFill>
                  <a:srgbClr val="000000"/>
                </a:solidFill>
              </a:rPr>
              <a:pPr algn="r"/>
              <a:t>14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2803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A0D4C46-C0DB-4374-8250-EAAADE8F0BB1}" type="slidenum">
              <a:rPr lang="en-GB" sz="1300">
                <a:solidFill>
                  <a:srgbClr val="000000"/>
                </a:solidFill>
              </a:rPr>
              <a:pPr algn="r" defTabSz="947738"/>
              <a:t>14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28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28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8F5B6D7-9F6F-4E24-9212-96136C7DD4FF}" type="slidenum">
              <a:rPr lang="de-DE" sz="1200">
                <a:solidFill>
                  <a:srgbClr val="000000"/>
                </a:solidFill>
              </a:rPr>
              <a:pPr algn="r"/>
              <a:t>15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213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32D7570-20D3-42FB-BA94-8EDAAC609E60}" type="slidenum">
              <a:rPr lang="en-GB" sz="1300">
                <a:solidFill>
                  <a:srgbClr val="000000"/>
                </a:solidFill>
              </a:rPr>
              <a:pPr algn="r" defTabSz="947738"/>
              <a:t>15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2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2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1B7D59-2F3B-48F0-87FD-F79C6BE23E36}" type="slidenum">
              <a:rPr lang="de-DE" sz="1200">
                <a:solidFill>
                  <a:srgbClr val="000000"/>
                </a:solidFill>
              </a:rPr>
              <a:pPr algn="r"/>
              <a:t>16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417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94980E2-8C1A-4C1D-8D3F-34C1164DB734}" type="slidenum">
              <a:rPr lang="en-GB" sz="1300">
                <a:solidFill>
                  <a:srgbClr val="000000"/>
                </a:solidFill>
              </a:rPr>
              <a:pPr algn="r" defTabSz="947738"/>
              <a:t>16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4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4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7F71880-3759-4DA6-8C5A-0DC20D8CDC94}" type="slidenum">
              <a:rPr lang="de-DE" sz="1200">
                <a:solidFill>
                  <a:srgbClr val="000000"/>
                </a:solidFill>
              </a:rPr>
              <a:pPr algn="r"/>
              <a:t>18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8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2D1CB17-A74A-49DA-BDCB-3CE28DB7892E}" type="slidenum">
              <a:rPr lang="en-GB" sz="1300">
                <a:solidFill>
                  <a:srgbClr val="000000"/>
                </a:solidFill>
              </a:rPr>
              <a:pPr algn="r" defTabSz="947738"/>
              <a:t>18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19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19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5CFE40-7484-49BC-A58F-45315F129E31}" type="slidenum">
              <a:rPr lang="de-DE" sz="1200">
                <a:solidFill>
                  <a:srgbClr val="000000"/>
                </a:solidFill>
              </a:rPr>
              <a:pPr algn="r"/>
              <a:t>20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3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32A5000-C3DE-4286-BDDB-2DE189057AB7}" type="slidenum">
              <a:rPr lang="en-GB" sz="1300">
                <a:solidFill>
                  <a:srgbClr val="000000"/>
                </a:solidFill>
              </a:rPr>
              <a:pPr algn="r" defTabSz="947738"/>
              <a:t>20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21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E66A1A-7207-4F96-AE53-3A91F9026D3A}" type="slidenum">
              <a:rPr lang="de-DE" sz="1200">
                <a:solidFill>
                  <a:srgbClr val="000000"/>
                </a:solidFill>
              </a:rPr>
              <a:pPr algn="r"/>
              <a:t>22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851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E41BE31-5653-4114-BC7C-1ADA08EF1458}" type="slidenum">
              <a:rPr lang="en-GB" sz="1300">
                <a:solidFill>
                  <a:srgbClr val="000000"/>
                </a:solidFill>
              </a:rPr>
              <a:pPr algn="r" defTabSz="947738"/>
              <a:t>22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8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8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A99A48-CEB0-42BD-8B07-0F829EF859A1}" type="slidenum">
              <a:rPr lang="de-DE" sz="1200">
                <a:solidFill>
                  <a:srgbClr val="000000"/>
                </a:solidFill>
              </a:rPr>
              <a:pPr algn="r"/>
              <a:t>23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0995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8CAA956-03E2-4863-8816-2238AE43478E}" type="slidenum">
              <a:rPr lang="en-GB" sz="1300">
                <a:solidFill>
                  <a:srgbClr val="000000"/>
                </a:solidFill>
              </a:rPr>
              <a:pPr algn="r" defTabSz="947738"/>
              <a:t>23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09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09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D986C84-58D5-468B-A1C5-2E98A011A785}" type="slidenum">
              <a:rPr lang="de-DE" sz="1200">
                <a:solidFill>
                  <a:srgbClr val="000000"/>
                </a:solidFill>
              </a:rPr>
              <a:pPr algn="r"/>
              <a:t>25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40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040728D-6D76-4998-B2E5-53EF55C6AD3F}" type="slidenum">
              <a:rPr lang="en-GB" sz="1300">
                <a:solidFill>
                  <a:srgbClr val="000000"/>
                </a:solidFill>
              </a:rPr>
              <a:pPr algn="r" defTabSz="947738"/>
              <a:t>25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4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4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7C86762-D4FE-453D-9C49-2D42E3EACCB6}" type="slidenum">
              <a:rPr lang="de-DE" sz="1200">
                <a:solidFill>
                  <a:srgbClr val="000000"/>
                </a:solidFill>
              </a:rPr>
              <a:pPr algn="r"/>
              <a:t>26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60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FEF990E-9818-401A-BC52-7D283E7EF716}" type="slidenum">
              <a:rPr lang="en-GB" sz="1300">
                <a:solidFill>
                  <a:srgbClr val="000000"/>
                </a:solidFill>
              </a:rPr>
              <a:pPr algn="r" defTabSz="947738"/>
              <a:t>26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95722A8-4EB0-4940-825A-13FB26774F6F}" type="slidenum">
              <a:rPr lang="de-DE" sz="1200">
                <a:solidFill>
                  <a:srgbClr val="000000"/>
                </a:solidFill>
              </a:rPr>
              <a:pPr algn="r"/>
              <a:t>27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814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40A77E5-08D5-4826-B708-25B8AF9B63B7}" type="slidenum">
              <a:rPr lang="en-GB" sz="1300">
                <a:solidFill>
                  <a:srgbClr val="000000"/>
                </a:solidFill>
              </a:rPr>
              <a:pPr algn="r" defTabSz="947738"/>
              <a:t>27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8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8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5D0365E-1238-4ED7-B691-B08A4C69B010}" type="slidenum">
              <a:rPr lang="de-DE" sz="1200">
                <a:solidFill>
                  <a:srgbClr val="000000"/>
                </a:solidFill>
              </a:rPr>
              <a:pPr algn="r"/>
              <a:t>28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01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42B08DE0-4928-4440-A054-B3F4F0DCD4F1}" type="slidenum">
              <a:rPr lang="en-GB" sz="1300">
                <a:solidFill>
                  <a:srgbClr val="000000"/>
                </a:solidFill>
              </a:rPr>
              <a:pPr algn="r" defTabSz="947738"/>
              <a:t>28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0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0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9C7A59-18B9-485B-AC86-C4DB4FB8EB63}" type="slidenum">
              <a:rPr lang="de-DE" sz="1200">
                <a:solidFill>
                  <a:srgbClr val="000000"/>
                </a:solidFill>
              </a:rPr>
              <a:pPr algn="r"/>
              <a:t>29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224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0C51FDD-8AD5-4DD9-BF9D-D46D214946F1}" type="slidenum">
              <a:rPr lang="en-GB" sz="1300">
                <a:solidFill>
                  <a:srgbClr val="000000"/>
                </a:solidFill>
              </a:rPr>
              <a:pPr algn="r" defTabSz="947738"/>
              <a:t>29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2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2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FDA170F-873D-4465-861B-DEB8626AA7B3}" type="slidenum">
              <a:rPr lang="de-DE" sz="1200">
                <a:solidFill>
                  <a:srgbClr val="000000"/>
                </a:solidFill>
              </a:rPr>
              <a:pPr algn="r"/>
              <a:t>31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838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3968CDC2-E2B7-4D1A-B6F5-E7C8CB06C01D}" type="slidenum">
              <a:rPr lang="en-GB" sz="1300">
                <a:solidFill>
                  <a:srgbClr val="000000"/>
                </a:solidFill>
              </a:rPr>
              <a:pPr algn="r" defTabSz="947738"/>
              <a:t>31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8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8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2A66CA-5CBF-45EE-B405-3A3C73E8BF8E}" type="slidenum">
              <a:rPr lang="de-DE" sz="1200">
                <a:solidFill>
                  <a:srgbClr val="000000"/>
                </a:solidFill>
              </a:rPr>
              <a:pPr algn="r"/>
              <a:t>33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555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0CADE81-599F-437C-9C9A-6CEE3C352C59}" type="slidenum">
              <a:rPr lang="en-GB" sz="1300">
                <a:solidFill>
                  <a:srgbClr val="000000"/>
                </a:solidFill>
              </a:rPr>
              <a:pPr algn="r" defTabSz="947738"/>
              <a:t>33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5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5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779075-62DA-423D-8D20-2EE46B8D4BB6}" type="slidenum">
              <a:rPr lang="de-DE" sz="1200">
                <a:solidFill>
                  <a:srgbClr val="000000"/>
                </a:solidFill>
              </a:rPr>
              <a:pPr algn="r"/>
              <a:t>34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9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9815287-4375-4E3A-866B-F4164BA99C9A}" type="slidenum">
              <a:rPr lang="en-GB" sz="1300">
                <a:solidFill>
                  <a:srgbClr val="000000"/>
                </a:solidFill>
              </a:rPr>
              <a:pPr algn="r" defTabSz="947738"/>
              <a:t>34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29EDDA-E139-4AD0-98E8-C4FADB04B58B}" type="slidenum">
              <a:rPr lang="de-DE" sz="1200">
                <a:solidFill>
                  <a:srgbClr val="000000"/>
                </a:solidFill>
              </a:rPr>
              <a:pPr algn="r"/>
              <a:t>35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41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4E0FA-6379-4D24-8F4D-BEA094329921}" type="slidenum">
              <a:rPr lang="en-GB" sz="1300">
                <a:solidFill>
                  <a:srgbClr val="000000"/>
                </a:solidFill>
              </a:rPr>
              <a:pPr algn="r" defTabSz="947738"/>
              <a:t>35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41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41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65B222F-6A49-49BC-99BB-685FCC1B0FA6}" type="slidenum">
              <a:rPr lang="de-DE" sz="1200">
                <a:solidFill>
                  <a:srgbClr val="000000"/>
                </a:solidFill>
              </a:rPr>
              <a:pPr algn="r"/>
              <a:t>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1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7573FAB-7044-4032-8BA7-C84740013279}" type="slidenum">
              <a:rPr lang="en-GB" sz="1300">
                <a:solidFill>
                  <a:srgbClr val="000000"/>
                </a:solidFill>
              </a:rPr>
              <a:pPr algn="r" defTabSz="947738"/>
              <a:t>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1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1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0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40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426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461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871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62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5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6130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447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9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1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9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158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6583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797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959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11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2126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004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074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987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44325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9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389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0317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2037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46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1385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1351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8711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937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0627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450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2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2012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479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00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58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9814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741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8552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847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722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882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96981"/>
      </p:ext>
    </p:extLst>
  </p:cSld>
  <p:clrMapOvr>
    <a:masterClrMapping/>
  </p:clrMapOvr>
  <p:transition advClick="0" advTm="4000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8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9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04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89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54020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92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3842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0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16529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12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0" r:id="rId1"/>
    <p:sldLayoutId id="2147484315" r:id="rId2"/>
    <p:sldLayoutId id="2147484314" r:id="rId3"/>
    <p:sldLayoutId id="2147484531" r:id="rId4"/>
    <p:sldLayoutId id="2147484313" r:id="rId5"/>
    <p:sldLayoutId id="2147484532" r:id="rId6"/>
    <p:sldLayoutId id="2147484533" r:id="rId7"/>
    <p:sldLayoutId id="2147484312" r:id="rId8"/>
    <p:sldLayoutId id="2147484311" r:id="rId9"/>
    <p:sldLayoutId id="2147484310" r:id="rId10"/>
    <p:sldLayoutId id="21474843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5738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90BA35E1-38EA-44E2-8B33-69A381FAB073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738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5738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738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9" r:id="rId1"/>
    <p:sldLayoutId id="2147484514" r:id="rId2"/>
    <p:sldLayoutId id="2147484513" r:id="rId3"/>
    <p:sldLayoutId id="2147484640" r:id="rId4"/>
    <p:sldLayoutId id="2147484512" r:id="rId5"/>
    <p:sldLayoutId id="2147484641" r:id="rId6"/>
    <p:sldLayoutId id="2147484642" r:id="rId7"/>
    <p:sldLayoutId id="2147484511" r:id="rId8"/>
    <p:sldLayoutId id="2147484510" r:id="rId9"/>
    <p:sldLayoutId id="2147484509" r:id="rId10"/>
    <p:sldLayoutId id="21474845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696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0416C14E-81B9-47EC-9ECF-D417D75B5AEA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96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696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6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3" r:id="rId1"/>
    <p:sldLayoutId id="2147484521" r:id="rId2"/>
    <p:sldLayoutId id="2147484520" r:id="rId3"/>
    <p:sldLayoutId id="2147484644" r:id="rId4"/>
    <p:sldLayoutId id="2147484519" r:id="rId5"/>
    <p:sldLayoutId id="2147484645" r:id="rId6"/>
    <p:sldLayoutId id="2147484646" r:id="rId7"/>
    <p:sldLayoutId id="2147484518" r:id="rId8"/>
    <p:sldLayoutId id="2147484517" r:id="rId9"/>
    <p:sldLayoutId id="2147484516" r:id="rId10"/>
    <p:sldLayoutId id="21474845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195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8BFED60-ECF2-41F6-91AD-24B8AA579855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195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8195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196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528" r:id="rId2"/>
    <p:sldLayoutId id="2147484527" r:id="rId3"/>
    <p:sldLayoutId id="2147484648" r:id="rId4"/>
    <p:sldLayoutId id="2147484526" r:id="rId5"/>
    <p:sldLayoutId id="2147484649" r:id="rId6"/>
    <p:sldLayoutId id="2147484650" r:id="rId7"/>
    <p:sldLayoutId id="2147484525" r:id="rId8"/>
    <p:sldLayoutId id="2147484524" r:id="rId9"/>
    <p:sldLayoutId id="2147484523" r:id="rId10"/>
    <p:sldLayoutId id="21474845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257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2" r:id="rId1"/>
    <p:sldLayoutId id="2147484653" r:id="rId2"/>
    <p:sldLayoutId id="2147484654" r:id="rId3"/>
    <p:sldLayoutId id="2147484655" r:id="rId4"/>
    <p:sldLayoutId id="2147484656" r:id="rId5"/>
    <p:sldLayoutId id="2147484657" r:id="rId6"/>
    <p:sldLayoutId id="2147484658" r:id="rId7"/>
    <p:sldLayoutId id="2147484659" r:id="rId8"/>
    <p:sldLayoutId id="2147484660" r:id="rId9"/>
    <p:sldLayoutId id="2147484661" r:id="rId10"/>
    <p:sldLayoutId id="21474846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2806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8" r:id="rId1"/>
    <p:sldLayoutId id="2147484749" r:id="rId2"/>
    <p:sldLayoutId id="2147484750" r:id="rId3"/>
    <p:sldLayoutId id="2147484751" r:id="rId4"/>
    <p:sldLayoutId id="2147484752" r:id="rId5"/>
    <p:sldLayoutId id="2147484753" r:id="rId6"/>
    <p:sldLayoutId id="2147484754" r:id="rId7"/>
    <p:sldLayoutId id="2147484755" r:id="rId8"/>
    <p:sldLayoutId id="2147484756" r:id="rId9"/>
    <p:sldLayoutId id="2147484757" r:id="rId10"/>
    <p:sldLayoutId id="214748475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026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2" r:id="rId1"/>
    <p:sldLayoutId id="2147484773" r:id="rId2"/>
    <p:sldLayoutId id="2147484774" r:id="rId3"/>
    <p:sldLayoutId id="2147484775" r:id="rId4"/>
    <p:sldLayoutId id="2147484776" r:id="rId5"/>
    <p:sldLayoutId id="2147484777" r:id="rId6"/>
    <p:sldLayoutId id="2147484778" r:id="rId7"/>
    <p:sldLayoutId id="2147484779" r:id="rId8"/>
    <p:sldLayoutId id="2147484780" r:id="rId9"/>
    <p:sldLayoutId id="2147484781" r:id="rId10"/>
    <p:sldLayoutId id="21474847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26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4" r:id="rId1"/>
    <p:sldLayoutId id="2147484785" r:id="rId2"/>
    <p:sldLayoutId id="2147484786" r:id="rId3"/>
    <p:sldLayoutId id="2147484787" r:id="rId4"/>
    <p:sldLayoutId id="2147484788" r:id="rId5"/>
    <p:sldLayoutId id="2147484789" r:id="rId6"/>
    <p:sldLayoutId id="2147484790" r:id="rId7"/>
    <p:sldLayoutId id="2147484791" r:id="rId8"/>
    <p:sldLayoutId id="2147484792" r:id="rId9"/>
    <p:sldLayoutId id="2147484793" r:id="rId10"/>
    <p:sldLayoutId id="21474847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41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2" r:id="rId1"/>
    <p:sldLayoutId id="2147484833" r:id="rId2"/>
    <p:sldLayoutId id="2147484834" r:id="rId3"/>
    <p:sldLayoutId id="2147484835" r:id="rId4"/>
    <p:sldLayoutId id="2147484836" r:id="rId5"/>
    <p:sldLayoutId id="2147484837" r:id="rId6"/>
    <p:sldLayoutId id="2147484838" r:id="rId7"/>
    <p:sldLayoutId id="2147484839" r:id="rId8"/>
    <p:sldLayoutId id="2147484840" r:id="rId9"/>
    <p:sldLayoutId id="2147484841" r:id="rId10"/>
    <p:sldLayoutId id="2147484842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24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D998236-6CF6-4D69-8EB8-81B42EECB873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24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624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3" r:id="rId1"/>
    <p:sldLayoutId id="2147484346" r:id="rId2"/>
    <p:sldLayoutId id="2147484345" r:id="rId3"/>
    <p:sldLayoutId id="2147484544" r:id="rId4"/>
    <p:sldLayoutId id="2147484344" r:id="rId5"/>
    <p:sldLayoutId id="2147484545" r:id="rId6"/>
    <p:sldLayoutId id="2147484546" r:id="rId7"/>
    <p:sldLayoutId id="2147484343" r:id="rId8"/>
    <p:sldLayoutId id="2147484342" r:id="rId9"/>
    <p:sldLayoutId id="2147484341" r:id="rId10"/>
    <p:sldLayoutId id="214748434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136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00CA8585-21AB-47FC-B0D3-613B42DCCE46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136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7136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136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1" r:id="rId1"/>
    <p:sldLayoutId id="2147484465" r:id="rId2"/>
    <p:sldLayoutId id="2147484464" r:id="rId3"/>
    <p:sldLayoutId id="2147484612" r:id="rId4"/>
    <p:sldLayoutId id="2147484463" r:id="rId5"/>
    <p:sldLayoutId id="2147484613" r:id="rId6"/>
    <p:sldLayoutId id="2147484614" r:id="rId7"/>
    <p:sldLayoutId id="2147484462" r:id="rId8"/>
    <p:sldLayoutId id="2147484461" r:id="rId9"/>
    <p:sldLayoutId id="2147484460" r:id="rId10"/>
    <p:sldLayoutId id="21474844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36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13AB33CD-898D-463B-9F6D-76543EBA4152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36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836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6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5" r:id="rId1"/>
    <p:sldLayoutId id="2147484472" r:id="rId2"/>
    <p:sldLayoutId id="2147484471" r:id="rId3"/>
    <p:sldLayoutId id="2147484616" r:id="rId4"/>
    <p:sldLayoutId id="2147484470" r:id="rId5"/>
    <p:sldLayoutId id="2147484617" r:id="rId6"/>
    <p:sldLayoutId id="2147484618" r:id="rId7"/>
    <p:sldLayoutId id="2147484469" r:id="rId8"/>
    <p:sldLayoutId id="2147484468" r:id="rId9"/>
    <p:sldLayoutId id="2147484467" r:id="rId10"/>
    <p:sldLayoutId id="21474844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9594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5D14785C-C4BA-4D5E-91B8-50CF7A0F2031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594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9594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594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9" r:id="rId1"/>
    <p:sldLayoutId id="2147484479" r:id="rId2"/>
    <p:sldLayoutId id="2147484478" r:id="rId3"/>
    <p:sldLayoutId id="2147484620" r:id="rId4"/>
    <p:sldLayoutId id="2147484477" r:id="rId5"/>
    <p:sldLayoutId id="2147484621" r:id="rId6"/>
    <p:sldLayoutId id="2147484622" r:id="rId7"/>
    <p:sldLayoutId id="2147484476" r:id="rId8"/>
    <p:sldLayoutId id="2147484475" r:id="rId9"/>
    <p:sldLayoutId id="2147484474" r:id="rId10"/>
    <p:sldLayoutId id="214748447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82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471B31B6-7492-4232-AA56-9BC6A3B71BC0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23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0823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3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486" r:id="rId2"/>
    <p:sldLayoutId id="2147484485" r:id="rId3"/>
    <p:sldLayoutId id="2147484624" r:id="rId4"/>
    <p:sldLayoutId id="2147484484" r:id="rId5"/>
    <p:sldLayoutId id="2147484625" r:id="rId6"/>
    <p:sldLayoutId id="2147484626" r:id="rId7"/>
    <p:sldLayoutId id="2147484483" r:id="rId8"/>
    <p:sldLayoutId id="2147484482" r:id="rId9"/>
    <p:sldLayoutId id="2147484481" r:id="rId10"/>
    <p:sldLayoutId id="214748448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205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443B76BD-D3C4-4091-BFD6-3E4D64084C6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05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205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05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7" r:id="rId1"/>
    <p:sldLayoutId id="2147484493" r:id="rId2"/>
    <p:sldLayoutId id="2147484492" r:id="rId3"/>
    <p:sldLayoutId id="2147484628" r:id="rId4"/>
    <p:sldLayoutId id="2147484491" r:id="rId5"/>
    <p:sldLayoutId id="2147484629" r:id="rId6"/>
    <p:sldLayoutId id="2147484630" r:id="rId7"/>
    <p:sldLayoutId id="2147484490" r:id="rId8"/>
    <p:sldLayoutId id="2147484489" r:id="rId9"/>
    <p:sldLayoutId id="2147484488" r:id="rId10"/>
    <p:sldLayoutId id="21474844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3280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9F272994-A832-4254-9BC5-2FD7B699E304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280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3280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280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500" r:id="rId2"/>
    <p:sldLayoutId id="2147484499" r:id="rId3"/>
    <p:sldLayoutId id="2147484632" r:id="rId4"/>
    <p:sldLayoutId id="2147484498" r:id="rId5"/>
    <p:sldLayoutId id="2147484633" r:id="rId6"/>
    <p:sldLayoutId id="2147484634" r:id="rId7"/>
    <p:sldLayoutId id="2147484497" r:id="rId8"/>
    <p:sldLayoutId id="2147484496" r:id="rId9"/>
    <p:sldLayoutId id="2147484495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50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828A3AED-AC60-4325-AFA5-65FCA53506AF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50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450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50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5" r:id="rId1"/>
    <p:sldLayoutId id="2147484507" r:id="rId2"/>
    <p:sldLayoutId id="2147484506" r:id="rId3"/>
    <p:sldLayoutId id="2147484636" r:id="rId4"/>
    <p:sldLayoutId id="2147484505" r:id="rId5"/>
    <p:sldLayoutId id="2147484637" r:id="rId6"/>
    <p:sldLayoutId id="2147484638" r:id="rId7"/>
    <p:sldLayoutId id="2147484504" r:id="rId8"/>
    <p:sldLayoutId id="2147484503" r:id="rId9"/>
    <p:sldLayoutId id="2147484502" r:id="rId10"/>
    <p:sldLayoutId id="214748450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51.png"/><Relationship Id="rId5" Type="http://schemas.openxmlformats.org/officeDocument/2006/relationships/image" Target="../media/image1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tr-TR" sz="1000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Sağlık Gözetimi</a:t>
            </a:r>
          </a:p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 </a:t>
            </a:r>
            <a:r>
              <a:rPr lang="tr-TR" sz="3600" b="1" i="1" kern="10" dirty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Hastalıkları</a:t>
            </a:r>
          </a:p>
          <a:p>
            <a:pPr algn="ctr">
              <a:defRPr/>
            </a:pPr>
            <a:r>
              <a:rPr lang="tr-TR" sz="3600" b="1" i="1" kern="10" dirty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İşle İlgili Hastalıklar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MARUZİYET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«Zararlı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etkenin başlamasıyla hastalık belirtilerinin ortaya çıkması için gereken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az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Maruziyet Süresi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 denir.»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3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305175"/>
            <a:ext cx="9144000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</a:t>
            </a:r>
          </a:p>
        </p:txBody>
      </p:sp>
      <p:pic>
        <p:nvPicPr>
          <p:cNvPr id="414724" name="Picture 2" descr="D:\DOKTOR\1-DRUZ\1-EĞİTİM KURUMU\1. İstanbuluzman\2-RESİMLER\Meslekler\technical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6088" y="642938"/>
            <a:ext cx="2981325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>
                <a:solidFill>
                  <a:srgbClr val="FFFFFF"/>
                </a:solidFill>
                <a:latin typeface="Calibri" pitchFamily="34" charset="0"/>
              </a:rPr>
              <a:t>MESLEK HASTALIĞI (506 Sayılı SSK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Kanunu)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İşçinin çalıştığı işin niteliğine göre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tekrarlanan bir sebeple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veya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işin yürütüm şartları yüzünden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uğradığı geçici veya sürekli hastalık, sakatlık veya arıza halleridir.”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16774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</a:rPr>
              <a:t>Tanım</a:t>
            </a: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16777" name="Grup 19"/>
          <p:cNvGrpSpPr>
            <a:grpSpLocks/>
          </p:cNvGrpSpPr>
          <p:nvPr/>
        </p:nvGrpSpPr>
        <p:grpSpPr bwMode="auto">
          <a:xfrm>
            <a:off x="2657475" y="5416550"/>
            <a:ext cx="6162675" cy="663575"/>
            <a:chOff x="2644311" y="5451679"/>
            <a:chExt cx="6162416" cy="663371"/>
          </a:xfrm>
        </p:grpSpPr>
        <p:grpSp>
          <p:nvGrpSpPr>
            <p:cNvPr id="41677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1678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1678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1679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679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1678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1678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679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416788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Tanımlar Ezberlenmeli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081613"/>
            <a:ext cx="654417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081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ile hastalık arasında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neden-sonuç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ilişki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 konusudur.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arasında spesifik bir ilişki vardır.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224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224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koşulları hastalığın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doğrudan doğruya ve vazgeçilmez tek etkenidir.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Dolayısıyla etken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tektir ve ortamda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yoksa, hastalık da yoktur.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367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367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söz konusu işte çalışmıyor olsaydı bu hastalık 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oluşmayacaktır.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539188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539188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şartlar altında deneysel olarak meydana getirilebilen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HASTALIKLARININ ÖZELLİKLERİ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127022" y="5685005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33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0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grpSp>
        <p:nvGrpSpPr>
          <p:cNvPr id="3" name="Grup 2"/>
          <p:cNvGrpSpPr>
            <a:grpSpLocks/>
          </p:cNvGrpSpPr>
          <p:nvPr/>
        </p:nvGrpSpPr>
        <p:grpSpPr bwMode="auto">
          <a:xfrm>
            <a:off x="161925" y="1781175"/>
            <a:ext cx="8764588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Kimyasal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Nedenlerle Olan Meslek Hastalıkları</a:t>
              </a: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1</a:t>
              </a:r>
            </a:p>
          </p:txBody>
        </p:sp>
      </p:grpSp>
      <p:grpSp>
        <p:nvGrpSpPr>
          <p:cNvPr id="19" name="Grup 18"/>
          <p:cNvGrpSpPr>
            <a:grpSpLocks/>
          </p:cNvGrpSpPr>
          <p:nvPr/>
        </p:nvGrpSpPr>
        <p:grpSpPr bwMode="auto">
          <a:xfrm>
            <a:off x="161925" y="2590800"/>
            <a:ext cx="8764588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Deri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Hastalıkları</a:t>
              </a: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2</a:t>
              </a:r>
            </a:p>
          </p:txBody>
        </p:sp>
      </p:grpSp>
      <p:grpSp>
        <p:nvGrpSpPr>
          <p:cNvPr id="23" name="Grup 22"/>
          <p:cNvGrpSpPr>
            <a:grpSpLocks/>
          </p:cNvGrpSpPr>
          <p:nvPr/>
        </p:nvGrpSpPr>
        <p:grpSpPr bwMode="auto">
          <a:xfrm>
            <a:off x="161925" y="3400425"/>
            <a:ext cx="8764588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Pnömokonyozlar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ve Diğer 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Solunum Sistemi 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Hastalıkları</a:t>
              </a: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3</a:t>
              </a:r>
            </a:p>
          </p:txBody>
        </p:sp>
      </p:grpSp>
      <p:grpSp>
        <p:nvGrpSpPr>
          <p:cNvPr id="27" name="Grup 26"/>
          <p:cNvGrpSpPr>
            <a:grpSpLocks/>
          </p:cNvGrpSpPr>
          <p:nvPr/>
        </p:nvGrpSpPr>
        <p:grpSpPr bwMode="auto">
          <a:xfrm>
            <a:off x="161925" y="4210050"/>
            <a:ext cx="8764588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Bulaşıcı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Hastalıklar</a:t>
              </a: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4</a:t>
              </a:r>
            </a:p>
          </p:txBody>
        </p:sp>
      </p:grpSp>
      <p:grpSp>
        <p:nvGrpSpPr>
          <p:cNvPr id="36" name="Grup 35"/>
          <p:cNvGrpSpPr>
            <a:grpSpLocks/>
          </p:cNvGrpSpPr>
          <p:nvPr/>
        </p:nvGrpSpPr>
        <p:grpSpPr bwMode="auto">
          <a:xfrm>
            <a:off x="161925" y="5019675"/>
            <a:ext cx="8764588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nn-NO" sz="2000" b="1" i="1">
                  <a:solidFill>
                    <a:srgbClr val="000000"/>
                  </a:solidFill>
                  <a:latin typeface="Calibri" pitchFamily="34" charset="0"/>
                </a:rPr>
                <a:t>Fizik</a:t>
              </a:r>
              <a:r>
                <a:rPr lang="nn-NO" sz="2000" i="1">
                  <a:solidFill>
                    <a:srgbClr val="000000"/>
                  </a:solidFill>
                  <a:latin typeface="Calibri" pitchFamily="34" charset="0"/>
                </a:rPr>
                <a:t> Etkenlerle Olan Meslek Hastalıkları</a:t>
              </a:r>
              <a:endParaRPr lang="tr-TR" sz="2000" i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5</a:t>
              </a:r>
            </a:p>
          </p:txBody>
        </p:sp>
      </p:grp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188913" y="1162050"/>
            <a:ext cx="8737600" cy="403225"/>
            <a:chOff x="169995" y="1162180"/>
            <a:chExt cx="8737623" cy="403609"/>
          </a:xfrm>
        </p:grpSpPr>
        <p:sp>
          <p:nvSpPr>
            <p:cNvPr id="427035" name="Dikdörtgen 39"/>
            <p:cNvSpPr>
              <a:spLocks noChangeArrowheads="1"/>
            </p:cNvSpPr>
            <p:nvPr/>
          </p:nvSpPr>
          <p:spPr bwMode="auto">
            <a:xfrm>
              <a:off x="587905" y="1179318"/>
              <a:ext cx="8319713" cy="338554"/>
            </a:xfrm>
            <a:prstGeom prst="rect">
              <a:avLst/>
            </a:prstGeom>
            <a:noFill/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 eaLnBrk="0" hangingPunct="0"/>
              <a:r>
                <a:rPr lang="tr-TR" sz="1600" b="1" i="1" noProof="1">
                  <a:latin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9995" y="1162180"/>
              <a:ext cx="40322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/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7019" name="Grup 41"/>
          <p:cNvGrpSpPr>
            <a:grpSpLocks/>
          </p:cNvGrpSpPr>
          <p:nvPr/>
        </p:nvGrpSpPr>
        <p:grpSpPr bwMode="auto">
          <a:xfrm>
            <a:off x="663575" y="5827713"/>
            <a:ext cx="6162675" cy="663575"/>
            <a:chOff x="2644311" y="5451679"/>
            <a:chExt cx="6162416" cy="663371"/>
          </a:xfrm>
        </p:grpSpPr>
        <p:grpSp>
          <p:nvGrpSpPr>
            <p:cNvPr id="4270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270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270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270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270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270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270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270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pic>
            <p:nvPicPr>
              <p:cNvPr id="427030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latin typeface="Cambria" pitchFamily="18" charset="0"/>
                </a:rPr>
                <a:t>Kaç gruptur / Hangi gruptur / Hastalıktan grup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4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7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305175"/>
            <a:ext cx="9144000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85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</a:p>
        </p:txBody>
      </p:sp>
      <p:pic>
        <p:nvPicPr>
          <p:cNvPr id="431108" name="Picture 3" descr="D:\DOKTOR\1-DRUZ\1-EĞİTİM KURUMU\1. İstanbuluzman\2-RESİMLER\Meslekler\1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6950" y="104775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>
                <a:solidFill>
                  <a:srgbClr val="FFFFFF"/>
                </a:solidFill>
                <a:latin typeface="Calibri" pitchFamily="34" charset="0"/>
              </a:rPr>
              <a:t>İŞLE İLGİLİ HASTALIK– WHO 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>
                <a:solidFill>
                  <a:srgbClr val="000000"/>
                </a:solidFill>
                <a:latin typeface="Calibri" pitchFamily="34" charset="0"/>
              </a:rPr>
              <a:t>“Yalnızca bilinen ve kabul edilen meslek hastalıkları değil, fakat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 oluşmasında ve gelişmesinde, çalışma ortamı ve şeklinin diğer nedenlere göre önemli bir faktör olduğu hastalıklardır.”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3315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33161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3316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33168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33169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33170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33164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33165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33166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33167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33158" name="Text Box 45"/>
          <p:cNvSpPr txBox="1">
            <a:spLocks noChangeArrowheads="1"/>
          </p:cNvSpPr>
          <p:nvPr/>
        </p:nvSpPr>
        <p:spPr bwMode="auto">
          <a:xfrm>
            <a:off x="771525" y="2190750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</a:rPr>
              <a:t>Tanım</a:t>
            </a: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(Work-Related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iseases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081613"/>
            <a:ext cx="654417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081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ile hastalık arasında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neden-sonuç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ilişki söz konusu değildir.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Aralarında spesifik bir ilişki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224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224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koşulları, hastalığın ortaya çıkmasını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kolaylaştırıcı veya gelişmesini hızlandırıcı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nedendir.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367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367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es-ES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ortamda olmasa da hastalık </a:t>
            </a:r>
            <a:r>
              <a:rPr lang="es-ES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olacaktır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s-ES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539188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539188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Kompleks bir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etyolojiye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</a:t>
            </a:r>
            <a:r>
              <a:rPr lang="en-US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 ÖZELLİKLERİ</a:t>
            </a:r>
            <a:endParaRPr lang="en-US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798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95250" y="2555875"/>
            <a:ext cx="2400300" cy="2081213"/>
            <a:chOff x="720" y="1998"/>
            <a:chExt cx="1440" cy="1332"/>
          </a:xfrm>
        </p:grpSpPr>
        <p:sp>
          <p:nvSpPr>
            <p:cNvPr id="437284" name="AutoShape 5"/>
            <p:cNvSpPr>
              <a:spLocks noChangeArrowheads="1"/>
            </p:cNvSpPr>
            <p:nvPr/>
          </p:nvSpPr>
          <p:spPr bwMode="auto">
            <a:xfrm>
              <a:off x="720" y="1998"/>
              <a:ext cx="1440" cy="133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sz="2000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85" name="Text Box 6"/>
            <p:cNvSpPr txBox="1">
              <a:spLocks noChangeArrowheads="1"/>
            </p:cNvSpPr>
            <p:nvPr/>
          </p:nvSpPr>
          <p:spPr bwMode="auto">
            <a:xfrm>
              <a:off x="780" y="2027"/>
              <a:ext cx="1380" cy="1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İşyerindeki;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1.Fiziksel,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2.Kimyasal,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3.Biyolojik, 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4.Psikososyal,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       …faktörler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11" name="Freeform 7"/>
          <p:cNvSpPr>
            <a:spLocks/>
          </p:cNvSpPr>
          <p:nvPr/>
        </p:nvSpPr>
        <p:spPr bwMode="gray">
          <a:xfrm>
            <a:off x="2536825" y="2617788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i="1">
              <a:solidFill>
                <a:srgbClr val="000000"/>
              </a:solidFill>
            </a:endParaRPr>
          </a:p>
        </p:txBody>
      </p:sp>
      <p:sp>
        <p:nvSpPr>
          <p:cNvPr id="437253" name="AutoShape 8"/>
          <p:cNvSpPr>
            <a:spLocks noChangeAspect="1" noChangeArrowheads="1" noTextEdit="1"/>
          </p:cNvSpPr>
          <p:nvPr/>
        </p:nvSpPr>
        <p:spPr bwMode="gray">
          <a:xfrm flipH="1">
            <a:off x="3773488" y="26146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flipH="1">
            <a:off x="3455988" y="2617788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i="1">
              <a:solidFill>
                <a:srgbClr val="000000"/>
              </a:solidFill>
            </a:endParaRPr>
          </a:p>
        </p:txBody>
      </p:sp>
      <p:grpSp>
        <p:nvGrpSpPr>
          <p:cNvPr id="15" name="Group 21"/>
          <p:cNvGrpSpPr>
            <a:grpSpLocks/>
          </p:cNvGrpSpPr>
          <p:nvPr/>
        </p:nvGrpSpPr>
        <p:grpSpPr bwMode="auto">
          <a:xfrm>
            <a:off x="1952625" y="990600"/>
            <a:ext cx="2998788" cy="1601788"/>
            <a:chOff x="1920" y="912"/>
            <a:chExt cx="1889" cy="1009"/>
          </a:xfrm>
        </p:grpSpPr>
        <p:grpSp>
          <p:nvGrpSpPr>
            <p:cNvPr id="437275" name="Group 10"/>
            <p:cNvGrpSpPr>
              <a:grpSpLocks/>
            </p:cNvGrpSpPr>
            <p:nvPr/>
          </p:nvGrpSpPr>
          <p:grpSpPr bwMode="auto">
            <a:xfrm>
              <a:off x="1920" y="912"/>
              <a:ext cx="1889" cy="1009"/>
              <a:chOff x="1997" y="1314"/>
              <a:chExt cx="1889" cy="1009"/>
            </a:xfrm>
          </p:grpSpPr>
          <p:grpSp>
            <p:nvGrpSpPr>
              <p:cNvPr id="437277" name="Group 11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23" name="Oval 12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i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i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Oval 16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37276" name="Text Box 18"/>
            <p:cNvSpPr txBox="1">
              <a:spLocks noChangeArrowheads="1"/>
            </p:cNvSpPr>
            <p:nvPr/>
          </p:nvSpPr>
          <p:spPr bwMode="auto">
            <a:xfrm>
              <a:off x="2232" y="1038"/>
              <a:ext cx="1236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mbria" pitchFamily="18" charset="0"/>
                  <a:ea typeface="宋体" charset="-122"/>
                  <a:cs typeface="Calibri" pitchFamily="34" charset="0"/>
                </a:rPr>
                <a:t>AYIRICI </a:t>
              </a:r>
            </a:p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mbria" pitchFamily="18" charset="0"/>
                  <a:ea typeface="宋体" charset="-122"/>
                  <a:cs typeface="Calibri" pitchFamily="34" charset="0"/>
                </a:rPr>
                <a:t>TANI</a:t>
              </a:r>
              <a:endParaRPr lang="en-US" altLang="zh-CN" sz="2400" b="1" i="1">
                <a:solidFill>
                  <a:srgbClr val="000000"/>
                </a:solidFill>
                <a:latin typeface="Cambria" pitchFamily="18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2" name="Grup 1"/>
          <p:cNvGrpSpPr>
            <a:grpSpLocks/>
          </p:cNvGrpSpPr>
          <p:nvPr/>
        </p:nvGrpSpPr>
        <p:grpSpPr bwMode="auto">
          <a:xfrm>
            <a:off x="4410075" y="2714625"/>
            <a:ext cx="2038350" cy="1922463"/>
            <a:chOff x="4410074" y="2714625"/>
            <a:chExt cx="2038349" cy="1922463"/>
          </a:xfrm>
        </p:grpSpPr>
        <p:sp>
          <p:nvSpPr>
            <p:cNvPr id="437273" name="AutoShape 3"/>
            <p:cNvSpPr>
              <a:spLocks noChangeArrowheads="1"/>
            </p:cNvSpPr>
            <p:nvPr/>
          </p:nvSpPr>
          <p:spPr bwMode="auto">
            <a:xfrm>
              <a:off x="4410074" y="2714625"/>
              <a:ext cx="2038349" cy="192246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4" name="Text Box 6"/>
            <p:cNvSpPr txBox="1">
              <a:spLocks noChangeArrowheads="1"/>
            </p:cNvSpPr>
            <p:nvPr/>
          </p:nvSpPr>
          <p:spPr bwMode="auto">
            <a:xfrm>
              <a:off x="4591049" y="3067050"/>
              <a:ext cx="1679797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 Dışında;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1.Kişisel,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2.Çevresel,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 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3" name="Grup 2"/>
          <p:cNvGrpSpPr>
            <a:grpSpLocks/>
          </p:cNvGrpSpPr>
          <p:nvPr/>
        </p:nvGrpSpPr>
        <p:grpSpPr bwMode="auto">
          <a:xfrm>
            <a:off x="6510338" y="719138"/>
            <a:ext cx="2005012" cy="2046287"/>
            <a:chOff x="6510337" y="719139"/>
            <a:chExt cx="2005012" cy="2046290"/>
          </a:xfrm>
        </p:grpSpPr>
        <p:sp>
          <p:nvSpPr>
            <p:cNvPr id="437271" name="AutoShape 3"/>
            <p:cNvSpPr>
              <a:spLocks noChangeArrowheads="1"/>
            </p:cNvSpPr>
            <p:nvPr/>
          </p:nvSpPr>
          <p:spPr bwMode="auto">
            <a:xfrm>
              <a:off x="6510337" y="719139"/>
              <a:ext cx="1947862" cy="201294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2" name="Text Box 6"/>
            <p:cNvSpPr txBox="1">
              <a:spLocks noChangeArrowheads="1"/>
            </p:cNvSpPr>
            <p:nvPr/>
          </p:nvSpPr>
          <p:spPr bwMode="auto">
            <a:xfrm>
              <a:off x="6510337" y="826437"/>
              <a:ext cx="2005012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İşyerindeki;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1.Fiziksel,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2.Kimyasal,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3.Biyolojik, 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4.Psikososyal,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…faktörler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29" name="Sağ Ok 28"/>
          <p:cNvSpPr/>
          <p:nvPr/>
        </p:nvSpPr>
        <p:spPr>
          <a:xfrm rot="5400000">
            <a:off x="7121526" y="2757487"/>
            <a:ext cx="755650" cy="777875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Bükülü Ok 29"/>
          <p:cNvSpPr/>
          <p:nvPr/>
        </p:nvSpPr>
        <p:spPr>
          <a:xfrm rot="5400000">
            <a:off x="6641306" y="3398044"/>
            <a:ext cx="1547813" cy="1819275"/>
          </a:xfrm>
          <a:prstGeom prst="ben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 i="1">
              <a:solidFill>
                <a:srgbClr val="000000"/>
              </a:solidFill>
            </a:endParaRPr>
          </a:p>
        </p:txBody>
      </p: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6619875" y="5153025"/>
            <a:ext cx="2433638" cy="808038"/>
            <a:chOff x="6619874" y="5153025"/>
            <a:chExt cx="2433638" cy="808038"/>
          </a:xfrm>
        </p:grpSpPr>
        <p:sp>
          <p:nvSpPr>
            <p:cNvPr id="437269" name="AutoShape 5"/>
            <p:cNvSpPr>
              <a:spLocks noChangeArrowheads="1"/>
            </p:cNvSpPr>
            <p:nvPr/>
          </p:nvSpPr>
          <p:spPr bwMode="auto">
            <a:xfrm>
              <a:off x="6710362" y="5153025"/>
              <a:ext cx="2286000" cy="80803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0" name="Text Box 6"/>
            <p:cNvSpPr txBox="1">
              <a:spLocks noChangeArrowheads="1"/>
            </p:cNvSpPr>
            <p:nvPr/>
          </p:nvSpPr>
          <p:spPr bwMode="auto">
            <a:xfrm>
              <a:off x="6619874" y="5356989"/>
              <a:ext cx="24336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İşle İlgili Hastalık</a:t>
              </a:r>
              <a:endParaRPr lang="en-US" altLang="zh-CN" sz="24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5" name="Grup 4"/>
          <p:cNvGrpSpPr>
            <a:grpSpLocks/>
          </p:cNvGrpSpPr>
          <p:nvPr/>
        </p:nvGrpSpPr>
        <p:grpSpPr bwMode="auto">
          <a:xfrm>
            <a:off x="114300" y="5153025"/>
            <a:ext cx="2309813" cy="808038"/>
            <a:chOff x="66675" y="5153025"/>
            <a:chExt cx="2309462" cy="808038"/>
          </a:xfrm>
        </p:grpSpPr>
        <p:sp>
          <p:nvSpPr>
            <p:cNvPr id="437267" name="AutoShape 5"/>
            <p:cNvSpPr>
              <a:spLocks noChangeArrowheads="1"/>
            </p:cNvSpPr>
            <p:nvPr/>
          </p:nvSpPr>
          <p:spPr bwMode="auto">
            <a:xfrm>
              <a:off x="66675" y="5153025"/>
              <a:ext cx="2286000" cy="80803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sz="2000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68" name="Text Box 6"/>
            <p:cNvSpPr txBox="1">
              <a:spLocks noChangeArrowheads="1"/>
            </p:cNvSpPr>
            <p:nvPr/>
          </p:nvSpPr>
          <p:spPr bwMode="auto">
            <a:xfrm>
              <a:off x="90137" y="5370513"/>
              <a:ext cx="2286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Meslek Hastalığı</a:t>
              </a:r>
              <a:endParaRPr lang="en-US" altLang="zh-CN" sz="24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18417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AYIRICI TANI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Sağ Ok 34"/>
          <p:cNvSpPr/>
          <p:nvPr/>
        </p:nvSpPr>
        <p:spPr>
          <a:xfrm rot="5400000">
            <a:off x="973931" y="4055269"/>
            <a:ext cx="395288" cy="1657350"/>
          </a:xfrm>
          <a:prstGeom prst="rightArrow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 i="1" dirty="0">
              <a:solidFill>
                <a:srgbClr val="000000"/>
              </a:solidFill>
            </a:endParaRPr>
          </a:p>
        </p:txBody>
      </p:sp>
      <p:grpSp>
        <p:nvGrpSpPr>
          <p:cNvPr id="36" name="Grup 35"/>
          <p:cNvGrpSpPr>
            <a:grpSpLocks/>
          </p:cNvGrpSpPr>
          <p:nvPr/>
        </p:nvGrpSpPr>
        <p:grpSpPr bwMode="auto">
          <a:xfrm>
            <a:off x="1149350" y="6091238"/>
            <a:ext cx="6080125" cy="417512"/>
            <a:chOff x="169995" y="1162180"/>
            <a:chExt cx="8919287" cy="417248"/>
          </a:xfrm>
        </p:grpSpPr>
        <p:sp>
          <p:nvSpPr>
            <p:cNvPr id="437265" name="Dikdörtgen 36"/>
            <p:cNvSpPr>
              <a:spLocks noChangeArrowheads="1"/>
            </p:cNvSpPr>
            <p:nvPr/>
          </p:nvSpPr>
          <p:spPr bwMode="auto">
            <a:xfrm>
              <a:off x="769570" y="1179318"/>
              <a:ext cx="8319712" cy="400110"/>
            </a:xfrm>
            <a:prstGeom prst="rect">
              <a:avLst/>
            </a:prstGeom>
            <a:noFill/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 eaLnBrk="0" hangingPunct="0"/>
              <a:r>
                <a:rPr lang="tr-TR" sz="2000" b="1" i="1" noProof="1">
                  <a:latin typeface="Calibri" pitchFamily="34" charset="0"/>
                </a:rPr>
                <a:t>Ayırıcı tanı hukuki açıdan ömenli!!!</a:t>
              </a:r>
            </a:p>
          </p:txBody>
        </p:sp>
        <p:pic>
          <p:nvPicPr>
            <p:cNvPr id="3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9995" y="1162180"/>
              <a:ext cx="563569" cy="402970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/>
          </p:spPr>
        </p:pic>
      </p:grp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SAĞLIK GÖZETİMİNİN HEDEFİ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0" lvl="1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etkileyen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bilmek,</a:t>
            </a: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özelliklerini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sürdürmek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geliştirilmek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142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SIK GÖRÜLEN İŞLE İLGİLİ HASTALIKLAR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Koroner Kalp Hastalıkları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KOAH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Kas-İskelet sistemi hastalıkları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267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26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268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2685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6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7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268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2682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3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4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HASTALIKLAR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9"/>
          <p:cNvGrpSpPr>
            <a:grpSpLocks/>
          </p:cNvGrpSpPr>
          <p:nvPr/>
        </p:nvGrpSpPr>
        <p:grpSpPr bwMode="auto">
          <a:xfrm>
            <a:off x="2657475" y="5416550"/>
            <a:ext cx="6162675" cy="663575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Sıklık sırası?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02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04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9766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7688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556101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19075" y="2597150"/>
            <a:ext cx="2934020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2. Kas-İskelet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19075" y="3381375"/>
            <a:ext cx="1884181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3. Mesleki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Kanserler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19075" y="4165600"/>
            <a:ext cx="2254539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4. Akut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(Şiddetli) Travma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19075" y="4949825"/>
            <a:ext cx="1737218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5. Kalp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Hastalıkları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4821238" y="1830388"/>
            <a:ext cx="2522113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6. Üriner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Sistem Hastalıkları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19075" y="1893888"/>
            <a:ext cx="1992865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</a:rPr>
              <a:t>1. Akciğer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</a:rPr>
              <a:t>Hastalıkları</a:t>
            </a:r>
            <a:endParaRPr lang="en-GB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SIK GÖRÜLEN MESLEK HASTALIKLARI (NIOSH)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4821238" y="3367088"/>
            <a:ext cx="3041934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8. Gürültüye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Bağlı İşitme Kayıpları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821238" y="4151313"/>
            <a:ext cx="2428433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9. Dermatolojik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821238" y="4935538"/>
            <a:ext cx="2222351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10. Psikolojik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4821238" y="2559050"/>
            <a:ext cx="2408299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</a:rPr>
              <a:t>7. Sinir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  <a:endParaRPr lang="en-GB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9950" y="1647825"/>
            <a:ext cx="828675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9950" y="2433638"/>
            <a:ext cx="82867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4713" y="3232150"/>
            <a:ext cx="823912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4713" y="4016375"/>
            <a:ext cx="82391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30588" y="4870450"/>
            <a:ext cx="8080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02600" y="1647825"/>
            <a:ext cx="838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64525" y="2424113"/>
            <a:ext cx="6762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80388" y="3176588"/>
            <a:ext cx="8429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64525" y="4016375"/>
            <a:ext cx="6762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264525" y="4821238"/>
            <a:ext cx="66675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7518" name="Dikdörtgen 31"/>
          <p:cNvSpPr>
            <a:spLocks noChangeArrowheads="1"/>
          </p:cNvSpPr>
          <p:nvPr/>
        </p:nvSpPr>
        <p:spPr bwMode="auto">
          <a:xfrm>
            <a:off x="47625" y="5743575"/>
            <a:ext cx="9048466" cy="338138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i="1" dirty="0">
                <a:latin typeface="Calibri" pitchFamily="34" charset="0"/>
              </a:rPr>
              <a:t>«Amerikan Ulusal İş Güvenliği ve Sağlığı Enstitüsü </a:t>
            </a:r>
            <a:r>
              <a:rPr lang="tr-TR" sz="1600" i="1" dirty="0">
                <a:latin typeface="Calibri" pitchFamily="34" charset="0"/>
              </a:rPr>
              <a:t>(</a:t>
            </a:r>
            <a:r>
              <a:rPr lang="tr-TR" sz="1600" i="1" dirty="0" err="1">
                <a:latin typeface="Calibri" pitchFamily="34" charset="0"/>
              </a:rPr>
              <a:t>National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Institute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for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Occupational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Safety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and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Health</a:t>
            </a:r>
            <a:r>
              <a:rPr lang="tr-TR" sz="1600" i="1" dirty="0">
                <a:latin typeface="Calibri" pitchFamily="34" charset="0"/>
              </a:rPr>
              <a:t>)» 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4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9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4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4475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29301" y="2516888"/>
            <a:ext cx="6525180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 </a:t>
            </a:r>
          </a:p>
          <a:p>
            <a:pPr marL="36000" algn="ctr">
              <a:defRPr/>
            </a:pP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Tanısında Anemnez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2-DRUZ\1. EĞİTİM KURUMU\1. İstanbuluzman\2-RESİMLER\Tıbbi\stethosco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" y="2101754"/>
            <a:ext cx="3289110" cy="306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980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510993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4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5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6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4" name="Freeform 15"/>
          <p:cNvSpPr>
            <a:spLocks/>
          </p:cNvSpPr>
          <p:nvPr/>
        </p:nvSpPr>
        <p:spPr bwMode="gray">
          <a:xfrm>
            <a:off x="1884363" y="1373188"/>
            <a:ext cx="5459412" cy="1131887"/>
          </a:xfrm>
          <a:custGeom>
            <a:avLst/>
            <a:gdLst>
              <a:gd name="T0" fmla="*/ 3797300 w 2957"/>
              <a:gd name="T1" fmla="*/ 1281112 h 997"/>
              <a:gd name="T2" fmla="*/ 3117973 w 2957"/>
              <a:gd name="T3" fmla="*/ 0 h 997"/>
              <a:gd name="T4" fmla="*/ 3117973 w 2957"/>
              <a:gd name="T5" fmla="*/ 717012 h 997"/>
              <a:gd name="T6" fmla="*/ 0 w 2957"/>
              <a:gd name="T7" fmla="*/ 717012 h 997"/>
              <a:gd name="T8" fmla="*/ 0 w 2957"/>
              <a:gd name="T9" fmla="*/ 1281112 h 997"/>
              <a:gd name="T10" fmla="*/ 3797300 w 2957"/>
              <a:gd name="T11" fmla="*/ 1281112 h 99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57"/>
              <a:gd name="T19" fmla="*/ 0 h 997"/>
              <a:gd name="T20" fmla="*/ 2957 w 2957"/>
              <a:gd name="T21" fmla="*/ 997 h 99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57" h="997">
                <a:moveTo>
                  <a:pt x="2957" y="997"/>
                </a:moveTo>
                <a:lnTo>
                  <a:pt x="2428" y="0"/>
                </a:lnTo>
                <a:lnTo>
                  <a:pt x="2428" y="558"/>
                </a:lnTo>
                <a:lnTo>
                  <a:pt x="0" y="558"/>
                </a:lnTo>
                <a:lnTo>
                  <a:pt x="0" y="997"/>
                </a:lnTo>
                <a:lnTo>
                  <a:pt x="2957" y="997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5" name="Freeform 16"/>
          <p:cNvSpPr>
            <a:spLocks/>
          </p:cNvSpPr>
          <p:nvPr/>
        </p:nvSpPr>
        <p:spPr bwMode="gray">
          <a:xfrm>
            <a:off x="1884363" y="2555875"/>
            <a:ext cx="5986462" cy="541338"/>
          </a:xfrm>
          <a:custGeom>
            <a:avLst/>
            <a:gdLst>
              <a:gd name="T0" fmla="*/ 0 w 2622"/>
              <a:gd name="T1" fmla="*/ 612775 h 386"/>
              <a:gd name="T2" fmla="*/ 4162425 w 2622"/>
              <a:gd name="T3" fmla="*/ 612775 h 386"/>
              <a:gd name="T4" fmla="*/ 3822085 w 2622"/>
              <a:gd name="T5" fmla="*/ 0 h 386"/>
              <a:gd name="T6" fmla="*/ 0 w 2622"/>
              <a:gd name="T7" fmla="*/ 0 h 386"/>
              <a:gd name="T8" fmla="*/ 0 w 2622"/>
              <a:gd name="T9" fmla="*/ 612775 h 3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22"/>
              <a:gd name="T16" fmla="*/ 0 h 386"/>
              <a:gd name="T17" fmla="*/ 3241 w 2622"/>
              <a:gd name="T18" fmla="*/ 477 h 3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22" h="386">
                <a:moveTo>
                  <a:pt x="0" y="386"/>
                </a:moveTo>
                <a:lnTo>
                  <a:pt x="2622" y="386"/>
                </a:lnTo>
                <a:lnTo>
                  <a:pt x="2419" y="0"/>
                </a:lnTo>
                <a:lnTo>
                  <a:pt x="0" y="0"/>
                </a:lnTo>
                <a:lnTo>
                  <a:pt x="0" y="386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6" name="Freeform 17"/>
          <p:cNvSpPr>
            <a:spLocks/>
          </p:cNvSpPr>
          <p:nvPr/>
        </p:nvSpPr>
        <p:spPr bwMode="gray">
          <a:xfrm>
            <a:off x="1884363" y="3175000"/>
            <a:ext cx="6310312" cy="552450"/>
          </a:xfrm>
          <a:custGeom>
            <a:avLst/>
            <a:gdLst>
              <a:gd name="T0" fmla="*/ 6421 w 2764"/>
              <a:gd name="T1" fmla="*/ 625475 h 394"/>
              <a:gd name="T2" fmla="*/ 4162114 w 2764"/>
              <a:gd name="T3" fmla="*/ 625475 h 394"/>
              <a:gd name="T4" fmla="*/ 4362450 w 2764"/>
              <a:gd name="T5" fmla="*/ 322370 h 394"/>
              <a:gd name="T6" fmla="*/ 4162114 w 2764"/>
              <a:gd name="T7" fmla="*/ 0 h 394"/>
              <a:gd name="T8" fmla="*/ 0 w 2764"/>
              <a:gd name="T9" fmla="*/ 0 h 394"/>
              <a:gd name="T10" fmla="*/ 6421 w 2764"/>
              <a:gd name="T11" fmla="*/ 625475 h 3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64"/>
              <a:gd name="T19" fmla="*/ 0 h 394"/>
              <a:gd name="T20" fmla="*/ 3397 w 2764"/>
              <a:gd name="T21" fmla="*/ 487 h 3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64" h="394">
                <a:moveTo>
                  <a:pt x="4" y="394"/>
                </a:moveTo>
                <a:lnTo>
                  <a:pt x="2662" y="392"/>
                </a:lnTo>
                <a:lnTo>
                  <a:pt x="2764" y="203"/>
                </a:lnTo>
                <a:lnTo>
                  <a:pt x="2659" y="1"/>
                </a:lnTo>
                <a:lnTo>
                  <a:pt x="0" y="0"/>
                </a:lnTo>
                <a:lnTo>
                  <a:pt x="4" y="394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7" name="Freeform 18"/>
          <p:cNvSpPr>
            <a:spLocks/>
          </p:cNvSpPr>
          <p:nvPr/>
        </p:nvSpPr>
        <p:spPr bwMode="gray">
          <a:xfrm>
            <a:off x="1884363" y="3819525"/>
            <a:ext cx="5999162" cy="561975"/>
          </a:xfrm>
          <a:custGeom>
            <a:avLst/>
            <a:gdLst>
              <a:gd name="T0" fmla="*/ 0 w 2628"/>
              <a:gd name="T1" fmla="*/ 636587 h 401"/>
              <a:gd name="T2" fmla="*/ 3828506 w 2628"/>
              <a:gd name="T3" fmla="*/ 636587 h 401"/>
              <a:gd name="T4" fmla="*/ 4162425 w 2628"/>
              <a:gd name="T5" fmla="*/ 0 h 401"/>
              <a:gd name="T6" fmla="*/ 6422 w 2628"/>
              <a:gd name="T7" fmla="*/ 0 h 401"/>
              <a:gd name="T8" fmla="*/ 0 w 2628"/>
              <a:gd name="T9" fmla="*/ 636587 h 4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28"/>
              <a:gd name="T16" fmla="*/ 0 h 401"/>
              <a:gd name="T17" fmla="*/ 3241 w 2628"/>
              <a:gd name="T18" fmla="*/ 496 h 4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28" h="401">
                <a:moveTo>
                  <a:pt x="0" y="401"/>
                </a:moveTo>
                <a:lnTo>
                  <a:pt x="2419" y="400"/>
                </a:lnTo>
                <a:lnTo>
                  <a:pt x="2628" y="1"/>
                </a:lnTo>
                <a:lnTo>
                  <a:pt x="4" y="0"/>
                </a:lnTo>
                <a:lnTo>
                  <a:pt x="0" y="401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8" name="Freeform 19"/>
          <p:cNvSpPr>
            <a:spLocks/>
          </p:cNvSpPr>
          <p:nvPr/>
        </p:nvSpPr>
        <p:spPr bwMode="gray">
          <a:xfrm>
            <a:off x="1884363" y="4446588"/>
            <a:ext cx="5478462" cy="1141412"/>
          </a:xfrm>
          <a:custGeom>
            <a:avLst/>
            <a:gdLst>
              <a:gd name="T0" fmla="*/ 0 w 2967"/>
              <a:gd name="T1" fmla="*/ 563903 h 1006"/>
              <a:gd name="T2" fmla="*/ 3130698 w 2967"/>
              <a:gd name="T3" fmla="*/ 563903 h 1006"/>
              <a:gd name="T4" fmla="*/ 3130698 w 2967"/>
              <a:gd name="T5" fmla="*/ 1292225 h 1006"/>
              <a:gd name="T6" fmla="*/ 3810000 w 2967"/>
              <a:gd name="T7" fmla="*/ 0 h 1006"/>
              <a:gd name="T8" fmla="*/ 0 w 2967"/>
              <a:gd name="T9" fmla="*/ 0 h 1006"/>
              <a:gd name="T10" fmla="*/ 0 w 2967"/>
              <a:gd name="T11" fmla="*/ 563903 h 10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67"/>
              <a:gd name="T19" fmla="*/ 0 h 1006"/>
              <a:gd name="T20" fmla="*/ 2967 w 2967"/>
              <a:gd name="T21" fmla="*/ 1006 h 10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67" h="1006">
                <a:moveTo>
                  <a:pt x="0" y="439"/>
                </a:moveTo>
                <a:lnTo>
                  <a:pt x="2438" y="439"/>
                </a:lnTo>
                <a:lnTo>
                  <a:pt x="2438" y="1006"/>
                </a:lnTo>
                <a:lnTo>
                  <a:pt x="2967" y="0"/>
                </a:lnTo>
                <a:lnTo>
                  <a:pt x="0" y="0"/>
                </a:lnTo>
                <a:lnTo>
                  <a:pt x="0" y="439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grpSp>
        <p:nvGrpSpPr>
          <p:cNvPr id="510986" name="Group 16"/>
          <p:cNvGrpSpPr>
            <a:grpSpLocks/>
          </p:cNvGrpSpPr>
          <p:nvPr/>
        </p:nvGrpSpPr>
        <p:grpSpPr bwMode="auto">
          <a:xfrm>
            <a:off x="2035175" y="2046288"/>
            <a:ext cx="5299075" cy="2862262"/>
            <a:chOff x="1499" y="1454"/>
            <a:chExt cx="2243" cy="2041"/>
          </a:xfrm>
        </p:grpSpPr>
        <p:sp>
          <p:nvSpPr>
            <p:cNvPr id="510988" name="Text Box 19"/>
            <p:cNvSpPr txBox="1">
              <a:spLocks noChangeArrowheads="1"/>
            </p:cNvSpPr>
            <p:nvPr/>
          </p:nvSpPr>
          <p:spPr bwMode="gray">
            <a:xfrm>
              <a:off x="1499" y="1454"/>
              <a:ext cx="224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1-Çalışma öyküsünün alınması</a:t>
              </a:r>
            </a:p>
          </p:txBody>
        </p:sp>
        <p:sp>
          <p:nvSpPr>
            <p:cNvPr id="510989" name="Text Box 19"/>
            <p:cNvSpPr txBox="1">
              <a:spLocks noChangeArrowheads="1"/>
            </p:cNvSpPr>
            <p:nvPr/>
          </p:nvSpPr>
          <p:spPr bwMode="gray">
            <a:xfrm>
              <a:off x="1499" y="1845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2-Bütün işlerin tanımlanması</a:t>
              </a:r>
            </a:p>
          </p:txBody>
        </p:sp>
        <p:sp>
          <p:nvSpPr>
            <p:cNvPr id="510990" name="Text Box 19"/>
            <p:cNvSpPr txBox="1">
              <a:spLocks noChangeArrowheads="1"/>
            </p:cNvSpPr>
            <p:nvPr/>
          </p:nvSpPr>
          <p:spPr bwMode="gray">
            <a:xfrm>
              <a:off x="1499" y="2295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3-Belirtilerin zamanla ilişkisi</a:t>
              </a:r>
            </a:p>
          </p:txBody>
        </p:sp>
        <p:sp>
          <p:nvSpPr>
            <p:cNvPr id="510991" name="Text Box 19"/>
            <p:cNvSpPr txBox="1">
              <a:spLocks noChangeArrowheads="1"/>
            </p:cNvSpPr>
            <p:nvPr/>
          </p:nvSpPr>
          <p:spPr bwMode="gray">
            <a:xfrm>
              <a:off x="1499" y="2755"/>
              <a:ext cx="224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4-Benzeri yakınmaları olanlar </a:t>
              </a:r>
            </a:p>
          </p:txBody>
        </p:sp>
        <p:sp>
          <p:nvSpPr>
            <p:cNvPr id="510992" name="Text Box 19"/>
            <p:cNvSpPr txBox="1">
              <a:spLocks noChangeArrowheads="1"/>
            </p:cNvSpPr>
            <p:nvPr/>
          </p:nvSpPr>
          <p:spPr bwMode="gray">
            <a:xfrm>
              <a:off x="1499" y="3188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5-İş – dışı etkilenmeler</a:t>
              </a:r>
            </a:p>
          </p:txBody>
        </p: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 HASTALIKLARINDA TANI YÖNTEMİ</a:t>
            </a:r>
            <a:endParaRPr lang="en-GB" sz="3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2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7150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28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5188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2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6475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30" name="Textfeld 7"/>
          <p:cNvSpPr txBox="1">
            <a:spLocks noChangeArrowheads="1"/>
          </p:cNvSpPr>
          <p:nvPr/>
        </p:nvSpPr>
        <p:spPr bwMode="gray">
          <a:xfrm>
            <a:off x="88900" y="593725"/>
            <a:ext cx="898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>
                <a:solidFill>
                  <a:srgbClr val="6B9B1A"/>
                </a:solidFill>
                <a:latin typeface="Calibri" pitchFamily="34" charset="0"/>
              </a:rPr>
              <a:t>ÇALIŞMA</a:t>
            </a:r>
            <a:r>
              <a:rPr lang="tr-TR" sz="3200" b="1">
                <a:solidFill>
                  <a:srgbClr val="595959"/>
                </a:solidFill>
                <a:latin typeface="Calibri" pitchFamily="34" charset="0"/>
              </a:rPr>
              <a:t>ÖYKÜSÜ</a:t>
            </a:r>
            <a:endParaRPr lang="de-DE" sz="3200" b="1">
              <a:solidFill>
                <a:srgbClr val="595959"/>
              </a:solidFill>
              <a:latin typeface="Calibri" pitchFamily="34" charset="0"/>
            </a:endParaRPr>
          </a:p>
        </p:txBody>
      </p:sp>
      <p:grpSp>
        <p:nvGrpSpPr>
          <p:cNvPr id="513031" name="Group 9"/>
          <p:cNvGrpSpPr>
            <a:grpSpLocks/>
          </p:cNvGrpSpPr>
          <p:nvPr/>
        </p:nvGrpSpPr>
        <p:grpSpPr bwMode="auto">
          <a:xfrm>
            <a:off x="392113" y="1589088"/>
            <a:ext cx="8205787" cy="1771650"/>
            <a:chOff x="294" y="2009"/>
            <a:chExt cx="5169" cy="1116"/>
          </a:xfrm>
        </p:grpSpPr>
        <p:grpSp>
          <p:nvGrpSpPr>
            <p:cNvPr id="513036" name="Group 10"/>
            <p:cNvGrpSpPr>
              <a:grpSpLocks/>
            </p:cNvGrpSpPr>
            <p:nvPr/>
          </p:nvGrpSpPr>
          <p:grpSpPr bwMode="auto">
            <a:xfrm>
              <a:off x="2128" y="2771"/>
              <a:ext cx="1548" cy="354"/>
              <a:chOff x="2144" y="2775"/>
              <a:chExt cx="1516" cy="346"/>
            </a:xfrm>
          </p:grpSpPr>
          <p:sp>
            <p:nvSpPr>
              <p:cNvPr id="513045" name="Freeform 11"/>
              <p:cNvSpPr>
                <a:spLocks/>
              </p:cNvSpPr>
              <p:nvPr/>
            </p:nvSpPr>
            <p:spPr bwMode="auto">
              <a:xfrm>
                <a:off x="2144" y="2847"/>
                <a:ext cx="1516" cy="274"/>
              </a:xfrm>
              <a:custGeom>
                <a:avLst/>
                <a:gdLst>
                  <a:gd name="T0" fmla="*/ 0 w 758"/>
                  <a:gd name="T1" fmla="*/ 26 h 137"/>
                  <a:gd name="T2" fmla="*/ 550 w 758"/>
                  <a:gd name="T3" fmla="*/ 80 h 137"/>
                  <a:gd name="T4" fmla="*/ 758 w 758"/>
                  <a:gd name="T5" fmla="*/ 14 h 137"/>
                  <a:gd name="T6" fmla="*/ 706 w 758"/>
                  <a:gd name="T7" fmla="*/ 0 h 137"/>
                  <a:gd name="T8" fmla="*/ 347 w 758"/>
                  <a:gd name="T9" fmla="*/ 71 h 137"/>
                  <a:gd name="T10" fmla="*/ 53 w 758"/>
                  <a:gd name="T11" fmla="*/ 13 h 137"/>
                  <a:gd name="T12" fmla="*/ 0 w 758"/>
                  <a:gd name="T13" fmla="*/ 26 h 1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8"/>
                  <a:gd name="T22" fmla="*/ 0 h 137"/>
                  <a:gd name="T23" fmla="*/ 758 w 758"/>
                  <a:gd name="T24" fmla="*/ 137 h 1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8" h="137">
                    <a:moveTo>
                      <a:pt x="0" y="26"/>
                    </a:moveTo>
                    <a:cubicBezTo>
                      <a:pt x="0" y="26"/>
                      <a:pt x="201" y="137"/>
                      <a:pt x="550" y="80"/>
                    </a:cubicBezTo>
                    <a:cubicBezTo>
                      <a:pt x="550" y="80"/>
                      <a:pt x="647" y="64"/>
                      <a:pt x="758" y="14"/>
                    </a:cubicBezTo>
                    <a:cubicBezTo>
                      <a:pt x="706" y="0"/>
                      <a:pt x="706" y="0"/>
                      <a:pt x="706" y="0"/>
                    </a:cubicBezTo>
                    <a:cubicBezTo>
                      <a:pt x="706" y="0"/>
                      <a:pt x="631" y="64"/>
                      <a:pt x="347" y="71"/>
                    </a:cubicBezTo>
                    <a:cubicBezTo>
                      <a:pt x="347" y="71"/>
                      <a:pt x="167" y="75"/>
                      <a:pt x="53" y="13"/>
                    </a:cubicBezTo>
                    <a:cubicBezTo>
                      <a:pt x="0" y="26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90BA45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046" name="Freeform 12"/>
              <p:cNvSpPr>
                <a:spLocks/>
              </p:cNvSpPr>
              <p:nvPr/>
            </p:nvSpPr>
            <p:spPr bwMode="auto">
              <a:xfrm>
                <a:off x="2250" y="2775"/>
                <a:ext cx="1318" cy="226"/>
              </a:xfrm>
              <a:custGeom>
                <a:avLst/>
                <a:gdLst>
                  <a:gd name="T0" fmla="*/ 48 w 659"/>
                  <a:gd name="T1" fmla="*/ 1 h 113"/>
                  <a:gd name="T2" fmla="*/ 296 w 659"/>
                  <a:gd name="T3" fmla="*/ 36 h 113"/>
                  <a:gd name="T4" fmla="*/ 577 w 659"/>
                  <a:gd name="T5" fmla="*/ 0 h 113"/>
                  <a:gd name="T6" fmla="*/ 659 w 659"/>
                  <a:gd name="T7" fmla="*/ 36 h 113"/>
                  <a:gd name="T8" fmla="*/ 289 w 659"/>
                  <a:gd name="T9" fmla="*/ 111 h 113"/>
                  <a:gd name="T10" fmla="*/ 0 w 659"/>
                  <a:gd name="T11" fmla="*/ 50 h 113"/>
                  <a:gd name="T12" fmla="*/ 47 w 659"/>
                  <a:gd name="T13" fmla="*/ 33 h 113"/>
                  <a:gd name="T14" fmla="*/ 48 w 659"/>
                  <a:gd name="T15" fmla="*/ 1 h 11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9"/>
                  <a:gd name="T25" fmla="*/ 0 h 113"/>
                  <a:gd name="T26" fmla="*/ 659 w 659"/>
                  <a:gd name="T27" fmla="*/ 113 h 11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9" h="113">
                    <a:moveTo>
                      <a:pt x="48" y="1"/>
                    </a:moveTo>
                    <a:cubicBezTo>
                      <a:pt x="48" y="1"/>
                      <a:pt x="162" y="37"/>
                      <a:pt x="296" y="36"/>
                    </a:cubicBezTo>
                    <a:cubicBezTo>
                      <a:pt x="296" y="36"/>
                      <a:pt x="443" y="35"/>
                      <a:pt x="577" y="0"/>
                    </a:cubicBezTo>
                    <a:cubicBezTo>
                      <a:pt x="577" y="0"/>
                      <a:pt x="650" y="40"/>
                      <a:pt x="659" y="36"/>
                    </a:cubicBezTo>
                    <a:cubicBezTo>
                      <a:pt x="659" y="36"/>
                      <a:pt x="567" y="109"/>
                      <a:pt x="289" y="111"/>
                    </a:cubicBezTo>
                    <a:cubicBezTo>
                      <a:pt x="289" y="111"/>
                      <a:pt x="128" y="113"/>
                      <a:pt x="0" y="50"/>
                    </a:cubicBezTo>
                    <a:cubicBezTo>
                      <a:pt x="0" y="50"/>
                      <a:pt x="29" y="46"/>
                      <a:pt x="47" y="33"/>
                    </a:cubicBezTo>
                    <a:cubicBezTo>
                      <a:pt x="48" y="1"/>
                      <a:pt x="48" y="1"/>
                      <a:pt x="48" y="1"/>
                    </a:cubicBezTo>
                    <a:close/>
                  </a:path>
                </a:pathLst>
              </a:custGeom>
              <a:solidFill>
                <a:srgbClr val="6B9B1A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3037" name="Freeform 13"/>
            <p:cNvSpPr>
              <a:spLocks/>
            </p:cNvSpPr>
            <p:nvPr/>
          </p:nvSpPr>
          <p:spPr bwMode="auto">
            <a:xfrm>
              <a:off x="294" y="2203"/>
              <a:ext cx="2050" cy="362"/>
            </a:xfrm>
            <a:custGeom>
              <a:avLst/>
              <a:gdLst>
                <a:gd name="T0" fmla="*/ 1024 w 1025"/>
                <a:gd name="T1" fmla="*/ 103 h 181"/>
                <a:gd name="T2" fmla="*/ 510 w 1025"/>
                <a:gd name="T3" fmla="*/ 173 h 181"/>
                <a:gd name="T4" fmla="*/ 1 w 1025"/>
                <a:gd name="T5" fmla="*/ 78 h 181"/>
                <a:gd name="T6" fmla="*/ 515 w 1025"/>
                <a:gd name="T7" fmla="*/ 6 h 181"/>
                <a:gd name="T8" fmla="*/ 1024 w 1025"/>
                <a:gd name="T9" fmla="*/ 103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5"/>
                <a:gd name="T16" fmla="*/ 0 h 181"/>
                <a:gd name="T17" fmla="*/ 1025 w 1025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5" h="181">
                  <a:moveTo>
                    <a:pt x="1024" y="103"/>
                  </a:moveTo>
                  <a:cubicBezTo>
                    <a:pt x="1023" y="148"/>
                    <a:pt x="794" y="181"/>
                    <a:pt x="510" y="173"/>
                  </a:cubicBezTo>
                  <a:cubicBezTo>
                    <a:pt x="228" y="167"/>
                    <a:pt x="0" y="124"/>
                    <a:pt x="1" y="78"/>
                  </a:cubicBezTo>
                  <a:cubicBezTo>
                    <a:pt x="2" y="31"/>
                    <a:pt x="233" y="0"/>
                    <a:pt x="515" y="6"/>
                  </a:cubicBezTo>
                  <a:cubicBezTo>
                    <a:pt x="797" y="13"/>
                    <a:pt x="1025" y="56"/>
                    <a:pt x="1024" y="103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38" name="Freeform 14"/>
            <p:cNvSpPr>
              <a:spLocks/>
            </p:cNvSpPr>
            <p:nvPr/>
          </p:nvSpPr>
          <p:spPr bwMode="auto">
            <a:xfrm>
              <a:off x="296" y="2346"/>
              <a:ext cx="2074" cy="599"/>
            </a:xfrm>
            <a:custGeom>
              <a:avLst/>
              <a:gdLst>
                <a:gd name="T0" fmla="*/ 0 w 1037"/>
                <a:gd name="T1" fmla="*/ 0 h 300"/>
                <a:gd name="T2" fmla="*/ 0 w 1037"/>
                <a:gd name="T3" fmla="*/ 210 h 300"/>
                <a:gd name="T4" fmla="*/ 300 w 1037"/>
                <a:gd name="T5" fmla="*/ 284 h 300"/>
                <a:gd name="T6" fmla="*/ 1023 w 1037"/>
                <a:gd name="T7" fmla="*/ 243 h 300"/>
                <a:gd name="T8" fmla="*/ 1023 w 1037"/>
                <a:gd name="T9" fmla="*/ 25 h 300"/>
                <a:gd name="T10" fmla="*/ 640 w 1037"/>
                <a:gd name="T11" fmla="*/ 95 h 300"/>
                <a:gd name="T12" fmla="*/ 24 w 1037"/>
                <a:gd name="T13" fmla="*/ 26 h 300"/>
                <a:gd name="T14" fmla="*/ 0 w 1037"/>
                <a:gd name="T15" fmla="*/ 0 h 3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7"/>
                <a:gd name="T25" fmla="*/ 0 h 300"/>
                <a:gd name="T26" fmla="*/ 1037 w 1037"/>
                <a:gd name="T27" fmla="*/ 300 h 3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7" h="300">
                  <a:moveTo>
                    <a:pt x="0" y="0"/>
                  </a:moveTo>
                  <a:cubicBezTo>
                    <a:pt x="0" y="210"/>
                    <a:pt x="0" y="210"/>
                    <a:pt x="0" y="210"/>
                  </a:cubicBezTo>
                  <a:cubicBezTo>
                    <a:pt x="0" y="210"/>
                    <a:pt x="69" y="267"/>
                    <a:pt x="300" y="284"/>
                  </a:cubicBezTo>
                  <a:cubicBezTo>
                    <a:pt x="532" y="300"/>
                    <a:pt x="926" y="298"/>
                    <a:pt x="1023" y="243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5"/>
                    <a:pt x="640" y="95"/>
                  </a:cubicBezTo>
                  <a:cubicBezTo>
                    <a:pt x="243" y="104"/>
                    <a:pt x="31" y="38"/>
                    <a:pt x="24" y="26"/>
                  </a:cubicBezTo>
                  <a:cubicBezTo>
                    <a:pt x="24" y="26"/>
                    <a:pt x="12" y="21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39" name="Freeform 15"/>
            <p:cNvSpPr>
              <a:spLocks/>
            </p:cNvSpPr>
            <p:nvPr/>
          </p:nvSpPr>
          <p:spPr bwMode="auto">
            <a:xfrm>
              <a:off x="422" y="2235"/>
              <a:ext cx="1800" cy="283"/>
            </a:xfrm>
            <a:custGeom>
              <a:avLst/>
              <a:gdLst>
                <a:gd name="T0" fmla="*/ 899 w 900"/>
                <a:gd name="T1" fmla="*/ 81 h 142"/>
                <a:gd name="T2" fmla="*/ 449 w 900"/>
                <a:gd name="T3" fmla="*/ 136 h 142"/>
                <a:gd name="T4" fmla="*/ 1 w 900"/>
                <a:gd name="T5" fmla="*/ 60 h 142"/>
                <a:gd name="T6" fmla="*/ 451 w 900"/>
                <a:gd name="T7" fmla="*/ 6 h 142"/>
                <a:gd name="T8" fmla="*/ 899 w 900"/>
                <a:gd name="T9" fmla="*/ 81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0"/>
                <a:gd name="T16" fmla="*/ 0 h 142"/>
                <a:gd name="T17" fmla="*/ 900 w 900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0" h="142">
                  <a:moveTo>
                    <a:pt x="899" y="81"/>
                  </a:moveTo>
                  <a:cubicBezTo>
                    <a:pt x="898" y="117"/>
                    <a:pt x="697" y="142"/>
                    <a:pt x="449" y="136"/>
                  </a:cubicBezTo>
                  <a:cubicBezTo>
                    <a:pt x="201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9" y="81"/>
                  </a:cubicBezTo>
                </a:path>
              </a:pathLst>
            </a:custGeom>
            <a:gradFill rotWithShape="1">
              <a:gsLst>
                <a:gs pos="0">
                  <a:srgbClr val="C5C5C5"/>
                </a:gs>
                <a:gs pos="100000">
                  <a:srgbClr val="9D9D9D"/>
                </a:gs>
              </a:gsLst>
              <a:lin ang="0" scaled="1"/>
            </a:gra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0" name="Freeform 16"/>
            <p:cNvSpPr>
              <a:spLocks/>
            </p:cNvSpPr>
            <p:nvPr/>
          </p:nvSpPr>
          <p:spPr bwMode="auto">
            <a:xfrm>
              <a:off x="3391" y="2201"/>
              <a:ext cx="2050" cy="356"/>
            </a:xfrm>
            <a:custGeom>
              <a:avLst/>
              <a:gdLst>
                <a:gd name="T0" fmla="*/ 1023 w 1025"/>
                <a:gd name="T1" fmla="*/ 102 h 178"/>
                <a:gd name="T2" fmla="*/ 510 w 1025"/>
                <a:gd name="T3" fmla="*/ 171 h 178"/>
                <a:gd name="T4" fmla="*/ 1 w 1025"/>
                <a:gd name="T5" fmla="*/ 77 h 178"/>
                <a:gd name="T6" fmla="*/ 515 w 1025"/>
                <a:gd name="T7" fmla="*/ 6 h 178"/>
                <a:gd name="T8" fmla="*/ 1023 w 1025"/>
                <a:gd name="T9" fmla="*/ 102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5"/>
                <a:gd name="T16" fmla="*/ 0 h 178"/>
                <a:gd name="T17" fmla="*/ 1025 w 1025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5" h="178">
                  <a:moveTo>
                    <a:pt x="1023" y="102"/>
                  </a:moveTo>
                  <a:cubicBezTo>
                    <a:pt x="1022" y="146"/>
                    <a:pt x="793" y="178"/>
                    <a:pt x="510" y="171"/>
                  </a:cubicBezTo>
                  <a:cubicBezTo>
                    <a:pt x="228" y="165"/>
                    <a:pt x="0" y="123"/>
                    <a:pt x="1" y="77"/>
                  </a:cubicBezTo>
                  <a:cubicBezTo>
                    <a:pt x="2" y="31"/>
                    <a:pt x="232" y="0"/>
                    <a:pt x="515" y="6"/>
                  </a:cubicBezTo>
                  <a:cubicBezTo>
                    <a:pt x="797" y="13"/>
                    <a:pt x="1025" y="56"/>
                    <a:pt x="1023" y="102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1" name="Freeform 17"/>
            <p:cNvSpPr>
              <a:spLocks/>
            </p:cNvSpPr>
            <p:nvPr/>
          </p:nvSpPr>
          <p:spPr bwMode="auto">
            <a:xfrm>
              <a:off x="3389" y="2339"/>
              <a:ext cx="2074" cy="612"/>
            </a:xfrm>
            <a:custGeom>
              <a:avLst/>
              <a:gdLst>
                <a:gd name="T0" fmla="*/ 0 w 1037"/>
                <a:gd name="T1" fmla="*/ 0 h 306"/>
                <a:gd name="T2" fmla="*/ 0 w 1037"/>
                <a:gd name="T3" fmla="*/ 215 h 306"/>
                <a:gd name="T4" fmla="*/ 300 w 1037"/>
                <a:gd name="T5" fmla="*/ 289 h 306"/>
                <a:gd name="T6" fmla="*/ 1023 w 1037"/>
                <a:gd name="T7" fmla="*/ 248 h 306"/>
                <a:gd name="T8" fmla="*/ 1023 w 1037"/>
                <a:gd name="T9" fmla="*/ 25 h 306"/>
                <a:gd name="T10" fmla="*/ 640 w 1037"/>
                <a:gd name="T11" fmla="*/ 97 h 306"/>
                <a:gd name="T12" fmla="*/ 24 w 1037"/>
                <a:gd name="T13" fmla="*/ 27 h 306"/>
                <a:gd name="T14" fmla="*/ 0 w 1037"/>
                <a:gd name="T15" fmla="*/ 0 h 3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7"/>
                <a:gd name="T25" fmla="*/ 0 h 306"/>
                <a:gd name="T26" fmla="*/ 1037 w 1037"/>
                <a:gd name="T27" fmla="*/ 306 h 3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7" h="306">
                  <a:moveTo>
                    <a:pt x="0" y="0"/>
                  </a:move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69" y="272"/>
                    <a:pt x="300" y="289"/>
                  </a:cubicBezTo>
                  <a:cubicBezTo>
                    <a:pt x="532" y="306"/>
                    <a:pt x="926" y="304"/>
                    <a:pt x="1023" y="248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7"/>
                    <a:pt x="640" y="97"/>
                  </a:cubicBezTo>
                  <a:cubicBezTo>
                    <a:pt x="243" y="106"/>
                    <a:pt x="31" y="39"/>
                    <a:pt x="24" y="27"/>
                  </a:cubicBezTo>
                  <a:cubicBezTo>
                    <a:pt x="24" y="27"/>
                    <a:pt x="12" y="22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2" name="Freeform 18"/>
            <p:cNvSpPr>
              <a:spLocks/>
            </p:cNvSpPr>
            <p:nvPr/>
          </p:nvSpPr>
          <p:spPr bwMode="auto">
            <a:xfrm>
              <a:off x="3508" y="2239"/>
              <a:ext cx="1801" cy="284"/>
            </a:xfrm>
            <a:custGeom>
              <a:avLst/>
              <a:gdLst>
                <a:gd name="T0" fmla="*/ 898 w 900"/>
                <a:gd name="T1" fmla="*/ 81 h 142"/>
                <a:gd name="T2" fmla="*/ 448 w 900"/>
                <a:gd name="T3" fmla="*/ 136 h 142"/>
                <a:gd name="T4" fmla="*/ 1 w 900"/>
                <a:gd name="T5" fmla="*/ 60 h 142"/>
                <a:gd name="T6" fmla="*/ 451 w 900"/>
                <a:gd name="T7" fmla="*/ 6 h 142"/>
                <a:gd name="T8" fmla="*/ 898 w 900"/>
                <a:gd name="T9" fmla="*/ 81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0"/>
                <a:gd name="T16" fmla="*/ 0 h 142"/>
                <a:gd name="T17" fmla="*/ 900 w 900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0" h="142">
                  <a:moveTo>
                    <a:pt x="898" y="81"/>
                  </a:moveTo>
                  <a:cubicBezTo>
                    <a:pt x="897" y="117"/>
                    <a:pt x="696" y="142"/>
                    <a:pt x="448" y="136"/>
                  </a:cubicBezTo>
                  <a:cubicBezTo>
                    <a:pt x="200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8" y="81"/>
                  </a:cubicBezTo>
                </a:path>
              </a:pathLst>
            </a:custGeom>
            <a:gradFill rotWithShape="0">
              <a:gsLst>
                <a:gs pos="0">
                  <a:srgbClr val="E0E0D6"/>
                </a:gs>
                <a:gs pos="50000">
                  <a:srgbClr val="FFFFFF"/>
                </a:gs>
                <a:gs pos="100000">
                  <a:srgbClr val="E0E0D6"/>
                </a:gs>
              </a:gsLst>
              <a:lin ang="0" scaled="1"/>
            </a:gra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3" name="Freeform 19"/>
            <p:cNvSpPr>
              <a:spLocks/>
            </p:cNvSpPr>
            <p:nvPr/>
          </p:nvSpPr>
          <p:spPr bwMode="auto">
            <a:xfrm>
              <a:off x="1846" y="2117"/>
              <a:ext cx="2012" cy="379"/>
            </a:xfrm>
            <a:custGeom>
              <a:avLst/>
              <a:gdLst>
                <a:gd name="T0" fmla="*/ 973 w 1006"/>
                <a:gd name="T1" fmla="*/ 172 h 190"/>
                <a:gd name="T2" fmla="*/ 1006 w 1006"/>
                <a:gd name="T3" fmla="*/ 177 h 190"/>
                <a:gd name="T4" fmla="*/ 538 w 1006"/>
                <a:gd name="T5" fmla="*/ 12 h 190"/>
                <a:gd name="T6" fmla="*/ 0 w 1006"/>
                <a:gd name="T7" fmla="*/ 187 h 190"/>
                <a:gd name="T8" fmla="*/ 61 w 1006"/>
                <a:gd name="T9" fmla="*/ 182 h 190"/>
                <a:gd name="T10" fmla="*/ 437 w 1006"/>
                <a:gd name="T11" fmla="*/ 35 h 190"/>
                <a:gd name="T12" fmla="*/ 940 w 1006"/>
                <a:gd name="T13" fmla="*/ 166 h 190"/>
                <a:gd name="T14" fmla="*/ 973 w 1006"/>
                <a:gd name="T15" fmla="*/ 172 h 1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06"/>
                <a:gd name="T25" fmla="*/ 0 h 190"/>
                <a:gd name="T26" fmla="*/ 1006 w 1006"/>
                <a:gd name="T27" fmla="*/ 190 h 1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06" h="190">
                  <a:moveTo>
                    <a:pt x="973" y="172"/>
                  </a:moveTo>
                  <a:cubicBezTo>
                    <a:pt x="982" y="173"/>
                    <a:pt x="1006" y="177"/>
                    <a:pt x="1006" y="177"/>
                  </a:cubicBezTo>
                  <a:cubicBezTo>
                    <a:pt x="861" y="2"/>
                    <a:pt x="538" y="12"/>
                    <a:pt x="538" y="12"/>
                  </a:cubicBezTo>
                  <a:cubicBezTo>
                    <a:pt x="100" y="0"/>
                    <a:pt x="0" y="187"/>
                    <a:pt x="0" y="187"/>
                  </a:cubicBezTo>
                  <a:cubicBezTo>
                    <a:pt x="24" y="190"/>
                    <a:pt x="61" y="182"/>
                    <a:pt x="61" y="182"/>
                  </a:cubicBezTo>
                  <a:cubicBezTo>
                    <a:pt x="189" y="47"/>
                    <a:pt x="437" y="35"/>
                    <a:pt x="437" y="35"/>
                  </a:cubicBezTo>
                  <a:cubicBezTo>
                    <a:pt x="850" y="25"/>
                    <a:pt x="940" y="166"/>
                    <a:pt x="940" y="166"/>
                  </a:cubicBezTo>
                  <a:cubicBezTo>
                    <a:pt x="940" y="166"/>
                    <a:pt x="965" y="171"/>
                    <a:pt x="973" y="172"/>
                  </a:cubicBezTo>
                  <a:close/>
                </a:path>
              </a:pathLst>
            </a:custGeom>
            <a:solidFill>
              <a:srgbClr val="B2CF7D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4" name="Freeform 20"/>
            <p:cNvSpPr>
              <a:spLocks/>
            </p:cNvSpPr>
            <p:nvPr/>
          </p:nvSpPr>
          <p:spPr bwMode="auto">
            <a:xfrm>
              <a:off x="1686" y="2009"/>
              <a:ext cx="2172" cy="502"/>
            </a:xfrm>
            <a:custGeom>
              <a:avLst/>
              <a:gdLst>
                <a:gd name="T0" fmla="*/ 92 w 1086"/>
                <a:gd name="T1" fmla="*/ 244 h 251"/>
                <a:gd name="T2" fmla="*/ 460 w 1086"/>
                <a:gd name="T3" fmla="*/ 78 h 251"/>
                <a:gd name="T4" fmla="*/ 1067 w 1086"/>
                <a:gd name="T5" fmla="*/ 228 h 251"/>
                <a:gd name="T6" fmla="*/ 1086 w 1086"/>
                <a:gd name="T7" fmla="*/ 231 h 251"/>
                <a:gd name="T8" fmla="*/ 1073 w 1086"/>
                <a:gd name="T9" fmla="*/ 211 h 251"/>
                <a:gd name="T10" fmla="*/ 518 w 1086"/>
                <a:gd name="T11" fmla="*/ 0 h 251"/>
                <a:gd name="T12" fmla="*/ 0 w 1086"/>
                <a:gd name="T13" fmla="*/ 207 h 251"/>
                <a:gd name="T14" fmla="*/ 13 w 1086"/>
                <a:gd name="T15" fmla="*/ 248 h 251"/>
                <a:gd name="T16" fmla="*/ 92 w 1086"/>
                <a:gd name="T17" fmla="*/ 244 h 2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86"/>
                <a:gd name="T28" fmla="*/ 0 h 251"/>
                <a:gd name="T29" fmla="*/ 1086 w 1086"/>
                <a:gd name="T30" fmla="*/ 251 h 2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86" h="251">
                  <a:moveTo>
                    <a:pt x="92" y="244"/>
                  </a:moveTo>
                  <a:cubicBezTo>
                    <a:pt x="92" y="244"/>
                    <a:pt x="140" y="113"/>
                    <a:pt x="460" y="78"/>
                  </a:cubicBezTo>
                  <a:cubicBezTo>
                    <a:pt x="460" y="78"/>
                    <a:pt x="946" y="27"/>
                    <a:pt x="1067" y="228"/>
                  </a:cubicBezTo>
                  <a:cubicBezTo>
                    <a:pt x="1072" y="229"/>
                    <a:pt x="1085" y="231"/>
                    <a:pt x="1086" y="231"/>
                  </a:cubicBezTo>
                  <a:cubicBezTo>
                    <a:pt x="1083" y="224"/>
                    <a:pt x="1079" y="218"/>
                    <a:pt x="1073" y="211"/>
                  </a:cubicBezTo>
                  <a:cubicBezTo>
                    <a:pt x="970" y="85"/>
                    <a:pt x="799" y="0"/>
                    <a:pt x="518" y="0"/>
                  </a:cubicBezTo>
                  <a:cubicBezTo>
                    <a:pt x="237" y="0"/>
                    <a:pt x="6" y="103"/>
                    <a:pt x="0" y="207"/>
                  </a:cubicBezTo>
                  <a:cubicBezTo>
                    <a:pt x="0" y="220"/>
                    <a:pt x="4" y="234"/>
                    <a:pt x="13" y="248"/>
                  </a:cubicBezTo>
                  <a:cubicBezTo>
                    <a:pt x="17" y="248"/>
                    <a:pt x="52" y="251"/>
                    <a:pt x="92" y="244"/>
                  </a:cubicBezTo>
                </a:path>
              </a:pathLst>
            </a:custGeom>
            <a:solidFill>
              <a:srgbClr val="6B9B1A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13032" name="Text Box 19"/>
          <p:cNvSpPr txBox="1">
            <a:spLocks noChangeArrowheads="1"/>
          </p:cNvSpPr>
          <p:nvPr/>
        </p:nvSpPr>
        <p:spPr bwMode="gray">
          <a:xfrm>
            <a:off x="715963" y="1992313"/>
            <a:ext cx="2016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Çalışma Öyküsü</a:t>
            </a:r>
          </a:p>
        </p:txBody>
      </p:sp>
      <p:sp>
        <p:nvSpPr>
          <p:cNvPr id="513033" name="Text Box 19"/>
          <p:cNvSpPr txBox="1">
            <a:spLocks noChangeArrowheads="1"/>
          </p:cNvSpPr>
          <p:nvPr/>
        </p:nvSpPr>
        <p:spPr bwMode="gray">
          <a:xfrm>
            <a:off x="3886200" y="2282825"/>
            <a:ext cx="100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İlişkisi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034" name="Text Box 19"/>
          <p:cNvSpPr txBox="1">
            <a:spLocks noChangeArrowheads="1"/>
          </p:cNvSpPr>
          <p:nvPr/>
        </p:nvSpPr>
        <p:spPr bwMode="gray">
          <a:xfrm>
            <a:off x="6435725" y="2051050"/>
            <a:ext cx="100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Hastalık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gray">
          <a:xfrm>
            <a:off x="88900" y="3657600"/>
            <a:ext cx="8932863" cy="55403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i="1" noProof="1">
                <a:solidFill>
                  <a:srgbClr val="080808"/>
                </a:solidFill>
                <a:latin typeface="Calibri" pitchFamily="34" charset="0"/>
              </a:rPr>
              <a:t>Meslek hastalığına klinik olarak tanı konduktan sonra, çalışma öyküsü ile hastalık ilişkisi de ortaya konmalıdır. Meslek hastalığı tanısında çalışma öyküsü önemli bir başlangıç noktasıdır.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gray">
          <a:xfrm>
            <a:off x="33338" y="1289050"/>
            <a:ext cx="3324225" cy="101758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Hastanın son olarak yaptığı işe kadar çalıştığı </a:t>
            </a:r>
            <a:r>
              <a:rPr lang="tr-TR" sz="1600" b="1" i="1">
                <a:solidFill>
                  <a:srgbClr val="000000"/>
                </a:solidFill>
                <a:latin typeface="Calibri" pitchFamily="34" charset="0"/>
              </a:rPr>
              <a:t>bütün işler</a:t>
            </a: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tr-TR" sz="1600" b="1" i="1">
                <a:solidFill>
                  <a:srgbClr val="000000"/>
                </a:solidFill>
                <a:latin typeface="Calibri" pitchFamily="34" charset="0"/>
              </a:rPr>
              <a:t>görevleri ve korunma önlemleri </a:t>
            </a: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konusunda ayrıntılı bilgi alınmalıdır.</a:t>
            </a:r>
          </a:p>
        </p:txBody>
      </p:sp>
      <p:sp>
        <p:nvSpPr>
          <p:cNvPr id="515076" name="Freeform 2"/>
          <p:cNvSpPr>
            <a:spLocks/>
          </p:cNvSpPr>
          <p:nvPr/>
        </p:nvSpPr>
        <p:spPr bwMode="auto">
          <a:xfrm>
            <a:off x="3689350" y="1762125"/>
            <a:ext cx="1676400" cy="2354263"/>
          </a:xfrm>
          <a:custGeom>
            <a:avLst/>
            <a:gdLst>
              <a:gd name="T0" fmla="*/ 0 w 1012"/>
              <a:gd name="T1" fmla="*/ 860425 h 1483"/>
              <a:gd name="T2" fmla="*/ 850034 w 1012"/>
              <a:gd name="T3" fmla="*/ 1679576 h 1483"/>
              <a:gd name="T4" fmla="*/ 1676870 w 1012"/>
              <a:gd name="T5" fmla="*/ 2322513 h 1483"/>
              <a:gd name="T6" fmla="*/ 1082012 w 1012"/>
              <a:gd name="T7" fmla="*/ 1489075 h 1483"/>
              <a:gd name="T8" fmla="*/ 526922 w 1012"/>
              <a:gd name="T9" fmla="*/ 976313 h 1483"/>
              <a:gd name="T10" fmla="*/ 896430 w 1012"/>
              <a:gd name="T11" fmla="*/ 398463 h 1483"/>
              <a:gd name="T12" fmla="*/ 752272 w 1012"/>
              <a:gd name="T13" fmla="*/ 42863 h 1483"/>
              <a:gd name="T14" fmla="*/ 0 w 1012"/>
              <a:gd name="T15" fmla="*/ 860425 h 14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12"/>
              <a:gd name="T25" fmla="*/ 0 h 1483"/>
              <a:gd name="T26" fmla="*/ 1012 w 1012"/>
              <a:gd name="T27" fmla="*/ 1483 h 14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12" h="1483">
                <a:moveTo>
                  <a:pt x="0" y="542"/>
                </a:moveTo>
                <a:cubicBezTo>
                  <a:pt x="0" y="827"/>
                  <a:pt x="230" y="1058"/>
                  <a:pt x="513" y="1058"/>
                </a:cubicBezTo>
                <a:cubicBezTo>
                  <a:pt x="684" y="1226"/>
                  <a:pt x="989" y="1483"/>
                  <a:pt x="1012" y="1463"/>
                </a:cubicBezTo>
                <a:cubicBezTo>
                  <a:pt x="1012" y="1463"/>
                  <a:pt x="933" y="1105"/>
                  <a:pt x="653" y="938"/>
                </a:cubicBezTo>
                <a:cubicBezTo>
                  <a:pt x="349" y="780"/>
                  <a:pt x="334" y="725"/>
                  <a:pt x="318" y="615"/>
                </a:cubicBezTo>
                <a:cubicBezTo>
                  <a:pt x="300" y="471"/>
                  <a:pt x="424" y="323"/>
                  <a:pt x="541" y="251"/>
                </a:cubicBezTo>
                <a:cubicBezTo>
                  <a:pt x="658" y="179"/>
                  <a:pt x="626" y="0"/>
                  <a:pt x="454" y="27"/>
                </a:cubicBezTo>
                <a:cubicBezTo>
                  <a:pt x="259" y="45"/>
                  <a:pt x="4" y="198"/>
                  <a:pt x="0" y="542"/>
                </a:cubicBezTo>
                <a:close/>
              </a:path>
            </a:pathLst>
          </a:custGeom>
          <a:gradFill rotWithShape="1">
            <a:gsLst>
              <a:gs pos="0">
                <a:srgbClr val="000000"/>
              </a:gs>
              <a:gs pos="100000">
                <a:srgbClr val="3F3F3F"/>
              </a:gs>
            </a:gsLst>
            <a:lin ang="0" scaled="1"/>
          </a:gra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15077" name="Group 3"/>
          <p:cNvGrpSpPr>
            <a:grpSpLocks/>
          </p:cNvGrpSpPr>
          <p:nvPr/>
        </p:nvGrpSpPr>
        <p:grpSpPr bwMode="auto">
          <a:xfrm>
            <a:off x="3652838" y="1804988"/>
            <a:ext cx="2527300" cy="3279775"/>
            <a:chOff x="1439" y="1137"/>
            <a:chExt cx="1525" cy="2066"/>
          </a:xfrm>
        </p:grpSpPr>
        <p:sp>
          <p:nvSpPr>
            <p:cNvPr id="515099" name="Freeform 4"/>
            <p:cNvSpPr>
              <a:spLocks/>
            </p:cNvSpPr>
            <p:nvPr/>
          </p:nvSpPr>
          <p:spPr bwMode="auto">
            <a:xfrm flipH="1" flipV="1">
              <a:off x="1449" y="1720"/>
              <a:ext cx="1012" cy="1483"/>
            </a:xfrm>
            <a:custGeom>
              <a:avLst/>
              <a:gdLst>
                <a:gd name="T0" fmla="*/ 0 w 1012"/>
                <a:gd name="T1" fmla="*/ 542 h 1483"/>
                <a:gd name="T2" fmla="*/ 513 w 1012"/>
                <a:gd name="T3" fmla="*/ 1058 h 1483"/>
                <a:gd name="T4" fmla="*/ 1012 w 1012"/>
                <a:gd name="T5" fmla="*/ 1463 h 1483"/>
                <a:gd name="T6" fmla="*/ 653 w 1012"/>
                <a:gd name="T7" fmla="*/ 938 h 1483"/>
                <a:gd name="T8" fmla="*/ 318 w 1012"/>
                <a:gd name="T9" fmla="*/ 615 h 1483"/>
                <a:gd name="T10" fmla="*/ 541 w 1012"/>
                <a:gd name="T11" fmla="*/ 251 h 1483"/>
                <a:gd name="T12" fmla="*/ 454 w 1012"/>
                <a:gd name="T13" fmla="*/ 27 h 1483"/>
                <a:gd name="T14" fmla="*/ 0 w 1012"/>
                <a:gd name="T15" fmla="*/ 542 h 14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2"/>
                <a:gd name="T25" fmla="*/ 0 h 1483"/>
                <a:gd name="T26" fmla="*/ 1012 w 1012"/>
                <a:gd name="T27" fmla="*/ 1483 h 14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2" h="1483">
                  <a:moveTo>
                    <a:pt x="0" y="542"/>
                  </a:moveTo>
                  <a:cubicBezTo>
                    <a:pt x="0" y="827"/>
                    <a:pt x="230" y="1058"/>
                    <a:pt x="513" y="1058"/>
                  </a:cubicBezTo>
                  <a:cubicBezTo>
                    <a:pt x="684" y="1226"/>
                    <a:pt x="989" y="1483"/>
                    <a:pt x="1012" y="1463"/>
                  </a:cubicBezTo>
                  <a:cubicBezTo>
                    <a:pt x="1012" y="1463"/>
                    <a:pt x="933" y="1105"/>
                    <a:pt x="653" y="938"/>
                  </a:cubicBezTo>
                  <a:cubicBezTo>
                    <a:pt x="349" y="780"/>
                    <a:pt x="334" y="725"/>
                    <a:pt x="318" y="615"/>
                  </a:cubicBezTo>
                  <a:cubicBezTo>
                    <a:pt x="300" y="471"/>
                    <a:pt x="424" y="323"/>
                    <a:pt x="541" y="251"/>
                  </a:cubicBezTo>
                  <a:cubicBezTo>
                    <a:pt x="658" y="179"/>
                    <a:pt x="626" y="0"/>
                    <a:pt x="454" y="27"/>
                  </a:cubicBezTo>
                  <a:cubicBezTo>
                    <a:pt x="259" y="45"/>
                    <a:pt x="4" y="198"/>
                    <a:pt x="0" y="54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5100" name="Freeform 5"/>
            <p:cNvSpPr>
              <a:spLocks/>
            </p:cNvSpPr>
            <p:nvPr/>
          </p:nvSpPr>
          <p:spPr bwMode="auto">
            <a:xfrm>
              <a:off x="1439" y="1137"/>
              <a:ext cx="1525" cy="2040"/>
            </a:xfrm>
            <a:custGeom>
              <a:avLst/>
              <a:gdLst>
                <a:gd name="T0" fmla="*/ 2147483647 w 849"/>
                <a:gd name="T1" fmla="*/ 0 h 1133"/>
                <a:gd name="T2" fmla="*/ 2147483647 w 849"/>
                <a:gd name="T3" fmla="*/ 2147483647 h 1133"/>
                <a:gd name="T4" fmla="*/ 2147483647 w 849"/>
                <a:gd name="T5" fmla="*/ 2147483647 h 1133"/>
                <a:gd name="T6" fmla="*/ 2147483647 w 849"/>
                <a:gd name="T7" fmla="*/ 2147483647 h 1133"/>
                <a:gd name="T8" fmla="*/ 2147483647 w 849"/>
                <a:gd name="T9" fmla="*/ 2147483647 h 1133"/>
                <a:gd name="T10" fmla="*/ 2147483647 w 849"/>
                <a:gd name="T11" fmla="*/ 2147483647 h 1133"/>
                <a:gd name="T12" fmla="*/ 0 w 849"/>
                <a:gd name="T13" fmla="*/ 2147483647 h 1133"/>
                <a:gd name="T14" fmla="*/ 2147483647 w 849"/>
                <a:gd name="T15" fmla="*/ 0 h 1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49"/>
                <a:gd name="T25" fmla="*/ 0 h 1133"/>
                <a:gd name="T26" fmla="*/ 849 w 849"/>
                <a:gd name="T27" fmla="*/ 1133 h 1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49" h="1133">
                  <a:moveTo>
                    <a:pt x="283" y="0"/>
                  </a:moveTo>
                  <a:cubicBezTo>
                    <a:pt x="595" y="0"/>
                    <a:pt x="849" y="253"/>
                    <a:pt x="849" y="567"/>
                  </a:cubicBezTo>
                  <a:cubicBezTo>
                    <a:pt x="849" y="880"/>
                    <a:pt x="595" y="1133"/>
                    <a:pt x="283" y="1133"/>
                  </a:cubicBezTo>
                  <a:cubicBezTo>
                    <a:pt x="283" y="1133"/>
                    <a:pt x="283" y="1133"/>
                    <a:pt x="283" y="1133"/>
                  </a:cubicBezTo>
                  <a:cubicBezTo>
                    <a:pt x="439" y="1133"/>
                    <a:pt x="566" y="1007"/>
                    <a:pt x="566" y="851"/>
                  </a:cubicBezTo>
                  <a:cubicBezTo>
                    <a:pt x="566" y="694"/>
                    <a:pt x="439" y="567"/>
                    <a:pt x="283" y="567"/>
                  </a:cubicBezTo>
                  <a:cubicBezTo>
                    <a:pt x="127" y="567"/>
                    <a:pt x="0" y="440"/>
                    <a:pt x="0" y="283"/>
                  </a:cubicBezTo>
                  <a:cubicBezTo>
                    <a:pt x="0" y="127"/>
                    <a:pt x="127" y="0"/>
                    <a:pt x="2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AEA"/>
                </a:gs>
                <a:gs pos="100000">
                  <a:srgbClr val="474747"/>
                </a:gs>
              </a:gsLst>
              <a:lin ang="2700000" scaled="1"/>
            </a:gra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pic>
        <p:nvPicPr>
          <p:cNvPr id="5150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513" y="4905375"/>
            <a:ext cx="4391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79" name="Freeform 4"/>
          <p:cNvSpPr>
            <a:spLocks/>
          </p:cNvSpPr>
          <p:nvPr/>
        </p:nvSpPr>
        <p:spPr bwMode="auto">
          <a:xfrm>
            <a:off x="2854325" y="1804988"/>
            <a:ext cx="2527300" cy="3238500"/>
          </a:xfrm>
          <a:custGeom>
            <a:avLst/>
            <a:gdLst>
              <a:gd name="T0" fmla="*/ 2147483647 w 849"/>
              <a:gd name="T1" fmla="*/ 2147483647 h 1133"/>
              <a:gd name="T2" fmla="*/ 0 w 849"/>
              <a:gd name="T3" fmla="*/ 2147483647 h 1133"/>
              <a:gd name="T4" fmla="*/ 2147483647 w 849"/>
              <a:gd name="T5" fmla="*/ 0 h 1133"/>
              <a:gd name="T6" fmla="*/ 2147483647 w 849"/>
              <a:gd name="T7" fmla="*/ 0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2147483647 w 849"/>
              <a:gd name="T13" fmla="*/ 2147483647 h 1133"/>
              <a:gd name="T14" fmla="*/ 2147483647 w 849"/>
              <a:gd name="T15" fmla="*/ 2147483647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566" y="1133"/>
                </a:moveTo>
                <a:cubicBezTo>
                  <a:pt x="254" y="1133"/>
                  <a:pt x="0" y="880"/>
                  <a:pt x="0" y="567"/>
                </a:cubicBezTo>
                <a:cubicBezTo>
                  <a:pt x="0" y="253"/>
                  <a:pt x="254" y="0"/>
                  <a:pt x="566" y="0"/>
                </a:cubicBezTo>
                <a:cubicBezTo>
                  <a:pt x="566" y="0"/>
                  <a:pt x="566" y="0"/>
                  <a:pt x="566" y="0"/>
                </a:cubicBezTo>
                <a:cubicBezTo>
                  <a:pt x="410" y="0"/>
                  <a:pt x="283" y="126"/>
                  <a:pt x="283" y="282"/>
                </a:cubicBezTo>
                <a:cubicBezTo>
                  <a:pt x="283" y="439"/>
                  <a:pt x="410" y="566"/>
                  <a:pt x="566" y="566"/>
                </a:cubicBezTo>
                <a:cubicBezTo>
                  <a:pt x="722" y="566"/>
                  <a:pt x="849" y="693"/>
                  <a:pt x="849" y="850"/>
                </a:cubicBezTo>
                <a:cubicBezTo>
                  <a:pt x="849" y="1006"/>
                  <a:pt x="722" y="1133"/>
                  <a:pt x="566" y="1133"/>
                </a:cubicBez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222222"/>
              </a:gs>
            </a:gsLst>
            <a:lin ang="5400000" scaled="1"/>
          </a:gradFill>
          <a:ln w="317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515080" name="Picture 2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2449513" y="4905375"/>
            <a:ext cx="4391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81" name="Rectangle 13"/>
          <p:cNvSpPr>
            <a:spLocks noChangeArrowheads="1"/>
          </p:cNvSpPr>
          <p:nvPr/>
        </p:nvSpPr>
        <p:spPr bwMode="gray">
          <a:xfrm>
            <a:off x="2892425" y="3884613"/>
            <a:ext cx="2559050" cy="36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>
                <a:solidFill>
                  <a:srgbClr val="FFFFFF"/>
                </a:solidFill>
                <a:latin typeface="Calibri" pitchFamily="34" charset="0"/>
              </a:rPr>
              <a:t>Daha Önceki İşleri</a:t>
            </a:r>
            <a:endParaRPr lang="en-GB" sz="2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3652838" y="1804988"/>
            <a:ext cx="2527300" cy="3238500"/>
          </a:xfrm>
          <a:custGeom>
            <a:avLst/>
            <a:gdLst>
              <a:gd name="T0" fmla="*/ 2147483647 w 849"/>
              <a:gd name="T1" fmla="*/ 0 h 1133"/>
              <a:gd name="T2" fmla="*/ 2147483647 w 849"/>
              <a:gd name="T3" fmla="*/ 2147483647 h 1133"/>
              <a:gd name="T4" fmla="*/ 2147483647 w 849"/>
              <a:gd name="T5" fmla="*/ 2147483647 h 1133"/>
              <a:gd name="T6" fmla="*/ 2147483647 w 849"/>
              <a:gd name="T7" fmla="*/ 2147483647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0 w 849"/>
              <a:gd name="T13" fmla="*/ 2147483647 h 1133"/>
              <a:gd name="T14" fmla="*/ 2147483647 w 849"/>
              <a:gd name="T15" fmla="*/ 0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283" y="0"/>
                </a:moveTo>
                <a:cubicBezTo>
                  <a:pt x="595" y="0"/>
                  <a:pt x="849" y="253"/>
                  <a:pt x="849" y="567"/>
                </a:cubicBezTo>
                <a:cubicBezTo>
                  <a:pt x="849" y="880"/>
                  <a:pt x="595" y="1133"/>
                  <a:pt x="283" y="1133"/>
                </a:cubicBezTo>
                <a:cubicBezTo>
                  <a:pt x="283" y="1133"/>
                  <a:pt x="283" y="1133"/>
                  <a:pt x="283" y="1133"/>
                </a:cubicBezTo>
                <a:cubicBezTo>
                  <a:pt x="439" y="1133"/>
                  <a:pt x="566" y="1007"/>
                  <a:pt x="566" y="851"/>
                </a:cubicBezTo>
                <a:cubicBezTo>
                  <a:pt x="566" y="694"/>
                  <a:pt x="439" y="567"/>
                  <a:pt x="283" y="567"/>
                </a:cubicBezTo>
                <a:cubicBezTo>
                  <a:pt x="127" y="567"/>
                  <a:pt x="0" y="440"/>
                  <a:pt x="0" y="283"/>
                </a:cubicBezTo>
                <a:cubicBezTo>
                  <a:pt x="0" y="127"/>
                  <a:pt x="127" y="0"/>
                  <a:pt x="283" y="0"/>
                </a:cubicBez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0196"/>
                  <a:invGamma/>
                </a:schemeClr>
              </a:gs>
            </a:gsLst>
            <a:lin ang="2700000" scaled="1"/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15083" name="Line 6"/>
          <p:cNvSpPr>
            <a:spLocks noChangeShapeType="1"/>
          </p:cNvSpPr>
          <p:nvPr/>
        </p:nvSpPr>
        <p:spPr bwMode="auto">
          <a:xfrm>
            <a:off x="5233988" y="2181225"/>
            <a:ext cx="3276600" cy="0"/>
          </a:xfrm>
          <a:prstGeom prst="line">
            <a:avLst/>
          </a:prstGeom>
          <a:noFill/>
          <a:ln w="19050">
            <a:noFill/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84" name="Rectangle 13"/>
          <p:cNvSpPr>
            <a:spLocks noChangeArrowheads="1"/>
          </p:cNvSpPr>
          <p:nvPr/>
        </p:nvSpPr>
        <p:spPr bwMode="gray">
          <a:xfrm>
            <a:off x="3775075" y="2465388"/>
            <a:ext cx="2201863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>
                <a:solidFill>
                  <a:srgbClr val="FFFFFF"/>
                </a:solidFill>
                <a:latin typeface="Calibri" pitchFamily="34" charset="0"/>
              </a:rPr>
              <a:t>Şimdi Yaptığı İş</a:t>
            </a:r>
            <a:endParaRPr lang="en-GB" sz="2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5085" name="Oval 36"/>
          <p:cNvSpPr>
            <a:spLocks noChangeArrowheads="1"/>
          </p:cNvSpPr>
          <p:nvPr/>
        </p:nvSpPr>
        <p:spPr bwMode="auto">
          <a:xfrm>
            <a:off x="3740150" y="1846263"/>
            <a:ext cx="1624013" cy="871537"/>
          </a:xfrm>
          <a:prstGeom prst="ellipse">
            <a:avLst/>
          </a:prstGeom>
          <a:gradFill rotWithShape="1">
            <a:gsLst>
              <a:gs pos="0">
                <a:schemeClr val="bg1">
                  <a:alpha val="51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İŞLERİN TANIMLANMASI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gray">
          <a:xfrm>
            <a:off x="6267450" y="3214688"/>
            <a:ext cx="2781300" cy="995362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Hastanın yaptığı asıl işin ne olduğu ve bu işi yaparken hangi maddelere teması olduğu sorgulanmalıdır.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600" i="1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15088" name="Picture 3" descr="C:\Users\ahmet\Desktop\RESİM ARŞİVİ\Meslekler\firefighter_1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4925" y="1289050"/>
            <a:ext cx="2125663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89" name="Picture 4" descr="C:\Users\ahmet\Desktop\RESİM ARŞİVİ\İnşaat\civil_engine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8763" y="3195638"/>
            <a:ext cx="1325562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0" name="Picture 2" descr="D:\DOKTOR\9-ISTUZMAN\1-EĞİTİM KURUMU\1. İstanbuluzman\ZZResim\Resim-İkon\photographe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3313" y="4033838"/>
            <a:ext cx="788987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1" name="Picture 2" descr="D:\DOKTOR\1-ISTANBULUZMAN\1-EĞİTİM KURUMU\1. İstanbuluzman\2-RESİMLER\Meslekler\webmaster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150" y="4572000"/>
            <a:ext cx="69056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2" name="Picture 3" descr="D:\DOKTOR\1-ISTANBULUZMAN\1-EĞİTİM KURUMU\1. İstanbuluzman\2-RESİMLER\Meslekler\astronaut_128 (2)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5" y="49149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3" name="Picture 4" descr="D:\DOKTOR\1-ISTANBULUZMAN\1-EĞİTİM KURUMU\1. İstanbuluzman\2-RESİMLER\Meslekler\provider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38" y="5391150"/>
            <a:ext cx="573087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94" name="Line 40"/>
          <p:cNvSpPr>
            <a:spLocks noChangeShapeType="1"/>
          </p:cNvSpPr>
          <p:nvPr/>
        </p:nvSpPr>
        <p:spPr bwMode="auto">
          <a:xfrm flipH="1">
            <a:off x="531813" y="5999163"/>
            <a:ext cx="3024187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5" name="Line 40"/>
          <p:cNvSpPr>
            <a:spLocks noChangeShapeType="1"/>
          </p:cNvSpPr>
          <p:nvPr/>
        </p:nvSpPr>
        <p:spPr bwMode="auto">
          <a:xfrm flipH="1">
            <a:off x="885825" y="5627688"/>
            <a:ext cx="2663825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6" name="Line 40"/>
          <p:cNvSpPr>
            <a:spLocks noChangeShapeType="1"/>
          </p:cNvSpPr>
          <p:nvPr/>
        </p:nvSpPr>
        <p:spPr bwMode="auto">
          <a:xfrm flipH="1">
            <a:off x="1162050" y="5199063"/>
            <a:ext cx="2376488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7" name="Line 40"/>
          <p:cNvSpPr>
            <a:spLocks noChangeShapeType="1"/>
          </p:cNvSpPr>
          <p:nvPr/>
        </p:nvSpPr>
        <p:spPr bwMode="auto">
          <a:xfrm flipH="1">
            <a:off x="1408113" y="4792663"/>
            <a:ext cx="2159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gray">
          <a:xfrm>
            <a:off x="6267450" y="4260850"/>
            <a:ext cx="2781300" cy="78263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7F7F7F"/>
                </a:solidFill>
                <a:latin typeface="Calibri" pitchFamily="34" charset="0"/>
              </a:rPr>
              <a:t>Başlıca etkenler; kurşun, toz, kanserojen maddeler, radyasyon sorgulanmalıdır.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19"/>
          <p:cNvGrpSpPr/>
          <p:nvPr/>
        </p:nvGrpSpPr>
        <p:grpSpPr>
          <a:xfrm>
            <a:off x="1334225" y="1608206"/>
            <a:ext cx="6332217" cy="3079609"/>
            <a:chOff x="-6894285" y="1632020"/>
            <a:chExt cx="6332217" cy="3079609"/>
          </a:xfrm>
          <a:effectLst>
            <a:outerShdw blurRad="685800" dist="88900" dir="2700000" sx="107000" sy="107000" algn="ctr" rotWithShape="0">
              <a:srgbClr val="000000">
                <a:alpha val="62000"/>
              </a:srgbClr>
            </a:outerShdw>
          </a:effectLst>
          <a:scene3d>
            <a:camera prst="perspectiveLeft" fov="4800000">
              <a:rot lat="17880000" lon="0" rev="0"/>
            </a:camera>
            <a:lightRig rig="threePt" dir="t">
              <a:rot lat="0" lon="0" rev="2400000"/>
            </a:lightRig>
          </a:scene3d>
        </p:grpSpPr>
        <p:sp>
          <p:nvSpPr>
            <p:cNvPr id="5" name="Pfeil nach links 15"/>
            <p:cNvSpPr/>
            <p:nvPr/>
          </p:nvSpPr>
          <p:spPr>
            <a:xfrm>
              <a:off x="-4351893" y="1632020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1">
                <a:lumMod val="65000"/>
                <a:lumOff val="3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4000" b="1" noProof="1">
                  <a:solidFill>
                    <a:srgbClr val="FFFFFF"/>
                  </a:solidFill>
                  <a:latin typeface="Agency FB" pitchFamily="34" charset="0"/>
                  <a:cs typeface="Calibri" pitchFamily="34" charset="0"/>
                </a:rPr>
                <a:t>Zaman</a:t>
              </a:r>
              <a:endParaRPr lang="en-US" sz="4000" b="1" noProof="1">
                <a:solidFill>
                  <a:srgbClr val="FFFFFF"/>
                </a:solidFill>
                <a:latin typeface="Agency FB" pitchFamily="34" charset="0"/>
                <a:cs typeface="Calibri" pitchFamily="34" charset="0"/>
              </a:endParaRPr>
            </a:p>
          </p:txBody>
        </p:sp>
        <p:sp>
          <p:nvSpPr>
            <p:cNvPr id="7" name="Pfeil nach links 16"/>
            <p:cNvSpPr/>
            <p:nvPr/>
          </p:nvSpPr>
          <p:spPr>
            <a:xfrm rot="10800000" flipV="1">
              <a:off x="-6894285" y="2658556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bg1">
                <a:lumMod val="6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4000" noProof="1">
                  <a:solidFill>
                    <a:srgbClr val="000000"/>
                  </a:solidFill>
                  <a:latin typeface="Agency FB" pitchFamily="34" charset="0"/>
                </a:rPr>
                <a:t>Hastalık</a:t>
              </a:r>
              <a:endParaRPr lang="en-US" sz="4000" noProof="1">
                <a:solidFill>
                  <a:srgbClr val="000000"/>
                </a:solidFill>
                <a:latin typeface="Agency FB" pitchFamily="34" charset="0"/>
              </a:endParaRPr>
            </a:p>
          </p:txBody>
        </p:sp>
      </p:grp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419100" y="4533900"/>
            <a:ext cx="8172450" cy="6858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Belirtilerinin çalışma temposu ile ilişkisi tanı bakımından yönlendiricidir.</a:t>
            </a:r>
          </a:p>
          <a:p>
            <a:pPr algn="ctr">
              <a:buClr>
                <a:srgbClr val="292929"/>
              </a:buClr>
            </a:pPr>
            <a:r>
              <a:rPr lang="tr-TR" i="1" noProof="1">
                <a:solidFill>
                  <a:srgbClr val="7F7F7F"/>
                </a:solidFill>
                <a:latin typeface="Calibri" pitchFamily="34" charset="0"/>
              </a:rPr>
              <a:t>Şikayetler İşyerinde Artıyor mu? Azalıyor mu?</a:t>
            </a: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ZAMANLA İLİŞKİSİ</a:t>
            </a:r>
          </a:p>
        </p:txBody>
      </p:sp>
      <p:pic>
        <p:nvPicPr>
          <p:cNvPr id="517126" name="Picture 3" descr="D:\DOKTOR\1-ISTANBULUZMAN\1-EĞİTİM KURUMU\1. İstanbuluzman\2-RESİMLER\Saat-Kadran\cloc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1330325"/>
            <a:ext cx="13049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127" name="Picture 2" descr="C:\Users\ahmet\Desktop\pati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5900" y="1206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10"/>
          <p:cNvGrpSpPr/>
          <p:nvPr/>
        </p:nvGrpSpPr>
        <p:grpSpPr>
          <a:xfrm>
            <a:off x="2055812" y="337327"/>
            <a:ext cx="5459413" cy="3882248"/>
            <a:chOff x="1979518" y="1061926"/>
            <a:chExt cx="4534093" cy="4548357"/>
          </a:xfrm>
          <a:solidFill>
            <a:schemeClr val="bg1">
              <a:lumMod val="65000"/>
            </a:schemeClr>
          </a:solidFill>
          <a:effectLst>
            <a:outerShdw blurRad="723900" dist="50800" dir="6120000" algn="ctr" rotWithShape="0">
              <a:srgbClr val="000000">
                <a:alpha val="57000"/>
              </a:srgbClr>
            </a:outerShdw>
          </a:effectLst>
          <a:scene3d>
            <a:camera prst="perspectiveFront" fov="5400000">
              <a:rot lat="19653974" lon="19492282" rev="1671675"/>
            </a:camera>
            <a:lightRig rig="threePt" dir="t"/>
          </a:scene3d>
        </p:grpSpPr>
        <p:sp>
          <p:nvSpPr>
            <p:cNvPr id="9" name="Träne 6"/>
            <p:cNvSpPr/>
            <p:nvPr/>
          </p:nvSpPr>
          <p:spPr>
            <a:xfrm>
              <a:off x="1979518" y="3425883"/>
              <a:ext cx="2184400" cy="2184400"/>
            </a:xfrm>
            <a:prstGeom prst="teardrop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räne 7"/>
            <p:cNvSpPr/>
            <p:nvPr/>
          </p:nvSpPr>
          <p:spPr>
            <a:xfrm flipH="1">
              <a:off x="4329209" y="3425883"/>
              <a:ext cx="2184400" cy="2184400"/>
            </a:xfrm>
            <a:prstGeom prst="teardrop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räne 8"/>
            <p:cNvSpPr/>
            <p:nvPr/>
          </p:nvSpPr>
          <p:spPr>
            <a:xfrm flipV="1">
              <a:off x="1979518" y="1061926"/>
              <a:ext cx="2184400" cy="2184400"/>
            </a:xfrm>
            <a:prstGeom prst="teardrop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räne 9"/>
            <p:cNvSpPr/>
            <p:nvPr/>
          </p:nvSpPr>
          <p:spPr>
            <a:xfrm flipH="1" flipV="1">
              <a:off x="4329210" y="1061926"/>
              <a:ext cx="2184401" cy="2184400"/>
            </a:xfrm>
            <a:prstGeom prst="teardrop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119063" y="4835525"/>
            <a:ext cx="8905875" cy="70961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spcAft>
                <a:spcPts val="1400"/>
              </a:spcAft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Bir işyerinde bir işçide meslek hastalığı belirtilerinin ortaya çıkmış olması durumunda o işçiler arasında </a:t>
            </a:r>
            <a:r>
              <a:rPr lang="tr-TR" b="1" i="1" noProof="1">
                <a:latin typeface="Calibri" pitchFamily="34" charset="0"/>
              </a:rPr>
              <a:t>benzeri belirtiler </a:t>
            </a:r>
            <a:r>
              <a:rPr lang="tr-TR" i="1" noProof="1">
                <a:latin typeface="Calibri" pitchFamily="34" charset="0"/>
              </a:rPr>
              <a:t>olan başka işçilerin varlığı sorgulanmalıdır.</a:t>
            </a:r>
          </a:p>
          <a:p>
            <a:pPr algn="ctr">
              <a:spcAft>
                <a:spcPts val="1400"/>
              </a:spcAft>
              <a:buClr>
                <a:srgbClr val="292929"/>
              </a:buClr>
            </a:pPr>
            <a:endParaRPr lang="tr-TR" i="1" noProof="1">
              <a:latin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19063" y="5584825"/>
            <a:ext cx="8905875" cy="6985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spcAft>
                <a:spcPts val="1400"/>
              </a:spcAft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Çalışanlar arasında benzer belirtileri olan başka kimselerin araştırılması bakımından sağlık</a:t>
            </a:r>
            <a:r>
              <a:rPr lang="tr-TR" b="1" i="1" noProof="1">
                <a:latin typeface="Calibri" pitchFamily="34" charset="0"/>
              </a:rPr>
              <a:t> sorunu nedeniyle iş değiştiren/erken emekli </a:t>
            </a:r>
            <a:r>
              <a:rPr lang="tr-TR" i="1" noProof="1">
                <a:latin typeface="Calibri" pitchFamily="34" charset="0"/>
              </a:rPr>
              <a:t>olan kişilerin olup olmadığı da sorgulanmalıdır.</a:t>
            </a: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BENZER BELİRTİLERİN ARAŞTIRILMASI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219" name="Group 82"/>
          <p:cNvGrpSpPr>
            <a:grpSpLocks/>
          </p:cNvGrpSpPr>
          <p:nvPr/>
        </p:nvGrpSpPr>
        <p:grpSpPr bwMode="auto">
          <a:xfrm>
            <a:off x="2881313" y="1554163"/>
            <a:ext cx="3684587" cy="4171950"/>
            <a:chOff x="1671" y="1171"/>
            <a:chExt cx="2321" cy="2628"/>
          </a:xfrm>
        </p:grpSpPr>
        <p:pic>
          <p:nvPicPr>
            <p:cNvPr id="521230" name="Picture 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71" y="3199"/>
              <a:ext cx="23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1231" name="Freeform 15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46374 w 365"/>
                <a:gd name="T1" fmla="*/ 557852 h 316"/>
                <a:gd name="T2" fmla="*/ 15893 w 365"/>
                <a:gd name="T3" fmla="*/ 506773 h 316"/>
                <a:gd name="T4" fmla="*/ 293489 w 365"/>
                <a:gd name="T5" fmla="*/ 28190 h 316"/>
                <a:gd name="T6" fmla="*/ 356026 w 365"/>
                <a:gd name="T7" fmla="*/ 28190 h 316"/>
                <a:gd name="T8" fmla="*/ 633628 w 365"/>
                <a:gd name="T9" fmla="*/ 506773 h 316"/>
                <a:gd name="T10" fmla="*/ 603141 w 365"/>
                <a:gd name="T11" fmla="*/ 557852 h 316"/>
                <a:gd name="T12" fmla="*/ 46374 w 365"/>
                <a:gd name="T13" fmla="*/ 557852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1232" name="Freeform 16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46374 w 365"/>
                <a:gd name="T1" fmla="*/ 557852 h 316"/>
                <a:gd name="T2" fmla="*/ 15893 w 365"/>
                <a:gd name="T3" fmla="*/ 506773 h 316"/>
                <a:gd name="T4" fmla="*/ 293489 w 365"/>
                <a:gd name="T5" fmla="*/ 28190 h 316"/>
                <a:gd name="T6" fmla="*/ 356026 w 365"/>
                <a:gd name="T7" fmla="*/ 28190 h 316"/>
                <a:gd name="T8" fmla="*/ 633628 w 365"/>
                <a:gd name="T9" fmla="*/ 506773 h 316"/>
                <a:gd name="T10" fmla="*/ 603141 w 365"/>
                <a:gd name="T11" fmla="*/ 557852 h 316"/>
                <a:gd name="T12" fmla="*/ 46374 w 365"/>
                <a:gd name="T13" fmla="*/ 557852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solidFill>
              <a:srgbClr val="007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1233" name="Freeform 17"/>
            <p:cNvSpPr>
              <a:spLocks noChangeAspect="1"/>
            </p:cNvSpPr>
            <p:nvPr/>
          </p:nvSpPr>
          <p:spPr bwMode="auto">
            <a:xfrm>
              <a:off x="1950" y="1439"/>
              <a:ext cx="1789" cy="1555"/>
            </a:xfrm>
            <a:custGeom>
              <a:avLst/>
              <a:gdLst>
                <a:gd name="T0" fmla="*/ 14306 w 285"/>
                <a:gd name="T1" fmla="*/ 438949 h 248"/>
                <a:gd name="T2" fmla="*/ 5279 w 285"/>
                <a:gd name="T3" fmla="*/ 421261 h 248"/>
                <a:gd name="T4" fmla="*/ 243473 w 285"/>
                <a:gd name="T5" fmla="*/ 8966 h 248"/>
                <a:gd name="T6" fmla="*/ 263014 w 285"/>
                <a:gd name="T7" fmla="*/ 8966 h 248"/>
                <a:gd name="T8" fmla="*/ 501209 w 285"/>
                <a:gd name="T9" fmla="*/ 421261 h 248"/>
                <a:gd name="T10" fmla="*/ 492182 w 285"/>
                <a:gd name="T11" fmla="*/ 438949 h 248"/>
                <a:gd name="T12" fmla="*/ 14306 w 285"/>
                <a:gd name="T13" fmla="*/ 438949 h 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248"/>
                <a:gd name="T23" fmla="*/ 285 w 285"/>
                <a:gd name="T24" fmla="*/ 248 h 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18"/>
            <p:cNvSpPr>
              <a:spLocks noChangeAspect="1"/>
            </p:cNvSpPr>
            <p:nvPr/>
          </p:nvSpPr>
          <p:spPr bwMode="auto">
            <a:xfrm>
              <a:off x="1950" y="1441"/>
              <a:ext cx="1789" cy="1555"/>
            </a:xfrm>
            <a:custGeom>
              <a:avLst/>
              <a:gdLst/>
              <a:ahLst/>
              <a:cxnLst>
                <a:cxn ang="0">
                  <a:pos x="8" y="248"/>
                </a:cxn>
                <a:cxn ang="0">
                  <a:pos x="3" y="238"/>
                </a:cxn>
                <a:cxn ang="0">
                  <a:pos x="137" y="5"/>
                </a:cxn>
                <a:cxn ang="0">
                  <a:pos x="148" y="5"/>
                </a:cxn>
                <a:cxn ang="0">
                  <a:pos x="282" y="238"/>
                </a:cxn>
                <a:cxn ang="0">
                  <a:pos x="277" y="248"/>
                </a:cxn>
                <a:cxn ang="0">
                  <a:pos x="8" y="248"/>
                </a:cxn>
              </a:cxnLst>
              <a:rect l="0" t="0" r="r" b="b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7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6863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21235" name="Freeform 19"/>
            <p:cNvSpPr>
              <a:spLocks noChangeAspect="1"/>
            </p:cNvSpPr>
            <p:nvPr/>
          </p:nvSpPr>
          <p:spPr bwMode="auto">
            <a:xfrm>
              <a:off x="2728" y="1736"/>
              <a:ext cx="234" cy="784"/>
            </a:xfrm>
            <a:custGeom>
              <a:avLst/>
              <a:gdLst>
                <a:gd name="T0" fmla="*/ 4 w 720"/>
                <a:gd name="T1" fmla="*/ 0 h 2437"/>
                <a:gd name="T2" fmla="*/ 8 w 720"/>
                <a:gd name="T3" fmla="*/ 1 h 2437"/>
                <a:gd name="T4" fmla="*/ 9 w 720"/>
                <a:gd name="T5" fmla="*/ 5 h 2437"/>
                <a:gd name="T6" fmla="*/ 7 w 720"/>
                <a:gd name="T7" fmla="*/ 29 h 2437"/>
                <a:gd name="T8" fmla="*/ 5 w 720"/>
                <a:gd name="T9" fmla="*/ 30 h 2437"/>
                <a:gd name="T10" fmla="*/ 4 w 720"/>
                <a:gd name="T11" fmla="*/ 30 h 2437"/>
                <a:gd name="T12" fmla="*/ 2 w 720"/>
                <a:gd name="T13" fmla="*/ 29 h 2437"/>
                <a:gd name="T14" fmla="*/ 0 w 720"/>
                <a:gd name="T15" fmla="*/ 5 h 2437"/>
                <a:gd name="T16" fmla="*/ 1 w 720"/>
                <a:gd name="T17" fmla="*/ 1 h 2437"/>
                <a:gd name="T18" fmla="*/ 5 w 720"/>
                <a:gd name="T19" fmla="*/ 0 h 24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20"/>
                <a:gd name="T31" fmla="*/ 0 h 2437"/>
                <a:gd name="T32" fmla="*/ 720 w 720"/>
                <a:gd name="T33" fmla="*/ 2437 h 24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20" h="2437">
                  <a:moveTo>
                    <a:pt x="339" y="0"/>
                  </a:moveTo>
                  <a:cubicBezTo>
                    <a:pt x="445" y="0"/>
                    <a:pt x="551" y="42"/>
                    <a:pt x="614" y="106"/>
                  </a:cubicBezTo>
                  <a:cubicBezTo>
                    <a:pt x="678" y="191"/>
                    <a:pt x="720" y="297"/>
                    <a:pt x="720" y="424"/>
                  </a:cubicBezTo>
                  <a:cubicBezTo>
                    <a:pt x="710" y="795"/>
                    <a:pt x="607" y="1996"/>
                    <a:pt x="551" y="2331"/>
                  </a:cubicBezTo>
                  <a:cubicBezTo>
                    <a:pt x="508" y="2416"/>
                    <a:pt x="445" y="2437"/>
                    <a:pt x="381" y="2437"/>
                  </a:cubicBezTo>
                  <a:cubicBezTo>
                    <a:pt x="339" y="2437"/>
                    <a:pt x="339" y="2437"/>
                    <a:pt x="339" y="2437"/>
                  </a:cubicBezTo>
                  <a:cubicBezTo>
                    <a:pt x="254" y="2437"/>
                    <a:pt x="212" y="2418"/>
                    <a:pt x="169" y="2331"/>
                  </a:cubicBezTo>
                  <a:cubicBezTo>
                    <a:pt x="113" y="1996"/>
                    <a:pt x="10" y="795"/>
                    <a:pt x="0" y="424"/>
                  </a:cubicBezTo>
                  <a:cubicBezTo>
                    <a:pt x="0" y="297"/>
                    <a:pt x="42" y="191"/>
                    <a:pt x="106" y="106"/>
                  </a:cubicBezTo>
                  <a:cubicBezTo>
                    <a:pt x="169" y="42"/>
                    <a:pt x="254" y="0"/>
                    <a:pt x="360" y="0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pic>
          <p:nvPicPr>
            <p:cNvPr id="521236" name="Picture 2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37" y="1203"/>
              <a:ext cx="1298" cy="1330"/>
            </a:xfrm>
            <a:prstGeom prst="rect">
              <a:avLst/>
            </a:prstGeom>
            <a:noFill/>
            <a:ln w="11176">
              <a:noFill/>
              <a:miter lim="800000"/>
              <a:headEnd/>
              <a:tailEnd/>
            </a:ln>
          </p:spPr>
        </p:pic>
        <p:sp>
          <p:nvSpPr>
            <p:cNvPr id="521237" name="Oval 21"/>
            <p:cNvSpPr>
              <a:spLocks noChangeAspect="1" noChangeArrowheads="1"/>
            </p:cNvSpPr>
            <p:nvPr/>
          </p:nvSpPr>
          <p:spPr bwMode="auto">
            <a:xfrm>
              <a:off x="2751" y="2644"/>
              <a:ext cx="190" cy="190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rgbClr val="16131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21220" name="Rectangle 23"/>
          <p:cNvSpPr>
            <a:spLocks noChangeArrowheads="1"/>
          </p:cNvSpPr>
          <p:nvPr/>
        </p:nvSpPr>
        <p:spPr bwMode="gray">
          <a:xfrm rot="-3600000">
            <a:off x="1999456" y="2783682"/>
            <a:ext cx="32797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İkinci işte çeşitli etmenlere maruz kalma</a:t>
            </a:r>
          </a:p>
        </p:txBody>
      </p:sp>
      <p:sp>
        <p:nvSpPr>
          <p:cNvPr id="521221" name="Rectangle 24"/>
          <p:cNvSpPr>
            <a:spLocks noChangeArrowheads="1"/>
          </p:cNvSpPr>
          <p:nvPr/>
        </p:nvSpPr>
        <p:spPr bwMode="gray">
          <a:xfrm rot="3600000" flipH="1">
            <a:off x="4256088" y="2811463"/>
            <a:ext cx="32797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Hobileri nedeniyle kimyasallara maruziyet</a:t>
            </a:r>
          </a:p>
        </p:txBody>
      </p:sp>
      <p:sp>
        <p:nvSpPr>
          <p:cNvPr id="521222" name="Rectangle 25"/>
          <p:cNvSpPr>
            <a:spLocks noChangeArrowheads="1"/>
          </p:cNvSpPr>
          <p:nvPr/>
        </p:nvSpPr>
        <p:spPr bwMode="gray">
          <a:xfrm flipH="1">
            <a:off x="3087688" y="4811713"/>
            <a:ext cx="3279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</a:rPr>
              <a:t>Sigara, alkol, beslenme alışkanlığı nedeniyle işyeri faktörleriyle etkileşim </a:t>
            </a: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İÇ VE DIŞ ETKİLENMELER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gray">
          <a:xfrm>
            <a:off x="2438400" y="1223963"/>
            <a:ext cx="4581525" cy="30797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ts val="0"/>
              </a:spcAft>
              <a:defRPr/>
            </a:pPr>
            <a:r>
              <a:rPr lang="tr-TR" sz="2000" i="1" noProof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Anamnezde dikkat edilecek noktalar</a:t>
            </a:r>
          </a:p>
        </p:txBody>
      </p:sp>
      <p:pic>
        <p:nvPicPr>
          <p:cNvPr id="521225" name="Picture 2" descr="D:\DOKTOR\1-ISTANBULUZMAN\1-EĞİTİM KURUMU\1. İstanbuluzman\2-RESİMLER\İş Güvenliği\fill 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1813" y="1825625"/>
            <a:ext cx="2289175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1226" name="Picture 3" descr="D:\DOKTOR\1-ISTANBULUZMAN\1-EĞİTİM KURUMU\1. İstanbuluzman\2-RESİMLER\İş Güvenliği\iCustomisatio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8913" y="1792288"/>
            <a:ext cx="1560512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D:\DOKTOR\1-ISTANBULUZMAN\1-EĞİTİM KURUMU\1. İstanbuluzman\2-RESİMLER\İçecek-Yiyecek\beer.png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2413" y="5397500"/>
            <a:ext cx="1081087" cy="10795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/>
        </p:spPr>
      </p:pic>
      <p:pic>
        <p:nvPicPr>
          <p:cNvPr id="22" name="Picture 8" descr="C:\Users\ahmet\Desktop\stock-vector-smoking-cigarette-34585627.jpg"/>
          <p:cNvPicPr preferRelativeResize="0">
            <a:picLocks noChangeArrowheads="1"/>
          </p:cNvPicPr>
          <p:nvPr/>
        </p:nvPicPr>
        <p:blipFill>
          <a:blip r:embed="rId8">
            <a:extLst/>
          </a:blip>
          <a:srcRect/>
          <a:stretch>
            <a:fillRect/>
          </a:stretch>
        </p:blipFill>
        <p:spPr bwMode="auto">
          <a:xfrm>
            <a:off x="4223293" y="5397738"/>
            <a:ext cx="1080000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3" name="Picture 9" descr="C:\Users\ahmet\Desktop\Apple.png"/>
          <p:cNvPicPr preferRelativeResize="0"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97213" y="5416550"/>
            <a:ext cx="1079500" cy="10795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/>
        </p:spPr>
      </p:pic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SAĞLIK GÖZETİMİNİN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UYGULAMA İLKELERİ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faktörlerini değerlendirme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işe yerleştirme (İşe Giriş Muayenesi)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risklerini kontrol etme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Aralıklı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muayeneleri (Periyodik Muayene)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danışmanlık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21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141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4081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071154" y="1429854"/>
            <a:ext cx="3882346" cy="861774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En çok solunum sistemi hastalıklarında kullanılır.</a:t>
            </a:r>
          </a:p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Mesleksel akciğer hastalıklarının tanısında, yaygınlığının belirlenmesi ve sınıflandırılmasında en etkili yöntemdir.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390921"/>
            <a:ext cx="4333875" cy="92845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latin typeface="Calibri" pitchFamily="34" charset="0"/>
              </a:rPr>
              <a:t>Etken maddenin kendisi, metaboliti veya etken maddenin yol açtığı bir başka kimyasal saptanabilir.</a:t>
            </a:r>
          </a:p>
          <a:p>
            <a:pPr algn="ctr" defTabSz="801688"/>
            <a:r>
              <a:rPr lang="tr-TR" sz="1400" i="1" noProof="1" smtClean="0">
                <a:latin typeface="Calibri" pitchFamily="34" charset="0"/>
              </a:rPr>
              <a:t>Kan </a:t>
            </a:r>
            <a:r>
              <a:rPr lang="tr-TR" sz="1400" i="1" noProof="1">
                <a:latin typeface="Calibri" pitchFamily="34" charset="0"/>
              </a:rPr>
              <a:t>veya idrarda kurşun, civa kadmiyum gibi ağır metallerin tayini ya da nefeste benzen tayini gibi testler yapılabilir.</a:t>
            </a: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LABORATUAR</a:t>
            </a:r>
            <a:endParaRPr lang="en-GB" sz="3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23278" name="Resim 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4514" y="4516734"/>
            <a:ext cx="720000" cy="70042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523279" name="Picture 2" descr="C:\Users\ahmet\Desktop\RESİM ARŞİVİ\biology1.png"/>
          <p:cNvPicPr preferRelativeResize="0"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4251" y="4532464"/>
            <a:ext cx="720000" cy="720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392025"/>
            <a:ext cx="4328526" cy="927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Bazı hastalıkların teşhisinde (böbrek, akciğer, karaciğer, deri) patoloji gerekebilir.</a:t>
            </a:r>
          </a:p>
          <a:p>
            <a:pPr algn="ctr" defTabSz="801688"/>
            <a:r>
              <a:rPr lang="tr-TR" sz="1400" i="1" noProof="1" smtClean="0">
                <a:solidFill>
                  <a:srgbClr val="080808"/>
                </a:solidFill>
                <a:latin typeface="Calibri" pitchFamily="34" charset="0"/>
              </a:rPr>
              <a:t>Örneğin </a:t>
            </a:r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akciğer dokusunda asbest lifinin gösterilmesi asbest maruziyetinin kesin kanıtıdır.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062162" y="4507207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Biyokimyasal Yöntemler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717589" y="4522938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Patolojik İncelemeler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3312794" y="639763"/>
            <a:ext cx="2548575" cy="721883"/>
            <a:chOff x="3956050" y="449263"/>
            <a:chExt cx="2548575" cy="721883"/>
          </a:xfrm>
        </p:grpSpPr>
        <p:pic>
          <p:nvPicPr>
            <p:cNvPr id="523277" name="Resim 2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56050" y="449263"/>
              <a:ext cx="72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</p:pic>
        <p:sp>
          <p:nvSpPr>
            <p:cNvPr id="34" name="Metin kutusu 33"/>
            <p:cNvSpPr txBox="1"/>
            <p:nvPr/>
          </p:nvSpPr>
          <p:spPr>
            <a:xfrm>
              <a:off x="4704625" y="451146"/>
              <a:ext cx="180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2000" b="1" i="1" dirty="0">
                  <a:solidFill>
                    <a:schemeClr val="bg1"/>
                  </a:solidFill>
                  <a:latin typeface="Calibri" pitchFamily="34" charset="0"/>
                </a:rPr>
                <a:t>Radyolojik Yöntemler</a:t>
              </a:r>
            </a:p>
          </p:txBody>
        </p:sp>
      </p:grp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47915" y="2516888"/>
            <a:ext cx="600656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Hastalığında</a:t>
            </a:r>
          </a:p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24635" y="2713506"/>
            <a:ext cx="2779715" cy="2347032"/>
            <a:chOff x="124635" y="2713506"/>
            <a:chExt cx="2779715" cy="1971165"/>
          </a:xfrm>
        </p:grpSpPr>
        <p:pic>
          <p:nvPicPr>
            <p:cNvPr id="1027" name="Picture 3" descr="D:\DOKTOR\2-DRUZ\1. EĞİTİM KURUMU\1. İstanbuluzman\2-RESİMLER\Tıbbi\virussafe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32689">
              <a:off x="1331446" y="2713506"/>
              <a:ext cx="1572904" cy="170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:\DOKTOR\2-DRUZ\1. EĞİTİM KURUMU\1. İstanbuluzman\2-RESİMLER\Tıbbi\pills-3-ico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30804">
              <a:off x="182069" y="2937189"/>
              <a:ext cx="1690048" cy="1804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141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4081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071154" y="1614520"/>
            <a:ext cx="3882346" cy="492443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600" i="1" noProof="1">
                <a:solidFill>
                  <a:srgbClr val="FFFFFF"/>
                </a:solidFill>
                <a:latin typeface="Calibri" pitchFamily="34" charset="0"/>
              </a:rPr>
              <a:t>En Ev ortamında ya da hastanede tedavi edilerek çalışan ortamdan uzaklaştırılır.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390920"/>
            <a:ext cx="4333875" cy="116227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Kurşun ve Cıva zehirlenmelrinde Etilen Diamin Tetra Asetat (EDTA), penisilamin ile şelasyon tedavisi yapılabilir.</a:t>
            </a:r>
          </a:p>
          <a:p>
            <a:pPr algn="ctr" defTabSz="801688"/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İnsektisit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zehirlenmelerinde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atropin tedavisi.</a:t>
            </a:r>
            <a:endParaRPr lang="tr-TR" sz="16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TEDAVİ YAKLAŞIMI</a:t>
            </a:r>
            <a:endParaRPr lang="tr-TR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392025"/>
            <a:ext cx="4328526" cy="927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Pnömokonyozda </a:t>
            </a:r>
            <a:r>
              <a:rPr lang="tr-TR" sz="1600" i="1" noProof="1" smtClean="0">
                <a:solidFill>
                  <a:srgbClr val="080808"/>
                </a:solidFill>
                <a:latin typeface="Calibri" pitchFamily="34" charset="0"/>
              </a:rPr>
              <a:t>bronkodilatatörler </a:t>
            </a:r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ve infeksiyon varsa antibiyotik kullanılır.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1888330" y="4507207"/>
            <a:ext cx="2157413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Spesifik Tedavi </a:t>
            </a:r>
          </a:p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(Varsa)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5031788" y="4522938"/>
            <a:ext cx="2378661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Semptomatik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-Destekleyici Tedavi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3554469" y="641646"/>
            <a:ext cx="2025537" cy="720000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rtlCol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</a:rPr>
              <a:t>Maruziyetin Sonlandırılması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57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970087" y="2516888"/>
            <a:ext cx="6984394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Hastalıklarından 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Yolları</a:t>
            </a:r>
          </a:p>
        </p:txBody>
      </p:sp>
      <p:pic>
        <p:nvPicPr>
          <p:cNvPr id="2050" name="Picture 2" descr="D:\DOKTOR\2-DRUZ\1. EĞİTİM KURUMU\1. İstanbuluzman\2-RESİMLER\z.Diğer\text-x-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47" y="2932184"/>
            <a:ext cx="2237048" cy="252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4183063" y="1392238"/>
            <a:ext cx="3698875" cy="1681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1.Kullanılan Zararlı Maddelerin Değiştirilmesi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2. Kapalı Çalışma Yöntemi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3.Ayırma (Ortam ve KKD)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4.Havalandırma  (Lokal-Genel)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5.Nemli çalışma yöntemi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6.Sürekli temizlik ve bakım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7.Üretim planlaması (Çalışma saatleri-temas)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8. Çalışma ortamı ölçümleri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6973888" y="4489450"/>
            <a:ext cx="17780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1.Kişisel Koruyucular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2.Eğitim (alan)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-47624" y="2921000"/>
            <a:ext cx="31623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1.İşe Giriş Muayeneleri(Odio, Kanda Pb)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2.Periyodik Muayeneler**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3.Sağlık Eğitimi (veren)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    </a:t>
            </a:r>
          </a:p>
        </p:txBody>
      </p:sp>
      <p:cxnSp>
        <p:nvCxnSpPr>
          <p:cNvPr id="11" name="Gerade Verbindung 17"/>
          <p:cNvCxnSpPr/>
          <p:nvPr/>
        </p:nvCxnSpPr>
        <p:spPr>
          <a:xfrm>
            <a:off x="244475" y="2946400"/>
            <a:ext cx="19542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8"/>
          <p:cNvCxnSpPr/>
          <p:nvPr/>
        </p:nvCxnSpPr>
        <p:spPr>
          <a:xfrm>
            <a:off x="7207250" y="4445000"/>
            <a:ext cx="154463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3171374" y="2303913"/>
            <a:ext cx="194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HASTALIKLARINDAN KORUNMA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254000" y="2619375"/>
            <a:ext cx="148907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>
                <a:solidFill>
                  <a:srgbClr val="000000"/>
                </a:solidFill>
                <a:latin typeface="Calibri" pitchFamily="34" charset="0"/>
              </a:rPr>
              <a:t>TIBBİ TEDBİRLER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4248150" y="1144588"/>
            <a:ext cx="4648200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>
                <a:solidFill>
                  <a:srgbClr val="000000"/>
                </a:solidFill>
                <a:latin typeface="Calibri" pitchFamily="34" charset="0"/>
              </a:rPr>
              <a:t>ÇALIŞMA ÇEVRESİNE AİT  TEDBİRLER (KAYNAKTA KONTROL)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7153275" y="4095750"/>
            <a:ext cx="204787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>
                <a:solidFill>
                  <a:srgbClr val="000000"/>
                </a:solidFill>
                <a:latin typeface="Calibri" pitchFamily="34" charset="0"/>
              </a:rPr>
              <a:t>İŞÇİYE AİT  TEDBİRLER</a:t>
            </a:r>
          </a:p>
        </p:txBody>
      </p:sp>
      <p:pic>
        <p:nvPicPr>
          <p:cNvPr id="19" name="Picture 3" descr="D:\DOKTOR\9-ISTUZMAN\1-EĞİTİM KURUMU\1. İstanbuluzman\ZZResim\Resim-İkon\provid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8750" y="4806950"/>
            <a:ext cx="1449388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D:\DOKTOR\9-ISTUZMAN\1-EĞİTİM KURUMU\1. İstanbuluzman\ZZResim\Meslekler\dokt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4475" y="1195388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781299" y="3702050"/>
            <a:ext cx="30003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buClr>
                <a:srgbClr val="292929"/>
              </a:buClr>
            </a:pPr>
            <a:r>
              <a:rPr lang="tr-TR" b="1" i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Meslek Hastalıklarından Korunmak </a:t>
            </a:r>
            <a:r>
              <a:rPr lang="tr-TR" b="1" i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Mümkündür!</a:t>
            </a:r>
            <a:endParaRPr lang="tr-TR" b="1" i="1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22" name="Gruppieren 44"/>
          <p:cNvGrpSpPr/>
          <p:nvPr/>
        </p:nvGrpSpPr>
        <p:grpSpPr>
          <a:xfrm>
            <a:off x="1812675" y="1301710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23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4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chemeClr val="accent4">
                <a:lumMod val="75000"/>
                <a:lumOff val="2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5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up 19"/>
          <p:cNvGrpSpPr>
            <a:grpSpLocks/>
          </p:cNvGrpSpPr>
          <p:nvPr/>
        </p:nvGrpSpPr>
        <p:grpSpPr bwMode="auto">
          <a:xfrm>
            <a:off x="990600" y="5683299"/>
            <a:ext cx="6162675" cy="663575"/>
            <a:chOff x="2644311" y="5451679"/>
            <a:chExt cx="6162416" cy="663371"/>
          </a:xfrm>
        </p:grpSpPr>
        <p:grpSp>
          <p:nvGrpSpPr>
            <p:cNvPr id="27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9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0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8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7" name="Picture 6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8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Koruma sırası / Önemi / Öncelikler / Neler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1026" name="Picture 2" descr="D:\DOKTOR\2-DRUZ\1. EĞİTİM KURUMU\1. İstanbuluzman\2-RESİMLER\Ev-Konut-Fabrika\industry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99" y="1345407"/>
            <a:ext cx="19335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837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(UYGUN İŞE YERLEŞTİRME)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Çalışmaya başlamadan önce;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 ve bu niteliklere uyan bir işe yerleştirilmesi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“İşe Giriş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uayenesidir”</a:t>
            </a:r>
            <a:endParaRPr lang="en-US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		: Çocuk işçi, Genç işçi,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		: Kadın işçi, Erkek İşçi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sorunu	: SSH, KVS, DM, HT, Epilepsi</a:t>
            </a: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		: Vasıfsız, yarı vasıflı işler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Alışkanlıklar	: Sigara, alkol, beslenme </a:t>
            </a:r>
          </a:p>
          <a:p>
            <a:pPr marL="601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01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sağlık ilişkileri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önemlidir.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117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(UYGUN İŞE YERLEŞTİRME)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Giriş Muayenesi Kişinin;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öyküsünün alınması, 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 muayenesinin yapılması, 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Rutin laboratuvar tetkiklerinin yapılması,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niteliğine göre özel tetkiklerin yapılması,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Gerekiyorsa koruyucu aşıların yapılması,</a:t>
            </a:r>
          </a:p>
          <a:p>
            <a:pPr marL="493200" lvl="1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……………….aşamalarını içerir.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688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2818169"/>
            <a:ext cx="914400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Aralıklı Kontrol Muayeneleri</a:t>
            </a:r>
          </a:p>
          <a:p>
            <a:pPr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(Periyodik Muayeneler)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1623827" y="404181"/>
            <a:ext cx="5671840" cy="2157321"/>
            <a:chOff x="123825" y="295275"/>
            <a:chExt cx="5671840" cy="2157321"/>
          </a:xfrm>
        </p:grpSpPr>
        <p:grpSp>
          <p:nvGrpSpPr>
            <p:cNvPr id="2" name="Grup 1"/>
            <p:cNvGrpSpPr/>
            <p:nvPr/>
          </p:nvGrpSpPr>
          <p:grpSpPr>
            <a:xfrm>
              <a:off x="123825" y="295275"/>
              <a:ext cx="3781426" cy="2157321"/>
              <a:chOff x="760412" y="269875"/>
              <a:chExt cx="4735513" cy="2468563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412" y="269875"/>
                <a:ext cx="2570163" cy="2468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98" name="Picture 2" descr="C:\Users\ahmet\Desktop\images67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2275" y="728663"/>
                <a:ext cx="2533650" cy="1800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" name="Picture 2" descr="D:\DOKTOR\1-ISTANBULUZMAN\1-EĞİTİM KURUMU\1. İstanbuluzman\2-RESİMLER\z.Diğer\Calender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547" y="443714"/>
              <a:ext cx="1412118" cy="1899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68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DOĞAL SEYRİ – PSM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38126" y="910809"/>
            <a:ext cx="8658893" cy="5101791"/>
            <a:chOff x="276226" y="748884"/>
            <a:chExt cx="8658893" cy="5101791"/>
          </a:xfrm>
        </p:grpSpPr>
        <p:sp>
          <p:nvSpPr>
            <p:cNvPr id="9" name="Freeform 12"/>
            <p:cNvSpPr>
              <a:spLocks/>
            </p:cNvSpPr>
            <p:nvPr/>
          </p:nvSpPr>
          <p:spPr bwMode="gray">
            <a:xfrm>
              <a:off x="1625386" y="19494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10" name="Grup 9"/>
            <p:cNvGrpSpPr/>
            <p:nvPr/>
          </p:nvGrpSpPr>
          <p:grpSpPr>
            <a:xfrm>
              <a:off x="2368873" y="2686050"/>
              <a:ext cx="2340000" cy="2740024"/>
              <a:chOff x="2387924" y="2686050"/>
              <a:chExt cx="2215504" cy="2740024"/>
            </a:xfrm>
          </p:grpSpPr>
          <p:sp>
            <p:nvSpPr>
              <p:cNvPr id="39" name="AutoShape 4"/>
              <p:cNvSpPr>
                <a:spLocks noChangeArrowheads="1"/>
              </p:cNvSpPr>
              <p:nvPr/>
            </p:nvSpPr>
            <p:spPr bwMode="auto">
              <a:xfrm>
                <a:off x="2387924" y="2852737"/>
                <a:ext cx="2215504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Tansiyon Ölçümü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Grafisi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Mamografi</a:t>
                </a:r>
              </a:p>
              <a:p>
                <a:pPr algn="ctr"/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Odiometri</a:t>
                </a:r>
                <a:endParaRPr lang="tr-TR" altLang="zh-CN" sz="1400" dirty="0" smtClean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Pap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Smear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Boy-Kilo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TİT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EKG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AKŞ</a:t>
                </a:r>
              </a:p>
            </p:txBody>
          </p:sp>
          <p:sp>
            <p:nvSpPr>
              <p:cNvPr id="40" name="AutoShape 5"/>
              <p:cNvSpPr>
                <a:spLocks noChangeArrowheads="1"/>
              </p:cNvSpPr>
              <p:nvPr/>
            </p:nvSpPr>
            <p:spPr bwMode="gray">
              <a:xfrm>
                <a:off x="2586038" y="2714625"/>
                <a:ext cx="1798757" cy="2873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" name="AutoShape 6"/>
              <p:cNvSpPr>
                <a:spLocks noChangeArrowheads="1"/>
              </p:cNvSpPr>
              <p:nvPr/>
            </p:nvSpPr>
            <p:spPr bwMode="auto">
              <a:xfrm flipH="1">
                <a:off x="4218779" y="2790825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AutoShape 7"/>
              <p:cNvSpPr>
                <a:spLocks noChangeArrowheads="1"/>
              </p:cNvSpPr>
              <p:nvPr/>
            </p:nvSpPr>
            <p:spPr bwMode="auto">
              <a:xfrm flipH="1">
                <a:off x="2658812" y="2781300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gray">
              <a:xfrm>
                <a:off x="2594124" y="2686050"/>
                <a:ext cx="1783435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Asemptomatik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grpSp>
          <p:nvGrpSpPr>
            <p:cNvPr id="11" name="Grup 10"/>
            <p:cNvGrpSpPr/>
            <p:nvPr/>
          </p:nvGrpSpPr>
          <p:grpSpPr>
            <a:xfrm>
              <a:off x="4480570" y="2279650"/>
              <a:ext cx="2340000" cy="2644774"/>
              <a:chOff x="4585362" y="2279650"/>
              <a:chExt cx="2510788" cy="2644774"/>
            </a:xfrm>
          </p:grpSpPr>
          <p:sp>
            <p:nvSpPr>
              <p:cNvPr id="36" name="AutoShape 8"/>
              <p:cNvSpPr>
                <a:spLocks noChangeArrowheads="1"/>
              </p:cNvSpPr>
              <p:nvPr/>
            </p:nvSpPr>
            <p:spPr bwMode="auto">
              <a:xfrm>
                <a:off x="4585362" y="2351087"/>
                <a:ext cx="2510788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</a:t>
                </a:r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Ca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 (Öksürük)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Diyabetik Ayak Bakımı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7" name="AutoShape 10"/>
              <p:cNvSpPr>
                <a:spLocks noChangeArrowheads="1"/>
              </p:cNvSpPr>
              <p:nvPr/>
            </p:nvSpPr>
            <p:spPr bwMode="auto">
              <a:xfrm flipH="1">
                <a:off x="665259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8" name="AutoShape 11"/>
              <p:cNvSpPr>
                <a:spLocks noChangeArrowheads="1"/>
              </p:cNvSpPr>
              <p:nvPr/>
            </p:nvSpPr>
            <p:spPr bwMode="auto">
              <a:xfrm flipH="1">
                <a:off x="489233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4708873" y="2186979"/>
              <a:ext cx="1829674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Semptomatik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grpSp>
          <p:nvGrpSpPr>
            <p:cNvPr id="14" name="Grup 13"/>
            <p:cNvGrpSpPr/>
            <p:nvPr/>
          </p:nvGrpSpPr>
          <p:grpSpPr>
            <a:xfrm>
              <a:off x="276226" y="3114675"/>
              <a:ext cx="2340000" cy="2736000"/>
              <a:chOff x="257175" y="3114675"/>
              <a:chExt cx="2215505" cy="2741611"/>
            </a:xfrm>
          </p:grpSpPr>
          <p:sp>
            <p:nvSpPr>
              <p:cNvPr id="31" name="AutoShape 16"/>
              <p:cNvSpPr>
                <a:spLocks noChangeArrowheads="1"/>
              </p:cNvSpPr>
              <p:nvPr/>
            </p:nvSpPr>
            <p:spPr bwMode="auto">
              <a:xfrm>
                <a:off x="257175" y="3282949"/>
                <a:ext cx="2215505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Aşılama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İşe </a:t>
                </a:r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Giriş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Muayenesi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(Uygun İşe Yerleştirme)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Fizik Aktivite Programı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Emniyet Kemeri Takma</a:t>
                </a:r>
                <a:endParaRPr lang="zh-CN" altLang="en-US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AutoShape 17"/>
              <p:cNvSpPr>
                <a:spLocks noChangeArrowheads="1"/>
              </p:cNvSpPr>
              <p:nvPr/>
            </p:nvSpPr>
            <p:spPr bwMode="gray">
              <a:xfrm>
                <a:off x="440464" y="3140075"/>
                <a:ext cx="1798758" cy="28733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 flipH="1">
                <a:off x="2079946" y="3211513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AutoShape 19"/>
              <p:cNvSpPr>
                <a:spLocks noChangeArrowheads="1"/>
              </p:cNvSpPr>
              <p:nvPr/>
            </p:nvSpPr>
            <p:spPr bwMode="auto">
              <a:xfrm flipH="1">
                <a:off x="526716" y="3211513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Text Box 20"/>
              <p:cNvSpPr txBox="1">
                <a:spLocks noChangeArrowheads="1"/>
              </p:cNvSpPr>
              <p:nvPr/>
            </p:nvSpPr>
            <p:spPr bwMode="gray">
              <a:xfrm>
                <a:off x="459332" y="3114675"/>
                <a:ext cx="1755856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Hastalık Öncesi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6595119" y="1903412"/>
              <a:ext cx="2340000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</a:rPr>
                <a:t>İleri Tedaviler</a:t>
              </a:r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gray">
            <a:xfrm>
              <a:off x="6778647" y="1760538"/>
              <a:ext cx="1899836" cy="287338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 flipH="1">
              <a:off x="8521739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 flipH="1">
              <a:off x="6871171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gray">
            <a:xfrm>
              <a:off x="6781497" y="1743075"/>
              <a:ext cx="188199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Komplikasyon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3749461" y="14541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gray">
            <a:xfrm>
              <a:off x="5835436" y="101600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1615861" y="1687273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3738735" y="1195765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İkincil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Metin kutusu 23"/>
            <p:cNvSpPr txBox="1"/>
            <p:nvPr/>
          </p:nvSpPr>
          <p:spPr>
            <a:xfrm>
              <a:off x="5755727" y="748884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Üçüncül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AutoShape 9"/>
            <p:cNvSpPr>
              <a:spLocks noChangeArrowheads="1"/>
            </p:cNvSpPr>
            <p:nvPr/>
          </p:nvSpPr>
          <p:spPr bwMode="gray">
            <a:xfrm>
              <a:off x="4671294" y="2207418"/>
              <a:ext cx="1872000" cy="2873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</a:rPr>
                <a:t>Semptomatik</a:t>
              </a:r>
              <a:endParaRPr lang="zh-CN" altLang="en-US" sz="1400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6" name="AutoShape 10"/>
            <p:cNvSpPr>
              <a:spLocks noChangeArrowheads="1"/>
            </p:cNvSpPr>
            <p:nvPr/>
          </p:nvSpPr>
          <p:spPr bwMode="auto">
            <a:xfrm flipH="1">
              <a:off x="6342788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auto">
            <a:xfrm flipH="1">
              <a:off x="4789561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" name="Metin kutusu 27"/>
            <p:cNvSpPr txBox="1"/>
            <p:nvPr/>
          </p:nvSpPr>
          <p:spPr>
            <a:xfrm rot="16200000">
              <a:off x="1447028" y="4252279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Metin kutusu 28"/>
            <p:cNvSpPr txBox="1"/>
            <p:nvPr/>
          </p:nvSpPr>
          <p:spPr>
            <a:xfrm rot="16200000">
              <a:off x="3560503" y="3759855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Etkili 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(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Akciger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Metin kutusu 29"/>
            <p:cNvSpPr txBox="1"/>
            <p:nvPr/>
          </p:nvSpPr>
          <p:spPr>
            <a:xfrm rot="16200000">
              <a:off x="5675527" y="3283323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Gereksiz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4" name="Metin kutusu 43"/>
          <p:cNvSpPr txBox="1"/>
          <p:nvPr/>
        </p:nvSpPr>
        <p:spPr>
          <a:xfrm>
            <a:off x="2331549" y="5340349"/>
            <a:ext cx="2339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«Erken Tanı»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231797" y="5754651"/>
            <a:ext cx="2385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«Biyolojik Başlangıç»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4457872" y="4820129"/>
            <a:ext cx="2324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«Klinik Belirtiler»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6576069" y="4380146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«İyileşme-Ölüm»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4829392" y="5848827"/>
            <a:ext cx="4255353" cy="52322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(hastalığın) önlenmesi	: Birincil korunma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(hastalığı) erken saptama 	: İkincil korunma</a:t>
            </a:r>
          </a:p>
        </p:txBody>
      </p:sp>
      <p:pic>
        <p:nvPicPr>
          <p:cNvPr id="53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54" y="2808786"/>
            <a:ext cx="456645" cy="4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58" y="2344773"/>
            <a:ext cx="456645" cy="4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892" y="1831170"/>
            <a:ext cx="456645" cy="4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697" y="1382120"/>
            <a:ext cx="456645" cy="4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947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-19049" y="3814763"/>
            <a:ext cx="9143999" cy="1914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Tanımlar</a:t>
            </a:r>
          </a:p>
          <a:p>
            <a:pPr algn="ctr">
              <a:defRPr/>
            </a:pPr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Sorunları</a:t>
            </a:r>
            <a:endParaRPr lang="tr-TR" sz="8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 descr="D:\DOKTOR\2-DRUZ\1. EĞİTİM KURUMU\1. İstanbuluzman\2-RESİMLER\Meslekler\receptionist-icon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685799"/>
            <a:ext cx="2905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241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YÜKÜMLÜLÜK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«Sigortalının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Meslek Hastalığına sebep olan işinden filen ayrıldığı tarih ile Meslek Hastalığının meydana çıktığı tarih arasında geçen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uzun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Yükümlülük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denir.»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Bu süre aynı zamanda meslek hastalığına yakalanan kişinin yasal yollarla hakkını arayabileceği süredir.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1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İstisna; Yasal süre aşımından sonra da hakkını üst mahkemelerde arayabilir.</a:t>
            </a: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25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11715</TotalTime>
  <Words>1288</Words>
  <Application>Microsoft Office PowerPoint</Application>
  <PresentationFormat>Ekran Gösterisi (4:3)</PresentationFormat>
  <Paragraphs>376</Paragraphs>
  <Slides>35</Slides>
  <Notes>35</Notes>
  <HiddenSlides>0</HiddenSlides>
  <MMClips>0</MMClips>
  <ScaleCrop>false</ScaleCrop>
  <HeadingPairs>
    <vt:vector size="4" baseType="variant">
      <vt:variant>
        <vt:lpstr>Tema</vt:lpstr>
      </vt:variant>
      <vt:variant>
        <vt:i4>17</vt:i4>
      </vt:variant>
      <vt:variant>
        <vt:lpstr>Slayt Başlıkları</vt:lpstr>
      </vt:variant>
      <vt:variant>
        <vt:i4>35</vt:i4>
      </vt:variant>
    </vt:vector>
  </HeadingPairs>
  <TitlesOfParts>
    <vt:vector size="52" baseType="lpstr">
      <vt:lpstr>1_Standarddesign</vt:lpstr>
      <vt:lpstr>8_Standarddesign</vt:lpstr>
      <vt:lpstr>24_Standarddesign</vt:lpstr>
      <vt:lpstr>25_Standarddesign</vt:lpstr>
      <vt:lpstr>26_Standarddesign</vt:lpstr>
      <vt:lpstr>27_Standarddesign</vt:lpstr>
      <vt:lpstr>28_Standarddesign</vt:lpstr>
      <vt:lpstr>29_Standarddesign</vt:lpstr>
      <vt:lpstr>30_Standarddesign</vt:lpstr>
      <vt:lpstr>31_Standarddesign</vt:lpstr>
      <vt:lpstr>32_Standarddesign</vt:lpstr>
      <vt:lpstr>33_Standarddesign</vt:lpstr>
      <vt:lpstr>12_Standarddesign</vt:lpstr>
      <vt:lpstr>17_Standarddesign</vt:lpstr>
      <vt:lpstr>19_Standarddesign</vt:lpstr>
      <vt:lpstr>20_Standarddesign</vt:lpstr>
      <vt:lpstr>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1323</cp:revision>
  <dcterms:created xsi:type="dcterms:W3CDTF">2008-04-16T13:39:00Z</dcterms:created>
  <dcterms:modified xsi:type="dcterms:W3CDTF">2013-05-03T19:52:33Z</dcterms:modified>
</cp:coreProperties>
</file>