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4074" r:id="rId3"/>
    <p:sldMasterId id="2147484120" r:id="rId4"/>
    <p:sldMasterId id="2147484152" r:id="rId5"/>
    <p:sldMasterId id="2147484164" r:id="rId6"/>
    <p:sldMasterId id="2147484176" r:id="rId7"/>
    <p:sldMasterId id="2147484188" r:id="rId8"/>
    <p:sldMasterId id="2147484786" r:id="rId9"/>
    <p:sldMasterId id="2147485031" r:id="rId10"/>
    <p:sldMasterId id="2147485043" r:id="rId11"/>
    <p:sldMasterId id="2147485139" r:id="rId12"/>
    <p:sldMasterId id="2147485157" r:id="rId13"/>
    <p:sldMasterId id="2147485193" r:id="rId14"/>
  </p:sldMasterIdLst>
  <p:notesMasterIdLst>
    <p:notesMasterId r:id="rId208"/>
  </p:notesMasterIdLst>
  <p:handoutMasterIdLst>
    <p:handoutMasterId r:id="rId209"/>
  </p:handoutMasterIdLst>
  <p:sldIdLst>
    <p:sldId id="1545" r:id="rId15"/>
    <p:sldId id="3298" r:id="rId16"/>
    <p:sldId id="3299" r:id="rId17"/>
    <p:sldId id="3306" r:id="rId18"/>
    <p:sldId id="3307" r:id="rId19"/>
    <p:sldId id="3326" r:id="rId20"/>
    <p:sldId id="3322" r:id="rId21"/>
    <p:sldId id="3323" r:id="rId22"/>
    <p:sldId id="3324" r:id="rId23"/>
    <p:sldId id="3325" r:id="rId24"/>
    <p:sldId id="3308" r:id="rId25"/>
    <p:sldId id="2467" r:id="rId26"/>
    <p:sldId id="1949" r:id="rId27"/>
    <p:sldId id="3295" r:id="rId28"/>
    <p:sldId id="2732" r:id="rId29"/>
    <p:sldId id="2713" r:id="rId30"/>
    <p:sldId id="1964" r:id="rId31"/>
    <p:sldId id="2734" r:id="rId32"/>
    <p:sldId id="1950" r:id="rId33"/>
    <p:sldId id="3032" r:id="rId34"/>
    <p:sldId id="3328" r:id="rId35"/>
    <p:sldId id="3329" r:id="rId36"/>
    <p:sldId id="3327" r:id="rId37"/>
    <p:sldId id="3320" r:id="rId38"/>
    <p:sldId id="2735" r:id="rId39"/>
    <p:sldId id="2736" r:id="rId40"/>
    <p:sldId id="2738" r:id="rId41"/>
    <p:sldId id="3311" r:id="rId42"/>
    <p:sldId id="1954" r:id="rId43"/>
    <p:sldId id="3309" r:id="rId44"/>
    <p:sldId id="2830" r:id="rId45"/>
    <p:sldId id="2832" r:id="rId46"/>
    <p:sldId id="3178" r:id="rId47"/>
    <p:sldId id="3179" r:id="rId48"/>
    <p:sldId id="3230" r:id="rId49"/>
    <p:sldId id="3180" r:id="rId50"/>
    <p:sldId id="3181" r:id="rId51"/>
    <p:sldId id="3182" r:id="rId52"/>
    <p:sldId id="3185" r:id="rId53"/>
    <p:sldId id="3186" r:id="rId54"/>
    <p:sldId id="3189" r:id="rId55"/>
    <p:sldId id="3190" r:id="rId56"/>
    <p:sldId id="3191" r:id="rId57"/>
    <p:sldId id="3330" r:id="rId58"/>
    <p:sldId id="3332" r:id="rId59"/>
    <p:sldId id="3331" r:id="rId60"/>
    <p:sldId id="3258" r:id="rId61"/>
    <p:sldId id="3200" r:id="rId62"/>
    <p:sldId id="2765" r:id="rId63"/>
    <p:sldId id="3312" r:id="rId64"/>
    <p:sldId id="3067" r:id="rId65"/>
    <p:sldId id="3273" r:id="rId66"/>
    <p:sldId id="1997" r:id="rId67"/>
    <p:sldId id="3313" r:id="rId68"/>
    <p:sldId id="1988" r:id="rId69"/>
    <p:sldId id="3049" r:id="rId70"/>
    <p:sldId id="3050" r:id="rId71"/>
    <p:sldId id="2976" r:id="rId72"/>
    <p:sldId id="2768" r:id="rId73"/>
    <p:sldId id="2769" r:id="rId74"/>
    <p:sldId id="2771" r:id="rId75"/>
    <p:sldId id="2772" r:id="rId76"/>
    <p:sldId id="2935" r:id="rId77"/>
    <p:sldId id="2938" r:id="rId78"/>
    <p:sldId id="2939" r:id="rId79"/>
    <p:sldId id="2933" r:id="rId80"/>
    <p:sldId id="1999" r:id="rId81"/>
    <p:sldId id="2000" r:id="rId82"/>
    <p:sldId id="3314" r:id="rId83"/>
    <p:sldId id="3321" r:id="rId84"/>
    <p:sldId id="2002" r:id="rId85"/>
    <p:sldId id="2001" r:id="rId86"/>
    <p:sldId id="3315" r:id="rId87"/>
    <p:sldId id="3247" r:id="rId88"/>
    <p:sldId id="3254" r:id="rId89"/>
    <p:sldId id="3040" r:id="rId90"/>
    <p:sldId id="2003" r:id="rId91"/>
    <p:sldId id="2038" r:id="rId92"/>
    <p:sldId id="2039" r:id="rId93"/>
    <p:sldId id="2040" r:id="rId94"/>
    <p:sldId id="2041" r:id="rId95"/>
    <p:sldId id="3041" r:id="rId96"/>
    <p:sldId id="3168" r:id="rId97"/>
    <p:sldId id="3202" r:id="rId98"/>
    <p:sldId id="2043" r:id="rId99"/>
    <p:sldId id="3056" r:id="rId100"/>
    <p:sldId id="3203" r:id="rId101"/>
    <p:sldId id="2014" r:id="rId102"/>
    <p:sldId id="2044" r:id="rId103"/>
    <p:sldId id="2045" r:id="rId104"/>
    <p:sldId id="2783" r:id="rId105"/>
    <p:sldId id="2046" r:id="rId106"/>
    <p:sldId id="2048" r:id="rId107"/>
    <p:sldId id="3042" r:id="rId108"/>
    <p:sldId id="3044" r:id="rId109"/>
    <p:sldId id="2704" r:id="rId110"/>
    <p:sldId id="2065" r:id="rId111"/>
    <p:sldId id="2066" r:id="rId112"/>
    <p:sldId id="2866" r:id="rId113"/>
    <p:sldId id="2017" r:id="rId114"/>
    <p:sldId id="3318" r:id="rId115"/>
    <p:sldId id="3319" r:id="rId116"/>
    <p:sldId id="2705" r:id="rId117"/>
    <p:sldId id="2485" r:id="rId118"/>
    <p:sldId id="2905" r:id="rId119"/>
    <p:sldId id="2488" r:id="rId120"/>
    <p:sldId id="2490" r:id="rId121"/>
    <p:sldId id="2906" r:id="rId122"/>
    <p:sldId id="2486" r:id="rId123"/>
    <p:sldId id="2487" r:id="rId124"/>
    <p:sldId id="3048" r:id="rId125"/>
    <p:sldId id="3141" r:id="rId126"/>
    <p:sldId id="2907" r:id="rId127"/>
    <p:sldId id="2896" r:id="rId128"/>
    <p:sldId id="2706" r:id="rId129"/>
    <p:sldId id="3147" r:id="rId130"/>
    <p:sldId id="3149" r:id="rId131"/>
    <p:sldId id="3150" r:id="rId132"/>
    <p:sldId id="3274" r:id="rId133"/>
    <p:sldId id="3154" r:id="rId134"/>
    <p:sldId id="3158" r:id="rId135"/>
    <p:sldId id="2556" r:id="rId136"/>
    <p:sldId id="2557" r:id="rId137"/>
    <p:sldId id="2558" r:id="rId138"/>
    <p:sldId id="2560" r:id="rId139"/>
    <p:sldId id="3142" r:id="rId140"/>
    <p:sldId id="3144" r:id="rId141"/>
    <p:sldId id="2665" r:id="rId142"/>
    <p:sldId id="3278" r:id="rId143"/>
    <p:sldId id="2670" r:id="rId144"/>
    <p:sldId id="2867" r:id="rId145"/>
    <p:sldId id="3069" r:id="rId146"/>
    <p:sldId id="3071" r:id="rId147"/>
    <p:sldId id="3072" r:id="rId148"/>
    <p:sldId id="3074" r:id="rId149"/>
    <p:sldId id="3075" r:id="rId150"/>
    <p:sldId id="3076" r:id="rId151"/>
    <p:sldId id="3077" r:id="rId152"/>
    <p:sldId id="3078" r:id="rId153"/>
    <p:sldId id="3079" r:id="rId154"/>
    <p:sldId id="3080" r:id="rId155"/>
    <p:sldId id="3081" r:id="rId156"/>
    <p:sldId id="3095" r:id="rId157"/>
    <p:sldId id="3097" r:id="rId158"/>
    <p:sldId id="3096" r:id="rId159"/>
    <p:sldId id="3098" r:id="rId160"/>
    <p:sldId id="3099" r:id="rId161"/>
    <p:sldId id="2597" r:id="rId162"/>
    <p:sldId id="3256" r:id="rId163"/>
    <p:sldId id="2598" r:id="rId164"/>
    <p:sldId id="2599" r:id="rId165"/>
    <p:sldId id="2600" r:id="rId166"/>
    <p:sldId id="2601" r:id="rId167"/>
    <p:sldId id="2603" r:id="rId168"/>
    <p:sldId id="2604" r:id="rId169"/>
    <p:sldId id="2605" r:id="rId170"/>
    <p:sldId id="3283" r:id="rId171"/>
    <p:sldId id="3123" r:id="rId172"/>
    <p:sldId id="3284" r:id="rId173"/>
    <p:sldId id="3287" r:id="rId174"/>
    <p:sldId id="3286" r:id="rId175"/>
    <p:sldId id="3124" r:id="rId176"/>
    <p:sldId id="3125" r:id="rId177"/>
    <p:sldId id="3126" r:id="rId178"/>
    <p:sldId id="3127" r:id="rId179"/>
    <p:sldId id="3129" r:id="rId180"/>
    <p:sldId id="3131" r:id="rId181"/>
    <p:sldId id="3289" r:id="rId182"/>
    <p:sldId id="3132" r:id="rId183"/>
    <p:sldId id="3133" r:id="rId184"/>
    <p:sldId id="3134" r:id="rId185"/>
    <p:sldId id="3135" r:id="rId186"/>
    <p:sldId id="3137" r:id="rId187"/>
    <p:sldId id="3288" r:id="rId188"/>
    <p:sldId id="2880" r:id="rId189"/>
    <p:sldId id="2708" r:id="rId190"/>
    <p:sldId id="2497" r:id="rId191"/>
    <p:sldId id="2498" r:id="rId192"/>
    <p:sldId id="2526" r:id="rId193"/>
    <p:sldId id="2516" r:id="rId194"/>
    <p:sldId id="2517" r:id="rId195"/>
    <p:sldId id="2545" r:id="rId196"/>
    <p:sldId id="2546" r:id="rId197"/>
    <p:sldId id="3023" r:id="rId198"/>
    <p:sldId id="3209" r:id="rId199"/>
    <p:sldId id="3211" r:id="rId200"/>
    <p:sldId id="3212" r:id="rId201"/>
    <p:sldId id="3213" r:id="rId202"/>
    <p:sldId id="3214" r:id="rId203"/>
    <p:sldId id="3215" r:id="rId204"/>
    <p:sldId id="3217" r:id="rId205"/>
    <p:sldId id="3260" r:id="rId206"/>
    <p:sldId id="3316" r:id="rId207"/>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9B1A"/>
    <a:srgbClr val="D3DFE9"/>
    <a:srgbClr val="3366FF"/>
    <a:srgbClr val="E7E7E7"/>
    <a:srgbClr val="F2F4F4"/>
    <a:srgbClr val="D3DFEA"/>
    <a:srgbClr val="575F57"/>
    <a:srgbClr val="5A5A59"/>
    <a:srgbClr val="004074"/>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8" autoAdjust="0"/>
    <p:restoredTop sz="92209" autoAdjust="0"/>
  </p:normalViewPr>
  <p:slideViewPr>
    <p:cSldViewPr snapToGrid="0">
      <p:cViewPr>
        <p:scale>
          <a:sx n="90" d="100"/>
          <a:sy n="90" d="100"/>
        </p:scale>
        <p:origin x="-1404" y="246"/>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50828"/>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3.xml"/><Relationship Id="rId21" Type="http://schemas.openxmlformats.org/officeDocument/2006/relationships/slide" Target="slides/slide7.xml"/><Relationship Id="rId42" Type="http://schemas.openxmlformats.org/officeDocument/2006/relationships/slide" Target="slides/slide28.xml"/><Relationship Id="rId63" Type="http://schemas.openxmlformats.org/officeDocument/2006/relationships/slide" Target="slides/slide49.xml"/><Relationship Id="rId84" Type="http://schemas.openxmlformats.org/officeDocument/2006/relationships/slide" Target="slides/slide70.xml"/><Relationship Id="rId138" Type="http://schemas.openxmlformats.org/officeDocument/2006/relationships/slide" Target="slides/slide124.xml"/><Relationship Id="rId159" Type="http://schemas.openxmlformats.org/officeDocument/2006/relationships/slide" Target="slides/slide145.xml"/><Relationship Id="rId170" Type="http://schemas.openxmlformats.org/officeDocument/2006/relationships/slide" Target="slides/slide156.xml"/><Relationship Id="rId191" Type="http://schemas.openxmlformats.org/officeDocument/2006/relationships/slide" Target="slides/slide177.xml"/><Relationship Id="rId205" Type="http://schemas.openxmlformats.org/officeDocument/2006/relationships/slide" Target="slides/slide191.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53" Type="http://schemas.openxmlformats.org/officeDocument/2006/relationships/slide" Target="slides/slide39.xml"/><Relationship Id="rId74" Type="http://schemas.openxmlformats.org/officeDocument/2006/relationships/slide" Target="slides/slide60.xml"/><Relationship Id="rId128" Type="http://schemas.openxmlformats.org/officeDocument/2006/relationships/slide" Target="slides/slide114.xml"/><Relationship Id="rId149" Type="http://schemas.openxmlformats.org/officeDocument/2006/relationships/slide" Target="slides/slide135.xml"/><Relationship Id="rId5" Type="http://schemas.openxmlformats.org/officeDocument/2006/relationships/slideMaster" Target="slideMasters/slideMaster5.xml"/><Relationship Id="rId95" Type="http://schemas.openxmlformats.org/officeDocument/2006/relationships/slide" Target="slides/slide81.xml"/><Relationship Id="rId160" Type="http://schemas.openxmlformats.org/officeDocument/2006/relationships/slide" Target="slides/slide146.xml"/><Relationship Id="rId181" Type="http://schemas.openxmlformats.org/officeDocument/2006/relationships/slide" Target="slides/slide167.xml"/><Relationship Id="rId22" Type="http://schemas.openxmlformats.org/officeDocument/2006/relationships/slide" Target="slides/slide8.xml"/><Relationship Id="rId43" Type="http://schemas.openxmlformats.org/officeDocument/2006/relationships/slide" Target="slides/slide29.xml"/><Relationship Id="rId64" Type="http://schemas.openxmlformats.org/officeDocument/2006/relationships/slide" Target="slides/slide50.xml"/><Relationship Id="rId118" Type="http://schemas.openxmlformats.org/officeDocument/2006/relationships/slide" Target="slides/slide104.xml"/><Relationship Id="rId139" Type="http://schemas.openxmlformats.org/officeDocument/2006/relationships/slide" Target="slides/slide125.xml"/><Relationship Id="rId85" Type="http://schemas.openxmlformats.org/officeDocument/2006/relationships/slide" Target="slides/slide71.xml"/><Relationship Id="rId150" Type="http://schemas.openxmlformats.org/officeDocument/2006/relationships/slide" Target="slides/slide136.xml"/><Relationship Id="rId171" Type="http://schemas.openxmlformats.org/officeDocument/2006/relationships/slide" Target="slides/slide157.xml"/><Relationship Id="rId192" Type="http://schemas.openxmlformats.org/officeDocument/2006/relationships/slide" Target="slides/slide178.xml"/><Relationship Id="rId206" Type="http://schemas.openxmlformats.org/officeDocument/2006/relationships/slide" Target="slides/slide192.xml"/><Relationship Id="rId12" Type="http://schemas.openxmlformats.org/officeDocument/2006/relationships/slideMaster" Target="slideMasters/slideMaster12.xml"/><Relationship Id="rId33" Type="http://schemas.openxmlformats.org/officeDocument/2006/relationships/slide" Target="slides/slide19.xml"/><Relationship Id="rId108" Type="http://schemas.openxmlformats.org/officeDocument/2006/relationships/slide" Target="slides/slide94.xml"/><Relationship Id="rId129" Type="http://schemas.openxmlformats.org/officeDocument/2006/relationships/slide" Target="slides/slide115.xml"/><Relationship Id="rId54" Type="http://schemas.openxmlformats.org/officeDocument/2006/relationships/slide" Target="slides/slide40.xml"/><Relationship Id="rId75" Type="http://schemas.openxmlformats.org/officeDocument/2006/relationships/slide" Target="slides/slide61.xml"/><Relationship Id="rId96" Type="http://schemas.openxmlformats.org/officeDocument/2006/relationships/slide" Target="slides/slide82.xml"/><Relationship Id="rId140" Type="http://schemas.openxmlformats.org/officeDocument/2006/relationships/slide" Target="slides/slide126.xml"/><Relationship Id="rId161" Type="http://schemas.openxmlformats.org/officeDocument/2006/relationships/slide" Target="slides/slide147.xml"/><Relationship Id="rId182" Type="http://schemas.openxmlformats.org/officeDocument/2006/relationships/slide" Target="slides/slide168.xml"/><Relationship Id="rId6" Type="http://schemas.openxmlformats.org/officeDocument/2006/relationships/slideMaster" Target="slideMasters/slideMaster6.xml"/><Relationship Id="rId23" Type="http://schemas.openxmlformats.org/officeDocument/2006/relationships/slide" Target="slides/slide9.xml"/><Relationship Id="rId119" Type="http://schemas.openxmlformats.org/officeDocument/2006/relationships/slide" Target="slides/slide105.xml"/><Relationship Id="rId44" Type="http://schemas.openxmlformats.org/officeDocument/2006/relationships/slide" Target="slides/slide30.xml"/><Relationship Id="rId65" Type="http://schemas.openxmlformats.org/officeDocument/2006/relationships/slide" Target="slides/slide51.xml"/><Relationship Id="rId86" Type="http://schemas.openxmlformats.org/officeDocument/2006/relationships/slide" Target="slides/slide72.xml"/><Relationship Id="rId130" Type="http://schemas.openxmlformats.org/officeDocument/2006/relationships/slide" Target="slides/slide116.xml"/><Relationship Id="rId151" Type="http://schemas.openxmlformats.org/officeDocument/2006/relationships/slide" Target="slides/slide137.xml"/><Relationship Id="rId172" Type="http://schemas.openxmlformats.org/officeDocument/2006/relationships/slide" Target="slides/slide158.xml"/><Relationship Id="rId193" Type="http://schemas.openxmlformats.org/officeDocument/2006/relationships/slide" Target="slides/slide179.xml"/><Relationship Id="rId207" Type="http://schemas.openxmlformats.org/officeDocument/2006/relationships/slide" Target="slides/slide193.xml"/><Relationship Id="rId13" Type="http://schemas.openxmlformats.org/officeDocument/2006/relationships/slideMaster" Target="slideMasters/slideMaster13.xml"/><Relationship Id="rId109" Type="http://schemas.openxmlformats.org/officeDocument/2006/relationships/slide" Target="slides/slide95.xml"/><Relationship Id="rId34" Type="http://schemas.openxmlformats.org/officeDocument/2006/relationships/slide" Target="slides/slide20.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20" Type="http://schemas.openxmlformats.org/officeDocument/2006/relationships/slide" Target="slides/slide106.xml"/><Relationship Id="rId141" Type="http://schemas.openxmlformats.org/officeDocument/2006/relationships/slide" Target="slides/slide127.xml"/><Relationship Id="rId7" Type="http://schemas.openxmlformats.org/officeDocument/2006/relationships/slideMaster" Target="slideMasters/slideMaster7.xml"/><Relationship Id="rId162" Type="http://schemas.openxmlformats.org/officeDocument/2006/relationships/slide" Target="slides/slide148.xml"/><Relationship Id="rId183" Type="http://schemas.openxmlformats.org/officeDocument/2006/relationships/slide" Target="slides/slide169.xml"/><Relationship Id="rId24" Type="http://schemas.openxmlformats.org/officeDocument/2006/relationships/slide" Target="slides/slide10.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31" Type="http://schemas.openxmlformats.org/officeDocument/2006/relationships/slide" Target="slides/slide117.xml"/><Relationship Id="rId152" Type="http://schemas.openxmlformats.org/officeDocument/2006/relationships/slide" Target="slides/slide138.xml"/><Relationship Id="rId173" Type="http://schemas.openxmlformats.org/officeDocument/2006/relationships/slide" Target="slides/slide159.xml"/><Relationship Id="rId194" Type="http://schemas.openxmlformats.org/officeDocument/2006/relationships/slide" Target="slides/slide180.xml"/><Relationship Id="rId208" Type="http://schemas.openxmlformats.org/officeDocument/2006/relationships/notesMaster" Target="notesMasters/notesMaster1.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26" Type="http://schemas.openxmlformats.org/officeDocument/2006/relationships/slide" Target="slides/slide112.xml"/><Relationship Id="rId147" Type="http://schemas.openxmlformats.org/officeDocument/2006/relationships/slide" Target="slides/slide133.xml"/><Relationship Id="rId168" Type="http://schemas.openxmlformats.org/officeDocument/2006/relationships/slide" Target="slides/slide154.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121" Type="http://schemas.openxmlformats.org/officeDocument/2006/relationships/slide" Target="slides/slide107.xml"/><Relationship Id="rId142" Type="http://schemas.openxmlformats.org/officeDocument/2006/relationships/slide" Target="slides/slide128.xml"/><Relationship Id="rId163" Type="http://schemas.openxmlformats.org/officeDocument/2006/relationships/slide" Target="slides/slide149.xml"/><Relationship Id="rId184" Type="http://schemas.openxmlformats.org/officeDocument/2006/relationships/slide" Target="slides/slide170.xml"/><Relationship Id="rId189" Type="http://schemas.openxmlformats.org/officeDocument/2006/relationships/slide" Target="slides/slide175.xml"/><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116" Type="http://schemas.openxmlformats.org/officeDocument/2006/relationships/slide" Target="slides/slide102.xml"/><Relationship Id="rId137" Type="http://schemas.openxmlformats.org/officeDocument/2006/relationships/slide" Target="slides/slide123.xml"/><Relationship Id="rId158" Type="http://schemas.openxmlformats.org/officeDocument/2006/relationships/slide" Target="slides/slide144.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88" Type="http://schemas.openxmlformats.org/officeDocument/2006/relationships/slide" Target="slides/slide74.xml"/><Relationship Id="rId111" Type="http://schemas.openxmlformats.org/officeDocument/2006/relationships/slide" Target="slides/slide97.xml"/><Relationship Id="rId132" Type="http://schemas.openxmlformats.org/officeDocument/2006/relationships/slide" Target="slides/slide118.xml"/><Relationship Id="rId153" Type="http://schemas.openxmlformats.org/officeDocument/2006/relationships/slide" Target="slides/slide139.xml"/><Relationship Id="rId174" Type="http://schemas.openxmlformats.org/officeDocument/2006/relationships/slide" Target="slides/slide160.xml"/><Relationship Id="rId179" Type="http://schemas.openxmlformats.org/officeDocument/2006/relationships/slide" Target="slides/slide165.xml"/><Relationship Id="rId195" Type="http://schemas.openxmlformats.org/officeDocument/2006/relationships/slide" Target="slides/slide181.xml"/><Relationship Id="rId209" Type="http://schemas.openxmlformats.org/officeDocument/2006/relationships/handoutMaster" Target="handoutMasters/handoutMaster1.xml"/><Relationship Id="rId190" Type="http://schemas.openxmlformats.org/officeDocument/2006/relationships/slide" Target="slides/slide176.xml"/><Relationship Id="rId204" Type="http://schemas.openxmlformats.org/officeDocument/2006/relationships/slide" Target="slides/slide190.xml"/><Relationship Id="rId15" Type="http://schemas.openxmlformats.org/officeDocument/2006/relationships/slide" Target="slides/slide1.xml"/><Relationship Id="rId36" Type="http://schemas.openxmlformats.org/officeDocument/2006/relationships/slide" Target="slides/slide22.xml"/><Relationship Id="rId57" Type="http://schemas.openxmlformats.org/officeDocument/2006/relationships/slide" Target="slides/slide43.xml"/><Relationship Id="rId106" Type="http://schemas.openxmlformats.org/officeDocument/2006/relationships/slide" Target="slides/slide92.xml"/><Relationship Id="rId127" Type="http://schemas.openxmlformats.org/officeDocument/2006/relationships/slide" Target="slides/slide113.xml"/><Relationship Id="rId10" Type="http://schemas.openxmlformats.org/officeDocument/2006/relationships/slideMaster" Target="slideMasters/slideMaster10.xml"/><Relationship Id="rId31" Type="http://schemas.openxmlformats.org/officeDocument/2006/relationships/slide" Target="slides/slide17.xml"/><Relationship Id="rId52" Type="http://schemas.openxmlformats.org/officeDocument/2006/relationships/slide" Target="slides/slide38.xml"/><Relationship Id="rId73" Type="http://schemas.openxmlformats.org/officeDocument/2006/relationships/slide" Target="slides/slide59.xml"/><Relationship Id="rId78" Type="http://schemas.openxmlformats.org/officeDocument/2006/relationships/slide" Target="slides/slide64.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slide" Target="slides/slide108.xml"/><Relationship Id="rId143" Type="http://schemas.openxmlformats.org/officeDocument/2006/relationships/slide" Target="slides/slide129.xml"/><Relationship Id="rId148" Type="http://schemas.openxmlformats.org/officeDocument/2006/relationships/slide" Target="slides/slide134.xml"/><Relationship Id="rId164" Type="http://schemas.openxmlformats.org/officeDocument/2006/relationships/slide" Target="slides/slide150.xml"/><Relationship Id="rId169" Type="http://schemas.openxmlformats.org/officeDocument/2006/relationships/slide" Target="slides/slide155.xml"/><Relationship Id="rId185" Type="http://schemas.openxmlformats.org/officeDocument/2006/relationships/slide" Target="slides/slide17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6.xml"/><Relationship Id="rId210" Type="http://schemas.openxmlformats.org/officeDocument/2006/relationships/presProps" Target="presProps.xml"/><Relationship Id="rId26" Type="http://schemas.openxmlformats.org/officeDocument/2006/relationships/slide" Target="slides/slide12.xml"/><Relationship Id="rId47" Type="http://schemas.openxmlformats.org/officeDocument/2006/relationships/slide" Target="slides/slide33.xml"/><Relationship Id="rId68" Type="http://schemas.openxmlformats.org/officeDocument/2006/relationships/slide" Target="slides/slide54.xml"/><Relationship Id="rId89" Type="http://schemas.openxmlformats.org/officeDocument/2006/relationships/slide" Target="slides/slide75.xml"/><Relationship Id="rId112" Type="http://schemas.openxmlformats.org/officeDocument/2006/relationships/slide" Target="slides/slide98.xml"/><Relationship Id="rId133" Type="http://schemas.openxmlformats.org/officeDocument/2006/relationships/slide" Target="slides/slide119.xml"/><Relationship Id="rId154" Type="http://schemas.openxmlformats.org/officeDocument/2006/relationships/slide" Target="slides/slide140.xml"/><Relationship Id="rId175" Type="http://schemas.openxmlformats.org/officeDocument/2006/relationships/slide" Target="slides/slide161.xml"/><Relationship Id="rId196" Type="http://schemas.openxmlformats.org/officeDocument/2006/relationships/slide" Target="slides/slide182.xml"/><Relationship Id="rId200" Type="http://schemas.openxmlformats.org/officeDocument/2006/relationships/slide" Target="slides/slide186.xml"/><Relationship Id="rId16" Type="http://schemas.openxmlformats.org/officeDocument/2006/relationships/slide" Target="slides/slide2.xml"/><Relationship Id="rId37" Type="http://schemas.openxmlformats.org/officeDocument/2006/relationships/slide" Target="slides/slide23.xml"/><Relationship Id="rId58" Type="http://schemas.openxmlformats.org/officeDocument/2006/relationships/slide" Target="slides/slide44.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slide" Target="slides/slide109.xml"/><Relationship Id="rId144" Type="http://schemas.openxmlformats.org/officeDocument/2006/relationships/slide" Target="slides/slide130.xml"/><Relationship Id="rId90" Type="http://schemas.openxmlformats.org/officeDocument/2006/relationships/slide" Target="slides/slide76.xml"/><Relationship Id="rId165" Type="http://schemas.openxmlformats.org/officeDocument/2006/relationships/slide" Target="slides/slide151.xml"/><Relationship Id="rId186" Type="http://schemas.openxmlformats.org/officeDocument/2006/relationships/slide" Target="slides/slide172.xml"/><Relationship Id="rId211" Type="http://schemas.openxmlformats.org/officeDocument/2006/relationships/viewProps" Target="viewProps.xml"/><Relationship Id="rId27" Type="http://schemas.openxmlformats.org/officeDocument/2006/relationships/slide" Target="slides/slide13.xml"/><Relationship Id="rId48" Type="http://schemas.openxmlformats.org/officeDocument/2006/relationships/slide" Target="slides/slide34.xml"/><Relationship Id="rId69" Type="http://schemas.openxmlformats.org/officeDocument/2006/relationships/slide" Target="slides/slide55.xml"/><Relationship Id="rId113" Type="http://schemas.openxmlformats.org/officeDocument/2006/relationships/slide" Target="slides/slide99.xml"/><Relationship Id="rId134" Type="http://schemas.openxmlformats.org/officeDocument/2006/relationships/slide" Target="slides/slide120.xml"/><Relationship Id="rId80" Type="http://schemas.openxmlformats.org/officeDocument/2006/relationships/slide" Target="slides/slide66.xml"/><Relationship Id="rId155" Type="http://schemas.openxmlformats.org/officeDocument/2006/relationships/slide" Target="slides/slide141.xml"/><Relationship Id="rId176" Type="http://schemas.openxmlformats.org/officeDocument/2006/relationships/slide" Target="slides/slide162.xml"/><Relationship Id="rId197" Type="http://schemas.openxmlformats.org/officeDocument/2006/relationships/slide" Target="slides/slide183.xml"/><Relationship Id="rId201" Type="http://schemas.openxmlformats.org/officeDocument/2006/relationships/slide" Target="slides/slide187.xml"/><Relationship Id="rId17" Type="http://schemas.openxmlformats.org/officeDocument/2006/relationships/slide" Target="slides/slide3.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24" Type="http://schemas.openxmlformats.org/officeDocument/2006/relationships/slide" Target="slides/slide110.xml"/><Relationship Id="rId70" Type="http://schemas.openxmlformats.org/officeDocument/2006/relationships/slide" Target="slides/slide56.xml"/><Relationship Id="rId91" Type="http://schemas.openxmlformats.org/officeDocument/2006/relationships/slide" Target="slides/slide77.xml"/><Relationship Id="rId145" Type="http://schemas.openxmlformats.org/officeDocument/2006/relationships/slide" Target="slides/slide131.xml"/><Relationship Id="rId166" Type="http://schemas.openxmlformats.org/officeDocument/2006/relationships/slide" Target="slides/slide152.xml"/><Relationship Id="rId187" Type="http://schemas.openxmlformats.org/officeDocument/2006/relationships/slide" Target="slides/slide173.xml"/><Relationship Id="rId1" Type="http://schemas.openxmlformats.org/officeDocument/2006/relationships/slideMaster" Target="slideMasters/slideMaster1.xml"/><Relationship Id="rId212" Type="http://schemas.openxmlformats.org/officeDocument/2006/relationships/theme" Target="theme/theme1.xml"/><Relationship Id="rId28" Type="http://schemas.openxmlformats.org/officeDocument/2006/relationships/slide" Target="slides/slide14.xml"/><Relationship Id="rId49" Type="http://schemas.openxmlformats.org/officeDocument/2006/relationships/slide" Target="slides/slide35.xml"/><Relationship Id="rId114" Type="http://schemas.openxmlformats.org/officeDocument/2006/relationships/slide" Target="slides/slide100.xml"/><Relationship Id="rId60" Type="http://schemas.openxmlformats.org/officeDocument/2006/relationships/slide" Target="slides/slide46.xml"/><Relationship Id="rId81" Type="http://schemas.openxmlformats.org/officeDocument/2006/relationships/slide" Target="slides/slide67.xml"/><Relationship Id="rId135" Type="http://schemas.openxmlformats.org/officeDocument/2006/relationships/slide" Target="slides/slide121.xml"/><Relationship Id="rId156" Type="http://schemas.openxmlformats.org/officeDocument/2006/relationships/slide" Target="slides/slide142.xml"/><Relationship Id="rId177" Type="http://schemas.openxmlformats.org/officeDocument/2006/relationships/slide" Target="slides/slide163.xml"/><Relationship Id="rId198" Type="http://schemas.openxmlformats.org/officeDocument/2006/relationships/slide" Target="slides/slide184.xml"/><Relationship Id="rId202" Type="http://schemas.openxmlformats.org/officeDocument/2006/relationships/slide" Target="slides/slide188.xml"/><Relationship Id="rId18" Type="http://schemas.openxmlformats.org/officeDocument/2006/relationships/slide" Target="slides/slide4.xml"/><Relationship Id="rId39" Type="http://schemas.openxmlformats.org/officeDocument/2006/relationships/slide" Target="slides/slide25.xml"/><Relationship Id="rId50" Type="http://schemas.openxmlformats.org/officeDocument/2006/relationships/slide" Target="slides/slide36.xml"/><Relationship Id="rId104" Type="http://schemas.openxmlformats.org/officeDocument/2006/relationships/slide" Target="slides/slide90.xml"/><Relationship Id="rId125" Type="http://schemas.openxmlformats.org/officeDocument/2006/relationships/slide" Target="slides/slide111.xml"/><Relationship Id="rId146" Type="http://schemas.openxmlformats.org/officeDocument/2006/relationships/slide" Target="slides/slide132.xml"/><Relationship Id="rId167" Type="http://schemas.openxmlformats.org/officeDocument/2006/relationships/slide" Target="slides/slide153.xml"/><Relationship Id="rId188" Type="http://schemas.openxmlformats.org/officeDocument/2006/relationships/slide" Target="slides/slide174.xml"/><Relationship Id="rId71" Type="http://schemas.openxmlformats.org/officeDocument/2006/relationships/slide" Target="slides/slide57.xml"/><Relationship Id="rId92" Type="http://schemas.openxmlformats.org/officeDocument/2006/relationships/slide" Target="slides/slide78.xml"/><Relationship Id="rId213"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15.xml"/><Relationship Id="rId40" Type="http://schemas.openxmlformats.org/officeDocument/2006/relationships/slide" Target="slides/slide26.xml"/><Relationship Id="rId115" Type="http://schemas.openxmlformats.org/officeDocument/2006/relationships/slide" Target="slides/slide101.xml"/><Relationship Id="rId136" Type="http://schemas.openxmlformats.org/officeDocument/2006/relationships/slide" Target="slides/slide122.xml"/><Relationship Id="rId157" Type="http://schemas.openxmlformats.org/officeDocument/2006/relationships/slide" Target="slides/slide143.xml"/><Relationship Id="rId178" Type="http://schemas.openxmlformats.org/officeDocument/2006/relationships/slide" Target="slides/slide164.xml"/><Relationship Id="rId61" Type="http://schemas.openxmlformats.org/officeDocument/2006/relationships/slide" Target="slides/slide47.xml"/><Relationship Id="rId82" Type="http://schemas.openxmlformats.org/officeDocument/2006/relationships/slide" Target="slides/slide68.xml"/><Relationship Id="rId199" Type="http://schemas.openxmlformats.org/officeDocument/2006/relationships/slide" Target="slides/slide185.xml"/><Relationship Id="rId203" Type="http://schemas.openxmlformats.org/officeDocument/2006/relationships/slide" Target="slides/slide189.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8CBDE-B37B-4096-BABE-3274AD6846A3}" type="doc">
      <dgm:prSet loTypeId="urn:microsoft.com/office/officeart/2005/8/layout/cycle4" loCatId="cycle" qsTypeId="urn:microsoft.com/office/officeart/2005/8/quickstyle/simple2" qsCatId="simple" csTypeId="urn:microsoft.com/office/officeart/2005/8/colors/accent2_1" csCatId="accent2" phldr="1"/>
      <dgm:spPr/>
      <dgm:t>
        <a:bodyPr/>
        <a:lstStyle/>
        <a:p>
          <a:endParaRPr lang="tr-TR"/>
        </a:p>
      </dgm:t>
    </dgm:pt>
    <dgm:pt modelId="{2C55E98B-068E-43E4-8FEE-EA4F2C629206}">
      <dgm:prSet phldrT="[Metin]"/>
      <dgm:spPr/>
      <dgm:t>
        <a:bodyPr/>
        <a:lstStyle/>
        <a:p>
          <a:r>
            <a:rPr lang="tr-TR" dirty="0" smtClean="0"/>
            <a:t>P</a:t>
          </a:r>
          <a:endParaRPr lang="tr-TR" dirty="0"/>
        </a:p>
      </dgm:t>
    </dgm:pt>
    <dgm:pt modelId="{84081849-F84D-452B-A5DC-99794A0AE06F}" type="parTrans" cxnId="{CE009B9D-1439-4719-8DEB-5D84647F9E83}">
      <dgm:prSet/>
      <dgm:spPr/>
      <dgm:t>
        <a:bodyPr/>
        <a:lstStyle/>
        <a:p>
          <a:endParaRPr lang="tr-TR"/>
        </a:p>
      </dgm:t>
    </dgm:pt>
    <dgm:pt modelId="{0A720F60-6D2C-4DC7-90AE-BEEDFDBABC58}" type="sibTrans" cxnId="{CE009B9D-1439-4719-8DEB-5D84647F9E83}">
      <dgm:prSet/>
      <dgm:spPr/>
      <dgm:t>
        <a:bodyPr/>
        <a:lstStyle/>
        <a:p>
          <a:endParaRPr lang="tr-TR"/>
        </a:p>
      </dgm:t>
    </dgm:pt>
    <dgm:pt modelId="{9F8E2E85-6B2F-4BB8-835C-DF52AA8E5946}">
      <dgm:prSet phldrT="[Metin]"/>
      <dgm:spPr/>
      <dgm:t>
        <a:bodyPr/>
        <a:lstStyle/>
        <a:p>
          <a:endParaRPr lang="tr-TR" dirty="0"/>
        </a:p>
      </dgm:t>
    </dgm:pt>
    <dgm:pt modelId="{62BA28AF-1267-490F-9928-D78ADB2F1776}" type="parTrans" cxnId="{88EEAFF6-88B7-49FF-9BCA-2BC36C934DF3}">
      <dgm:prSet/>
      <dgm:spPr/>
      <dgm:t>
        <a:bodyPr/>
        <a:lstStyle/>
        <a:p>
          <a:endParaRPr lang="tr-TR"/>
        </a:p>
      </dgm:t>
    </dgm:pt>
    <dgm:pt modelId="{8AACBFFF-5C30-43DE-81E2-7A4EBD5CAC41}" type="sibTrans" cxnId="{88EEAFF6-88B7-49FF-9BCA-2BC36C934DF3}">
      <dgm:prSet/>
      <dgm:spPr/>
      <dgm:t>
        <a:bodyPr/>
        <a:lstStyle/>
        <a:p>
          <a:endParaRPr lang="tr-TR"/>
        </a:p>
      </dgm:t>
    </dgm:pt>
    <dgm:pt modelId="{BADCEF40-A17B-4D1A-8682-BCECB59D5D71}">
      <dgm:prSet phldrT="[Metin]"/>
      <dgm:spPr/>
      <dgm:t>
        <a:bodyPr/>
        <a:lstStyle/>
        <a:p>
          <a:r>
            <a:rPr lang="tr-TR" dirty="0" smtClean="0"/>
            <a:t>U </a:t>
          </a:r>
          <a:endParaRPr lang="tr-TR" dirty="0"/>
        </a:p>
      </dgm:t>
    </dgm:pt>
    <dgm:pt modelId="{74F47BDE-4D5A-4A05-A372-84333B00F311}" type="parTrans" cxnId="{7DC8B722-5BE6-4689-8F4F-B3BDE60499E2}">
      <dgm:prSet/>
      <dgm:spPr/>
      <dgm:t>
        <a:bodyPr/>
        <a:lstStyle/>
        <a:p>
          <a:endParaRPr lang="tr-TR"/>
        </a:p>
      </dgm:t>
    </dgm:pt>
    <dgm:pt modelId="{D4436020-37AA-42C7-AC8C-24672BDE1D04}" type="sibTrans" cxnId="{7DC8B722-5BE6-4689-8F4F-B3BDE60499E2}">
      <dgm:prSet/>
      <dgm:spPr/>
      <dgm:t>
        <a:bodyPr/>
        <a:lstStyle/>
        <a:p>
          <a:endParaRPr lang="tr-TR"/>
        </a:p>
      </dgm:t>
    </dgm:pt>
    <dgm:pt modelId="{13747CBE-1FDF-4FE2-8442-9D3D1B267761}">
      <dgm:prSet phldrT="[Metin]"/>
      <dgm:spPr/>
      <dgm:t>
        <a:bodyPr/>
        <a:lstStyle/>
        <a:p>
          <a:endParaRPr lang="tr-TR" dirty="0"/>
        </a:p>
      </dgm:t>
    </dgm:pt>
    <dgm:pt modelId="{D4251C62-92E8-4BCE-A019-BBCD0896E416}" type="parTrans" cxnId="{4CB40C29-FF37-4C9B-BBAC-8F79040D9BCB}">
      <dgm:prSet/>
      <dgm:spPr/>
      <dgm:t>
        <a:bodyPr/>
        <a:lstStyle/>
        <a:p>
          <a:endParaRPr lang="tr-TR"/>
        </a:p>
      </dgm:t>
    </dgm:pt>
    <dgm:pt modelId="{BB5FED3B-FAFD-4B27-BA6B-C3C4D5C05488}" type="sibTrans" cxnId="{4CB40C29-FF37-4C9B-BBAC-8F79040D9BCB}">
      <dgm:prSet/>
      <dgm:spPr/>
      <dgm:t>
        <a:bodyPr/>
        <a:lstStyle/>
        <a:p>
          <a:endParaRPr lang="tr-TR"/>
        </a:p>
      </dgm:t>
    </dgm:pt>
    <dgm:pt modelId="{A53DE7D7-E79A-465D-9ED0-AA585C41748D}">
      <dgm:prSet phldrT="[Metin]"/>
      <dgm:spPr/>
      <dgm:t>
        <a:bodyPr/>
        <a:lstStyle/>
        <a:p>
          <a:r>
            <a:rPr lang="tr-TR" smtClean="0"/>
            <a:t>K</a:t>
          </a:r>
          <a:endParaRPr lang="tr-TR" dirty="0"/>
        </a:p>
      </dgm:t>
    </dgm:pt>
    <dgm:pt modelId="{0C38B686-8C8D-4AC0-91E8-C4C94C63D75D}" type="parTrans" cxnId="{B9C9A559-ABE7-4C18-8215-78905BCE3D4E}">
      <dgm:prSet/>
      <dgm:spPr/>
      <dgm:t>
        <a:bodyPr/>
        <a:lstStyle/>
        <a:p>
          <a:endParaRPr lang="tr-TR"/>
        </a:p>
      </dgm:t>
    </dgm:pt>
    <dgm:pt modelId="{65FF50D4-3C23-4AF7-B8F7-B4DA2B678AC7}" type="sibTrans" cxnId="{B9C9A559-ABE7-4C18-8215-78905BCE3D4E}">
      <dgm:prSet/>
      <dgm:spPr/>
      <dgm:t>
        <a:bodyPr/>
        <a:lstStyle/>
        <a:p>
          <a:endParaRPr lang="tr-TR"/>
        </a:p>
      </dgm:t>
    </dgm:pt>
    <dgm:pt modelId="{C39F6FF9-3858-43ED-941A-C3E3A78541FF}">
      <dgm:prSet phldrT="[Metin]"/>
      <dgm:spPr/>
      <dgm:t>
        <a:bodyPr/>
        <a:lstStyle/>
        <a:p>
          <a:r>
            <a:rPr lang="tr-TR" dirty="0" smtClean="0"/>
            <a:t>Ö</a:t>
          </a:r>
          <a:endParaRPr lang="tr-TR" dirty="0"/>
        </a:p>
      </dgm:t>
    </dgm:pt>
    <dgm:pt modelId="{B0F92260-E03E-4529-8AFA-B8B8119F6604}" type="parTrans" cxnId="{AE82D1D5-E984-49D0-94AA-FECA123015E3}">
      <dgm:prSet/>
      <dgm:spPr/>
      <dgm:t>
        <a:bodyPr/>
        <a:lstStyle/>
        <a:p>
          <a:endParaRPr lang="tr-TR"/>
        </a:p>
      </dgm:t>
    </dgm:pt>
    <dgm:pt modelId="{6DF644B7-3332-4A10-A56E-D0B872F4B158}" type="sibTrans" cxnId="{AE82D1D5-E984-49D0-94AA-FECA123015E3}">
      <dgm:prSet/>
      <dgm:spPr/>
      <dgm:t>
        <a:bodyPr/>
        <a:lstStyle/>
        <a:p>
          <a:endParaRPr lang="tr-TR"/>
        </a:p>
      </dgm:t>
    </dgm:pt>
    <dgm:pt modelId="{73D82780-A219-4CC8-9404-36218CB473F2}">
      <dgm:prSet phldrT="[Metin]"/>
      <dgm:spPr/>
      <dgm:t>
        <a:bodyPr/>
        <a:lstStyle/>
        <a:p>
          <a:endParaRPr lang="tr-TR" dirty="0"/>
        </a:p>
      </dgm:t>
    </dgm:pt>
    <dgm:pt modelId="{A1A43827-A929-4553-B150-BD8EEC5FD150}" type="sibTrans" cxnId="{901A0FCD-5A06-46AD-AC3D-BE8E596E7A44}">
      <dgm:prSet/>
      <dgm:spPr/>
      <dgm:t>
        <a:bodyPr/>
        <a:lstStyle/>
        <a:p>
          <a:endParaRPr lang="tr-TR"/>
        </a:p>
      </dgm:t>
    </dgm:pt>
    <dgm:pt modelId="{C8543E1A-8477-4A33-9168-F59AE430A072}" type="parTrans" cxnId="{901A0FCD-5A06-46AD-AC3D-BE8E596E7A44}">
      <dgm:prSet/>
      <dgm:spPr/>
      <dgm:t>
        <a:bodyPr/>
        <a:lstStyle/>
        <a:p>
          <a:endParaRPr lang="tr-TR"/>
        </a:p>
      </dgm:t>
    </dgm:pt>
    <dgm:pt modelId="{A5B08D4D-BD27-4560-8FC6-70512FDBB845}">
      <dgm:prSet phldrT="[Metin]"/>
      <dgm:spPr/>
      <dgm:t>
        <a:bodyPr/>
        <a:lstStyle/>
        <a:p>
          <a:endParaRPr lang="tr-TR" dirty="0"/>
        </a:p>
      </dgm:t>
    </dgm:pt>
    <dgm:pt modelId="{62D6D916-D153-4C21-B07D-597741B26274}" type="sibTrans" cxnId="{BA808601-B0D7-4E57-A9E6-F1321E0E2305}">
      <dgm:prSet/>
      <dgm:spPr/>
      <dgm:t>
        <a:bodyPr/>
        <a:lstStyle/>
        <a:p>
          <a:endParaRPr lang="tr-TR"/>
        </a:p>
      </dgm:t>
    </dgm:pt>
    <dgm:pt modelId="{F9D5DE61-A0BF-4B3A-AE26-1C5709F7C37B}" type="parTrans" cxnId="{BA808601-B0D7-4E57-A9E6-F1321E0E2305}">
      <dgm:prSet/>
      <dgm:spPr/>
      <dgm:t>
        <a:bodyPr/>
        <a:lstStyle/>
        <a:p>
          <a:endParaRPr lang="tr-TR"/>
        </a:p>
      </dgm:t>
    </dgm:pt>
    <dgm:pt modelId="{66313422-9340-47D9-8EBC-9DFBD81A5FAA}" type="pres">
      <dgm:prSet presAssocID="{6158CBDE-B37B-4096-BABE-3274AD6846A3}" presName="cycleMatrixDiagram" presStyleCnt="0">
        <dgm:presLayoutVars>
          <dgm:chMax val="1"/>
          <dgm:dir/>
          <dgm:animLvl val="lvl"/>
          <dgm:resizeHandles val="exact"/>
        </dgm:presLayoutVars>
      </dgm:prSet>
      <dgm:spPr/>
      <dgm:t>
        <a:bodyPr/>
        <a:lstStyle/>
        <a:p>
          <a:endParaRPr lang="tr-TR"/>
        </a:p>
      </dgm:t>
    </dgm:pt>
    <dgm:pt modelId="{74EA1748-4C9C-4DCD-BA67-3270E9DA05F8}" type="pres">
      <dgm:prSet presAssocID="{6158CBDE-B37B-4096-BABE-3274AD6846A3}" presName="children" presStyleCnt="0"/>
      <dgm:spPr/>
    </dgm:pt>
    <dgm:pt modelId="{4F736F61-37CD-43CD-9176-C2AB03F3B1D4}" type="pres">
      <dgm:prSet presAssocID="{6158CBDE-B37B-4096-BABE-3274AD6846A3}" presName="child1group" presStyleCnt="0"/>
      <dgm:spPr/>
    </dgm:pt>
    <dgm:pt modelId="{7180D29A-19C9-4233-9B9E-9958EDD6EADF}" type="pres">
      <dgm:prSet presAssocID="{6158CBDE-B37B-4096-BABE-3274AD6846A3}" presName="child1" presStyleLbl="bgAcc1" presStyleIdx="0" presStyleCnt="4"/>
      <dgm:spPr/>
      <dgm:t>
        <a:bodyPr/>
        <a:lstStyle/>
        <a:p>
          <a:endParaRPr lang="tr-TR"/>
        </a:p>
      </dgm:t>
    </dgm:pt>
    <dgm:pt modelId="{857B896C-8EDD-4F57-AB84-B6F7264D6DC0}" type="pres">
      <dgm:prSet presAssocID="{6158CBDE-B37B-4096-BABE-3274AD6846A3}" presName="child1Text" presStyleLbl="bgAcc1" presStyleIdx="0" presStyleCnt="4">
        <dgm:presLayoutVars>
          <dgm:bulletEnabled val="1"/>
        </dgm:presLayoutVars>
      </dgm:prSet>
      <dgm:spPr/>
      <dgm:t>
        <a:bodyPr/>
        <a:lstStyle/>
        <a:p>
          <a:endParaRPr lang="tr-TR"/>
        </a:p>
      </dgm:t>
    </dgm:pt>
    <dgm:pt modelId="{8E7C0E24-E1F4-4444-8AF8-E52F0CF68828}" type="pres">
      <dgm:prSet presAssocID="{6158CBDE-B37B-4096-BABE-3274AD6846A3}" presName="child2group" presStyleCnt="0"/>
      <dgm:spPr/>
    </dgm:pt>
    <dgm:pt modelId="{9BF8914B-4B68-47E5-B05E-E29D6A1DA190}" type="pres">
      <dgm:prSet presAssocID="{6158CBDE-B37B-4096-BABE-3274AD6846A3}" presName="child2" presStyleLbl="bgAcc1" presStyleIdx="1" presStyleCnt="4"/>
      <dgm:spPr/>
      <dgm:t>
        <a:bodyPr/>
        <a:lstStyle/>
        <a:p>
          <a:endParaRPr lang="tr-TR"/>
        </a:p>
      </dgm:t>
    </dgm:pt>
    <dgm:pt modelId="{F2256B73-FF01-489A-A41F-64677378E941}" type="pres">
      <dgm:prSet presAssocID="{6158CBDE-B37B-4096-BABE-3274AD6846A3}" presName="child2Text" presStyleLbl="bgAcc1" presStyleIdx="1" presStyleCnt="4">
        <dgm:presLayoutVars>
          <dgm:bulletEnabled val="1"/>
        </dgm:presLayoutVars>
      </dgm:prSet>
      <dgm:spPr/>
      <dgm:t>
        <a:bodyPr/>
        <a:lstStyle/>
        <a:p>
          <a:endParaRPr lang="tr-TR"/>
        </a:p>
      </dgm:t>
    </dgm:pt>
    <dgm:pt modelId="{40618EE8-B4C5-45B3-850D-E0185B0B4230}" type="pres">
      <dgm:prSet presAssocID="{6158CBDE-B37B-4096-BABE-3274AD6846A3}" presName="child3group" presStyleCnt="0"/>
      <dgm:spPr/>
    </dgm:pt>
    <dgm:pt modelId="{3D1D4EB0-5A8F-4715-A3F9-53EE6DF87BA1}" type="pres">
      <dgm:prSet presAssocID="{6158CBDE-B37B-4096-BABE-3274AD6846A3}" presName="child3" presStyleLbl="bgAcc1" presStyleIdx="2" presStyleCnt="4"/>
      <dgm:spPr/>
      <dgm:t>
        <a:bodyPr/>
        <a:lstStyle/>
        <a:p>
          <a:endParaRPr lang="tr-TR"/>
        </a:p>
      </dgm:t>
    </dgm:pt>
    <dgm:pt modelId="{90FDF3F6-B1DD-4394-BE8D-20BD1C6C73BC}" type="pres">
      <dgm:prSet presAssocID="{6158CBDE-B37B-4096-BABE-3274AD6846A3}" presName="child3Text" presStyleLbl="bgAcc1" presStyleIdx="2" presStyleCnt="4">
        <dgm:presLayoutVars>
          <dgm:bulletEnabled val="1"/>
        </dgm:presLayoutVars>
      </dgm:prSet>
      <dgm:spPr/>
      <dgm:t>
        <a:bodyPr/>
        <a:lstStyle/>
        <a:p>
          <a:endParaRPr lang="tr-TR"/>
        </a:p>
      </dgm:t>
    </dgm:pt>
    <dgm:pt modelId="{E8596F34-4184-4614-94F3-A646785966F8}" type="pres">
      <dgm:prSet presAssocID="{6158CBDE-B37B-4096-BABE-3274AD6846A3}" presName="child4group" presStyleCnt="0"/>
      <dgm:spPr/>
    </dgm:pt>
    <dgm:pt modelId="{2AA85F57-38C1-4BEF-A4E6-D33FE923B698}" type="pres">
      <dgm:prSet presAssocID="{6158CBDE-B37B-4096-BABE-3274AD6846A3}" presName="child4" presStyleLbl="bgAcc1" presStyleIdx="3" presStyleCnt="4"/>
      <dgm:spPr/>
      <dgm:t>
        <a:bodyPr/>
        <a:lstStyle/>
        <a:p>
          <a:endParaRPr lang="tr-TR"/>
        </a:p>
      </dgm:t>
    </dgm:pt>
    <dgm:pt modelId="{CB915FAE-02CE-45BD-BCD7-959D3134B722}" type="pres">
      <dgm:prSet presAssocID="{6158CBDE-B37B-4096-BABE-3274AD6846A3}" presName="child4Text" presStyleLbl="bgAcc1" presStyleIdx="3" presStyleCnt="4">
        <dgm:presLayoutVars>
          <dgm:bulletEnabled val="1"/>
        </dgm:presLayoutVars>
      </dgm:prSet>
      <dgm:spPr/>
      <dgm:t>
        <a:bodyPr/>
        <a:lstStyle/>
        <a:p>
          <a:endParaRPr lang="tr-TR"/>
        </a:p>
      </dgm:t>
    </dgm:pt>
    <dgm:pt modelId="{25E5CAD5-8F80-4217-BC92-C039B039D628}" type="pres">
      <dgm:prSet presAssocID="{6158CBDE-B37B-4096-BABE-3274AD6846A3}" presName="childPlaceholder" presStyleCnt="0"/>
      <dgm:spPr/>
    </dgm:pt>
    <dgm:pt modelId="{F63DD908-1D32-4BA5-B58A-A06A55FEE064}" type="pres">
      <dgm:prSet presAssocID="{6158CBDE-B37B-4096-BABE-3274AD6846A3}" presName="circle" presStyleCnt="0"/>
      <dgm:spPr/>
    </dgm:pt>
    <dgm:pt modelId="{5EBF7C00-75FA-48B0-A386-CB1CEC17B005}" type="pres">
      <dgm:prSet presAssocID="{6158CBDE-B37B-4096-BABE-3274AD6846A3}" presName="quadrant1" presStyleLbl="node1" presStyleIdx="0" presStyleCnt="4">
        <dgm:presLayoutVars>
          <dgm:chMax val="1"/>
          <dgm:bulletEnabled val="1"/>
        </dgm:presLayoutVars>
      </dgm:prSet>
      <dgm:spPr/>
      <dgm:t>
        <a:bodyPr/>
        <a:lstStyle/>
        <a:p>
          <a:endParaRPr lang="tr-TR"/>
        </a:p>
      </dgm:t>
    </dgm:pt>
    <dgm:pt modelId="{3C456A31-8822-4669-9CCE-E2AECE825BEB}" type="pres">
      <dgm:prSet presAssocID="{6158CBDE-B37B-4096-BABE-3274AD6846A3}" presName="quadrant2" presStyleLbl="node1" presStyleIdx="1" presStyleCnt="4">
        <dgm:presLayoutVars>
          <dgm:chMax val="1"/>
          <dgm:bulletEnabled val="1"/>
        </dgm:presLayoutVars>
      </dgm:prSet>
      <dgm:spPr/>
      <dgm:t>
        <a:bodyPr/>
        <a:lstStyle/>
        <a:p>
          <a:endParaRPr lang="tr-TR"/>
        </a:p>
      </dgm:t>
    </dgm:pt>
    <dgm:pt modelId="{8089496F-73D5-411C-854A-C540DC91337B}" type="pres">
      <dgm:prSet presAssocID="{6158CBDE-B37B-4096-BABE-3274AD6846A3}" presName="quadrant3" presStyleLbl="node1" presStyleIdx="2" presStyleCnt="4">
        <dgm:presLayoutVars>
          <dgm:chMax val="1"/>
          <dgm:bulletEnabled val="1"/>
        </dgm:presLayoutVars>
      </dgm:prSet>
      <dgm:spPr/>
      <dgm:t>
        <a:bodyPr/>
        <a:lstStyle/>
        <a:p>
          <a:endParaRPr lang="tr-TR"/>
        </a:p>
      </dgm:t>
    </dgm:pt>
    <dgm:pt modelId="{AAC84143-8A19-4390-A2DD-B87A4ECFF2CB}" type="pres">
      <dgm:prSet presAssocID="{6158CBDE-B37B-4096-BABE-3274AD6846A3}" presName="quadrant4" presStyleLbl="node1" presStyleIdx="3" presStyleCnt="4">
        <dgm:presLayoutVars>
          <dgm:chMax val="1"/>
          <dgm:bulletEnabled val="1"/>
        </dgm:presLayoutVars>
      </dgm:prSet>
      <dgm:spPr/>
      <dgm:t>
        <a:bodyPr/>
        <a:lstStyle/>
        <a:p>
          <a:endParaRPr lang="tr-TR"/>
        </a:p>
      </dgm:t>
    </dgm:pt>
    <dgm:pt modelId="{5687C19C-BEBF-4992-AC06-9BEC82509628}" type="pres">
      <dgm:prSet presAssocID="{6158CBDE-B37B-4096-BABE-3274AD6846A3}" presName="quadrantPlaceholder" presStyleCnt="0"/>
      <dgm:spPr/>
    </dgm:pt>
    <dgm:pt modelId="{BE5CDB45-DD13-4A61-88B3-0F2082DDE34A}" type="pres">
      <dgm:prSet presAssocID="{6158CBDE-B37B-4096-BABE-3274AD6846A3}" presName="center1" presStyleLbl="fgShp" presStyleIdx="0" presStyleCnt="2"/>
      <dgm:spPr/>
    </dgm:pt>
    <dgm:pt modelId="{B6DC692E-C5F7-4D03-8924-B79B254EEE10}" type="pres">
      <dgm:prSet presAssocID="{6158CBDE-B37B-4096-BABE-3274AD6846A3}" presName="center2" presStyleLbl="fgShp" presStyleIdx="1" presStyleCnt="2"/>
      <dgm:spPr/>
    </dgm:pt>
  </dgm:ptLst>
  <dgm:cxnLst>
    <dgm:cxn modelId="{4CB40C29-FF37-4C9B-BBAC-8F79040D9BCB}" srcId="{BADCEF40-A17B-4D1A-8682-BCECB59D5D71}" destId="{13747CBE-1FDF-4FE2-8442-9D3D1B267761}" srcOrd="0" destOrd="0" parTransId="{D4251C62-92E8-4BCE-A019-BBCD0896E416}" sibTransId="{BB5FED3B-FAFD-4B27-BA6B-C3C4D5C05488}"/>
    <dgm:cxn modelId="{0DD7528C-1ECF-40C3-AC61-B140C227B61F}" type="presOf" srcId="{6158CBDE-B37B-4096-BABE-3274AD6846A3}" destId="{66313422-9340-47D9-8EBC-9DFBD81A5FAA}" srcOrd="0" destOrd="0" presId="urn:microsoft.com/office/officeart/2005/8/layout/cycle4"/>
    <dgm:cxn modelId="{C6BFCD1B-C004-4340-B8BE-1E8F2C0A4CDD}" type="presOf" srcId="{A5B08D4D-BD27-4560-8FC6-70512FDBB845}" destId="{2AA85F57-38C1-4BEF-A4E6-D33FE923B698}" srcOrd="0" destOrd="0" presId="urn:microsoft.com/office/officeart/2005/8/layout/cycle4"/>
    <dgm:cxn modelId="{BA808601-B0D7-4E57-A9E6-F1321E0E2305}" srcId="{C39F6FF9-3858-43ED-941A-C3E3A78541FF}" destId="{A5B08D4D-BD27-4560-8FC6-70512FDBB845}" srcOrd="0" destOrd="0" parTransId="{F9D5DE61-A0BF-4B3A-AE26-1C5709F7C37B}" sibTransId="{62D6D916-D153-4C21-B07D-597741B26274}"/>
    <dgm:cxn modelId="{1FFC6CBF-E8D9-4B7B-A156-4D1234EEE20D}" type="presOf" srcId="{73D82780-A219-4CC8-9404-36218CB473F2}" destId="{90FDF3F6-B1DD-4394-BE8D-20BD1C6C73BC}" srcOrd="1" destOrd="0" presId="urn:microsoft.com/office/officeart/2005/8/layout/cycle4"/>
    <dgm:cxn modelId="{CE009B9D-1439-4719-8DEB-5D84647F9E83}" srcId="{6158CBDE-B37B-4096-BABE-3274AD6846A3}" destId="{2C55E98B-068E-43E4-8FEE-EA4F2C629206}" srcOrd="0" destOrd="0" parTransId="{84081849-F84D-452B-A5DC-99794A0AE06F}" sibTransId="{0A720F60-6D2C-4DC7-90AE-BEEDFDBABC58}"/>
    <dgm:cxn modelId="{99FBFD01-E670-4948-97D2-0FE447F34C52}" type="presOf" srcId="{BADCEF40-A17B-4D1A-8682-BCECB59D5D71}" destId="{3C456A31-8822-4669-9CCE-E2AECE825BEB}" srcOrd="0" destOrd="0" presId="urn:microsoft.com/office/officeart/2005/8/layout/cycle4"/>
    <dgm:cxn modelId="{30226F03-357A-41F7-B0A6-B28D1DDEB1F1}" type="presOf" srcId="{13747CBE-1FDF-4FE2-8442-9D3D1B267761}" destId="{F2256B73-FF01-489A-A41F-64677378E941}" srcOrd="1" destOrd="0" presId="urn:microsoft.com/office/officeart/2005/8/layout/cycle4"/>
    <dgm:cxn modelId="{DEA09DD9-AC68-4748-8212-48D047B64E15}" type="presOf" srcId="{9F8E2E85-6B2F-4BB8-835C-DF52AA8E5946}" destId="{7180D29A-19C9-4233-9B9E-9958EDD6EADF}" srcOrd="0" destOrd="0" presId="urn:microsoft.com/office/officeart/2005/8/layout/cycle4"/>
    <dgm:cxn modelId="{583B1D9A-5EF8-4BF6-BA9B-A3558342149A}" type="presOf" srcId="{A5B08D4D-BD27-4560-8FC6-70512FDBB845}" destId="{CB915FAE-02CE-45BD-BCD7-959D3134B722}" srcOrd="1" destOrd="0" presId="urn:microsoft.com/office/officeart/2005/8/layout/cycle4"/>
    <dgm:cxn modelId="{BAB28AFB-5D77-4B46-A1BF-0C37CA71F0D9}" type="presOf" srcId="{73D82780-A219-4CC8-9404-36218CB473F2}" destId="{3D1D4EB0-5A8F-4715-A3F9-53EE6DF87BA1}" srcOrd="0" destOrd="0" presId="urn:microsoft.com/office/officeart/2005/8/layout/cycle4"/>
    <dgm:cxn modelId="{88EEAFF6-88B7-49FF-9BCA-2BC36C934DF3}" srcId="{2C55E98B-068E-43E4-8FEE-EA4F2C629206}" destId="{9F8E2E85-6B2F-4BB8-835C-DF52AA8E5946}" srcOrd="0" destOrd="0" parTransId="{62BA28AF-1267-490F-9928-D78ADB2F1776}" sibTransId="{8AACBFFF-5C30-43DE-81E2-7A4EBD5CAC41}"/>
    <dgm:cxn modelId="{889E8B99-0022-4EBA-8246-F7122AF8AC44}" type="presOf" srcId="{2C55E98B-068E-43E4-8FEE-EA4F2C629206}" destId="{5EBF7C00-75FA-48B0-A386-CB1CEC17B005}" srcOrd="0" destOrd="0" presId="urn:microsoft.com/office/officeart/2005/8/layout/cycle4"/>
    <dgm:cxn modelId="{379454FE-EC9F-44E7-B39B-5D64E3205E5A}" type="presOf" srcId="{C39F6FF9-3858-43ED-941A-C3E3A78541FF}" destId="{AAC84143-8A19-4390-A2DD-B87A4ECFF2CB}" srcOrd="0" destOrd="0" presId="urn:microsoft.com/office/officeart/2005/8/layout/cycle4"/>
    <dgm:cxn modelId="{0353C3ED-98AA-491B-B08E-6B55BADBA249}" type="presOf" srcId="{13747CBE-1FDF-4FE2-8442-9D3D1B267761}" destId="{9BF8914B-4B68-47E5-B05E-E29D6A1DA190}" srcOrd="0" destOrd="0" presId="urn:microsoft.com/office/officeart/2005/8/layout/cycle4"/>
    <dgm:cxn modelId="{06F7DCD6-5422-4C1D-A392-A901109B1CA6}" type="presOf" srcId="{A53DE7D7-E79A-465D-9ED0-AA585C41748D}" destId="{8089496F-73D5-411C-854A-C540DC91337B}" srcOrd="0" destOrd="0" presId="urn:microsoft.com/office/officeart/2005/8/layout/cycle4"/>
    <dgm:cxn modelId="{7DC8B722-5BE6-4689-8F4F-B3BDE60499E2}" srcId="{6158CBDE-B37B-4096-BABE-3274AD6846A3}" destId="{BADCEF40-A17B-4D1A-8682-BCECB59D5D71}" srcOrd="1" destOrd="0" parTransId="{74F47BDE-4D5A-4A05-A372-84333B00F311}" sibTransId="{D4436020-37AA-42C7-AC8C-24672BDE1D04}"/>
    <dgm:cxn modelId="{B9C9A559-ABE7-4C18-8215-78905BCE3D4E}" srcId="{6158CBDE-B37B-4096-BABE-3274AD6846A3}" destId="{A53DE7D7-E79A-465D-9ED0-AA585C41748D}" srcOrd="2" destOrd="0" parTransId="{0C38B686-8C8D-4AC0-91E8-C4C94C63D75D}" sibTransId="{65FF50D4-3C23-4AF7-B8F7-B4DA2B678AC7}"/>
    <dgm:cxn modelId="{901A0FCD-5A06-46AD-AC3D-BE8E596E7A44}" srcId="{A53DE7D7-E79A-465D-9ED0-AA585C41748D}" destId="{73D82780-A219-4CC8-9404-36218CB473F2}" srcOrd="0" destOrd="0" parTransId="{C8543E1A-8477-4A33-9168-F59AE430A072}" sibTransId="{A1A43827-A929-4553-B150-BD8EEC5FD150}"/>
    <dgm:cxn modelId="{AE82D1D5-E984-49D0-94AA-FECA123015E3}" srcId="{6158CBDE-B37B-4096-BABE-3274AD6846A3}" destId="{C39F6FF9-3858-43ED-941A-C3E3A78541FF}" srcOrd="3" destOrd="0" parTransId="{B0F92260-E03E-4529-8AFA-B8B8119F6604}" sibTransId="{6DF644B7-3332-4A10-A56E-D0B872F4B158}"/>
    <dgm:cxn modelId="{ECE3CEE5-934D-43FC-AE88-3868350332DC}" type="presOf" srcId="{9F8E2E85-6B2F-4BB8-835C-DF52AA8E5946}" destId="{857B896C-8EDD-4F57-AB84-B6F7264D6DC0}" srcOrd="1" destOrd="0" presId="urn:microsoft.com/office/officeart/2005/8/layout/cycle4"/>
    <dgm:cxn modelId="{D6FBB7CA-3CC3-4A23-A7FC-FC955478F7AD}" type="presParOf" srcId="{66313422-9340-47D9-8EBC-9DFBD81A5FAA}" destId="{74EA1748-4C9C-4DCD-BA67-3270E9DA05F8}" srcOrd="0" destOrd="0" presId="urn:microsoft.com/office/officeart/2005/8/layout/cycle4"/>
    <dgm:cxn modelId="{1A4A91ED-B370-4912-8D26-2E6073E3A59A}" type="presParOf" srcId="{74EA1748-4C9C-4DCD-BA67-3270E9DA05F8}" destId="{4F736F61-37CD-43CD-9176-C2AB03F3B1D4}" srcOrd="0" destOrd="0" presId="urn:microsoft.com/office/officeart/2005/8/layout/cycle4"/>
    <dgm:cxn modelId="{1269075E-DD36-458F-9DB2-C4DA0BEDFB07}" type="presParOf" srcId="{4F736F61-37CD-43CD-9176-C2AB03F3B1D4}" destId="{7180D29A-19C9-4233-9B9E-9958EDD6EADF}" srcOrd="0" destOrd="0" presId="urn:microsoft.com/office/officeart/2005/8/layout/cycle4"/>
    <dgm:cxn modelId="{3FAE46BD-195D-488B-AD12-1E87BF2718A2}" type="presParOf" srcId="{4F736F61-37CD-43CD-9176-C2AB03F3B1D4}" destId="{857B896C-8EDD-4F57-AB84-B6F7264D6DC0}" srcOrd="1" destOrd="0" presId="urn:microsoft.com/office/officeart/2005/8/layout/cycle4"/>
    <dgm:cxn modelId="{61A99A43-C02F-4862-9216-618E50713A22}" type="presParOf" srcId="{74EA1748-4C9C-4DCD-BA67-3270E9DA05F8}" destId="{8E7C0E24-E1F4-4444-8AF8-E52F0CF68828}" srcOrd="1" destOrd="0" presId="urn:microsoft.com/office/officeart/2005/8/layout/cycle4"/>
    <dgm:cxn modelId="{9E08A8B4-33A3-4FB2-AF6A-0253C6A059D1}" type="presParOf" srcId="{8E7C0E24-E1F4-4444-8AF8-E52F0CF68828}" destId="{9BF8914B-4B68-47E5-B05E-E29D6A1DA190}" srcOrd="0" destOrd="0" presId="urn:microsoft.com/office/officeart/2005/8/layout/cycle4"/>
    <dgm:cxn modelId="{AAE0DFFA-9FFF-403F-B3C4-D764E9F617E5}" type="presParOf" srcId="{8E7C0E24-E1F4-4444-8AF8-E52F0CF68828}" destId="{F2256B73-FF01-489A-A41F-64677378E941}" srcOrd="1" destOrd="0" presId="urn:microsoft.com/office/officeart/2005/8/layout/cycle4"/>
    <dgm:cxn modelId="{8BCF79E3-3552-4D65-A812-ABB0D0E852A0}" type="presParOf" srcId="{74EA1748-4C9C-4DCD-BA67-3270E9DA05F8}" destId="{40618EE8-B4C5-45B3-850D-E0185B0B4230}" srcOrd="2" destOrd="0" presId="urn:microsoft.com/office/officeart/2005/8/layout/cycle4"/>
    <dgm:cxn modelId="{FCD35B74-1F92-4870-94B4-EC200BB13991}" type="presParOf" srcId="{40618EE8-B4C5-45B3-850D-E0185B0B4230}" destId="{3D1D4EB0-5A8F-4715-A3F9-53EE6DF87BA1}" srcOrd="0" destOrd="0" presId="urn:microsoft.com/office/officeart/2005/8/layout/cycle4"/>
    <dgm:cxn modelId="{34F316FF-4C47-458C-91BB-A89F9DCBEA89}" type="presParOf" srcId="{40618EE8-B4C5-45B3-850D-E0185B0B4230}" destId="{90FDF3F6-B1DD-4394-BE8D-20BD1C6C73BC}" srcOrd="1" destOrd="0" presId="urn:microsoft.com/office/officeart/2005/8/layout/cycle4"/>
    <dgm:cxn modelId="{BFE73BC6-199C-4295-9448-8849925BF805}" type="presParOf" srcId="{74EA1748-4C9C-4DCD-BA67-3270E9DA05F8}" destId="{E8596F34-4184-4614-94F3-A646785966F8}" srcOrd="3" destOrd="0" presId="urn:microsoft.com/office/officeart/2005/8/layout/cycle4"/>
    <dgm:cxn modelId="{D96AC035-CF33-4243-88AD-86D3017A0CD6}" type="presParOf" srcId="{E8596F34-4184-4614-94F3-A646785966F8}" destId="{2AA85F57-38C1-4BEF-A4E6-D33FE923B698}" srcOrd="0" destOrd="0" presId="urn:microsoft.com/office/officeart/2005/8/layout/cycle4"/>
    <dgm:cxn modelId="{2092FCA9-B4EC-45B7-8D03-1E51FAE3D511}" type="presParOf" srcId="{E8596F34-4184-4614-94F3-A646785966F8}" destId="{CB915FAE-02CE-45BD-BCD7-959D3134B722}" srcOrd="1" destOrd="0" presId="urn:microsoft.com/office/officeart/2005/8/layout/cycle4"/>
    <dgm:cxn modelId="{02E8F9CE-BD8B-4001-B7F3-89EC205E6541}" type="presParOf" srcId="{74EA1748-4C9C-4DCD-BA67-3270E9DA05F8}" destId="{25E5CAD5-8F80-4217-BC92-C039B039D628}" srcOrd="4" destOrd="0" presId="urn:microsoft.com/office/officeart/2005/8/layout/cycle4"/>
    <dgm:cxn modelId="{10BBE260-A02E-444F-9619-6112A5FC77CB}" type="presParOf" srcId="{66313422-9340-47D9-8EBC-9DFBD81A5FAA}" destId="{F63DD908-1D32-4BA5-B58A-A06A55FEE064}" srcOrd="1" destOrd="0" presId="urn:microsoft.com/office/officeart/2005/8/layout/cycle4"/>
    <dgm:cxn modelId="{95F68228-F12C-40BC-B97B-038E63CC43F8}" type="presParOf" srcId="{F63DD908-1D32-4BA5-B58A-A06A55FEE064}" destId="{5EBF7C00-75FA-48B0-A386-CB1CEC17B005}" srcOrd="0" destOrd="0" presId="urn:microsoft.com/office/officeart/2005/8/layout/cycle4"/>
    <dgm:cxn modelId="{CD83EC3C-0C53-4ECA-A4DF-6AB990D626D9}" type="presParOf" srcId="{F63DD908-1D32-4BA5-B58A-A06A55FEE064}" destId="{3C456A31-8822-4669-9CCE-E2AECE825BEB}" srcOrd="1" destOrd="0" presId="urn:microsoft.com/office/officeart/2005/8/layout/cycle4"/>
    <dgm:cxn modelId="{1A4D4A8E-2F61-472F-BA0C-6732649F3323}" type="presParOf" srcId="{F63DD908-1D32-4BA5-B58A-A06A55FEE064}" destId="{8089496F-73D5-411C-854A-C540DC91337B}" srcOrd="2" destOrd="0" presId="urn:microsoft.com/office/officeart/2005/8/layout/cycle4"/>
    <dgm:cxn modelId="{771E1DA4-F446-4E36-93C7-C22D8EC8E1D1}" type="presParOf" srcId="{F63DD908-1D32-4BA5-B58A-A06A55FEE064}" destId="{AAC84143-8A19-4390-A2DD-B87A4ECFF2CB}" srcOrd="3" destOrd="0" presId="urn:microsoft.com/office/officeart/2005/8/layout/cycle4"/>
    <dgm:cxn modelId="{111578FA-41A4-42F0-9AD3-BF6FB8556AE3}" type="presParOf" srcId="{F63DD908-1D32-4BA5-B58A-A06A55FEE064}" destId="{5687C19C-BEBF-4992-AC06-9BEC82509628}" srcOrd="4" destOrd="0" presId="urn:microsoft.com/office/officeart/2005/8/layout/cycle4"/>
    <dgm:cxn modelId="{B0570C51-AA5C-4C20-9CE1-B859FF32E149}" type="presParOf" srcId="{66313422-9340-47D9-8EBC-9DFBD81A5FAA}" destId="{BE5CDB45-DD13-4A61-88B3-0F2082DDE34A}" srcOrd="2" destOrd="0" presId="urn:microsoft.com/office/officeart/2005/8/layout/cycle4"/>
    <dgm:cxn modelId="{8F152CB5-307F-4372-8FF6-7980CFA64727}" type="presParOf" srcId="{66313422-9340-47D9-8EBC-9DFBD81A5FAA}" destId="{B6DC692E-C5F7-4D03-8924-B79B254EEE1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58CBDE-B37B-4096-BABE-3274AD6846A3}" type="doc">
      <dgm:prSet loTypeId="urn:microsoft.com/office/officeart/2005/8/layout/cycle4" loCatId="cycle" qsTypeId="urn:microsoft.com/office/officeart/2005/8/quickstyle/simple2" qsCatId="simple" csTypeId="urn:microsoft.com/office/officeart/2005/8/colors/accent0_2" csCatId="mainScheme" phldr="1"/>
      <dgm:spPr/>
      <dgm:t>
        <a:bodyPr/>
        <a:lstStyle/>
        <a:p>
          <a:endParaRPr lang="tr-TR"/>
        </a:p>
      </dgm:t>
    </dgm:pt>
    <dgm:pt modelId="{2C55E98B-068E-43E4-8FEE-EA4F2C629206}">
      <dgm:prSet phldrT="[Metin]"/>
      <dgm:spPr/>
      <dgm:t>
        <a:bodyPr/>
        <a:lstStyle/>
        <a:p>
          <a:r>
            <a:rPr lang="tr-TR" dirty="0" smtClean="0"/>
            <a:t>P</a:t>
          </a:r>
          <a:endParaRPr lang="tr-TR" dirty="0"/>
        </a:p>
      </dgm:t>
    </dgm:pt>
    <dgm:pt modelId="{84081849-F84D-452B-A5DC-99794A0AE06F}" type="parTrans" cxnId="{CE009B9D-1439-4719-8DEB-5D84647F9E83}">
      <dgm:prSet/>
      <dgm:spPr/>
      <dgm:t>
        <a:bodyPr/>
        <a:lstStyle/>
        <a:p>
          <a:endParaRPr lang="tr-TR"/>
        </a:p>
      </dgm:t>
    </dgm:pt>
    <dgm:pt modelId="{0A720F60-6D2C-4DC7-90AE-BEEDFDBABC58}" type="sibTrans" cxnId="{CE009B9D-1439-4719-8DEB-5D84647F9E83}">
      <dgm:prSet/>
      <dgm:spPr/>
      <dgm:t>
        <a:bodyPr/>
        <a:lstStyle/>
        <a:p>
          <a:endParaRPr lang="tr-TR"/>
        </a:p>
      </dgm:t>
    </dgm:pt>
    <dgm:pt modelId="{9F8E2E85-6B2F-4BB8-835C-DF52AA8E5946}">
      <dgm:prSet phldrT="[Metin]"/>
      <dgm:spPr/>
      <dgm:t>
        <a:bodyPr/>
        <a:lstStyle/>
        <a:p>
          <a:endParaRPr lang="tr-TR" dirty="0"/>
        </a:p>
      </dgm:t>
    </dgm:pt>
    <dgm:pt modelId="{62BA28AF-1267-490F-9928-D78ADB2F1776}" type="parTrans" cxnId="{88EEAFF6-88B7-49FF-9BCA-2BC36C934DF3}">
      <dgm:prSet/>
      <dgm:spPr/>
      <dgm:t>
        <a:bodyPr/>
        <a:lstStyle/>
        <a:p>
          <a:endParaRPr lang="tr-TR"/>
        </a:p>
      </dgm:t>
    </dgm:pt>
    <dgm:pt modelId="{8AACBFFF-5C30-43DE-81E2-7A4EBD5CAC41}" type="sibTrans" cxnId="{88EEAFF6-88B7-49FF-9BCA-2BC36C934DF3}">
      <dgm:prSet/>
      <dgm:spPr/>
      <dgm:t>
        <a:bodyPr/>
        <a:lstStyle/>
        <a:p>
          <a:endParaRPr lang="tr-TR"/>
        </a:p>
      </dgm:t>
    </dgm:pt>
    <dgm:pt modelId="{BADCEF40-A17B-4D1A-8682-BCECB59D5D71}">
      <dgm:prSet phldrT="[Metin]"/>
      <dgm:spPr/>
      <dgm:t>
        <a:bodyPr/>
        <a:lstStyle/>
        <a:p>
          <a:r>
            <a:rPr lang="tr-TR" dirty="0" smtClean="0"/>
            <a:t>U</a:t>
          </a:r>
          <a:endParaRPr lang="tr-TR" dirty="0"/>
        </a:p>
      </dgm:t>
    </dgm:pt>
    <dgm:pt modelId="{74F47BDE-4D5A-4A05-A372-84333B00F311}" type="parTrans" cxnId="{7DC8B722-5BE6-4689-8F4F-B3BDE60499E2}">
      <dgm:prSet/>
      <dgm:spPr/>
      <dgm:t>
        <a:bodyPr/>
        <a:lstStyle/>
        <a:p>
          <a:endParaRPr lang="tr-TR"/>
        </a:p>
      </dgm:t>
    </dgm:pt>
    <dgm:pt modelId="{D4436020-37AA-42C7-AC8C-24672BDE1D04}" type="sibTrans" cxnId="{7DC8B722-5BE6-4689-8F4F-B3BDE60499E2}">
      <dgm:prSet/>
      <dgm:spPr/>
      <dgm:t>
        <a:bodyPr/>
        <a:lstStyle/>
        <a:p>
          <a:endParaRPr lang="tr-TR"/>
        </a:p>
      </dgm:t>
    </dgm:pt>
    <dgm:pt modelId="{13747CBE-1FDF-4FE2-8442-9D3D1B267761}">
      <dgm:prSet phldrT="[Metin]"/>
      <dgm:spPr/>
      <dgm:t>
        <a:bodyPr/>
        <a:lstStyle/>
        <a:p>
          <a:endParaRPr lang="tr-TR" dirty="0"/>
        </a:p>
      </dgm:t>
    </dgm:pt>
    <dgm:pt modelId="{D4251C62-92E8-4BCE-A019-BBCD0896E416}" type="parTrans" cxnId="{4CB40C29-FF37-4C9B-BBAC-8F79040D9BCB}">
      <dgm:prSet/>
      <dgm:spPr/>
      <dgm:t>
        <a:bodyPr/>
        <a:lstStyle/>
        <a:p>
          <a:endParaRPr lang="tr-TR"/>
        </a:p>
      </dgm:t>
    </dgm:pt>
    <dgm:pt modelId="{BB5FED3B-FAFD-4B27-BA6B-C3C4D5C05488}" type="sibTrans" cxnId="{4CB40C29-FF37-4C9B-BBAC-8F79040D9BCB}">
      <dgm:prSet/>
      <dgm:spPr/>
      <dgm:t>
        <a:bodyPr/>
        <a:lstStyle/>
        <a:p>
          <a:endParaRPr lang="tr-TR"/>
        </a:p>
      </dgm:t>
    </dgm:pt>
    <dgm:pt modelId="{A53DE7D7-E79A-465D-9ED0-AA585C41748D}">
      <dgm:prSet phldrT="[Metin]"/>
      <dgm:spPr/>
      <dgm:t>
        <a:bodyPr/>
        <a:lstStyle/>
        <a:p>
          <a:r>
            <a:rPr lang="tr-TR" smtClean="0"/>
            <a:t>K</a:t>
          </a:r>
          <a:endParaRPr lang="tr-TR" dirty="0"/>
        </a:p>
      </dgm:t>
    </dgm:pt>
    <dgm:pt modelId="{0C38B686-8C8D-4AC0-91E8-C4C94C63D75D}" type="parTrans" cxnId="{B9C9A559-ABE7-4C18-8215-78905BCE3D4E}">
      <dgm:prSet/>
      <dgm:spPr/>
      <dgm:t>
        <a:bodyPr/>
        <a:lstStyle/>
        <a:p>
          <a:endParaRPr lang="tr-TR"/>
        </a:p>
      </dgm:t>
    </dgm:pt>
    <dgm:pt modelId="{65FF50D4-3C23-4AF7-B8F7-B4DA2B678AC7}" type="sibTrans" cxnId="{B9C9A559-ABE7-4C18-8215-78905BCE3D4E}">
      <dgm:prSet/>
      <dgm:spPr/>
      <dgm:t>
        <a:bodyPr/>
        <a:lstStyle/>
        <a:p>
          <a:endParaRPr lang="tr-TR"/>
        </a:p>
      </dgm:t>
    </dgm:pt>
    <dgm:pt modelId="{C39F6FF9-3858-43ED-941A-C3E3A78541FF}">
      <dgm:prSet phldrT="[Metin]"/>
      <dgm:spPr/>
      <dgm:t>
        <a:bodyPr/>
        <a:lstStyle/>
        <a:p>
          <a:r>
            <a:rPr lang="tr-TR" dirty="0" smtClean="0"/>
            <a:t>Ö</a:t>
          </a:r>
          <a:endParaRPr lang="tr-TR" dirty="0"/>
        </a:p>
      </dgm:t>
    </dgm:pt>
    <dgm:pt modelId="{B0F92260-E03E-4529-8AFA-B8B8119F6604}" type="parTrans" cxnId="{AE82D1D5-E984-49D0-94AA-FECA123015E3}">
      <dgm:prSet/>
      <dgm:spPr/>
      <dgm:t>
        <a:bodyPr/>
        <a:lstStyle/>
        <a:p>
          <a:endParaRPr lang="tr-TR"/>
        </a:p>
      </dgm:t>
    </dgm:pt>
    <dgm:pt modelId="{6DF644B7-3332-4A10-A56E-D0B872F4B158}" type="sibTrans" cxnId="{AE82D1D5-E984-49D0-94AA-FECA123015E3}">
      <dgm:prSet/>
      <dgm:spPr/>
      <dgm:t>
        <a:bodyPr/>
        <a:lstStyle/>
        <a:p>
          <a:endParaRPr lang="tr-TR"/>
        </a:p>
      </dgm:t>
    </dgm:pt>
    <dgm:pt modelId="{73D82780-A219-4CC8-9404-36218CB473F2}">
      <dgm:prSet phldrT="[Metin]"/>
      <dgm:spPr/>
      <dgm:t>
        <a:bodyPr/>
        <a:lstStyle/>
        <a:p>
          <a:endParaRPr lang="tr-TR" dirty="0"/>
        </a:p>
      </dgm:t>
    </dgm:pt>
    <dgm:pt modelId="{A1A43827-A929-4553-B150-BD8EEC5FD150}" type="sibTrans" cxnId="{901A0FCD-5A06-46AD-AC3D-BE8E596E7A44}">
      <dgm:prSet/>
      <dgm:spPr/>
      <dgm:t>
        <a:bodyPr/>
        <a:lstStyle/>
        <a:p>
          <a:endParaRPr lang="tr-TR"/>
        </a:p>
      </dgm:t>
    </dgm:pt>
    <dgm:pt modelId="{C8543E1A-8477-4A33-9168-F59AE430A072}" type="parTrans" cxnId="{901A0FCD-5A06-46AD-AC3D-BE8E596E7A44}">
      <dgm:prSet/>
      <dgm:spPr/>
      <dgm:t>
        <a:bodyPr/>
        <a:lstStyle/>
        <a:p>
          <a:endParaRPr lang="tr-TR"/>
        </a:p>
      </dgm:t>
    </dgm:pt>
    <dgm:pt modelId="{A5B08D4D-BD27-4560-8FC6-70512FDBB845}">
      <dgm:prSet phldrT="[Metin]"/>
      <dgm:spPr/>
      <dgm:t>
        <a:bodyPr/>
        <a:lstStyle/>
        <a:p>
          <a:endParaRPr lang="tr-TR" dirty="0"/>
        </a:p>
      </dgm:t>
    </dgm:pt>
    <dgm:pt modelId="{62D6D916-D153-4C21-B07D-597741B26274}" type="sibTrans" cxnId="{BA808601-B0D7-4E57-A9E6-F1321E0E2305}">
      <dgm:prSet/>
      <dgm:spPr/>
      <dgm:t>
        <a:bodyPr/>
        <a:lstStyle/>
        <a:p>
          <a:endParaRPr lang="tr-TR"/>
        </a:p>
      </dgm:t>
    </dgm:pt>
    <dgm:pt modelId="{F9D5DE61-A0BF-4B3A-AE26-1C5709F7C37B}" type="parTrans" cxnId="{BA808601-B0D7-4E57-A9E6-F1321E0E2305}">
      <dgm:prSet/>
      <dgm:spPr/>
      <dgm:t>
        <a:bodyPr/>
        <a:lstStyle/>
        <a:p>
          <a:endParaRPr lang="tr-TR"/>
        </a:p>
      </dgm:t>
    </dgm:pt>
    <dgm:pt modelId="{66313422-9340-47D9-8EBC-9DFBD81A5FAA}" type="pres">
      <dgm:prSet presAssocID="{6158CBDE-B37B-4096-BABE-3274AD6846A3}" presName="cycleMatrixDiagram" presStyleCnt="0">
        <dgm:presLayoutVars>
          <dgm:chMax val="1"/>
          <dgm:dir/>
          <dgm:animLvl val="lvl"/>
          <dgm:resizeHandles val="exact"/>
        </dgm:presLayoutVars>
      </dgm:prSet>
      <dgm:spPr/>
      <dgm:t>
        <a:bodyPr/>
        <a:lstStyle/>
        <a:p>
          <a:endParaRPr lang="tr-TR"/>
        </a:p>
      </dgm:t>
    </dgm:pt>
    <dgm:pt modelId="{74EA1748-4C9C-4DCD-BA67-3270E9DA05F8}" type="pres">
      <dgm:prSet presAssocID="{6158CBDE-B37B-4096-BABE-3274AD6846A3}" presName="children" presStyleCnt="0"/>
      <dgm:spPr/>
    </dgm:pt>
    <dgm:pt modelId="{4F736F61-37CD-43CD-9176-C2AB03F3B1D4}" type="pres">
      <dgm:prSet presAssocID="{6158CBDE-B37B-4096-BABE-3274AD6846A3}" presName="child1group" presStyleCnt="0"/>
      <dgm:spPr/>
    </dgm:pt>
    <dgm:pt modelId="{7180D29A-19C9-4233-9B9E-9958EDD6EADF}" type="pres">
      <dgm:prSet presAssocID="{6158CBDE-B37B-4096-BABE-3274AD6846A3}" presName="child1" presStyleLbl="bgAcc1" presStyleIdx="0" presStyleCnt="4"/>
      <dgm:spPr/>
      <dgm:t>
        <a:bodyPr/>
        <a:lstStyle/>
        <a:p>
          <a:endParaRPr lang="tr-TR"/>
        </a:p>
      </dgm:t>
    </dgm:pt>
    <dgm:pt modelId="{857B896C-8EDD-4F57-AB84-B6F7264D6DC0}" type="pres">
      <dgm:prSet presAssocID="{6158CBDE-B37B-4096-BABE-3274AD6846A3}" presName="child1Text" presStyleLbl="bgAcc1" presStyleIdx="0" presStyleCnt="4">
        <dgm:presLayoutVars>
          <dgm:bulletEnabled val="1"/>
        </dgm:presLayoutVars>
      </dgm:prSet>
      <dgm:spPr/>
      <dgm:t>
        <a:bodyPr/>
        <a:lstStyle/>
        <a:p>
          <a:endParaRPr lang="tr-TR"/>
        </a:p>
      </dgm:t>
    </dgm:pt>
    <dgm:pt modelId="{8E7C0E24-E1F4-4444-8AF8-E52F0CF68828}" type="pres">
      <dgm:prSet presAssocID="{6158CBDE-B37B-4096-BABE-3274AD6846A3}" presName="child2group" presStyleCnt="0"/>
      <dgm:spPr/>
    </dgm:pt>
    <dgm:pt modelId="{9BF8914B-4B68-47E5-B05E-E29D6A1DA190}" type="pres">
      <dgm:prSet presAssocID="{6158CBDE-B37B-4096-BABE-3274AD6846A3}" presName="child2" presStyleLbl="bgAcc1" presStyleIdx="1" presStyleCnt="4"/>
      <dgm:spPr/>
      <dgm:t>
        <a:bodyPr/>
        <a:lstStyle/>
        <a:p>
          <a:endParaRPr lang="tr-TR"/>
        </a:p>
      </dgm:t>
    </dgm:pt>
    <dgm:pt modelId="{F2256B73-FF01-489A-A41F-64677378E941}" type="pres">
      <dgm:prSet presAssocID="{6158CBDE-B37B-4096-BABE-3274AD6846A3}" presName="child2Text" presStyleLbl="bgAcc1" presStyleIdx="1" presStyleCnt="4">
        <dgm:presLayoutVars>
          <dgm:bulletEnabled val="1"/>
        </dgm:presLayoutVars>
      </dgm:prSet>
      <dgm:spPr/>
      <dgm:t>
        <a:bodyPr/>
        <a:lstStyle/>
        <a:p>
          <a:endParaRPr lang="tr-TR"/>
        </a:p>
      </dgm:t>
    </dgm:pt>
    <dgm:pt modelId="{40618EE8-B4C5-45B3-850D-E0185B0B4230}" type="pres">
      <dgm:prSet presAssocID="{6158CBDE-B37B-4096-BABE-3274AD6846A3}" presName="child3group" presStyleCnt="0"/>
      <dgm:spPr/>
    </dgm:pt>
    <dgm:pt modelId="{3D1D4EB0-5A8F-4715-A3F9-53EE6DF87BA1}" type="pres">
      <dgm:prSet presAssocID="{6158CBDE-B37B-4096-BABE-3274AD6846A3}" presName="child3" presStyleLbl="bgAcc1" presStyleIdx="2" presStyleCnt="4"/>
      <dgm:spPr/>
      <dgm:t>
        <a:bodyPr/>
        <a:lstStyle/>
        <a:p>
          <a:endParaRPr lang="tr-TR"/>
        </a:p>
      </dgm:t>
    </dgm:pt>
    <dgm:pt modelId="{90FDF3F6-B1DD-4394-BE8D-20BD1C6C73BC}" type="pres">
      <dgm:prSet presAssocID="{6158CBDE-B37B-4096-BABE-3274AD6846A3}" presName="child3Text" presStyleLbl="bgAcc1" presStyleIdx="2" presStyleCnt="4">
        <dgm:presLayoutVars>
          <dgm:bulletEnabled val="1"/>
        </dgm:presLayoutVars>
      </dgm:prSet>
      <dgm:spPr/>
      <dgm:t>
        <a:bodyPr/>
        <a:lstStyle/>
        <a:p>
          <a:endParaRPr lang="tr-TR"/>
        </a:p>
      </dgm:t>
    </dgm:pt>
    <dgm:pt modelId="{E8596F34-4184-4614-94F3-A646785966F8}" type="pres">
      <dgm:prSet presAssocID="{6158CBDE-B37B-4096-BABE-3274AD6846A3}" presName="child4group" presStyleCnt="0"/>
      <dgm:spPr/>
    </dgm:pt>
    <dgm:pt modelId="{2AA85F57-38C1-4BEF-A4E6-D33FE923B698}" type="pres">
      <dgm:prSet presAssocID="{6158CBDE-B37B-4096-BABE-3274AD6846A3}" presName="child4" presStyleLbl="bgAcc1" presStyleIdx="3" presStyleCnt="4"/>
      <dgm:spPr/>
      <dgm:t>
        <a:bodyPr/>
        <a:lstStyle/>
        <a:p>
          <a:endParaRPr lang="tr-TR"/>
        </a:p>
      </dgm:t>
    </dgm:pt>
    <dgm:pt modelId="{CB915FAE-02CE-45BD-BCD7-959D3134B722}" type="pres">
      <dgm:prSet presAssocID="{6158CBDE-B37B-4096-BABE-3274AD6846A3}" presName="child4Text" presStyleLbl="bgAcc1" presStyleIdx="3" presStyleCnt="4">
        <dgm:presLayoutVars>
          <dgm:bulletEnabled val="1"/>
        </dgm:presLayoutVars>
      </dgm:prSet>
      <dgm:spPr/>
      <dgm:t>
        <a:bodyPr/>
        <a:lstStyle/>
        <a:p>
          <a:endParaRPr lang="tr-TR"/>
        </a:p>
      </dgm:t>
    </dgm:pt>
    <dgm:pt modelId="{25E5CAD5-8F80-4217-BC92-C039B039D628}" type="pres">
      <dgm:prSet presAssocID="{6158CBDE-B37B-4096-BABE-3274AD6846A3}" presName="childPlaceholder" presStyleCnt="0"/>
      <dgm:spPr/>
    </dgm:pt>
    <dgm:pt modelId="{F63DD908-1D32-4BA5-B58A-A06A55FEE064}" type="pres">
      <dgm:prSet presAssocID="{6158CBDE-B37B-4096-BABE-3274AD6846A3}" presName="circle" presStyleCnt="0"/>
      <dgm:spPr/>
    </dgm:pt>
    <dgm:pt modelId="{5EBF7C00-75FA-48B0-A386-CB1CEC17B005}" type="pres">
      <dgm:prSet presAssocID="{6158CBDE-B37B-4096-BABE-3274AD6846A3}" presName="quadrant1" presStyleLbl="node1" presStyleIdx="0" presStyleCnt="4">
        <dgm:presLayoutVars>
          <dgm:chMax val="1"/>
          <dgm:bulletEnabled val="1"/>
        </dgm:presLayoutVars>
      </dgm:prSet>
      <dgm:spPr/>
      <dgm:t>
        <a:bodyPr/>
        <a:lstStyle/>
        <a:p>
          <a:endParaRPr lang="tr-TR"/>
        </a:p>
      </dgm:t>
    </dgm:pt>
    <dgm:pt modelId="{3C456A31-8822-4669-9CCE-E2AECE825BEB}" type="pres">
      <dgm:prSet presAssocID="{6158CBDE-B37B-4096-BABE-3274AD6846A3}" presName="quadrant2" presStyleLbl="node1" presStyleIdx="1" presStyleCnt="4">
        <dgm:presLayoutVars>
          <dgm:chMax val="1"/>
          <dgm:bulletEnabled val="1"/>
        </dgm:presLayoutVars>
      </dgm:prSet>
      <dgm:spPr/>
      <dgm:t>
        <a:bodyPr/>
        <a:lstStyle/>
        <a:p>
          <a:endParaRPr lang="tr-TR"/>
        </a:p>
      </dgm:t>
    </dgm:pt>
    <dgm:pt modelId="{8089496F-73D5-411C-854A-C540DC91337B}" type="pres">
      <dgm:prSet presAssocID="{6158CBDE-B37B-4096-BABE-3274AD6846A3}" presName="quadrant3" presStyleLbl="node1" presStyleIdx="2" presStyleCnt="4">
        <dgm:presLayoutVars>
          <dgm:chMax val="1"/>
          <dgm:bulletEnabled val="1"/>
        </dgm:presLayoutVars>
      </dgm:prSet>
      <dgm:spPr/>
      <dgm:t>
        <a:bodyPr/>
        <a:lstStyle/>
        <a:p>
          <a:endParaRPr lang="tr-TR"/>
        </a:p>
      </dgm:t>
    </dgm:pt>
    <dgm:pt modelId="{AAC84143-8A19-4390-A2DD-B87A4ECFF2CB}" type="pres">
      <dgm:prSet presAssocID="{6158CBDE-B37B-4096-BABE-3274AD6846A3}" presName="quadrant4" presStyleLbl="node1" presStyleIdx="3" presStyleCnt="4">
        <dgm:presLayoutVars>
          <dgm:chMax val="1"/>
          <dgm:bulletEnabled val="1"/>
        </dgm:presLayoutVars>
      </dgm:prSet>
      <dgm:spPr/>
      <dgm:t>
        <a:bodyPr/>
        <a:lstStyle/>
        <a:p>
          <a:endParaRPr lang="tr-TR"/>
        </a:p>
      </dgm:t>
    </dgm:pt>
    <dgm:pt modelId="{5687C19C-BEBF-4992-AC06-9BEC82509628}" type="pres">
      <dgm:prSet presAssocID="{6158CBDE-B37B-4096-BABE-3274AD6846A3}" presName="quadrantPlaceholder" presStyleCnt="0"/>
      <dgm:spPr/>
    </dgm:pt>
    <dgm:pt modelId="{BE5CDB45-DD13-4A61-88B3-0F2082DDE34A}" type="pres">
      <dgm:prSet presAssocID="{6158CBDE-B37B-4096-BABE-3274AD6846A3}" presName="center1" presStyleLbl="fgShp" presStyleIdx="0" presStyleCnt="2"/>
      <dgm:spPr>
        <a:solidFill>
          <a:schemeClr val="bg1"/>
        </a:solidFill>
        <a:ln>
          <a:solidFill>
            <a:schemeClr val="bg1">
              <a:lumMod val="50000"/>
            </a:schemeClr>
          </a:solidFill>
        </a:ln>
      </dgm:spPr>
    </dgm:pt>
    <dgm:pt modelId="{B6DC692E-C5F7-4D03-8924-B79B254EEE10}" type="pres">
      <dgm:prSet presAssocID="{6158CBDE-B37B-4096-BABE-3274AD6846A3}" presName="center2" presStyleLbl="fgShp" presStyleIdx="1" presStyleCnt="2"/>
      <dgm:spPr>
        <a:ln>
          <a:solidFill>
            <a:schemeClr val="bg1">
              <a:lumMod val="50000"/>
            </a:schemeClr>
          </a:solidFill>
        </a:ln>
      </dgm:spPr>
    </dgm:pt>
  </dgm:ptLst>
  <dgm:cxnLst>
    <dgm:cxn modelId="{81ED3843-BD39-4BE8-861C-6D7FE3BDAB21}" type="presOf" srcId="{9F8E2E85-6B2F-4BB8-835C-DF52AA8E5946}" destId="{857B896C-8EDD-4F57-AB84-B6F7264D6DC0}" srcOrd="1" destOrd="0" presId="urn:microsoft.com/office/officeart/2005/8/layout/cycle4"/>
    <dgm:cxn modelId="{4CB40C29-FF37-4C9B-BBAC-8F79040D9BCB}" srcId="{BADCEF40-A17B-4D1A-8682-BCECB59D5D71}" destId="{13747CBE-1FDF-4FE2-8442-9D3D1B267761}" srcOrd="0" destOrd="0" parTransId="{D4251C62-92E8-4BCE-A019-BBCD0896E416}" sibTransId="{BB5FED3B-FAFD-4B27-BA6B-C3C4D5C05488}"/>
    <dgm:cxn modelId="{E5017989-2CA2-4F52-899F-5B764B607F58}" type="presOf" srcId="{A5B08D4D-BD27-4560-8FC6-70512FDBB845}" destId="{CB915FAE-02CE-45BD-BCD7-959D3134B722}" srcOrd="1" destOrd="0" presId="urn:microsoft.com/office/officeart/2005/8/layout/cycle4"/>
    <dgm:cxn modelId="{BA808601-B0D7-4E57-A9E6-F1321E0E2305}" srcId="{C39F6FF9-3858-43ED-941A-C3E3A78541FF}" destId="{A5B08D4D-BD27-4560-8FC6-70512FDBB845}" srcOrd="0" destOrd="0" parTransId="{F9D5DE61-A0BF-4B3A-AE26-1C5709F7C37B}" sibTransId="{62D6D916-D153-4C21-B07D-597741B26274}"/>
    <dgm:cxn modelId="{57AE48C0-09AC-4282-BB19-A6278F025D4B}" type="presOf" srcId="{9F8E2E85-6B2F-4BB8-835C-DF52AA8E5946}" destId="{7180D29A-19C9-4233-9B9E-9958EDD6EADF}" srcOrd="0" destOrd="0" presId="urn:microsoft.com/office/officeart/2005/8/layout/cycle4"/>
    <dgm:cxn modelId="{CE009B9D-1439-4719-8DEB-5D84647F9E83}" srcId="{6158CBDE-B37B-4096-BABE-3274AD6846A3}" destId="{2C55E98B-068E-43E4-8FEE-EA4F2C629206}" srcOrd="0" destOrd="0" parTransId="{84081849-F84D-452B-A5DC-99794A0AE06F}" sibTransId="{0A720F60-6D2C-4DC7-90AE-BEEDFDBABC58}"/>
    <dgm:cxn modelId="{2E4BF5B0-179D-4014-A389-AE2F11B991BC}" type="presOf" srcId="{BADCEF40-A17B-4D1A-8682-BCECB59D5D71}" destId="{3C456A31-8822-4669-9CCE-E2AECE825BEB}" srcOrd="0" destOrd="0" presId="urn:microsoft.com/office/officeart/2005/8/layout/cycle4"/>
    <dgm:cxn modelId="{59E13DC6-E7DD-4D2C-88D7-A987BD97FB6D}" type="presOf" srcId="{6158CBDE-B37B-4096-BABE-3274AD6846A3}" destId="{66313422-9340-47D9-8EBC-9DFBD81A5FAA}" srcOrd="0" destOrd="0" presId="urn:microsoft.com/office/officeart/2005/8/layout/cycle4"/>
    <dgm:cxn modelId="{ADCE948E-C904-4AF6-98CD-B79AB5B47A69}" type="presOf" srcId="{2C55E98B-068E-43E4-8FEE-EA4F2C629206}" destId="{5EBF7C00-75FA-48B0-A386-CB1CEC17B005}" srcOrd="0" destOrd="0" presId="urn:microsoft.com/office/officeart/2005/8/layout/cycle4"/>
    <dgm:cxn modelId="{88EEAFF6-88B7-49FF-9BCA-2BC36C934DF3}" srcId="{2C55E98B-068E-43E4-8FEE-EA4F2C629206}" destId="{9F8E2E85-6B2F-4BB8-835C-DF52AA8E5946}" srcOrd="0" destOrd="0" parTransId="{62BA28AF-1267-490F-9928-D78ADB2F1776}" sibTransId="{8AACBFFF-5C30-43DE-81E2-7A4EBD5CAC41}"/>
    <dgm:cxn modelId="{B47844D5-28AF-459A-A665-A181AF2FF121}" type="presOf" srcId="{A5B08D4D-BD27-4560-8FC6-70512FDBB845}" destId="{2AA85F57-38C1-4BEF-A4E6-D33FE923B698}" srcOrd="0" destOrd="0" presId="urn:microsoft.com/office/officeart/2005/8/layout/cycle4"/>
    <dgm:cxn modelId="{82E89227-0DC9-4132-89C7-BCD3354CE7A8}" type="presOf" srcId="{73D82780-A219-4CC8-9404-36218CB473F2}" destId="{90FDF3F6-B1DD-4394-BE8D-20BD1C6C73BC}" srcOrd="1" destOrd="0" presId="urn:microsoft.com/office/officeart/2005/8/layout/cycle4"/>
    <dgm:cxn modelId="{EAC15F98-E2F8-4D4F-A51D-6A104DF1B78B}" type="presOf" srcId="{73D82780-A219-4CC8-9404-36218CB473F2}" destId="{3D1D4EB0-5A8F-4715-A3F9-53EE6DF87BA1}" srcOrd="0" destOrd="0" presId="urn:microsoft.com/office/officeart/2005/8/layout/cycle4"/>
    <dgm:cxn modelId="{6B05B4E8-38DC-45EB-B10E-1E4380345ECE}" type="presOf" srcId="{13747CBE-1FDF-4FE2-8442-9D3D1B267761}" destId="{9BF8914B-4B68-47E5-B05E-E29D6A1DA190}" srcOrd="0" destOrd="0" presId="urn:microsoft.com/office/officeart/2005/8/layout/cycle4"/>
    <dgm:cxn modelId="{7DC8B722-5BE6-4689-8F4F-B3BDE60499E2}" srcId="{6158CBDE-B37B-4096-BABE-3274AD6846A3}" destId="{BADCEF40-A17B-4D1A-8682-BCECB59D5D71}" srcOrd="1" destOrd="0" parTransId="{74F47BDE-4D5A-4A05-A372-84333B00F311}" sibTransId="{D4436020-37AA-42C7-AC8C-24672BDE1D04}"/>
    <dgm:cxn modelId="{B9C9A559-ABE7-4C18-8215-78905BCE3D4E}" srcId="{6158CBDE-B37B-4096-BABE-3274AD6846A3}" destId="{A53DE7D7-E79A-465D-9ED0-AA585C41748D}" srcOrd="2" destOrd="0" parTransId="{0C38B686-8C8D-4AC0-91E8-C4C94C63D75D}" sibTransId="{65FF50D4-3C23-4AF7-B8F7-B4DA2B678AC7}"/>
    <dgm:cxn modelId="{901A0FCD-5A06-46AD-AC3D-BE8E596E7A44}" srcId="{A53DE7D7-E79A-465D-9ED0-AA585C41748D}" destId="{73D82780-A219-4CC8-9404-36218CB473F2}" srcOrd="0" destOrd="0" parTransId="{C8543E1A-8477-4A33-9168-F59AE430A072}" sibTransId="{A1A43827-A929-4553-B150-BD8EEC5FD150}"/>
    <dgm:cxn modelId="{6986AF81-CDE7-4E0C-980D-2053118D1E0E}" type="presOf" srcId="{A53DE7D7-E79A-465D-9ED0-AA585C41748D}" destId="{8089496F-73D5-411C-854A-C540DC91337B}" srcOrd="0" destOrd="0" presId="urn:microsoft.com/office/officeart/2005/8/layout/cycle4"/>
    <dgm:cxn modelId="{FFF546F5-5368-4DCA-97BD-281BD39F58AD}" type="presOf" srcId="{C39F6FF9-3858-43ED-941A-C3E3A78541FF}" destId="{AAC84143-8A19-4390-A2DD-B87A4ECFF2CB}" srcOrd="0" destOrd="0" presId="urn:microsoft.com/office/officeart/2005/8/layout/cycle4"/>
    <dgm:cxn modelId="{60ECC0A2-DFBE-4E29-BE43-15891DD8F566}" type="presOf" srcId="{13747CBE-1FDF-4FE2-8442-9D3D1B267761}" destId="{F2256B73-FF01-489A-A41F-64677378E941}" srcOrd="1" destOrd="0" presId="urn:microsoft.com/office/officeart/2005/8/layout/cycle4"/>
    <dgm:cxn modelId="{AE82D1D5-E984-49D0-94AA-FECA123015E3}" srcId="{6158CBDE-B37B-4096-BABE-3274AD6846A3}" destId="{C39F6FF9-3858-43ED-941A-C3E3A78541FF}" srcOrd="3" destOrd="0" parTransId="{B0F92260-E03E-4529-8AFA-B8B8119F6604}" sibTransId="{6DF644B7-3332-4A10-A56E-D0B872F4B158}"/>
    <dgm:cxn modelId="{98F1BE50-FF04-4418-8923-C85021AF27ED}" type="presParOf" srcId="{66313422-9340-47D9-8EBC-9DFBD81A5FAA}" destId="{74EA1748-4C9C-4DCD-BA67-3270E9DA05F8}" srcOrd="0" destOrd="0" presId="urn:microsoft.com/office/officeart/2005/8/layout/cycle4"/>
    <dgm:cxn modelId="{10C5A38B-A594-4B6A-A520-E64DF0AC6DEC}" type="presParOf" srcId="{74EA1748-4C9C-4DCD-BA67-3270E9DA05F8}" destId="{4F736F61-37CD-43CD-9176-C2AB03F3B1D4}" srcOrd="0" destOrd="0" presId="urn:microsoft.com/office/officeart/2005/8/layout/cycle4"/>
    <dgm:cxn modelId="{6CDCF5AC-8314-464C-ABC2-8FEB3923F6A0}" type="presParOf" srcId="{4F736F61-37CD-43CD-9176-C2AB03F3B1D4}" destId="{7180D29A-19C9-4233-9B9E-9958EDD6EADF}" srcOrd="0" destOrd="0" presId="urn:microsoft.com/office/officeart/2005/8/layout/cycle4"/>
    <dgm:cxn modelId="{77C60104-AC49-4CEF-B03C-F6150F7BA47D}" type="presParOf" srcId="{4F736F61-37CD-43CD-9176-C2AB03F3B1D4}" destId="{857B896C-8EDD-4F57-AB84-B6F7264D6DC0}" srcOrd="1" destOrd="0" presId="urn:microsoft.com/office/officeart/2005/8/layout/cycle4"/>
    <dgm:cxn modelId="{1145ADDB-A5D8-415F-BB4A-84145FBE0399}" type="presParOf" srcId="{74EA1748-4C9C-4DCD-BA67-3270E9DA05F8}" destId="{8E7C0E24-E1F4-4444-8AF8-E52F0CF68828}" srcOrd="1" destOrd="0" presId="urn:microsoft.com/office/officeart/2005/8/layout/cycle4"/>
    <dgm:cxn modelId="{AAE5A2AF-920F-472E-967C-A6581528B220}" type="presParOf" srcId="{8E7C0E24-E1F4-4444-8AF8-E52F0CF68828}" destId="{9BF8914B-4B68-47E5-B05E-E29D6A1DA190}" srcOrd="0" destOrd="0" presId="urn:microsoft.com/office/officeart/2005/8/layout/cycle4"/>
    <dgm:cxn modelId="{E165A696-F80E-4F6B-A460-432B78DAF923}" type="presParOf" srcId="{8E7C0E24-E1F4-4444-8AF8-E52F0CF68828}" destId="{F2256B73-FF01-489A-A41F-64677378E941}" srcOrd="1" destOrd="0" presId="urn:microsoft.com/office/officeart/2005/8/layout/cycle4"/>
    <dgm:cxn modelId="{FC3A7DDA-6E39-4B48-AE75-33E138908CF5}" type="presParOf" srcId="{74EA1748-4C9C-4DCD-BA67-3270E9DA05F8}" destId="{40618EE8-B4C5-45B3-850D-E0185B0B4230}" srcOrd="2" destOrd="0" presId="urn:microsoft.com/office/officeart/2005/8/layout/cycle4"/>
    <dgm:cxn modelId="{82E00824-8B6D-4846-B354-F41CAEEF64E7}" type="presParOf" srcId="{40618EE8-B4C5-45B3-850D-E0185B0B4230}" destId="{3D1D4EB0-5A8F-4715-A3F9-53EE6DF87BA1}" srcOrd="0" destOrd="0" presId="urn:microsoft.com/office/officeart/2005/8/layout/cycle4"/>
    <dgm:cxn modelId="{E4CCADBF-61B2-4CC9-A00C-15977B182F54}" type="presParOf" srcId="{40618EE8-B4C5-45B3-850D-E0185B0B4230}" destId="{90FDF3F6-B1DD-4394-BE8D-20BD1C6C73BC}" srcOrd="1" destOrd="0" presId="urn:microsoft.com/office/officeart/2005/8/layout/cycle4"/>
    <dgm:cxn modelId="{E992DDE1-7790-49A8-882B-584D942791D7}" type="presParOf" srcId="{74EA1748-4C9C-4DCD-BA67-3270E9DA05F8}" destId="{E8596F34-4184-4614-94F3-A646785966F8}" srcOrd="3" destOrd="0" presId="urn:microsoft.com/office/officeart/2005/8/layout/cycle4"/>
    <dgm:cxn modelId="{EF59E181-2618-4274-AB17-439D66C7B051}" type="presParOf" srcId="{E8596F34-4184-4614-94F3-A646785966F8}" destId="{2AA85F57-38C1-4BEF-A4E6-D33FE923B698}" srcOrd="0" destOrd="0" presId="urn:microsoft.com/office/officeart/2005/8/layout/cycle4"/>
    <dgm:cxn modelId="{B86AB3DF-8B60-4812-B454-7EAB61AFBD91}" type="presParOf" srcId="{E8596F34-4184-4614-94F3-A646785966F8}" destId="{CB915FAE-02CE-45BD-BCD7-959D3134B722}" srcOrd="1" destOrd="0" presId="urn:microsoft.com/office/officeart/2005/8/layout/cycle4"/>
    <dgm:cxn modelId="{44813083-8715-4FBE-AFDF-605142136F67}" type="presParOf" srcId="{74EA1748-4C9C-4DCD-BA67-3270E9DA05F8}" destId="{25E5CAD5-8F80-4217-BC92-C039B039D628}" srcOrd="4" destOrd="0" presId="urn:microsoft.com/office/officeart/2005/8/layout/cycle4"/>
    <dgm:cxn modelId="{5FFF1584-DB1A-43F6-A950-EB9B6D1783E3}" type="presParOf" srcId="{66313422-9340-47D9-8EBC-9DFBD81A5FAA}" destId="{F63DD908-1D32-4BA5-B58A-A06A55FEE064}" srcOrd="1" destOrd="0" presId="urn:microsoft.com/office/officeart/2005/8/layout/cycle4"/>
    <dgm:cxn modelId="{3C598ED3-1966-480E-83B8-8FDF46CDE7BA}" type="presParOf" srcId="{F63DD908-1D32-4BA5-B58A-A06A55FEE064}" destId="{5EBF7C00-75FA-48B0-A386-CB1CEC17B005}" srcOrd="0" destOrd="0" presId="urn:microsoft.com/office/officeart/2005/8/layout/cycle4"/>
    <dgm:cxn modelId="{A0EC9F94-FA28-47B2-8B0C-491FD1770224}" type="presParOf" srcId="{F63DD908-1D32-4BA5-B58A-A06A55FEE064}" destId="{3C456A31-8822-4669-9CCE-E2AECE825BEB}" srcOrd="1" destOrd="0" presId="urn:microsoft.com/office/officeart/2005/8/layout/cycle4"/>
    <dgm:cxn modelId="{87818E1B-7183-41A5-876B-1941BBA521AF}" type="presParOf" srcId="{F63DD908-1D32-4BA5-B58A-A06A55FEE064}" destId="{8089496F-73D5-411C-854A-C540DC91337B}" srcOrd="2" destOrd="0" presId="urn:microsoft.com/office/officeart/2005/8/layout/cycle4"/>
    <dgm:cxn modelId="{A95DFE25-56B2-4BCD-BD12-CA3E91D21077}" type="presParOf" srcId="{F63DD908-1D32-4BA5-B58A-A06A55FEE064}" destId="{AAC84143-8A19-4390-A2DD-B87A4ECFF2CB}" srcOrd="3" destOrd="0" presId="urn:microsoft.com/office/officeart/2005/8/layout/cycle4"/>
    <dgm:cxn modelId="{8E662BC7-5EFA-43C8-A36E-CF37E6A440D8}" type="presParOf" srcId="{F63DD908-1D32-4BA5-B58A-A06A55FEE064}" destId="{5687C19C-BEBF-4992-AC06-9BEC82509628}" srcOrd="4" destOrd="0" presId="urn:microsoft.com/office/officeart/2005/8/layout/cycle4"/>
    <dgm:cxn modelId="{86EF770E-6CA4-4475-955B-9770C47AD4A4}" type="presParOf" srcId="{66313422-9340-47D9-8EBC-9DFBD81A5FAA}" destId="{BE5CDB45-DD13-4A61-88B3-0F2082DDE34A}" srcOrd="2" destOrd="0" presId="urn:microsoft.com/office/officeart/2005/8/layout/cycle4"/>
    <dgm:cxn modelId="{7073CB2B-B139-496D-ABD8-2A926C9DB507}" type="presParOf" srcId="{66313422-9340-47D9-8EBC-9DFBD81A5FAA}" destId="{B6DC692E-C5F7-4D03-8924-B79B254EEE1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D4EB0-5A8F-4715-A3F9-53EE6DF87BA1}">
      <dsp:nvSpPr>
        <dsp:cNvPr id="0" name=""/>
        <dsp:cNvSpPr/>
      </dsp:nvSpPr>
      <dsp:spPr>
        <a:xfrm>
          <a:off x="4967948" y="3069997"/>
          <a:ext cx="2230262" cy="144470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285750" lvl="1" indent="-285750" algn="l" defTabSz="1955800">
            <a:lnSpc>
              <a:spcPct val="90000"/>
            </a:lnSpc>
            <a:spcBef>
              <a:spcPct val="0"/>
            </a:spcBef>
            <a:spcAft>
              <a:spcPct val="15000"/>
            </a:spcAft>
            <a:buChar char="••"/>
          </a:pPr>
          <a:endParaRPr lang="tr-TR" sz="4400" kern="1200" dirty="0"/>
        </a:p>
      </dsp:txBody>
      <dsp:txXfrm>
        <a:off x="5668762" y="3462908"/>
        <a:ext cx="1497713" cy="1020058"/>
      </dsp:txXfrm>
    </dsp:sp>
    <dsp:sp modelId="{2AA85F57-38C1-4BEF-A4E6-D33FE923B698}">
      <dsp:nvSpPr>
        <dsp:cNvPr id="0" name=""/>
        <dsp:cNvSpPr/>
      </dsp:nvSpPr>
      <dsp:spPr>
        <a:xfrm>
          <a:off x="1329098" y="3069997"/>
          <a:ext cx="2230262" cy="144470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285750" lvl="1" indent="-285750" algn="l" defTabSz="1955800">
            <a:lnSpc>
              <a:spcPct val="90000"/>
            </a:lnSpc>
            <a:spcBef>
              <a:spcPct val="0"/>
            </a:spcBef>
            <a:spcAft>
              <a:spcPct val="15000"/>
            </a:spcAft>
            <a:buChar char="••"/>
          </a:pPr>
          <a:endParaRPr lang="tr-TR" sz="4400" kern="1200" dirty="0"/>
        </a:p>
      </dsp:txBody>
      <dsp:txXfrm>
        <a:off x="1360833" y="3462908"/>
        <a:ext cx="1497713" cy="1020058"/>
      </dsp:txXfrm>
    </dsp:sp>
    <dsp:sp modelId="{9BF8914B-4B68-47E5-B05E-E29D6A1DA190}">
      <dsp:nvSpPr>
        <dsp:cNvPr id="0" name=""/>
        <dsp:cNvSpPr/>
      </dsp:nvSpPr>
      <dsp:spPr>
        <a:xfrm>
          <a:off x="4967948" y="0"/>
          <a:ext cx="2230262" cy="144470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285750" lvl="1" indent="-285750" algn="l" defTabSz="1955800">
            <a:lnSpc>
              <a:spcPct val="90000"/>
            </a:lnSpc>
            <a:spcBef>
              <a:spcPct val="0"/>
            </a:spcBef>
            <a:spcAft>
              <a:spcPct val="15000"/>
            </a:spcAft>
            <a:buChar char="••"/>
          </a:pPr>
          <a:endParaRPr lang="tr-TR" sz="4400" kern="1200" dirty="0"/>
        </a:p>
      </dsp:txBody>
      <dsp:txXfrm>
        <a:off x="5668762" y="31735"/>
        <a:ext cx="1497713" cy="1020058"/>
      </dsp:txXfrm>
    </dsp:sp>
    <dsp:sp modelId="{7180D29A-19C9-4233-9B9E-9958EDD6EADF}">
      <dsp:nvSpPr>
        <dsp:cNvPr id="0" name=""/>
        <dsp:cNvSpPr/>
      </dsp:nvSpPr>
      <dsp:spPr>
        <a:xfrm>
          <a:off x="1329098" y="0"/>
          <a:ext cx="2230262" cy="144470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285750" lvl="1" indent="-285750" algn="l" defTabSz="1955800">
            <a:lnSpc>
              <a:spcPct val="90000"/>
            </a:lnSpc>
            <a:spcBef>
              <a:spcPct val="0"/>
            </a:spcBef>
            <a:spcAft>
              <a:spcPct val="15000"/>
            </a:spcAft>
            <a:buChar char="••"/>
          </a:pPr>
          <a:endParaRPr lang="tr-TR" sz="4400" kern="1200" dirty="0"/>
        </a:p>
      </dsp:txBody>
      <dsp:txXfrm>
        <a:off x="1360833" y="31735"/>
        <a:ext cx="1497713" cy="1020058"/>
      </dsp:txXfrm>
    </dsp:sp>
    <dsp:sp modelId="{5EBF7C00-75FA-48B0-A386-CB1CEC17B005}">
      <dsp:nvSpPr>
        <dsp:cNvPr id="0" name=""/>
        <dsp:cNvSpPr/>
      </dsp:nvSpPr>
      <dsp:spPr>
        <a:xfrm>
          <a:off x="2263642" y="257338"/>
          <a:ext cx="1954865" cy="1954865"/>
        </a:xfrm>
        <a:prstGeom prst="pieWedg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r>
            <a:rPr lang="tr-TR" sz="5000" kern="1200" dirty="0" smtClean="0"/>
            <a:t>P</a:t>
          </a:r>
          <a:endParaRPr lang="tr-TR" sz="5000" kern="1200" dirty="0"/>
        </a:p>
      </dsp:txBody>
      <dsp:txXfrm>
        <a:off x="2836209" y="829905"/>
        <a:ext cx="1382298" cy="1382298"/>
      </dsp:txXfrm>
    </dsp:sp>
    <dsp:sp modelId="{3C456A31-8822-4669-9CCE-E2AECE825BEB}">
      <dsp:nvSpPr>
        <dsp:cNvPr id="0" name=""/>
        <dsp:cNvSpPr/>
      </dsp:nvSpPr>
      <dsp:spPr>
        <a:xfrm rot="5400000">
          <a:off x="4308802" y="257338"/>
          <a:ext cx="1954865" cy="1954865"/>
        </a:xfrm>
        <a:prstGeom prst="pieWedg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r>
            <a:rPr lang="tr-TR" sz="5000" kern="1200" dirty="0" smtClean="0"/>
            <a:t>U </a:t>
          </a:r>
          <a:endParaRPr lang="tr-TR" sz="5000" kern="1200" dirty="0"/>
        </a:p>
      </dsp:txBody>
      <dsp:txXfrm rot="-5400000">
        <a:off x="4308802" y="829905"/>
        <a:ext cx="1382298" cy="1382298"/>
      </dsp:txXfrm>
    </dsp:sp>
    <dsp:sp modelId="{8089496F-73D5-411C-854A-C540DC91337B}">
      <dsp:nvSpPr>
        <dsp:cNvPr id="0" name=""/>
        <dsp:cNvSpPr/>
      </dsp:nvSpPr>
      <dsp:spPr>
        <a:xfrm rot="10800000">
          <a:off x="4308802" y="2302498"/>
          <a:ext cx="1954865" cy="1954865"/>
        </a:xfrm>
        <a:prstGeom prst="pieWedg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r>
            <a:rPr lang="tr-TR" sz="5000" kern="1200" smtClean="0"/>
            <a:t>K</a:t>
          </a:r>
          <a:endParaRPr lang="tr-TR" sz="5000" kern="1200" dirty="0"/>
        </a:p>
      </dsp:txBody>
      <dsp:txXfrm rot="10800000">
        <a:off x="4308802" y="2302498"/>
        <a:ext cx="1382298" cy="1382298"/>
      </dsp:txXfrm>
    </dsp:sp>
    <dsp:sp modelId="{AAC84143-8A19-4390-A2DD-B87A4ECFF2CB}">
      <dsp:nvSpPr>
        <dsp:cNvPr id="0" name=""/>
        <dsp:cNvSpPr/>
      </dsp:nvSpPr>
      <dsp:spPr>
        <a:xfrm rot="16200000">
          <a:off x="2263642" y="2302498"/>
          <a:ext cx="1954865" cy="1954865"/>
        </a:xfrm>
        <a:prstGeom prst="pieWedg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r>
            <a:rPr lang="tr-TR" sz="5000" kern="1200" dirty="0" smtClean="0"/>
            <a:t>Ö</a:t>
          </a:r>
          <a:endParaRPr lang="tr-TR" sz="5000" kern="1200" dirty="0"/>
        </a:p>
      </dsp:txBody>
      <dsp:txXfrm rot="5400000">
        <a:off x="2836209" y="2302498"/>
        <a:ext cx="1382298" cy="1382298"/>
      </dsp:txXfrm>
    </dsp:sp>
    <dsp:sp modelId="{BE5CDB45-DD13-4A61-88B3-0F2082DDE34A}">
      <dsp:nvSpPr>
        <dsp:cNvPr id="0" name=""/>
        <dsp:cNvSpPr/>
      </dsp:nvSpPr>
      <dsp:spPr>
        <a:xfrm>
          <a:off x="3926181" y="1851027"/>
          <a:ext cx="674947" cy="586911"/>
        </a:xfrm>
        <a:prstGeom prst="circularArrow">
          <a:avLst/>
        </a:prstGeom>
        <a:solidFill>
          <a:schemeClr val="accent2">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6DC692E-C5F7-4D03-8924-B79B254EEE10}">
      <dsp:nvSpPr>
        <dsp:cNvPr id="0" name=""/>
        <dsp:cNvSpPr/>
      </dsp:nvSpPr>
      <dsp:spPr>
        <a:xfrm rot="10800000">
          <a:off x="3926181" y="2076762"/>
          <a:ext cx="674947" cy="586911"/>
        </a:xfrm>
        <a:prstGeom prst="circularArrow">
          <a:avLst/>
        </a:prstGeom>
        <a:solidFill>
          <a:schemeClr val="accent2">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D4EB0-5A8F-4715-A3F9-53EE6DF87BA1}">
      <dsp:nvSpPr>
        <dsp:cNvPr id="0" name=""/>
        <dsp:cNvSpPr/>
      </dsp:nvSpPr>
      <dsp:spPr>
        <a:xfrm>
          <a:off x="2114044" y="1978139"/>
          <a:ext cx="1295705" cy="839323"/>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28600" lvl="1" indent="-228600" algn="l" defTabSz="1111250">
            <a:lnSpc>
              <a:spcPct val="90000"/>
            </a:lnSpc>
            <a:spcBef>
              <a:spcPct val="0"/>
            </a:spcBef>
            <a:spcAft>
              <a:spcPct val="15000"/>
            </a:spcAft>
            <a:buChar char="••"/>
          </a:pPr>
          <a:endParaRPr lang="tr-TR" sz="2500" kern="1200" dirty="0"/>
        </a:p>
      </dsp:txBody>
      <dsp:txXfrm>
        <a:off x="2521193" y="2206407"/>
        <a:ext cx="870119" cy="592618"/>
      </dsp:txXfrm>
    </dsp:sp>
    <dsp:sp modelId="{2AA85F57-38C1-4BEF-A4E6-D33FE923B698}">
      <dsp:nvSpPr>
        <dsp:cNvPr id="0" name=""/>
        <dsp:cNvSpPr/>
      </dsp:nvSpPr>
      <dsp:spPr>
        <a:xfrm>
          <a:off x="0" y="1978139"/>
          <a:ext cx="1295705" cy="839323"/>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28600" lvl="1" indent="-228600" algn="l" defTabSz="1111250">
            <a:lnSpc>
              <a:spcPct val="90000"/>
            </a:lnSpc>
            <a:spcBef>
              <a:spcPct val="0"/>
            </a:spcBef>
            <a:spcAft>
              <a:spcPct val="15000"/>
            </a:spcAft>
            <a:buChar char="••"/>
          </a:pPr>
          <a:endParaRPr lang="tr-TR" sz="2500" kern="1200" dirty="0"/>
        </a:p>
      </dsp:txBody>
      <dsp:txXfrm>
        <a:off x="18437" y="2206407"/>
        <a:ext cx="870119" cy="592618"/>
      </dsp:txXfrm>
    </dsp:sp>
    <dsp:sp modelId="{9BF8914B-4B68-47E5-B05E-E29D6A1DA190}">
      <dsp:nvSpPr>
        <dsp:cNvPr id="0" name=""/>
        <dsp:cNvSpPr/>
      </dsp:nvSpPr>
      <dsp:spPr>
        <a:xfrm>
          <a:off x="2114044" y="194578"/>
          <a:ext cx="1295705" cy="839323"/>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28600" lvl="1" indent="-228600" algn="l" defTabSz="1111250">
            <a:lnSpc>
              <a:spcPct val="90000"/>
            </a:lnSpc>
            <a:spcBef>
              <a:spcPct val="0"/>
            </a:spcBef>
            <a:spcAft>
              <a:spcPct val="15000"/>
            </a:spcAft>
            <a:buChar char="••"/>
          </a:pPr>
          <a:endParaRPr lang="tr-TR" sz="2500" kern="1200" dirty="0"/>
        </a:p>
      </dsp:txBody>
      <dsp:txXfrm>
        <a:off x="2521193" y="213015"/>
        <a:ext cx="870119" cy="592618"/>
      </dsp:txXfrm>
    </dsp:sp>
    <dsp:sp modelId="{7180D29A-19C9-4233-9B9E-9958EDD6EADF}">
      <dsp:nvSpPr>
        <dsp:cNvPr id="0" name=""/>
        <dsp:cNvSpPr/>
      </dsp:nvSpPr>
      <dsp:spPr>
        <a:xfrm>
          <a:off x="0" y="194578"/>
          <a:ext cx="1295705" cy="839323"/>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28600" lvl="1" indent="-228600" algn="l" defTabSz="1111250">
            <a:lnSpc>
              <a:spcPct val="90000"/>
            </a:lnSpc>
            <a:spcBef>
              <a:spcPct val="0"/>
            </a:spcBef>
            <a:spcAft>
              <a:spcPct val="15000"/>
            </a:spcAft>
            <a:buChar char="••"/>
          </a:pPr>
          <a:endParaRPr lang="tr-TR" sz="2500" kern="1200" dirty="0"/>
        </a:p>
      </dsp:txBody>
      <dsp:txXfrm>
        <a:off x="18437" y="213015"/>
        <a:ext cx="870119" cy="592618"/>
      </dsp:txXfrm>
    </dsp:sp>
    <dsp:sp modelId="{5EBF7C00-75FA-48B0-A386-CB1CEC17B005}">
      <dsp:nvSpPr>
        <dsp:cNvPr id="0" name=""/>
        <dsp:cNvSpPr/>
      </dsp:nvSpPr>
      <dsp:spPr>
        <a:xfrm>
          <a:off x="542937" y="344082"/>
          <a:ext cx="1135709" cy="1135709"/>
        </a:xfrm>
        <a:prstGeom prst="pieWedg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tr-TR" sz="2900" kern="1200" dirty="0" smtClean="0"/>
            <a:t>P</a:t>
          </a:r>
          <a:endParaRPr lang="tr-TR" sz="2900" kern="1200" dirty="0"/>
        </a:p>
      </dsp:txBody>
      <dsp:txXfrm>
        <a:off x="875578" y="676723"/>
        <a:ext cx="803068" cy="803068"/>
      </dsp:txXfrm>
    </dsp:sp>
    <dsp:sp modelId="{3C456A31-8822-4669-9CCE-E2AECE825BEB}">
      <dsp:nvSpPr>
        <dsp:cNvPr id="0" name=""/>
        <dsp:cNvSpPr/>
      </dsp:nvSpPr>
      <dsp:spPr>
        <a:xfrm rot="5400000">
          <a:off x="1731103" y="344082"/>
          <a:ext cx="1135709" cy="1135709"/>
        </a:xfrm>
        <a:prstGeom prst="pieWedg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tr-TR" sz="2900" kern="1200" dirty="0" smtClean="0"/>
            <a:t>U</a:t>
          </a:r>
          <a:endParaRPr lang="tr-TR" sz="2900" kern="1200" dirty="0"/>
        </a:p>
      </dsp:txBody>
      <dsp:txXfrm rot="-5400000">
        <a:off x="1731103" y="676723"/>
        <a:ext cx="803068" cy="803068"/>
      </dsp:txXfrm>
    </dsp:sp>
    <dsp:sp modelId="{8089496F-73D5-411C-854A-C540DC91337B}">
      <dsp:nvSpPr>
        <dsp:cNvPr id="0" name=""/>
        <dsp:cNvSpPr/>
      </dsp:nvSpPr>
      <dsp:spPr>
        <a:xfrm rot="10800000">
          <a:off x="1731103" y="1532249"/>
          <a:ext cx="1135709" cy="1135709"/>
        </a:xfrm>
        <a:prstGeom prst="pieWedg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tr-TR" sz="2900" kern="1200" smtClean="0"/>
            <a:t>K</a:t>
          </a:r>
          <a:endParaRPr lang="tr-TR" sz="2900" kern="1200" dirty="0"/>
        </a:p>
      </dsp:txBody>
      <dsp:txXfrm rot="10800000">
        <a:off x="1731103" y="1532249"/>
        <a:ext cx="803068" cy="803068"/>
      </dsp:txXfrm>
    </dsp:sp>
    <dsp:sp modelId="{AAC84143-8A19-4390-A2DD-B87A4ECFF2CB}">
      <dsp:nvSpPr>
        <dsp:cNvPr id="0" name=""/>
        <dsp:cNvSpPr/>
      </dsp:nvSpPr>
      <dsp:spPr>
        <a:xfrm rot="16200000">
          <a:off x="542937" y="1532249"/>
          <a:ext cx="1135709" cy="1135709"/>
        </a:xfrm>
        <a:prstGeom prst="pieWedg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tr-TR" sz="2900" kern="1200" dirty="0" smtClean="0"/>
            <a:t>Ö</a:t>
          </a:r>
          <a:endParaRPr lang="tr-TR" sz="2900" kern="1200" dirty="0"/>
        </a:p>
      </dsp:txBody>
      <dsp:txXfrm rot="5400000">
        <a:off x="875578" y="1532249"/>
        <a:ext cx="803068" cy="803068"/>
      </dsp:txXfrm>
    </dsp:sp>
    <dsp:sp modelId="{BE5CDB45-DD13-4A61-88B3-0F2082DDE34A}">
      <dsp:nvSpPr>
        <dsp:cNvPr id="0" name=""/>
        <dsp:cNvSpPr/>
      </dsp:nvSpPr>
      <dsp:spPr>
        <a:xfrm>
          <a:off x="1508814" y="1269960"/>
          <a:ext cx="392121" cy="340975"/>
        </a:xfrm>
        <a:prstGeom prst="circularArrow">
          <a:avLst/>
        </a:prstGeom>
        <a:solidFill>
          <a:schemeClr val="bg1"/>
        </a:solidFill>
        <a:ln w="38100" cap="flat" cmpd="sng" algn="ctr">
          <a:solidFill>
            <a:schemeClr val="bg1">
              <a:lumMod val="5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6DC692E-C5F7-4D03-8924-B79B254EEE10}">
      <dsp:nvSpPr>
        <dsp:cNvPr id="0" name=""/>
        <dsp:cNvSpPr/>
      </dsp:nvSpPr>
      <dsp:spPr>
        <a:xfrm rot="10800000">
          <a:off x="1508814" y="1401105"/>
          <a:ext cx="392121" cy="340975"/>
        </a:xfrm>
        <a:prstGeom prst="circularArrow">
          <a:avLst/>
        </a:prstGeom>
        <a:solidFill>
          <a:schemeClr val="dk2">
            <a:tint val="60000"/>
            <a:hueOff val="0"/>
            <a:satOff val="0"/>
            <a:lumOff val="0"/>
            <a:alphaOff val="0"/>
          </a:schemeClr>
        </a:solidFill>
        <a:ln w="38100" cap="flat" cmpd="sng" algn="ctr">
          <a:solidFill>
            <a:schemeClr val="bg1">
              <a:lumMod val="5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86FBF181-6581-4E2F-849B-67FB4221BBBA}" type="datetimeFigureOut">
              <a:rPr lang="de-DE"/>
              <a:pPr>
                <a:defRPr/>
              </a:pPr>
              <a:t>13.08.2013</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D42F2CB9-D2A6-4AD7-95AE-4B6DB534C3CB}" type="slidenum">
              <a:rPr lang="de-DE"/>
              <a:pPr>
                <a:defRPr/>
              </a:pPr>
              <a:t>‹#›</a:t>
            </a:fld>
            <a:endParaRPr lang="de-DE"/>
          </a:p>
        </p:txBody>
      </p:sp>
    </p:spTree>
    <p:extLst>
      <p:ext uri="{BB962C8B-B14F-4D97-AF65-F5344CB8AC3E}">
        <p14:creationId xmlns:p14="http://schemas.microsoft.com/office/powerpoint/2010/main" val="21391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D5FAF4A-B3D3-49A6-BC24-6E15E10FCEAE}" type="slidenum">
              <a:rPr lang="de-DE"/>
              <a:pPr>
                <a:defRPr/>
              </a:pPr>
              <a:t>‹#›</a:t>
            </a:fld>
            <a:endParaRPr lang="de-DE"/>
          </a:p>
        </p:txBody>
      </p:sp>
    </p:spTree>
    <p:extLst>
      <p:ext uri="{BB962C8B-B14F-4D97-AF65-F5344CB8AC3E}">
        <p14:creationId xmlns:p14="http://schemas.microsoft.com/office/powerpoint/2010/main" val="199964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100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100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101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101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102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102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103</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103</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104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104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105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105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106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106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107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107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108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108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109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109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110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110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111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111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112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112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113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113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114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114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115</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115</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117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117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118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118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119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119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12</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12</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120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120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121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121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123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123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124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124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125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125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127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127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129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129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130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130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131</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131</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133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133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134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134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135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135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136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136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137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137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138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138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139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139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140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140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141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141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142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142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143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143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144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144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145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145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146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146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147</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147</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149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149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150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150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151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151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152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152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153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153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155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155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156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156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157</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157</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159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159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160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160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161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161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162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162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163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163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164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164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165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165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166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166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167</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167</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168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168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169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169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170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170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171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171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172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172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173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173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174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174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176</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176</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178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178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179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179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180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180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181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181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183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183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184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184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186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186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187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187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188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188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189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189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190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190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191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191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192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192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193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193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33</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33</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49</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49</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65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65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66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66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68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68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72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72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88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88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92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92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94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94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95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95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96</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96</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15"/>
          <p:cNvSpPr>
            <a:spLocks noChangeArrowheads="1"/>
          </p:cNvSpPr>
          <p:nvPr userDrawn="1"/>
        </p:nvSpPr>
        <p:spPr bwMode="auto">
          <a:xfrm>
            <a:off x="300038" y="6269038"/>
            <a:ext cx="496887" cy="115887"/>
          </a:xfrm>
          <a:prstGeom prst="rect">
            <a:avLst/>
          </a:prstGeom>
          <a:solidFill>
            <a:schemeClr val="accent2"/>
          </a:solidFill>
          <a:ln w="9525" algn="ctr">
            <a:solidFill>
              <a:schemeClr val="bg1"/>
            </a:solidFill>
            <a:miter lim="800000"/>
            <a:headEnd/>
            <a:tailEnd/>
          </a:ln>
          <a:effectLst/>
        </p:spPr>
        <p:txBody>
          <a:bodyPr wrap="none" anchor="ctr"/>
          <a:lstStyle/>
          <a:p>
            <a:pPr>
              <a:defRPr/>
            </a:pPr>
            <a:endParaRPr lang="de-DE"/>
          </a:p>
        </p:txBody>
      </p:sp>
      <p:sp>
        <p:nvSpPr>
          <p:cNvPr id="8" name="Rectangle 16"/>
          <p:cNvSpPr>
            <a:spLocks noChangeArrowheads="1"/>
          </p:cNvSpPr>
          <p:nvPr userDrawn="1"/>
        </p:nvSpPr>
        <p:spPr bwMode="auto">
          <a:xfrm>
            <a:off x="79692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9" name="Rectangle 17"/>
          <p:cNvSpPr>
            <a:spLocks noChangeArrowheads="1"/>
          </p:cNvSpPr>
          <p:nvPr userDrawn="1"/>
        </p:nvSpPr>
        <p:spPr bwMode="auto">
          <a:xfrm>
            <a:off x="129381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0" name="Rectangle 18"/>
          <p:cNvSpPr>
            <a:spLocks noChangeArrowheads="1"/>
          </p:cNvSpPr>
          <p:nvPr userDrawn="1"/>
        </p:nvSpPr>
        <p:spPr bwMode="auto">
          <a:xfrm>
            <a:off x="178911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1" name="Rectangle 19"/>
          <p:cNvSpPr>
            <a:spLocks noChangeArrowheads="1"/>
          </p:cNvSpPr>
          <p:nvPr userDrawn="1"/>
        </p:nvSpPr>
        <p:spPr bwMode="auto">
          <a:xfrm>
            <a:off x="228600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2" name="Rectangle 20"/>
          <p:cNvSpPr>
            <a:spLocks noChangeArrowheads="1"/>
          </p:cNvSpPr>
          <p:nvPr userDrawn="1"/>
        </p:nvSpPr>
        <p:spPr bwMode="auto">
          <a:xfrm>
            <a:off x="2782888"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3" name="Rectangle 21"/>
          <p:cNvSpPr>
            <a:spLocks noChangeArrowheads="1"/>
          </p:cNvSpPr>
          <p:nvPr userDrawn="1"/>
        </p:nvSpPr>
        <p:spPr bwMode="auto">
          <a:xfrm>
            <a:off x="327977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4" name="Rectangle 22"/>
          <p:cNvSpPr>
            <a:spLocks noChangeArrowheads="1"/>
          </p:cNvSpPr>
          <p:nvPr userDrawn="1"/>
        </p:nvSpPr>
        <p:spPr bwMode="auto">
          <a:xfrm>
            <a:off x="377666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5" name="Rectangle 23"/>
          <p:cNvSpPr>
            <a:spLocks noChangeArrowheads="1"/>
          </p:cNvSpPr>
          <p:nvPr userDrawn="1"/>
        </p:nvSpPr>
        <p:spPr bwMode="auto">
          <a:xfrm>
            <a:off x="427196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6" name="Rectangle 24"/>
          <p:cNvSpPr>
            <a:spLocks noChangeArrowheads="1"/>
          </p:cNvSpPr>
          <p:nvPr userDrawn="1"/>
        </p:nvSpPr>
        <p:spPr bwMode="auto">
          <a:xfrm>
            <a:off x="476885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7" name="Line 25"/>
          <p:cNvSpPr>
            <a:spLocks noChangeShapeType="1"/>
          </p:cNvSpPr>
          <p:nvPr userDrawn="1"/>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p>
        </p:txBody>
      </p:sp>
      <p:sp>
        <p:nvSpPr>
          <p:cNvPr id="156674"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noProof="1" smtClean="0"/>
            </a:lvl1pPr>
          </a:lstStyle>
          <a:p>
            <a:r>
              <a:rPr lang="tr-TR" noProof="1" smtClean="0"/>
              <a:t>Formatvorlage des Untertitelmasters durch Klicken bearbeiten</a:t>
            </a:r>
          </a:p>
        </p:txBody>
      </p:sp>
      <p:sp>
        <p:nvSpPr>
          <p:cNvPr id="156676" name="Rectangle 7"/>
          <p:cNvSpPr>
            <a:spLocks noGrp="1" noChangeArrowheads="1"/>
          </p:cNvSpPr>
          <p:nvPr>
            <p:ph type="ctrTitle"/>
          </p:nvPr>
        </p:nvSpPr>
        <p:spPr>
          <a:xfrm>
            <a:off x="685800" y="2130425"/>
            <a:ext cx="7772400" cy="1470025"/>
          </a:xfrm>
        </p:spPr>
        <p:txBody>
          <a:bodyPr/>
          <a:lstStyle>
            <a:lvl1pPr>
              <a:defRPr noProof="1" smtClean="0"/>
            </a:lvl1pPr>
          </a:lstStyle>
          <a:p>
            <a:r>
              <a:rPr lang="tr-TR" noProof="1" smtClean="0"/>
              <a:t>Titelmasterformat durch Klicken bearbeiten</a:t>
            </a:r>
          </a:p>
        </p:txBody>
      </p:sp>
      <p:sp>
        <p:nvSpPr>
          <p:cNvPr id="18" name="Rectangle 5"/>
          <p:cNvSpPr>
            <a:spLocks noGrp="1" noChangeArrowheads="1"/>
          </p:cNvSpPr>
          <p:nvPr>
            <p:ph type="ftr" sz="quarter" idx="10"/>
          </p:nvPr>
        </p:nvSpPr>
        <p:spPr>
          <a:xfrm>
            <a:off x="3124200" y="6245225"/>
            <a:ext cx="2895600" cy="476250"/>
          </a:xfrm>
        </p:spPr>
        <p:txBody>
          <a:bodyPr/>
          <a:lstStyle>
            <a:lvl1pPr>
              <a:defRPr smtClean="0"/>
            </a:lvl1pPr>
          </a:lstStyle>
          <a:p>
            <a:pPr>
              <a:defRPr/>
            </a:pPr>
            <a:endParaRPr lang="tr-TR" dirty="0"/>
          </a:p>
        </p:txBody>
      </p:sp>
    </p:spTree>
  </p:cSld>
  <p:clrMapOvr>
    <a:masterClrMapping/>
  </p:clrMapOvr>
  <p:transition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388197407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2568760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5943792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152974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0861635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8775797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1602164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893952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831597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1111684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9725" y="411163"/>
            <a:ext cx="2130425" cy="53911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95275" y="411163"/>
            <a:ext cx="6242050" cy="5391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98754721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153552745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7211839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285621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7669604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415454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2915761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4128594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566531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78526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288828130"/>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9892546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33748388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55715285"/>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726170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8213760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8609310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183508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4610455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63741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47202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3795237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3829016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169961430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3672814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3980678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482211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2164491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52265933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947690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1747180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6630325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20255689"/>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18463832"/>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127742508"/>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95154806"/>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5894478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26481675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948049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439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8008835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31386072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95236041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03952317"/>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686802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40051438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8367237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646963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71556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22240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96855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48440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325158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72808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9687934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4321121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19772686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4920862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295070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257384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8109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36175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3094787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81189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9201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33280143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8897359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386351197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27245345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95557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58474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7497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136308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0056586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6869231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772958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01815333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6791422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6538657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5279901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971257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1398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553596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359526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2732475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830265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697319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6020760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8566608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6538657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5279901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97125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139871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553596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359526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2732475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830265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697319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6020760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8566608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03623119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0227491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8852035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0892626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714746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5428525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4741712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748123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3186972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99312194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99093003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9243461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08427233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726538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8446096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895237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797422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0532314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97311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1498582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82281346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838840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p>
        </p:txBody>
      </p:sp>
      <p:sp>
        <p:nvSpPr>
          <p:cNvPr id="307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63" name="Rectangle 15"/>
          <p:cNvSpPr>
            <a:spLocks noChangeArrowheads="1"/>
          </p:cNvSpPr>
          <p:nvPr/>
        </p:nvSpPr>
        <p:spPr bwMode="auto">
          <a:xfrm>
            <a:off x="300038" y="6269038"/>
            <a:ext cx="496887" cy="158750"/>
          </a:xfrm>
          <a:prstGeom prst="rect">
            <a:avLst/>
          </a:prstGeom>
          <a:solidFill>
            <a:srgbClr val="E2E2E2"/>
          </a:solidFill>
          <a:ln w="9525" algn="ctr">
            <a:solidFill>
              <a:schemeClr val="bg1"/>
            </a:solidFill>
            <a:miter lim="800000"/>
            <a:headEnd/>
            <a:tailEnd/>
          </a:ln>
          <a:effectLst/>
        </p:spPr>
        <p:txBody>
          <a:bodyPr wrap="none" anchor="ctr"/>
          <a:lstStyle/>
          <a:p>
            <a:pPr>
              <a:defRPr/>
            </a:pPr>
            <a:endParaRPr lang="de-DE"/>
          </a:p>
        </p:txBody>
      </p:sp>
      <p:sp>
        <p:nvSpPr>
          <p:cNvPr id="2064" name="Rectangle 16"/>
          <p:cNvSpPr>
            <a:spLocks noChangeArrowheads="1"/>
          </p:cNvSpPr>
          <p:nvPr/>
        </p:nvSpPr>
        <p:spPr bwMode="auto">
          <a:xfrm>
            <a:off x="79692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5" name="Rectangle 17"/>
          <p:cNvSpPr>
            <a:spLocks noChangeArrowheads="1"/>
          </p:cNvSpPr>
          <p:nvPr/>
        </p:nvSpPr>
        <p:spPr bwMode="auto">
          <a:xfrm>
            <a:off x="129381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6" name="Rectangle 18"/>
          <p:cNvSpPr>
            <a:spLocks noChangeArrowheads="1"/>
          </p:cNvSpPr>
          <p:nvPr/>
        </p:nvSpPr>
        <p:spPr bwMode="auto">
          <a:xfrm>
            <a:off x="178911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7" name="Rectangle 19"/>
          <p:cNvSpPr>
            <a:spLocks noChangeArrowheads="1"/>
          </p:cNvSpPr>
          <p:nvPr/>
        </p:nvSpPr>
        <p:spPr bwMode="auto">
          <a:xfrm>
            <a:off x="228600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8" name="Rectangle 20"/>
          <p:cNvSpPr>
            <a:spLocks noChangeArrowheads="1"/>
          </p:cNvSpPr>
          <p:nvPr/>
        </p:nvSpPr>
        <p:spPr bwMode="auto">
          <a:xfrm>
            <a:off x="2782888"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9" name="Rectangle 21"/>
          <p:cNvSpPr>
            <a:spLocks noChangeArrowheads="1"/>
          </p:cNvSpPr>
          <p:nvPr/>
        </p:nvSpPr>
        <p:spPr bwMode="auto">
          <a:xfrm>
            <a:off x="327977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0" name="Rectangle 22"/>
          <p:cNvSpPr>
            <a:spLocks noChangeArrowheads="1"/>
          </p:cNvSpPr>
          <p:nvPr/>
        </p:nvSpPr>
        <p:spPr bwMode="auto">
          <a:xfrm>
            <a:off x="377666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1" name="Rectangle 23"/>
          <p:cNvSpPr>
            <a:spLocks noChangeArrowheads="1"/>
          </p:cNvSpPr>
          <p:nvPr/>
        </p:nvSpPr>
        <p:spPr bwMode="auto">
          <a:xfrm>
            <a:off x="427196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2" name="Rectangle 24"/>
          <p:cNvSpPr>
            <a:spLocks noChangeArrowheads="1"/>
          </p:cNvSpPr>
          <p:nvPr/>
        </p:nvSpPr>
        <p:spPr bwMode="auto">
          <a:xfrm>
            <a:off x="476885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3" name="Line 25"/>
          <p:cNvSpPr>
            <a:spLocks noChangeShapeType="1"/>
          </p:cNvSpPr>
          <p:nvPr/>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p>
        </p:txBody>
      </p:sp>
    </p:spTree>
  </p:cSld>
  <p:clrMap bg1="lt1" tx1="dk1" bg2="lt2" tx2="dk2" accent1="accent1" accent2="accent2" accent3="accent3" accent4="accent4" accent5="accent5" accent6="accent6" hlink="hlink" folHlink="folHlink"/>
  <p:sldLayoutIdLst>
    <p:sldLayoutId id="214748369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advTm="4000">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180975" indent="-180975"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444500" indent="-261938" algn="l" rtl="0" eaLnBrk="0" fontAlgn="base" hangingPunct="0">
        <a:spcBef>
          <a:spcPct val="20000"/>
        </a:spcBef>
        <a:spcAft>
          <a:spcPct val="0"/>
        </a:spcAft>
        <a:buChar char="–"/>
        <a:defRPr sz="1600">
          <a:solidFill>
            <a:schemeClr val="tx1"/>
          </a:solidFill>
          <a:latin typeface="+mn-lt"/>
          <a:cs typeface="+mn-cs"/>
        </a:defRPr>
      </a:lvl2pPr>
      <a:lvl3pPr marL="720725" indent="-274638" algn="l" rtl="0" eaLnBrk="0" fontAlgn="base" hangingPunct="0">
        <a:spcBef>
          <a:spcPct val="20000"/>
        </a:spcBef>
        <a:spcAft>
          <a:spcPct val="0"/>
        </a:spcAft>
        <a:buChar char="•"/>
        <a:defRPr sz="1600">
          <a:solidFill>
            <a:schemeClr val="tx1"/>
          </a:solidFill>
          <a:latin typeface="+mn-lt"/>
          <a:cs typeface="+mn-cs"/>
        </a:defRPr>
      </a:lvl3pPr>
      <a:lvl4pPr marL="987425" indent="-265113" algn="l" rtl="0" eaLnBrk="0" fontAlgn="base" hangingPunct="0">
        <a:spcBef>
          <a:spcPct val="20000"/>
        </a:spcBef>
        <a:spcAft>
          <a:spcPct val="0"/>
        </a:spcAft>
        <a:buChar char="–"/>
        <a:defRPr sz="1600">
          <a:solidFill>
            <a:schemeClr val="tx1"/>
          </a:solidFill>
          <a:latin typeface="+mn-lt"/>
          <a:cs typeface="+mn-cs"/>
        </a:defRPr>
      </a:lvl4pPr>
      <a:lvl5pPr marL="1254125" indent="-265113" algn="l" rtl="0" eaLnBrk="0" fontAlgn="base" hangingPunct="0">
        <a:spcBef>
          <a:spcPct val="20000"/>
        </a:spcBef>
        <a:spcAft>
          <a:spcPct val="0"/>
        </a:spcAft>
        <a:buChar char="»"/>
        <a:defRPr sz="1600">
          <a:solidFill>
            <a:schemeClr val="tx1"/>
          </a:solidFill>
          <a:latin typeface="+mn-lt"/>
          <a:cs typeface="+mn-cs"/>
        </a:defRPr>
      </a:lvl5pPr>
      <a:lvl6pPr marL="1711325" indent="-265113" algn="l" rtl="0" eaLnBrk="0" fontAlgn="base" hangingPunct="0">
        <a:spcBef>
          <a:spcPct val="20000"/>
        </a:spcBef>
        <a:spcAft>
          <a:spcPct val="0"/>
        </a:spcAft>
        <a:buChar char="»"/>
        <a:defRPr>
          <a:solidFill>
            <a:schemeClr val="tx1"/>
          </a:solidFill>
          <a:latin typeface="+mn-lt"/>
          <a:cs typeface="+mn-cs"/>
        </a:defRPr>
      </a:lvl6pPr>
      <a:lvl7pPr marL="2168525" indent="-265113" algn="l" rtl="0" eaLnBrk="0" fontAlgn="base" hangingPunct="0">
        <a:spcBef>
          <a:spcPct val="20000"/>
        </a:spcBef>
        <a:spcAft>
          <a:spcPct val="0"/>
        </a:spcAft>
        <a:buChar char="»"/>
        <a:defRPr>
          <a:solidFill>
            <a:schemeClr val="tx1"/>
          </a:solidFill>
          <a:latin typeface="+mn-lt"/>
          <a:cs typeface="+mn-cs"/>
        </a:defRPr>
      </a:lvl7pPr>
      <a:lvl8pPr marL="2625725" indent="-265113" algn="l" rtl="0" eaLnBrk="0" fontAlgn="base" hangingPunct="0">
        <a:spcBef>
          <a:spcPct val="20000"/>
        </a:spcBef>
        <a:spcAft>
          <a:spcPct val="0"/>
        </a:spcAft>
        <a:buChar char="»"/>
        <a:defRPr>
          <a:solidFill>
            <a:schemeClr val="tx1"/>
          </a:solidFill>
          <a:latin typeface="+mn-lt"/>
          <a:cs typeface="+mn-cs"/>
        </a:defRPr>
      </a:lvl8pPr>
      <a:lvl9pPr marL="3082925" indent="-265113" algn="l" rtl="0" eaLnBrk="0" fontAlgn="base" hangingPunct="0">
        <a:spcBef>
          <a:spcPct val="20000"/>
        </a:spcBef>
        <a:spcAft>
          <a:spcPct val="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50320417"/>
      </p:ext>
    </p:extLst>
  </p:cSld>
  <p:clrMap bg1="lt1" tx1="dk1" bg2="lt2" tx2="dk2" accent1="accent1" accent2="accent2" accent3="accent3" accent4="accent4" accent5="accent5" accent6="accent6" hlink="hlink" folHlink="folHlink"/>
  <p:sldLayoutIdLst>
    <p:sldLayoutId id="2147485032" r:id="rId1"/>
    <p:sldLayoutId id="2147485033" r:id="rId2"/>
    <p:sldLayoutId id="2147485034" r:id="rId3"/>
    <p:sldLayoutId id="2147485035" r:id="rId4"/>
    <p:sldLayoutId id="2147485036" r:id="rId5"/>
    <p:sldLayoutId id="2147485037" r:id="rId6"/>
    <p:sldLayoutId id="2147485038" r:id="rId7"/>
    <p:sldLayoutId id="2147485039" r:id="rId8"/>
    <p:sldLayoutId id="2147485040" r:id="rId9"/>
    <p:sldLayoutId id="2147485041" r:id="rId10"/>
    <p:sldLayoutId id="214748504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928549947"/>
      </p:ext>
    </p:extLst>
  </p:cSld>
  <p:clrMap bg1="lt1" tx1="dk1" bg2="lt2" tx2="dk2" accent1="accent1" accent2="accent2" accent3="accent3" accent4="accent4" accent5="accent5" accent6="accent6" hlink="hlink" folHlink="folHlink"/>
  <p:sldLayoutIdLst>
    <p:sldLayoutId id="2147485044" r:id="rId1"/>
    <p:sldLayoutId id="2147485045" r:id="rId2"/>
    <p:sldLayoutId id="2147485046" r:id="rId3"/>
    <p:sldLayoutId id="2147485047" r:id="rId4"/>
    <p:sldLayoutId id="2147485048" r:id="rId5"/>
    <p:sldLayoutId id="2147485049" r:id="rId6"/>
    <p:sldLayoutId id="2147485050" r:id="rId7"/>
    <p:sldLayoutId id="2147485051" r:id="rId8"/>
    <p:sldLayoutId id="2147485052" r:id="rId9"/>
    <p:sldLayoutId id="2147485053" r:id="rId10"/>
    <p:sldLayoutId id="2147485054"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2602831251"/>
      </p:ext>
    </p:extLst>
  </p:cSld>
  <p:clrMap bg1="lt1" tx1="dk1" bg2="lt2" tx2="dk2" accent1="accent1" accent2="accent2" accent3="accent3" accent4="accent4" accent5="accent5" accent6="accent6" hlink="hlink" folHlink="folHlink"/>
  <p:sldLayoutIdLst>
    <p:sldLayoutId id="2147485140" r:id="rId1"/>
    <p:sldLayoutId id="2147485141" r:id="rId2"/>
    <p:sldLayoutId id="2147485142" r:id="rId3"/>
    <p:sldLayoutId id="2147485143" r:id="rId4"/>
    <p:sldLayoutId id="2147485144" r:id="rId5"/>
    <p:sldLayoutId id="2147485145" r:id="rId6"/>
    <p:sldLayoutId id="2147485146" r:id="rId7"/>
    <p:sldLayoutId id="2147485147" r:id="rId8"/>
    <p:sldLayoutId id="2147485148" r:id="rId9"/>
    <p:sldLayoutId id="2147485149" r:id="rId10"/>
    <p:sldLayoutId id="2147485150"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405143016"/>
      </p:ext>
    </p:extLst>
  </p:cSld>
  <p:clrMap bg1="lt1" tx1="dk1" bg2="lt2" tx2="dk2" accent1="accent1" accent2="accent2" accent3="accent3" accent4="accent4" accent5="accent5" accent6="accent6" hlink="hlink" folHlink="folHlink"/>
  <p:sldLayoutIdLst>
    <p:sldLayoutId id="2147485158" r:id="rId1"/>
    <p:sldLayoutId id="2147485159" r:id="rId2"/>
    <p:sldLayoutId id="2147485160" r:id="rId3"/>
    <p:sldLayoutId id="2147485161" r:id="rId4"/>
    <p:sldLayoutId id="2147485162" r:id="rId5"/>
    <p:sldLayoutId id="2147485163" r:id="rId6"/>
    <p:sldLayoutId id="2147485164" r:id="rId7"/>
    <p:sldLayoutId id="2147485165" r:id="rId8"/>
    <p:sldLayoutId id="2147485166" r:id="rId9"/>
    <p:sldLayoutId id="2147485167" r:id="rId10"/>
    <p:sldLayoutId id="2147485168"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3720948052"/>
      </p:ext>
    </p:extLst>
  </p:cSld>
  <p:clrMap bg1="lt1" tx1="dk1" bg2="lt2" tx2="dk2" accent1="accent1" accent2="accent2" accent3="accent3" accent4="accent4" accent5="accent5" accent6="accent6" hlink="hlink" folHlink="folHlink"/>
  <p:sldLayoutIdLst>
    <p:sldLayoutId id="2147485194" r:id="rId1"/>
    <p:sldLayoutId id="2147485195" r:id="rId2"/>
    <p:sldLayoutId id="2147485196" r:id="rId3"/>
    <p:sldLayoutId id="2147485197" r:id="rId4"/>
    <p:sldLayoutId id="2147485198" r:id="rId5"/>
    <p:sldLayoutId id="2147485199" r:id="rId6"/>
    <p:sldLayoutId id="2147485200" r:id="rId7"/>
    <p:sldLayoutId id="2147485201" r:id="rId8"/>
    <p:sldLayoutId id="2147485202" r:id="rId9"/>
    <p:sldLayoutId id="2147485203" r:id="rId10"/>
    <p:sldLayoutId id="2147485204"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latin typeface="Arial" pitchFamily="34" charset="0"/>
                <a:cs typeface="Arial" pitchFamily="34" charset="0"/>
              </a:rPr>
              <a:t>Page </a:t>
            </a:r>
            <a:r>
              <a:rPr lang="de-DE" sz="1000">
                <a:latin typeface="Arial" pitchFamily="34" charset="0"/>
                <a:cs typeface="Arial" pitchFamily="34" charset="0"/>
                <a:sym typeface="Wingdings" pitchFamily="2" charset="2"/>
              </a:rPr>
              <a:t></a:t>
            </a:r>
            <a:r>
              <a:rPr lang="de-DE" sz="1000">
                <a:latin typeface="Arial" pitchFamily="34" charset="0"/>
                <a:cs typeface="Arial" pitchFamily="34" charset="0"/>
              </a:rPr>
              <a:t> </a:t>
            </a:r>
            <a:fld id="{CF825FEF-9EFF-427A-BA79-FFBBF98227EB}" type="slidenum">
              <a:rPr lang="de-DE" sz="1000">
                <a:latin typeface="Arial" pitchFamily="34" charset="0"/>
                <a:cs typeface="Arial" pitchFamily="34" charset="0"/>
              </a:rPr>
              <a:pPr>
                <a:defRPr/>
              </a:pPr>
              <a:t>‹#›</a:t>
            </a:fld>
            <a:endParaRPr lang="de-DE" sz="1000">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2543427938"/>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520004963"/>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874908783"/>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246769237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2467692371"/>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850494839"/>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4068041506"/>
      </p:ext>
    </p:extLst>
  </p:cSld>
  <p:clrMap bg1="lt1" tx1="dk1" bg2="lt2" tx2="dk2" accent1="accent1" accent2="accent2" accent3="accent3" accent4="accent4" accent5="accent5" accent6="accent6" hlink="hlink" folHlink="folHlink"/>
  <p:sldLayoutIdLst>
    <p:sldLayoutId id="2147484787" r:id="rId1"/>
    <p:sldLayoutId id="2147484788" r:id="rId2"/>
    <p:sldLayoutId id="2147484789" r:id="rId3"/>
    <p:sldLayoutId id="2147484790" r:id="rId4"/>
    <p:sldLayoutId id="2147484791" r:id="rId5"/>
    <p:sldLayoutId id="2147484792" r:id="rId6"/>
    <p:sldLayoutId id="2147484793" r:id="rId7"/>
    <p:sldLayoutId id="2147484794" r:id="rId8"/>
    <p:sldLayoutId id="2147484795" r:id="rId9"/>
    <p:sldLayoutId id="2147484796" r:id="rId10"/>
    <p:sldLayoutId id="214748479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0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0.xml"/><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1.xml"/><Relationship Id="rId1" Type="http://schemas.openxmlformats.org/officeDocument/2006/relationships/slideLayout" Target="../slideLayouts/slideLayout15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3.xml"/><Relationship Id="rId1" Type="http://schemas.openxmlformats.org/officeDocument/2006/relationships/slideLayout" Target="../slideLayouts/slideLayout4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1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0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9.xml"/></Relationships>
</file>

<file path=ppt/slides/_rels/slide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5.xml"/><Relationship Id="rId1" Type="http://schemas.openxmlformats.org/officeDocument/2006/relationships/slideLayout" Target="../slideLayouts/slideLayout40.xml"/></Relationships>
</file>

<file path=ppt/slides/_rels/slide1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9.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9.xml"/></Relationships>
</file>

<file path=ppt/slides/_rels/slide1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9.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0.xml"/></Relationships>
</file>

<file path=ppt/slides/_rels/slide1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9.xml"/></Relationships>
</file>

<file path=ppt/slides/_rels/slide1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0.xml"/></Relationships>
</file>

<file path=ppt/slides/_rels/slide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1.xml"/><Relationship Id="rId1" Type="http://schemas.openxmlformats.org/officeDocument/2006/relationships/slideLayout" Target="../slideLayouts/slideLayout40.xml"/></Relationships>
</file>

<file path=ppt/slides/_rels/slide1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9.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9.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9.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9.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9.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9.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9.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9.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8.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8.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8.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8.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8.xml"/></Relationships>
</file>

<file path=ppt/slides/_rels/slide1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95.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95.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95.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95.xml"/></Relationships>
</file>

<file path=ppt/slides/_rels/slide1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9.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40.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40.xml"/></Relationships>
</file>

<file path=ppt/slides/_rels/slide1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40.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8.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8.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9.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40.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40.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40.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8.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9.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40.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40.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40.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40.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40.xml"/></Relationships>
</file>

<file path=ppt/slides/_rels/slide17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6.xml"/><Relationship Id="rId1" Type="http://schemas.openxmlformats.org/officeDocument/2006/relationships/slideLayout" Target="../slideLayouts/slideLayout40.xml"/></Relationships>
</file>

<file path=ppt/slides/_rels/slide17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9.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40.xml"/></Relationships>
</file>

<file path=ppt/slides/_rels/slide1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1.xml"/><Relationship Id="rId1" Type="http://schemas.openxmlformats.org/officeDocument/2006/relationships/slideLayout" Target="../slideLayouts/slideLayout40.xml"/></Relationships>
</file>

<file path=ppt/slides/_rels/slide18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9.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9.xml"/></Relationships>
</file>

<file path=ppt/slides/_rels/slide18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6.xml"/><Relationship Id="rId1" Type="http://schemas.openxmlformats.org/officeDocument/2006/relationships/slideLayout" Target="../slideLayouts/slideLayout29.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9.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9.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9.xml"/></Relationships>
</file>

<file path=ppt/slides/_rels/slide19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1.xml"/><Relationship Id="rId1" Type="http://schemas.openxmlformats.org/officeDocument/2006/relationships/slideLayout" Target="../slideLayouts/slideLayout40.xml"/></Relationships>
</file>

<file path=ppt/slides/_rels/slide19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2.xml"/><Relationship Id="rId1" Type="http://schemas.openxmlformats.org/officeDocument/2006/relationships/slideLayout" Target="../slideLayouts/slideLayout40.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9.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0.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21.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65.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40.xml"/><Relationship Id="rId6" Type="http://schemas.microsoft.com/office/2007/relationships/hdphoto" Target="../media/hdphoto2.wdp"/><Relationship Id="rId11" Type="http://schemas.openxmlformats.org/officeDocument/2006/relationships/image" Target="../media/image27.png"/><Relationship Id="rId5" Type="http://schemas.openxmlformats.org/officeDocument/2006/relationships/image" Target="../media/image22.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5.png"/><Relationship Id="rId4" Type="http://schemas.microsoft.com/office/2007/relationships/hdphoto" Target="../media/hdphoto1.wdp"/><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3.xml"/><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0.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6.xml"/><Relationship Id="rId1" Type="http://schemas.openxmlformats.org/officeDocument/2006/relationships/slideLayout" Target="../slideLayouts/slideLayout4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0" y="364980"/>
            <a:ext cx="9144000" cy="1631216"/>
          </a:xfrm>
          <a:prstGeom prst="rect">
            <a:avLst/>
          </a:prstGeom>
          <a:noFill/>
          <a:ln>
            <a:noFill/>
          </a:ln>
          <a:effectLst>
            <a:glow rad="228600">
              <a:schemeClr val="accent4">
                <a:satMod val="175000"/>
                <a:alpha val="40000"/>
              </a:schemeClr>
            </a:glow>
            <a:outerShdw blurRad="107950" dist="12700" dir="5400000" algn="ctr">
              <a:srgbClr val="7DC4FF"/>
            </a:outerShdw>
            <a:softEdge rad="127000"/>
          </a:effectLst>
          <a:scene3d>
            <a:camera prst="orthographicFront">
              <a:rot lat="0" lon="0" rev="0"/>
            </a:camera>
            <a:lightRig rig="soft" dir="t">
              <a:rot lat="0" lon="0" rev="0"/>
            </a:lightRig>
          </a:scene3d>
          <a:sp3d prstMaterial="dkEdge">
            <a:bevelT w="63500" h="63500"/>
            <a:contourClr>
              <a:schemeClr val="bg2">
                <a:lumMod val="20000"/>
                <a:lumOff val="80000"/>
              </a:schemeClr>
            </a:contourClr>
          </a:sp3d>
        </p:spPr>
        <p:txBody>
          <a:bodyPr wrap="square" anchor="ctr" anchorCtr="1">
            <a:spAutoFit/>
          </a:bodyPr>
          <a:lstStyle/>
          <a:p>
            <a:pPr algn="ctr">
              <a:defRPr/>
            </a:pPr>
            <a:r>
              <a:rPr lang="tr-TR" sz="10000" b="1" dirty="0" smtClean="0">
                <a:ln w="38100">
                  <a:solidFill>
                    <a:schemeClr val="bg2">
                      <a:lumMod val="40000"/>
                      <a:lumOff val="60000"/>
                    </a:schemeClr>
                  </a:solidFill>
                  <a:prstDash val="solid"/>
                  <a:miter lim="800000"/>
                </a:ln>
                <a:noFill/>
                <a:effectLst>
                  <a:outerShdw blurRad="76200" dist="50800" dir="5400000" algn="tl">
                    <a:schemeClr val="tx1"/>
                  </a:outerShdw>
                </a:effectLst>
                <a:latin typeface="Cambria" pitchFamily="18" charset="0"/>
              </a:rPr>
              <a:t>Druz</a:t>
            </a:r>
            <a:endParaRPr lang="tr-TR" sz="10000" b="1" dirty="0">
              <a:ln w="38100">
                <a:solidFill>
                  <a:schemeClr val="bg2">
                    <a:lumMod val="40000"/>
                    <a:lumOff val="60000"/>
                  </a:schemeClr>
                </a:solidFill>
                <a:prstDash val="solid"/>
                <a:miter lim="800000"/>
              </a:ln>
              <a:noFill/>
              <a:effectLst>
                <a:outerShdw blurRad="76200" dist="50800" dir="5400000" algn="tl">
                  <a:schemeClr val="tx1"/>
                </a:outerShdw>
              </a:effectLst>
              <a:latin typeface="Cambria" pitchFamily="18" charset="0"/>
            </a:endParaRPr>
          </a:p>
        </p:txBody>
      </p:sp>
      <p:sp>
        <p:nvSpPr>
          <p:cNvPr id="6" name="WordArt 7"/>
          <p:cNvSpPr>
            <a:spLocks noChangeArrowheads="1" noChangeShapeType="1" noTextEdit="1"/>
          </p:cNvSpPr>
          <p:nvPr/>
        </p:nvSpPr>
        <p:spPr bwMode="auto">
          <a:xfrm>
            <a:off x="204287" y="3857624"/>
            <a:ext cx="8735425" cy="1770905"/>
          </a:xfrm>
          <a:prstGeom prst="rect">
            <a:avLst/>
          </a:prstGeom>
          <a:effectLst>
            <a:glow rad="63500">
              <a:schemeClr val="tx1">
                <a:lumMod val="95000"/>
                <a:lumOff val="5000"/>
                <a:alpha val="40000"/>
              </a:schemeClr>
            </a:glow>
            <a:innerShdw blurRad="114300">
              <a:schemeClr val="bg1">
                <a:lumMod val="50000"/>
              </a:schemeClr>
            </a:innerShdw>
          </a:effectLst>
          <a:scene3d>
            <a:camera prst="orthographicFront">
              <a:rot lat="600000" lon="21599987" rev="21594348"/>
            </a:camera>
            <a:lightRig rig="threePt" dir="t"/>
          </a:scene3d>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tr-TR" sz="3600" b="1" i="1" kern="10" dirty="0" smtClean="0">
                <a:ln w="9525">
                  <a:round/>
                  <a:headEnd/>
                  <a:tailEnd/>
                </a:ln>
                <a:solidFill>
                  <a:schemeClr val="tx1">
                    <a:lumMod val="75000"/>
                    <a:lumOff val="25000"/>
                  </a:schemeClr>
                </a:solidFill>
                <a:effectLst>
                  <a:outerShdw blurRad="38100" dist="38100" dir="2700000" algn="tl">
                    <a:srgbClr val="000000">
                      <a:alpha val="43137"/>
                    </a:srgbClr>
                  </a:outerShdw>
                </a:effectLst>
                <a:latin typeface="Monotype Corsiva"/>
              </a:rPr>
              <a:t>Risk  Yönetimi</a:t>
            </a:r>
            <a:endParaRPr lang="tr-TR" sz="3600" b="1" i="1" kern="10" dirty="0">
              <a:ln w="9525">
                <a:round/>
                <a:headEnd/>
                <a:tailEnd/>
              </a:ln>
              <a:solidFill>
                <a:schemeClr val="tx1">
                  <a:lumMod val="75000"/>
                  <a:lumOff val="25000"/>
                </a:schemeClr>
              </a:solidFill>
              <a:effectLst>
                <a:outerShdw blurRad="38100" dist="38100" dir="2700000" algn="tl">
                  <a:srgbClr val="000000">
                    <a:alpha val="43137"/>
                  </a:srgbClr>
                </a:outerShdw>
              </a:effectLst>
              <a:latin typeface="Monotype Corsiva"/>
            </a:endParaRPr>
          </a:p>
        </p:txBody>
      </p:sp>
      <p:sp>
        <p:nvSpPr>
          <p:cNvPr id="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85078903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ÖNLEM AL</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342900">
              <a:spcAft>
                <a:spcPts val="0"/>
              </a:spcAft>
              <a:buClr>
                <a:srgbClr val="292929"/>
              </a:buClr>
              <a:buFont typeface="Wingdings" pitchFamily="2" charset="2"/>
              <a:buChar char="ü"/>
              <a:defRPr/>
            </a:pPr>
            <a:endParaRPr lang="tr-TR" sz="2000" b="1" i="1" dirty="0" smtClean="0">
              <a:solidFill>
                <a:srgbClr val="000000"/>
              </a:solidFill>
              <a:latin typeface="Calibri" pitchFamily="34" charset="0"/>
              <a:cs typeface="Calibri" pitchFamily="34" charset="0"/>
            </a:endParaRPr>
          </a:p>
          <a:p>
            <a:pPr marL="342900" indent="-3429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Kalıcı bir denetleme sistemi </a:t>
            </a:r>
            <a:r>
              <a:rPr lang="tr-TR" sz="2000" b="1" i="1" dirty="0" smtClean="0">
                <a:solidFill>
                  <a:srgbClr val="000000"/>
                </a:solidFill>
                <a:latin typeface="Calibri" pitchFamily="34" charset="0"/>
                <a:cs typeface="Calibri" pitchFamily="34" charset="0"/>
              </a:rPr>
              <a:t>kurulması</a:t>
            </a:r>
            <a:endParaRPr lang="tr-TR" sz="2000" b="1" i="1" dirty="0">
              <a:solidFill>
                <a:srgbClr val="000000"/>
              </a:solidFill>
              <a:latin typeface="Calibri" pitchFamily="34" charset="0"/>
              <a:cs typeface="Calibri" pitchFamily="34" charset="0"/>
            </a:endParaRP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Etkili </a:t>
            </a:r>
            <a:r>
              <a:rPr lang="tr-TR" sz="2000" b="1" i="1" dirty="0">
                <a:solidFill>
                  <a:srgbClr val="000000"/>
                </a:solidFill>
                <a:latin typeface="Calibri" pitchFamily="34" charset="0"/>
                <a:cs typeface="Calibri" pitchFamily="34" charset="0"/>
              </a:rPr>
              <a:t>önlemleri </a:t>
            </a:r>
            <a:r>
              <a:rPr lang="tr-TR" sz="2000" b="1" i="1" dirty="0" smtClean="0">
                <a:solidFill>
                  <a:srgbClr val="000000"/>
                </a:solidFill>
                <a:latin typeface="Calibri" pitchFamily="34" charset="0"/>
                <a:cs typeface="Calibri" pitchFamily="34" charset="0"/>
              </a:rPr>
              <a:t>standartlaştırması</a:t>
            </a:r>
            <a:endParaRPr lang="tr-TR" sz="2000" b="1" i="1" dirty="0">
              <a:solidFill>
                <a:srgbClr val="000000"/>
              </a:solidFill>
              <a:latin typeface="Calibri" pitchFamily="34" charset="0"/>
              <a:cs typeface="Calibri" pitchFamily="34" charset="0"/>
            </a:endParaRP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Gerekli </a:t>
            </a:r>
            <a:r>
              <a:rPr lang="tr-TR" sz="2000" b="1" i="1" dirty="0">
                <a:solidFill>
                  <a:srgbClr val="000000"/>
                </a:solidFill>
                <a:latin typeface="Calibri" pitchFamily="34" charset="0"/>
                <a:cs typeface="Calibri" pitchFamily="34" charset="0"/>
              </a:rPr>
              <a:t>eğitim ve yönlendirmeleri </a:t>
            </a:r>
            <a:r>
              <a:rPr lang="tr-TR" sz="2000" b="1" i="1" dirty="0" smtClean="0">
                <a:solidFill>
                  <a:srgbClr val="000000"/>
                </a:solidFill>
                <a:latin typeface="Calibri" pitchFamily="34" charset="0"/>
                <a:cs typeface="Calibri" pitchFamily="34" charset="0"/>
              </a:rPr>
              <a:t>sağlaması</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YÖNETİMDE PUKÖ DÖNGÜSÜ</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609281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grpSp>
        <p:nvGrpSpPr>
          <p:cNvPr id="6" name="Grup 5"/>
          <p:cNvGrpSpPr/>
          <p:nvPr/>
        </p:nvGrpSpPr>
        <p:grpSpPr>
          <a:xfrm>
            <a:off x="754856" y="1058863"/>
            <a:ext cx="7617619" cy="5215116"/>
            <a:chOff x="1296441" y="1253330"/>
            <a:chExt cx="6545915" cy="5215116"/>
          </a:xfrm>
        </p:grpSpPr>
        <p:sp>
          <p:nvSpPr>
            <p:cNvPr id="58456" name="Rectangle 11"/>
            <p:cNvSpPr>
              <a:spLocks noChangeArrowheads="1"/>
            </p:cNvSpPr>
            <p:nvPr/>
          </p:nvSpPr>
          <p:spPr bwMode="gray">
            <a:xfrm>
              <a:off x="1296441" y="1253330"/>
              <a:ext cx="6534000"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HARİTASI / Makro Ayrıştırma Algoritması</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356" y="1638785"/>
              <a:ext cx="6516000" cy="4829661"/>
            </a:xfrm>
            <a:prstGeom prst="rect">
              <a:avLst/>
            </a:prstGeom>
            <a:noFill/>
            <a:ln w="254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876229697"/>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140317" y="2946405"/>
            <a:ext cx="8935450" cy="1683637"/>
          </a:xfrm>
          <a:prstGeom prst="rect">
            <a:avLst/>
          </a:prstGeom>
          <a:noFill/>
          <a:ln w="9525" algn="ctr">
            <a:noFill/>
            <a:round/>
            <a:headEnd/>
            <a:tailEnd/>
          </a:ln>
        </p:spPr>
        <p:txBody>
          <a:bodyPr wrap="none" anchor="ctr"/>
          <a:lstStyle/>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Risk Değerlendirme Ekibi</a:t>
            </a:r>
          </a:p>
        </p:txBody>
      </p:sp>
      <p:pic>
        <p:nvPicPr>
          <p:cNvPr id="31746" name="Picture 2" descr="C:\Users\Ahmet Yiğitap\Pictures\Karekter - Resim\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278" y="1381125"/>
            <a:ext cx="2359025" cy="2047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582761151"/>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DEĞERLENDİRME EKİBİ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342900">
              <a:spcAft>
                <a:spcPts val="0"/>
              </a:spcAft>
              <a:buClr>
                <a:srgbClr val="292929"/>
              </a:buClr>
              <a:buFont typeface="Wingdings" pitchFamily="2" charset="2"/>
              <a:buChar char="ü"/>
              <a:defRPr/>
            </a:pPr>
            <a:r>
              <a:rPr lang="tr-TR" sz="2000" b="1" i="1" dirty="0" smtClean="0">
                <a:solidFill>
                  <a:srgbClr val="C00000"/>
                </a:solidFill>
                <a:latin typeface="Calibri" pitchFamily="34" charset="0"/>
                <a:cs typeface="Calibri" pitchFamily="34" charset="0"/>
              </a:rPr>
              <a:t>İşveren veya işveren vekili-temsilcisi </a:t>
            </a:r>
            <a:r>
              <a:rPr lang="tr-TR" sz="2000" b="1" i="1" dirty="0" smtClean="0">
                <a:solidFill>
                  <a:srgbClr val="000000"/>
                </a:solidFill>
                <a:latin typeface="Calibri" pitchFamily="34" charset="0"/>
                <a:cs typeface="Calibri" pitchFamily="34" charset="0"/>
              </a:rPr>
              <a:t>(Koordinasyon)</a:t>
            </a:r>
          </a:p>
          <a:p>
            <a:pPr marL="342900" indent="-342900">
              <a:spcAft>
                <a:spcPts val="0"/>
              </a:spcAft>
              <a:buClr>
                <a:srgbClr val="292929"/>
              </a:buClr>
              <a:buFont typeface="Wingdings" pitchFamily="2" charset="2"/>
              <a:buChar char="ü"/>
              <a:defRPr/>
            </a:pPr>
            <a:r>
              <a:rPr lang="tr-TR" sz="2000" b="1" i="1" dirty="0" smtClean="0">
                <a:solidFill>
                  <a:srgbClr val="C00000"/>
                </a:solidFill>
                <a:latin typeface="Calibri" pitchFamily="34" charset="0"/>
                <a:cs typeface="Calibri" pitchFamily="34" charset="0"/>
              </a:rPr>
              <a:t>İşyeri hekimi</a:t>
            </a: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 güvenliği </a:t>
            </a:r>
            <a:r>
              <a:rPr lang="tr-TR" sz="2000" b="1" i="1" dirty="0">
                <a:solidFill>
                  <a:srgbClr val="000000"/>
                </a:solidFill>
                <a:latin typeface="Calibri" pitchFamily="34" charset="0"/>
                <a:cs typeface="Calibri" pitchFamily="34" charset="0"/>
              </a:rPr>
              <a:t>u</a:t>
            </a:r>
            <a:r>
              <a:rPr lang="tr-TR" sz="2000" b="1" i="1" dirty="0" smtClean="0">
                <a:solidFill>
                  <a:srgbClr val="000000"/>
                </a:solidFill>
                <a:latin typeface="Calibri" pitchFamily="34" charset="0"/>
                <a:cs typeface="Calibri" pitchFamily="34" charset="0"/>
              </a:rPr>
              <a:t>zmanı (A, B, C Sınıfı)</a:t>
            </a:r>
          </a:p>
          <a:p>
            <a:pPr marL="342900" indent="-342900">
              <a:spcAft>
                <a:spcPts val="0"/>
              </a:spcAft>
              <a:buClr>
                <a:srgbClr val="292929"/>
              </a:buClr>
              <a:buFont typeface="Wingdings" pitchFamily="2" charset="2"/>
              <a:buChar char="ü"/>
              <a:defRPr/>
            </a:pPr>
            <a:r>
              <a:rPr lang="tr-TR" sz="2000" b="1" i="1" dirty="0" smtClean="0">
                <a:solidFill>
                  <a:srgbClr val="C00000"/>
                </a:solidFill>
                <a:latin typeface="Calibri" pitchFamily="34" charset="0"/>
                <a:cs typeface="Calibri" pitchFamily="34" charset="0"/>
              </a:rPr>
              <a:t>İşyerindeki çalışan-işçi temsilcileri</a:t>
            </a:r>
            <a:endParaRPr lang="tr-TR" sz="2000" b="1" i="1" dirty="0">
              <a:solidFill>
                <a:srgbClr val="C00000"/>
              </a:solidFill>
              <a:latin typeface="Calibri" pitchFamily="34" charset="0"/>
              <a:cs typeface="Calibri" pitchFamily="34" charset="0"/>
            </a:endParaRP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İşyerindeki </a:t>
            </a:r>
            <a:r>
              <a:rPr lang="tr-TR" sz="2000" b="1" i="1" dirty="0">
                <a:solidFill>
                  <a:srgbClr val="000000"/>
                </a:solidFill>
                <a:latin typeface="Calibri" pitchFamily="34" charset="0"/>
                <a:cs typeface="Calibri" pitchFamily="34" charset="0"/>
              </a:rPr>
              <a:t>destek </a:t>
            </a:r>
            <a:r>
              <a:rPr lang="tr-TR" sz="2000" b="1" i="1" dirty="0" smtClean="0">
                <a:solidFill>
                  <a:srgbClr val="000000"/>
                </a:solidFill>
                <a:latin typeface="Calibri" pitchFamily="34" charset="0"/>
                <a:cs typeface="Calibri" pitchFamily="34" charset="0"/>
              </a:rPr>
              <a:t>elemanları</a:t>
            </a:r>
            <a:endParaRPr lang="tr-TR" sz="2000" b="1" i="1" dirty="0">
              <a:solidFill>
                <a:srgbClr val="000000"/>
              </a:solidFill>
              <a:latin typeface="Calibri" pitchFamily="34" charset="0"/>
              <a:cs typeface="Calibri" pitchFamily="34" charset="0"/>
            </a:endParaRP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İşyerindeki </a:t>
            </a:r>
            <a:r>
              <a:rPr lang="tr-TR" sz="2000" b="1" i="1" dirty="0">
                <a:solidFill>
                  <a:srgbClr val="000000"/>
                </a:solidFill>
                <a:latin typeface="Calibri" pitchFamily="34" charset="0"/>
                <a:cs typeface="Calibri" pitchFamily="34" charset="0"/>
              </a:rPr>
              <a:t>bütün birimleri temsil edecek şekilde belirlenen ve işyerinde yürütülen çalışmalar, mevcut veya muhtemel tehlike kaynakları ile riskler konusunda bilgi sahibi </a:t>
            </a:r>
            <a:r>
              <a:rPr lang="tr-TR" sz="2000" b="1" i="1" dirty="0" smtClean="0">
                <a:solidFill>
                  <a:srgbClr val="000000"/>
                </a:solidFill>
                <a:latin typeface="Calibri" pitchFamily="34" charset="0"/>
                <a:cs typeface="Calibri" pitchFamily="34" charset="0"/>
              </a:rPr>
              <a:t>çalışanlar</a:t>
            </a:r>
          </a:p>
          <a:p>
            <a:pPr marL="342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ihtiyaç duyulduğunda bu ekibe destek olmak üzere işyeri dışındaki kişi ve </a:t>
            </a:r>
            <a:r>
              <a:rPr lang="tr-TR" sz="2000" i="1" dirty="0" smtClean="0">
                <a:solidFill>
                  <a:srgbClr val="000000"/>
                </a:solidFill>
                <a:latin typeface="Calibri" pitchFamily="34" charset="0"/>
                <a:cs typeface="Calibri" pitchFamily="34" charset="0"/>
              </a:rPr>
              <a:t>kuruluşlar</a:t>
            </a:r>
            <a:endParaRPr lang="tr-TR" sz="2000" i="1" dirty="0">
              <a:solidFill>
                <a:srgbClr val="000000"/>
              </a:solidFill>
              <a:latin typeface="Calibri" pitchFamily="34" charset="0"/>
              <a:cs typeface="Calibri" pitchFamily="34" charset="0"/>
            </a:endParaRPr>
          </a:p>
          <a:p>
            <a:pPr marL="342900" indent="-342900">
              <a:spcAft>
                <a:spcPts val="0"/>
              </a:spcAft>
              <a:buClr>
                <a:srgbClr val="292929"/>
              </a:buClr>
              <a:buFont typeface="Wingdings" pitchFamily="2" charset="2"/>
              <a:buChar char="ü"/>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197657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2036175964"/>
              </p:ext>
            </p:extLst>
          </p:nvPr>
        </p:nvGraphicFramePr>
        <p:xfrm>
          <a:off x="4802" y="2647949"/>
          <a:ext cx="9139626" cy="1152525"/>
        </p:xfrm>
        <a:graphic>
          <a:graphicData uri="http://schemas.openxmlformats.org/drawingml/2006/table">
            <a:tbl>
              <a:tblPr firstRow="1" bandRow="1">
                <a:effectLst>
                  <a:innerShdw blurRad="114300">
                    <a:prstClr val="black"/>
                  </a:innerShdw>
                </a:effectLst>
                <a:tableStyleId>{5C22544A-7EE6-4342-B048-85BDC9FD1C3A}</a:tableStyleId>
              </a:tblPr>
              <a:tblGrid>
                <a:gridCol w="566698"/>
                <a:gridCol w="1162050"/>
                <a:gridCol w="7366428"/>
                <a:gridCol w="44450"/>
              </a:tblGrid>
              <a:tr h="1152525">
                <a:tc>
                  <a:txBody>
                    <a:bodyPr/>
                    <a:lstStyle/>
                    <a:p>
                      <a:pPr algn="ctr"/>
                      <a:endParaRPr lang="tr-TR" sz="4400" b="1" dirty="0">
                        <a:solidFill>
                          <a:schemeClr val="tx1"/>
                        </a:solidFill>
                        <a:latin typeface="Calibri" pitchFamily="34" charset="0"/>
                        <a:cs typeface="Calibri" pitchFamily="34" charset="0"/>
                      </a:endParaRPr>
                    </a:p>
                  </a:txBody>
                  <a:tcPr vert="wordArtVert" anchor="ctr">
                    <a:solidFill>
                      <a:schemeClr val="bg1">
                        <a:lumMod val="85000"/>
                      </a:schemeClr>
                    </a:solidFill>
                  </a:tcPr>
                </a:tc>
                <a:tc>
                  <a:txBody>
                    <a:bodyPr/>
                    <a:lstStyle/>
                    <a:p>
                      <a:pPr algn="ctr"/>
                      <a:endParaRPr lang="tr-TR" sz="4400" b="1" dirty="0">
                        <a:latin typeface="Calibri" pitchFamily="34" charset="0"/>
                        <a:cs typeface="Calibri" pitchFamily="34" charset="0"/>
                      </a:endParaRPr>
                    </a:p>
                  </a:txBody>
                  <a:tcPr vert="wordArtVert" anchor="ctr">
                    <a:solidFill>
                      <a:schemeClr val="bg1">
                        <a:lumMod val="9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tr-TR" sz="4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Risk Metodolojileri (Yöntemleri)</a:t>
                      </a:r>
                    </a:p>
                  </a:txBody>
                  <a:tcPr marL="9525" marR="9525" marT="9525" marB="0" anchor="ctr">
                    <a:solidFill>
                      <a:schemeClr val="bg1">
                        <a:lumMod val="85000"/>
                      </a:schemeClr>
                    </a:solidFill>
                  </a:tcPr>
                </a:tc>
                <a:tc>
                  <a:txBody>
                    <a:bodyPr/>
                    <a:lstStyle/>
                    <a:p>
                      <a:pPr algn="ctr" fontAlgn="ct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75757"/>
                    </a:solidFill>
                  </a:tcPr>
                </a:tc>
              </a:tr>
            </a:tbl>
          </a:graphicData>
        </a:graphic>
      </p:graphicFrame>
      <p:pic>
        <p:nvPicPr>
          <p:cNvPr id="7" name="Picture 2" descr="C:\Users\Ahmet Yiğitap\Desktop\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455" y="2790825"/>
            <a:ext cx="882220" cy="87562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a:spLocks noChangeArrowheads="1"/>
          </p:cNvSpPr>
          <p:nvPr/>
        </p:nvSpPr>
        <p:spPr bwMode="auto">
          <a:xfrm>
            <a:off x="4034846" y="1070425"/>
            <a:ext cx="1144587" cy="1144588"/>
          </a:xfrm>
          <a:prstGeom prst="ellipse">
            <a:avLst/>
          </a:prstGeom>
          <a:gradFill rotWithShape="1">
            <a:gsLst>
              <a:gs pos="0">
                <a:srgbClr val="0161B2"/>
              </a:gs>
              <a:gs pos="100000">
                <a:srgbClr val="004074"/>
              </a:gs>
            </a:gsLst>
            <a:lin ang="2700000" scaled="1"/>
          </a:gradFill>
          <a:ln w="9525" algn="ctr">
            <a:noFill/>
            <a:round/>
            <a:headEnd/>
            <a:tailEnd/>
          </a:ln>
          <a:effectLst>
            <a:innerShdw blurRad="63500" dist="50800" dir="5400000">
              <a:prstClr val="black">
                <a:alpha val="50000"/>
              </a:prstClr>
            </a:innerShdw>
          </a:effec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tr-TR" sz="6600" b="1" dirty="0" smtClean="0">
                <a:solidFill>
                  <a:schemeClr val="bg1"/>
                </a:solidFill>
                <a:latin typeface="+mn-lt"/>
                <a:cs typeface="Arial" pitchFamily="34" charset="0"/>
              </a:rPr>
              <a:t>6</a:t>
            </a:r>
            <a:endParaRPr lang="tr-TR" sz="6600" b="1" dirty="0">
              <a:solidFill>
                <a:schemeClr val="bg1"/>
              </a:solidFill>
              <a:latin typeface="+mn-lt"/>
              <a:cs typeface="Arial" pitchFamily="34" charset="0"/>
            </a:endParaRPr>
          </a:p>
        </p:txBody>
      </p:sp>
      <p:sp>
        <p:nvSpPr>
          <p:cNvPr id="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513003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ANALİZ METODU-YÖNTEMİ-TEKNİĞİ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0" lvl="1"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marL="0" lvl="1" algn="ctr">
              <a:spcAft>
                <a:spcPts val="0"/>
              </a:spcAft>
              <a:buClr>
                <a:srgbClr val="292929"/>
              </a:buClr>
              <a:defRPr/>
            </a:pPr>
            <a:r>
              <a:rPr lang="tr-TR" sz="2000" b="1" i="1" dirty="0" smtClean="0">
                <a:solidFill>
                  <a:srgbClr val="000000"/>
                </a:solidFill>
                <a:latin typeface="Calibri" pitchFamily="34" charset="0"/>
                <a:cs typeface="Calibri" pitchFamily="34" charset="0"/>
              </a:rPr>
              <a:t>Analiz </a:t>
            </a:r>
            <a:r>
              <a:rPr lang="tr-TR" sz="2000" b="1" i="1" dirty="0">
                <a:solidFill>
                  <a:srgbClr val="000000"/>
                </a:solidFill>
                <a:latin typeface="Calibri" pitchFamily="34" charset="0"/>
                <a:cs typeface="Calibri" pitchFamily="34" charset="0"/>
              </a:rPr>
              <a:t>duruma </a:t>
            </a:r>
            <a:r>
              <a:rPr lang="tr-TR" sz="2000" b="1" i="1" dirty="0" smtClean="0">
                <a:solidFill>
                  <a:srgbClr val="000000"/>
                </a:solidFill>
                <a:latin typeface="Calibri" pitchFamily="34" charset="0"/>
                <a:cs typeface="Calibri" pitchFamily="34" charset="0"/>
              </a:rPr>
              <a:t>göre 3 </a:t>
            </a:r>
            <a:r>
              <a:rPr lang="tr-TR" sz="2000" b="1" i="1" dirty="0">
                <a:solidFill>
                  <a:srgbClr val="000000"/>
                </a:solidFill>
                <a:latin typeface="Calibri" pitchFamily="34" charset="0"/>
                <a:cs typeface="Calibri" pitchFamily="34" charset="0"/>
              </a:rPr>
              <a:t>temel </a:t>
            </a:r>
            <a:r>
              <a:rPr lang="tr-TR" sz="2000" b="1" i="1" dirty="0" smtClean="0">
                <a:solidFill>
                  <a:srgbClr val="000000"/>
                </a:solidFill>
                <a:latin typeface="Calibri" pitchFamily="34" charset="0"/>
                <a:cs typeface="Calibri" pitchFamily="34" charset="0"/>
              </a:rPr>
              <a:t>yöntem vardır</a:t>
            </a:r>
            <a:r>
              <a:rPr lang="tr-TR" sz="2000" b="1" i="1" dirty="0">
                <a:solidFill>
                  <a:srgbClr val="000000"/>
                </a:solidFill>
                <a:latin typeface="Calibri" pitchFamily="34" charset="0"/>
                <a:cs typeface="Calibri" pitchFamily="34" charset="0"/>
              </a:rPr>
              <a:t>. </a:t>
            </a:r>
            <a:endParaRPr lang="tr-TR" sz="2000" b="1" i="1" dirty="0" smtClean="0">
              <a:solidFill>
                <a:srgbClr val="000000"/>
              </a:solidFill>
              <a:latin typeface="Calibri" pitchFamily="34" charset="0"/>
              <a:cs typeface="Calibri" pitchFamily="34" charset="0"/>
            </a:endParaRPr>
          </a:p>
          <a:p>
            <a:pPr lvl="1">
              <a:spcAft>
                <a:spcPts val="0"/>
              </a:spcAft>
              <a:buClr>
                <a:srgbClr val="292929"/>
              </a:buClr>
              <a:defRPr/>
            </a:pPr>
            <a:endParaRPr lang="tr-TR" sz="2000" b="1" i="1" dirty="0">
              <a:solidFill>
                <a:srgbClr val="000000"/>
              </a:solidFill>
              <a:latin typeface="Calibri" pitchFamily="34" charset="0"/>
              <a:cs typeface="Calibri" pitchFamily="34" charset="0"/>
            </a:endParaRPr>
          </a:p>
          <a:p>
            <a:pPr lvl="1">
              <a:spcAft>
                <a:spcPts val="0"/>
              </a:spcAft>
              <a:buClr>
                <a:srgbClr val="292929"/>
              </a:buClr>
              <a:defRPr/>
            </a:pPr>
            <a:r>
              <a:rPr lang="tr-TR" sz="2000" b="1" i="1" dirty="0" smtClean="0">
                <a:solidFill>
                  <a:srgbClr val="000000"/>
                </a:solidFill>
                <a:latin typeface="Calibri" pitchFamily="34" charset="0"/>
                <a:cs typeface="Calibri" pitchFamily="34" charset="0"/>
              </a:rPr>
              <a:t>Bunlar;</a:t>
            </a:r>
          </a:p>
          <a:p>
            <a:pPr marL="756000" lvl="1" indent="-252000">
              <a:spcAft>
                <a:spcPts val="0"/>
              </a:spcAft>
              <a:buClr>
                <a:srgbClr val="292929"/>
              </a:buClr>
              <a:buFontTx/>
              <a:buAutoNum type="arabicPeriod"/>
              <a:defRPr/>
            </a:pPr>
            <a:r>
              <a:rPr lang="tr-TR" sz="2000" b="1" i="1" dirty="0" smtClean="0">
                <a:solidFill>
                  <a:srgbClr val="000000"/>
                </a:solidFill>
                <a:latin typeface="Calibri" pitchFamily="34" charset="0"/>
                <a:cs typeface="Calibri" pitchFamily="34" charset="0"/>
              </a:rPr>
              <a:t>Kalitatif (Nitel-Sıralı-</a:t>
            </a:r>
            <a:r>
              <a:rPr lang="tr-TR" sz="2000" b="1" i="1" dirty="0" err="1" smtClean="0">
                <a:solidFill>
                  <a:srgbClr val="000000"/>
                </a:solidFill>
                <a:latin typeface="Calibri" pitchFamily="34" charset="0"/>
                <a:cs typeface="Calibri" pitchFamily="34" charset="0"/>
              </a:rPr>
              <a:t>Ordinal</a:t>
            </a:r>
            <a:r>
              <a:rPr lang="tr-TR" sz="2000" b="1" i="1" dirty="0" smtClean="0">
                <a:solidFill>
                  <a:srgbClr val="000000"/>
                </a:solidFill>
                <a:latin typeface="Calibri" pitchFamily="34" charset="0"/>
                <a:cs typeface="Calibri" pitchFamily="34" charset="0"/>
              </a:rPr>
              <a:t>-Tanımlayıcı)</a:t>
            </a:r>
          </a:p>
          <a:p>
            <a:pPr marL="756000" lvl="1" indent="-252000">
              <a:spcAft>
                <a:spcPts val="0"/>
              </a:spcAft>
              <a:buClr>
                <a:srgbClr val="292929"/>
              </a:buClr>
              <a:buFontTx/>
              <a:buAutoNum type="arabicPeriod"/>
              <a:defRPr/>
            </a:pPr>
            <a:r>
              <a:rPr lang="tr-TR" sz="2000" b="1" i="1" dirty="0" smtClean="0">
                <a:solidFill>
                  <a:srgbClr val="000000"/>
                </a:solidFill>
                <a:latin typeface="Calibri" pitchFamily="34" charset="0"/>
                <a:cs typeface="Calibri" pitchFamily="34" charset="0"/>
              </a:rPr>
              <a:t>Kantitatif (Nicel-Sayısal-Rakamsal-Nümerik)</a:t>
            </a:r>
          </a:p>
          <a:p>
            <a:pPr marL="756000" lvl="1" indent="-252000">
              <a:spcAft>
                <a:spcPts val="0"/>
              </a:spcAft>
              <a:buClr>
                <a:srgbClr val="292929"/>
              </a:buClr>
              <a:buFontTx/>
              <a:buAutoNum type="arabicPeriod"/>
              <a:defRPr/>
            </a:pPr>
            <a:r>
              <a:rPr lang="tr-TR" sz="2000" b="1" i="1" dirty="0" smtClean="0">
                <a:solidFill>
                  <a:srgbClr val="000000"/>
                </a:solidFill>
                <a:latin typeface="Calibri" pitchFamily="34" charset="0"/>
                <a:cs typeface="Calibri" pitchFamily="34" charset="0"/>
              </a:rPr>
              <a:t>Karma (Kalitatif-Nicel-Kantitatif-Nitel)</a:t>
            </a:r>
          </a:p>
          <a:p>
            <a:pPr marL="1296000" lvl="2" indent="-324000">
              <a:spcAft>
                <a:spcPts val="0"/>
              </a:spcAft>
              <a:buClr>
                <a:srgbClr val="292929"/>
              </a:buClr>
              <a:buFontTx/>
              <a:buAutoNum type="arabicPeriod"/>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METODOLOJİLERİ (YÖNTEMLERİ-TEKNİKLERİ)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794071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140317" y="2946405"/>
            <a:ext cx="8935450" cy="1683637"/>
          </a:xfrm>
          <a:prstGeom prst="rect">
            <a:avLst/>
          </a:prstGeom>
          <a:noFill/>
          <a:ln w="9525" algn="ctr">
            <a:noFill/>
            <a:round/>
            <a:headEnd/>
            <a:tailEnd/>
          </a:ln>
        </p:spPr>
        <p:txBody>
          <a:bodyPr wrap="none" anchor="ctr"/>
          <a:lstStyle/>
          <a:p>
            <a:pPr marL="36000" algn="ctr"/>
            <a:r>
              <a:rPr lang="tr-TR" sz="4400" noProof="1">
                <a:solidFill>
                  <a:srgbClr val="575757"/>
                </a:solidFill>
                <a:effectLst>
                  <a:innerShdw blurRad="63500" dist="50800" dir="8100000">
                    <a:prstClr val="black">
                      <a:alpha val="50000"/>
                    </a:prstClr>
                  </a:innerShdw>
                </a:effectLst>
                <a:latin typeface="Calibri" pitchFamily="34" charset="0"/>
                <a:cs typeface="Calibri" pitchFamily="34" charset="0"/>
              </a:rPr>
              <a:t>Kalitatif Metotlar</a:t>
            </a:r>
          </a:p>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(Nitel-Sıralı-Ordinal-Tanımlayıcı) </a:t>
            </a:r>
          </a:p>
        </p:txBody>
      </p:sp>
      <p:sp>
        <p:nvSpPr>
          <p:cNvPr id="2" name="Altıgen 1"/>
          <p:cNvSpPr/>
          <p:nvPr/>
        </p:nvSpPr>
        <p:spPr>
          <a:xfrm>
            <a:off x="3829050" y="1714500"/>
            <a:ext cx="1476375" cy="1219200"/>
          </a:xfrm>
          <a:prstGeom prst="hexagon">
            <a:avLst/>
          </a:prstGeom>
          <a:solidFill>
            <a:schemeClr val="accent5">
              <a:lumMod val="50000"/>
            </a:schemeClr>
          </a:solidFill>
          <a:ln w="47625">
            <a:solidFill>
              <a:srgbClr val="575F57"/>
            </a:solidFill>
          </a:ln>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rtlCol="0" anchor="ctr"/>
          <a:lstStyle/>
          <a:p>
            <a:pPr algn="ctr"/>
            <a:r>
              <a:rPr lang="tr-TR" sz="7200" b="1" dirty="0" smtClean="0">
                <a:solidFill>
                  <a:srgbClr val="FFFFFF"/>
                </a:solidFill>
                <a:latin typeface="Cambria" pitchFamily="18" charset="0"/>
              </a:rPr>
              <a:t>1</a:t>
            </a:r>
            <a:endParaRPr lang="tr-TR" sz="7200" b="1" dirty="0">
              <a:solidFill>
                <a:srgbClr val="FFFFFF"/>
              </a:solidFill>
              <a:latin typeface="Cambria" pitchFamily="18" charset="0"/>
            </a:endParaRP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681908286"/>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KALİTATİF (NİTEL – SIRALI – ORDİNAL) METOD</a:t>
            </a:r>
            <a:endPar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«Kalitatif </a:t>
            </a:r>
            <a:r>
              <a:rPr lang="tr-TR" sz="2000" b="1" i="1" dirty="0" smtClean="0">
                <a:solidFill>
                  <a:srgbClr val="000000"/>
                </a:solidFill>
                <a:latin typeface="Calibri" pitchFamily="34" charset="0"/>
                <a:cs typeface="Calibri" pitchFamily="34" charset="0"/>
              </a:rPr>
              <a:t>(</a:t>
            </a:r>
            <a:r>
              <a:rPr lang="tr-TR" sz="2000" b="1" i="1" dirty="0" err="1" smtClean="0">
                <a:solidFill>
                  <a:srgbClr val="000000"/>
                </a:solidFill>
                <a:latin typeface="Calibri" pitchFamily="34" charset="0"/>
                <a:cs typeface="Calibri" pitchFamily="34" charset="0"/>
              </a:rPr>
              <a:t>Qualitative</a:t>
            </a:r>
            <a:r>
              <a:rPr lang="tr-TR" sz="2000" b="1" i="1" dirty="0" smtClean="0">
                <a:solidFill>
                  <a:srgbClr val="000000"/>
                </a:solidFill>
                <a:latin typeface="Calibri" pitchFamily="34" charset="0"/>
                <a:cs typeface="Calibri" pitchFamily="34" charset="0"/>
              </a:rPr>
              <a:t>) risk </a:t>
            </a:r>
            <a:r>
              <a:rPr lang="tr-TR" sz="2000" b="1" i="1" dirty="0">
                <a:solidFill>
                  <a:srgbClr val="000000"/>
                </a:solidFill>
                <a:latin typeface="Calibri" pitchFamily="34" charset="0"/>
                <a:cs typeface="Calibri" pitchFamily="34" charset="0"/>
              </a:rPr>
              <a:t>analizi </a:t>
            </a:r>
            <a:r>
              <a:rPr lang="tr-TR" sz="2000" b="1" i="1" dirty="0" smtClean="0">
                <a:solidFill>
                  <a:srgbClr val="000000"/>
                </a:solidFill>
                <a:latin typeface="Calibri" pitchFamily="34" charset="0"/>
                <a:cs typeface="Calibri" pitchFamily="34" charset="0"/>
              </a:rPr>
              <a:t>riski hesaplarken </a:t>
            </a:r>
            <a:r>
              <a:rPr lang="tr-TR" sz="2000" b="1" i="1" dirty="0">
                <a:solidFill>
                  <a:srgbClr val="000000"/>
                </a:solidFill>
                <a:latin typeface="Calibri" pitchFamily="34" charset="0"/>
                <a:cs typeface="Calibri" pitchFamily="34" charset="0"/>
              </a:rPr>
              <a:t>ve ifade ederken numerik </a:t>
            </a:r>
            <a:r>
              <a:rPr lang="tr-TR" sz="2000" b="1" i="1" dirty="0" smtClean="0">
                <a:solidFill>
                  <a:srgbClr val="000000"/>
                </a:solidFill>
                <a:latin typeface="Calibri" pitchFamily="34" charset="0"/>
                <a:cs typeface="Calibri" pitchFamily="34" charset="0"/>
              </a:rPr>
              <a:t>(nicel-sayısal-rakamsal-matematiksel) değerler yerine </a:t>
            </a:r>
            <a:r>
              <a:rPr lang="tr-TR" sz="2000" b="1" i="1" dirty="0" smtClean="0">
                <a:solidFill>
                  <a:srgbClr val="C00000"/>
                </a:solidFill>
                <a:latin typeface="Calibri" pitchFamily="34" charset="0"/>
                <a:cs typeface="Calibri" pitchFamily="34" charset="0"/>
              </a:rPr>
              <a:t>tanımlayıcı (nitel-</a:t>
            </a:r>
            <a:r>
              <a:rPr lang="tr-TR" sz="2000" b="1" i="1" dirty="0" err="1" smtClean="0">
                <a:solidFill>
                  <a:srgbClr val="C00000"/>
                </a:solidFill>
                <a:latin typeface="Calibri" pitchFamily="34" charset="0"/>
                <a:cs typeface="Calibri" pitchFamily="34" charset="0"/>
              </a:rPr>
              <a:t>ordinal</a:t>
            </a:r>
            <a:r>
              <a:rPr lang="tr-TR" sz="2000" b="1" i="1" dirty="0" smtClean="0">
                <a:solidFill>
                  <a:srgbClr val="C00000"/>
                </a:solidFill>
                <a:latin typeface="Calibri" pitchFamily="34" charset="0"/>
                <a:cs typeface="Calibri" pitchFamily="34" charset="0"/>
              </a:rPr>
              <a:t>-sıralı) </a:t>
            </a:r>
            <a:r>
              <a:rPr lang="tr-TR" sz="2000" b="1" i="1" dirty="0" smtClean="0">
                <a:latin typeface="Calibri" pitchFamily="34" charset="0"/>
                <a:cs typeface="Calibri" pitchFamily="34" charset="0"/>
              </a:rPr>
              <a:t>(</a:t>
            </a:r>
            <a:r>
              <a:rPr lang="tr-TR" sz="2000" b="1" i="1" dirty="0">
                <a:solidFill>
                  <a:srgbClr val="000000"/>
                </a:solidFill>
                <a:latin typeface="Calibri" pitchFamily="34" charset="0"/>
                <a:cs typeface="Calibri" pitchFamily="34" charset="0"/>
              </a:rPr>
              <a:t>düşük, yüksek, çok </a:t>
            </a:r>
            <a:r>
              <a:rPr lang="tr-TR" sz="2000" b="1" i="1" dirty="0" smtClean="0">
                <a:solidFill>
                  <a:srgbClr val="000000"/>
                </a:solidFill>
                <a:latin typeface="Calibri" pitchFamily="34" charset="0"/>
                <a:cs typeface="Calibri" pitchFamily="34" charset="0"/>
              </a:rPr>
              <a:t>yüksek gibi) </a:t>
            </a:r>
            <a:r>
              <a:rPr lang="tr-TR" sz="2000" b="1" i="1" dirty="0">
                <a:latin typeface="Calibri" pitchFamily="34" charset="0"/>
                <a:cs typeface="Calibri" pitchFamily="34" charset="0"/>
              </a:rPr>
              <a:t>değerler</a:t>
            </a:r>
            <a:r>
              <a:rPr lang="tr-TR" sz="2000" b="1" i="1" dirty="0">
                <a:solidFill>
                  <a:srgbClr val="C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kullanır.»</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Nitel:</a:t>
            </a:r>
            <a:r>
              <a:rPr lang="tr-TR" sz="2000" i="1" dirty="0">
                <a:solidFill>
                  <a:srgbClr val="000000"/>
                </a:solidFill>
                <a:latin typeface="Calibri" pitchFamily="34" charset="0"/>
                <a:cs typeface="Calibri" pitchFamily="34" charset="0"/>
              </a:rPr>
              <a:t> </a:t>
            </a:r>
            <a:r>
              <a:rPr lang="tr-TR" sz="2000" i="1" dirty="0" smtClean="0">
                <a:solidFill>
                  <a:srgbClr val="000000"/>
                </a:solidFill>
                <a:latin typeface="Calibri" pitchFamily="34" charset="0"/>
                <a:cs typeface="Calibri" pitchFamily="34" charset="0"/>
              </a:rPr>
              <a:t>»Ölçülemeyen</a:t>
            </a:r>
            <a:r>
              <a:rPr lang="tr-TR" sz="2000" i="1" dirty="0">
                <a:solidFill>
                  <a:srgbClr val="000000"/>
                </a:solidFill>
                <a:latin typeface="Calibri" pitchFamily="34" charset="0"/>
                <a:cs typeface="Calibri" pitchFamily="34" charset="0"/>
              </a:rPr>
              <a:t>, sayılamayan, miktarı tespit </a:t>
            </a:r>
            <a:r>
              <a:rPr lang="tr-TR" sz="2000" i="1" dirty="0" smtClean="0">
                <a:solidFill>
                  <a:srgbClr val="000000"/>
                </a:solidFill>
                <a:latin typeface="Calibri" pitchFamily="34" charset="0"/>
                <a:cs typeface="Calibri" pitchFamily="34" charset="0"/>
              </a:rPr>
              <a:t>edilemeyen»</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METODOLOJİLERİ (YÖNTEMLERİ-TEKNİKLERİ)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564021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KALİTATİF (NİTEL – SIRALI – ORDİNAL)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METODLAR</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457200" indent="-324000">
              <a:spcAft>
                <a:spcPts val="0"/>
              </a:spcAft>
              <a:buClr>
                <a:srgbClr val="292929"/>
              </a:buClr>
              <a:buFont typeface="+mj-lt"/>
              <a:buAutoNum type="arabicPeriod"/>
              <a:defRPr/>
            </a:pPr>
            <a:endParaRPr lang="tr-TR" sz="2000" b="1" i="1" dirty="0" smtClean="0">
              <a:solidFill>
                <a:srgbClr val="000000"/>
              </a:solidFill>
              <a:latin typeface="Calibri" pitchFamily="34" charset="0"/>
              <a:cs typeface="Calibri" pitchFamily="34" charset="0"/>
            </a:endParaRPr>
          </a:p>
          <a:p>
            <a:pPr marL="457200" indent="-3240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Tehlike ve İşletilebilme Çalışması Analizi (HAZOP)</a:t>
            </a:r>
          </a:p>
          <a:p>
            <a:pPr marL="457200" indent="-324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Olursa Ne Olur Analizi (</a:t>
            </a:r>
            <a:r>
              <a:rPr lang="tr-TR" sz="2000" b="1" i="1" dirty="0" err="1">
                <a:solidFill>
                  <a:srgbClr val="000000"/>
                </a:solidFill>
                <a:latin typeface="Calibri" pitchFamily="34" charset="0"/>
                <a:cs typeface="Calibri" pitchFamily="34" charset="0"/>
              </a:rPr>
              <a:t>What</a:t>
            </a:r>
            <a:r>
              <a:rPr lang="tr-TR" sz="2000" b="1" i="1" dirty="0">
                <a:solidFill>
                  <a:srgbClr val="000000"/>
                </a:solidFill>
                <a:latin typeface="Calibri" pitchFamily="34" charset="0"/>
                <a:cs typeface="Calibri" pitchFamily="34" charset="0"/>
              </a:rPr>
              <a:t> </a:t>
            </a:r>
            <a:r>
              <a:rPr lang="tr-TR" sz="2000" b="1" i="1" dirty="0" err="1">
                <a:solidFill>
                  <a:srgbClr val="000000"/>
                </a:solidFill>
                <a:latin typeface="Calibri" pitchFamily="34" charset="0"/>
                <a:cs typeface="Calibri" pitchFamily="34" charset="0"/>
              </a:rPr>
              <a:t>if</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a:p>
            <a:pPr marL="457200" indent="-324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Ön </a:t>
            </a:r>
            <a:r>
              <a:rPr lang="tr-TR" sz="2000" b="1" i="1" dirty="0">
                <a:solidFill>
                  <a:srgbClr val="000000"/>
                </a:solidFill>
                <a:latin typeface="Calibri" pitchFamily="34" charset="0"/>
                <a:cs typeface="Calibri" pitchFamily="34" charset="0"/>
              </a:rPr>
              <a:t>Tehlike Analizi </a:t>
            </a:r>
            <a:r>
              <a:rPr lang="tr-TR" sz="2000" b="1" i="1" dirty="0" smtClean="0">
                <a:solidFill>
                  <a:srgbClr val="000000"/>
                </a:solidFill>
                <a:latin typeface="Calibri" pitchFamily="34" charset="0"/>
                <a:cs typeface="Calibri" pitchFamily="34" charset="0"/>
              </a:rPr>
              <a:t>Metodu (PHA)</a:t>
            </a:r>
            <a:endParaRPr lang="tr-TR" sz="2000" b="1" i="1" dirty="0">
              <a:solidFill>
                <a:srgbClr val="000000"/>
              </a:solidFill>
              <a:latin typeface="Calibri" pitchFamily="34" charset="0"/>
              <a:cs typeface="Calibri" pitchFamily="34" charset="0"/>
            </a:endParaRPr>
          </a:p>
          <a:p>
            <a:pPr marL="457200" indent="-324000">
              <a:spcAft>
                <a:spcPts val="0"/>
              </a:spcAft>
              <a:buClr>
                <a:srgbClr val="292929"/>
              </a:buClr>
              <a:buFont typeface="+mj-lt"/>
              <a:buAutoNum type="arabicPeriod"/>
              <a:defRPr/>
            </a:pPr>
            <a:r>
              <a:rPr lang="fr-FR" sz="2000" b="1" i="1" dirty="0" smtClean="0">
                <a:solidFill>
                  <a:srgbClr val="000000"/>
                </a:solidFill>
                <a:latin typeface="Calibri" pitchFamily="34" charset="0"/>
                <a:cs typeface="Calibri" pitchFamily="34" charset="0"/>
              </a:rPr>
              <a:t>Çeklist </a:t>
            </a:r>
            <a:r>
              <a:rPr lang="tr-TR" sz="2000" b="1" i="1" dirty="0" smtClean="0">
                <a:solidFill>
                  <a:srgbClr val="000000"/>
                </a:solidFill>
                <a:latin typeface="Calibri" pitchFamily="34" charset="0"/>
                <a:cs typeface="Calibri" pitchFamily="34" charset="0"/>
              </a:rPr>
              <a:t>Kullanılarak Birincil Risk Analizi (PRA)</a:t>
            </a:r>
            <a:endParaRPr lang="fr-FR" sz="2000" b="1" i="1" dirty="0">
              <a:solidFill>
                <a:srgbClr val="000000"/>
              </a:solidFill>
              <a:latin typeface="Calibri" pitchFamily="34" charset="0"/>
              <a:cs typeface="Calibri" pitchFamily="34" charset="0"/>
            </a:endParaRPr>
          </a:p>
          <a:p>
            <a:pPr marL="457200" indent="-324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Güvenlik </a:t>
            </a:r>
            <a:r>
              <a:rPr lang="tr-TR" sz="2000" b="1" i="1" dirty="0">
                <a:solidFill>
                  <a:srgbClr val="000000"/>
                </a:solidFill>
                <a:latin typeface="Calibri" pitchFamily="34" charset="0"/>
                <a:cs typeface="Calibri" pitchFamily="34" charset="0"/>
              </a:rPr>
              <a:t>Denetimi (</a:t>
            </a:r>
            <a:r>
              <a:rPr lang="tr-TR" sz="2000" b="1" i="1" dirty="0" err="1">
                <a:solidFill>
                  <a:srgbClr val="000000"/>
                </a:solidFill>
                <a:latin typeface="Calibri" pitchFamily="34" charset="0"/>
                <a:cs typeface="Calibri" pitchFamily="34" charset="0"/>
              </a:rPr>
              <a:t>Safety</a:t>
            </a:r>
            <a:r>
              <a:rPr lang="tr-TR" sz="2000" b="1" i="1" dirty="0">
                <a:solidFill>
                  <a:srgbClr val="000000"/>
                </a:solidFill>
                <a:latin typeface="Calibri" pitchFamily="34" charset="0"/>
                <a:cs typeface="Calibri" pitchFamily="34" charset="0"/>
              </a:rPr>
              <a:t> </a:t>
            </a:r>
            <a:r>
              <a:rPr lang="tr-TR" sz="2000" b="1" i="1" dirty="0" err="1" smtClean="0">
                <a:solidFill>
                  <a:srgbClr val="000000"/>
                </a:solidFill>
                <a:latin typeface="Calibri" pitchFamily="34" charset="0"/>
                <a:cs typeface="Calibri" pitchFamily="34" charset="0"/>
              </a:rPr>
              <a:t>Audit</a:t>
            </a:r>
            <a:r>
              <a:rPr lang="tr-TR" sz="2000" b="1" i="1" dirty="0" smtClean="0">
                <a:solidFill>
                  <a:srgbClr val="000000"/>
                </a:solidFill>
                <a:latin typeface="Calibri" pitchFamily="34" charset="0"/>
                <a:cs typeface="Calibri" pitchFamily="34" charset="0"/>
              </a:rPr>
              <a:t>)</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METODOLOJİLERİ (YÖNTEMLERİ-TEKNİKLERİ)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051625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85725" y="2946405"/>
            <a:ext cx="8935450" cy="1683637"/>
          </a:xfrm>
          <a:prstGeom prst="rect">
            <a:avLst/>
          </a:prstGeom>
          <a:noFill/>
          <a:ln w="9525" algn="ctr">
            <a:noFill/>
            <a:round/>
            <a:headEnd/>
            <a:tailEnd/>
          </a:ln>
        </p:spPr>
        <p:txBody>
          <a:bodyPr wrap="none" anchor="ctr"/>
          <a:lstStyle/>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Kantitatif (Nicel–Sayısal–Rakamsal) </a:t>
            </a:r>
          </a:p>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Metotlar</a:t>
            </a:r>
          </a:p>
        </p:txBody>
      </p:sp>
      <p:sp>
        <p:nvSpPr>
          <p:cNvPr id="2" name="Altıgen 1"/>
          <p:cNvSpPr/>
          <p:nvPr/>
        </p:nvSpPr>
        <p:spPr>
          <a:xfrm>
            <a:off x="3829050" y="1714500"/>
            <a:ext cx="1476375" cy="1219200"/>
          </a:xfrm>
          <a:prstGeom prst="hexagon">
            <a:avLst/>
          </a:prstGeom>
          <a:solidFill>
            <a:schemeClr val="accent5">
              <a:lumMod val="50000"/>
            </a:schemeClr>
          </a:solidFill>
          <a:ln w="47625">
            <a:solidFill>
              <a:srgbClr val="575F57"/>
            </a:solidFill>
          </a:ln>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rtlCol="0" anchor="ctr"/>
          <a:lstStyle/>
          <a:p>
            <a:pPr algn="ctr"/>
            <a:r>
              <a:rPr lang="tr-TR" sz="7200" b="1" dirty="0" smtClean="0">
                <a:solidFill>
                  <a:srgbClr val="FFFFFF"/>
                </a:solidFill>
                <a:latin typeface="Cambria" pitchFamily="18" charset="0"/>
              </a:rPr>
              <a:t>2</a:t>
            </a:r>
            <a:endParaRPr lang="tr-TR" sz="7200" b="1" dirty="0">
              <a:solidFill>
                <a:srgbClr val="FFFFFF"/>
              </a:solidFill>
              <a:latin typeface="Cambria" pitchFamily="18" charset="0"/>
            </a:endParaRP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999337505"/>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KANTİTATİF (NİCEL–SAYISAL–RAKAMSAL) METOD</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a:t>
            </a:r>
            <a:r>
              <a:rPr lang="tr-TR" sz="2000" b="1" i="1" dirty="0">
                <a:solidFill>
                  <a:srgbClr val="000000"/>
                </a:solidFill>
                <a:latin typeface="Calibri" pitchFamily="34" charset="0"/>
                <a:cs typeface="Calibri" pitchFamily="34" charset="0"/>
              </a:rPr>
              <a:t>Kantitatif </a:t>
            </a:r>
            <a:r>
              <a:rPr lang="tr-TR" sz="2000" b="1" i="1" dirty="0" smtClean="0">
                <a:solidFill>
                  <a:srgbClr val="000000"/>
                </a:solidFill>
                <a:latin typeface="Calibri" pitchFamily="34" charset="0"/>
                <a:cs typeface="Calibri" pitchFamily="34" charset="0"/>
              </a:rPr>
              <a:t>(</a:t>
            </a:r>
            <a:r>
              <a:rPr lang="tr-TR" sz="2000" b="1" i="1" dirty="0" err="1" smtClean="0">
                <a:solidFill>
                  <a:srgbClr val="000000"/>
                </a:solidFill>
                <a:latin typeface="Calibri" pitchFamily="34" charset="0"/>
                <a:cs typeface="Calibri" pitchFamily="34" charset="0"/>
              </a:rPr>
              <a:t>Quantitative</a:t>
            </a:r>
            <a:r>
              <a:rPr lang="tr-TR" sz="2000" b="1" i="1" dirty="0" smtClean="0">
                <a:solidFill>
                  <a:srgbClr val="000000"/>
                </a:solidFill>
                <a:latin typeface="Calibri" pitchFamily="34" charset="0"/>
                <a:cs typeface="Calibri" pitchFamily="34" charset="0"/>
              </a:rPr>
              <a:t>-Nicel) </a:t>
            </a:r>
            <a:r>
              <a:rPr lang="tr-TR" sz="2000" b="1" i="1" dirty="0">
                <a:solidFill>
                  <a:srgbClr val="000000"/>
                </a:solidFill>
                <a:latin typeface="Calibri" pitchFamily="34" charset="0"/>
                <a:cs typeface="Calibri" pitchFamily="34" charset="0"/>
              </a:rPr>
              <a:t>risk </a:t>
            </a:r>
            <a:r>
              <a:rPr lang="tr-TR" sz="2000" b="1" i="1" dirty="0" smtClean="0">
                <a:solidFill>
                  <a:srgbClr val="000000"/>
                </a:solidFill>
                <a:latin typeface="Calibri" pitchFamily="34" charset="0"/>
                <a:cs typeface="Calibri" pitchFamily="34" charset="0"/>
              </a:rPr>
              <a:t>analizinde, risk hesaplanırken </a:t>
            </a:r>
            <a:r>
              <a:rPr lang="tr-TR" sz="2000" b="1" i="1" dirty="0" smtClean="0">
                <a:solidFill>
                  <a:srgbClr val="C00000"/>
                </a:solidFill>
                <a:latin typeface="Calibri" pitchFamily="34" charset="0"/>
                <a:cs typeface="Calibri" pitchFamily="34" charset="0"/>
              </a:rPr>
              <a:t>sayısal-rakamsal yöntemler </a:t>
            </a:r>
            <a:r>
              <a:rPr lang="tr-TR" sz="2000" b="1" i="1" dirty="0" smtClean="0">
                <a:solidFill>
                  <a:srgbClr val="000000"/>
                </a:solidFill>
                <a:latin typeface="Calibri" pitchFamily="34" charset="0"/>
                <a:cs typeface="Calibri" pitchFamily="34" charset="0"/>
              </a:rPr>
              <a:t>kullanılır.»</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Nicel:</a:t>
            </a:r>
            <a:r>
              <a:rPr lang="tr-TR" sz="2000" i="1" dirty="0">
                <a:solidFill>
                  <a:srgbClr val="000000"/>
                </a:solidFill>
                <a:latin typeface="Calibri" pitchFamily="34" charset="0"/>
                <a:cs typeface="Calibri" pitchFamily="34" charset="0"/>
              </a:rPr>
              <a:t> </a:t>
            </a:r>
            <a:r>
              <a:rPr lang="tr-TR" sz="2000" i="1" dirty="0" smtClean="0">
                <a:solidFill>
                  <a:srgbClr val="000000"/>
                </a:solidFill>
                <a:latin typeface="Calibri" pitchFamily="34" charset="0"/>
                <a:cs typeface="Calibri" pitchFamily="34" charset="0"/>
              </a:rPr>
              <a:t>«Ölçülebilen</a:t>
            </a:r>
            <a:r>
              <a:rPr lang="tr-TR" sz="2000" i="1" dirty="0">
                <a:solidFill>
                  <a:srgbClr val="000000"/>
                </a:solidFill>
                <a:latin typeface="Calibri" pitchFamily="34" charset="0"/>
                <a:cs typeface="Calibri" pitchFamily="34" charset="0"/>
              </a:rPr>
              <a:t>, </a:t>
            </a:r>
            <a:r>
              <a:rPr lang="tr-TR" sz="2000" i="1" dirty="0" smtClean="0">
                <a:solidFill>
                  <a:srgbClr val="000000"/>
                </a:solidFill>
                <a:latin typeface="Calibri" pitchFamily="34" charset="0"/>
                <a:cs typeface="Calibri" pitchFamily="34" charset="0"/>
              </a:rPr>
              <a:t>sayılabilen</a:t>
            </a:r>
            <a:r>
              <a:rPr lang="tr-TR" sz="2000" i="1" dirty="0">
                <a:solidFill>
                  <a:srgbClr val="000000"/>
                </a:solidFill>
                <a:latin typeface="Calibri" pitchFamily="34" charset="0"/>
                <a:cs typeface="Calibri" pitchFamily="34" charset="0"/>
              </a:rPr>
              <a:t>, miktarı tespit edilebilen, azlığı ya da çokluğu </a:t>
            </a:r>
            <a:r>
              <a:rPr lang="tr-TR" sz="2000" i="1" dirty="0" smtClean="0">
                <a:solidFill>
                  <a:srgbClr val="000000"/>
                </a:solidFill>
                <a:latin typeface="Calibri" pitchFamily="34" charset="0"/>
                <a:cs typeface="Calibri" pitchFamily="34" charset="0"/>
              </a:rPr>
              <a:t>belirlenebilen»</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METODOLOJİLERİ (</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YÖNTEMLERİ-TEKNİKLERİ)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844491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PUKÖ’NUN PERFORMANSA ETKİSİ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2" name="Grup 1"/>
          <p:cNvGrpSpPr/>
          <p:nvPr/>
        </p:nvGrpSpPr>
        <p:grpSpPr>
          <a:xfrm>
            <a:off x="178430" y="2519916"/>
            <a:ext cx="3500435" cy="3012041"/>
            <a:chOff x="287627" y="2700670"/>
            <a:chExt cx="4311557" cy="3211032"/>
          </a:xfrm>
        </p:grpSpPr>
        <p:graphicFrame>
          <p:nvGraphicFramePr>
            <p:cNvPr id="3" name="Diyagram 2"/>
            <p:cNvGraphicFramePr/>
            <p:nvPr>
              <p:extLst>
                <p:ext uri="{D42A27DB-BD31-4B8C-83A1-F6EECF244321}">
                  <p14:modId xmlns:p14="http://schemas.microsoft.com/office/powerpoint/2010/main" val="1481106889"/>
                </p:ext>
              </p:extLst>
            </p:nvPr>
          </p:nvGraphicFramePr>
          <p:xfrm>
            <a:off x="372141" y="2700670"/>
            <a:ext cx="4199859" cy="3211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etin kutusu 3"/>
            <p:cNvSpPr txBox="1"/>
            <p:nvPr/>
          </p:nvSpPr>
          <p:spPr>
            <a:xfrm>
              <a:off x="2966485" y="2806347"/>
              <a:ext cx="1605516" cy="461665"/>
            </a:xfrm>
            <a:prstGeom prst="rect">
              <a:avLst/>
            </a:prstGeom>
            <a:noFill/>
          </p:spPr>
          <p:txBody>
            <a:bodyPr wrap="square" rtlCol="0">
              <a:spAutoFit/>
            </a:bodyPr>
            <a:lstStyle/>
            <a:p>
              <a:pPr algn="ctr"/>
              <a:r>
                <a:rPr lang="tr-TR" sz="2000" b="1" i="1" dirty="0" smtClean="0">
                  <a:solidFill>
                    <a:srgbClr val="000000"/>
                  </a:solidFill>
                  <a:latin typeface="Calibri" pitchFamily="34" charset="0"/>
                  <a:cs typeface="Calibri" pitchFamily="34" charset="0"/>
                </a:rPr>
                <a:t>Uygula</a:t>
              </a:r>
              <a:endParaRPr lang="tr-TR" sz="2000" b="1" i="1" dirty="0">
                <a:solidFill>
                  <a:srgbClr val="000000"/>
                </a:solidFill>
                <a:latin typeface="Calibri" pitchFamily="34" charset="0"/>
                <a:cs typeface="Calibri" pitchFamily="34" charset="0"/>
              </a:endParaRPr>
            </a:p>
          </p:txBody>
        </p:sp>
        <p:sp>
          <p:nvSpPr>
            <p:cNvPr id="24" name="Metin kutusu 23"/>
            <p:cNvSpPr txBox="1"/>
            <p:nvPr/>
          </p:nvSpPr>
          <p:spPr>
            <a:xfrm>
              <a:off x="2993669" y="5355176"/>
              <a:ext cx="1605515" cy="461665"/>
            </a:xfrm>
            <a:prstGeom prst="rect">
              <a:avLst/>
            </a:prstGeom>
            <a:noFill/>
          </p:spPr>
          <p:txBody>
            <a:bodyPr wrap="square" rtlCol="0">
              <a:spAutoFit/>
            </a:bodyPr>
            <a:lstStyle/>
            <a:p>
              <a:pPr algn="ctr"/>
              <a:r>
                <a:rPr lang="tr-TR" sz="2000" b="1" i="1" dirty="0" smtClean="0">
                  <a:solidFill>
                    <a:srgbClr val="000000"/>
                  </a:solidFill>
                  <a:latin typeface="Calibri" pitchFamily="34" charset="0"/>
                  <a:cs typeface="Calibri" pitchFamily="34" charset="0"/>
                </a:rPr>
                <a:t>Kontrol Et</a:t>
              </a:r>
              <a:endParaRPr lang="tr-TR" sz="2000" b="1" i="1" dirty="0">
                <a:solidFill>
                  <a:srgbClr val="000000"/>
                </a:solidFill>
                <a:latin typeface="Calibri" pitchFamily="34" charset="0"/>
                <a:cs typeface="Calibri" pitchFamily="34" charset="0"/>
              </a:endParaRPr>
            </a:p>
          </p:txBody>
        </p:sp>
        <p:sp>
          <p:nvSpPr>
            <p:cNvPr id="25" name="Metin kutusu 24"/>
            <p:cNvSpPr txBox="1"/>
            <p:nvPr/>
          </p:nvSpPr>
          <p:spPr>
            <a:xfrm>
              <a:off x="287627" y="5355178"/>
              <a:ext cx="1594885" cy="461665"/>
            </a:xfrm>
            <a:prstGeom prst="rect">
              <a:avLst/>
            </a:prstGeom>
            <a:noFill/>
          </p:spPr>
          <p:txBody>
            <a:bodyPr wrap="square" rtlCol="0">
              <a:spAutoFit/>
            </a:bodyPr>
            <a:lstStyle/>
            <a:p>
              <a:pPr algn="ctr"/>
              <a:r>
                <a:rPr lang="tr-TR" sz="2000" b="1" i="1" dirty="0" smtClean="0">
                  <a:solidFill>
                    <a:srgbClr val="000000"/>
                  </a:solidFill>
                  <a:latin typeface="Calibri" pitchFamily="34" charset="0"/>
                  <a:cs typeface="Calibri" pitchFamily="34" charset="0"/>
                </a:rPr>
                <a:t>Önlem Al</a:t>
              </a:r>
              <a:endParaRPr lang="tr-TR" sz="2000" b="1" i="1" dirty="0">
                <a:solidFill>
                  <a:srgbClr val="000000"/>
                </a:solidFill>
                <a:latin typeface="Calibri" pitchFamily="34" charset="0"/>
                <a:cs typeface="Calibri" pitchFamily="34" charset="0"/>
              </a:endParaRPr>
            </a:p>
          </p:txBody>
        </p:sp>
        <p:sp>
          <p:nvSpPr>
            <p:cNvPr id="26" name="Metin kutusu 25"/>
            <p:cNvSpPr txBox="1"/>
            <p:nvPr/>
          </p:nvSpPr>
          <p:spPr>
            <a:xfrm>
              <a:off x="382771" y="2806348"/>
              <a:ext cx="1488560" cy="461665"/>
            </a:xfrm>
            <a:prstGeom prst="rect">
              <a:avLst/>
            </a:prstGeom>
            <a:noFill/>
          </p:spPr>
          <p:txBody>
            <a:bodyPr wrap="square" rtlCol="0">
              <a:spAutoFit/>
            </a:bodyPr>
            <a:lstStyle/>
            <a:p>
              <a:pPr algn="ctr"/>
              <a:r>
                <a:rPr lang="tr-TR" sz="2000" b="1" i="1" dirty="0" smtClean="0">
                  <a:solidFill>
                    <a:srgbClr val="000000"/>
                  </a:solidFill>
                  <a:latin typeface="Calibri" pitchFamily="34" charset="0"/>
                  <a:cs typeface="Calibri" pitchFamily="34" charset="0"/>
                </a:rPr>
                <a:t>Planla</a:t>
              </a:r>
              <a:endParaRPr lang="tr-TR" sz="2000" b="1" i="1" dirty="0">
                <a:solidFill>
                  <a:srgbClr val="000000"/>
                </a:solidFill>
                <a:latin typeface="Calibri" pitchFamily="34" charset="0"/>
                <a:cs typeface="Calibri" pitchFamily="34" charset="0"/>
              </a:endParaRPr>
            </a:p>
          </p:txBody>
        </p:sp>
      </p:grpSp>
      <p:grpSp>
        <p:nvGrpSpPr>
          <p:cNvPr id="7" name="Grup 6"/>
          <p:cNvGrpSpPr/>
          <p:nvPr/>
        </p:nvGrpSpPr>
        <p:grpSpPr>
          <a:xfrm>
            <a:off x="4545314" y="2997370"/>
            <a:ext cx="4471309" cy="2540830"/>
            <a:chOff x="4088109" y="1972689"/>
            <a:chExt cx="5167850" cy="2959430"/>
          </a:xfrm>
          <a:solidFill>
            <a:schemeClr val="bg1">
              <a:lumMod val="50000"/>
            </a:schemeClr>
          </a:solidFill>
          <a:effectLst>
            <a:outerShdw blurRad="63500" sx="102000" sy="102000" algn="ctr" rotWithShape="0">
              <a:prstClr val="black">
                <a:alpha val="40000"/>
              </a:prstClr>
            </a:outerShdw>
          </a:effectLst>
        </p:grpSpPr>
        <p:sp>
          <p:nvSpPr>
            <p:cNvPr id="12" name="L-Şekli 11"/>
            <p:cNvSpPr/>
            <p:nvPr/>
          </p:nvSpPr>
          <p:spPr>
            <a:xfrm rot="5400000">
              <a:off x="5631325" y="3104598"/>
              <a:ext cx="837199" cy="1393081"/>
            </a:xfrm>
            <a:prstGeom prst="corner">
              <a:avLst>
                <a:gd name="adj1" fmla="val 16120"/>
                <a:gd name="adj2" fmla="val 16110"/>
              </a:avLst>
            </a:prstGeom>
            <a:grpFill/>
            <a:ln w="0">
              <a:solidFill>
                <a:schemeClr val="bg1">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L-Şekli 12"/>
            <p:cNvSpPr/>
            <p:nvPr/>
          </p:nvSpPr>
          <p:spPr>
            <a:xfrm rot="5400000">
              <a:off x="6886177" y="2402848"/>
              <a:ext cx="837199" cy="1393081"/>
            </a:xfrm>
            <a:prstGeom prst="corner">
              <a:avLst>
                <a:gd name="adj1" fmla="val 16120"/>
                <a:gd name="adj2" fmla="val 16110"/>
              </a:avLst>
            </a:prstGeom>
            <a:grpFill/>
            <a:ln w="0">
              <a:solidFill>
                <a:schemeClr val="bg1">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L-Şekli 13"/>
            <p:cNvSpPr/>
            <p:nvPr/>
          </p:nvSpPr>
          <p:spPr>
            <a:xfrm rot="5400000">
              <a:off x="8140819" y="1694748"/>
              <a:ext cx="837199" cy="1393081"/>
            </a:xfrm>
            <a:prstGeom prst="corner">
              <a:avLst>
                <a:gd name="adj1" fmla="val 16120"/>
                <a:gd name="adj2" fmla="val 16110"/>
              </a:avLst>
            </a:prstGeom>
            <a:grpFill/>
            <a:ln w="0">
              <a:solidFill>
                <a:schemeClr val="bg1">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L-Şekli 14"/>
            <p:cNvSpPr/>
            <p:nvPr/>
          </p:nvSpPr>
          <p:spPr>
            <a:xfrm rot="5400000">
              <a:off x="4366050" y="3816979"/>
              <a:ext cx="837199" cy="1393081"/>
            </a:xfrm>
            <a:prstGeom prst="corner">
              <a:avLst>
                <a:gd name="adj1" fmla="val 16120"/>
                <a:gd name="adj2" fmla="val 16110"/>
              </a:avLst>
            </a:prstGeom>
            <a:grpFill/>
            <a:ln w="0">
              <a:solidFill>
                <a:schemeClr val="bg1">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0" name="Şekil 19"/>
          <p:cNvSpPr/>
          <p:nvPr/>
        </p:nvSpPr>
        <p:spPr>
          <a:xfrm rot="13239109" flipH="1">
            <a:off x="4334468" y="3646010"/>
            <a:ext cx="1242130" cy="1220139"/>
          </a:xfrm>
          <a:prstGeom prst="leftCircularArrow">
            <a:avLst>
              <a:gd name="adj1" fmla="val 10980"/>
              <a:gd name="adj2" fmla="val 1142322"/>
              <a:gd name="adj3" fmla="val 6300000"/>
              <a:gd name="adj4" fmla="val 4772019"/>
              <a:gd name="adj5" fmla="val 12500"/>
            </a:avLst>
          </a:prstGeom>
          <a:solidFill>
            <a:schemeClr val="bg2">
              <a:lumMod val="75000"/>
            </a:schemeClr>
          </a:solidFill>
          <a:ln>
            <a:solidFill>
              <a:srgbClr val="6B9B1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Şekil 26"/>
          <p:cNvSpPr/>
          <p:nvPr/>
        </p:nvSpPr>
        <p:spPr>
          <a:xfrm rot="18108631" flipH="1">
            <a:off x="5524189" y="3032200"/>
            <a:ext cx="1242130" cy="1220139"/>
          </a:xfrm>
          <a:prstGeom prst="leftCircularArrow">
            <a:avLst>
              <a:gd name="adj1" fmla="val 10980"/>
              <a:gd name="adj2" fmla="val 1142322"/>
              <a:gd name="adj3" fmla="val 6300000"/>
              <a:gd name="adj4" fmla="val 4772019"/>
              <a:gd name="adj5" fmla="val 12500"/>
            </a:avLst>
          </a:prstGeom>
          <a:solidFill>
            <a:schemeClr val="bg2">
              <a:lumMod val="75000"/>
            </a:schemeClr>
          </a:solidFill>
          <a:ln>
            <a:solidFill>
              <a:srgbClr val="6B9B1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Şekil 27"/>
          <p:cNvSpPr/>
          <p:nvPr/>
        </p:nvSpPr>
        <p:spPr>
          <a:xfrm rot="4565330" flipH="1">
            <a:off x="6555669" y="2440465"/>
            <a:ext cx="1242130" cy="1220139"/>
          </a:xfrm>
          <a:prstGeom prst="leftCircularArrow">
            <a:avLst>
              <a:gd name="adj1" fmla="val 10980"/>
              <a:gd name="adj2" fmla="val 1142322"/>
              <a:gd name="adj3" fmla="val 6300000"/>
              <a:gd name="adj4" fmla="val 4772019"/>
              <a:gd name="adj5" fmla="val 12500"/>
            </a:avLst>
          </a:prstGeom>
          <a:solidFill>
            <a:schemeClr val="bg2">
              <a:lumMod val="75000"/>
            </a:schemeClr>
          </a:solidFill>
          <a:ln>
            <a:solidFill>
              <a:srgbClr val="6B9B1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Şekil 28"/>
          <p:cNvSpPr/>
          <p:nvPr/>
        </p:nvSpPr>
        <p:spPr>
          <a:xfrm rot="7999268" flipH="1">
            <a:off x="7731074" y="1815028"/>
            <a:ext cx="1242130" cy="1220139"/>
          </a:xfrm>
          <a:prstGeom prst="leftCircularArrow">
            <a:avLst>
              <a:gd name="adj1" fmla="val 10980"/>
              <a:gd name="adj2" fmla="val 1142322"/>
              <a:gd name="adj3" fmla="val 6300000"/>
              <a:gd name="adj4" fmla="val 4772019"/>
              <a:gd name="adj5" fmla="val 12500"/>
            </a:avLst>
          </a:prstGeom>
          <a:solidFill>
            <a:schemeClr val="bg2">
              <a:lumMod val="75000"/>
            </a:schemeClr>
          </a:solidFill>
          <a:ln>
            <a:solidFill>
              <a:srgbClr val="6B9B1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16" name="Düz Ok Bağlayıcısı 15"/>
          <p:cNvCxnSpPr/>
          <p:nvPr/>
        </p:nvCxnSpPr>
        <p:spPr>
          <a:xfrm flipH="1" flipV="1">
            <a:off x="3987217" y="1679955"/>
            <a:ext cx="21264" cy="3955327"/>
          </a:xfrm>
          <a:prstGeom prst="straightConnector1">
            <a:avLst/>
          </a:prstGeom>
          <a:ln w="114300">
            <a:solidFill>
              <a:schemeClr val="bg1">
                <a:lumMod val="50000"/>
              </a:schemeClr>
            </a:solidFill>
            <a:tailEnd type="arrow"/>
          </a:ln>
        </p:spPr>
        <p:style>
          <a:lnRef idx="3">
            <a:schemeClr val="dk1"/>
          </a:lnRef>
          <a:fillRef idx="0">
            <a:schemeClr val="dk1"/>
          </a:fillRef>
          <a:effectRef idx="2">
            <a:schemeClr val="dk1"/>
          </a:effectRef>
          <a:fontRef idx="minor">
            <a:schemeClr val="tx1"/>
          </a:fontRef>
        </p:style>
      </p:cxnSp>
      <p:cxnSp>
        <p:nvCxnSpPr>
          <p:cNvPr id="31" name="Düz Ok Bağlayıcısı 30"/>
          <p:cNvCxnSpPr/>
          <p:nvPr/>
        </p:nvCxnSpPr>
        <p:spPr>
          <a:xfrm flipV="1">
            <a:off x="3953287" y="5601999"/>
            <a:ext cx="5201509" cy="1"/>
          </a:xfrm>
          <a:prstGeom prst="straightConnector1">
            <a:avLst/>
          </a:prstGeom>
          <a:ln w="114300">
            <a:solidFill>
              <a:schemeClr val="bg1">
                <a:lumMod val="50000"/>
              </a:schemeClr>
            </a:solidFill>
            <a:tailEnd type="arrow"/>
          </a:ln>
        </p:spPr>
        <p:style>
          <a:lnRef idx="3">
            <a:schemeClr val="dk1"/>
          </a:lnRef>
          <a:fillRef idx="0">
            <a:schemeClr val="dk1"/>
          </a:fillRef>
          <a:effectRef idx="2">
            <a:schemeClr val="dk1"/>
          </a:effectRef>
          <a:fontRef idx="minor">
            <a:schemeClr val="tx1"/>
          </a:fontRef>
        </p:style>
      </p:cxnSp>
      <p:sp>
        <p:nvSpPr>
          <p:cNvPr id="66" name="Metin kutusu 65"/>
          <p:cNvSpPr txBox="1"/>
          <p:nvPr/>
        </p:nvSpPr>
        <p:spPr>
          <a:xfrm>
            <a:off x="2957668" y="1431018"/>
            <a:ext cx="2061663" cy="338554"/>
          </a:xfrm>
          <a:prstGeom prst="rect">
            <a:avLst/>
          </a:prstGeom>
          <a:noFill/>
        </p:spPr>
        <p:txBody>
          <a:bodyPr wrap="square" rtlCol="0">
            <a:spAutoFit/>
          </a:bodyPr>
          <a:lstStyle/>
          <a:p>
            <a:pPr algn="ctr"/>
            <a:r>
              <a:rPr lang="tr-TR" sz="1600" b="1" dirty="0" smtClean="0">
                <a:solidFill>
                  <a:srgbClr val="000000"/>
                </a:solidFill>
                <a:latin typeface="Calibri" pitchFamily="34" charset="0"/>
                <a:cs typeface="Calibri" pitchFamily="34" charset="0"/>
              </a:rPr>
              <a:t>PERFORMANS</a:t>
            </a:r>
            <a:endParaRPr lang="tr-TR" sz="1600" b="1" dirty="0">
              <a:solidFill>
                <a:srgbClr val="000000"/>
              </a:solidFill>
              <a:latin typeface="Calibri" pitchFamily="34" charset="0"/>
              <a:cs typeface="Calibri" pitchFamily="34" charset="0"/>
            </a:endParaRPr>
          </a:p>
        </p:txBody>
      </p:sp>
      <p:sp>
        <p:nvSpPr>
          <p:cNvPr id="36" name="Metin kutusu 35"/>
          <p:cNvSpPr txBox="1"/>
          <p:nvPr/>
        </p:nvSpPr>
        <p:spPr>
          <a:xfrm>
            <a:off x="7129289" y="5790365"/>
            <a:ext cx="2061663" cy="338554"/>
          </a:xfrm>
          <a:prstGeom prst="rect">
            <a:avLst/>
          </a:prstGeom>
          <a:noFill/>
        </p:spPr>
        <p:txBody>
          <a:bodyPr wrap="square" rtlCol="0">
            <a:spAutoFit/>
          </a:bodyPr>
          <a:lstStyle/>
          <a:p>
            <a:pPr algn="r"/>
            <a:r>
              <a:rPr lang="tr-TR" sz="1600" b="1" dirty="0" smtClean="0">
                <a:solidFill>
                  <a:srgbClr val="000000"/>
                </a:solidFill>
                <a:latin typeface="Calibri" pitchFamily="34" charset="0"/>
                <a:cs typeface="Calibri" pitchFamily="34" charset="0"/>
              </a:rPr>
              <a:t>ZAMAN</a:t>
            </a:r>
            <a:endParaRPr lang="tr-TR" sz="1600" b="1" dirty="0">
              <a:solidFill>
                <a:srgbClr val="000000"/>
              </a:solidFill>
              <a:latin typeface="Calibri" pitchFamily="34" charset="0"/>
              <a:cs typeface="Calibri" pitchFamily="34" charset="0"/>
            </a:endParaRPr>
          </a:p>
        </p:txBody>
      </p:sp>
      <p:sp>
        <p:nvSpPr>
          <p:cNvPr id="2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976036047"/>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KANTİTATİF (NİCEL–SAYISAL–RAKAMSAL) METOD</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«Bu metotta tehdidin </a:t>
            </a:r>
            <a:r>
              <a:rPr lang="tr-TR" sz="2000" b="1" i="1" dirty="0">
                <a:solidFill>
                  <a:srgbClr val="000000"/>
                </a:solidFill>
                <a:latin typeface="Calibri" pitchFamily="34" charset="0"/>
                <a:cs typeface="Calibri" pitchFamily="34" charset="0"/>
              </a:rPr>
              <a:t>olma </a:t>
            </a:r>
            <a:r>
              <a:rPr lang="tr-TR" sz="2000" b="1" i="1" dirty="0" smtClean="0">
                <a:solidFill>
                  <a:srgbClr val="000000"/>
                </a:solidFill>
                <a:latin typeface="Calibri" pitchFamily="34" charset="0"/>
                <a:cs typeface="Calibri" pitchFamily="34" charset="0"/>
              </a:rPr>
              <a:t>ihtimali  ile tehdidin etkisine </a:t>
            </a:r>
            <a:r>
              <a:rPr lang="tr-TR" sz="2000" b="1" i="1" dirty="0">
                <a:solidFill>
                  <a:srgbClr val="000000"/>
                </a:solidFill>
                <a:latin typeface="Calibri" pitchFamily="34" charset="0"/>
                <a:cs typeface="Calibri" pitchFamily="34" charset="0"/>
              </a:rPr>
              <a:t>sayısal değerler verilir ve bu değerler matematiksel ve mantıksal metotlar ile proses edilip risk değeri bulunur</a:t>
            </a:r>
            <a:r>
              <a:rPr lang="tr-TR" sz="2000" b="1" i="1" dirty="0" smtClean="0">
                <a:solidFill>
                  <a:srgbClr val="000000"/>
                </a:solidFill>
                <a:latin typeface="Calibri" pitchFamily="34" charset="0"/>
                <a:cs typeface="Calibri" pitchFamily="34" charset="0"/>
              </a:rPr>
              <a:t>.»</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Risk </a:t>
            </a:r>
            <a:r>
              <a:rPr lang="tr-TR" sz="2000" b="1" i="1" dirty="0" smtClean="0">
                <a:latin typeface="Calibri" pitchFamily="34" charset="0"/>
                <a:cs typeface="Calibri" pitchFamily="34" charset="0"/>
              </a:rPr>
              <a:t>=</a:t>
            </a:r>
            <a:r>
              <a:rPr lang="tr-TR" sz="2000" b="1" i="1" dirty="0" smtClean="0">
                <a:solidFill>
                  <a:srgbClr val="C00000"/>
                </a:solidFill>
                <a:latin typeface="Calibri" pitchFamily="34" charset="0"/>
                <a:cs typeface="Calibri" pitchFamily="34" charset="0"/>
              </a:rPr>
              <a:t> </a:t>
            </a:r>
            <a:r>
              <a:rPr lang="tr-TR" sz="2000" b="1" i="1" dirty="0" smtClean="0">
                <a:solidFill>
                  <a:srgbClr val="6B9B1A"/>
                </a:solidFill>
                <a:latin typeface="Calibri" pitchFamily="34" charset="0"/>
                <a:cs typeface="Calibri" pitchFamily="34" charset="0"/>
              </a:rPr>
              <a:t>Tehdidin </a:t>
            </a:r>
            <a:r>
              <a:rPr lang="tr-TR" sz="2000" b="1" i="1" dirty="0">
                <a:solidFill>
                  <a:srgbClr val="6B9B1A"/>
                </a:solidFill>
                <a:latin typeface="Calibri" pitchFamily="34" charset="0"/>
                <a:cs typeface="Calibri" pitchFamily="34" charset="0"/>
              </a:rPr>
              <a:t>Olma </a:t>
            </a:r>
            <a:r>
              <a:rPr lang="tr-TR" sz="2000" b="1" i="1" dirty="0" smtClean="0">
                <a:solidFill>
                  <a:srgbClr val="6B9B1A"/>
                </a:solidFill>
                <a:latin typeface="Calibri" pitchFamily="34" charset="0"/>
                <a:cs typeface="Calibri" pitchFamily="34" charset="0"/>
              </a:rPr>
              <a:t>İhtimali </a:t>
            </a:r>
            <a:r>
              <a:rPr lang="tr-TR" sz="2000" b="1" i="1" dirty="0">
                <a:latin typeface="Calibri" pitchFamily="34" charset="0"/>
                <a:cs typeface="Calibri" pitchFamily="34" charset="0"/>
              </a:rPr>
              <a:t>x</a:t>
            </a:r>
            <a:r>
              <a:rPr lang="tr-TR" sz="2000" b="1" i="1" dirty="0">
                <a:solidFill>
                  <a:srgbClr val="C00000"/>
                </a:solidFill>
                <a:latin typeface="Calibri" pitchFamily="34" charset="0"/>
                <a:cs typeface="Calibri" pitchFamily="34" charset="0"/>
              </a:rPr>
              <a:t> </a:t>
            </a:r>
            <a:r>
              <a:rPr lang="tr-TR" sz="2000" b="1" i="1" dirty="0">
                <a:solidFill>
                  <a:srgbClr val="6B9B1A"/>
                </a:solidFill>
                <a:latin typeface="Calibri" pitchFamily="34" charset="0"/>
                <a:cs typeface="Calibri" pitchFamily="34" charset="0"/>
              </a:rPr>
              <a:t>Tehdidin </a:t>
            </a:r>
            <a:r>
              <a:rPr lang="tr-TR" sz="2000" b="1" i="1" dirty="0" smtClean="0">
                <a:solidFill>
                  <a:srgbClr val="6B9B1A"/>
                </a:solidFill>
                <a:latin typeface="Calibri" pitchFamily="34" charset="0"/>
                <a:cs typeface="Calibri" pitchFamily="34" charset="0"/>
              </a:rPr>
              <a:t>Etkisi</a:t>
            </a:r>
            <a:r>
              <a:rPr lang="tr-TR" sz="2000" b="1" i="1" dirty="0" smtClean="0">
                <a:solidFill>
                  <a:srgbClr val="C00000"/>
                </a:solidFill>
                <a:latin typeface="Calibri" pitchFamily="34" charset="0"/>
                <a:cs typeface="Calibri" pitchFamily="34" charset="0"/>
              </a:rPr>
              <a:t> </a:t>
            </a:r>
          </a:p>
          <a:p>
            <a:pPr algn="ctr">
              <a:spcAft>
                <a:spcPts val="0"/>
              </a:spcAft>
              <a:buClr>
                <a:srgbClr val="292929"/>
              </a:buClr>
              <a:defRPr/>
            </a:pPr>
            <a:r>
              <a:rPr lang="tr-TR" sz="2000" b="1" i="1" dirty="0">
                <a:latin typeface="Calibri" pitchFamily="34" charset="0"/>
                <a:cs typeface="Calibri" pitchFamily="34" charset="0"/>
              </a:rPr>
              <a:t>Risk = </a:t>
            </a:r>
            <a:r>
              <a:rPr lang="tr-TR" sz="2000" b="1" i="1" dirty="0" smtClean="0">
                <a:latin typeface="Calibri" pitchFamily="34" charset="0"/>
                <a:cs typeface="Calibri" pitchFamily="34" charset="0"/>
              </a:rPr>
              <a:t>Olasılık x Şiddet</a:t>
            </a:r>
            <a:endParaRPr lang="tr-TR" sz="2000" b="1" i="1" dirty="0">
              <a:latin typeface="Calibri" pitchFamily="34" charset="0"/>
              <a:cs typeface="Calibri" pitchFamily="34" charset="0"/>
            </a:endParaRPr>
          </a:p>
          <a:p>
            <a:pPr algn="ctr">
              <a:spcAft>
                <a:spcPts val="0"/>
              </a:spcAft>
              <a:buClr>
                <a:srgbClr val="292929"/>
              </a:buClr>
              <a:defRPr/>
            </a:pPr>
            <a:endParaRPr lang="tr-TR" sz="900" b="1" i="1" dirty="0" smtClean="0">
              <a:solidFill>
                <a:srgbClr val="C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formülü kantitatif </a:t>
            </a:r>
            <a:r>
              <a:rPr lang="tr-TR" sz="2000" i="1" dirty="0">
                <a:solidFill>
                  <a:srgbClr val="000000"/>
                </a:solidFill>
                <a:latin typeface="Calibri" pitchFamily="34" charset="0"/>
                <a:cs typeface="Calibri" pitchFamily="34" charset="0"/>
              </a:rPr>
              <a:t>risk analizinin temel formülüdür</a:t>
            </a:r>
            <a:r>
              <a:rPr lang="tr-TR" sz="2000" i="1" dirty="0" smtClean="0">
                <a:solidFill>
                  <a:srgbClr val="000000"/>
                </a:solidFill>
                <a:latin typeface="Calibri" pitchFamily="34" charset="0"/>
                <a:cs typeface="Calibri" pitchFamily="34" charset="0"/>
              </a:rPr>
              <a:t>.</a:t>
            </a:r>
            <a:endParaRPr lang="tr-TR" sz="2000"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METODOLOJİLERİ (YÖNTEMLERİ-TEKNİKLERİ)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525210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KANTİTATİF (NİCEL–SAYISAL–RAKAMSAL) METOD</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endParaRPr lang="tr-TR" sz="2000" i="1" dirty="0" smtClean="0">
              <a:solidFill>
                <a:srgbClr val="000000"/>
              </a:solidFill>
              <a:latin typeface="Calibri" pitchFamily="34" charset="0"/>
              <a:cs typeface="Calibri" pitchFamily="34" charset="0"/>
            </a:endParaRPr>
          </a:p>
          <a:p>
            <a:pPr>
              <a:spcAft>
                <a:spcPts val="0"/>
              </a:spcAft>
              <a:buClr>
                <a:srgbClr val="292929"/>
              </a:buClr>
              <a:defRPr/>
            </a:pPr>
            <a:r>
              <a:rPr lang="tr-TR" sz="2000" i="1" dirty="0" smtClean="0">
                <a:solidFill>
                  <a:srgbClr val="000000"/>
                </a:solidFill>
                <a:latin typeface="Calibri" pitchFamily="34" charset="0"/>
                <a:cs typeface="Calibri" pitchFamily="34" charset="0"/>
              </a:rPr>
              <a:t>Faydalı Sonuçları;</a:t>
            </a:r>
          </a:p>
          <a:p>
            <a:pPr marL="342900" indent="-3429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Bir riskin zaman içinde alınan tedbirlerle azalıp azalmadığının </a:t>
            </a:r>
            <a:r>
              <a:rPr lang="tr-TR" sz="2000" b="1" i="1" dirty="0" smtClean="0">
                <a:solidFill>
                  <a:srgbClr val="000000"/>
                </a:solidFill>
                <a:latin typeface="Calibri" pitchFamily="34" charset="0"/>
                <a:cs typeface="Calibri" pitchFamily="34" charset="0"/>
              </a:rPr>
              <a:t>kontrolü,</a:t>
            </a:r>
          </a:p>
          <a:p>
            <a:pPr marL="342900" indent="-3429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Risklerin kabul edilebilir olup olmadığının </a:t>
            </a:r>
            <a:r>
              <a:rPr lang="tr-TR" sz="2000" b="1" i="1" dirty="0" smtClean="0">
                <a:solidFill>
                  <a:srgbClr val="000000"/>
                </a:solidFill>
                <a:latin typeface="Calibri" pitchFamily="34" charset="0"/>
                <a:cs typeface="Calibri" pitchFamily="34" charset="0"/>
              </a:rPr>
              <a:t>tespiti,</a:t>
            </a:r>
          </a:p>
          <a:p>
            <a:pPr marL="342900" indent="-3429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Risklerin birbirleriyle </a:t>
            </a:r>
            <a:r>
              <a:rPr lang="tr-TR" sz="2000" b="1" i="1" dirty="0" smtClean="0">
                <a:solidFill>
                  <a:srgbClr val="000000"/>
                </a:solidFill>
                <a:latin typeface="Calibri" pitchFamily="34" charset="0"/>
                <a:cs typeface="Calibri" pitchFamily="34" charset="0"/>
              </a:rPr>
              <a:t>kıyaslanması,</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METODOLOJİLERİ (YÖNTEMLERİ-TEKNİKLERİ)</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671865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KANTİTATİF (NİCEL–SAYISAL–RAKAMSAL)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METODLAR</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342900">
              <a:spcAft>
                <a:spcPts val="0"/>
              </a:spcAft>
              <a:buClr>
                <a:srgbClr val="292929"/>
              </a:buClr>
              <a:buFont typeface="Wingdings" pitchFamily="2" charset="2"/>
              <a:buChar char="ü"/>
              <a:defRPr/>
            </a:pPr>
            <a:endParaRPr lang="tr-TR" sz="2000" b="1" i="1" dirty="0" smtClean="0">
              <a:solidFill>
                <a:srgbClr val="000000"/>
              </a:solidFill>
              <a:latin typeface="Calibri" pitchFamily="34" charset="0"/>
              <a:cs typeface="Calibri" pitchFamily="34" charset="0"/>
            </a:endParaRPr>
          </a:p>
          <a:p>
            <a:pPr marL="457200" indent="-324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FMEA (HTEA-Olası Hata Türleri ve Etkileri Analizi) </a:t>
            </a:r>
          </a:p>
          <a:p>
            <a:pPr marL="457200" indent="-324000">
              <a:spcAft>
                <a:spcPts val="0"/>
              </a:spcAft>
              <a:buClr>
                <a:srgbClr val="292929"/>
              </a:buClr>
              <a:buFont typeface="+mj-lt"/>
              <a:buAutoNum type="arabicPeriod"/>
              <a:defRPr/>
            </a:pPr>
            <a:r>
              <a:rPr lang="tr-TR" sz="2000" b="1" i="1" dirty="0" err="1" smtClean="0">
                <a:solidFill>
                  <a:srgbClr val="000000"/>
                </a:solidFill>
                <a:latin typeface="Calibri" pitchFamily="34" charset="0"/>
                <a:cs typeface="Calibri" pitchFamily="34" charset="0"/>
              </a:rPr>
              <a:t>Fine-Kinney</a:t>
            </a:r>
            <a:r>
              <a:rPr lang="tr-TR" sz="2000" b="1" i="1" dirty="0" smtClean="0">
                <a:solidFill>
                  <a:srgbClr val="000000"/>
                </a:solidFill>
                <a:latin typeface="Calibri" pitchFamily="34" charset="0"/>
                <a:cs typeface="Calibri" pitchFamily="34" charset="0"/>
              </a:rPr>
              <a:t> Analiz Metodu</a:t>
            </a:r>
          </a:p>
          <a:p>
            <a:pPr marL="457200" indent="-324000">
              <a:spcAft>
                <a:spcPts val="0"/>
              </a:spcAft>
              <a:buClr>
                <a:srgbClr val="292929"/>
              </a:buClr>
              <a:buFont typeface="+mj-lt"/>
              <a:buAutoNum type="arabicPeriod"/>
              <a:defRPr/>
            </a:pPr>
            <a:r>
              <a:rPr lang="tr-TR" sz="2000" b="1" i="1" dirty="0" err="1">
                <a:solidFill>
                  <a:srgbClr val="000000"/>
                </a:solidFill>
                <a:latin typeface="Calibri" pitchFamily="34" charset="0"/>
                <a:cs typeface="Calibri" pitchFamily="34" charset="0"/>
              </a:rPr>
              <a:t>Jhon-Ridley</a:t>
            </a:r>
            <a:r>
              <a:rPr lang="tr-TR" sz="2000" b="1" i="1" dirty="0">
                <a:solidFill>
                  <a:srgbClr val="000000"/>
                </a:solidFill>
                <a:latin typeface="Calibri" pitchFamily="34" charset="0"/>
                <a:cs typeface="Calibri" pitchFamily="34" charset="0"/>
              </a:rPr>
              <a:t> Analiz Metodu</a:t>
            </a:r>
          </a:p>
          <a:p>
            <a:pPr marL="457200" indent="-3240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Risk Değerlendirme Karar </a:t>
            </a:r>
            <a:r>
              <a:rPr lang="tr-TR" sz="2000" b="1" i="1" dirty="0" smtClean="0">
                <a:solidFill>
                  <a:srgbClr val="000000"/>
                </a:solidFill>
                <a:latin typeface="Calibri" pitchFamily="34" charset="0"/>
                <a:cs typeface="Calibri" pitchFamily="34" charset="0"/>
              </a:rPr>
              <a:t>Matrisi (RADM)</a:t>
            </a:r>
            <a:endParaRPr lang="tr-TR" sz="2000" b="1" i="1" dirty="0">
              <a:solidFill>
                <a:srgbClr val="000000"/>
              </a:solidFill>
              <a:latin typeface="Calibri" pitchFamily="34" charset="0"/>
              <a:cs typeface="Calibri" pitchFamily="34" charset="0"/>
            </a:endParaRPr>
          </a:p>
          <a:p>
            <a:pPr marL="1180800" lvl="1" indent="-324000">
              <a:spcAft>
                <a:spcPts val="0"/>
              </a:spcAft>
              <a:buClr>
                <a:srgbClr val="292929"/>
              </a:buClr>
              <a:buFont typeface="+mj-lt"/>
              <a:buAutoNum type="alphaLcParenR"/>
              <a:defRPr/>
            </a:pPr>
            <a:r>
              <a:rPr lang="tr-TR" sz="2000" b="1" i="1" dirty="0" smtClean="0">
                <a:solidFill>
                  <a:srgbClr val="000000"/>
                </a:solidFill>
                <a:latin typeface="Calibri" pitchFamily="34" charset="0"/>
                <a:cs typeface="Calibri" pitchFamily="34" charset="0"/>
              </a:rPr>
              <a:t>3x3 Tipi Matris Metodu</a:t>
            </a:r>
          </a:p>
          <a:p>
            <a:pPr marL="1180800" lvl="1" indent="-324000">
              <a:spcAft>
                <a:spcPts val="0"/>
              </a:spcAft>
              <a:buClr>
                <a:srgbClr val="292929"/>
              </a:buClr>
              <a:buFont typeface="+mj-lt"/>
              <a:buAutoNum type="alphaLcParenR"/>
              <a:defRPr/>
            </a:pPr>
            <a:r>
              <a:rPr lang="tr-TR" sz="2000" b="1" i="1" dirty="0" smtClean="0">
                <a:solidFill>
                  <a:srgbClr val="000000"/>
                </a:solidFill>
                <a:latin typeface="Calibri" pitchFamily="34" charset="0"/>
                <a:cs typeface="Calibri" pitchFamily="34" charset="0"/>
              </a:rPr>
              <a:t>L-Tipi Matris Metodu</a:t>
            </a:r>
          </a:p>
          <a:p>
            <a:pPr marL="1180800" lvl="1" indent="-324000">
              <a:spcAft>
                <a:spcPts val="0"/>
              </a:spcAft>
              <a:buClr>
                <a:srgbClr val="292929"/>
              </a:buClr>
              <a:buFont typeface="+mj-lt"/>
              <a:buAutoNum type="alphaLcParenR"/>
              <a:defRPr/>
            </a:pPr>
            <a:r>
              <a:rPr lang="tr-TR" sz="2000" b="1" i="1" dirty="0" smtClean="0">
                <a:solidFill>
                  <a:srgbClr val="000000"/>
                </a:solidFill>
                <a:latin typeface="Calibri" pitchFamily="34" charset="0"/>
                <a:cs typeface="Calibri" pitchFamily="34" charset="0"/>
              </a:rPr>
              <a:t>X-Tipi </a:t>
            </a:r>
            <a:r>
              <a:rPr lang="tr-TR" sz="2000" b="1" i="1" dirty="0">
                <a:solidFill>
                  <a:srgbClr val="000000"/>
                </a:solidFill>
                <a:latin typeface="Calibri" pitchFamily="34" charset="0"/>
                <a:cs typeface="Calibri" pitchFamily="34" charset="0"/>
              </a:rPr>
              <a:t>Matris Metodu</a:t>
            </a:r>
          </a:p>
          <a:p>
            <a:pPr marL="590400" lvl="1">
              <a:spcAft>
                <a:spcPts val="0"/>
              </a:spcAft>
              <a:buClr>
                <a:srgbClr val="292929"/>
              </a:buClr>
              <a:defRPr/>
            </a:pPr>
            <a:endParaRPr lang="tr-TR" sz="2000" b="1" i="1" dirty="0">
              <a:solidFill>
                <a:srgbClr val="000000"/>
              </a:solidFill>
              <a:latin typeface="Calibri" pitchFamily="34" charset="0"/>
              <a:cs typeface="Calibri" pitchFamily="34" charset="0"/>
            </a:endParaRPr>
          </a:p>
          <a:p>
            <a:pPr marL="457200" indent="-324000">
              <a:spcAft>
                <a:spcPts val="0"/>
              </a:spcAft>
              <a:buClr>
                <a:srgbClr val="292929"/>
              </a:buClr>
              <a:buFont typeface="+mj-lt"/>
              <a:buAutoNum type="arabicPeriod"/>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METODOLOJİLERİ (YÖNTEMLERİ-TEKNİKLERİ)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293428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85725" y="2574250"/>
            <a:ext cx="8935450" cy="1683637"/>
          </a:xfrm>
          <a:prstGeom prst="rect">
            <a:avLst/>
          </a:prstGeom>
          <a:noFill/>
          <a:ln w="9525" algn="ctr">
            <a:noFill/>
            <a:round/>
            <a:headEnd/>
            <a:tailEnd/>
          </a:ln>
        </p:spPr>
        <p:txBody>
          <a:bodyPr wrap="none" anchor="ctr"/>
          <a:lstStyle/>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Karma Metotlar</a:t>
            </a:r>
          </a:p>
        </p:txBody>
      </p:sp>
      <p:sp>
        <p:nvSpPr>
          <p:cNvPr id="2" name="Altıgen 1"/>
          <p:cNvSpPr/>
          <p:nvPr/>
        </p:nvSpPr>
        <p:spPr>
          <a:xfrm>
            <a:off x="3829050" y="1714500"/>
            <a:ext cx="1476375" cy="1219200"/>
          </a:xfrm>
          <a:prstGeom prst="hexagon">
            <a:avLst/>
          </a:prstGeom>
          <a:solidFill>
            <a:schemeClr val="accent5">
              <a:lumMod val="50000"/>
            </a:schemeClr>
          </a:solidFill>
          <a:ln w="47625">
            <a:solidFill>
              <a:srgbClr val="575F57"/>
            </a:solidFill>
          </a:ln>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rtlCol="0" anchor="ctr"/>
          <a:lstStyle/>
          <a:p>
            <a:pPr algn="ctr"/>
            <a:r>
              <a:rPr lang="tr-TR" sz="7200" b="1" dirty="0" smtClean="0">
                <a:solidFill>
                  <a:srgbClr val="FFFFFF"/>
                </a:solidFill>
                <a:latin typeface="Cambria" pitchFamily="18" charset="0"/>
              </a:rPr>
              <a:t>3</a:t>
            </a:r>
            <a:endParaRPr lang="tr-TR" sz="7200" b="1" dirty="0">
              <a:solidFill>
                <a:srgbClr val="FFFFFF"/>
              </a:solidFill>
              <a:latin typeface="Cambria" pitchFamily="18" charset="0"/>
            </a:endParaRP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670016456"/>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YARI KANTİTATİF (KARMA)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METODLAR</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342900">
              <a:spcAft>
                <a:spcPts val="0"/>
              </a:spcAft>
              <a:buClr>
                <a:srgbClr val="292929"/>
              </a:buClr>
              <a:buFont typeface="Wingdings" pitchFamily="2" charset="2"/>
              <a:buChar char="ü"/>
              <a:defRPr/>
            </a:pPr>
            <a:endParaRPr lang="tr-TR" sz="2000" b="1" i="1" dirty="0" smtClean="0">
              <a:solidFill>
                <a:srgbClr val="000000"/>
              </a:solidFill>
              <a:latin typeface="Calibri" pitchFamily="34" charset="0"/>
              <a:cs typeface="Calibri" pitchFamily="34" charset="0"/>
            </a:endParaRPr>
          </a:p>
          <a:p>
            <a:pPr marL="457200" indent="-324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ETA (Olay Ağacı Analizi Yöntemi)</a:t>
            </a:r>
          </a:p>
          <a:p>
            <a:pPr marL="457200" indent="-3240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FTA </a:t>
            </a:r>
            <a:r>
              <a:rPr lang="tr-TR" sz="2000" b="1" i="1" dirty="0" smtClean="0">
                <a:solidFill>
                  <a:srgbClr val="000000"/>
                </a:solidFill>
                <a:latin typeface="Calibri" pitchFamily="34" charset="0"/>
                <a:cs typeface="Calibri" pitchFamily="34" charset="0"/>
              </a:rPr>
              <a:t>(Hata Ağacı Analizi Yöntemi</a:t>
            </a:r>
            <a:r>
              <a:rPr lang="tr-TR" sz="2000" b="1" i="1" dirty="0">
                <a:solidFill>
                  <a:srgbClr val="000000"/>
                </a:solidFill>
                <a:latin typeface="Calibri" pitchFamily="34" charset="0"/>
                <a:cs typeface="Calibri" pitchFamily="34" charset="0"/>
              </a:rPr>
              <a:t>) </a:t>
            </a:r>
            <a:endParaRPr lang="tr-TR" sz="2000" b="1" i="1" dirty="0" smtClean="0">
              <a:solidFill>
                <a:srgbClr val="000000"/>
              </a:solidFill>
              <a:latin typeface="Calibri" pitchFamily="34" charset="0"/>
              <a:cs typeface="Calibri" pitchFamily="34" charset="0"/>
            </a:endParaRPr>
          </a:p>
          <a:p>
            <a:pPr marL="457200" indent="-324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Neden-Sonuç </a:t>
            </a:r>
            <a:r>
              <a:rPr lang="tr-TR" sz="2000" b="1" i="1" dirty="0">
                <a:solidFill>
                  <a:srgbClr val="000000"/>
                </a:solidFill>
                <a:latin typeface="Calibri" pitchFamily="34" charset="0"/>
                <a:cs typeface="Calibri" pitchFamily="34" charset="0"/>
              </a:rPr>
              <a:t>Analizi (Sebep-Sonuç Analizi)</a:t>
            </a:r>
          </a:p>
          <a:p>
            <a:pPr marL="457200" indent="-324000">
              <a:spcAft>
                <a:spcPts val="0"/>
              </a:spcAft>
              <a:buClr>
                <a:srgbClr val="292929"/>
              </a:buClr>
              <a:buFont typeface="+mj-lt"/>
              <a:buAutoNum type="arabicPeriod"/>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METODOLOJİLERİ (YÖNTEMLERİ-TEKNİKLERİ)</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981980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963046200"/>
              </p:ext>
            </p:extLst>
          </p:nvPr>
        </p:nvGraphicFramePr>
        <p:xfrm>
          <a:off x="4802" y="2647949"/>
          <a:ext cx="9139626" cy="1152525"/>
        </p:xfrm>
        <a:graphic>
          <a:graphicData uri="http://schemas.openxmlformats.org/drawingml/2006/table">
            <a:tbl>
              <a:tblPr firstRow="1" bandRow="1">
                <a:effectLst>
                  <a:innerShdw blurRad="114300">
                    <a:prstClr val="black"/>
                  </a:innerShdw>
                </a:effectLst>
                <a:tableStyleId>{5C22544A-7EE6-4342-B048-85BDC9FD1C3A}</a:tableStyleId>
              </a:tblPr>
              <a:tblGrid>
                <a:gridCol w="566698"/>
                <a:gridCol w="1162050"/>
                <a:gridCol w="7366428"/>
                <a:gridCol w="44450"/>
              </a:tblGrid>
              <a:tr h="1152525">
                <a:tc>
                  <a:txBody>
                    <a:bodyPr/>
                    <a:lstStyle/>
                    <a:p>
                      <a:pPr algn="ctr"/>
                      <a:endParaRPr lang="tr-TR" sz="4400" b="1" dirty="0">
                        <a:solidFill>
                          <a:schemeClr val="tx1"/>
                        </a:solidFill>
                        <a:latin typeface="Calibri" pitchFamily="34" charset="0"/>
                        <a:cs typeface="Calibri" pitchFamily="34" charset="0"/>
                      </a:endParaRPr>
                    </a:p>
                  </a:txBody>
                  <a:tcPr vert="wordArtVert" anchor="ctr">
                    <a:solidFill>
                      <a:schemeClr val="bg1">
                        <a:lumMod val="85000"/>
                      </a:schemeClr>
                    </a:solidFill>
                  </a:tcPr>
                </a:tc>
                <a:tc>
                  <a:txBody>
                    <a:bodyPr/>
                    <a:lstStyle/>
                    <a:p>
                      <a:pPr algn="ctr"/>
                      <a:endParaRPr lang="tr-TR" sz="4400" b="1" dirty="0">
                        <a:latin typeface="Calibri" pitchFamily="34" charset="0"/>
                        <a:cs typeface="Calibri" pitchFamily="34" charset="0"/>
                      </a:endParaRPr>
                    </a:p>
                  </a:txBody>
                  <a:tcPr vert="wordArtVert" anchor="ctr">
                    <a:solidFill>
                      <a:schemeClr val="bg1">
                        <a:lumMod val="7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tr-TR" sz="40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Kalitatif (Nitel-Sıralı) Yöntemler</a:t>
                      </a:r>
                    </a:p>
                  </a:txBody>
                  <a:tcPr marL="9525" marR="9525" marT="9525" marB="0" anchor="ctr">
                    <a:solidFill>
                      <a:schemeClr val="bg1">
                        <a:lumMod val="85000"/>
                      </a:schemeClr>
                    </a:solidFill>
                  </a:tcPr>
                </a:tc>
                <a:tc>
                  <a:txBody>
                    <a:bodyPr/>
                    <a:lstStyle/>
                    <a:p>
                      <a:pPr algn="ctr" fontAlgn="ct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75757"/>
                    </a:solidFill>
                  </a:tcPr>
                </a:tc>
              </a:tr>
            </a:tbl>
          </a:graphicData>
        </a:graphic>
      </p:graphicFrame>
      <p:pic>
        <p:nvPicPr>
          <p:cNvPr id="7" name="Picture 2" descr="C:\Users\Ahmet Yiğitap\Desktop\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455" y="2790825"/>
            <a:ext cx="882220" cy="875620"/>
          </a:xfrm>
          <a:prstGeom prst="rect">
            <a:avLst/>
          </a:prstGeom>
          <a:noFill/>
          <a:extLst>
            <a:ext uri="{909E8E84-426E-40DD-AFC4-6F175D3DCCD1}">
              <a14:hiddenFill xmlns:a14="http://schemas.microsoft.com/office/drawing/2010/main">
                <a:solidFill>
                  <a:srgbClr val="FFFFFF"/>
                </a:solidFill>
              </a14:hiddenFill>
            </a:ext>
          </a:extLst>
        </p:spPr>
      </p:pic>
      <p:sp>
        <p:nvSpPr>
          <p:cNvPr id="5" name="On Kenarlı 4"/>
          <p:cNvSpPr/>
          <p:nvPr/>
        </p:nvSpPr>
        <p:spPr>
          <a:xfrm>
            <a:off x="3871350" y="1235018"/>
            <a:ext cx="1389413" cy="1258784"/>
          </a:xfrm>
          <a:prstGeom prst="decagon">
            <a:avLst/>
          </a:prstGeom>
          <a:solidFill>
            <a:schemeClr val="bg2">
              <a:lumMod val="75000"/>
            </a:schemeClr>
          </a:solidFill>
          <a:ln>
            <a:solidFill>
              <a:schemeClr val="bg1">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800" b="1" dirty="0" smtClean="0">
                <a:latin typeface="Calibri" pitchFamily="34" charset="0"/>
                <a:cs typeface="Calibri" pitchFamily="34" charset="0"/>
              </a:rPr>
              <a:t>1</a:t>
            </a:r>
            <a:endParaRPr lang="tr-TR" sz="8800" b="1" dirty="0">
              <a:latin typeface="Calibri" pitchFamily="34" charset="0"/>
              <a:cs typeface="Calibri" pitchFamily="34" charset="0"/>
            </a:endParaRPr>
          </a:p>
        </p:txBody>
      </p:sp>
      <p:sp>
        <p:nvSpPr>
          <p:cNvPr id="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144692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46082" name="Group 13"/>
          <p:cNvGrpSpPr>
            <a:grpSpLocks/>
          </p:cNvGrpSpPr>
          <p:nvPr/>
        </p:nvGrpSpPr>
        <p:grpSpPr bwMode="auto">
          <a:xfrm>
            <a:off x="-2381" y="909638"/>
            <a:ext cx="9144000" cy="5948362"/>
            <a:chOff x="0" y="0"/>
            <a:chExt cx="5760" cy="3747"/>
          </a:xfrm>
        </p:grpSpPr>
        <p:sp>
          <p:nvSpPr>
            <p:cNvPr id="461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rgbClr val="FFFFFF"/>
                </a:solidFill>
              </a:endParaRPr>
            </a:p>
          </p:txBody>
        </p:sp>
        <p:sp>
          <p:nvSpPr>
            <p:cNvPr id="461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grpSp>
      <p:sp>
        <p:nvSpPr>
          <p:cNvPr id="4609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solidFill>
                <a:srgbClr val="000000"/>
              </a:solidFill>
            </a:endParaRPr>
          </a:p>
        </p:txBody>
      </p:sp>
      <p:sp>
        <p:nvSpPr>
          <p:cNvPr id="27" name="Rechteck 4"/>
          <p:cNvSpPr>
            <a:spLocks noChangeArrowheads="1"/>
          </p:cNvSpPr>
          <p:nvPr/>
        </p:nvSpPr>
        <p:spPr bwMode="auto">
          <a:xfrm>
            <a:off x="0" y="2185059"/>
            <a:ext cx="9144000" cy="1682091"/>
          </a:xfrm>
          <a:prstGeom prst="rect">
            <a:avLst/>
          </a:prstGeom>
          <a:noFill/>
          <a:ln w="9525" algn="ctr">
            <a:noFill/>
            <a:round/>
            <a:headEnd/>
            <a:tailEnd/>
          </a:ln>
        </p:spPr>
        <p:txBody>
          <a:bodyPr wrap="none" anchor="ctr"/>
          <a:lstStyle/>
          <a:p>
            <a:pPr marL="36000" algn="ctr"/>
            <a:r>
              <a:rPr lang="tr-TR" sz="11000" b="1" noProof="1" smtClean="0">
                <a:solidFill>
                  <a:srgbClr val="FFFFFF"/>
                </a:solidFill>
                <a:effectLst>
                  <a:innerShdw blurRad="63500" dist="50800" dir="8100000">
                    <a:prstClr val="black">
                      <a:alpha val="50000"/>
                    </a:prstClr>
                  </a:innerShdw>
                </a:effectLst>
                <a:latin typeface="Calibri" pitchFamily="34" charset="0"/>
                <a:cs typeface="Calibri" pitchFamily="34" charset="0"/>
              </a:rPr>
              <a:t>HAZOP</a:t>
            </a:r>
            <a:endParaRPr lang="tr-TR" sz="11000" b="1" noProof="1">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
        <p:nvSpPr>
          <p:cNvPr id="10" name="Rechteck 4"/>
          <p:cNvSpPr>
            <a:spLocks noChangeArrowheads="1"/>
          </p:cNvSpPr>
          <p:nvPr/>
        </p:nvSpPr>
        <p:spPr bwMode="auto">
          <a:xfrm>
            <a:off x="0" y="4827588"/>
            <a:ext cx="9144000" cy="1552575"/>
          </a:xfrm>
          <a:prstGeom prst="rect">
            <a:avLst/>
          </a:prstGeom>
          <a:noFill/>
          <a:ln w="9525" algn="ctr">
            <a:noFill/>
            <a:round/>
            <a:headEnd/>
            <a:tailEnd/>
          </a:ln>
        </p:spPr>
        <p:txBody>
          <a:bodyPr wrap="none" anchor="ctr"/>
          <a:lstStyle/>
          <a:p>
            <a:pPr marL="36000" algn="ctr"/>
            <a:r>
              <a:rPr lang="tr-TR" sz="4400" b="1" noProof="1">
                <a:solidFill>
                  <a:srgbClr val="414141"/>
                </a:solidFill>
                <a:effectLst>
                  <a:innerShdw blurRad="63500" dist="50800" dir="8100000">
                    <a:prstClr val="black">
                      <a:alpha val="50000"/>
                    </a:prstClr>
                  </a:innerShdw>
                </a:effectLst>
                <a:latin typeface="Calibri" pitchFamily="34" charset="0"/>
                <a:cs typeface="Calibri" pitchFamily="34" charset="0"/>
              </a:rPr>
              <a:t>(Hazard and Operability Studies) </a:t>
            </a:r>
          </a:p>
          <a:p>
            <a:pPr marL="36000" algn="ctr"/>
            <a:r>
              <a:rPr lang="tr-TR" sz="3600" b="1" noProof="1">
                <a:solidFill>
                  <a:srgbClr val="414141"/>
                </a:solidFill>
                <a:effectLst>
                  <a:innerShdw blurRad="63500" dist="50800" dir="8100000">
                    <a:prstClr val="black">
                      <a:alpha val="50000"/>
                    </a:prstClr>
                  </a:innerShdw>
                </a:effectLst>
                <a:latin typeface="Calibri" pitchFamily="34" charset="0"/>
                <a:cs typeface="Calibri" pitchFamily="34" charset="0"/>
              </a:rPr>
              <a:t>Tehlike ve İşletilebilme Çalışması Metodolojisi</a:t>
            </a:r>
          </a:p>
        </p:txBody>
      </p:sp>
      <p:sp>
        <p:nvSpPr>
          <p:cNvPr id="2" name="Oval 1"/>
          <p:cNvSpPr/>
          <p:nvPr/>
        </p:nvSpPr>
        <p:spPr>
          <a:xfrm>
            <a:off x="127590" y="411163"/>
            <a:ext cx="1512000" cy="1440000"/>
          </a:xfrm>
          <a:prstGeom prst="ellipse">
            <a:avLst/>
          </a:prstGeom>
          <a:noFill/>
          <a:ln w="539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7200" b="1" dirty="0" smtClean="0">
                <a:solidFill>
                  <a:srgbClr val="FFFFFF"/>
                </a:solidFill>
                <a:latin typeface="Cambria" pitchFamily="18" charset="0"/>
              </a:rPr>
              <a:t>1</a:t>
            </a:r>
            <a:endParaRPr lang="tr-TR" sz="7200" b="1" dirty="0">
              <a:solidFill>
                <a:srgbClr val="FFFFFF"/>
              </a:solidFill>
              <a:latin typeface="Cambria" pitchFamily="18" charset="0"/>
            </a:endParaRPr>
          </a:p>
        </p:txBody>
      </p:sp>
      <p:sp>
        <p:nvSpPr>
          <p:cNvPr id="11"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892617668"/>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AÇIKLAMALAR – 1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9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600"/>
              </a:spcAft>
              <a:buClr>
                <a:srgbClr val="292929"/>
              </a:buClr>
              <a:defRPr/>
            </a:pPr>
            <a:r>
              <a:rPr lang="tr-TR" sz="2000" b="1" i="1" dirty="0" smtClean="0">
                <a:solidFill>
                  <a:srgbClr val="000000"/>
                </a:solidFill>
                <a:latin typeface="Calibri" pitchFamily="34" charset="0"/>
                <a:cs typeface="Calibri" pitchFamily="34" charset="0"/>
              </a:rPr>
              <a:t>HAZOP (</a:t>
            </a:r>
            <a:r>
              <a:rPr lang="tr-TR" sz="2000" b="1" i="1" dirty="0" err="1" smtClean="0">
                <a:solidFill>
                  <a:srgbClr val="000000"/>
                </a:solidFill>
                <a:latin typeface="Calibri" pitchFamily="34" charset="0"/>
                <a:cs typeface="Calibri" pitchFamily="34" charset="0"/>
              </a:rPr>
              <a:t>Hazard</a:t>
            </a:r>
            <a:r>
              <a:rPr lang="tr-TR" sz="2000" b="1" i="1" dirty="0" smtClean="0">
                <a:solidFill>
                  <a:srgbClr val="000000"/>
                </a:solidFill>
                <a:latin typeface="Calibri" pitchFamily="34" charset="0"/>
                <a:cs typeface="Calibri" pitchFamily="34" charset="0"/>
              </a:rPr>
              <a:t> </a:t>
            </a:r>
            <a:r>
              <a:rPr lang="tr-TR" sz="2000" b="1" i="1" dirty="0" err="1">
                <a:solidFill>
                  <a:srgbClr val="000000"/>
                </a:solidFill>
                <a:latin typeface="Calibri" pitchFamily="34" charset="0"/>
                <a:cs typeface="Calibri" pitchFamily="34" charset="0"/>
              </a:rPr>
              <a:t>and</a:t>
            </a:r>
            <a:r>
              <a:rPr lang="tr-TR" sz="2000" b="1" i="1" dirty="0">
                <a:solidFill>
                  <a:srgbClr val="000000"/>
                </a:solidFill>
                <a:latin typeface="Calibri" pitchFamily="34" charset="0"/>
                <a:cs typeface="Calibri" pitchFamily="34" charset="0"/>
              </a:rPr>
              <a:t> </a:t>
            </a:r>
            <a:r>
              <a:rPr lang="tr-TR" sz="2000" b="1" i="1" dirty="0" err="1">
                <a:solidFill>
                  <a:srgbClr val="000000"/>
                </a:solidFill>
                <a:latin typeface="Calibri" pitchFamily="34" charset="0"/>
                <a:cs typeface="Calibri" pitchFamily="34" charset="0"/>
              </a:rPr>
              <a:t>Operability</a:t>
            </a:r>
            <a:r>
              <a:rPr lang="tr-TR" sz="2000" b="1" i="1" dirty="0">
                <a:solidFill>
                  <a:srgbClr val="000000"/>
                </a:solidFill>
                <a:latin typeface="Calibri" pitchFamily="34" charset="0"/>
                <a:cs typeface="Calibri" pitchFamily="34" charset="0"/>
              </a:rPr>
              <a:t> </a:t>
            </a:r>
            <a:r>
              <a:rPr lang="tr-TR" sz="2000" b="1" i="1" dirty="0" err="1">
                <a:solidFill>
                  <a:srgbClr val="000000"/>
                </a:solidFill>
                <a:latin typeface="Calibri" pitchFamily="34" charset="0"/>
                <a:cs typeface="Calibri" pitchFamily="34" charset="0"/>
              </a:rPr>
              <a:t>Studies</a:t>
            </a:r>
            <a:r>
              <a:rPr lang="tr-TR" sz="2000" b="1" i="1" dirty="0">
                <a:solidFill>
                  <a:srgbClr val="000000"/>
                </a:solidFill>
                <a:latin typeface="Calibri" pitchFamily="34" charset="0"/>
                <a:cs typeface="Calibri" pitchFamily="34" charset="0"/>
              </a:rPr>
              <a:t>) </a:t>
            </a:r>
          </a:p>
          <a:p>
            <a:pPr algn="ctr">
              <a:spcAft>
                <a:spcPts val="600"/>
              </a:spcAft>
              <a:buClr>
                <a:srgbClr val="292929"/>
              </a:buClr>
              <a:defRPr/>
            </a:pPr>
            <a:r>
              <a:rPr lang="tr-TR" sz="2000" b="1" i="1" dirty="0" smtClean="0">
                <a:solidFill>
                  <a:srgbClr val="000000"/>
                </a:solidFill>
                <a:latin typeface="Calibri" pitchFamily="34" charset="0"/>
                <a:cs typeface="Calibri" pitchFamily="34" charset="0"/>
              </a:rPr>
              <a:t>Tehlike </a:t>
            </a:r>
            <a:r>
              <a:rPr lang="tr-TR" sz="2000" b="1" i="1" dirty="0">
                <a:solidFill>
                  <a:srgbClr val="000000"/>
                </a:solidFill>
                <a:latin typeface="Calibri" pitchFamily="34" charset="0"/>
                <a:cs typeface="Calibri" pitchFamily="34" charset="0"/>
              </a:rPr>
              <a:t>ve </a:t>
            </a:r>
            <a:r>
              <a:rPr lang="tr-TR" sz="2000" b="1" i="1" dirty="0" smtClean="0">
                <a:solidFill>
                  <a:srgbClr val="000000"/>
                </a:solidFill>
                <a:latin typeface="Calibri" pitchFamily="34" charset="0"/>
                <a:cs typeface="Calibri" pitchFamily="34" charset="0"/>
              </a:rPr>
              <a:t>İşletilebilirlik </a:t>
            </a:r>
            <a:r>
              <a:rPr lang="tr-TR" sz="2000" b="1" i="1" dirty="0">
                <a:solidFill>
                  <a:srgbClr val="000000"/>
                </a:solidFill>
                <a:latin typeface="Calibri" pitchFamily="34" charset="0"/>
                <a:cs typeface="Calibri" pitchFamily="34" charset="0"/>
              </a:rPr>
              <a:t>Çalışması </a:t>
            </a:r>
            <a:r>
              <a:rPr lang="tr-TR" sz="2000" b="1" i="1" dirty="0" smtClean="0">
                <a:solidFill>
                  <a:srgbClr val="000000"/>
                </a:solidFill>
                <a:latin typeface="Calibri" pitchFamily="34" charset="0"/>
                <a:cs typeface="Calibri" pitchFamily="34" charset="0"/>
              </a:rPr>
              <a:t>Metodolojisi</a:t>
            </a:r>
            <a:endParaRPr lang="tr-TR" sz="2000" b="1" i="1" dirty="0">
              <a:solidFill>
                <a:srgbClr val="000000"/>
              </a:solidFill>
              <a:latin typeface="Calibri" pitchFamily="34" charset="0"/>
              <a:cs typeface="Calibri" pitchFamily="34" charset="0"/>
            </a:endParaRPr>
          </a:p>
          <a:p>
            <a:pPr algn="ctr">
              <a:spcAft>
                <a:spcPts val="600"/>
              </a:spcAft>
              <a:buClr>
                <a:srgbClr val="292929"/>
              </a:buClr>
              <a:defRPr/>
            </a:pPr>
            <a:r>
              <a:rPr lang="tr-TR" sz="2000" b="1" i="1" dirty="0" smtClean="0">
                <a:solidFill>
                  <a:srgbClr val="C00000"/>
                </a:solidFill>
                <a:latin typeface="Calibri" pitchFamily="34" charset="0"/>
                <a:cs typeface="Calibri" pitchFamily="34" charset="0"/>
              </a:rPr>
              <a:t>Tehlike </a:t>
            </a:r>
            <a:r>
              <a:rPr lang="tr-TR" sz="2000" b="1" i="1" dirty="0">
                <a:solidFill>
                  <a:srgbClr val="C00000"/>
                </a:solidFill>
                <a:latin typeface="Calibri" pitchFamily="34" charset="0"/>
                <a:cs typeface="Calibri" pitchFamily="34" charset="0"/>
              </a:rPr>
              <a:t>ve </a:t>
            </a:r>
            <a:r>
              <a:rPr lang="tr-TR" sz="2000" b="1" i="1" dirty="0" err="1">
                <a:solidFill>
                  <a:srgbClr val="C00000"/>
                </a:solidFill>
                <a:latin typeface="Calibri" pitchFamily="34" charset="0"/>
                <a:cs typeface="Calibri" pitchFamily="34" charset="0"/>
              </a:rPr>
              <a:t>İşletilebilirlik</a:t>
            </a:r>
            <a:r>
              <a:rPr lang="tr-TR" sz="2000" b="1" i="1" dirty="0">
                <a:solidFill>
                  <a:srgbClr val="C00000"/>
                </a:solidFill>
                <a:latin typeface="Calibri" pitchFamily="34" charset="0"/>
                <a:cs typeface="Calibri" pitchFamily="34" charset="0"/>
              </a:rPr>
              <a:t> </a:t>
            </a:r>
            <a:r>
              <a:rPr lang="tr-TR" sz="2000" b="1" i="1" dirty="0" smtClean="0">
                <a:solidFill>
                  <a:srgbClr val="C00000"/>
                </a:solidFill>
                <a:latin typeface="Calibri" pitchFamily="34" charset="0"/>
                <a:cs typeface="Calibri" pitchFamily="34" charset="0"/>
              </a:rPr>
              <a:t>Analizi</a:t>
            </a:r>
            <a:endParaRPr lang="tr-TR" sz="2000" b="1" i="1" dirty="0">
              <a:solidFill>
                <a:srgbClr val="C00000"/>
              </a:solidFill>
              <a:latin typeface="Calibri" pitchFamily="34" charset="0"/>
              <a:cs typeface="Calibri" pitchFamily="34" charset="0"/>
            </a:endParaRPr>
          </a:p>
          <a:p>
            <a:pPr algn="ctr">
              <a:spcAft>
                <a:spcPts val="0"/>
              </a:spcAft>
              <a:buClr>
                <a:srgbClr val="292929"/>
              </a:buClr>
              <a:defRPr/>
            </a:pPr>
            <a:endParaRPr lang="tr-TR" sz="105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DEĞERLENDİRME / HAZOP</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93100789"/>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AÇIKLAMALAR –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2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4000"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marL="144000" algn="ctr">
              <a:spcAft>
                <a:spcPts val="0"/>
              </a:spcAft>
              <a:buClr>
                <a:srgbClr val="292929"/>
              </a:buClr>
              <a:defRPr/>
            </a:pPr>
            <a:r>
              <a:rPr lang="tr-TR" sz="2000" b="1" i="1" dirty="0" smtClean="0">
                <a:solidFill>
                  <a:srgbClr val="000000"/>
                </a:solidFill>
                <a:latin typeface="Calibri" pitchFamily="34" charset="0"/>
                <a:cs typeface="Calibri" pitchFamily="34" charset="0"/>
              </a:rPr>
              <a:t>Kimya </a:t>
            </a:r>
            <a:r>
              <a:rPr lang="tr-TR" sz="2000" b="1" i="1" dirty="0">
                <a:solidFill>
                  <a:srgbClr val="000000"/>
                </a:solidFill>
                <a:latin typeface="Calibri" pitchFamily="34" charset="0"/>
                <a:cs typeface="Calibri" pitchFamily="34" charset="0"/>
              </a:rPr>
              <a:t>endüstrisi tarafından</a:t>
            </a:r>
            <a:r>
              <a:rPr lang="tr-TR" sz="2000" i="1" dirty="0">
                <a:solidFill>
                  <a:srgbClr val="000000"/>
                </a:solidFill>
                <a:latin typeface="Calibri" pitchFamily="34" charset="0"/>
                <a:cs typeface="Calibri" pitchFamily="34" charset="0"/>
              </a:rPr>
              <a:t>, (bu sanayinin özel tehlike potansiyelleri dikkate alınarak) </a:t>
            </a:r>
            <a:r>
              <a:rPr lang="tr-TR" sz="2000" b="1" i="1" dirty="0">
                <a:solidFill>
                  <a:srgbClr val="000000"/>
                </a:solidFill>
                <a:latin typeface="Calibri" pitchFamily="34" charset="0"/>
                <a:cs typeface="Calibri" pitchFamily="34" charset="0"/>
              </a:rPr>
              <a:t>geliştirilmiş bir yöntemdir</a:t>
            </a:r>
            <a:r>
              <a:rPr lang="tr-TR" sz="2000" b="1" i="1" dirty="0" smtClean="0">
                <a:solidFill>
                  <a:srgbClr val="000000"/>
                </a:solidFill>
                <a:latin typeface="Calibri" pitchFamily="34" charset="0"/>
                <a:cs typeface="Calibri" pitchFamily="34" charset="0"/>
              </a:rPr>
              <a:t>. </a:t>
            </a:r>
            <a:r>
              <a:rPr lang="tr-TR" sz="2000" i="1" dirty="0" smtClean="0">
                <a:solidFill>
                  <a:srgbClr val="000000"/>
                </a:solidFill>
                <a:latin typeface="Calibri" pitchFamily="34" charset="0"/>
                <a:cs typeface="Calibri" pitchFamily="34" charset="0"/>
              </a:rPr>
              <a:t>Günümüzde özellikle </a:t>
            </a:r>
            <a:r>
              <a:rPr lang="tr-TR" sz="2000" b="1" i="1" dirty="0">
                <a:solidFill>
                  <a:srgbClr val="000000"/>
                </a:solidFill>
                <a:latin typeface="Calibri" pitchFamily="34" charset="0"/>
                <a:cs typeface="Calibri" pitchFamily="34" charset="0"/>
              </a:rPr>
              <a:t>kimya, </a:t>
            </a:r>
            <a:r>
              <a:rPr lang="tr-TR" sz="2000" b="1" i="1" dirty="0" smtClean="0">
                <a:solidFill>
                  <a:srgbClr val="000000"/>
                </a:solidFill>
                <a:latin typeface="Calibri" pitchFamily="34" charset="0"/>
                <a:cs typeface="Calibri" pitchFamily="34" charset="0"/>
              </a:rPr>
              <a:t>petrokimya, ilaç </a:t>
            </a:r>
            <a:r>
              <a:rPr lang="tr-TR" sz="2000" b="1" i="1" dirty="0">
                <a:solidFill>
                  <a:srgbClr val="000000"/>
                </a:solidFill>
                <a:latin typeface="Calibri" pitchFamily="34" charset="0"/>
                <a:cs typeface="Calibri" pitchFamily="34" charset="0"/>
              </a:rPr>
              <a:t>ve nükleer prosesler </a:t>
            </a:r>
            <a:r>
              <a:rPr lang="tr-TR" sz="2000" i="1" dirty="0">
                <a:solidFill>
                  <a:srgbClr val="000000"/>
                </a:solidFill>
                <a:latin typeface="Calibri" pitchFamily="34" charset="0"/>
                <a:cs typeface="Calibri" pitchFamily="34" charset="0"/>
              </a:rPr>
              <a:t>için uygun bir analiz yöntemidir</a:t>
            </a:r>
            <a:r>
              <a:rPr lang="tr-TR" sz="2000" i="1" dirty="0" smtClean="0">
                <a:solidFill>
                  <a:srgbClr val="000000"/>
                </a:solidFill>
                <a:latin typeface="Calibri" pitchFamily="34" charset="0"/>
                <a:cs typeface="Calibri" pitchFamily="34" charset="0"/>
              </a:rPr>
              <a:t>.</a:t>
            </a:r>
          </a:p>
          <a:p>
            <a:pPr marL="144000" algn="ctr">
              <a:spcAft>
                <a:spcPts val="0"/>
              </a:spcAft>
              <a:buClr>
                <a:srgbClr val="292929"/>
              </a:buClr>
              <a:defRPr/>
            </a:pPr>
            <a:endParaRPr lang="tr-TR" sz="2000" i="1" dirty="0">
              <a:solidFill>
                <a:srgbClr val="000000"/>
              </a:solidFill>
              <a:latin typeface="Calibri" pitchFamily="34" charset="0"/>
              <a:cs typeface="Calibri" pitchFamily="34" charset="0"/>
            </a:endParaRPr>
          </a:p>
          <a:p>
            <a:pPr marL="144000" algn="ctr">
              <a:spcAft>
                <a:spcPts val="0"/>
              </a:spcAft>
              <a:buClr>
                <a:srgbClr val="292929"/>
              </a:buClr>
              <a:defRPr/>
            </a:pPr>
            <a:r>
              <a:rPr lang="tr-TR" sz="2000" b="1" i="1" dirty="0">
                <a:solidFill>
                  <a:srgbClr val="000000"/>
                </a:solidFill>
                <a:latin typeface="Calibri" pitchFamily="34" charset="0"/>
                <a:cs typeface="Calibri" pitchFamily="34" charset="0"/>
              </a:rPr>
              <a:t>Belirli rehber (anahtar) ve kılavuz kelimeler kullanarak </a:t>
            </a:r>
            <a:r>
              <a:rPr lang="tr-TR" sz="2000" i="1" dirty="0">
                <a:solidFill>
                  <a:srgbClr val="000000"/>
                </a:solidFill>
                <a:latin typeface="Calibri" pitchFamily="34" charset="0"/>
                <a:cs typeface="Calibri" pitchFamily="34" charset="0"/>
              </a:rPr>
              <a:t>yapılan yapısal ve sistemli bir </a:t>
            </a:r>
            <a:r>
              <a:rPr lang="tr-TR" sz="2000" b="1" i="1" dirty="0">
                <a:solidFill>
                  <a:srgbClr val="000000"/>
                </a:solidFill>
                <a:latin typeface="Calibri" pitchFamily="34" charset="0"/>
                <a:cs typeface="Calibri" pitchFamily="34" charset="0"/>
              </a:rPr>
              <a:t>beyin fırtınası </a:t>
            </a:r>
            <a:r>
              <a:rPr lang="tr-TR" sz="2000" i="1" dirty="0">
                <a:solidFill>
                  <a:srgbClr val="000000"/>
                </a:solidFill>
                <a:latin typeface="Calibri" pitchFamily="34" charset="0"/>
                <a:cs typeface="Calibri" pitchFamily="34" charset="0"/>
              </a:rPr>
              <a:t>çalışmasıdır.</a:t>
            </a:r>
          </a:p>
          <a:p>
            <a:pPr marL="144000" algn="ctr">
              <a:spcAft>
                <a:spcPts val="0"/>
              </a:spcAft>
              <a:buClr>
                <a:srgbClr val="292929"/>
              </a:buClr>
              <a:defRPr/>
            </a:pPr>
            <a:endParaRPr lang="tr-TR" sz="2000" i="1" dirty="0">
              <a:solidFill>
                <a:srgbClr val="000000"/>
              </a:solidFill>
              <a:latin typeface="Calibri" pitchFamily="34" charset="0"/>
              <a:cs typeface="Calibri" pitchFamily="34" charset="0"/>
            </a:endParaRPr>
          </a:p>
          <a:p>
            <a:pPr marL="144000" algn="ctr">
              <a:spcAft>
                <a:spcPts val="0"/>
              </a:spcAft>
              <a:buClr>
                <a:srgbClr val="292929"/>
              </a:buClr>
              <a:defRPr/>
            </a:pPr>
            <a:endParaRPr lang="tr-TR" sz="2000"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 / HAZOP</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70127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762000" y="1470025"/>
            <a:ext cx="3632585" cy="38192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lgn="ct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Rehber-Anahtar Kelimeler</a:t>
            </a:r>
          </a:p>
        </p:txBody>
      </p:sp>
      <p:sp>
        <p:nvSpPr>
          <p:cNvPr id="58457" name="Rectangle 5"/>
          <p:cNvSpPr>
            <a:spLocks noChangeArrowheads="1"/>
          </p:cNvSpPr>
          <p:nvPr/>
        </p:nvSpPr>
        <p:spPr bwMode="gray">
          <a:xfrm>
            <a:off x="762000" y="1849438"/>
            <a:ext cx="3632585" cy="3656012"/>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Yok</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Fazla</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Az</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Ayrıca</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Kısmen</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Ters</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Diğer</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Geç - Erken</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Önce – Sonra</a:t>
            </a:r>
          </a:p>
          <a:p>
            <a:pPr marL="72000">
              <a:spcAft>
                <a:spcPts val="0"/>
              </a:spcAft>
              <a:buClr>
                <a:srgbClr val="292929"/>
              </a:buClr>
              <a:defRPr/>
            </a:pPr>
            <a:r>
              <a:rPr lang="tr-TR" sz="2000" b="1" i="1" dirty="0" smtClean="0">
                <a:solidFill>
                  <a:srgbClr val="000000"/>
                </a:solidFill>
                <a:latin typeface="Calibri" pitchFamily="34" charset="0"/>
                <a:cs typeface="Calibri" pitchFamily="34" charset="0"/>
              </a:rPr>
              <a:t>...............................gibi</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 / HAZOP</a:t>
            </a:r>
          </a:p>
        </p:txBody>
      </p:sp>
      <p:sp>
        <p:nvSpPr>
          <p:cNvPr id="35" name="Rectangle 11"/>
          <p:cNvSpPr>
            <a:spLocks noChangeArrowheads="1"/>
          </p:cNvSpPr>
          <p:nvPr/>
        </p:nvSpPr>
        <p:spPr bwMode="gray">
          <a:xfrm>
            <a:off x="4591050" y="1460500"/>
            <a:ext cx="3632585" cy="38192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lgn="ct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Kılavuz Kelimler</a:t>
            </a:r>
          </a:p>
        </p:txBody>
      </p:sp>
      <p:sp>
        <p:nvSpPr>
          <p:cNvPr id="36" name="Rectangle 5"/>
          <p:cNvSpPr>
            <a:spLocks noChangeArrowheads="1"/>
          </p:cNvSpPr>
          <p:nvPr/>
        </p:nvSpPr>
        <p:spPr bwMode="gray">
          <a:xfrm>
            <a:off x="4591050" y="1839913"/>
            <a:ext cx="3632585" cy="3656012"/>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Akış</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Basınç</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Sıcaklık</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Seviye</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Kompozisyon/Durum</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Reaksiyon</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Zaman</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Sıra</a:t>
            </a:r>
          </a:p>
          <a:p>
            <a:pPr marL="72000">
              <a:spcAft>
                <a:spcPts val="0"/>
              </a:spcAft>
              <a:buClr>
                <a:srgbClr val="292929"/>
              </a:buClr>
              <a:defRPr/>
            </a:pPr>
            <a:r>
              <a:rPr lang="tr-TR" sz="2000" b="1" i="1" dirty="0" smtClean="0">
                <a:solidFill>
                  <a:srgbClr val="000000"/>
                </a:solidFill>
                <a:latin typeface="Calibri" pitchFamily="34" charset="0"/>
                <a:cs typeface="Calibri" pitchFamily="34" charset="0"/>
              </a:rPr>
              <a:t>………………………………gibi</a:t>
            </a:r>
            <a:endParaRPr lang="tr-TR" sz="2000" i="1" dirty="0">
              <a:solidFill>
                <a:srgbClr val="000000"/>
              </a:solidFill>
              <a:latin typeface="Calibri" pitchFamily="34" charset="0"/>
              <a:cs typeface="Calibri" pitchFamily="34" charset="0"/>
            </a:endParaRPr>
          </a:p>
          <a:p>
            <a:pPr marL="630900" indent="-342900">
              <a:spcAft>
                <a:spcPts val="0"/>
              </a:spcAft>
              <a:buClr>
                <a:srgbClr val="292929"/>
              </a:buClr>
              <a:buFont typeface="Wingdings" pitchFamily="2" charset="2"/>
              <a:buChar char="ü"/>
              <a:defRPr/>
            </a:pPr>
            <a:endParaRPr lang="tr-TR" sz="2000" i="1" dirty="0">
              <a:solidFill>
                <a:srgbClr val="000000"/>
              </a:solidFill>
              <a:latin typeface="Calibri" pitchFamily="34" charset="0"/>
              <a:cs typeface="Calibri" pitchFamily="34" charset="0"/>
            </a:endParaRPr>
          </a:p>
        </p:txBody>
      </p:sp>
      <p:sp>
        <p:nvSpPr>
          <p:cNvPr id="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38951668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2352692234"/>
              </p:ext>
            </p:extLst>
          </p:nvPr>
        </p:nvGraphicFramePr>
        <p:xfrm>
          <a:off x="4802" y="2647949"/>
          <a:ext cx="9139626" cy="1228725"/>
        </p:xfrm>
        <a:graphic>
          <a:graphicData uri="http://schemas.openxmlformats.org/drawingml/2006/table">
            <a:tbl>
              <a:tblPr firstRow="1" bandRow="1">
                <a:effectLst>
                  <a:innerShdw blurRad="114300">
                    <a:prstClr val="black"/>
                  </a:innerShdw>
                </a:effectLst>
                <a:tableStyleId>{5C22544A-7EE6-4342-B048-85BDC9FD1C3A}</a:tableStyleId>
              </a:tblPr>
              <a:tblGrid>
                <a:gridCol w="566698"/>
                <a:gridCol w="1162050"/>
                <a:gridCol w="7366428"/>
                <a:gridCol w="44450"/>
              </a:tblGrid>
              <a:tr h="1152525">
                <a:tc>
                  <a:txBody>
                    <a:bodyPr/>
                    <a:lstStyle/>
                    <a:p>
                      <a:pPr algn="ctr"/>
                      <a:endParaRPr lang="tr-TR" sz="4400" b="1" dirty="0">
                        <a:solidFill>
                          <a:schemeClr val="tx1"/>
                        </a:solidFill>
                        <a:latin typeface="Calibri" pitchFamily="34" charset="0"/>
                        <a:cs typeface="Calibri" pitchFamily="34" charset="0"/>
                      </a:endParaRPr>
                    </a:p>
                  </a:txBody>
                  <a:tcPr vert="wordArtVert" anchor="ctr">
                    <a:solidFill>
                      <a:schemeClr val="bg1">
                        <a:lumMod val="85000"/>
                      </a:schemeClr>
                    </a:solidFill>
                  </a:tcPr>
                </a:tc>
                <a:tc>
                  <a:txBody>
                    <a:bodyPr/>
                    <a:lstStyle/>
                    <a:p>
                      <a:pPr algn="ctr"/>
                      <a:endParaRPr lang="tr-TR" sz="4400" b="1" dirty="0">
                        <a:latin typeface="Calibri" pitchFamily="34" charset="0"/>
                        <a:cs typeface="Calibri" pitchFamily="34" charset="0"/>
                      </a:endParaRPr>
                    </a:p>
                  </a:txBody>
                  <a:tcPr vert="wordArtVert" anchor="ctr">
                    <a:solidFill>
                      <a:schemeClr val="bg1">
                        <a:lumMod val="9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tr-TR" sz="4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Risk Tanımları </a:t>
                      </a:r>
                    </a:p>
                    <a:p>
                      <a:pPr algn="ctr" fontAlgn="ctr"/>
                      <a:r>
                        <a:rPr kumimoji="0" lang="tr-TR" sz="40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(Tehlike, Risk, Olay, Kaza, …vb.  )</a:t>
                      </a:r>
                    </a:p>
                  </a:txBody>
                  <a:tcPr marL="9525" marR="9525" marT="9525" marB="0" anchor="ctr">
                    <a:solidFill>
                      <a:schemeClr val="bg1">
                        <a:lumMod val="85000"/>
                      </a:schemeClr>
                    </a:solidFill>
                  </a:tcPr>
                </a:tc>
                <a:tc>
                  <a:txBody>
                    <a:bodyPr/>
                    <a:lstStyle/>
                    <a:p>
                      <a:pPr algn="ctr" fontAlgn="ct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75757"/>
                    </a:solidFill>
                  </a:tcPr>
                </a:tc>
              </a:tr>
            </a:tbl>
          </a:graphicData>
        </a:graphic>
      </p:graphicFrame>
      <p:pic>
        <p:nvPicPr>
          <p:cNvPr id="7" name="Picture 2" descr="C:\Users\Ahmet Yiğitap\Desktop\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455" y="2790825"/>
            <a:ext cx="882220" cy="8756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0" name="Oval 9"/>
          <p:cNvSpPr>
            <a:spLocks noChangeArrowheads="1"/>
          </p:cNvSpPr>
          <p:nvPr/>
        </p:nvSpPr>
        <p:spPr bwMode="auto">
          <a:xfrm>
            <a:off x="3939596" y="984700"/>
            <a:ext cx="1144587" cy="1144588"/>
          </a:xfrm>
          <a:prstGeom prst="ellipse">
            <a:avLst/>
          </a:prstGeom>
          <a:gradFill rotWithShape="1">
            <a:gsLst>
              <a:gs pos="0">
                <a:srgbClr val="0161B2"/>
              </a:gs>
              <a:gs pos="100000">
                <a:srgbClr val="004074"/>
              </a:gs>
            </a:gsLst>
            <a:lin ang="2700000" scaled="1"/>
          </a:gradFill>
          <a:ln w="9525" algn="ctr">
            <a:noFill/>
            <a:round/>
            <a:headEnd/>
            <a:tailEnd/>
          </a:ln>
          <a:effectLst>
            <a:innerShdw blurRad="63500" dist="50800" dir="5400000">
              <a:prstClr val="black">
                <a:alpha val="50000"/>
              </a:prstClr>
            </a:innerShdw>
          </a:effec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tr-TR" sz="6600" b="1" dirty="0" smtClean="0">
                <a:solidFill>
                  <a:srgbClr val="FFFFFF"/>
                </a:solidFill>
                <a:latin typeface="Arial"/>
                <a:cs typeface="Arial" pitchFamily="34" charset="0"/>
              </a:rPr>
              <a:t>2</a:t>
            </a:r>
            <a:endParaRPr lang="tr-TR" sz="6600" b="1" dirty="0">
              <a:solidFill>
                <a:srgbClr val="FFFFFF"/>
              </a:solidFill>
              <a:latin typeface="Arial"/>
              <a:cs typeface="Arial" pitchFamily="34" charset="0"/>
            </a:endParaRPr>
          </a:p>
        </p:txBody>
      </p:sp>
      <p:sp>
        <p:nvSpPr>
          <p:cNvPr id="8" name="Metin kutusu 7"/>
          <p:cNvSpPr txBox="1"/>
          <p:nvPr/>
        </p:nvSpPr>
        <p:spPr>
          <a:xfrm>
            <a:off x="0" y="6449857"/>
            <a:ext cx="2770496" cy="369332"/>
          </a:xfrm>
          <a:prstGeom prst="rect">
            <a:avLst/>
          </a:prstGeom>
          <a:noFill/>
        </p:spPr>
        <p:txBody>
          <a:bodyPr wrap="square" rtlCol="0">
            <a:spAutoFit/>
          </a:bodyPr>
          <a:lstStyle/>
          <a:p>
            <a:r>
              <a:rPr lang="tr-TR" b="1" i="1" dirty="0" smtClean="0">
                <a:latin typeface="Cambria" pitchFamily="18" charset="0"/>
              </a:rPr>
              <a:t>Soru Sayısı = 25-….</a:t>
            </a:r>
            <a:endParaRPr lang="tr-TR" b="1" i="1" dirty="0">
              <a:latin typeface="Cambria" pitchFamily="18" charset="0"/>
            </a:endParaRPr>
          </a:p>
        </p:txBody>
      </p:sp>
    </p:spTree>
    <p:extLst>
      <p:ext uri="{BB962C8B-B14F-4D97-AF65-F5344CB8AC3E}">
        <p14:creationId xmlns:p14="http://schemas.microsoft.com/office/powerpoint/2010/main" val="1454884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HAZOP ÇALIŞMALARINI YENİLEME ZAMANI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880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En az beş yılda bir defa,</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HAZOP </a:t>
            </a:r>
            <a:r>
              <a:rPr lang="tr-TR" sz="2000" b="1" i="1" dirty="0">
                <a:solidFill>
                  <a:srgbClr val="000000"/>
                </a:solidFill>
                <a:latin typeface="Calibri" pitchFamily="34" charset="0"/>
                <a:cs typeface="Calibri" pitchFamily="34" charset="0"/>
              </a:rPr>
              <a:t>takımının belirlediği sürelerde,</a:t>
            </a:r>
          </a:p>
          <a:p>
            <a:pPr marL="360000" indent="-2880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Tamir ve bakım işlerine başlamadan önce,</a:t>
            </a:r>
          </a:p>
          <a:p>
            <a:pPr marL="360000" indent="-288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Çalışma </a:t>
            </a:r>
            <a:r>
              <a:rPr lang="tr-TR" sz="2000" i="1" dirty="0">
                <a:solidFill>
                  <a:srgbClr val="000000"/>
                </a:solidFill>
                <a:latin typeface="Calibri" pitchFamily="34" charset="0"/>
                <a:cs typeface="Calibri" pitchFamily="34" charset="0"/>
              </a:rPr>
              <a:t>koşullarında önemli bir değişiklik olduğunda,</a:t>
            </a:r>
          </a:p>
          <a:p>
            <a:pPr marL="360000" indent="-288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Ortam </a:t>
            </a:r>
            <a:r>
              <a:rPr lang="tr-TR" sz="2000" i="1" dirty="0">
                <a:solidFill>
                  <a:srgbClr val="000000"/>
                </a:solidFill>
                <a:latin typeface="Calibri" pitchFamily="34" charset="0"/>
                <a:cs typeface="Calibri" pitchFamily="34" charset="0"/>
              </a:rPr>
              <a:t>ölçümleri ve sağlık gözetimlerinin sonuçlarına göre gerektiğinde,</a:t>
            </a:r>
          </a:p>
          <a:p>
            <a:pPr marL="360000" indent="-288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Proseste </a:t>
            </a:r>
            <a:r>
              <a:rPr lang="tr-TR" sz="2000" i="1" dirty="0">
                <a:solidFill>
                  <a:srgbClr val="000000"/>
                </a:solidFill>
                <a:latin typeface="Calibri" pitchFamily="34" charset="0"/>
                <a:cs typeface="Calibri" pitchFamily="34" charset="0"/>
              </a:rPr>
              <a:t>veya operasyonda kimyasal maddeler nedeni ile herhangi bir kaza olduğunda,</a:t>
            </a:r>
          </a:p>
          <a:p>
            <a:pPr marL="360000" indent="-288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Prosese/operasyona </a:t>
            </a:r>
            <a:r>
              <a:rPr lang="tr-TR" sz="2000" i="1" dirty="0">
                <a:solidFill>
                  <a:srgbClr val="000000"/>
                </a:solidFill>
                <a:latin typeface="Calibri" pitchFamily="34" charset="0"/>
                <a:cs typeface="Calibri" pitchFamily="34" charset="0"/>
              </a:rPr>
              <a:t>bir eklenti veya tehlikeli kimyasal maddeler içeren yeni </a:t>
            </a:r>
            <a:r>
              <a:rPr lang="tr-TR" sz="2000" i="1" dirty="0" smtClean="0">
                <a:solidFill>
                  <a:srgbClr val="000000"/>
                </a:solidFill>
                <a:latin typeface="Calibri" pitchFamily="34" charset="0"/>
                <a:cs typeface="Calibri" pitchFamily="34" charset="0"/>
              </a:rPr>
              <a:t>bir faaliyete başlandığında,</a:t>
            </a:r>
            <a:endParaRPr lang="tr-TR" sz="2000" i="1" dirty="0">
              <a:solidFill>
                <a:srgbClr val="000000"/>
              </a:solidFill>
              <a:latin typeface="Calibri" pitchFamily="34" charset="0"/>
              <a:cs typeface="Calibri" pitchFamily="34" charset="0"/>
            </a:endParaRPr>
          </a:p>
          <a:p>
            <a:pPr marL="630900" indent="-342900">
              <a:spcAft>
                <a:spcPts val="0"/>
              </a:spcAft>
              <a:buClr>
                <a:srgbClr val="292929"/>
              </a:buClr>
              <a:buFont typeface="Wingdings" pitchFamily="2" charset="2"/>
              <a:buChar char="ü"/>
              <a:defRPr/>
            </a:pPr>
            <a:endParaRPr lang="tr-TR" sz="2000" i="1" dirty="0">
              <a:solidFill>
                <a:srgbClr val="000000"/>
              </a:solidFill>
              <a:latin typeface="Calibri" pitchFamily="34" charset="0"/>
              <a:cs typeface="Calibri" pitchFamily="34" charset="0"/>
            </a:endParaRPr>
          </a:p>
          <a:p>
            <a:pPr marL="630900" indent="-342900">
              <a:spcAft>
                <a:spcPts val="0"/>
              </a:spcAft>
              <a:buClr>
                <a:srgbClr val="292929"/>
              </a:buClr>
              <a:buFont typeface="Wingdings" pitchFamily="2" charset="2"/>
              <a:buChar char="ü"/>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 / HAZOP</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575647682"/>
      </p:ext>
    </p:extLst>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80366400"/>
              </p:ext>
            </p:extLst>
          </p:nvPr>
        </p:nvGraphicFramePr>
        <p:xfrm>
          <a:off x="184170" y="873581"/>
          <a:ext cx="8769330" cy="5422444"/>
        </p:xfrm>
        <a:graphic>
          <a:graphicData uri="http://schemas.openxmlformats.org/drawingml/2006/table">
            <a:tbl>
              <a:tblPr firstRow="1" firstCol="1" bandRow="1"/>
              <a:tblGrid>
                <a:gridCol w="1911330"/>
                <a:gridCol w="1647825"/>
                <a:gridCol w="5210175"/>
              </a:tblGrid>
              <a:tr h="474674">
                <a:tc>
                  <a:txBody>
                    <a:bodyPr/>
                    <a:lstStyle/>
                    <a:p>
                      <a:pPr algn="ctr">
                        <a:spcAft>
                          <a:spcPts val="0"/>
                        </a:spcAft>
                      </a:pPr>
                      <a:r>
                        <a:rPr lang="tr-TR" sz="2000" i="1" dirty="0" smtClean="0">
                          <a:solidFill>
                            <a:schemeClr val="bg1"/>
                          </a:solidFill>
                          <a:effectLst/>
                          <a:latin typeface="Cambria" pitchFamily="18" charset="0"/>
                        </a:rPr>
                        <a:t> Sembol</a:t>
                      </a:r>
                      <a:endParaRPr lang="tr-TR" sz="2000"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2000" i="1" dirty="0" smtClean="0">
                          <a:solidFill>
                            <a:schemeClr val="bg1"/>
                          </a:solidFill>
                          <a:effectLst/>
                          <a:latin typeface="Cambria" pitchFamily="18" charset="0"/>
                          <a:ea typeface="Times New Roman"/>
                          <a:cs typeface="Times New Roman"/>
                        </a:rPr>
                        <a:t>Aktivite</a:t>
                      </a:r>
                      <a:endParaRPr lang="tr-TR" sz="2000" i="1" dirty="0">
                        <a:solidFill>
                          <a:schemeClr val="bg1"/>
                        </a:solidFill>
                        <a:effectLst/>
                        <a:latin typeface="Cambria" pitchFamily="18"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2000" i="1" dirty="0" smtClean="0">
                          <a:solidFill>
                            <a:schemeClr val="bg1"/>
                          </a:solidFill>
                          <a:effectLst/>
                          <a:latin typeface="Cambria" pitchFamily="18" charset="0"/>
                        </a:rPr>
                        <a:t> Çoğunlukla Sonucu</a:t>
                      </a:r>
                      <a:endParaRPr lang="tr-TR" sz="2000" i="1" dirty="0">
                        <a:solidFill>
                          <a:schemeClr val="bg1"/>
                        </a:solidFill>
                        <a:effectLst/>
                        <a:latin typeface="Cambria" pitchFamily="18"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989554">
                <a:tc>
                  <a:txBody>
                    <a:bodyPr/>
                    <a:lstStyle/>
                    <a:p>
                      <a:pPr algn="just">
                        <a:spcAft>
                          <a:spcPts val="0"/>
                        </a:spcAft>
                      </a:pPr>
                      <a:endParaRPr lang="tr-TR" sz="1400" b="0"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2000" b="1" i="1" dirty="0" smtClean="0">
                          <a:effectLst/>
                          <a:latin typeface="Calibri" pitchFamily="34" charset="0"/>
                          <a:cs typeface="Calibri" pitchFamily="34" charset="0"/>
                        </a:rPr>
                        <a:t>OPERASYON</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2000" b="0" i="1" dirty="0" smtClean="0">
                          <a:effectLst/>
                          <a:latin typeface="Calibri" pitchFamily="34" charset="0"/>
                          <a:cs typeface="Calibri" pitchFamily="34" charset="0"/>
                        </a:rPr>
                        <a:t>Ürün, başarılan adım, prosesteki ilerleme adımı, değişkenlik adımı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2000" b="1" i="1" dirty="0" smtClean="0">
                          <a:effectLst/>
                          <a:latin typeface="Calibri" pitchFamily="34" charset="0"/>
                          <a:ea typeface="Times New Roman"/>
                          <a:cs typeface="Calibri" pitchFamily="34" charset="0"/>
                        </a:rPr>
                        <a:t>DENETLEME</a:t>
                      </a:r>
                      <a:endParaRPr lang="tr-TR" sz="2000" b="1"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2000" b="0" i="1" dirty="0" smtClean="0">
                          <a:effectLst/>
                          <a:latin typeface="Calibri" pitchFamily="34" charset="0"/>
                          <a:cs typeface="Calibri" pitchFamily="34" charset="0"/>
                        </a:rPr>
                        <a:t>Kantitatif</a:t>
                      </a:r>
                      <a:r>
                        <a:rPr lang="tr-TR" sz="2000" b="0" i="1" baseline="0" dirty="0" smtClean="0">
                          <a:effectLst/>
                          <a:latin typeface="Calibri" pitchFamily="34" charset="0"/>
                          <a:cs typeface="Calibri" pitchFamily="34" charset="0"/>
                        </a:rPr>
                        <a:t> veya kalitatif uygulanan</a:t>
                      </a:r>
                      <a:endParaRPr lang="tr-TR" sz="20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2000" b="1" i="1" dirty="0" smtClean="0">
                          <a:effectLst/>
                          <a:latin typeface="Calibri" pitchFamily="34" charset="0"/>
                          <a:ea typeface="Times New Roman"/>
                          <a:cs typeface="Calibri" pitchFamily="34" charset="0"/>
                        </a:rPr>
                        <a:t>TAŞIMA</a:t>
                      </a:r>
                      <a:endParaRPr lang="tr-TR" sz="2000" b="1"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2000" b="0" i="1" dirty="0" smtClean="0">
                          <a:effectLst/>
                          <a:latin typeface="Calibri" pitchFamily="34" charset="0"/>
                          <a:cs typeface="Calibri" pitchFamily="34" charset="0"/>
                        </a:rPr>
                        <a:t>Nakliye veya taşıma</a:t>
                      </a:r>
                      <a:endParaRPr lang="tr-TR" sz="20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2000" b="1" i="1" dirty="0" smtClean="0">
                          <a:effectLst/>
                          <a:latin typeface="Calibri" pitchFamily="34" charset="0"/>
                          <a:ea typeface="Times New Roman"/>
                          <a:cs typeface="Calibri" pitchFamily="34" charset="0"/>
                        </a:rPr>
                        <a:t>GECİKME*</a:t>
                      </a:r>
                      <a:endParaRPr lang="tr-TR" sz="2000" b="1"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2000" b="0" i="1" dirty="0" smtClean="0">
                          <a:effectLst/>
                          <a:latin typeface="Calibri" pitchFamily="34" charset="0"/>
                          <a:cs typeface="Calibri" pitchFamily="34" charset="0"/>
                        </a:rPr>
                        <a:t>Müdahale, çatışma, engel veya gecikme</a:t>
                      </a:r>
                      <a:endParaRPr lang="tr-TR" sz="20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2000" b="1" i="1" dirty="0" smtClean="0">
                          <a:effectLst/>
                          <a:latin typeface="Calibri" pitchFamily="34" charset="0"/>
                          <a:ea typeface="Times New Roman"/>
                          <a:cs typeface="Calibri" pitchFamily="34" charset="0"/>
                        </a:rPr>
                        <a:t>DEPOLAMA</a:t>
                      </a:r>
                      <a:endParaRPr lang="tr-TR" sz="2000" b="1"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2000" b="0" i="1" dirty="0" smtClean="0">
                          <a:effectLst/>
                          <a:latin typeface="Calibri" pitchFamily="34" charset="0"/>
                          <a:cs typeface="Calibri" pitchFamily="34" charset="0"/>
                        </a:rPr>
                        <a:t>Ambarda depolama, stoklama, bir bölümde tutma</a:t>
                      </a:r>
                      <a:endParaRPr lang="tr-TR" sz="20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HAZOP </a:t>
            </a: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PROSES AKIM ŞEMASI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 name="Oval 2"/>
          <p:cNvSpPr/>
          <p:nvPr/>
        </p:nvSpPr>
        <p:spPr>
          <a:xfrm>
            <a:off x="723900" y="1428750"/>
            <a:ext cx="790575" cy="792000"/>
          </a:xfrm>
          <a:prstGeom prst="ellipse">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4" name="Dikdörtgen 3"/>
          <p:cNvSpPr/>
          <p:nvPr/>
        </p:nvSpPr>
        <p:spPr>
          <a:xfrm>
            <a:off x="747712" y="2562224"/>
            <a:ext cx="847725" cy="567525"/>
          </a:xfrm>
          <a:prstGeom prst="rect">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5" name="Beşgen 4"/>
          <p:cNvSpPr/>
          <p:nvPr/>
        </p:nvSpPr>
        <p:spPr>
          <a:xfrm>
            <a:off x="747712" y="3514724"/>
            <a:ext cx="847725" cy="567525"/>
          </a:xfrm>
          <a:prstGeom prst="homePlate">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12" name="Akış Çizelgesi: Gecikme 11"/>
          <p:cNvSpPr/>
          <p:nvPr/>
        </p:nvSpPr>
        <p:spPr>
          <a:xfrm>
            <a:off x="788192" y="4524374"/>
            <a:ext cx="766763" cy="567525"/>
          </a:xfrm>
          <a:prstGeom prst="flowChartDelay">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sz="1400" i="1" dirty="0">
              <a:solidFill>
                <a:srgbClr val="C00000"/>
              </a:solidFill>
              <a:latin typeface="Calibri" pitchFamily="34" charset="0"/>
              <a:cs typeface="Calibri" pitchFamily="34" charset="0"/>
            </a:endParaRPr>
          </a:p>
        </p:txBody>
      </p:sp>
      <p:sp>
        <p:nvSpPr>
          <p:cNvPr id="26" name="Akış Çizelgesi: Birleştir 25"/>
          <p:cNvSpPr/>
          <p:nvPr/>
        </p:nvSpPr>
        <p:spPr>
          <a:xfrm>
            <a:off x="747712" y="5520543"/>
            <a:ext cx="766763" cy="647701"/>
          </a:xfrm>
          <a:prstGeom prst="flowChartMerge">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10"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40301790"/>
      </p:ext>
    </p:extLst>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46082" name="Group 13"/>
          <p:cNvGrpSpPr>
            <a:grpSpLocks/>
          </p:cNvGrpSpPr>
          <p:nvPr/>
        </p:nvGrpSpPr>
        <p:grpSpPr bwMode="auto">
          <a:xfrm>
            <a:off x="-2381" y="909638"/>
            <a:ext cx="9144000" cy="5948362"/>
            <a:chOff x="0" y="0"/>
            <a:chExt cx="5760" cy="3747"/>
          </a:xfrm>
        </p:grpSpPr>
        <p:sp>
          <p:nvSpPr>
            <p:cNvPr id="461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rgbClr val="FFFFFF"/>
                </a:solidFill>
              </a:endParaRPr>
            </a:p>
          </p:txBody>
        </p:sp>
        <p:sp>
          <p:nvSpPr>
            <p:cNvPr id="461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grpSp>
      <p:sp>
        <p:nvSpPr>
          <p:cNvPr id="4609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solidFill>
                <a:srgbClr val="000000"/>
              </a:solidFill>
            </a:endParaRPr>
          </a:p>
        </p:txBody>
      </p:sp>
      <p:sp>
        <p:nvSpPr>
          <p:cNvPr id="27" name="Rechteck 4"/>
          <p:cNvSpPr>
            <a:spLocks noChangeArrowheads="1"/>
          </p:cNvSpPr>
          <p:nvPr/>
        </p:nvSpPr>
        <p:spPr bwMode="auto">
          <a:xfrm>
            <a:off x="0" y="2185059"/>
            <a:ext cx="9144000" cy="1682091"/>
          </a:xfrm>
          <a:prstGeom prst="rect">
            <a:avLst/>
          </a:prstGeom>
          <a:noFill/>
          <a:ln w="9525" algn="ctr">
            <a:noFill/>
            <a:round/>
            <a:headEnd/>
            <a:tailEnd/>
          </a:ln>
        </p:spPr>
        <p:txBody>
          <a:bodyPr wrap="none" anchor="ctr"/>
          <a:lstStyle/>
          <a:p>
            <a:pPr marL="36000" algn="ctr"/>
            <a:r>
              <a:rPr lang="tr-TR" sz="11000" b="1" noProof="1" smtClean="0">
                <a:solidFill>
                  <a:srgbClr val="FFFFFF"/>
                </a:solidFill>
                <a:effectLst>
                  <a:innerShdw blurRad="63500" dist="50800" dir="8100000">
                    <a:prstClr val="black">
                      <a:alpha val="50000"/>
                    </a:prstClr>
                  </a:innerShdw>
                </a:effectLst>
                <a:latin typeface="Calibri" pitchFamily="34" charset="0"/>
                <a:cs typeface="Calibri" pitchFamily="34" charset="0"/>
              </a:rPr>
              <a:t>What if…?</a:t>
            </a:r>
            <a:endParaRPr lang="tr-TR" sz="11000" b="1" noProof="1">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
        <p:nvSpPr>
          <p:cNvPr id="10" name="Rechteck 4"/>
          <p:cNvSpPr>
            <a:spLocks noChangeArrowheads="1"/>
          </p:cNvSpPr>
          <p:nvPr/>
        </p:nvSpPr>
        <p:spPr bwMode="auto">
          <a:xfrm>
            <a:off x="0" y="4827588"/>
            <a:ext cx="9144000" cy="1552575"/>
          </a:xfrm>
          <a:prstGeom prst="rect">
            <a:avLst/>
          </a:prstGeom>
          <a:noFill/>
          <a:ln w="9525" algn="ctr">
            <a:noFill/>
            <a:round/>
            <a:headEnd/>
            <a:tailEnd/>
          </a:ln>
        </p:spPr>
        <p:txBody>
          <a:bodyPr wrap="none" anchor="ctr"/>
          <a:lstStyle/>
          <a:p>
            <a:pPr marL="36000" algn="ctr"/>
            <a:r>
              <a:rPr lang="tr-TR" sz="4400" b="1" noProof="1">
                <a:solidFill>
                  <a:srgbClr val="414141"/>
                </a:solidFill>
                <a:effectLst>
                  <a:innerShdw blurRad="63500" dist="50800" dir="8100000">
                    <a:prstClr val="black">
                      <a:alpha val="50000"/>
                    </a:prstClr>
                  </a:innerShdw>
                </a:effectLst>
                <a:latin typeface="Calibri" pitchFamily="34" charset="0"/>
                <a:cs typeface="Calibri" pitchFamily="34" charset="0"/>
              </a:rPr>
              <a:t>(What </a:t>
            </a:r>
            <a:r>
              <a:rPr lang="tr-TR" sz="4400" b="1" noProof="1" smtClean="0">
                <a:solidFill>
                  <a:srgbClr val="414141"/>
                </a:solidFill>
                <a:effectLst>
                  <a:innerShdw blurRad="63500" dist="50800" dir="8100000">
                    <a:prstClr val="black">
                      <a:alpha val="50000"/>
                    </a:prstClr>
                  </a:innerShdw>
                </a:effectLst>
                <a:latin typeface="Calibri" pitchFamily="34" charset="0"/>
                <a:cs typeface="Calibri" pitchFamily="34" charset="0"/>
              </a:rPr>
              <a:t>İf…?)</a:t>
            </a:r>
          </a:p>
          <a:p>
            <a:pPr marL="36000" algn="ctr"/>
            <a:r>
              <a:rPr lang="tr-TR" sz="4400" b="1" noProof="1" smtClean="0">
                <a:solidFill>
                  <a:srgbClr val="414141"/>
                </a:solidFill>
                <a:effectLst>
                  <a:innerShdw blurRad="63500" dist="50800" dir="8100000">
                    <a:prstClr val="black">
                      <a:alpha val="50000"/>
                    </a:prstClr>
                  </a:innerShdw>
                </a:effectLst>
                <a:latin typeface="Calibri" pitchFamily="34" charset="0"/>
                <a:cs typeface="Calibri" pitchFamily="34" charset="0"/>
              </a:rPr>
              <a:t>Olursa Ne Olur Analizi…?</a:t>
            </a:r>
            <a:endParaRPr lang="tr-TR" sz="4400" b="1" noProof="1">
              <a:solidFill>
                <a:srgbClr val="414141"/>
              </a:solidFill>
              <a:effectLst>
                <a:innerShdw blurRad="63500" dist="50800" dir="8100000">
                  <a:prstClr val="black">
                    <a:alpha val="50000"/>
                  </a:prstClr>
                </a:innerShdw>
              </a:effectLst>
              <a:latin typeface="Calibri" pitchFamily="34" charset="0"/>
              <a:cs typeface="Calibri" pitchFamily="34" charset="0"/>
            </a:endParaRPr>
          </a:p>
        </p:txBody>
      </p:sp>
      <p:sp>
        <p:nvSpPr>
          <p:cNvPr id="11" name="Oval 10"/>
          <p:cNvSpPr/>
          <p:nvPr/>
        </p:nvSpPr>
        <p:spPr>
          <a:xfrm>
            <a:off x="127590" y="411163"/>
            <a:ext cx="1512000" cy="1440000"/>
          </a:xfrm>
          <a:prstGeom prst="ellipse">
            <a:avLst/>
          </a:prstGeom>
          <a:noFill/>
          <a:ln w="539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7200" b="1" dirty="0" smtClean="0">
                <a:solidFill>
                  <a:srgbClr val="FFFFFF"/>
                </a:solidFill>
                <a:latin typeface="Cambria" pitchFamily="18" charset="0"/>
              </a:rPr>
              <a:t>2</a:t>
            </a:r>
            <a:endParaRPr lang="tr-TR" sz="7200" b="1" dirty="0">
              <a:solidFill>
                <a:srgbClr val="FFFFFF"/>
              </a:solidFill>
              <a:latin typeface="Cambria" pitchFamily="18" charset="0"/>
            </a:endParaRPr>
          </a:p>
        </p:txBody>
      </p:sp>
      <p:sp>
        <p:nvSpPr>
          <p:cNvPr id="12"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611779759"/>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Açıklamalar – 1  </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16000">
              <a:spcAft>
                <a:spcPts val="0"/>
              </a:spcAft>
              <a:buClr>
                <a:srgbClr val="292929"/>
              </a:buClr>
              <a:buFont typeface="Wingdings" pitchFamily="2" charset="2"/>
              <a:buChar char="ü"/>
              <a:defRPr/>
            </a:pPr>
            <a:endParaRPr lang="tr-TR" sz="1000" i="1" dirty="0" smtClean="0">
              <a:solidFill>
                <a:srgbClr val="000000"/>
              </a:solidFill>
              <a:latin typeface="Calibri" pitchFamily="34" charset="0"/>
              <a:cs typeface="Calibri" pitchFamily="34" charset="0"/>
            </a:endParaRPr>
          </a:p>
          <a:p>
            <a:pPr marL="144000" algn="ctr">
              <a:spcAft>
                <a:spcPts val="300"/>
              </a:spcAft>
              <a:buClr>
                <a:srgbClr val="292929"/>
              </a:buClr>
              <a:defRPr/>
            </a:pPr>
            <a:r>
              <a:rPr lang="tr-TR" sz="2000" i="1" dirty="0" smtClean="0">
                <a:solidFill>
                  <a:srgbClr val="000000"/>
                </a:solidFill>
                <a:latin typeface="Calibri" pitchFamily="34" charset="0"/>
                <a:cs typeface="Calibri" pitchFamily="34" charset="0"/>
              </a:rPr>
              <a:t>İşyeri ziyaretleri </a:t>
            </a:r>
            <a:r>
              <a:rPr lang="tr-TR" sz="2000" i="1" dirty="0">
                <a:solidFill>
                  <a:srgbClr val="000000"/>
                </a:solidFill>
                <a:latin typeface="Calibri" pitchFamily="34" charset="0"/>
                <a:cs typeface="Calibri" pitchFamily="34" charset="0"/>
              </a:rPr>
              <a:t>ve prosedürlerin gözden geçirmesi esnasında </a:t>
            </a:r>
            <a:r>
              <a:rPr lang="tr-TR" sz="2000" i="1" dirty="0" smtClean="0">
                <a:solidFill>
                  <a:srgbClr val="000000"/>
                </a:solidFill>
                <a:latin typeface="Calibri" pitchFamily="34" charset="0"/>
                <a:cs typeface="Calibri" pitchFamily="34" charset="0"/>
              </a:rPr>
              <a:t>yararlıdır</a:t>
            </a:r>
            <a:r>
              <a:rPr lang="tr-TR" sz="2000" i="1" dirty="0">
                <a:solidFill>
                  <a:srgbClr val="000000"/>
                </a:solidFill>
                <a:latin typeface="Calibri" pitchFamily="34" charset="0"/>
                <a:cs typeface="Calibri" pitchFamily="34" charset="0"/>
              </a:rPr>
              <a:t>. Hali hazırda var olan, kaçınılmaz potansiyel tehlikelerin tespit edilme oranını yükseltir</a:t>
            </a:r>
            <a:r>
              <a:rPr lang="tr-TR" sz="2000" i="1" dirty="0" smtClean="0">
                <a:solidFill>
                  <a:srgbClr val="000000"/>
                </a:solidFill>
                <a:latin typeface="Calibri" pitchFamily="34" charset="0"/>
                <a:cs typeface="Calibri" pitchFamily="34" charset="0"/>
              </a:rPr>
              <a:t>. </a:t>
            </a:r>
            <a:endParaRPr lang="tr-TR" sz="2000" i="1" dirty="0">
              <a:solidFill>
                <a:srgbClr val="000000"/>
              </a:solidFill>
              <a:latin typeface="Calibri" pitchFamily="34" charset="0"/>
              <a:cs typeface="Calibri" pitchFamily="34" charset="0"/>
            </a:endParaRPr>
          </a:p>
          <a:p>
            <a:pPr marL="144000" algn="ctr">
              <a:spcAft>
                <a:spcPts val="300"/>
              </a:spcAft>
              <a:buClr>
                <a:srgbClr val="292929"/>
              </a:buClr>
              <a:defRPr/>
            </a:pPr>
            <a:endParaRPr lang="tr-TR" sz="2000" i="1" dirty="0">
              <a:solidFill>
                <a:srgbClr val="000000"/>
              </a:solidFill>
              <a:latin typeface="Calibri" pitchFamily="34" charset="0"/>
              <a:cs typeface="Calibri" pitchFamily="34" charset="0"/>
            </a:endParaRPr>
          </a:p>
          <a:p>
            <a:pPr marL="144000" algn="ctr">
              <a:spcAft>
                <a:spcPts val="300"/>
              </a:spcAft>
              <a:buClr>
                <a:srgbClr val="292929"/>
              </a:buClr>
              <a:defRPr/>
            </a:pPr>
            <a:r>
              <a:rPr lang="tr-TR" sz="2000" b="1" i="1" dirty="0" smtClean="0">
                <a:solidFill>
                  <a:srgbClr val="000000"/>
                </a:solidFill>
                <a:latin typeface="Calibri" pitchFamily="34" charset="0"/>
                <a:cs typeface="Calibri" pitchFamily="34" charset="0"/>
              </a:rPr>
              <a:t>Bu metot </a:t>
            </a:r>
            <a:r>
              <a:rPr lang="tr-TR" sz="2000" b="1" i="1" dirty="0">
                <a:solidFill>
                  <a:srgbClr val="000000"/>
                </a:solidFill>
                <a:latin typeface="Calibri" pitchFamily="34" charset="0"/>
                <a:cs typeface="Calibri" pitchFamily="34" charset="0"/>
              </a:rPr>
              <a:t>işlemlerin herhangi bir aşamasında uygulanabilir</a:t>
            </a:r>
            <a:r>
              <a:rPr lang="tr-TR" sz="2000" b="1" i="1" dirty="0" smtClean="0">
                <a:solidFill>
                  <a:srgbClr val="000000"/>
                </a:solidFill>
                <a:latin typeface="Calibri" pitchFamily="34" charset="0"/>
                <a:cs typeface="Calibri" pitchFamily="34" charset="0"/>
              </a:rPr>
              <a:t>.</a:t>
            </a:r>
          </a:p>
          <a:p>
            <a:pPr marL="144000" algn="ctr">
              <a:spcAft>
                <a:spcPts val="300"/>
              </a:spcAft>
              <a:buClr>
                <a:srgbClr val="292929"/>
              </a:buClr>
              <a:defRPr/>
            </a:pPr>
            <a:endParaRPr lang="tr-TR" sz="2000" b="1" i="1" dirty="0" smtClean="0">
              <a:solidFill>
                <a:srgbClr val="000000"/>
              </a:solidFill>
              <a:latin typeface="Calibri" pitchFamily="34" charset="0"/>
              <a:cs typeface="Calibri" pitchFamily="34" charset="0"/>
            </a:endParaRPr>
          </a:p>
          <a:p>
            <a:pPr marL="144000" algn="ctr">
              <a:spcAft>
                <a:spcPts val="300"/>
              </a:spcAft>
              <a:buClr>
                <a:srgbClr val="292929"/>
              </a:buClr>
              <a:defRPr/>
            </a:pPr>
            <a:r>
              <a:rPr lang="tr-TR" sz="2000" b="1" i="1" dirty="0">
                <a:solidFill>
                  <a:srgbClr val="000000"/>
                </a:solidFill>
                <a:latin typeface="Calibri" pitchFamily="34" charset="0"/>
                <a:cs typeface="Calibri" pitchFamily="34" charset="0"/>
              </a:rPr>
              <a:t>Bu yöntem genel soru olan “Olursa Ne Olur?” ile başlar ve sorulara verilen cevaplara dayanır.</a:t>
            </a:r>
          </a:p>
          <a:p>
            <a:pPr marL="144000" algn="ctr">
              <a:spcAft>
                <a:spcPts val="300"/>
              </a:spcAft>
              <a:buClr>
                <a:srgbClr val="292929"/>
              </a:buClr>
              <a:defRPr/>
            </a:pPr>
            <a:endParaRPr lang="tr-TR" sz="2000" i="1" dirty="0" smtClean="0">
              <a:solidFill>
                <a:srgbClr val="000000"/>
              </a:solidFill>
              <a:latin typeface="Calibri" pitchFamily="34" charset="0"/>
              <a:cs typeface="Calibri" pitchFamily="34" charset="0"/>
            </a:endParaRPr>
          </a:p>
          <a:p>
            <a:pPr marL="144000" algn="ctr">
              <a:spcAft>
                <a:spcPts val="300"/>
              </a:spcAft>
              <a:buClr>
                <a:srgbClr val="292929"/>
              </a:buClr>
              <a:defRPr/>
            </a:pPr>
            <a:endParaRPr lang="tr-TR" sz="1000"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METODOLOJİSİ / OLURSA NE OLUR…?</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075524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Açıklamalar – 2</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16000">
              <a:spcAft>
                <a:spcPts val="0"/>
              </a:spcAft>
              <a:buClr>
                <a:srgbClr val="292929"/>
              </a:buClr>
              <a:buFont typeface="Wingdings" pitchFamily="2" charset="2"/>
              <a:buChar char="ü"/>
              <a:defRPr/>
            </a:pPr>
            <a:endParaRPr lang="tr-TR" sz="1000" i="1" dirty="0" smtClean="0">
              <a:solidFill>
                <a:srgbClr val="000000"/>
              </a:solidFill>
              <a:latin typeface="Calibri" pitchFamily="34" charset="0"/>
              <a:cs typeface="Calibri" pitchFamily="34" charset="0"/>
            </a:endParaRPr>
          </a:p>
          <a:p>
            <a:pPr marL="144000" algn="ctr">
              <a:spcAft>
                <a:spcPts val="300"/>
              </a:spcAft>
              <a:buClr>
                <a:srgbClr val="292929"/>
              </a:buClr>
              <a:defRPr/>
            </a:pPr>
            <a:r>
              <a:rPr lang="tr-TR" sz="2000" i="1" dirty="0" smtClean="0">
                <a:solidFill>
                  <a:srgbClr val="000000"/>
                </a:solidFill>
                <a:latin typeface="Calibri" pitchFamily="34" charset="0"/>
                <a:cs typeface="Calibri" pitchFamily="34" charset="0"/>
              </a:rPr>
              <a:t>Risk </a:t>
            </a:r>
            <a:r>
              <a:rPr lang="tr-TR" sz="2000" i="1" dirty="0">
                <a:solidFill>
                  <a:srgbClr val="000000"/>
                </a:solidFill>
                <a:latin typeface="Calibri" pitchFamily="34" charset="0"/>
                <a:cs typeface="Calibri" pitchFamily="34" charset="0"/>
              </a:rPr>
              <a:t>değerlendirme raporunda, </a:t>
            </a:r>
            <a:r>
              <a:rPr lang="tr-TR" sz="2000" b="1" i="1" dirty="0">
                <a:solidFill>
                  <a:srgbClr val="000000"/>
                </a:solidFill>
                <a:latin typeface="Calibri" pitchFamily="34" charset="0"/>
                <a:cs typeface="Calibri" pitchFamily="34" charset="0"/>
              </a:rPr>
              <a:t>tehlikelerin tipini tarif etmek ve tavsiyeleri </a:t>
            </a:r>
            <a:r>
              <a:rPr lang="tr-TR" sz="2000" b="1" i="1" dirty="0" smtClean="0">
                <a:solidFill>
                  <a:srgbClr val="000000"/>
                </a:solidFill>
                <a:latin typeface="Calibri" pitchFamily="34" charset="0"/>
                <a:cs typeface="Calibri" pitchFamily="34" charset="0"/>
              </a:rPr>
              <a:t>değerlendirmek </a:t>
            </a:r>
            <a:r>
              <a:rPr lang="tr-TR" sz="2000" i="1" dirty="0" smtClean="0">
                <a:solidFill>
                  <a:srgbClr val="000000"/>
                </a:solidFill>
                <a:latin typeface="Calibri" pitchFamily="34" charset="0"/>
                <a:cs typeface="Calibri" pitchFamily="34" charset="0"/>
              </a:rPr>
              <a:t>amacıyla </a:t>
            </a:r>
            <a:r>
              <a:rPr lang="tr-TR" sz="2000" i="1" dirty="0">
                <a:solidFill>
                  <a:srgbClr val="000000"/>
                </a:solidFill>
                <a:latin typeface="Calibri" pitchFamily="34" charset="0"/>
                <a:cs typeface="Calibri" pitchFamily="34" charset="0"/>
              </a:rPr>
              <a:t>kullanılır</a:t>
            </a:r>
            <a:r>
              <a:rPr lang="tr-TR" sz="2000" i="1" dirty="0" smtClean="0">
                <a:solidFill>
                  <a:srgbClr val="000000"/>
                </a:solidFill>
                <a:latin typeface="Calibri" pitchFamily="34" charset="0"/>
                <a:cs typeface="Calibri" pitchFamily="34" charset="0"/>
              </a:rPr>
              <a:t>.</a:t>
            </a:r>
          </a:p>
          <a:p>
            <a:pPr marL="144000" algn="ctr">
              <a:spcAft>
                <a:spcPts val="300"/>
              </a:spcAft>
              <a:buClr>
                <a:srgbClr val="292929"/>
              </a:buClr>
              <a:defRPr/>
            </a:pPr>
            <a:endParaRPr lang="tr-TR" sz="1000" i="1" dirty="0">
              <a:solidFill>
                <a:srgbClr val="000000"/>
              </a:solidFill>
              <a:latin typeface="Calibri" pitchFamily="34" charset="0"/>
              <a:cs typeface="Calibri" pitchFamily="34" charset="0"/>
            </a:endParaRPr>
          </a:p>
          <a:p>
            <a:pPr marL="144000" algn="ctr">
              <a:spcAft>
                <a:spcPts val="300"/>
              </a:spcAft>
              <a:buClr>
                <a:srgbClr val="292929"/>
              </a:buClr>
              <a:defRPr/>
            </a:pPr>
            <a:r>
              <a:rPr lang="tr-TR" sz="2000" b="1" i="1" dirty="0">
                <a:solidFill>
                  <a:srgbClr val="000000"/>
                </a:solidFill>
                <a:latin typeface="Calibri" pitchFamily="34" charset="0"/>
                <a:cs typeface="Calibri" pitchFamily="34" charset="0"/>
              </a:rPr>
              <a:t>Az tecrübeli risk analistleri tarafından yürütülebilir</a:t>
            </a:r>
            <a:r>
              <a:rPr lang="tr-TR" sz="2000" b="1" i="1" dirty="0" smtClean="0">
                <a:solidFill>
                  <a:srgbClr val="000000"/>
                </a:solidFill>
                <a:latin typeface="Calibri" pitchFamily="34" charset="0"/>
                <a:cs typeface="Calibri" pitchFamily="34" charset="0"/>
              </a:rPr>
              <a:t>.</a:t>
            </a:r>
          </a:p>
          <a:p>
            <a:pPr marL="144000" algn="ctr">
              <a:spcAft>
                <a:spcPts val="300"/>
              </a:spcAft>
              <a:buClr>
                <a:srgbClr val="292929"/>
              </a:buClr>
              <a:defRPr/>
            </a:pPr>
            <a:endParaRPr lang="tr-TR" sz="1000" b="1" i="1" dirty="0">
              <a:solidFill>
                <a:srgbClr val="000000"/>
              </a:solidFill>
              <a:latin typeface="Calibri" pitchFamily="34" charset="0"/>
              <a:cs typeface="Calibri" pitchFamily="34" charset="0"/>
            </a:endParaRPr>
          </a:p>
          <a:p>
            <a:pPr marL="144000" algn="ctr">
              <a:spcAft>
                <a:spcPts val="300"/>
              </a:spcAft>
              <a:buClr>
                <a:srgbClr val="292929"/>
              </a:buClr>
              <a:defRPr/>
            </a:pPr>
            <a:r>
              <a:rPr lang="tr-TR" sz="2000" i="1" dirty="0">
                <a:solidFill>
                  <a:srgbClr val="000000"/>
                </a:solidFill>
                <a:latin typeface="Calibri" pitchFamily="34" charset="0"/>
                <a:cs typeface="Calibri" pitchFamily="34" charset="0"/>
              </a:rPr>
              <a:t>Bu metot çeşitli disiplinlerdeki takım üyelerinin tecrübelerine dayanması ve bu takımdaki üyelerin tecrübelerine göre sonuçların çok fazla etkilenmesi nedeniyle </a:t>
            </a:r>
            <a:r>
              <a:rPr lang="tr-TR" sz="2000" b="1" i="1" dirty="0" err="1">
                <a:solidFill>
                  <a:srgbClr val="000000"/>
                </a:solidFill>
                <a:latin typeface="Calibri" pitchFamily="34" charset="0"/>
                <a:cs typeface="Calibri" pitchFamily="34" charset="0"/>
              </a:rPr>
              <a:t>informel</a:t>
            </a:r>
            <a:r>
              <a:rPr lang="tr-TR" sz="2000" i="1" dirty="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bir metottur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METODOLOJİSİ / OLURSA NE OLUR…?</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824106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915048417"/>
              </p:ext>
            </p:extLst>
          </p:nvPr>
        </p:nvGraphicFramePr>
        <p:xfrm>
          <a:off x="61278" y="1130756"/>
          <a:ext cx="8911272" cy="2889489"/>
        </p:xfrm>
        <a:graphic>
          <a:graphicData uri="http://schemas.openxmlformats.org/drawingml/2006/table">
            <a:tbl>
              <a:tblPr firstRow="1" firstCol="1" bandRow="1"/>
              <a:tblGrid>
                <a:gridCol w="2657915"/>
                <a:gridCol w="1345821"/>
                <a:gridCol w="1581586"/>
                <a:gridCol w="1571929"/>
                <a:gridCol w="1754021"/>
              </a:tblGrid>
              <a:tr h="626240">
                <a:tc>
                  <a:txBody>
                    <a:bodyPr/>
                    <a:lstStyle/>
                    <a:p>
                      <a:pPr algn="ctr">
                        <a:spcAft>
                          <a:spcPts val="0"/>
                        </a:spcAft>
                      </a:pPr>
                      <a:r>
                        <a:rPr lang="tr-TR" sz="2000" b="1" i="1" dirty="0" smtClean="0">
                          <a:solidFill>
                            <a:schemeClr val="bg1"/>
                          </a:solidFill>
                          <a:effectLst/>
                          <a:latin typeface="Cambria" pitchFamily="18" charset="0"/>
                          <a:ea typeface="Times New Roman"/>
                          <a:cs typeface="Times New Roman"/>
                        </a:rPr>
                        <a:t>Soru</a:t>
                      </a:r>
                      <a:endParaRPr lang="tr-TR" sz="2000" b="1"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2000" b="1" i="1" dirty="0" smtClean="0">
                          <a:solidFill>
                            <a:schemeClr val="bg1"/>
                          </a:solidFill>
                          <a:effectLst/>
                          <a:latin typeface="Cambria" pitchFamily="18" charset="0"/>
                          <a:ea typeface="Times New Roman"/>
                          <a:cs typeface="Times New Roman"/>
                        </a:rPr>
                        <a:t>Sonuç</a:t>
                      </a:r>
                      <a:endParaRPr lang="tr-TR" sz="2000" b="1"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2000" b="1" i="1" dirty="0" smtClean="0">
                          <a:solidFill>
                            <a:schemeClr val="bg1"/>
                          </a:solidFill>
                          <a:effectLst/>
                          <a:latin typeface="Cambria" pitchFamily="18" charset="0"/>
                          <a:ea typeface="Times New Roman"/>
                          <a:cs typeface="Times New Roman"/>
                        </a:rPr>
                        <a:t>Tavsiyeler</a:t>
                      </a:r>
                      <a:endParaRPr lang="tr-TR" sz="2000" b="1"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2000" b="1" i="1" dirty="0" smtClean="0">
                          <a:solidFill>
                            <a:schemeClr val="bg1"/>
                          </a:solidFill>
                          <a:effectLst/>
                          <a:latin typeface="Cambria" pitchFamily="18" charset="0"/>
                          <a:ea typeface="Times New Roman"/>
                          <a:cs typeface="Times New Roman"/>
                        </a:rPr>
                        <a:t>Sorumlu</a:t>
                      </a:r>
                      <a:endParaRPr lang="tr-TR" sz="2000" b="1"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2000" b="1" i="1" dirty="0" smtClean="0">
                          <a:solidFill>
                            <a:schemeClr val="bg1"/>
                          </a:solidFill>
                          <a:effectLst/>
                          <a:latin typeface="Cambria" pitchFamily="18" charset="0"/>
                          <a:ea typeface="Times New Roman"/>
                          <a:cs typeface="Times New Roman"/>
                        </a:rPr>
                        <a:t>Eylem Zamanı</a:t>
                      </a:r>
                      <a:endParaRPr lang="tr-TR" sz="2000" b="1"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776654">
                <a:tc>
                  <a:txBody>
                    <a:bodyPr/>
                    <a:lstStyle/>
                    <a:p>
                      <a:pPr algn="ctr">
                        <a:spcAft>
                          <a:spcPts val="0"/>
                        </a:spcAft>
                      </a:pPr>
                      <a:r>
                        <a:rPr lang="tr-TR" sz="2000" b="1" i="1" dirty="0" smtClean="0">
                          <a:effectLst/>
                          <a:latin typeface="Calibri" pitchFamily="34" charset="0"/>
                          <a:cs typeface="Calibri" pitchFamily="34" charset="0"/>
                        </a:rPr>
                        <a:t>……….olursa ne olur?</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744891">
                <a:tc>
                  <a:txBody>
                    <a:bodyPr/>
                    <a:lstStyle/>
                    <a:p>
                      <a:pPr algn="ctr">
                        <a:spcAft>
                          <a:spcPts val="0"/>
                        </a:spcAft>
                      </a:pPr>
                      <a:r>
                        <a:rPr lang="tr-TR" sz="2000" b="1" i="1" dirty="0" smtClean="0">
                          <a:effectLst/>
                          <a:latin typeface="Calibri" pitchFamily="34" charset="0"/>
                          <a:cs typeface="Calibri" pitchFamily="34" charset="0"/>
                        </a:rPr>
                        <a:t>…...….olursa ne olur?</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741704">
                <a:tc>
                  <a:txBody>
                    <a:bodyPr/>
                    <a:lstStyle/>
                    <a:p>
                      <a:pPr algn="ctr">
                        <a:spcAft>
                          <a:spcPts val="0"/>
                        </a:spcAft>
                      </a:pPr>
                      <a:r>
                        <a:rPr lang="tr-TR" sz="2000" b="1" i="1" dirty="0" smtClean="0">
                          <a:effectLst/>
                          <a:latin typeface="Calibri" pitchFamily="34" charset="0"/>
                          <a:cs typeface="Calibri" pitchFamily="34" charset="0"/>
                        </a:rPr>
                        <a:t>……….olursa ne olur?</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METODOLOJİSİ / OLURSA NE OLUR…?</a:t>
            </a:r>
          </a:p>
        </p:txBody>
      </p:sp>
      <p:sp>
        <p:nvSpPr>
          <p:cNvPr id="4"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849314784"/>
      </p:ext>
    </p:extLst>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46082" name="Group 13"/>
          <p:cNvGrpSpPr>
            <a:grpSpLocks/>
          </p:cNvGrpSpPr>
          <p:nvPr/>
        </p:nvGrpSpPr>
        <p:grpSpPr bwMode="auto">
          <a:xfrm>
            <a:off x="-2381" y="909638"/>
            <a:ext cx="9144000" cy="5948362"/>
            <a:chOff x="0" y="0"/>
            <a:chExt cx="5760" cy="3747"/>
          </a:xfrm>
        </p:grpSpPr>
        <p:sp>
          <p:nvSpPr>
            <p:cNvPr id="461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rgbClr val="FFFFFF"/>
                </a:solidFill>
              </a:endParaRPr>
            </a:p>
          </p:txBody>
        </p:sp>
        <p:sp>
          <p:nvSpPr>
            <p:cNvPr id="461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grpSp>
      <p:sp>
        <p:nvSpPr>
          <p:cNvPr id="4609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solidFill>
                <a:srgbClr val="000000"/>
              </a:solidFill>
            </a:endParaRPr>
          </a:p>
        </p:txBody>
      </p:sp>
      <p:sp>
        <p:nvSpPr>
          <p:cNvPr id="27" name="Rechteck 4"/>
          <p:cNvSpPr>
            <a:spLocks noChangeArrowheads="1"/>
          </p:cNvSpPr>
          <p:nvPr/>
        </p:nvSpPr>
        <p:spPr bwMode="auto">
          <a:xfrm>
            <a:off x="0" y="2185059"/>
            <a:ext cx="9144000" cy="1682091"/>
          </a:xfrm>
          <a:prstGeom prst="rect">
            <a:avLst/>
          </a:prstGeom>
          <a:noFill/>
          <a:ln w="9525" algn="ctr">
            <a:noFill/>
            <a:round/>
            <a:headEnd/>
            <a:tailEnd/>
          </a:ln>
        </p:spPr>
        <p:txBody>
          <a:bodyPr wrap="none" anchor="ctr"/>
          <a:lstStyle/>
          <a:p>
            <a:pPr marL="36000" algn="ctr"/>
            <a:r>
              <a:rPr lang="tr-TR" sz="11000" b="1" noProof="1" smtClean="0">
                <a:solidFill>
                  <a:srgbClr val="FFFFFF"/>
                </a:solidFill>
                <a:effectLst>
                  <a:innerShdw blurRad="63500" dist="50800" dir="8100000">
                    <a:prstClr val="black">
                      <a:alpha val="50000"/>
                    </a:prstClr>
                  </a:innerShdw>
                </a:effectLst>
                <a:latin typeface="Calibri" pitchFamily="34" charset="0"/>
                <a:cs typeface="Calibri" pitchFamily="34" charset="0"/>
              </a:rPr>
              <a:t>PHA</a:t>
            </a:r>
            <a:endParaRPr lang="tr-TR" sz="11000" b="1" noProof="1">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
        <p:nvSpPr>
          <p:cNvPr id="10" name="Rechteck 4"/>
          <p:cNvSpPr>
            <a:spLocks noChangeArrowheads="1"/>
          </p:cNvSpPr>
          <p:nvPr/>
        </p:nvSpPr>
        <p:spPr bwMode="auto">
          <a:xfrm>
            <a:off x="0" y="4827588"/>
            <a:ext cx="9144000" cy="1552575"/>
          </a:xfrm>
          <a:prstGeom prst="rect">
            <a:avLst/>
          </a:prstGeom>
          <a:noFill/>
          <a:ln w="9525" algn="ctr">
            <a:noFill/>
            <a:round/>
            <a:headEnd/>
            <a:tailEnd/>
          </a:ln>
        </p:spPr>
        <p:txBody>
          <a:bodyPr wrap="none" anchor="ctr"/>
          <a:lstStyle/>
          <a:p>
            <a:pPr marL="36000" algn="ctr"/>
            <a:r>
              <a:rPr lang="tr-TR" sz="4400" b="1" noProof="1">
                <a:solidFill>
                  <a:srgbClr val="414141"/>
                </a:solidFill>
                <a:effectLst>
                  <a:innerShdw blurRad="63500" dist="50800" dir="8100000">
                    <a:prstClr val="black">
                      <a:alpha val="50000"/>
                    </a:prstClr>
                  </a:innerShdw>
                </a:effectLst>
                <a:latin typeface="Calibri" pitchFamily="34" charset="0"/>
                <a:cs typeface="Calibri" pitchFamily="34" charset="0"/>
              </a:rPr>
              <a:t>(Preliminary Hazard </a:t>
            </a:r>
            <a:r>
              <a:rPr lang="tr-TR" sz="4400" b="1" noProof="1" smtClean="0">
                <a:solidFill>
                  <a:srgbClr val="414141"/>
                </a:solidFill>
                <a:effectLst>
                  <a:innerShdw blurRad="63500" dist="50800" dir="8100000">
                    <a:prstClr val="black">
                      <a:alpha val="50000"/>
                    </a:prstClr>
                  </a:innerShdw>
                </a:effectLst>
                <a:latin typeface="Calibri" pitchFamily="34" charset="0"/>
                <a:cs typeface="Calibri" pitchFamily="34" charset="0"/>
              </a:rPr>
              <a:t>Analysis)</a:t>
            </a:r>
          </a:p>
          <a:p>
            <a:pPr marL="36000" algn="ctr"/>
            <a:r>
              <a:rPr lang="tr-TR" sz="4400" b="1" noProof="1" smtClean="0">
                <a:solidFill>
                  <a:srgbClr val="414141"/>
                </a:solidFill>
                <a:effectLst>
                  <a:innerShdw blurRad="63500" dist="50800" dir="8100000">
                    <a:prstClr val="black">
                      <a:alpha val="50000"/>
                    </a:prstClr>
                  </a:innerShdw>
                </a:effectLst>
                <a:latin typeface="Calibri" pitchFamily="34" charset="0"/>
                <a:cs typeface="Calibri" pitchFamily="34" charset="0"/>
              </a:rPr>
              <a:t>Ön Tehlike Analizi</a:t>
            </a:r>
            <a:endParaRPr lang="tr-TR" sz="4400" b="1" noProof="1">
              <a:solidFill>
                <a:srgbClr val="414141"/>
              </a:solidFill>
              <a:effectLst>
                <a:innerShdw blurRad="63500" dist="50800" dir="8100000">
                  <a:prstClr val="black">
                    <a:alpha val="50000"/>
                  </a:prstClr>
                </a:innerShdw>
              </a:effectLst>
              <a:latin typeface="Calibri" pitchFamily="34" charset="0"/>
              <a:cs typeface="Calibri" pitchFamily="34" charset="0"/>
            </a:endParaRPr>
          </a:p>
        </p:txBody>
      </p:sp>
      <p:sp>
        <p:nvSpPr>
          <p:cNvPr id="11" name="Oval 10"/>
          <p:cNvSpPr/>
          <p:nvPr/>
        </p:nvSpPr>
        <p:spPr>
          <a:xfrm>
            <a:off x="127590" y="411163"/>
            <a:ext cx="1512000" cy="1440000"/>
          </a:xfrm>
          <a:prstGeom prst="ellipse">
            <a:avLst/>
          </a:prstGeom>
          <a:noFill/>
          <a:ln w="539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7200" b="1" dirty="0" smtClean="0">
                <a:solidFill>
                  <a:srgbClr val="FFFFFF"/>
                </a:solidFill>
                <a:latin typeface="Cambria" pitchFamily="18" charset="0"/>
              </a:rPr>
              <a:t>3</a:t>
            </a:r>
            <a:endParaRPr lang="tr-TR" sz="7200" b="1" dirty="0">
              <a:solidFill>
                <a:srgbClr val="FFFFFF"/>
              </a:solidFill>
              <a:latin typeface="Cambria" pitchFamily="18" charset="0"/>
            </a:endParaRPr>
          </a:p>
        </p:txBody>
      </p:sp>
      <p:sp>
        <p:nvSpPr>
          <p:cNvPr id="12"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550738216"/>
      </p:ext>
    </p:extLst>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Açıklamalar – 1 </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İşletmenin-tesisin </a:t>
            </a:r>
            <a:r>
              <a:rPr lang="tr-TR" sz="2000" b="1" i="1" dirty="0">
                <a:solidFill>
                  <a:srgbClr val="000000"/>
                </a:solidFill>
                <a:latin typeface="Calibri" pitchFamily="34" charset="0"/>
                <a:cs typeface="Calibri" pitchFamily="34" charset="0"/>
              </a:rPr>
              <a:t>tasarımı aşamasında </a:t>
            </a:r>
            <a:r>
              <a:rPr lang="tr-TR" sz="2000" i="1" dirty="0">
                <a:solidFill>
                  <a:srgbClr val="000000"/>
                </a:solidFill>
                <a:latin typeface="Calibri" pitchFamily="34" charset="0"/>
                <a:cs typeface="Calibri" pitchFamily="34" charset="0"/>
              </a:rPr>
              <a:t>tehlikelerin analizi için kullanılan tehlike değerlendirme </a:t>
            </a:r>
            <a:r>
              <a:rPr lang="tr-TR" sz="2000" i="1" dirty="0" smtClean="0">
                <a:solidFill>
                  <a:srgbClr val="000000"/>
                </a:solidFill>
                <a:latin typeface="Calibri" pitchFamily="34" charset="0"/>
                <a:cs typeface="Calibri" pitchFamily="34" charset="0"/>
              </a:rPr>
              <a:t>tekniğidir.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Bir işletmede hangi tür tehlikelerin sıklıkla ortaya çıktığını ve hangi analiz metodunun uygulanacağını belirleyen </a:t>
            </a:r>
            <a:r>
              <a:rPr lang="tr-TR" sz="2000" b="1" i="1" dirty="0" smtClean="0">
                <a:solidFill>
                  <a:srgbClr val="000000"/>
                </a:solidFill>
                <a:latin typeface="Calibri" pitchFamily="34" charset="0"/>
                <a:cs typeface="Calibri" pitchFamily="34" charset="0"/>
              </a:rPr>
              <a:t>metodolojidir.</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479363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46082" name="Group 13"/>
          <p:cNvGrpSpPr>
            <a:grpSpLocks/>
          </p:cNvGrpSpPr>
          <p:nvPr/>
        </p:nvGrpSpPr>
        <p:grpSpPr bwMode="auto">
          <a:xfrm>
            <a:off x="-2381" y="909638"/>
            <a:ext cx="9144000" cy="5948362"/>
            <a:chOff x="0" y="0"/>
            <a:chExt cx="5760" cy="3747"/>
          </a:xfrm>
        </p:grpSpPr>
        <p:sp>
          <p:nvSpPr>
            <p:cNvPr id="461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rgbClr val="FFFFFF"/>
                </a:solidFill>
              </a:endParaRPr>
            </a:p>
          </p:txBody>
        </p:sp>
        <p:sp>
          <p:nvSpPr>
            <p:cNvPr id="461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grpSp>
      <p:sp>
        <p:nvSpPr>
          <p:cNvPr id="4609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solidFill>
                <a:srgbClr val="000000"/>
              </a:solidFill>
            </a:endParaRPr>
          </a:p>
        </p:txBody>
      </p:sp>
      <p:sp>
        <p:nvSpPr>
          <p:cNvPr id="27" name="Rechteck 4"/>
          <p:cNvSpPr>
            <a:spLocks noChangeArrowheads="1"/>
          </p:cNvSpPr>
          <p:nvPr/>
        </p:nvSpPr>
        <p:spPr bwMode="auto">
          <a:xfrm>
            <a:off x="0" y="2185059"/>
            <a:ext cx="9144000" cy="1682091"/>
          </a:xfrm>
          <a:prstGeom prst="rect">
            <a:avLst/>
          </a:prstGeom>
          <a:noFill/>
          <a:ln w="9525" algn="ctr">
            <a:noFill/>
            <a:round/>
            <a:headEnd/>
            <a:tailEnd/>
          </a:ln>
        </p:spPr>
        <p:txBody>
          <a:bodyPr wrap="none" anchor="ctr"/>
          <a:lstStyle/>
          <a:p>
            <a:pPr marL="36000" algn="ctr"/>
            <a:r>
              <a:rPr lang="tr-TR" sz="11000" b="1" noProof="1" smtClean="0">
                <a:solidFill>
                  <a:srgbClr val="FFFFFF"/>
                </a:solidFill>
                <a:effectLst>
                  <a:innerShdw blurRad="63500" dist="50800" dir="8100000">
                    <a:prstClr val="black">
                      <a:alpha val="50000"/>
                    </a:prstClr>
                  </a:innerShdw>
                </a:effectLst>
                <a:latin typeface="Calibri" pitchFamily="34" charset="0"/>
                <a:cs typeface="Calibri" pitchFamily="34" charset="0"/>
              </a:rPr>
              <a:t>PRA</a:t>
            </a:r>
            <a:endParaRPr lang="tr-TR" sz="11000" b="1" noProof="1">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
        <p:nvSpPr>
          <p:cNvPr id="10" name="Rechteck 4"/>
          <p:cNvSpPr>
            <a:spLocks noChangeArrowheads="1"/>
          </p:cNvSpPr>
          <p:nvPr/>
        </p:nvSpPr>
        <p:spPr bwMode="auto">
          <a:xfrm>
            <a:off x="0" y="4656138"/>
            <a:ext cx="9144000" cy="1552575"/>
          </a:xfrm>
          <a:prstGeom prst="rect">
            <a:avLst/>
          </a:prstGeom>
          <a:noFill/>
          <a:ln w="9525" algn="ctr">
            <a:noFill/>
            <a:round/>
            <a:headEnd/>
            <a:tailEnd/>
          </a:ln>
        </p:spPr>
        <p:txBody>
          <a:bodyPr wrap="none" anchor="ctr"/>
          <a:lstStyle/>
          <a:p>
            <a:pPr marL="36000" algn="ctr"/>
            <a:r>
              <a:rPr lang="tr-TR" sz="4400" b="1" noProof="1">
                <a:solidFill>
                  <a:srgbClr val="414141"/>
                </a:solidFill>
                <a:effectLst>
                  <a:innerShdw blurRad="63500" dist="50800" dir="8100000">
                    <a:prstClr val="black">
                      <a:alpha val="50000"/>
                    </a:prstClr>
                  </a:innerShdw>
                </a:effectLst>
                <a:latin typeface="Calibri" pitchFamily="34" charset="0"/>
                <a:cs typeface="Calibri" pitchFamily="34" charset="0"/>
              </a:rPr>
              <a:t>(Preliminary Risk Analysis</a:t>
            </a:r>
            <a:r>
              <a:rPr lang="tr-TR" sz="4400" b="1" noProof="1" smtClean="0">
                <a:solidFill>
                  <a:srgbClr val="414141"/>
                </a:solidFill>
                <a:effectLst>
                  <a:innerShdw blurRad="63500" dist="50800" dir="8100000">
                    <a:prstClr val="black">
                      <a:alpha val="50000"/>
                    </a:prstClr>
                  </a:innerShdw>
                </a:effectLst>
                <a:latin typeface="Calibri" pitchFamily="34" charset="0"/>
                <a:cs typeface="Calibri" pitchFamily="34" charset="0"/>
              </a:rPr>
              <a:t>)</a:t>
            </a:r>
          </a:p>
          <a:p>
            <a:pPr marL="36000" algn="ctr"/>
            <a:r>
              <a:rPr lang="tr-TR" sz="4400" b="1" noProof="1" smtClean="0">
                <a:solidFill>
                  <a:srgbClr val="414141"/>
                </a:solidFill>
                <a:effectLst>
                  <a:innerShdw blurRad="63500" dist="50800" dir="8100000">
                    <a:prstClr val="black">
                      <a:alpha val="50000"/>
                    </a:prstClr>
                  </a:innerShdw>
                </a:effectLst>
                <a:latin typeface="Calibri" pitchFamily="34" charset="0"/>
                <a:cs typeface="Calibri" pitchFamily="34" charset="0"/>
              </a:rPr>
              <a:t>Çeklist </a:t>
            </a:r>
            <a:r>
              <a:rPr lang="tr-TR" sz="4400" b="1" noProof="1">
                <a:solidFill>
                  <a:srgbClr val="414141"/>
                </a:solidFill>
                <a:effectLst>
                  <a:innerShdw blurRad="63500" dist="50800" dir="8100000">
                    <a:prstClr val="black">
                      <a:alpha val="50000"/>
                    </a:prstClr>
                  </a:innerShdw>
                </a:effectLst>
                <a:latin typeface="Calibri" pitchFamily="34" charset="0"/>
                <a:cs typeface="Calibri" pitchFamily="34" charset="0"/>
              </a:rPr>
              <a:t>Kullanılarak Birincil Risk </a:t>
            </a:r>
            <a:r>
              <a:rPr lang="tr-TR" sz="4400" b="1" noProof="1" smtClean="0">
                <a:solidFill>
                  <a:srgbClr val="414141"/>
                </a:solidFill>
                <a:effectLst>
                  <a:innerShdw blurRad="63500" dist="50800" dir="8100000">
                    <a:prstClr val="black">
                      <a:alpha val="50000"/>
                    </a:prstClr>
                  </a:innerShdw>
                </a:effectLst>
                <a:latin typeface="Calibri" pitchFamily="34" charset="0"/>
                <a:cs typeface="Calibri" pitchFamily="34" charset="0"/>
              </a:rPr>
              <a:t>Analizi</a:t>
            </a:r>
          </a:p>
          <a:p>
            <a:pPr marL="36000" algn="ctr"/>
            <a:r>
              <a:rPr lang="tr-TR" sz="4400" b="1" noProof="1" smtClean="0">
                <a:solidFill>
                  <a:srgbClr val="414141"/>
                </a:solidFill>
                <a:effectLst>
                  <a:innerShdw blurRad="63500" dist="50800" dir="8100000">
                    <a:prstClr val="black">
                      <a:alpha val="50000"/>
                    </a:prstClr>
                  </a:innerShdw>
                </a:effectLst>
                <a:latin typeface="Calibri" pitchFamily="34" charset="0"/>
                <a:cs typeface="Calibri" pitchFamily="34" charset="0"/>
              </a:rPr>
              <a:t>Kontrol Listeleri Kullanarak Risk Analizi</a:t>
            </a:r>
            <a:endParaRPr lang="tr-TR" sz="4400" b="1" noProof="1">
              <a:solidFill>
                <a:srgbClr val="414141"/>
              </a:solidFill>
              <a:effectLst>
                <a:innerShdw blurRad="63500" dist="50800" dir="8100000">
                  <a:prstClr val="black">
                    <a:alpha val="50000"/>
                  </a:prstClr>
                </a:innerShdw>
              </a:effectLst>
              <a:latin typeface="Calibri" pitchFamily="34" charset="0"/>
              <a:cs typeface="Calibri" pitchFamily="34" charset="0"/>
            </a:endParaRPr>
          </a:p>
        </p:txBody>
      </p:sp>
      <p:sp>
        <p:nvSpPr>
          <p:cNvPr id="11" name="Oval 10"/>
          <p:cNvSpPr/>
          <p:nvPr/>
        </p:nvSpPr>
        <p:spPr>
          <a:xfrm>
            <a:off x="127590" y="411163"/>
            <a:ext cx="1512000" cy="1440000"/>
          </a:xfrm>
          <a:prstGeom prst="ellipse">
            <a:avLst/>
          </a:prstGeom>
          <a:noFill/>
          <a:ln w="539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7200" b="1" dirty="0" smtClean="0">
                <a:latin typeface="Cambria" pitchFamily="18" charset="0"/>
              </a:rPr>
              <a:t>4</a:t>
            </a:r>
            <a:endParaRPr lang="tr-TR" sz="7200" b="1" dirty="0">
              <a:latin typeface="Cambria" pitchFamily="18" charset="0"/>
            </a:endParaRPr>
          </a:p>
        </p:txBody>
      </p:sp>
      <p:sp>
        <p:nvSpPr>
          <p:cNvPr id="12"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34517292"/>
      </p:ext>
    </p:extLst>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Açıklamalar – 2</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4000">
              <a:spcAft>
                <a:spcPts val="300"/>
              </a:spcAft>
              <a:buClr>
                <a:srgbClr val="292929"/>
              </a:buClr>
              <a:defRPr/>
            </a:pPr>
            <a:endParaRPr lang="tr-TR" sz="2000" b="1" i="1" dirty="0" smtClean="0">
              <a:solidFill>
                <a:srgbClr val="000000"/>
              </a:solidFill>
              <a:latin typeface="Calibri" pitchFamily="34" charset="0"/>
              <a:cs typeface="Calibri" pitchFamily="34" charset="0"/>
            </a:endParaRPr>
          </a:p>
          <a:p>
            <a:pPr marL="144000">
              <a:spcAft>
                <a:spcPts val="300"/>
              </a:spcAft>
              <a:buClr>
                <a:srgbClr val="292929"/>
              </a:buClr>
              <a:defRPr/>
            </a:pPr>
            <a:r>
              <a:rPr lang="tr-TR" sz="2000" b="1" i="1" dirty="0" smtClean="0">
                <a:solidFill>
                  <a:srgbClr val="000000"/>
                </a:solidFill>
                <a:latin typeface="Calibri" pitchFamily="34" charset="0"/>
                <a:cs typeface="Calibri" pitchFamily="34" charset="0"/>
              </a:rPr>
              <a:t>İki </a:t>
            </a:r>
            <a:r>
              <a:rPr lang="tr-TR" sz="2000" b="1" i="1" dirty="0">
                <a:solidFill>
                  <a:srgbClr val="000000"/>
                </a:solidFill>
                <a:latin typeface="Calibri" pitchFamily="34" charset="0"/>
                <a:cs typeface="Calibri" pitchFamily="34" charset="0"/>
              </a:rPr>
              <a:t>adımda </a:t>
            </a:r>
            <a:r>
              <a:rPr lang="tr-TR" sz="2000" b="1" i="1" dirty="0" smtClean="0">
                <a:solidFill>
                  <a:srgbClr val="000000"/>
                </a:solidFill>
                <a:latin typeface="Calibri" pitchFamily="34" charset="0"/>
                <a:cs typeface="Calibri" pitchFamily="34" charset="0"/>
              </a:rPr>
              <a:t>gerçekleştirilir</a:t>
            </a:r>
            <a:r>
              <a:rPr lang="tr-TR" sz="2000" b="1" i="1" dirty="0">
                <a:solidFill>
                  <a:srgbClr val="000000"/>
                </a:solidFill>
                <a:latin typeface="Calibri" pitchFamily="34" charset="0"/>
                <a:cs typeface="Calibri" pitchFamily="34" charset="0"/>
              </a:rPr>
              <a:t>;</a:t>
            </a:r>
            <a:endParaRPr lang="tr-TR" sz="2000" b="1" i="1" dirty="0" smtClean="0">
              <a:solidFill>
                <a:srgbClr val="000000"/>
              </a:solidFill>
              <a:latin typeface="Calibri" pitchFamily="34" charset="0"/>
              <a:cs typeface="Calibri" pitchFamily="34" charset="0"/>
            </a:endParaRPr>
          </a:p>
          <a:p>
            <a:pPr marL="457200" indent="-324000">
              <a:spcAft>
                <a:spcPts val="0"/>
              </a:spcAft>
              <a:buClr>
                <a:srgbClr val="292929"/>
              </a:buClr>
              <a:buFont typeface="+mj-lt"/>
              <a:buAutoNum type="arabicPeriod"/>
              <a:defRPr/>
            </a:pPr>
            <a:r>
              <a:rPr lang="tr-TR" sz="2000" b="1" i="1" dirty="0" err="1" smtClean="0">
                <a:solidFill>
                  <a:srgbClr val="000000"/>
                </a:solidFill>
                <a:latin typeface="Calibri" pitchFamily="34" charset="0"/>
                <a:cs typeface="Calibri" pitchFamily="34" charset="0"/>
              </a:rPr>
              <a:t>Check</a:t>
            </a:r>
            <a:r>
              <a:rPr lang="tr-TR" sz="2000" b="1" i="1" dirty="0" smtClean="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listelerindeki özel sorularla, analizi yapılan tesisin eksiklikleri saptanır</a:t>
            </a:r>
            <a:r>
              <a:rPr lang="tr-TR" sz="2000" b="1" i="1" dirty="0" smtClean="0">
                <a:solidFill>
                  <a:srgbClr val="000000"/>
                </a:solidFill>
                <a:latin typeface="Calibri" pitchFamily="34" charset="0"/>
                <a:cs typeface="Calibri" pitchFamily="34" charset="0"/>
              </a:rPr>
              <a:t>.</a:t>
            </a:r>
          </a:p>
          <a:p>
            <a:pPr marL="457200" indent="-324000">
              <a:spcAft>
                <a:spcPts val="0"/>
              </a:spcAft>
              <a:buClr>
                <a:srgbClr val="292929"/>
              </a:buClr>
              <a:buFont typeface="+mj-lt"/>
              <a:buAutoNum type="arabicPeriod"/>
              <a:defRPr/>
            </a:pPr>
            <a:endParaRPr lang="tr-TR" sz="2000" b="1" i="1" dirty="0">
              <a:solidFill>
                <a:srgbClr val="000000"/>
              </a:solidFill>
              <a:latin typeface="Calibri" pitchFamily="34" charset="0"/>
              <a:cs typeface="Calibri" pitchFamily="34" charset="0"/>
            </a:endParaRPr>
          </a:p>
          <a:p>
            <a:pPr marL="457200" indent="-3240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Bir önlemler </a:t>
            </a:r>
            <a:r>
              <a:rPr lang="tr-TR" sz="2000" b="1" i="1" dirty="0" err="1">
                <a:solidFill>
                  <a:srgbClr val="000000"/>
                </a:solidFill>
                <a:latin typeface="Calibri" pitchFamily="34" charset="0"/>
                <a:cs typeface="Calibri" pitchFamily="34" charset="0"/>
              </a:rPr>
              <a:t>katalogu</a:t>
            </a:r>
            <a:r>
              <a:rPr lang="tr-TR" sz="2000" b="1" i="1" dirty="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ile </a:t>
            </a:r>
            <a:r>
              <a:rPr lang="tr-TR" sz="2000" b="1" i="1" dirty="0">
                <a:solidFill>
                  <a:srgbClr val="000000"/>
                </a:solidFill>
                <a:latin typeface="Calibri" pitchFamily="34" charset="0"/>
                <a:cs typeface="Calibri" pitchFamily="34" charset="0"/>
              </a:rPr>
              <a:t>yapılması gereken düzeltmeler önerilir.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 / PRA</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526597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a:t>
            </a:r>
            <a:r>
              <a:rPr lang="tr-TR" sz="2000" b="1" i="1" dirty="0" smtClean="0">
                <a:solidFill>
                  <a:srgbClr val="000000"/>
                </a:solidFill>
                <a:latin typeface="Calibri" pitchFamily="34" charset="0"/>
                <a:cs typeface="Calibri" pitchFamily="34" charset="0"/>
              </a:rPr>
              <a:t>Çalışma </a:t>
            </a:r>
            <a:r>
              <a:rPr lang="tr-TR" sz="2000" b="1" i="1" dirty="0">
                <a:solidFill>
                  <a:srgbClr val="000000"/>
                </a:solidFill>
                <a:latin typeface="Calibri" pitchFamily="34" charset="0"/>
                <a:cs typeface="Calibri" pitchFamily="34" charset="0"/>
              </a:rPr>
              <a:t>çevresinin </a:t>
            </a:r>
            <a:r>
              <a:rPr lang="tr-TR" sz="2000" i="1" dirty="0">
                <a:solidFill>
                  <a:srgbClr val="000000"/>
                </a:solidFill>
                <a:latin typeface="Calibri" pitchFamily="34" charset="0"/>
                <a:cs typeface="Calibri" pitchFamily="34" charset="0"/>
              </a:rPr>
              <a:t>fiziki kusurları ve </a:t>
            </a:r>
            <a:r>
              <a:rPr lang="tr-TR" sz="2000" i="1" dirty="0" smtClean="0">
                <a:solidFill>
                  <a:srgbClr val="000000"/>
                </a:solidFill>
                <a:latin typeface="Calibri" pitchFamily="34" charset="0"/>
                <a:cs typeface="Calibri" pitchFamily="34" charset="0"/>
              </a:rPr>
              <a:t>uygun olmayan şartları ile </a:t>
            </a:r>
            <a:r>
              <a:rPr lang="tr-TR" sz="2000" b="1" i="1" dirty="0" smtClean="0">
                <a:solidFill>
                  <a:srgbClr val="000000"/>
                </a:solidFill>
                <a:latin typeface="Calibri" pitchFamily="34" charset="0"/>
                <a:cs typeface="Calibri" pitchFamily="34" charset="0"/>
              </a:rPr>
              <a:t>insanların </a:t>
            </a:r>
            <a:r>
              <a:rPr lang="tr-TR" sz="2000" b="1" i="1" dirty="0">
                <a:solidFill>
                  <a:srgbClr val="000000"/>
                </a:solidFill>
                <a:latin typeface="Calibri" pitchFamily="34" charset="0"/>
                <a:cs typeface="Calibri" pitchFamily="34" charset="0"/>
              </a:rPr>
              <a:t>hatalı davranışları </a:t>
            </a:r>
            <a:r>
              <a:rPr lang="tr-TR" sz="2000" i="1" dirty="0">
                <a:solidFill>
                  <a:srgbClr val="000000"/>
                </a:solidFill>
                <a:latin typeface="Calibri" pitchFamily="34" charset="0"/>
                <a:cs typeface="Calibri" pitchFamily="34" charset="0"/>
              </a:rPr>
              <a:t>gibi, çalışma ortam ve koşullarında var </a:t>
            </a:r>
            <a:r>
              <a:rPr lang="tr-TR" sz="2000" i="1" dirty="0" smtClean="0">
                <a:solidFill>
                  <a:srgbClr val="000000"/>
                </a:solidFill>
                <a:latin typeface="Calibri" pitchFamily="34" charset="0"/>
                <a:cs typeface="Calibri" pitchFamily="34" charset="0"/>
              </a:rPr>
              <a:t>olan ve/veya </a:t>
            </a:r>
            <a:r>
              <a:rPr lang="tr-TR" sz="2000" b="1" i="1" dirty="0">
                <a:solidFill>
                  <a:srgbClr val="000000"/>
                </a:solidFill>
                <a:latin typeface="Calibri" pitchFamily="34" charset="0"/>
                <a:cs typeface="Calibri" pitchFamily="34" charset="0"/>
              </a:rPr>
              <a:t>dışarıdan </a:t>
            </a:r>
            <a:r>
              <a:rPr lang="tr-TR" sz="2000" b="1" i="1" dirty="0" smtClean="0">
                <a:solidFill>
                  <a:srgbClr val="000000"/>
                </a:solidFill>
                <a:latin typeface="Calibri" pitchFamily="34" charset="0"/>
                <a:cs typeface="Calibri" pitchFamily="34" charset="0"/>
              </a:rPr>
              <a:t>gelebilecek; </a:t>
            </a:r>
            <a:r>
              <a:rPr lang="tr-TR" sz="2000" i="1" dirty="0" smtClean="0">
                <a:solidFill>
                  <a:srgbClr val="000000"/>
                </a:solidFill>
                <a:latin typeface="Calibri" pitchFamily="34" charset="0"/>
                <a:cs typeface="Calibri" pitchFamily="34" charset="0"/>
              </a:rPr>
              <a:t>ama </a:t>
            </a:r>
            <a:r>
              <a:rPr lang="tr-TR" sz="2000" i="1" dirty="0">
                <a:solidFill>
                  <a:srgbClr val="000000"/>
                </a:solidFill>
                <a:latin typeface="Calibri" pitchFamily="34" charset="0"/>
                <a:cs typeface="Calibri" pitchFamily="34" charset="0"/>
              </a:rPr>
              <a:t>kapsamı </a:t>
            </a:r>
            <a:r>
              <a:rPr lang="tr-TR" sz="2000" i="1" dirty="0" smtClean="0">
                <a:solidFill>
                  <a:srgbClr val="000000"/>
                </a:solidFill>
                <a:latin typeface="Calibri" pitchFamily="34" charset="0"/>
                <a:cs typeface="Calibri" pitchFamily="34" charset="0"/>
              </a:rPr>
              <a:t>belirlenmemiş; </a:t>
            </a:r>
            <a:r>
              <a:rPr lang="tr-TR" sz="2000" b="1" i="1" dirty="0" smtClean="0">
                <a:solidFill>
                  <a:srgbClr val="000000"/>
                </a:solidFill>
                <a:latin typeface="Calibri" pitchFamily="34" charset="0"/>
                <a:cs typeface="Calibri" pitchFamily="34" charset="0"/>
              </a:rPr>
              <a:t>maruz </a:t>
            </a:r>
            <a:r>
              <a:rPr lang="tr-TR" sz="2000" b="1" i="1" dirty="0">
                <a:solidFill>
                  <a:srgbClr val="000000"/>
                </a:solidFill>
                <a:latin typeface="Calibri" pitchFamily="34" charset="0"/>
                <a:cs typeface="Calibri" pitchFamily="34" charset="0"/>
              </a:rPr>
              <a:t>kimselere, işyerine ve çevreye zarar ya da hasar verme </a:t>
            </a:r>
            <a:r>
              <a:rPr lang="tr-TR" sz="2000" b="1" i="1" dirty="0" smtClean="0">
                <a:solidFill>
                  <a:srgbClr val="000000"/>
                </a:solidFill>
                <a:latin typeface="Calibri" pitchFamily="34" charset="0"/>
                <a:cs typeface="Calibri" pitchFamily="34" charset="0"/>
              </a:rPr>
              <a:t>potansiyelidir.»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«Çalışanların </a:t>
            </a:r>
            <a:r>
              <a:rPr lang="tr-TR" sz="2000" b="1" i="1" dirty="0">
                <a:solidFill>
                  <a:srgbClr val="000000"/>
                </a:solidFill>
                <a:latin typeface="Calibri" pitchFamily="34" charset="0"/>
                <a:cs typeface="Calibri" pitchFamily="34" charset="0"/>
              </a:rPr>
              <a:t>yaralanma ve sağlık sorunlarına neden olabilen güvenli olmayan iş ortamı ve </a:t>
            </a:r>
            <a:r>
              <a:rPr lang="tr-TR" sz="2000" b="1" i="1" dirty="0" smtClean="0">
                <a:solidFill>
                  <a:srgbClr val="000000"/>
                </a:solidFill>
                <a:latin typeface="Calibri" pitchFamily="34" charset="0"/>
                <a:cs typeface="Calibri" pitchFamily="34" charset="0"/>
              </a:rPr>
              <a:t>uygulamalardır.»</a:t>
            </a:r>
          </a:p>
          <a:p>
            <a:pPr algn="ctr">
              <a:spcAft>
                <a:spcPts val="0"/>
              </a:spcAft>
              <a:buClr>
                <a:srgbClr val="292929"/>
              </a:buClr>
              <a:defRPr/>
            </a:pPr>
            <a:endParaRPr lang="tr-TR" sz="8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TANIMLAR</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030320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 / PRA</a:t>
            </a:r>
          </a:p>
        </p:txBody>
      </p:sp>
      <p:graphicFrame>
        <p:nvGraphicFramePr>
          <p:cNvPr id="10" name="Tablo 9"/>
          <p:cNvGraphicFramePr>
            <a:graphicFrameLocks noGrp="1"/>
          </p:cNvGraphicFramePr>
          <p:nvPr>
            <p:extLst>
              <p:ext uri="{D42A27DB-BD31-4B8C-83A1-F6EECF244321}">
                <p14:modId xmlns:p14="http://schemas.microsoft.com/office/powerpoint/2010/main" val="805414644"/>
              </p:ext>
            </p:extLst>
          </p:nvPr>
        </p:nvGraphicFramePr>
        <p:xfrm>
          <a:off x="231796" y="1042010"/>
          <a:ext cx="8789378" cy="5284495"/>
        </p:xfrm>
        <a:graphic>
          <a:graphicData uri="http://schemas.openxmlformats.org/drawingml/2006/table">
            <a:tbl>
              <a:tblPr firstRow="1" bandRow="1">
                <a:effectLst>
                  <a:innerShdw blurRad="114300">
                    <a:prstClr val="black"/>
                  </a:innerShdw>
                </a:effectLst>
                <a:tableStyleId>{5C22544A-7EE6-4342-B048-85BDC9FD1C3A}</a:tableStyleId>
              </a:tblPr>
              <a:tblGrid>
                <a:gridCol w="1339029"/>
                <a:gridCol w="3793172"/>
                <a:gridCol w="1219059"/>
                <a:gridCol w="1219059"/>
                <a:gridCol w="1219059"/>
              </a:tblGrid>
              <a:tr h="226700">
                <a:tc gridSpan="5">
                  <a:txBody>
                    <a:bodyPr/>
                    <a:lstStyle/>
                    <a:p>
                      <a:pPr algn="ctr" fontAlgn="ctr"/>
                      <a:r>
                        <a:rPr kumimoji="0" lang="tr-TR" sz="16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PRA ÇEKLİST</a:t>
                      </a:r>
                      <a:endParaRPr kumimoji="0" lang="tr-TR" sz="16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hMerge="1">
                  <a:txBody>
                    <a:bodyPr/>
                    <a:lstStyle/>
                    <a:p>
                      <a:endParaRPr lang="tr-TR"/>
                    </a:p>
                  </a:txBody>
                  <a:tcPr/>
                </a:tc>
                <a:tc hMerge="1">
                  <a:txBody>
                    <a:bodyPr/>
                    <a:lstStyle/>
                    <a:p>
                      <a:pPr algn="ctr" fontAlgn="ctr"/>
                      <a:endParaRPr kumimoji="0" lang="tr-TR" sz="18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hMerge="1">
                  <a:txBody>
                    <a:bodyPr/>
                    <a:lstStyle/>
                    <a:p>
                      <a:endParaRPr lang="tr-TR"/>
                    </a:p>
                  </a:txBody>
                  <a:tcPr/>
                </a:tc>
                <a:tc hMerge="1">
                  <a:txBody>
                    <a:bodyPr/>
                    <a:lstStyle/>
                    <a:p>
                      <a:endParaRPr lang="tr-TR"/>
                    </a:p>
                  </a:txBody>
                  <a:tcPr/>
                </a:tc>
              </a:tr>
              <a:tr h="226700">
                <a:tc gridSpan="2">
                  <a:txBody>
                    <a:bodyPr/>
                    <a:lstStyle/>
                    <a:p>
                      <a:pPr algn="l" fontAlgn="ctr"/>
                      <a:r>
                        <a:rPr kumimoji="0" lang="tr-TR" sz="12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 Proses / Sistem</a:t>
                      </a:r>
                      <a:endParaRPr kumimoji="0" lang="tr-TR" sz="12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hMerge="1">
                  <a:txBody>
                    <a:bodyPr/>
                    <a:lstStyle/>
                    <a:p>
                      <a:endParaRPr lang="tr-TR"/>
                    </a:p>
                  </a:txBody>
                  <a:tcPr/>
                </a:tc>
                <a:tc gridSpan="3">
                  <a:txBody>
                    <a:bodyPr/>
                    <a:lstStyle/>
                    <a:p>
                      <a:pPr algn="l" fontAlgn="ctr"/>
                      <a:r>
                        <a:rPr kumimoji="0" lang="tr-TR" sz="12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 Tarih</a:t>
                      </a:r>
                      <a:endParaRPr kumimoji="0" lang="tr-TR" sz="12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hMerge="1">
                  <a:txBody>
                    <a:bodyPr/>
                    <a:lstStyle/>
                    <a:p>
                      <a:endParaRPr lang="tr-TR"/>
                    </a:p>
                  </a:txBody>
                  <a:tcPr/>
                </a:tc>
                <a:tc hMerge="1">
                  <a:txBody>
                    <a:bodyPr/>
                    <a:lstStyle/>
                    <a:p>
                      <a:endParaRPr lang="tr-TR"/>
                    </a:p>
                  </a:txBody>
                  <a:tcPr/>
                </a:tc>
              </a:tr>
              <a:tr h="226700">
                <a:tc gridSpan="2">
                  <a:txBody>
                    <a:bodyPr/>
                    <a:lstStyle/>
                    <a:p>
                      <a:pPr algn="l" fontAlgn="ctr"/>
                      <a:r>
                        <a:rPr kumimoji="0" lang="tr-TR" sz="12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 Alt Sistem</a:t>
                      </a:r>
                      <a:endParaRPr kumimoji="0" lang="tr-TR" sz="12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hMerge="1">
                  <a:txBody>
                    <a:bodyPr/>
                    <a:lstStyle/>
                    <a:p>
                      <a:endParaRPr lang="tr-TR"/>
                    </a:p>
                  </a:txBody>
                  <a:tcPr/>
                </a:tc>
                <a:tc gridSpan="3">
                  <a:txBody>
                    <a:bodyPr/>
                    <a:lstStyle/>
                    <a:p>
                      <a:pPr algn="l" fontAlgn="ctr"/>
                      <a:r>
                        <a:rPr kumimoji="0" lang="tr-TR" sz="12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 Revizyon No</a:t>
                      </a:r>
                      <a:endParaRPr kumimoji="0" lang="tr-TR" sz="12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hMerge="1">
                  <a:txBody>
                    <a:bodyPr/>
                    <a:lstStyle/>
                    <a:p>
                      <a:endParaRPr lang="tr-TR"/>
                    </a:p>
                  </a:txBody>
                  <a:tcPr/>
                </a:tc>
                <a:tc hMerge="1">
                  <a:txBody>
                    <a:bodyPr/>
                    <a:lstStyle/>
                    <a:p>
                      <a:endParaRPr lang="tr-TR"/>
                    </a:p>
                  </a:txBody>
                  <a:tcPr/>
                </a:tc>
              </a:tr>
              <a:tr h="226700">
                <a:tc gridSpan="2">
                  <a:txBody>
                    <a:bodyPr/>
                    <a:lstStyle/>
                    <a:p>
                      <a:pPr algn="l" fontAlgn="ctr"/>
                      <a:r>
                        <a:rPr kumimoji="0" lang="tr-TR" sz="12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 Formu Dolduran</a:t>
                      </a:r>
                      <a:endParaRPr kumimoji="0" lang="tr-TR" sz="12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hMerge="1">
                  <a:txBody>
                    <a:bodyPr/>
                    <a:lstStyle/>
                    <a:p>
                      <a:endParaRPr lang="tr-TR"/>
                    </a:p>
                  </a:txBody>
                  <a:tcPr/>
                </a:tc>
                <a:tc gridSpan="3">
                  <a:txBody>
                    <a:bodyPr/>
                    <a:lstStyle/>
                    <a:p>
                      <a:pPr algn="l" fontAlgn="ctr"/>
                      <a:r>
                        <a:rPr kumimoji="0" lang="tr-TR" sz="12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 Sayfa No </a:t>
                      </a:r>
                      <a:endParaRPr kumimoji="0" lang="tr-TR" sz="12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hMerge="1">
                  <a:txBody>
                    <a:bodyPr/>
                    <a:lstStyle/>
                    <a:p>
                      <a:endParaRPr lang="tr-TR"/>
                    </a:p>
                  </a:txBody>
                  <a:tcPr/>
                </a:tc>
                <a:tc hMerge="1">
                  <a:txBody>
                    <a:bodyPr/>
                    <a:lstStyle/>
                    <a:p>
                      <a:endParaRPr lang="tr-TR"/>
                    </a:p>
                  </a:txBody>
                  <a:tcPr/>
                </a:tc>
              </a:tr>
              <a:tr h="226700">
                <a:tc gridSpan="2">
                  <a:txBody>
                    <a:bodyPr/>
                    <a:lstStyle/>
                    <a:p>
                      <a:pPr algn="l" fontAlgn="ctr"/>
                      <a:r>
                        <a:rPr kumimoji="0" lang="tr-TR" sz="12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 Formu Dolduranın Birimi / Görevi</a:t>
                      </a:r>
                      <a:endParaRPr kumimoji="0" lang="tr-TR" sz="12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hMerge="1">
                  <a:txBody>
                    <a:bodyPr/>
                    <a:lstStyle/>
                    <a:p>
                      <a:endParaRPr lang="tr-TR"/>
                    </a:p>
                  </a:txBody>
                  <a:tcPr/>
                </a:tc>
                <a:tc gridSpan="3">
                  <a:txBody>
                    <a:bodyPr/>
                    <a:lstStyle/>
                    <a:p>
                      <a:pPr algn="l" fontAlgn="ctr"/>
                      <a:r>
                        <a:rPr kumimoji="0" lang="tr-TR" sz="12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 Doküman No</a:t>
                      </a:r>
                      <a:endParaRPr kumimoji="0" lang="tr-TR" sz="12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hMerge="1">
                  <a:txBody>
                    <a:bodyPr/>
                    <a:lstStyle/>
                    <a:p>
                      <a:endParaRPr lang="tr-TR"/>
                    </a:p>
                  </a:txBody>
                  <a:tcPr/>
                </a:tc>
                <a:tc hMerge="1">
                  <a:txBody>
                    <a:bodyPr/>
                    <a:lstStyle/>
                    <a:p>
                      <a:endParaRPr lang="tr-TR"/>
                    </a:p>
                  </a:txBody>
                  <a:tcPr/>
                </a:tc>
              </a:tr>
              <a:tr h="226700">
                <a:tc gridSpan="2">
                  <a:txBody>
                    <a:bodyPr/>
                    <a:lstStyle/>
                    <a:p>
                      <a:pPr algn="ctr" fontAlgn="ctr"/>
                      <a:r>
                        <a:rPr kumimoji="0" lang="tr-TR" sz="14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TEHLİKELER</a:t>
                      </a:r>
                      <a:endParaRPr kumimoji="0" lang="tr-TR" sz="14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A5A59"/>
                    </a:solidFill>
                  </a:tcPr>
                </a:tc>
                <a:tc hMerge="1">
                  <a:txBody>
                    <a:bodyPr/>
                    <a:lstStyle/>
                    <a:p>
                      <a:pPr algn="ctr" fontAlgn="ct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14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EVET</a:t>
                      </a:r>
                      <a:endParaRPr kumimoji="0" lang="tr-TR" sz="14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A5A59"/>
                    </a:solidFill>
                  </a:tcPr>
                </a:tc>
                <a:tc>
                  <a:txBody>
                    <a:bodyPr/>
                    <a:lstStyle/>
                    <a:p>
                      <a:pPr algn="ctr" fontAlgn="ctr"/>
                      <a:r>
                        <a:rPr kumimoji="0" lang="tr-TR" sz="14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HAYIR</a:t>
                      </a:r>
                      <a:endParaRPr kumimoji="0" lang="tr-TR" sz="14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A5A59"/>
                    </a:solidFill>
                  </a:tcPr>
                </a:tc>
                <a:tc>
                  <a:txBody>
                    <a:bodyPr/>
                    <a:lstStyle/>
                    <a:p>
                      <a:pPr algn="ctr" fontAlgn="ctr"/>
                      <a:r>
                        <a:rPr kumimoji="0" lang="tr-TR" sz="14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AÇIKLAM</a:t>
                      </a:r>
                      <a:endParaRPr kumimoji="0" lang="tr-TR" sz="14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A5A59"/>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A01</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A02</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A03</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marL="0" algn="ctr" defTabSz="914400" rtl="0" eaLnBrk="1" fontAlgn="ctr" latinLnBrk="0" hangingPunct="1"/>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A04</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A05</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A06</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A07</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B01</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B02</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B03</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B04</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B05</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B06</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B07</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B08</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B09</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B10</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B11</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C01</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accent2">
                        <a:lumMod val="50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C02</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accent2">
                        <a:lumMod val="50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C03</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accent2">
                        <a:lumMod val="50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C04</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accent2">
                        <a:lumMod val="50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183208320"/>
      </p:ext>
    </p:extLst>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2164568598"/>
              </p:ext>
            </p:extLst>
          </p:nvPr>
        </p:nvGraphicFramePr>
        <p:xfrm>
          <a:off x="4802" y="2647949"/>
          <a:ext cx="9139626" cy="1152525"/>
        </p:xfrm>
        <a:graphic>
          <a:graphicData uri="http://schemas.openxmlformats.org/drawingml/2006/table">
            <a:tbl>
              <a:tblPr firstRow="1" bandRow="1">
                <a:effectLst>
                  <a:innerShdw blurRad="114300">
                    <a:prstClr val="black"/>
                  </a:innerShdw>
                </a:effectLst>
                <a:tableStyleId>{5C22544A-7EE6-4342-B048-85BDC9FD1C3A}</a:tableStyleId>
              </a:tblPr>
              <a:tblGrid>
                <a:gridCol w="566698"/>
                <a:gridCol w="1162050"/>
                <a:gridCol w="7366428"/>
                <a:gridCol w="44450"/>
              </a:tblGrid>
              <a:tr h="1152525">
                <a:tc>
                  <a:txBody>
                    <a:bodyPr/>
                    <a:lstStyle/>
                    <a:p>
                      <a:pPr algn="ctr"/>
                      <a:endParaRPr lang="tr-TR" sz="4400" b="1" dirty="0">
                        <a:solidFill>
                          <a:schemeClr val="tx1"/>
                        </a:solidFill>
                        <a:latin typeface="Calibri" pitchFamily="34" charset="0"/>
                        <a:cs typeface="Calibri" pitchFamily="34" charset="0"/>
                      </a:endParaRPr>
                    </a:p>
                  </a:txBody>
                  <a:tcPr vert="wordArtVert" anchor="ctr">
                    <a:solidFill>
                      <a:schemeClr val="bg1">
                        <a:lumMod val="85000"/>
                      </a:schemeClr>
                    </a:solidFill>
                  </a:tcPr>
                </a:tc>
                <a:tc>
                  <a:txBody>
                    <a:bodyPr/>
                    <a:lstStyle/>
                    <a:p>
                      <a:pPr algn="ctr"/>
                      <a:endParaRPr lang="tr-TR" sz="4400" b="1" dirty="0">
                        <a:latin typeface="Calibri" pitchFamily="34" charset="0"/>
                        <a:cs typeface="Calibri" pitchFamily="34" charset="0"/>
                      </a:endParaRPr>
                    </a:p>
                  </a:txBody>
                  <a:tcPr vert="wordArtVert" anchor="ctr">
                    <a:solidFill>
                      <a:schemeClr val="bg1">
                        <a:lumMod val="7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tr-TR" sz="40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Kantitatif (Nicel-Sayısal) Yöntemler</a:t>
                      </a:r>
                    </a:p>
                  </a:txBody>
                  <a:tcPr marL="9525" marR="9525" marT="9525" marB="0" anchor="ctr">
                    <a:solidFill>
                      <a:schemeClr val="bg1">
                        <a:lumMod val="85000"/>
                      </a:schemeClr>
                    </a:solidFill>
                  </a:tcPr>
                </a:tc>
                <a:tc>
                  <a:txBody>
                    <a:bodyPr/>
                    <a:lstStyle/>
                    <a:p>
                      <a:pPr algn="ctr" fontAlgn="ct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75757"/>
                    </a:solidFill>
                  </a:tcPr>
                </a:tc>
              </a:tr>
            </a:tbl>
          </a:graphicData>
        </a:graphic>
      </p:graphicFrame>
      <p:pic>
        <p:nvPicPr>
          <p:cNvPr id="7" name="Picture 2" descr="C:\Users\Ahmet Yiğitap\Desktop\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455" y="2790825"/>
            <a:ext cx="882220" cy="875620"/>
          </a:xfrm>
          <a:prstGeom prst="rect">
            <a:avLst/>
          </a:prstGeom>
          <a:noFill/>
          <a:extLst>
            <a:ext uri="{909E8E84-426E-40DD-AFC4-6F175D3DCCD1}">
              <a14:hiddenFill xmlns:a14="http://schemas.microsoft.com/office/drawing/2010/main">
                <a:solidFill>
                  <a:srgbClr val="FFFFFF"/>
                </a:solidFill>
              </a14:hiddenFill>
            </a:ext>
          </a:extLst>
        </p:spPr>
      </p:pic>
      <p:sp>
        <p:nvSpPr>
          <p:cNvPr id="5" name="On Kenarlı 4"/>
          <p:cNvSpPr/>
          <p:nvPr/>
        </p:nvSpPr>
        <p:spPr>
          <a:xfrm>
            <a:off x="3871350" y="1235018"/>
            <a:ext cx="1389413" cy="1258784"/>
          </a:xfrm>
          <a:prstGeom prst="decagon">
            <a:avLst/>
          </a:prstGeom>
          <a:solidFill>
            <a:schemeClr val="bg2">
              <a:lumMod val="75000"/>
            </a:schemeClr>
          </a:solidFill>
          <a:ln>
            <a:solidFill>
              <a:schemeClr val="bg1">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800" b="1" dirty="0" smtClean="0">
                <a:solidFill>
                  <a:srgbClr val="FFFFFF"/>
                </a:solidFill>
                <a:latin typeface="Calibri" pitchFamily="34" charset="0"/>
                <a:cs typeface="Calibri" pitchFamily="34" charset="0"/>
              </a:rPr>
              <a:t>2</a:t>
            </a:r>
            <a:endParaRPr lang="tr-TR" sz="8800" b="1" dirty="0">
              <a:solidFill>
                <a:srgbClr val="FFFFFF"/>
              </a:solidFill>
              <a:latin typeface="Calibri" pitchFamily="34" charset="0"/>
              <a:cs typeface="Calibri" pitchFamily="34" charset="0"/>
            </a:endParaRPr>
          </a:p>
        </p:txBody>
      </p:sp>
      <p:sp>
        <p:nvSpPr>
          <p:cNvPr id="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218457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46082" name="Group 13"/>
          <p:cNvGrpSpPr>
            <a:grpSpLocks/>
          </p:cNvGrpSpPr>
          <p:nvPr/>
        </p:nvGrpSpPr>
        <p:grpSpPr bwMode="auto">
          <a:xfrm>
            <a:off x="-2381" y="909638"/>
            <a:ext cx="9144000" cy="5948362"/>
            <a:chOff x="0" y="0"/>
            <a:chExt cx="5760" cy="3747"/>
          </a:xfrm>
        </p:grpSpPr>
        <p:sp>
          <p:nvSpPr>
            <p:cNvPr id="461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rgbClr val="FFFFFF"/>
                </a:solidFill>
              </a:endParaRPr>
            </a:p>
          </p:txBody>
        </p:sp>
        <p:sp>
          <p:nvSpPr>
            <p:cNvPr id="461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grpSp>
      <p:sp>
        <p:nvSpPr>
          <p:cNvPr id="4609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solidFill>
                <a:srgbClr val="000000"/>
              </a:solidFill>
            </a:endParaRPr>
          </a:p>
        </p:txBody>
      </p:sp>
      <p:sp>
        <p:nvSpPr>
          <p:cNvPr id="27" name="Rechteck 4"/>
          <p:cNvSpPr>
            <a:spLocks noChangeArrowheads="1"/>
          </p:cNvSpPr>
          <p:nvPr/>
        </p:nvSpPr>
        <p:spPr bwMode="auto">
          <a:xfrm>
            <a:off x="0" y="2185059"/>
            <a:ext cx="9144000" cy="1682091"/>
          </a:xfrm>
          <a:prstGeom prst="rect">
            <a:avLst/>
          </a:prstGeom>
          <a:noFill/>
          <a:ln w="9525" algn="ctr">
            <a:noFill/>
            <a:round/>
            <a:headEnd/>
            <a:tailEnd/>
          </a:ln>
        </p:spPr>
        <p:txBody>
          <a:bodyPr wrap="none" anchor="ctr"/>
          <a:lstStyle/>
          <a:p>
            <a:pPr marL="36000" algn="ctr"/>
            <a:r>
              <a:rPr lang="tr-TR" sz="11000" b="1" noProof="1" smtClean="0">
                <a:solidFill>
                  <a:srgbClr val="FFFFFF"/>
                </a:solidFill>
                <a:effectLst>
                  <a:innerShdw blurRad="63500" dist="50800" dir="8100000">
                    <a:prstClr val="black">
                      <a:alpha val="50000"/>
                    </a:prstClr>
                  </a:innerShdw>
                </a:effectLst>
                <a:latin typeface="Calibri" pitchFamily="34" charset="0"/>
                <a:cs typeface="Calibri" pitchFamily="34" charset="0"/>
              </a:rPr>
              <a:t>FMEA – HTEA </a:t>
            </a:r>
            <a:endParaRPr lang="tr-TR" sz="11000" b="1" noProof="1">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
        <p:nvSpPr>
          <p:cNvPr id="10" name="Rechteck 4"/>
          <p:cNvSpPr>
            <a:spLocks noChangeArrowheads="1"/>
          </p:cNvSpPr>
          <p:nvPr/>
        </p:nvSpPr>
        <p:spPr bwMode="auto">
          <a:xfrm>
            <a:off x="0" y="4827588"/>
            <a:ext cx="9144000" cy="1552575"/>
          </a:xfrm>
          <a:prstGeom prst="rect">
            <a:avLst/>
          </a:prstGeom>
          <a:noFill/>
          <a:ln w="9525" algn="ctr">
            <a:noFill/>
            <a:round/>
            <a:headEnd/>
            <a:tailEnd/>
          </a:ln>
        </p:spPr>
        <p:txBody>
          <a:bodyPr wrap="none" anchor="ctr"/>
          <a:lstStyle/>
          <a:p>
            <a:pPr marL="36000" algn="ctr"/>
            <a:r>
              <a:rPr lang="tr-TR" sz="4400" b="1" noProof="1" smtClean="0">
                <a:solidFill>
                  <a:srgbClr val="414141"/>
                </a:solidFill>
                <a:effectLst>
                  <a:innerShdw blurRad="63500" dist="50800" dir="8100000">
                    <a:prstClr val="black">
                      <a:alpha val="50000"/>
                    </a:prstClr>
                  </a:innerShdw>
                </a:effectLst>
                <a:latin typeface="Calibri" pitchFamily="34" charset="0"/>
                <a:cs typeface="Calibri" pitchFamily="34" charset="0"/>
              </a:rPr>
              <a:t>(</a:t>
            </a:r>
            <a:r>
              <a:rPr lang="tr-TR" sz="4400" b="1" noProof="1">
                <a:solidFill>
                  <a:srgbClr val="414141"/>
                </a:solidFill>
                <a:effectLst>
                  <a:innerShdw blurRad="63500" dist="50800" dir="8100000">
                    <a:prstClr val="black">
                      <a:alpha val="50000"/>
                    </a:prstClr>
                  </a:innerShdw>
                </a:effectLst>
                <a:latin typeface="Calibri" pitchFamily="34" charset="0"/>
                <a:cs typeface="Calibri" pitchFamily="34" charset="0"/>
              </a:rPr>
              <a:t>Failure Mode and Effects Analysis</a:t>
            </a:r>
            <a:r>
              <a:rPr lang="tr-TR" sz="4400" b="1" noProof="1" smtClean="0">
                <a:solidFill>
                  <a:srgbClr val="414141"/>
                </a:solidFill>
                <a:effectLst>
                  <a:innerShdw blurRad="63500" dist="50800" dir="8100000">
                    <a:prstClr val="black">
                      <a:alpha val="50000"/>
                    </a:prstClr>
                  </a:innerShdw>
                </a:effectLst>
                <a:latin typeface="Calibri" pitchFamily="34" charset="0"/>
                <a:cs typeface="Calibri" pitchFamily="34" charset="0"/>
              </a:rPr>
              <a:t>)</a:t>
            </a:r>
          </a:p>
          <a:p>
            <a:pPr marL="36000" algn="ctr"/>
            <a:r>
              <a:rPr lang="tr-TR" sz="3200" b="1" noProof="1" smtClean="0">
                <a:solidFill>
                  <a:srgbClr val="414141"/>
                </a:solidFill>
                <a:effectLst>
                  <a:innerShdw blurRad="63500" dist="50800" dir="8100000">
                    <a:prstClr val="black">
                      <a:alpha val="50000"/>
                    </a:prstClr>
                  </a:innerShdw>
                </a:effectLst>
                <a:latin typeface="Calibri" pitchFamily="34" charset="0"/>
                <a:cs typeface="Calibri" pitchFamily="34" charset="0"/>
              </a:rPr>
              <a:t>Olası </a:t>
            </a:r>
            <a:r>
              <a:rPr lang="tr-TR" sz="3200" b="1" noProof="1">
                <a:solidFill>
                  <a:srgbClr val="414141"/>
                </a:solidFill>
                <a:effectLst>
                  <a:innerShdw blurRad="63500" dist="50800" dir="8100000">
                    <a:prstClr val="black">
                      <a:alpha val="50000"/>
                    </a:prstClr>
                  </a:innerShdw>
                </a:effectLst>
                <a:latin typeface="Calibri" pitchFamily="34" charset="0"/>
                <a:cs typeface="Calibri" pitchFamily="34" charset="0"/>
              </a:rPr>
              <a:t>Hata Türleri ve </a:t>
            </a:r>
            <a:r>
              <a:rPr lang="tr-TR" sz="3200" b="1" noProof="1" smtClean="0">
                <a:solidFill>
                  <a:srgbClr val="414141"/>
                </a:solidFill>
                <a:effectLst>
                  <a:innerShdw blurRad="63500" dist="50800" dir="8100000">
                    <a:prstClr val="black">
                      <a:alpha val="50000"/>
                    </a:prstClr>
                  </a:innerShdw>
                </a:effectLst>
                <a:latin typeface="Calibri" pitchFamily="34" charset="0"/>
                <a:cs typeface="Calibri" pitchFamily="34" charset="0"/>
              </a:rPr>
              <a:t>Etkileri Analizi Metodolojisi</a:t>
            </a:r>
            <a:endParaRPr lang="tr-TR" sz="3200" b="1" noProof="1">
              <a:solidFill>
                <a:srgbClr val="414141"/>
              </a:solidFill>
              <a:effectLst>
                <a:innerShdw blurRad="63500" dist="50800" dir="8100000">
                  <a:prstClr val="black">
                    <a:alpha val="50000"/>
                  </a:prstClr>
                </a:innerShdw>
              </a:effectLst>
              <a:latin typeface="Calibri" pitchFamily="34" charset="0"/>
              <a:cs typeface="Calibri" pitchFamily="34" charset="0"/>
            </a:endParaRPr>
          </a:p>
        </p:txBody>
      </p:sp>
      <p:sp>
        <p:nvSpPr>
          <p:cNvPr id="12" name="Oval 11"/>
          <p:cNvSpPr/>
          <p:nvPr/>
        </p:nvSpPr>
        <p:spPr>
          <a:xfrm>
            <a:off x="127590" y="411163"/>
            <a:ext cx="1512000" cy="1440000"/>
          </a:xfrm>
          <a:prstGeom prst="ellipse">
            <a:avLst/>
          </a:prstGeom>
          <a:noFill/>
          <a:ln w="539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7200" b="1" dirty="0" smtClean="0">
                <a:solidFill>
                  <a:srgbClr val="FFFFFF"/>
                </a:solidFill>
                <a:latin typeface="Cambria" pitchFamily="18" charset="0"/>
              </a:rPr>
              <a:t>1</a:t>
            </a:r>
            <a:endParaRPr lang="tr-TR" sz="7200" b="1" dirty="0">
              <a:solidFill>
                <a:srgbClr val="FFFFFF"/>
              </a:solidFill>
              <a:latin typeface="Cambria" pitchFamily="18" charset="0"/>
            </a:endParaRPr>
          </a:p>
        </p:txBody>
      </p:sp>
      <p:sp>
        <p:nvSpPr>
          <p:cNvPr id="11"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396418709"/>
      </p:ext>
    </p:extLst>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Açıklamlar – 1  </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FMEA (</a:t>
            </a:r>
            <a:r>
              <a:rPr lang="tr-TR" sz="2000" b="1" i="1" dirty="0" err="1" smtClean="0">
                <a:solidFill>
                  <a:srgbClr val="000000"/>
                </a:solidFill>
                <a:latin typeface="Calibri" pitchFamily="34" charset="0"/>
                <a:cs typeface="Calibri" pitchFamily="34" charset="0"/>
              </a:rPr>
              <a:t>Failure</a:t>
            </a:r>
            <a:r>
              <a:rPr lang="tr-TR" sz="2000" b="1" i="1" dirty="0" smtClean="0">
                <a:solidFill>
                  <a:srgbClr val="000000"/>
                </a:solidFill>
                <a:latin typeface="Calibri" pitchFamily="34" charset="0"/>
                <a:cs typeface="Calibri" pitchFamily="34" charset="0"/>
              </a:rPr>
              <a:t> </a:t>
            </a:r>
            <a:r>
              <a:rPr lang="tr-TR" sz="2000" b="1" i="1" dirty="0" err="1">
                <a:solidFill>
                  <a:srgbClr val="000000"/>
                </a:solidFill>
                <a:latin typeface="Calibri" pitchFamily="34" charset="0"/>
                <a:cs typeface="Calibri" pitchFamily="34" charset="0"/>
              </a:rPr>
              <a:t>Mode</a:t>
            </a:r>
            <a:r>
              <a:rPr lang="tr-TR" sz="2000" b="1" i="1" dirty="0">
                <a:solidFill>
                  <a:srgbClr val="000000"/>
                </a:solidFill>
                <a:latin typeface="Calibri" pitchFamily="34" charset="0"/>
                <a:cs typeface="Calibri" pitchFamily="34" charset="0"/>
              </a:rPr>
              <a:t> </a:t>
            </a:r>
            <a:r>
              <a:rPr lang="tr-TR" sz="2000" b="1" i="1" dirty="0" err="1">
                <a:solidFill>
                  <a:srgbClr val="000000"/>
                </a:solidFill>
                <a:latin typeface="Calibri" pitchFamily="34" charset="0"/>
                <a:cs typeface="Calibri" pitchFamily="34" charset="0"/>
              </a:rPr>
              <a:t>and</a:t>
            </a:r>
            <a:r>
              <a:rPr lang="tr-TR" sz="2000" b="1" i="1" dirty="0">
                <a:solidFill>
                  <a:srgbClr val="000000"/>
                </a:solidFill>
                <a:latin typeface="Calibri" pitchFamily="34" charset="0"/>
                <a:cs typeface="Calibri" pitchFamily="34" charset="0"/>
              </a:rPr>
              <a:t> </a:t>
            </a:r>
            <a:r>
              <a:rPr lang="tr-TR" sz="2000" b="1" i="1" dirty="0" err="1">
                <a:solidFill>
                  <a:srgbClr val="000000"/>
                </a:solidFill>
                <a:latin typeface="Calibri" pitchFamily="34" charset="0"/>
                <a:cs typeface="Calibri" pitchFamily="34" charset="0"/>
              </a:rPr>
              <a:t>Effects</a:t>
            </a:r>
            <a:r>
              <a:rPr lang="tr-TR" sz="2000" b="1" i="1" dirty="0">
                <a:solidFill>
                  <a:srgbClr val="000000"/>
                </a:solidFill>
                <a:latin typeface="Calibri" pitchFamily="34" charset="0"/>
                <a:cs typeface="Calibri" pitchFamily="34" charset="0"/>
              </a:rPr>
              <a:t> Analysis)</a:t>
            </a: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Olası </a:t>
            </a:r>
            <a:r>
              <a:rPr lang="tr-TR" sz="2000" b="1" i="1" dirty="0">
                <a:solidFill>
                  <a:srgbClr val="C00000"/>
                </a:solidFill>
                <a:latin typeface="Calibri" pitchFamily="34" charset="0"/>
                <a:cs typeface="Calibri" pitchFamily="34" charset="0"/>
              </a:rPr>
              <a:t>Hata Türleri ve Etkileri Analizi</a:t>
            </a:r>
            <a:r>
              <a:rPr lang="tr-TR" sz="2000" b="1" i="1" dirty="0">
                <a:solidFill>
                  <a:srgbClr val="000000"/>
                </a:solidFill>
                <a:latin typeface="Calibri" pitchFamily="34" charset="0"/>
                <a:cs typeface="Calibri" pitchFamily="34" charset="0"/>
              </a:rPr>
              <a:t> </a:t>
            </a:r>
            <a:r>
              <a:rPr lang="tr-TR" sz="2000" b="1" i="1" dirty="0" smtClean="0">
                <a:solidFill>
                  <a:srgbClr val="C00000"/>
                </a:solidFill>
                <a:latin typeface="Calibri" pitchFamily="34" charset="0"/>
                <a:cs typeface="Calibri" pitchFamily="34" charset="0"/>
              </a:rPr>
              <a:t>Metodolojisi</a:t>
            </a:r>
            <a:endParaRPr lang="tr-TR" sz="2000" b="1" i="1" dirty="0">
              <a:solidFill>
                <a:srgbClr val="C00000"/>
              </a:solidFill>
              <a:latin typeface="Calibri" pitchFamily="34" charset="0"/>
              <a:cs typeface="Calibri" pitchFamily="34" charset="0"/>
            </a:endParaRPr>
          </a:p>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ABD </a:t>
            </a:r>
            <a:r>
              <a:rPr lang="tr-TR" sz="2000" b="1" i="1" dirty="0">
                <a:solidFill>
                  <a:srgbClr val="000000"/>
                </a:solidFill>
                <a:latin typeface="Calibri" pitchFamily="34" charset="0"/>
                <a:cs typeface="Calibri" pitchFamily="34" charset="0"/>
              </a:rPr>
              <a:t>ordusunda geliştirilmiştir. </a:t>
            </a:r>
            <a:r>
              <a:rPr lang="tr-TR" sz="2000" i="1" dirty="0" smtClean="0">
                <a:solidFill>
                  <a:srgbClr val="000000"/>
                </a:solidFill>
                <a:latin typeface="Calibri" pitchFamily="34" charset="0"/>
                <a:cs typeface="Calibri" pitchFamily="34" charset="0"/>
              </a:rPr>
              <a:t>FMEA üzerine </a:t>
            </a:r>
            <a:r>
              <a:rPr lang="tr-TR" sz="2000" i="1" dirty="0">
                <a:solidFill>
                  <a:srgbClr val="000000"/>
                </a:solidFill>
                <a:latin typeface="Calibri" pitchFamily="34" charset="0"/>
                <a:cs typeface="Calibri" pitchFamily="34" charset="0"/>
              </a:rPr>
              <a:t>p</a:t>
            </a:r>
            <a:r>
              <a:rPr lang="tr-TR" sz="2000" i="1" dirty="0" smtClean="0">
                <a:solidFill>
                  <a:srgbClr val="000000"/>
                </a:solidFill>
                <a:latin typeface="Calibri" pitchFamily="34" charset="0"/>
                <a:cs typeface="Calibri" pitchFamily="34" charset="0"/>
              </a:rPr>
              <a:t>rosedürler </a:t>
            </a:r>
            <a:r>
              <a:rPr lang="tr-TR" sz="2000" i="1" dirty="0">
                <a:solidFill>
                  <a:srgbClr val="000000"/>
                </a:solidFill>
                <a:latin typeface="Calibri" pitchFamily="34" charset="0"/>
                <a:cs typeface="Calibri" pitchFamily="34" charset="0"/>
              </a:rPr>
              <a:t>olarak adlandırılan </a:t>
            </a:r>
            <a:r>
              <a:rPr lang="tr-TR" sz="2000" b="1" i="1" dirty="0">
                <a:solidFill>
                  <a:srgbClr val="000000"/>
                </a:solidFill>
                <a:latin typeface="Calibri" pitchFamily="34" charset="0"/>
                <a:cs typeface="Calibri" pitchFamily="34" charset="0"/>
              </a:rPr>
              <a:t>Askeri Prosedür </a:t>
            </a:r>
            <a:r>
              <a:rPr lang="tr-TR" sz="2000" b="1" i="1" dirty="0" smtClean="0">
                <a:solidFill>
                  <a:srgbClr val="000000"/>
                </a:solidFill>
                <a:latin typeface="Calibri" pitchFamily="34" charset="0"/>
                <a:cs typeface="Calibri" pitchFamily="34" charset="0"/>
              </a:rPr>
              <a:t>(MIL-P- 1629) </a:t>
            </a:r>
            <a:r>
              <a:rPr lang="tr-TR" sz="2000" i="1" dirty="0">
                <a:solidFill>
                  <a:srgbClr val="000000"/>
                </a:solidFill>
                <a:latin typeface="Calibri" pitchFamily="34" charset="0"/>
                <a:cs typeface="Calibri" pitchFamily="34" charset="0"/>
              </a:rPr>
              <a:t>9 Kasım 1949 tarihinde başlatılmıştır. </a:t>
            </a:r>
            <a:endParaRPr lang="tr-TR" sz="2000"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DEĞERLENDİRME / FMEA -HTEA</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968976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Açıklamlar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 2</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FMEA bütün </a:t>
            </a:r>
            <a:r>
              <a:rPr lang="tr-TR" sz="2000" b="1" i="1" dirty="0">
                <a:solidFill>
                  <a:srgbClr val="000000"/>
                </a:solidFill>
                <a:latin typeface="Calibri" pitchFamily="34" charset="0"/>
                <a:cs typeface="Calibri" pitchFamily="34" charset="0"/>
              </a:rPr>
              <a:t>teknoloji ağırlıklı </a:t>
            </a:r>
            <a:r>
              <a:rPr lang="tr-TR" sz="2000" b="1" i="1" dirty="0" smtClean="0">
                <a:solidFill>
                  <a:srgbClr val="000000"/>
                </a:solidFill>
                <a:latin typeface="Calibri" pitchFamily="34" charset="0"/>
                <a:cs typeface="Calibri" pitchFamily="34" charset="0"/>
              </a:rPr>
              <a:t>sektörler, </a:t>
            </a:r>
            <a:r>
              <a:rPr lang="tr-TR" sz="2000" b="1" i="1" dirty="0">
                <a:solidFill>
                  <a:srgbClr val="000000"/>
                </a:solidFill>
                <a:latin typeface="Calibri" pitchFamily="34" charset="0"/>
                <a:cs typeface="Calibri" pitchFamily="34" charset="0"/>
              </a:rPr>
              <a:t>uzay sektörü, kimya endüstrisi ve otomobil sanayinde </a:t>
            </a:r>
            <a:r>
              <a:rPr lang="tr-TR" sz="2000" i="1" dirty="0">
                <a:solidFill>
                  <a:srgbClr val="000000"/>
                </a:solidFill>
                <a:latin typeface="Calibri" pitchFamily="34" charset="0"/>
                <a:cs typeface="Calibri" pitchFamily="34" charset="0"/>
              </a:rPr>
              <a:t>çok popülerdir. </a:t>
            </a:r>
          </a:p>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Bu </a:t>
            </a:r>
            <a:r>
              <a:rPr lang="tr-TR" sz="2000" i="1" dirty="0">
                <a:solidFill>
                  <a:srgbClr val="000000"/>
                </a:solidFill>
                <a:latin typeface="Calibri" pitchFamily="34" charset="0"/>
                <a:cs typeface="Calibri" pitchFamily="34" charset="0"/>
              </a:rPr>
              <a:t>metodun popüler olmasındaki başlıca </a:t>
            </a:r>
            <a:r>
              <a:rPr lang="tr-TR" sz="2000" i="1" dirty="0" smtClean="0">
                <a:solidFill>
                  <a:srgbClr val="000000"/>
                </a:solidFill>
                <a:latin typeface="Calibri" pitchFamily="34" charset="0"/>
                <a:cs typeface="Calibri" pitchFamily="34" charset="0"/>
              </a:rPr>
              <a:t>sebebi </a:t>
            </a:r>
            <a:r>
              <a:rPr lang="tr-TR" sz="2000" b="1" i="1" dirty="0" smtClean="0">
                <a:solidFill>
                  <a:srgbClr val="000000"/>
                </a:solidFill>
                <a:latin typeface="Calibri" pitchFamily="34" charset="0"/>
                <a:cs typeface="Calibri" pitchFamily="34" charset="0"/>
              </a:rPr>
              <a:t>kullanımının </a:t>
            </a:r>
            <a:r>
              <a:rPr lang="tr-TR" sz="2000" b="1" i="1" dirty="0">
                <a:solidFill>
                  <a:srgbClr val="000000"/>
                </a:solidFill>
                <a:latin typeface="Calibri" pitchFamily="34" charset="0"/>
                <a:cs typeface="Calibri" pitchFamily="34" charset="0"/>
              </a:rPr>
              <a:t>kolay </a:t>
            </a:r>
            <a:r>
              <a:rPr lang="tr-TR" sz="2000" i="1" dirty="0">
                <a:solidFill>
                  <a:srgbClr val="000000"/>
                </a:solidFill>
                <a:latin typeface="Calibri" pitchFamily="34" charset="0"/>
                <a:cs typeface="Calibri" pitchFamily="34" charset="0"/>
              </a:rPr>
              <a:t>olması ve </a:t>
            </a:r>
            <a:r>
              <a:rPr lang="tr-TR" sz="2000" b="1" i="1" dirty="0">
                <a:solidFill>
                  <a:srgbClr val="000000"/>
                </a:solidFill>
                <a:latin typeface="Calibri" pitchFamily="34" charset="0"/>
                <a:cs typeface="Calibri" pitchFamily="34" charset="0"/>
              </a:rPr>
              <a:t>geniş teorik bilgi gerektirmemesidir. </a:t>
            </a:r>
            <a:r>
              <a:rPr lang="tr-TR" sz="2000" i="1" dirty="0" smtClean="0">
                <a:solidFill>
                  <a:srgbClr val="000000"/>
                </a:solidFill>
                <a:latin typeface="Calibri" pitchFamily="34" charset="0"/>
                <a:cs typeface="Calibri" pitchFamily="34" charset="0"/>
              </a:rPr>
              <a:t>Orta </a:t>
            </a:r>
            <a:r>
              <a:rPr lang="tr-TR" sz="2000" i="1" dirty="0">
                <a:solidFill>
                  <a:srgbClr val="000000"/>
                </a:solidFill>
                <a:latin typeface="Calibri" pitchFamily="34" charset="0"/>
                <a:cs typeface="Calibri" pitchFamily="34" charset="0"/>
              </a:rPr>
              <a:t>düzeyde deneyimi olan bir risk değerlendirme timi tarafından rahatlıkla uygulanabilir.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 / FMEA -HTEA</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175844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FMEA ÇEŞİTLERİ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16000">
              <a:spcAft>
                <a:spcPts val="0"/>
              </a:spcAft>
              <a:buClr>
                <a:srgbClr val="292929"/>
              </a:buClr>
              <a:buFont typeface="Wingdings" pitchFamily="2" charset="2"/>
              <a:buChar char="ü"/>
              <a:defRPr/>
            </a:pPr>
            <a:endParaRPr lang="tr-TR" sz="2000" i="1" dirty="0" smtClean="0">
              <a:solidFill>
                <a:srgbClr val="000000"/>
              </a:solidFill>
              <a:latin typeface="Calibri" pitchFamily="34" charset="0"/>
              <a:cs typeface="Calibri" pitchFamily="34" charset="0"/>
            </a:endParaRPr>
          </a:p>
          <a:p>
            <a:pPr marL="684000" indent="-288000">
              <a:spcAft>
                <a:spcPts val="300"/>
              </a:spcAft>
              <a:buClr>
                <a:srgbClr val="292929"/>
              </a:buClr>
              <a:buFont typeface="+mj-lt"/>
              <a:buAutoNum type="arabicPeriod"/>
              <a:defRPr/>
            </a:pPr>
            <a:r>
              <a:rPr lang="tr-TR" sz="2000" b="1" i="1" dirty="0">
                <a:solidFill>
                  <a:srgbClr val="C00000"/>
                </a:solidFill>
                <a:latin typeface="Calibri" pitchFamily="34" charset="0"/>
                <a:cs typeface="Calibri" pitchFamily="34" charset="0"/>
              </a:rPr>
              <a:t>Sistem</a:t>
            </a:r>
            <a:r>
              <a:rPr lang="tr-TR" sz="2000" b="1" i="1" dirty="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FMEA (HTEA)</a:t>
            </a:r>
            <a:endParaRPr lang="tr-TR" sz="2000" b="1" i="1" dirty="0">
              <a:solidFill>
                <a:srgbClr val="000000"/>
              </a:solidFill>
              <a:latin typeface="Calibri" pitchFamily="34" charset="0"/>
              <a:cs typeface="Calibri" pitchFamily="34" charset="0"/>
            </a:endParaRPr>
          </a:p>
          <a:p>
            <a:pPr marL="684000" indent="-288000">
              <a:spcAft>
                <a:spcPts val="300"/>
              </a:spcAft>
              <a:buClr>
                <a:srgbClr val="292929"/>
              </a:buClr>
              <a:buFont typeface="+mj-lt"/>
              <a:buAutoNum type="arabicPeriod"/>
              <a:defRPr/>
            </a:pPr>
            <a:r>
              <a:rPr lang="tr-TR" sz="2000" b="1" i="1" dirty="0">
                <a:solidFill>
                  <a:srgbClr val="C00000"/>
                </a:solidFill>
                <a:latin typeface="Calibri" pitchFamily="34" charset="0"/>
                <a:cs typeface="Calibri" pitchFamily="34" charset="0"/>
              </a:rPr>
              <a:t>Tasarım</a:t>
            </a:r>
            <a:r>
              <a:rPr lang="tr-TR" sz="2000" b="1" i="1" dirty="0">
                <a:solidFill>
                  <a:srgbClr val="000000"/>
                </a:solidFill>
                <a:latin typeface="Calibri" pitchFamily="34" charset="0"/>
                <a:cs typeface="Calibri" pitchFamily="34" charset="0"/>
              </a:rPr>
              <a:t> FMEA (HTEA)</a:t>
            </a:r>
          </a:p>
          <a:p>
            <a:pPr marL="684000" indent="-288000">
              <a:spcAft>
                <a:spcPts val="300"/>
              </a:spcAft>
              <a:buClr>
                <a:srgbClr val="292929"/>
              </a:buClr>
              <a:buFont typeface="+mj-lt"/>
              <a:buAutoNum type="arabicPeriod"/>
              <a:defRPr/>
            </a:pPr>
            <a:r>
              <a:rPr lang="tr-TR" sz="2000" b="1" i="1" dirty="0" smtClean="0">
                <a:solidFill>
                  <a:srgbClr val="C00000"/>
                </a:solidFill>
                <a:latin typeface="Calibri" pitchFamily="34" charset="0"/>
                <a:cs typeface="Calibri" pitchFamily="34" charset="0"/>
              </a:rPr>
              <a:t>Proses</a:t>
            </a:r>
            <a:r>
              <a:rPr lang="tr-TR" sz="2000" b="1" i="1" dirty="0">
                <a:solidFill>
                  <a:srgbClr val="000000"/>
                </a:solidFill>
                <a:latin typeface="Calibri" pitchFamily="34" charset="0"/>
                <a:cs typeface="Calibri" pitchFamily="34" charset="0"/>
              </a:rPr>
              <a:t> FMEA (HTEA)</a:t>
            </a:r>
          </a:p>
          <a:p>
            <a:pPr marL="684000" indent="-288000">
              <a:spcAft>
                <a:spcPts val="300"/>
              </a:spcAft>
              <a:buClr>
                <a:srgbClr val="292929"/>
              </a:buClr>
              <a:buFont typeface="+mj-lt"/>
              <a:buAutoNum type="arabicPeriod"/>
              <a:defRPr/>
            </a:pPr>
            <a:r>
              <a:rPr lang="tr-TR" sz="2000" b="1" i="1" dirty="0" smtClean="0">
                <a:solidFill>
                  <a:srgbClr val="C00000"/>
                </a:solidFill>
                <a:latin typeface="Calibri" pitchFamily="34" charset="0"/>
                <a:cs typeface="Calibri" pitchFamily="34" charset="0"/>
              </a:rPr>
              <a:t>Servis</a:t>
            </a:r>
            <a:r>
              <a:rPr lang="tr-TR" sz="2000" b="1" i="1" dirty="0">
                <a:solidFill>
                  <a:srgbClr val="000000"/>
                </a:solidFill>
                <a:latin typeface="Calibri" pitchFamily="34" charset="0"/>
                <a:cs typeface="Calibri" pitchFamily="34" charset="0"/>
              </a:rPr>
              <a:t> FMEA (HTEA</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 / FMEA -HTEA</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554680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SİSTEM FMEA</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16000">
              <a:spcAft>
                <a:spcPts val="0"/>
              </a:spcAft>
              <a:buClr>
                <a:srgbClr val="292929"/>
              </a:buClr>
              <a:buFont typeface="Wingdings" pitchFamily="2" charset="2"/>
              <a:buChar char="ü"/>
              <a:defRPr/>
            </a:pPr>
            <a:endParaRPr lang="tr-TR" sz="2000" i="1" dirty="0" smtClean="0">
              <a:solidFill>
                <a:srgbClr val="000000"/>
              </a:solidFill>
              <a:latin typeface="Calibri" pitchFamily="34" charset="0"/>
              <a:cs typeface="Calibri" pitchFamily="34" charset="0"/>
            </a:endParaRPr>
          </a:p>
          <a:p>
            <a:pPr marL="144000" algn="ctr">
              <a:spcAft>
                <a:spcPts val="300"/>
              </a:spcAft>
              <a:buClr>
                <a:srgbClr val="292929"/>
              </a:buClr>
              <a:defRPr/>
            </a:pPr>
            <a:r>
              <a:rPr lang="tr-TR" sz="2000" b="1" i="1" dirty="0" smtClean="0">
                <a:solidFill>
                  <a:srgbClr val="000000"/>
                </a:solidFill>
                <a:latin typeface="Calibri" pitchFamily="34" charset="0"/>
                <a:cs typeface="Calibri" pitchFamily="34" charset="0"/>
              </a:rPr>
              <a:t>«Sistem </a:t>
            </a:r>
            <a:r>
              <a:rPr lang="tr-TR" sz="2000" b="1" i="1" dirty="0">
                <a:solidFill>
                  <a:srgbClr val="000000"/>
                </a:solidFill>
                <a:latin typeface="Calibri" pitchFamily="34" charset="0"/>
                <a:cs typeface="Calibri" pitchFamily="34" charset="0"/>
              </a:rPr>
              <a:t>ve alt sistemleri analiz </a:t>
            </a:r>
            <a:r>
              <a:rPr lang="tr-TR" sz="2000" i="1" dirty="0">
                <a:solidFill>
                  <a:srgbClr val="000000"/>
                </a:solidFill>
                <a:latin typeface="Calibri" pitchFamily="34" charset="0"/>
                <a:cs typeface="Calibri" pitchFamily="34" charset="0"/>
              </a:rPr>
              <a:t>ederek, sistemin eksiklerinden </a:t>
            </a:r>
            <a:r>
              <a:rPr lang="tr-TR" sz="2000" i="1" dirty="0" smtClean="0">
                <a:solidFill>
                  <a:srgbClr val="000000"/>
                </a:solidFill>
                <a:latin typeface="Calibri" pitchFamily="34" charset="0"/>
                <a:cs typeface="Calibri" pitchFamily="34" charset="0"/>
              </a:rPr>
              <a:t>doğan, sistem </a:t>
            </a:r>
            <a:r>
              <a:rPr lang="tr-TR" sz="2000" i="1" dirty="0">
                <a:solidFill>
                  <a:srgbClr val="000000"/>
                </a:solidFill>
                <a:latin typeface="Calibri" pitchFamily="34" charset="0"/>
                <a:cs typeface="Calibri" pitchFamily="34" charset="0"/>
              </a:rPr>
              <a:t>fonksiyonları arasındaki </a:t>
            </a:r>
            <a:r>
              <a:rPr lang="tr-TR" sz="2000" b="1" i="1" dirty="0">
                <a:solidFill>
                  <a:srgbClr val="000000"/>
                </a:solidFill>
                <a:latin typeface="Calibri" pitchFamily="34" charset="0"/>
                <a:cs typeface="Calibri" pitchFamily="34" charset="0"/>
              </a:rPr>
              <a:t>potansiyel hata türlerini belirlemeye </a:t>
            </a:r>
            <a:r>
              <a:rPr lang="tr-TR" sz="2000" i="1" dirty="0">
                <a:solidFill>
                  <a:srgbClr val="000000"/>
                </a:solidFill>
                <a:latin typeface="Calibri" pitchFamily="34" charset="0"/>
                <a:cs typeface="Calibri" pitchFamily="34" charset="0"/>
              </a:rPr>
              <a:t>odaklanır</a:t>
            </a:r>
            <a:r>
              <a:rPr lang="tr-TR" sz="2000" i="1" dirty="0" smtClean="0">
                <a:solidFill>
                  <a:srgbClr val="000000"/>
                </a:solidFill>
                <a:latin typeface="Calibri" pitchFamily="34" charset="0"/>
                <a:cs typeface="Calibri" pitchFamily="34" charset="0"/>
              </a:rPr>
              <a:t>.»</a:t>
            </a:r>
          </a:p>
          <a:p>
            <a:pPr marL="144000" algn="ctr">
              <a:spcAft>
                <a:spcPts val="300"/>
              </a:spcAft>
              <a:buClr>
                <a:srgbClr val="292929"/>
              </a:buClr>
              <a:defRPr/>
            </a:pPr>
            <a:r>
              <a:rPr lang="tr-TR" sz="2000" i="1" dirty="0" smtClean="0">
                <a:solidFill>
                  <a:srgbClr val="000000"/>
                </a:solidFill>
                <a:latin typeface="Calibri" pitchFamily="34" charset="0"/>
                <a:cs typeface="Calibri" pitchFamily="34" charset="0"/>
              </a:rPr>
              <a:t> </a:t>
            </a:r>
            <a:endParaRPr lang="tr-TR" sz="2000" i="1" dirty="0">
              <a:solidFill>
                <a:srgbClr val="000000"/>
              </a:solidFill>
              <a:latin typeface="Calibri" pitchFamily="34" charset="0"/>
              <a:cs typeface="Calibri" pitchFamily="34" charset="0"/>
            </a:endParaRPr>
          </a:p>
          <a:p>
            <a:pPr marL="360000" indent="-216000">
              <a:spcAft>
                <a:spcPts val="3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Hedefi; Sistemin;</a:t>
            </a:r>
          </a:p>
          <a:p>
            <a:pPr marL="944100" lvl="1" indent="-342900">
              <a:spcAft>
                <a:spcPts val="30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Kalitesini</a:t>
            </a:r>
            <a:r>
              <a:rPr lang="tr-TR" sz="2000" b="1" i="1" dirty="0">
                <a:solidFill>
                  <a:srgbClr val="000000"/>
                </a:solidFill>
                <a:latin typeface="Calibri" pitchFamily="34" charset="0"/>
                <a:cs typeface="Calibri" pitchFamily="34" charset="0"/>
              </a:rPr>
              <a:t>, </a:t>
            </a:r>
            <a:endParaRPr lang="tr-TR" sz="2000" b="1" i="1" dirty="0" smtClean="0">
              <a:solidFill>
                <a:srgbClr val="000000"/>
              </a:solidFill>
              <a:latin typeface="Calibri" pitchFamily="34" charset="0"/>
              <a:cs typeface="Calibri" pitchFamily="34" charset="0"/>
            </a:endParaRPr>
          </a:p>
          <a:p>
            <a:pPr marL="944100" lvl="1" indent="-342900">
              <a:spcAft>
                <a:spcPts val="30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Güvenirliğini, </a:t>
            </a:r>
          </a:p>
          <a:p>
            <a:pPr marL="944100" lvl="1" indent="-342900">
              <a:spcAft>
                <a:spcPts val="30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Korunabilirliğini  </a:t>
            </a:r>
            <a:r>
              <a:rPr lang="tr-TR" sz="2000" i="1" dirty="0" smtClean="0">
                <a:solidFill>
                  <a:srgbClr val="000000"/>
                </a:solidFill>
                <a:latin typeface="Calibri" pitchFamily="34" charset="0"/>
                <a:cs typeface="Calibri" pitchFamily="34" charset="0"/>
              </a:rPr>
              <a:t>……………………artırmaktır</a:t>
            </a:r>
            <a:r>
              <a:rPr lang="tr-TR" sz="2000" i="1" dirty="0">
                <a:solidFill>
                  <a:srgbClr val="000000"/>
                </a:solidFill>
                <a:latin typeface="Calibri" pitchFamily="34" charset="0"/>
                <a:cs typeface="Calibri" pitchFamily="34" charset="0"/>
              </a:rPr>
              <a:t>.</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 / FMEA -HTEA</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1</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565292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SİSTEM FMEA FAYDALARI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16000">
              <a:spcAft>
                <a:spcPts val="0"/>
              </a:spcAft>
              <a:buClr>
                <a:srgbClr val="292929"/>
              </a:buClr>
              <a:buFont typeface="Wingdings" pitchFamily="2" charset="2"/>
              <a:buChar char="ü"/>
              <a:defRPr/>
            </a:pPr>
            <a:endParaRPr lang="tr-TR" sz="2000" i="1" dirty="0" smtClean="0">
              <a:solidFill>
                <a:srgbClr val="000000"/>
              </a:solidFill>
              <a:latin typeface="Calibri" pitchFamily="34" charset="0"/>
              <a:cs typeface="Calibri" pitchFamily="34" charset="0"/>
            </a:endParaRPr>
          </a:p>
          <a:p>
            <a:pPr marL="360000" indent="-216000">
              <a:spcAft>
                <a:spcPts val="6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Sistemi etkileyen </a:t>
            </a:r>
            <a:r>
              <a:rPr lang="tr-TR" sz="2000" b="1" i="1" dirty="0">
                <a:solidFill>
                  <a:srgbClr val="000000"/>
                </a:solidFill>
                <a:latin typeface="Calibri" pitchFamily="34" charset="0"/>
                <a:cs typeface="Calibri" pitchFamily="34" charset="0"/>
              </a:rPr>
              <a:t>potansiyel problemlerin bulunabileceği alanlar </a:t>
            </a:r>
            <a:r>
              <a:rPr lang="tr-TR" sz="2000" b="1" i="1" dirty="0" smtClean="0">
                <a:solidFill>
                  <a:srgbClr val="000000"/>
                </a:solidFill>
                <a:latin typeface="Calibri" pitchFamily="34" charset="0"/>
                <a:cs typeface="Calibri" pitchFamily="34" charset="0"/>
              </a:rPr>
              <a:t>daralır</a:t>
            </a:r>
            <a:endParaRPr lang="tr-TR" sz="2000" b="1" i="1" dirty="0">
              <a:solidFill>
                <a:srgbClr val="000000"/>
              </a:solidFill>
              <a:latin typeface="Calibri" pitchFamily="34" charset="0"/>
              <a:cs typeface="Calibri" pitchFamily="34" charset="0"/>
            </a:endParaRPr>
          </a:p>
          <a:p>
            <a:pPr marL="360000" indent="-216000">
              <a:spcAft>
                <a:spcPts val="6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Sistem </a:t>
            </a:r>
            <a:r>
              <a:rPr lang="tr-TR" sz="2000" i="1" dirty="0">
                <a:solidFill>
                  <a:srgbClr val="000000"/>
                </a:solidFill>
                <a:latin typeface="Calibri" pitchFamily="34" charset="0"/>
                <a:cs typeface="Calibri" pitchFamily="34" charset="0"/>
              </a:rPr>
              <a:t>içerisinde uygulanacak </a:t>
            </a:r>
            <a:r>
              <a:rPr lang="tr-TR" sz="2000" b="1" i="1" dirty="0">
                <a:solidFill>
                  <a:srgbClr val="000000"/>
                </a:solidFill>
                <a:latin typeface="Calibri" pitchFamily="34" charset="0"/>
                <a:cs typeface="Calibri" pitchFamily="34" charset="0"/>
              </a:rPr>
              <a:t>prosedürler için bir temel oluşturulmasına </a:t>
            </a:r>
            <a:r>
              <a:rPr lang="tr-TR" sz="2000" i="1" dirty="0">
                <a:solidFill>
                  <a:srgbClr val="000000"/>
                </a:solidFill>
                <a:latin typeface="Calibri" pitchFamily="34" charset="0"/>
                <a:cs typeface="Calibri" pitchFamily="34" charset="0"/>
              </a:rPr>
              <a:t>yardımcı </a:t>
            </a:r>
            <a:r>
              <a:rPr lang="tr-TR" sz="2000" i="1" dirty="0" smtClean="0">
                <a:solidFill>
                  <a:srgbClr val="000000"/>
                </a:solidFill>
                <a:latin typeface="Calibri" pitchFamily="34" charset="0"/>
                <a:cs typeface="Calibri" pitchFamily="34" charset="0"/>
              </a:rPr>
              <a:t>olur</a:t>
            </a:r>
            <a:endParaRPr lang="tr-TR" sz="2000" i="1" dirty="0">
              <a:solidFill>
                <a:srgbClr val="000000"/>
              </a:solidFill>
              <a:latin typeface="Calibri" pitchFamily="34" charset="0"/>
              <a:cs typeface="Calibri" pitchFamily="34" charset="0"/>
            </a:endParaRPr>
          </a:p>
          <a:p>
            <a:pPr marL="360000" indent="-216000">
              <a:spcAft>
                <a:spcPts val="6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Sistem </a:t>
            </a:r>
            <a:r>
              <a:rPr lang="tr-TR" sz="2000" i="1" dirty="0">
                <a:solidFill>
                  <a:srgbClr val="000000"/>
                </a:solidFill>
                <a:latin typeface="Calibri" pitchFamily="34" charset="0"/>
                <a:cs typeface="Calibri" pitchFamily="34" charset="0"/>
              </a:rPr>
              <a:t>içerisindeki </a:t>
            </a:r>
            <a:r>
              <a:rPr lang="tr-TR" sz="2000" b="1" i="1" dirty="0">
                <a:solidFill>
                  <a:srgbClr val="000000"/>
                </a:solidFill>
                <a:latin typeface="Calibri" pitchFamily="34" charset="0"/>
                <a:cs typeface="Calibri" pitchFamily="34" charset="0"/>
              </a:rPr>
              <a:t>fazlalıkların tespit </a:t>
            </a:r>
            <a:r>
              <a:rPr lang="tr-TR" sz="2000" i="1" dirty="0">
                <a:solidFill>
                  <a:srgbClr val="000000"/>
                </a:solidFill>
                <a:latin typeface="Calibri" pitchFamily="34" charset="0"/>
                <a:cs typeface="Calibri" pitchFamily="34" charset="0"/>
              </a:rPr>
              <a:t>edilmesine yardım </a:t>
            </a:r>
            <a:r>
              <a:rPr lang="tr-TR" sz="2000" i="1" dirty="0" smtClean="0">
                <a:solidFill>
                  <a:srgbClr val="000000"/>
                </a:solidFill>
                <a:latin typeface="Calibri" pitchFamily="34" charset="0"/>
                <a:cs typeface="Calibri" pitchFamily="34" charset="0"/>
              </a:rPr>
              <a:t>eder</a:t>
            </a:r>
            <a:endParaRPr lang="tr-TR" sz="2000" i="1" dirty="0">
              <a:solidFill>
                <a:srgbClr val="000000"/>
              </a:solidFill>
              <a:latin typeface="Calibri" pitchFamily="34" charset="0"/>
              <a:cs typeface="Calibri" pitchFamily="34" charset="0"/>
            </a:endParaRPr>
          </a:p>
          <a:p>
            <a:pPr marL="360000" indent="-216000">
              <a:spcAft>
                <a:spcPts val="6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Optimum </a:t>
            </a:r>
            <a:r>
              <a:rPr lang="tr-TR" sz="2000" b="1" i="1" dirty="0">
                <a:solidFill>
                  <a:srgbClr val="000000"/>
                </a:solidFill>
                <a:latin typeface="Calibri" pitchFamily="34" charset="0"/>
                <a:cs typeface="Calibri" pitchFamily="34" charset="0"/>
              </a:rPr>
              <a:t>sistem tasarım alternatiflerinin </a:t>
            </a:r>
            <a:r>
              <a:rPr lang="tr-TR" sz="2000" i="1" dirty="0">
                <a:solidFill>
                  <a:srgbClr val="000000"/>
                </a:solidFill>
                <a:latin typeface="Calibri" pitchFamily="34" charset="0"/>
                <a:cs typeface="Calibri" pitchFamily="34" charset="0"/>
              </a:rPr>
              <a:t>seçilmesinde yol </a:t>
            </a:r>
            <a:r>
              <a:rPr lang="tr-TR" sz="2000" i="1" dirty="0" smtClean="0">
                <a:solidFill>
                  <a:srgbClr val="000000"/>
                </a:solidFill>
                <a:latin typeface="Calibri" pitchFamily="34" charset="0"/>
                <a:cs typeface="Calibri" pitchFamily="34" charset="0"/>
              </a:rPr>
              <a:t>gösterir</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 / FMEA -HTEA</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1</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071827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TASARIM FMEA</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16000">
              <a:spcAft>
                <a:spcPts val="0"/>
              </a:spcAft>
              <a:buClr>
                <a:srgbClr val="292929"/>
              </a:buClr>
              <a:buFont typeface="Wingdings" pitchFamily="2" charset="2"/>
              <a:buChar char="ü"/>
              <a:defRPr/>
            </a:pPr>
            <a:endParaRPr lang="tr-TR" sz="2000" i="1" dirty="0" smtClean="0">
              <a:solidFill>
                <a:srgbClr val="000000"/>
              </a:solidFill>
              <a:latin typeface="Calibri" pitchFamily="34" charset="0"/>
              <a:cs typeface="Calibri" pitchFamily="34" charset="0"/>
            </a:endParaRPr>
          </a:p>
          <a:p>
            <a:pPr marL="144000" algn="ctr">
              <a:spcAft>
                <a:spcPts val="300"/>
              </a:spcAft>
              <a:buClr>
                <a:srgbClr val="292929"/>
              </a:buClr>
              <a:defRPr/>
            </a:pPr>
            <a:r>
              <a:rPr lang="tr-TR" sz="2000" i="1" dirty="0" smtClean="0">
                <a:solidFill>
                  <a:srgbClr val="000000"/>
                </a:solidFill>
                <a:latin typeface="Calibri" pitchFamily="34" charset="0"/>
                <a:cs typeface="Calibri" pitchFamily="34" charset="0"/>
              </a:rPr>
              <a:t>«</a:t>
            </a:r>
            <a:r>
              <a:rPr lang="tr-TR" sz="2000" b="1" i="1" dirty="0" smtClean="0">
                <a:solidFill>
                  <a:srgbClr val="000000"/>
                </a:solidFill>
                <a:latin typeface="Calibri" pitchFamily="34" charset="0"/>
                <a:cs typeface="Calibri" pitchFamily="34" charset="0"/>
              </a:rPr>
              <a:t>Tasarım (fizibilite) hatalarından </a:t>
            </a:r>
            <a:r>
              <a:rPr lang="tr-TR" sz="2000" b="1" i="1" dirty="0">
                <a:solidFill>
                  <a:srgbClr val="000000"/>
                </a:solidFill>
                <a:latin typeface="Calibri" pitchFamily="34" charset="0"/>
                <a:cs typeface="Calibri" pitchFamily="34" charset="0"/>
              </a:rPr>
              <a:t>doğan</a:t>
            </a:r>
            <a:r>
              <a:rPr lang="tr-TR" sz="2000" i="1" dirty="0">
                <a:solidFill>
                  <a:srgbClr val="000000"/>
                </a:solidFill>
                <a:latin typeface="Calibri" pitchFamily="34" charset="0"/>
                <a:cs typeface="Calibri" pitchFamily="34" charset="0"/>
              </a:rPr>
              <a:t> hata türlerine yönelik olarak </a:t>
            </a:r>
            <a:r>
              <a:rPr lang="tr-TR" sz="2000" b="1" i="1" dirty="0">
                <a:solidFill>
                  <a:srgbClr val="000000"/>
                </a:solidFill>
                <a:latin typeface="Calibri" pitchFamily="34" charset="0"/>
                <a:cs typeface="Calibri" pitchFamily="34" charset="0"/>
              </a:rPr>
              <a:t>üretime başlamadan önce ürünlerin analiz edilmesinde</a:t>
            </a:r>
            <a:r>
              <a:rPr lang="tr-TR" sz="2000" i="1" dirty="0">
                <a:solidFill>
                  <a:srgbClr val="000000"/>
                </a:solidFill>
                <a:latin typeface="Calibri" pitchFamily="34" charset="0"/>
                <a:cs typeface="Calibri" pitchFamily="34" charset="0"/>
              </a:rPr>
              <a:t> kullanılır</a:t>
            </a:r>
            <a:r>
              <a:rPr lang="tr-TR" sz="2000" i="1" dirty="0" smtClean="0">
                <a:solidFill>
                  <a:srgbClr val="000000"/>
                </a:solidFill>
                <a:latin typeface="Calibri" pitchFamily="34" charset="0"/>
                <a:cs typeface="Calibri" pitchFamily="34" charset="0"/>
              </a:rPr>
              <a:t>.» </a:t>
            </a:r>
          </a:p>
          <a:p>
            <a:pPr marL="360000" indent="-216000">
              <a:spcAft>
                <a:spcPts val="300"/>
              </a:spcAft>
              <a:buClr>
                <a:srgbClr val="292929"/>
              </a:buClr>
              <a:buFont typeface="Wingdings" pitchFamily="2" charset="2"/>
              <a:buChar char="ü"/>
              <a:defRPr/>
            </a:pPr>
            <a:endParaRPr lang="tr-TR" sz="2000" i="1" dirty="0">
              <a:solidFill>
                <a:srgbClr val="000000"/>
              </a:solidFill>
              <a:latin typeface="Calibri" pitchFamily="34" charset="0"/>
              <a:cs typeface="Calibri" pitchFamily="34" charset="0"/>
            </a:endParaRPr>
          </a:p>
          <a:p>
            <a:pPr marL="360000" indent="-216000">
              <a:spcAft>
                <a:spcPts val="3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Hedefi;</a:t>
            </a:r>
          </a:p>
          <a:p>
            <a:pPr marL="944100" lvl="1" indent="-342900">
              <a:spcAft>
                <a:spcPts val="300"/>
              </a:spcAft>
              <a:buClr>
                <a:srgbClr val="292929"/>
              </a:buClr>
              <a:buFont typeface="Wingdings" pitchFamily="2" charset="2"/>
              <a:buChar char="§"/>
              <a:defRPr/>
            </a:pPr>
            <a:r>
              <a:rPr lang="tr-TR" sz="2000" b="1" i="1" dirty="0">
                <a:solidFill>
                  <a:srgbClr val="000000"/>
                </a:solidFill>
                <a:latin typeface="Calibri" pitchFamily="34" charset="0"/>
                <a:cs typeface="Calibri" pitchFamily="34" charset="0"/>
              </a:rPr>
              <a:t>T</a:t>
            </a:r>
            <a:r>
              <a:rPr lang="tr-TR" sz="2000" b="1" i="1" dirty="0" smtClean="0">
                <a:solidFill>
                  <a:srgbClr val="000000"/>
                </a:solidFill>
                <a:latin typeface="Calibri" pitchFamily="34" charset="0"/>
                <a:cs typeface="Calibri" pitchFamily="34" charset="0"/>
              </a:rPr>
              <a:t>asarım </a:t>
            </a:r>
            <a:r>
              <a:rPr lang="tr-TR" sz="2000" b="1" i="1" dirty="0">
                <a:solidFill>
                  <a:srgbClr val="000000"/>
                </a:solidFill>
                <a:latin typeface="Calibri" pitchFamily="34" charset="0"/>
                <a:cs typeface="Calibri" pitchFamily="34" charset="0"/>
              </a:rPr>
              <a:t>kalitesini</a:t>
            </a:r>
            <a:r>
              <a:rPr lang="tr-TR" sz="2000" b="1" i="1" dirty="0" smtClean="0">
                <a:solidFill>
                  <a:srgbClr val="000000"/>
                </a:solidFill>
                <a:latin typeface="Calibri" pitchFamily="34" charset="0"/>
                <a:cs typeface="Calibri" pitchFamily="34" charset="0"/>
              </a:rPr>
              <a:t>, </a:t>
            </a:r>
          </a:p>
          <a:p>
            <a:pPr marL="944100" lvl="1" indent="-342900">
              <a:spcAft>
                <a:spcPts val="30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Güvenirliğini </a:t>
            </a:r>
          </a:p>
          <a:p>
            <a:pPr marL="944100" lvl="1" indent="-342900">
              <a:spcAft>
                <a:spcPts val="30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Korunabilirliğini</a:t>
            </a:r>
            <a:r>
              <a:rPr lang="tr-TR" sz="2000" i="1" dirty="0" smtClean="0">
                <a:solidFill>
                  <a:srgbClr val="000000"/>
                </a:solidFill>
                <a:latin typeface="Calibri" pitchFamily="34" charset="0"/>
                <a:cs typeface="Calibri" pitchFamily="34" charset="0"/>
              </a:rPr>
              <a:t> ……………………artırmaktır</a:t>
            </a:r>
            <a:r>
              <a:rPr lang="tr-TR" sz="2000" i="1" dirty="0">
                <a:solidFill>
                  <a:srgbClr val="000000"/>
                </a:solidFill>
                <a:latin typeface="Calibri" pitchFamily="34" charset="0"/>
                <a:cs typeface="Calibri" pitchFamily="34" charset="0"/>
              </a:rPr>
              <a:t>.</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 / FMEA -HTEA</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2</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438898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TASARIM FMEA FAYDALARI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16000">
              <a:spcAft>
                <a:spcPts val="0"/>
              </a:spcAft>
              <a:buClr>
                <a:srgbClr val="292929"/>
              </a:buClr>
              <a:buFont typeface="Wingdings" pitchFamily="2" charset="2"/>
              <a:buChar char="ü"/>
              <a:defRPr/>
            </a:pPr>
            <a:endParaRPr lang="tr-TR" sz="1000" i="1" dirty="0" smtClean="0">
              <a:solidFill>
                <a:srgbClr val="000000"/>
              </a:solidFill>
              <a:latin typeface="Calibri" pitchFamily="34" charset="0"/>
              <a:cs typeface="Calibri" pitchFamily="34" charset="0"/>
            </a:endParaRPr>
          </a:p>
          <a:p>
            <a:pPr marL="360000" indent="-216000">
              <a:spcAft>
                <a:spcPts val="3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Tasarım geliştirme faaliyetleriyle ilgili </a:t>
            </a:r>
            <a:r>
              <a:rPr lang="tr-TR" sz="2000" b="1" i="1" dirty="0">
                <a:solidFill>
                  <a:srgbClr val="000000"/>
                </a:solidFill>
                <a:latin typeface="Calibri" pitchFamily="34" charset="0"/>
                <a:cs typeface="Calibri" pitchFamily="34" charset="0"/>
              </a:rPr>
              <a:t>önceliklerin </a:t>
            </a:r>
            <a:r>
              <a:rPr lang="tr-TR" sz="2000" b="1" i="1" dirty="0" smtClean="0">
                <a:solidFill>
                  <a:srgbClr val="000000"/>
                </a:solidFill>
                <a:latin typeface="Calibri" pitchFamily="34" charset="0"/>
                <a:cs typeface="Calibri" pitchFamily="34" charset="0"/>
              </a:rPr>
              <a:t>belirlenmesi</a:t>
            </a:r>
            <a:endParaRPr lang="tr-TR" sz="2000" b="1" i="1" dirty="0">
              <a:solidFill>
                <a:srgbClr val="000000"/>
              </a:solidFill>
              <a:latin typeface="Calibri" pitchFamily="34" charset="0"/>
              <a:cs typeface="Calibri" pitchFamily="34" charset="0"/>
            </a:endParaRPr>
          </a:p>
          <a:p>
            <a:pPr marL="360000" indent="-216000">
              <a:spcAft>
                <a:spcPts val="30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Potansiyel </a:t>
            </a:r>
            <a:r>
              <a:rPr lang="tr-TR" sz="2000" b="1" i="1" dirty="0">
                <a:solidFill>
                  <a:srgbClr val="000000"/>
                </a:solidFill>
                <a:latin typeface="Calibri" pitchFamily="34" charset="0"/>
                <a:cs typeface="Calibri" pitchFamily="34" charset="0"/>
              </a:rPr>
              <a:t>hataların </a:t>
            </a:r>
            <a:r>
              <a:rPr lang="tr-TR" sz="2000" i="1" dirty="0">
                <a:solidFill>
                  <a:srgbClr val="000000"/>
                </a:solidFill>
                <a:latin typeface="Calibri" pitchFamily="34" charset="0"/>
                <a:cs typeface="Calibri" pitchFamily="34" charset="0"/>
              </a:rPr>
              <a:t>tasarım aşamasında iken belirlenmesinin </a:t>
            </a:r>
            <a:r>
              <a:rPr lang="tr-TR" sz="2000" i="1" dirty="0" smtClean="0">
                <a:solidFill>
                  <a:srgbClr val="000000"/>
                </a:solidFill>
                <a:latin typeface="Calibri" pitchFamily="34" charset="0"/>
                <a:cs typeface="Calibri" pitchFamily="34" charset="0"/>
              </a:rPr>
              <a:t>sağlaması</a:t>
            </a:r>
            <a:endParaRPr lang="tr-TR" sz="2000" i="1" dirty="0">
              <a:solidFill>
                <a:srgbClr val="000000"/>
              </a:solidFill>
              <a:latin typeface="Calibri" pitchFamily="34" charset="0"/>
              <a:cs typeface="Calibri" pitchFamily="34" charset="0"/>
            </a:endParaRPr>
          </a:p>
          <a:p>
            <a:pPr marL="360000" indent="-216000">
              <a:spcAft>
                <a:spcPts val="3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Potansiyel </a:t>
            </a:r>
            <a:r>
              <a:rPr lang="tr-TR" sz="2000" i="1" dirty="0">
                <a:solidFill>
                  <a:srgbClr val="000000"/>
                </a:solidFill>
                <a:latin typeface="Calibri" pitchFamily="34" charset="0"/>
                <a:cs typeface="Calibri" pitchFamily="34" charset="0"/>
              </a:rPr>
              <a:t>güvenlik sorunlarının belirlenerek ortadan kaldırılmasına yardım etmesi ve değişiklik için açıklamaların kaydedilmesinin </a:t>
            </a:r>
            <a:r>
              <a:rPr lang="tr-TR" sz="2000" i="1" dirty="0" smtClean="0">
                <a:solidFill>
                  <a:srgbClr val="000000"/>
                </a:solidFill>
                <a:latin typeface="Calibri" pitchFamily="34" charset="0"/>
                <a:cs typeface="Calibri" pitchFamily="34" charset="0"/>
              </a:rPr>
              <a:t>sağlanması</a:t>
            </a:r>
            <a:endParaRPr lang="tr-TR" sz="2000" i="1" dirty="0">
              <a:solidFill>
                <a:srgbClr val="000000"/>
              </a:solidFill>
              <a:latin typeface="Calibri" pitchFamily="34" charset="0"/>
              <a:cs typeface="Calibri" pitchFamily="34" charset="0"/>
            </a:endParaRPr>
          </a:p>
          <a:p>
            <a:pPr marL="360000" indent="-216000">
              <a:spcAft>
                <a:spcPts val="3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Önemli ve kritik özelliklerin </a:t>
            </a:r>
            <a:r>
              <a:rPr lang="tr-TR" sz="2000" i="1" dirty="0">
                <a:solidFill>
                  <a:srgbClr val="000000"/>
                </a:solidFill>
                <a:latin typeface="Calibri" pitchFamily="34" charset="0"/>
                <a:cs typeface="Calibri" pitchFamily="34" charset="0"/>
              </a:rPr>
              <a:t>belirlenmesine yardım </a:t>
            </a:r>
            <a:r>
              <a:rPr lang="tr-TR" sz="2000" i="1" dirty="0" smtClean="0">
                <a:solidFill>
                  <a:srgbClr val="000000"/>
                </a:solidFill>
                <a:latin typeface="Calibri" pitchFamily="34" charset="0"/>
                <a:cs typeface="Calibri" pitchFamily="34" charset="0"/>
              </a:rPr>
              <a:t>etmesi</a:t>
            </a:r>
            <a:endParaRPr lang="tr-TR" sz="2000" i="1" dirty="0">
              <a:solidFill>
                <a:srgbClr val="000000"/>
              </a:solidFill>
              <a:latin typeface="Calibri" pitchFamily="34" charset="0"/>
              <a:cs typeface="Calibri" pitchFamily="34" charset="0"/>
            </a:endParaRPr>
          </a:p>
          <a:p>
            <a:pPr marL="944100" lvl="1" indent="-342900">
              <a:spcAft>
                <a:spcPts val="300"/>
              </a:spcAft>
              <a:buClr>
                <a:srgbClr val="292929"/>
              </a:buClr>
              <a:buFont typeface="Wingdings" pitchFamily="2" charset="2"/>
              <a:buChar cha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 / FMEA -HTEA</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2</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7055378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TEHLİKE NEDİR?</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6" name="Grup 5"/>
          <p:cNvGrpSpPr/>
          <p:nvPr/>
        </p:nvGrpSpPr>
        <p:grpSpPr>
          <a:xfrm>
            <a:off x="978848" y="990905"/>
            <a:ext cx="1800000" cy="1800000"/>
            <a:chOff x="321623" y="1143305"/>
            <a:chExt cx="1800000" cy="1800000"/>
          </a:xfrm>
        </p:grpSpPr>
        <p:pic>
          <p:nvPicPr>
            <p:cNvPr id="1026" name="Picture 2" descr="D:\DOKTOR\1-DRUZ DOK\2-DRUZ EGITIMLER\4-RESİMLER\Ev-Konut-Fabrika\industry (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003" y="1228735"/>
              <a:ext cx="1616689" cy="1616689"/>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a:spLocks noChangeAspect="1"/>
            </p:cNvSpPr>
            <p:nvPr/>
          </p:nvSpPr>
          <p:spPr bwMode="auto">
            <a:xfrm>
              <a:off x="321623" y="1143305"/>
              <a:ext cx="1800000" cy="1800000"/>
            </a:xfrm>
            <a:prstGeom prst="ellipse">
              <a:avLst/>
            </a:prstGeom>
            <a:noFill/>
            <a:ln w="28575">
              <a:solidFill>
                <a:srgbClr val="4D4D4D"/>
              </a:solidFill>
              <a:prstDash val="sysDot"/>
              <a:round/>
              <a:headEnd/>
              <a:tailEnd/>
            </a:ln>
          </p:spPr>
          <p:txBody>
            <a:bodyPr rtlCol="0" anchor="ctr"/>
            <a:lstStyle/>
            <a:p>
              <a:pPr algn="ctr"/>
              <a:endParaRPr lang="tr-TR" dirty="0">
                <a:solidFill>
                  <a:srgbClr val="000000"/>
                </a:solidFill>
              </a:endParaRPr>
            </a:p>
          </p:txBody>
        </p:sp>
      </p:grpSp>
      <p:grpSp>
        <p:nvGrpSpPr>
          <p:cNvPr id="7" name="Grup 6"/>
          <p:cNvGrpSpPr/>
          <p:nvPr/>
        </p:nvGrpSpPr>
        <p:grpSpPr>
          <a:xfrm>
            <a:off x="997898" y="2914650"/>
            <a:ext cx="1800000" cy="1800000"/>
            <a:chOff x="2885304" y="2367153"/>
            <a:chExt cx="1800000" cy="1800000"/>
          </a:xfrm>
        </p:grpSpPr>
        <p:pic>
          <p:nvPicPr>
            <p:cNvPr id="1027" name="Picture 3" descr="D:\DOKTOR\1-DRUZ DOK\2-DRUZ EGITIMLER\4-RESİMLER\Meslekler\webmas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1415" y="2562303"/>
              <a:ext cx="1409700" cy="1409700"/>
            </a:xfrm>
            <a:prstGeom prst="rect">
              <a:avLst/>
            </a:prstGeom>
            <a:noFill/>
            <a:extLst>
              <a:ext uri="{909E8E84-426E-40DD-AFC4-6F175D3DCCD1}">
                <a14:hiddenFill xmlns:a14="http://schemas.microsoft.com/office/drawing/2010/main">
                  <a:solidFill>
                    <a:srgbClr val="FFFFFF"/>
                  </a:solidFill>
                </a14:hiddenFill>
              </a:ext>
            </a:extLst>
          </p:spPr>
        </p:pic>
        <p:sp>
          <p:nvSpPr>
            <p:cNvPr id="38" name="Oval 37"/>
            <p:cNvSpPr>
              <a:spLocks noChangeAspect="1"/>
            </p:cNvSpPr>
            <p:nvPr/>
          </p:nvSpPr>
          <p:spPr bwMode="auto">
            <a:xfrm>
              <a:off x="2885304" y="2367153"/>
              <a:ext cx="1800000" cy="1800000"/>
            </a:xfrm>
            <a:prstGeom prst="ellipse">
              <a:avLst/>
            </a:prstGeom>
            <a:noFill/>
            <a:ln w="28575">
              <a:solidFill>
                <a:srgbClr val="4D4D4D"/>
              </a:solidFill>
              <a:prstDash val="sysDot"/>
              <a:round/>
              <a:headEnd/>
              <a:tailEnd/>
            </a:ln>
          </p:spPr>
          <p:txBody>
            <a:bodyPr rtlCol="0" anchor="ctr"/>
            <a:lstStyle/>
            <a:p>
              <a:pPr algn="ctr"/>
              <a:endParaRPr lang="tr-TR" dirty="0">
                <a:solidFill>
                  <a:srgbClr val="000000"/>
                </a:solidFill>
              </a:endParaRPr>
            </a:p>
          </p:txBody>
        </p:sp>
      </p:grpSp>
      <p:grpSp>
        <p:nvGrpSpPr>
          <p:cNvPr id="8" name="Grup 7"/>
          <p:cNvGrpSpPr/>
          <p:nvPr/>
        </p:nvGrpSpPr>
        <p:grpSpPr>
          <a:xfrm>
            <a:off x="1052684" y="4853223"/>
            <a:ext cx="1800000" cy="1800000"/>
            <a:chOff x="5714229" y="3038475"/>
            <a:chExt cx="1800000" cy="1800000"/>
          </a:xfrm>
        </p:grpSpPr>
        <p:pic>
          <p:nvPicPr>
            <p:cNvPr id="1029" name="Picture 5" descr="D:\DOKTOR\1-DRUZ DOK\2-DRUZ EGITIMLER\4-RESİMLER\Dünya-Uzay-Uçak\Night_Ra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650" y="3207588"/>
              <a:ext cx="1462021" cy="1462021"/>
            </a:xfrm>
            <a:prstGeom prst="rect">
              <a:avLst/>
            </a:prstGeom>
            <a:noFill/>
            <a:extLst>
              <a:ext uri="{909E8E84-426E-40DD-AFC4-6F175D3DCCD1}">
                <a14:hiddenFill xmlns:a14="http://schemas.microsoft.com/office/drawing/2010/main">
                  <a:solidFill>
                    <a:srgbClr val="FFFFFF"/>
                  </a:solidFill>
                </a14:hiddenFill>
              </a:ext>
            </a:extLst>
          </p:spPr>
        </p:pic>
        <p:sp>
          <p:nvSpPr>
            <p:cNvPr id="39" name="Oval 38"/>
            <p:cNvSpPr>
              <a:spLocks noChangeAspect="1"/>
            </p:cNvSpPr>
            <p:nvPr/>
          </p:nvSpPr>
          <p:spPr bwMode="auto">
            <a:xfrm>
              <a:off x="5714229" y="3038475"/>
              <a:ext cx="1800000" cy="1800000"/>
            </a:xfrm>
            <a:prstGeom prst="ellipse">
              <a:avLst/>
            </a:prstGeom>
            <a:noFill/>
            <a:ln w="28575">
              <a:solidFill>
                <a:srgbClr val="4D4D4D"/>
              </a:solidFill>
              <a:prstDash val="sysDot"/>
              <a:round/>
              <a:headEnd/>
              <a:tailEnd/>
            </a:ln>
          </p:spPr>
          <p:txBody>
            <a:bodyPr rtlCol="0" anchor="ctr"/>
            <a:lstStyle/>
            <a:p>
              <a:pPr algn="ctr"/>
              <a:endParaRPr lang="tr-TR" dirty="0">
                <a:solidFill>
                  <a:srgbClr val="000000"/>
                </a:solidFill>
              </a:endParaRPr>
            </a:p>
          </p:txBody>
        </p:sp>
      </p:grpSp>
      <p:grpSp>
        <p:nvGrpSpPr>
          <p:cNvPr id="15" name="Grup 14"/>
          <p:cNvGrpSpPr/>
          <p:nvPr/>
        </p:nvGrpSpPr>
        <p:grpSpPr>
          <a:xfrm>
            <a:off x="5761251" y="1146595"/>
            <a:ext cx="1394506" cy="1487930"/>
            <a:chOff x="5761251" y="1146595"/>
            <a:chExt cx="1394506" cy="1487930"/>
          </a:xfrm>
        </p:grpSpPr>
        <p:grpSp>
          <p:nvGrpSpPr>
            <p:cNvPr id="43" name="Grup 42"/>
            <p:cNvGrpSpPr/>
            <p:nvPr/>
          </p:nvGrpSpPr>
          <p:grpSpPr>
            <a:xfrm>
              <a:off x="5779448" y="1914525"/>
              <a:ext cx="720000" cy="720000"/>
              <a:chOff x="321623" y="1143305"/>
              <a:chExt cx="1800000" cy="1800000"/>
            </a:xfrm>
          </p:grpSpPr>
          <p:pic>
            <p:nvPicPr>
              <p:cNvPr id="44" name="Picture 2" descr="D:\DOKTOR\1-DRUZ DOK\2-DRUZ EGITIMLER\4-RESİMLER\Ev-Konut-Fabrika\industry (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003" y="1228735"/>
                <a:ext cx="1616689" cy="1616689"/>
              </a:xfrm>
              <a:prstGeom prst="rect">
                <a:avLst/>
              </a:prstGeom>
              <a:noFill/>
              <a:extLst>
                <a:ext uri="{909E8E84-426E-40DD-AFC4-6F175D3DCCD1}">
                  <a14:hiddenFill xmlns:a14="http://schemas.microsoft.com/office/drawing/2010/main">
                    <a:solidFill>
                      <a:srgbClr val="FFFFFF"/>
                    </a:solidFill>
                  </a14:hiddenFill>
                </a:ext>
              </a:extLst>
            </p:spPr>
          </p:pic>
          <p:sp>
            <p:nvSpPr>
              <p:cNvPr id="45" name="Oval 44"/>
              <p:cNvSpPr>
                <a:spLocks noChangeAspect="1"/>
              </p:cNvSpPr>
              <p:nvPr/>
            </p:nvSpPr>
            <p:spPr bwMode="auto">
              <a:xfrm>
                <a:off x="321623" y="1143305"/>
                <a:ext cx="1800000" cy="1800000"/>
              </a:xfrm>
              <a:prstGeom prst="ellipse">
                <a:avLst/>
              </a:prstGeom>
              <a:noFill/>
              <a:ln w="28575">
                <a:solidFill>
                  <a:srgbClr val="4D4D4D"/>
                </a:solidFill>
                <a:prstDash val="sysDot"/>
                <a:round/>
                <a:headEnd/>
                <a:tailEnd/>
              </a:ln>
            </p:spPr>
            <p:txBody>
              <a:bodyPr rtlCol="0" anchor="ctr"/>
              <a:lstStyle/>
              <a:p>
                <a:pPr algn="ctr"/>
                <a:endParaRPr lang="tr-TR" dirty="0">
                  <a:solidFill>
                    <a:srgbClr val="000000"/>
                  </a:solidFill>
                </a:endParaRPr>
              </a:p>
            </p:txBody>
          </p:sp>
        </p:grpSp>
        <p:grpSp>
          <p:nvGrpSpPr>
            <p:cNvPr id="46" name="Grup 45"/>
            <p:cNvGrpSpPr/>
            <p:nvPr/>
          </p:nvGrpSpPr>
          <p:grpSpPr>
            <a:xfrm>
              <a:off x="5761251" y="1146595"/>
              <a:ext cx="720000" cy="720000"/>
              <a:chOff x="2956741" y="2367153"/>
              <a:chExt cx="1800000" cy="1800000"/>
            </a:xfrm>
          </p:grpSpPr>
          <p:pic>
            <p:nvPicPr>
              <p:cNvPr id="47" name="Picture 3" descr="D:\DOKTOR\1-DRUZ DOK\2-DRUZ EGITIMLER\4-RESİMLER\Meslekler\webmast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1415" y="2562303"/>
                <a:ext cx="1409700" cy="1409700"/>
              </a:xfrm>
              <a:prstGeom prst="rect">
                <a:avLst/>
              </a:prstGeom>
              <a:noFill/>
              <a:extLst>
                <a:ext uri="{909E8E84-426E-40DD-AFC4-6F175D3DCCD1}">
                  <a14:hiddenFill xmlns:a14="http://schemas.microsoft.com/office/drawing/2010/main">
                    <a:solidFill>
                      <a:srgbClr val="FFFFFF"/>
                    </a:solidFill>
                  </a14:hiddenFill>
                </a:ext>
              </a:extLst>
            </p:spPr>
          </p:pic>
          <p:sp>
            <p:nvSpPr>
              <p:cNvPr id="48" name="Oval 47"/>
              <p:cNvSpPr>
                <a:spLocks noChangeAspect="1"/>
              </p:cNvSpPr>
              <p:nvPr/>
            </p:nvSpPr>
            <p:spPr bwMode="auto">
              <a:xfrm>
                <a:off x="2956741" y="2367153"/>
                <a:ext cx="1800000" cy="1800000"/>
              </a:xfrm>
              <a:prstGeom prst="ellipse">
                <a:avLst/>
              </a:prstGeom>
              <a:noFill/>
              <a:ln w="28575">
                <a:solidFill>
                  <a:srgbClr val="4D4D4D"/>
                </a:solidFill>
                <a:prstDash val="sysDot"/>
                <a:round/>
                <a:headEnd/>
                <a:tailEnd/>
              </a:ln>
            </p:spPr>
            <p:txBody>
              <a:bodyPr rtlCol="0" anchor="ctr"/>
              <a:lstStyle/>
              <a:p>
                <a:pPr algn="ctr"/>
                <a:endParaRPr lang="tr-TR" dirty="0">
                  <a:solidFill>
                    <a:srgbClr val="000000"/>
                  </a:solidFill>
                </a:endParaRPr>
              </a:p>
            </p:txBody>
          </p:sp>
        </p:grpSp>
        <p:grpSp>
          <p:nvGrpSpPr>
            <p:cNvPr id="49" name="Grup 48"/>
            <p:cNvGrpSpPr/>
            <p:nvPr/>
          </p:nvGrpSpPr>
          <p:grpSpPr>
            <a:xfrm>
              <a:off x="6435757" y="1525645"/>
              <a:ext cx="720000" cy="720000"/>
              <a:chOff x="5690414" y="3014660"/>
              <a:chExt cx="1800000" cy="1800000"/>
            </a:xfrm>
          </p:grpSpPr>
          <p:pic>
            <p:nvPicPr>
              <p:cNvPr id="50" name="Picture 5" descr="D:\DOKTOR\1-DRUZ DOK\2-DRUZ EGITIMLER\4-RESİMLER\Dünya-Uzay-Uçak\Night_Rai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8836" y="3183775"/>
                <a:ext cx="1462020" cy="1462020"/>
              </a:xfrm>
              <a:prstGeom prst="rect">
                <a:avLst/>
              </a:prstGeom>
              <a:noFill/>
              <a:extLst>
                <a:ext uri="{909E8E84-426E-40DD-AFC4-6F175D3DCCD1}">
                  <a14:hiddenFill xmlns:a14="http://schemas.microsoft.com/office/drawing/2010/main">
                    <a:solidFill>
                      <a:srgbClr val="FFFFFF"/>
                    </a:solidFill>
                  </a14:hiddenFill>
                </a:ext>
              </a:extLst>
            </p:spPr>
          </p:pic>
          <p:sp>
            <p:nvSpPr>
              <p:cNvPr id="51" name="Oval 50"/>
              <p:cNvSpPr>
                <a:spLocks noChangeAspect="1"/>
              </p:cNvSpPr>
              <p:nvPr/>
            </p:nvSpPr>
            <p:spPr bwMode="auto">
              <a:xfrm>
                <a:off x="5690414" y="3014660"/>
                <a:ext cx="1800000" cy="1800000"/>
              </a:xfrm>
              <a:prstGeom prst="ellipse">
                <a:avLst/>
              </a:prstGeom>
              <a:noFill/>
              <a:ln w="28575">
                <a:solidFill>
                  <a:srgbClr val="4D4D4D"/>
                </a:solidFill>
                <a:prstDash val="sysDot"/>
                <a:round/>
                <a:headEnd/>
                <a:tailEnd/>
              </a:ln>
            </p:spPr>
            <p:txBody>
              <a:bodyPr rtlCol="0" anchor="ctr"/>
              <a:lstStyle/>
              <a:p>
                <a:pPr algn="ctr"/>
                <a:endParaRPr lang="tr-TR" dirty="0">
                  <a:solidFill>
                    <a:srgbClr val="000000"/>
                  </a:solidFill>
                </a:endParaRPr>
              </a:p>
            </p:txBody>
          </p:sp>
        </p:grpSp>
      </p:grpSp>
      <p:grpSp>
        <p:nvGrpSpPr>
          <p:cNvPr id="66" name="Grup 65"/>
          <p:cNvGrpSpPr/>
          <p:nvPr/>
        </p:nvGrpSpPr>
        <p:grpSpPr>
          <a:xfrm>
            <a:off x="5806000" y="3091018"/>
            <a:ext cx="1394506" cy="1487930"/>
            <a:chOff x="5761251" y="1146595"/>
            <a:chExt cx="1394506" cy="1487930"/>
          </a:xfrm>
        </p:grpSpPr>
        <p:grpSp>
          <p:nvGrpSpPr>
            <p:cNvPr id="67" name="Grup 66"/>
            <p:cNvGrpSpPr/>
            <p:nvPr/>
          </p:nvGrpSpPr>
          <p:grpSpPr>
            <a:xfrm>
              <a:off x="5779448" y="1914525"/>
              <a:ext cx="720000" cy="720000"/>
              <a:chOff x="321623" y="1143305"/>
              <a:chExt cx="1800000" cy="1800000"/>
            </a:xfrm>
          </p:grpSpPr>
          <p:pic>
            <p:nvPicPr>
              <p:cNvPr id="74" name="Picture 2" descr="D:\DOKTOR\1-DRUZ DOK\2-DRUZ EGITIMLER\4-RESİMLER\Ev-Konut-Fabrika\industry (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003" y="1228735"/>
                <a:ext cx="1616689" cy="1616689"/>
              </a:xfrm>
              <a:prstGeom prst="rect">
                <a:avLst/>
              </a:prstGeom>
              <a:noFill/>
              <a:extLst>
                <a:ext uri="{909E8E84-426E-40DD-AFC4-6F175D3DCCD1}">
                  <a14:hiddenFill xmlns:a14="http://schemas.microsoft.com/office/drawing/2010/main">
                    <a:solidFill>
                      <a:srgbClr val="FFFFFF"/>
                    </a:solidFill>
                  </a14:hiddenFill>
                </a:ext>
              </a:extLst>
            </p:spPr>
          </p:pic>
          <p:sp>
            <p:nvSpPr>
              <p:cNvPr id="75" name="Oval 74"/>
              <p:cNvSpPr>
                <a:spLocks noChangeAspect="1"/>
              </p:cNvSpPr>
              <p:nvPr/>
            </p:nvSpPr>
            <p:spPr bwMode="auto">
              <a:xfrm>
                <a:off x="321623" y="1143305"/>
                <a:ext cx="1800000" cy="1800000"/>
              </a:xfrm>
              <a:prstGeom prst="ellipse">
                <a:avLst/>
              </a:prstGeom>
              <a:noFill/>
              <a:ln w="28575">
                <a:solidFill>
                  <a:srgbClr val="4D4D4D"/>
                </a:solidFill>
                <a:prstDash val="sysDot"/>
                <a:round/>
                <a:headEnd/>
                <a:tailEnd/>
              </a:ln>
            </p:spPr>
            <p:txBody>
              <a:bodyPr rtlCol="0" anchor="ctr"/>
              <a:lstStyle/>
              <a:p>
                <a:pPr algn="ctr"/>
                <a:endParaRPr lang="tr-TR" dirty="0">
                  <a:solidFill>
                    <a:srgbClr val="000000"/>
                  </a:solidFill>
                </a:endParaRPr>
              </a:p>
            </p:txBody>
          </p:sp>
        </p:grpSp>
        <p:grpSp>
          <p:nvGrpSpPr>
            <p:cNvPr id="68" name="Grup 67"/>
            <p:cNvGrpSpPr/>
            <p:nvPr/>
          </p:nvGrpSpPr>
          <p:grpSpPr>
            <a:xfrm>
              <a:off x="5761251" y="1146595"/>
              <a:ext cx="720000" cy="720000"/>
              <a:chOff x="2956741" y="2367153"/>
              <a:chExt cx="1800000" cy="1800000"/>
            </a:xfrm>
          </p:grpSpPr>
          <p:pic>
            <p:nvPicPr>
              <p:cNvPr id="72" name="Picture 3" descr="D:\DOKTOR\1-DRUZ DOK\2-DRUZ EGITIMLER\4-RESİMLER\Meslekler\webmast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1415" y="2562303"/>
                <a:ext cx="1409700" cy="1409700"/>
              </a:xfrm>
              <a:prstGeom prst="rect">
                <a:avLst/>
              </a:prstGeom>
              <a:noFill/>
              <a:extLst>
                <a:ext uri="{909E8E84-426E-40DD-AFC4-6F175D3DCCD1}">
                  <a14:hiddenFill xmlns:a14="http://schemas.microsoft.com/office/drawing/2010/main">
                    <a:solidFill>
                      <a:srgbClr val="FFFFFF"/>
                    </a:solidFill>
                  </a14:hiddenFill>
                </a:ext>
              </a:extLst>
            </p:spPr>
          </p:pic>
          <p:sp>
            <p:nvSpPr>
              <p:cNvPr id="73" name="Oval 72"/>
              <p:cNvSpPr>
                <a:spLocks noChangeAspect="1"/>
              </p:cNvSpPr>
              <p:nvPr/>
            </p:nvSpPr>
            <p:spPr bwMode="auto">
              <a:xfrm>
                <a:off x="2956741" y="2367153"/>
                <a:ext cx="1800000" cy="1800000"/>
              </a:xfrm>
              <a:prstGeom prst="ellipse">
                <a:avLst/>
              </a:prstGeom>
              <a:noFill/>
              <a:ln w="28575">
                <a:solidFill>
                  <a:srgbClr val="4D4D4D"/>
                </a:solidFill>
                <a:prstDash val="sysDot"/>
                <a:round/>
                <a:headEnd/>
                <a:tailEnd/>
              </a:ln>
            </p:spPr>
            <p:txBody>
              <a:bodyPr rtlCol="0" anchor="ctr"/>
              <a:lstStyle/>
              <a:p>
                <a:pPr algn="ctr"/>
                <a:endParaRPr lang="tr-TR" dirty="0">
                  <a:solidFill>
                    <a:srgbClr val="000000"/>
                  </a:solidFill>
                </a:endParaRPr>
              </a:p>
            </p:txBody>
          </p:sp>
        </p:grpSp>
        <p:grpSp>
          <p:nvGrpSpPr>
            <p:cNvPr id="69" name="Grup 68"/>
            <p:cNvGrpSpPr/>
            <p:nvPr/>
          </p:nvGrpSpPr>
          <p:grpSpPr>
            <a:xfrm>
              <a:off x="6435757" y="1525645"/>
              <a:ext cx="720000" cy="720000"/>
              <a:chOff x="5690414" y="3014660"/>
              <a:chExt cx="1800000" cy="1800000"/>
            </a:xfrm>
          </p:grpSpPr>
          <p:pic>
            <p:nvPicPr>
              <p:cNvPr id="70" name="Picture 5" descr="D:\DOKTOR\1-DRUZ DOK\2-DRUZ EGITIMLER\4-RESİMLER\Dünya-Uzay-Uçak\Night_Rai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8836" y="3183775"/>
                <a:ext cx="1462020" cy="1462020"/>
              </a:xfrm>
              <a:prstGeom prst="rect">
                <a:avLst/>
              </a:prstGeom>
              <a:noFill/>
              <a:extLst>
                <a:ext uri="{909E8E84-426E-40DD-AFC4-6F175D3DCCD1}">
                  <a14:hiddenFill xmlns:a14="http://schemas.microsoft.com/office/drawing/2010/main">
                    <a:solidFill>
                      <a:srgbClr val="FFFFFF"/>
                    </a:solidFill>
                  </a14:hiddenFill>
                </a:ext>
              </a:extLst>
            </p:spPr>
          </p:pic>
          <p:sp>
            <p:nvSpPr>
              <p:cNvPr id="71" name="Oval 70"/>
              <p:cNvSpPr>
                <a:spLocks noChangeAspect="1"/>
              </p:cNvSpPr>
              <p:nvPr/>
            </p:nvSpPr>
            <p:spPr bwMode="auto">
              <a:xfrm>
                <a:off x="5690414" y="3014660"/>
                <a:ext cx="1800000" cy="1800000"/>
              </a:xfrm>
              <a:prstGeom prst="ellipse">
                <a:avLst/>
              </a:prstGeom>
              <a:noFill/>
              <a:ln w="28575">
                <a:solidFill>
                  <a:srgbClr val="4D4D4D"/>
                </a:solidFill>
                <a:prstDash val="sysDot"/>
                <a:round/>
                <a:headEnd/>
                <a:tailEnd/>
              </a:ln>
            </p:spPr>
            <p:txBody>
              <a:bodyPr rtlCol="0" anchor="ctr"/>
              <a:lstStyle/>
              <a:p>
                <a:pPr algn="ctr"/>
                <a:endParaRPr lang="tr-TR" dirty="0">
                  <a:solidFill>
                    <a:srgbClr val="000000"/>
                  </a:solidFill>
                </a:endParaRPr>
              </a:p>
            </p:txBody>
          </p:sp>
        </p:grpSp>
      </p:grpSp>
      <p:grpSp>
        <p:nvGrpSpPr>
          <p:cNvPr id="76" name="Grup 75"/>
          <p:cNvGrpSpPr/>
          <p:nvPr/>
        </p:nvGrpSpPr>
        <p:grpSpPr>
          <a:xfrm>
            <a:off x="5844100" y="5072218"/>
            <a:ext cx="1394506" cy="1487930"/>
            <a:chOff x="5761251" y="1146595"/>
            <a:chExt cx="1394506" cy="1487930"/>
          </a:xfrm>
        </p:grpSpPr>
        <p:grpSp>
          <p:nvGrpSpPr>
            <p:cNvPr id="77" name="Grup 76"/>
            <p:cNvGrpSpPr/>
            <p:nvPr/>
          </p:nvGrpSpPr>
          <p:grpSpPr>
            <a:xfrm>
              <a:off x="5779448" y="1914525"/>
              <a:ext cx="720000" cy="720000"/>
              <a:chOff x="321623" y="1143305"/>
              <a:chExt cx="1800000" cy="1800000"/>
            </a:xfrm>
          </p:grpSpPr>
          <p:pic>
            <p:nvPicPr>
              <p:cNvPr id="84" name="Picture 2" descr="D:\DOKTOR\1-DRUZ DOK\2-DRUZ EGITIMLER\4-RESİMLER\Ev-Konut-Fabrika\industry (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003" y="1228735"/>
                <a:ext cx="1616689" cy="1616689"/>
              </a:xfrm>
              <a:prstGeom prst="rect">
                <a:avLst/>
              </a:prstGeom>
              <a:noFill/>
              <a:extLst>
                <a:ext uri="{909E8E84-426E-40DD-AFC4-6F175D3DCCD1}">
                  <a14:hiddenFill xmlns:a14="http://schemas.microsoft.com/office/drawing/2010/main">
                    <a:solidFill>
                      <a:srgbClr val="FFFFFF"/>
                    </a:solidFill>
                  </a14:hiddenFill>
                </a:ext>
              </a:extLst>
            </p:spPr>
          </p:pic>
          <p:sp>
            <p:nvSpPr>
              <p:cNvPr id="85" name="Oval 84"/>
              <p:cNvSpPr>
                <a:spLocks noChangeAspect="1"/>
              </p:cNvSpPr>
              <p:nvPr/>
            </p:nvSpPr>
            <p:spPr bwMode="auto">
              <a:xfrm>
                <a:off x="321623" y="1143305"/>
                <a:ext cx="1800000" cy="1800000"/>
              </a:xfrm>
              <a:prstGeom prst="ellipse">
                <a:avLst/>
              </a:prstGeom>
              <a:noFill/>
              <a:ln w="28575">
                <a:solidFill>
                  <a:srgbClr val="4D4D4D"/>
                </a:solidFill>
                <a:prstDash val="sysDot"/>
                <a:round/>
                <a:headEnd/>
                <a:tailEnd/>
              </a:ln>
            </p:spPr>
            <p:txBody>
              <a:bodyPr rtlCol="0" anchor="ctr"/>
              <a:lstStyle/>
              <a:p>
                <a:pPr algn="ctr"/>
                <a:endParaRPr lang="tr-TR" dirty="0">
                  <a:solidFill>
                    <a:srgbClr val="000000"/>
                  </a:solidFill>
                </a:endParaRPr>
              </a:p>
            </p:txBody>
          </p:sp>
        </p:grpSp>
        <p:grpSp>
          <p:nvGrpSpPr>
            <p:cNvPr id="78" name="Grup 77"/>
            <p:cNvGrpSpPr/>
            <p:nvPr/>
          </p:nvGrpSpPr>
          <p:grpSpPr>
            <a:xfrm>
              <a:off x="5761251" y="1146595"/>
              <a:ext cx="720000" cy="720000"/>
              <a:chOff x="2956741" y="2367153"/>
              <a:chExt cx="1800000" cy="1800000"/>
            </a:xfrm>
          </p:grpSpPr>
          <p:pic>
            <p:nvPicPr>
              <p:cNvPr id="82" name="Picture 3" descr="D:\DOKTOR\1-DRUZ DOK\2-DRUZ EGITIMLER\4-RESİMLER\Meslekler\webmast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1415" y="2562303"/>
                <a:ext cx="1409700" cy="1409700"/>
              </a:xfrm>
              <a:prstGeom prst="rect">
                <a:avLst/>
              </a:prstGeom>
              <a:noFill/>
              <a:extLst>
                <a:ext uri="{909E8E84-426E-40DD-AFC4-6F175D3DCCD1}">
                  <a14:hiddenFill xmlns:a14="http://schemas.microsoft.com/office/drawing/2010/main">
                    <a:solidFill>
                      <a:srgbClr val="FFFFFF"/>
                    </a:solidFill>
                  </a14:hiddenFill>
                </a:ext>
              </a:extLst>
            </p:spPr>
          </p:pic>
          <p:sp>
            <p:nvSpPr>
              <p:cNvPr id="83" name="Oval 82"/>
              <p:cNvSpPr>
                <a:spLocks noChangeAspect="1"/>
              </p:cNvSpPr>
              <p:nvPr/>
            </p:nvSpPr>
            <p:spPr bwMode="auto">
              <a:xfrm>
                <a:off x="2956741" y="2367153"/>
                <a:ext cx="1800000" cy="1800000"/>
              </a:xfrm>
              <a:prstGeom prst="ellipse">
                <a:avLst/>
              </a:prstGeom>
              <a:noFill/>
              <a:ln w="28575">
                <a:solidFill>
                  <a:srgbClr val="4D4D4D"/>
                </a:solidFill>
                <a:prstDash val="sysDot"/>
                <a:round/>
                <a:headEnd/>
                <a:tailEnd/>
              </a:ln>
            </p:spPr>
            <p:txBody>
              <a:bodyPr rtlCol="0" anchor="ctr"/>
              <a:lstStyle/>
              <a:p>
                <a:pPr algn="ctr"/>
                <a:endParaRPr lang="tr-TR" dirty="0">
                  <a:solidFill>
                    <a:srgbClr val="000000"/>
                  </a:solidFill>
                </a:endParaRPr>
              </a:p>
            </p:txBody>
          </p:sp>
        </p:grpSp>
        <p:grpSp>
          <p:nvGrpSpPr>
            <p:cNvPr id="79" name="Grup 78"/>
            <p:cNvGrpSpPr/>
            <p:nvPr/>
          </p:nvGrpSpPr>
          <p:grpSpPr>
            <a:xfrm>
              <a:off x="6435757" y="1525645"/>
              <a:ext cx="720000" cy="720000"/>
              <a:chOff x="5690414" y="3014660"/>
              <a:chExt cx="1800000" cy="1800000"/>
            </a:xfrm>
          </p:grpSpPr>
          <p:pic>
            <p:nvPicPr>
              <p:cNvPr id="80" name="Picture 5" descr="D:\DOKTOR\1-DRUZ DOK\2-DRUZ EGITIMLER\4-RESİMLER\Dünya-Uzay-Uçak\Night_Rai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8836" y="3183775"/>
                <a:ext cx="1462020" cy="1462020"/>
              </a:xfrm>
              <a:prstGeom prst="rect">
                <a:avLst/>
              </a:prstGeom>
              <a:noFill/>
              <a:extLst>
                <a:ext uri="{909E8E84-426E-40DD-AFC4-6F175D3DCCD1}">
                  <a14:hiddenFill xmlns:a14="http://schemas.microsoft.com/office/drawing/2010/main">
                    <a:solidFill>
                      <a:srgbClr val="FFFFFF"/>
                    </a:solidFill>
                  </a14:hiddenFill>
                </a:ext>
              </a:extLst>
            </p:spPr>
          </p:pic>
          <p:sp>
            <p:nvSpPr>
              <p:cNvPr id="81" name="Oval 80"/>
              <p:cNvSpPr>
                <a:spLocks noChangeAspect="1"/>
              </p:cNvSpPr>
              <p:nvPr/>
            </p:nvSpPr>
            <p:spPr bwMode="auto">
              <a:xfrm>
                <a:off x="5690414" y="3014660"/>
                <a:ext cx="1800000" cy="1800000"/>
              </a:xfrm>
              <a:prstGeom prst="ellipse">
                <a:avLst/>
              </a:prstGeom>
              <a:noFill/>
              <a:ln w="28575">
                <a:solidFill>
                  <a:srgbClr val="4D4D4D"/>
                </a:solidFill>
                <a:prstDash val="sysDot"/>
                <a:round/>
                <a:headEnd/>
                <a:tailEnd/>
              </a:ln>
            </p:spPr>
            <p:txBody>
              <a:bodyPr rtlCol="0" anchor="ctr"/>
              <a:lstStyle/>
              <a:p>
                <a:pPr algn="ctr"/>
                <a:endParaRPr lang="tr-TR" dirty="0">
                  <a:solidFill>
                    <a:srgbClr val="000000"/>
                  </a:solidFill>
                </a:endParaRPr>
              </a:p>
            </p:txBody>
          </p:sp>
        </p:grpSp>
      </p:grpSp>
      <p:sp>
        <p:nvSpPr>
          <p:cNvPr id="16" name="Şeritli Sağ Ok 15"/>
          <p:cNvSpPr/>
          <p:nvPr/>
        </p:nvSpPr>
        <p:spPr bwMode="auto">
          <a:xfrm>
            <a:off x="2855048" y="1623190"/>
            <a:ext cx="2960477" cy="516380"/>
          </a:xfrm>
          <a:prstGeom prst="stripedRightArrow">
            <a:avLst/>
          </a:prstGeom>
          <a:ln w="19050">
            <a:solidFill>
              <a:schemeClr val="bg1">
                <a:lumMod val="65000"/>
              </a:schemeClr>
            </a:solidFill>
            <a:tailEnd type="arrow"/>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tr-TR" dirty="0">
              <a:solidFill>
                <a:srgbClr val="000000"/>
              </a:solidFill>
            </a:endParaRPr>
          </a:p>
        </p:txBody>
      </p:sp>
      <p:sp>
        <p:nvSpPr>
          <p:cNvPr id="86" name="Şeritli Sağ Ok 85"/>
          <p:cNvSpPr/>
          <p:nvPr/>
        </p:nvSpPr>
        <p:spPr bwMode="auto">
          <a:xfrm>
            <a:off x="2863720" y="3591233"/>
            <a:ext cx="2960477" cy="516380"/>
          </a:xfrm>
          <a:prstGeom prst="stripedRightArrow">
            <a:avLst/>
          </a:prstGeom>
          <a:ln w="19050">
            <a:solidFill>
              <a:schemeClr val="bg1">
                <a:lumMod val="65000"/>
              </a:schemeClr>
            </a:solidFill>
            <a:tailEnd type="arrow"/>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tr-TR" dirty="0">
              <a:solidFill>
                <a:srgbClr val="000000"/>
              </a:solidFill>
            </a:endParaRPr>
          </a:p>
        </p:txBody>
      </p:sp>
      <p:sp>
        <p:nvSpPr>
          <p:cNvPr id="87" name="Şeritli Sağ Ok 86"/>
          <p:cNvSpPr/>
          <p:nvPr/>
        </p:nvSpPr>
        <p:spPr bwMode="auto">
          <a:xfrm>
            <a:off x="2912198" y="5562603"/>
            <a:ext cx="2960477" cy="516380"/>
          </a:xfrm>
          <a:prstGeom prst="stripedRightArrow">
            <a:avLst/>
          </a:prstGeom>
          <a:ln w="19050">
            <a:solidFill>
              <a:schemeClr val="bg1">
                <a:lumMod val="65000"/>
              </a:schemeClr>
            </a:solidFill>
            <a:tailEnd type="arrow"/>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tr-TR" dirty="0">
              <a:solidFill>
                <a:srgbClr val="000000"/>
              </a:solidFill>
            </a:endParaRPr>
          </a:p>
        </p:txBody>
      </p:sp>
    </p:spTree>
    <p:extLst>
      <p:ext uri="{BB962C8B-B14F-4D97-AF65-F5344CB8AC3E}">
        <p14:creationId xmlns:p14="http://schemas.microsoft.com/office/powerpoint/2010/main" val="36646899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par>
                          <p:cTn id="23" fill="hold">
                            <p:stCondLst>
                              <p:cond delay="500"/>
                            </p:stCondLst>
                            <p:childTnLst>
                              <p:par>
                                <p:cTn id="24" presetID="16" presetClass="entr" presetSubtype="2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barn(inVertical)">
                                      <p:cBhvr>
                                        <p:cTn id="31" dur="500"/>
                                        <p:tgtEl>
                                          <p:spTgt spid="86"/>
                                        </p:tgtEl>
                                      </p:cBhvr>
                                    </p:animEffect>
                                  </p:childTnLst>
                                </p:cTn>
                              </p:par>
                            </p:childTnLst>
                          </p:cTn>
                        </p:par>
                        <p:par>
                          <p:cTn id="32" fill="hold">
                            <p:stCondLst>
                              <p:cond delay="500"/>
                            </p:stCondLst>
                            <p:childTnLst>
                              <p:par>
                                <p:cTn id="33" presetID="16" presetClass="entr" presetSubtype="21" fill="hold"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barn(inVertical)">
                                      <p:cBhvr>
                                        <p:cTn id="35" dur="500"/>
                                        <p:tgtEl>
                                          <p:spTgt spid="6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barn(inVertical)">
                                      <p:cBhvr>
                                        <p:cTn id="40" dur="500"/>
                                        <p:tgtEl>
                                          <p:spTgt spid="87"/>
                                        </p:tgtEl>
                                      </p:cBhvr>
                                    </p:animEffect>
                                  </p:childTnLst>
                                </p:cTn>
                              </p:par>
                            </p:childTnLst>
                          </p:cTn>
                        </p:par>
                        <p:par>
                          <p:cTn id="41" fill="hold">
                            <p:stCondLst>
                              <p:cond delay="500"/>
                            </p:stCondLst>
                            <p:childTnLst>
                              <p:par>
                                <p:cTn id="42" presetID="16" presetClass="entr" presetSubtype="21" fill="hold" nodeType="after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barn(inVertical)">
                                      <p:cBhvr>
                                        <p:cTn id="4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6" grpId="0" animBg="1"/>
      <p:bldP spid="87"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PROSES-SÜREÇ FMEA</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16000">
              <a:spcAft>
                <a:spcPts val="0"/>
              </a:spcAft>
              <a:buClr>
                <a:srgbClr val="292929"/>
              </a:buClr>
              <a:buFont typeface="Wingdings" pitchFamily="2" charset="2"/>
              <a:buChar char="ü"/>
              <a:defRPr/>
            </a:pPr>
            <a:endParaRPr lang="tr-TR" sz="1000" i="1" dirty="0" smtClean="0">
              <a:solidFill>
                <a:srgbClr val="000000"/>
              </a:solidFill>
              <a:latin typeface="Calibri" pitchFamily="34" charset="0"/>
              <a:cs typeface="Calibri" pitchFamily="34" charset="0"/>
            </a:endParaRPr>
          </a:p>
          <a:p>
            <a:pPr marL="144000" algn="ctr">
              <a:spcAft>
                <a:spcPts val="300"/>
              </a:spcAft>
              <a:buClr>
                <a:srgbClr val="292929"/>
              </a:buClr>
              <a:defRPr/>
            </a:pPr>
            <a:r>
              <a:rPr lang="tr-TR" sz="2000" b="1" i="1" dirty="0" smtClean="0">
                <a:solidFill>
                  <a:srgbClr val="000000"/>
                </a:solidFill>
                <a:latin typeface="Calibri" pitchFamily="34" charset="0"/>
                <a:cs typeface="Calibri" pitchFamily="34" charset="0"/>
              </a:rPr>
              <a:t>«</a:t>
            </a:r>
            <a:r>
              <a:rPr lang="tr-TR" sz="2000" i="1" dirty="0" smtClean="0">
                <a:solidFill>
                  <a:srgbClr val="000000"/>
                </a:solidFill>
                <a:latin typeface="Calibri" pitchFamily="34" charset="0"/>
                <a:cs typeface="Calibri" pitchFamily="34" charset="0"/>
              </a:rPr>
              <a:t>Bu </a:t>
            </a:r>
            <a:r>
              <a:rPr lang="tr-TR" sz="2000" i="1" dirty="0">
                <a:solidFill>
                  <a:srgbClr val="000000"/>
                </a:solidFill>
                <a:latin typeface="Calibri" pitchFamily="34" charset="0"/>
                <a:cs typeface="Calibri" pitchFamily="34" charset="0"/>
              </a:rPr>
              <a:t>analiz</a:t>
            </a:r>
            <a:r>
              <a:rPr lang="tr-TR" sz="2000" b="1" i="1" dirty="0">
                <a:solidFill>
                  <a:srgbClr val="000000"/>
                </a:solidFill>
                <a:latin typeface="Calibri" pitchFamily="34" charset="0"/>
                <a:cs typeface="Calibri" pitchFamily="34" charset="0"/>
              </a:rPr>
              <a:t> </a:t>
            </a:r>
            <a:r>
              <a:rPr lang="tr-TR" sz="2000" b="1" i="1" dirty="0">
                <a:solidFill>
                  <a:srgbClr val="C00000"/>
                </a:solidFill>
                <a:latin typeface="Calibri" pitchFamily="34" charset="0"/>
                <a:cs typeface="Calibri" pitchFamily="34" charset="0"/>
              </a:rPr>
              <a:t>üretim veya montaj prosesindeki </a:t>
            </a:r>
            <a:r>
              <a:rPr lang="tr-TR" sz="2000" b="1" i="1" dirty="0">
                <a:solidFill>
                  <a:srgbClr val="000000"/>
                </a:solidFill>
                <a:latin typeface="Calibri" pitchFamily="34" charset="0"/>
                <a:cs typeface="Calibri" pitchFamily="34" charset="0"/>
              </a:rPr>
              <a:t>eksiklerden doğabilecek hata türlerini </a:t>
            </a:r>
            <a:r>
              <a:rPr lang="tr-TR" sz="2000" i="1" dirty="0">
                <a:solidFill>
                  <a:srgbClr val="000000"/>
                </a:solidFill>
                <a:latin typeface="Calibri" pitchFamily="34" charset="0"/>
                <a:cs typeface="Calibri" pitchFamily="34" charset="0"/>
              </a:rPr>
              <a:t>ortadan kaldırmak ve </a:t>
            </a:r>
            <a:r>
              <a:rPr lang="tr-TR" sz="2000" b="1" i="1" dirty="0">
                <a:solidFill>
                  <a:srgbClr val="000000"/>
                </a:solidFill>
                <a:latin typeface="Calibri" pitchFamily="34" charset="0"/>
                <a:cs typeface="Calibri" pitchFamily="34" charset="0"/>
              </a:rPr>
              <a:t>üretim ve montaj prosesini </a:t>
            </a:r>
            <a:r>
              <a:rPr lang="tr-TR" sz="2000" i="1" dirty="0">
                <a:solidFill>
                  <a:srgbClr val="000000"/>
                </a:solidFill>
                <a:latin typeface="Calibri" pitchFamily="34" charset="0"/>
                <a:cs typeface="Calibri" pitchFamily="34" charset="0"/>
              </a:rPr>
              <a:t>analiz etmek </a:t>
            </a:r>
            <a:r>
              <a:rPr lang="tr-TR" sz="2000" i="1" dirty="0" smtClean="0">
                <a:solidFill>
                  <a:srgbClr val="000000"/>
                </a:solidFill>
                <a:latin typeface="Calibri" pitchFamily="34" charset="0"/>
                <a:cs typeface="Calibri" pitchFamily="34" charset="0"/>
              </a:rPr>
              <a:t>amacına hizmet </a:t>
            </a:r>
            <a:r>
              <a:rPr lang="tr-TR" sz="2000" i="1" dirty="0">
                <a:solidFill>
                  <a:srgbClr val="000000"/>
                </a:solidFill>
                <a:latin typeface="Calibri" pitchFamily="34" charset="0"/>
                <a:cs typeface="Calibri" pitchFamily="34" charset="0"/>
              </a:rPr>
              <a:t>etmektedir</a:t>
            </a:r>
            <a:r>
              <a:rPr lang="tr-TR" sz="2000" i="1" dirty="0" smtClean="0">
                <a:solidFill>
                  <a:srgbClr val="000000"/>
                </a:solidFill>
                <a:latin typeface="Calibri" pitchFamily="34" charset="0"/>
                <a:cs typeface="Calibri" pitchFamily="34" charset="0"/>
              </a:rPr>
              <a:t>.» </a:t>
            </a:r>
          </a:p>
          <a:p>
            <a:pPr marL="144000">
              <a:spcAft>
                <a:spcPts val="300"/>
              </a:spcAft>
              <a:buClr>
                <a:srgbClr val="292929"/>
              </a:buClr>
              <a:defRPr/>
            </a:pPr>
            <a:endParaRPr lang="tr-TR" sz="2000" i="1" dirty="0" smtClean="0">
              <a:solidFill>
                <a:srgbClr val="000000"/>
              </a:solidFill>
              <a:latin typeface="Calibri" pitchFamily="34" charset="0"/>
              <a:cs typeface="Calibri" pitchFamily="34" charset="0"/>
            </a:endParaRPr>
          </a:p>
          <a:p>
            <a:pPr marL="144000">
              <a:spcAft>
                <a:spcPts val="300"/>
              </a:spcAft>
              <a:buClr>
                <a:srgbClr val="292929"/>
              </a:buClr>
              <a:defRPr/>
            </a:pPr>
            <a:r>
              <a:rPr lang="tr-TR" sz="2000" i="1" dirty="0" smtClean="0">
                <a:solidFill>
                  <a:srgbClr val="000000"/>
                </a:solidFill>
                <a:latin typeface="Calibri" pitchFamily="34" charset="0"/>
                <a:cs typeface="Calibri" pitchFamily="34" charset="0"/>
              </a:rPr>
              <a:t>Gerekli Dokümanlar;</a:t>
            </a:r>
          </a:p>
          <a:p>
            <a:pPr marL="486900" indent="-342900">
              <a:spcAft>
                <a:spcPts val="30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İşletmenin (tesisin) </a:t>
            </a:r>
            <a:r>
              <a:rPr lang="tr-TR" sz="2000" b="1" i="1" dirty="0">
                <a:solidFill>
                  <a:srgbClr val="000000"/>
                </a:solidFill>
                <a:latin typeface="Calibri" pitchFamily="34" charset="0"/>
                <a:cs typeface="Calibri" pitchFamily="34" charset="0"/>
              </a:rPr>
              <a:t>ve </a:t>
            </a:r>
            <a:r>
              <a:rPr lang="tr-TR" sz="2000" b="1" i="1" dirty="0" smtClean="0">
                <a:solidFill>
                  <a:srgbClr val="000000"/>
                </a:solidFill>
                <a:latin typeface="Calibri" pitchFamily="34" charset="0"/>
                <a:cs typeface="Calibri" pitchFamily="34" charset="0"/>
              </a:rPr>
              <a:t>ekipmanın </a:t>
            </a:r>
            <a:r>
              <a:rPr lang="tr-TR" sz="2000" b="1" i="1" dirty="0">
                <a:solidFill>
                  <a:srgbClr val="000000"/>
                </a:solidFill>
                <a:latin typeface="Calibri" pitchFamily="34" charset="0"/>
                <a:cs typeface="Calibri" pitchFamily="34" charset="0"/>
              </a:rPr>
              <a:t>yerleşim planları</a:t>
            </a:r>
          </a:p>
          <a:p>
            <a:pPr marL="486900" indent="-342900">
              <a:spcAft>
                <a:spcPts val="30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İşletmenin </a:t>
            </a:r>
            <a:r>
              <a:rPr lang="tr-TR" sz="2000" b="1" i="1" dirty="0">
                <a:solidFill>
                  <a:srgbClr val="000000"/>
                </a:solidFill>
                <a:latin typeface="Calibri" pitchFamily="34" charset="0"/>
                <a:cs typeface="Calibri" pitchFamily="34" charset="0"/>
              </a:rPr>
              <a:t>proses akış diyagramları</a:t>
            </a:r>
          </a:p>
          <a:p>
            <a:pPr marL="486900" indent="-342900">
              <a:spcAft>
                <a:spcPts val="30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İşletmenin </a:t>
            </a:r>
            <a:r>
              <a:rPr lang="tr-TR" sz="2000" b="1" i="1" dirty="0">
                <a:solidFill>
                  <a:srgbClr val="000000"/>
                </a:solidFill>
                <a:latin typeface="Calibri" pitchFamily="34" charset="0"/>
                <a:cs typeface="Calibri" pitchFamily="34" charset="0"/>
              </a:rPr>
              <a:t>iş kazası kayıtları</a:t>
            </a:r>
          </a:p>
          <a:p>
            <a:pPr marL="144000" algn="ctr">
              <a:spcAft>
                <a:spcPts val="30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 / FMEA -HTEA</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3</a:t>
            </a:r>
            <a:endParaRPr lang="tr-TR" sz="2800" b="1" dirty="0">
              <a:solidFill>
                <a:srgbClr val="000000"/>
              </a:solidFill>
              <a:latin typeface="Cambria" pitchFamily="18" charset="0"/>
            </a:endParaRPr>
          </a:p>
        </p:txBody>
      </p:sp>
      <p:sp>
        <p:nvSpPr>
          <p:cNvPr id="3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743102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PROSES-SÜREÇ FMEA FAYDALARI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16000">
              <a:spcAft>
                <a:spcPts val="0"/>
              </a:spcAft>
              <a:buClr>
                <a:srgbClr val="292929"/>
              </a:buClr>
              <a:buFont typeface="Wingdings" pitchFamily="2" charset="2"/>
              <a:buChar char="ü"/>
              <a:defRPr/>
            </a:pPr>
            <a:endParaRPr lang="tr-TR" sz="1000" i="1" dirty="0" smtClean="0">
              <a:solidFill>
                <a:srgbClr val="000000"/>
              </a:solidFill>
              <a:latin typeface="Calibri" pitchFamily="34" charset="0"/>
              <a:cs typeface="Calibri" pitchFamily="34" charset="0"/>
            </a:endParaRPr>
          </a:p>
          <a:p>
            <a:pPr marL="360000" indent="-216000">
              <a:spcAft>
                <a:spcPts val="6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Üretim/montaj </a:t>
            </a:r>
            <a:r>
              <a:rPr lang="tr-TR" sz="2000" i="1" dirty="0">
                <a:solidFill>
                  <a:srgbClr val="000000"/>
                </a:solidFill>
                <a:latin typeface="Calibri" pitchFamily="34" charset="0"/>
                <a:cs typeface="Calibri" pitchFamily="34" charset="0"/>
              </a:rPr>
              <a:t>prosesinin analizine yardımcı olması </a:t>
            </a:r>
          </a:p>
          <a:p>
            <a:pPr marL="360000" indent="-216000">
              <a:spcAft>
                <a:spcPts val="6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Düzeltici faaliyetlerin önceliklerinin belirlemesi, </a:t>
            </a:r>
          </a:p>
          <a:p>
            <a:pPr marL="360000" indent="-216000">
              <a:spcAft>
                <a:spcPts val="6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Kritik veya önemli olan özellikleri tespit etmede ve kontrol planı oluşturmada yardımcı olması</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 / FMEA -HTEA</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3</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031440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SERVİS-HİZMET FMEA</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4000" algn="ctr">
              <a:spcAft>
                <a:spcPts val="300"/>
              </a:spcAft>
              <a:buClr>
                <a:srgbClr val="292929"/>
              </a:buClr>
              <a:defRPr/>
            </a:pPr>
            <a:r>
              <a:rPr lang="tr-TR" sz="2000" i="1" dirty="0" smtClean="0">
                <a:solidFill>
                  <a:srgbClr val="000000"/>
                </a:solidFill>
                <a:latin typeface="Calibri" pitchFamily="34" charset="0"/>
                <a:cs typeface="Calibri" pitchFamily="34" charset="0"/>
              </a:rPr>
              <a:t>«</a:t>
            </a:r>
            <a:r>
              <a:rPr lang="tr-TR" sz="2000" b="1" i="1" dirty="0" smtClean="0">
                <a:solidFill>
                  <a:srgbClr val="000000"/>
                </a:solidFill>
                <a:latin typeface="Calibri" pitchFamily="34" charset="0"/>
                <a:cs typeface="Calibri" pitchFamily="34" charset="0"/>
              </a:rPr>
              <a:t>Organizasyondaki </a:t>
            </a:r>
            <a:r>
              <a:rPr lang="tr-TR" sz="2000" b="1" i="1" dirty="0">
                <a:solidFill>
                  <a:srgbClr val="000000"/>
                </a:solidFill>
                <a:latin typeface="Calibri" pitchFamily="34" charset="0"/>
                <a:cs typeface="Calibri" pitchFamily="34" charset="0"/>
              </a:rPr>
              <a:t>aksaklıkların analiz </a:t>
            </a:r>
            <a:r>
              <a:rPr lang="tr-TR" sz="2000" i="1" dirty="0">
                <a:solidFill>
                  <a:srgbClr val="000000"/>
                </a:solidFill>
                <a:latin typeface="Calibri" pitchFamily="34" charset="0"/>
                <a:cs typeface="Calibri" pitchFamily="34" charset="0"/>
              </a:rPr>
              <a:t>edilmesinde yardımcı olur. </a:t>
            </a:r>
            <a:r>
              <a:rPr lang="tr-TR" sz="2000" i="1" dirty="0" smtClean="0">
                <a:solidFill>
                  <a:srgbClr val="000000"/>
                </a:solidFill>
                <a:latin typeface="Calibri" pitchFamily="34" charset="0"/>
                <a:cs typeface="Calibri" pitchFamily="34" charset="0"/>
              </a:rPr>
              <a:t>Bu </a:t>
            </a:r>
            <a:r>
              <a:rPr lang="tr-TR" sz="2000" i="1" dirty="0">
                <a:solidFill>
                  <a:srgbClr val="000000"/>
                </a:solidFill>
                <a:latin typeface="Calibri" pitchFamily="34" charset="0"/>
                <a:cs typeface="Calibri" pitchFamily="34" charset="0"/>
              </a:rPr>
              <a:t>analizin uygulanmasıyla; </a:t>
            </a:r>
            <a:r>
              <a:rPr lang="tr-TR" sz="2000" b="1" i="1" dirty="0">
                <a:solidFill>
                  <a:srgbClr val="000000"/>
                </a:solidFill>
                <a:latin typeface="Calibri" pitchFamily="34" charset="0"/>
                <a:cs typeface="Calibri" pitchFamily="34" charset="0"/>
              </a:rPr>
              <a:t>organizasyon faaliyetleri arasında</a:t>
            </a:r>
            <a:r>
              <a:rPr lang="tr-TR" sz="2000" i="1" dirty="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önceliklendirme </a:t>
            </a:r>
            <a:r>
              <a:rPr lang="tr-TR" sz="2000" b="1" i="1" dirty="0" smtClean="0">
                <a:solidFill>
                  <a:srgbClr val="000000"/>
                </a:solidFill>
                <a:latin typeface="Calibri" pitchFamily="34" charset="0"/>
                <a:cs typeface="Calibri" pitchFamily="34" charset="0"/>
              </a:rPr>
              <a:t>yapılması </a:t>
            </a:r>
            <a:r>
              <a:rPr lang="tr-TR" sz="2000" b="1" i="1" dirty="0">
                <a:solidFill>
                  <a:srgbClr val="000000"/>
                </a:solidFill>
                <a:latin typeface="Calibri" pitchFamily="34" charset="0"/>
                <a:cs typeface="Calibri" pitchFamily="34" charset="0"/>
              </a:rPr>
              <a:t>ve değişiklik için açıklamaların</a:t>
            </a:r>
            <a:r>
              <a:rPr lang="tr-TR" sz="2000" i="1" dirty="0">
                <a:solidFill>
                  <a:srgbClr val="000000"/>
                </a:solidFill>
                <a:latin typeface="Calibri" pitchFamily="34" charset="0"/>
                <a:cs typeface="Calibri" pitchFamily="34" charset="0"/>
              </a:rPr>
              <a:t> kaydedilmesi sağlanır. </a:t>
            </a:r>
          </a:p>
          <a:p>
            <a:pPr marL="144000">
              <a:spcAft>
                <a:spcPts val="300"/>
              </a:spcAft>
              <a:buClr>
                <a:srgbClr val="292929"/>
              </a:buClr>
              <a:defRPr/>
            </a:pPr>
            <a:r>
              <a:rPr lang="tr-TR" sz="2000" i="1" dirty="0" smtClean="0">
                <a:solidFill>
                  <a:srgbClr val="000000"/>
                </a:solidFill>
                <a:latin typeface="Calibri" pitchFamily="34" charset="0"/>
                <a:cs typeface="Calibri" pitchFamily="34" charset="0"/>
              </a:rPr>
              <a:t>Müşteri </a:t>
            </a:r>
            <a:r>
              <a:rPr lang="tr-TR" sz="2000" i="1" dirty="0">
                <a:solidFill>
                  <a:srgbClr val="000000"/>
                </a:solidFill>
                <a:latin typeface="Calibri" pitchFamily="34" charset="0"/>
                <a:cs typeface="Calibri" pitchFamily="34" charset="0"/>
              </a:rPr>
              <a:t>hizmetlerini geliştirmek </a:t>
            </a:r>
            <a:r>
              <a:rPr lang="tr-TR" sz="2000" i="1" dirty="0" smtClean="0">
                <a:solidFill>
                  <a:srgbClr val="000000"/>
                </a:solidFill>
                <a:latin typeface="Calibri" pitchFamily="34" charset="0"/>
                <a:cs typeface="Calibri" pitchFamily="34" charset="0"/>
              </a:rPr>
              <a:t>amacıyla;</a:t>
            </a:r>
          </a:p>
          <a:p>
            <a:pPr marL="486900" indent="-342900">
              <a:spcAft>
                <a:spcPts val="30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Üretim</a:t>
            </a:r>
          </a:p>
          <a:p>
            <a:pPr marL="486900" indent="-342900">
              <a:spcAft>
                <a:spcPts val="30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Kalite güvence </a:t>
            </a:r>
          </a:p>
          <a:p>
            <a:pPr marL="486900" indent="-342900">
              <a:spcAft>
                <a:spcPts val="30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Pazarlama </a:t>
            </a:r>
          </a:p>
          <a:p>
            <a:pPr marL="144000">
              <a:spcAft>
                <a:spcPts val="300"/>
              </a:spcAft>
              <a:buClr>
                <a:srgbClr val="292929"/>
              </a:buClr>
              <a:defRPr/>
            </a:pPr>
            <a:r>
              <a:rPr lang="tr-TR" sz="2000" i="1" dirty="0" smtClean="0">
                <a:solidFill>
                  <a:srgbClr val="000000"/>
                </a:solidFill>
                <a:latin typeface="Calibri" pitchFamily="34" charset="0"/>
                <a:cs typeface="Calibri" pitchFamily="34" charset="0"/>
              </a:rPr>
              <a:t>……….koordinasyonu </a:t>
            </a:r>
            <a:r>
              <a:rPr lang="tr-TR" sz="2000" i="1" dirty="0">
                <a:solidFill>
                  <a:srgbClr val="000000"/>
                </a:solidFill>
                <a:latin typeface="Calibri" pitchFamily="34" charset="0"/>
                <a:cs typeface="Calibri" pitchFamily="34" charset="0"/>
              </a:rPr>
              <a:t>ile uygulanan bir yöntemdir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 / FMEA -HTEA</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4</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748180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971919766"/>
              </p:ext>
            </p:extLst>
          </p:nvPr>
        </p:nvGraphicFramePr>
        <p:xfrm>
          <a:off x="32703" y="1130756"/>
          <a:ext cx="9064687" cy="4898569"/>
        </p:xfrm>
        <a:graphic>
          <a:graphicData uri="http://schemas.openxmlformats.org/drawingml/2006/table">
            <a:tbl>
              <a:tblPr firstRow="1" firstCol="1" bandRow="1"/>
              <a:tblGrid>
                <a:gridCol w="2027809"/>
                <a:gridCol w="444563"/>
                <a:gridCol w="776668"/>
                <a:gridCol w="5815647"/>
              </a:tblGrid>
              <a:tr h="64785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i="1" dirty="0" smtClean="0">
                          <a:solidFill>
                            <a:schemeClr val="tx1"/>
                          </a:solidFill>
                          <a:effectLst/>
                          <a:latin typeface="Calibri" pitchFamily="34" charset="0"/>
                          <a:cs typeface="Calibri" pitchFamily="34" charset="0"/>
                        </a:rPr>
                        <a:t>Semboller</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3DFEE"/>
                    </a:solidFill>
                  </a:tcPr>
                </a:tc>
                <a:tc hMerge="1">
                  <a:txBody>
                    <a:bodyPr/>
                    <a:lstStyle/>
                    <a:p>
                      <a:pPr algn="ctr">
                        <a:spcAft>
                          <a:spcPts val="0"/>
                        </a:spcAft>
                      </a:pPr>
                      <a:endParaRPr lang="tr-TR" sz="2000" b="1" i="1" dirty="0" smtClean="0">
                        <a:solidFill>
                          <a:schemeClr val="tx1"/>
                        </a:solidFill>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2000" b="1" i="1" dirty="0" smtClean="0">
                          <a:solidFill>
                            <a:schemeClr val="tx1"/>
                          </a:solidFill>
                          <a:effectLst/>
                          <a:latin typeface="Calibri" pitchFamily="34" charset="0"/>
                          <a:cs typeface="Calibri" pitchFamily="34" charset="0"/>
                        </a:rPr>
                        <a:t>Ölçek</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2000" b="1" i="1" dirty="0" smtClean="0">
                          <a:solidFill>
                            <a:schemeClr val="tx1"/>
                          </a:solidFill>
                          <a:effectLst/>
                          <a:latin typeface="Calibri" pitchFamily="34" charset="0"/>
                          <a:cs typeface="Calibri" pitchFamily="34" charset="0"/>
                        </a:rPr>
                        <a:t>Açıklamalar </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3DFEE"/>
                    </a:solidFill>
                  </a:tcPr>
                </a:tc>
              </a:tr>
              <a:tr h="948019">
                <a:tc>
                  <a:txBody>
                    <a:bodyPr/>
                    <a:lstStyle/>
                    <a:p>
                      <a:pPr algn="l">
                        <a:spcAft>
                          <a:spcPts val="0"/>
                        </a:spcAft>
                      </a:pPr>
                      <a:r>
                        <a:rPr lang="tr-TR" sz="2000" b="1" i="1" dirty="0" smtClean="0">
                          <a:effectLst/>
                          <a:latin typeface="Calibri" pitchFamily="34" charset="0"/>
                          <a:cs typeface="Calibri" pitchFamily="34" charset="0"/>
                        </a:rPr>
                        <a:t>Olasılık – İhtimal </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2000" b="1" i="1" dirty="0" smtClean="0">
                          <a:effectLst/>
                          <a:latin typeface="Calibri" pitchFamily="34" charset="0"/>
                          <a:cs typeface="Calibri" pitchFamily="34" charset="0"/>
                        </a:rPr>
                        <a:t>P</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2000" b="1" i="1" dirty="0" smtClean="0">
                          <a:solidFill>
                            <a:srgbClr val="C00000"/>
                          </a:solidFill>
                          <a:effectLst/>
                          <a:latin typeface="Calibri" pitchFamily="34" charset="0"/>
                          <a:cs typeface="Calibri" pitchFamily="34" charset="0"/>
                        </a:rPr>
                        <a:t>1-10</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r>
                        <a:rPr lang="tr-TR" sz="2000" b="0" i="1" dirty="0" smtClean="0">
                          <a:effectLst/>
                          <a:latin typeface="Calibri" pitchFamily="34" charset="0"/>
                          <a:cs typeface="Calibri" pitchFamily="34" charset="0"/>
                        </a:rPr>
                        <a:t>Hatanın-zararın zaman içinde gerçekleşme sıklığını gösteren değer</a:t>
                      </a: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948019">
                <a:tc>
                  <a:txBody>
                    <a:bodyPr/>
                    <a:lstStyle/>
                    <a:p>
                      <a:pPr algn="l">
                        <a:spcAft>
                          <a:spcPts val="0"/>
                        </a:spcAft>
                      </a:pPr>
                      <a:r>
                        <a:rPr lang="tr-TR" sz="2000" b="1" i="1" dirty="0" smtClean="0">
                          <a:effectLst/>
                          <a:latin typeface="Calibri" pitchFamily="34" charset="0"/>
                          <a:cs typeface="Calibri" pitchFamily="34" charset="0"/>
                        </a:rPr>
                        <a:t>Şiddet – Ciddiyet </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2000" b="1" i="1" dirty="0" smtClean="0">
                          <a:effectLst/>
                          <a:latin typeface="Calibri" pitchFamily="34" charset="0"/>
                          <a:cs typeface="Calibri" pitchFamily="34" charset="0"/>
                        </a:rPr>
                        <a:t>S</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2000" b="1" i="1" dirty="0" smtClean="0">
                          <a:solidFill>
                            <a:srgbClr val="C00000"/>
                          </a:solidFill>
                          <a:effectLst/>
                          <a:latin typeface="Calibri" pitchFamily="34" charset="0"/>
                          <a:cs typeface="Calibri" pitchFamily="34" charset="0"/>
                        </a:rPr>
                        <a:t>1-10</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0" i="1" dirty="0" smtClean="0">
                          <a:effectLst/>
                          <a:latin typeface="Calibri" pitchFamily="34" charset="0"/>
                          <a:cs typeface="Calibri" pitchFamily="34" charset="0"/>
                        </a:rPr>
                        <a:t>Hatanın-zararın gerçekleşmesi durumunda sonuçların derecesini gösteren değer</a:t>
                      </a: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058957">
                <a:tc>
                  <a:txBody>
                    <a:bodyPr/>
                    <a:lstStyle/>
                    <a:p>
                      <a:pPr algn="l">
                        <a:spcAft>
                          <a:spcPts val="0"/>
                        </a:spcAft>
                      </a:pPr>
                      <a:r>
                        <a:rPr lang="tr-TR" sz="2000" b="1" i="1" dirty="0" smtClean="0">
                          <a:effectLst/>
                          <a:latin typeface="Calibri" pitchFamily="34" charset="0"/>
                          <a:cs typeface="Calibri" pitchFamily="34" charset="0"/>
                        </a:rPr>
                        <a:t>Fark edilebilirlik</a:t>
                      </a:r>
                    </a:p>
                    <a:p>
                      <a:pPr algn="l">
                        <a:spcAft>
                          <a:spcPts val="0"/>
                        </a:spcAft>
                      </a:pPr>
                      <a:r>
                        <a:rPr lang="tr-TR" sz="2000" b="1" i="1" dirty="0" smtClean="0">
                          <a:effectLst/>
                          <a:latin typeface="Calibri" pitchFamily="34" charset="0"/>
                          <a:cs typeface="Calibri" pitchFamily="34" charset="0"/>
                        </a:rPr>
                        <a:t>Tespit</a:t>
                      </a:r>
                      <a:r>
                        <a:rPr lang="tr-TR" sz="2000" b="1" i="1" baseline="0" dirty="0" smtClean="0">
                          <a:effectLst/>
                          <a:latin typeface="Calibri" pitchFamily="34" charset="0"/>
                          <a:cs typeface="Calibri" pitchFamily="34" charset="0"/>
                        </a:rPr>
                        <a:t> edilebilirlik</a:t>
                      </a: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2000" b="1" i="1" dirty="0" smtClean="0">
                          <a:effectLst/>
                          <a:latin typeface="Calibri" pitchFamily="34" charset="0"/>
                          <a:cs typeface="Calibri" pitchFamily="34" charset="0"/>
                        </a:rPr>
                        <a:t>S</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2000" b="1" i="1" dirty="0" smtClean="0">
                          <a:solidFill>
                            <a:srgbClr val="C00000"/>
                          </a:solidFill>
                          <a:effectLst/>
                          <a:latin typeface="Calibri" pitchFamily="34" charset="0"/>
                          <a:cs typeface="Calibri" pitchFamily="34" charset="0"/>
                        </a:rPr>
                        <a:t>1-10</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0" i="1" dirty="0" smtClean="0">
                          <a:effectLst/>
                          <a:latin typeface="Calibri" pitchFamily="34" charset="0"/>
                          <a:cs typeface="Calibri" pitchFamily="34" charset="0"/>
                        </a:rPr>
                        <a:t>Hatanın-zararın istenmeyen sonuçlara sebep olmadan tespit edilebilme derecesini gösteren değer</a:t>
                      </a: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647858">
                <a:tc>
                  <a:txBody>
                    <a:bodyPr/>
                    <a:lstStyle/>
                    <a:p>
                      <a:pPr algn="ctr">
                        <a:spcAft>
                          <a:spcPts val="0"/>
                        </a:spcAft>
                      </a:pPr>
                      <a:r>
                        <a:rPr lang="tr-TR" sz="2000" b="1" i="1" dirty="0" smtClean="0">
                          <a:effectLst/>
                          <a:latin typeface="Calibri" pitchFamily="34" charset="0"/>
                          <a:ea typeface="Times New Roman"/>
                          <a:cs typeface="Calibri" pitchFamily="34" charset="0"/>
                        </a:rPr>
                        <a:t>RÖS (RÖD)</a:t>
                      </a:r>
                      <a:endParaRPr lang="tr-TR" sz="2000" b="1"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algn="l">
                        <a:spcAft>
                          <a:spcPts val="0"/>
                        </a:spcAft>
                      </a:pPr>
                      <a:r>
                        <a:rPr lang="tr-TR" sz="2000" b="1" i="1" dirty="0" smtClean="0">
                          <a:effectLst/>
                          <a:latin typeface="Calibri" pitchFamily="34" charset="0"/>
                          <a:cs typeface="Calibri" pitchFamily="34" charset="0"/>
                        </a:rPr>
                        <a:t>Risk Öncelik Sayısı (Risk Öncelik Değeri)</a:t>
                      </a:r>
                      <a:endParaRPr lang="tr-TR" sz="2000" b="1"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hMerge="1">
                  <a:txBody>
                    <a:bodyPr/>
                    <a:lstStyle/>
                    <a:p>
                      <a:pPr algn="l">
                        <a:spcAft>
                          <a:spcPts val="0"/>
                        </a:spcAft>
                      </a:pPr>
                      <a:endParaRPr lang="tr-TR" sz="20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47858">
                <a:tc>
                  <a:txBody>
                    <a:bodyPr/>
                    <a:lstStyle/>
                    <a:p>
                      <a:pPr algn="ctr">
                        <a:spcAft>
                          <a:spcPts val="0"/>
                        </a:spcAft>
                      </a:pPr>
                      <a:r>
                        <a:rPr lang="tr-TR" sz="2000" b="1" i="1" dirty="0" smtClean="0">
                          <a:effectLst/>
                          <a:latin typeface="Calibri" pitchFamily="34" charset="0"/>
                          <a:ea typeface="Times New Roman"/>
                          <a:cs typeface="Calibri" pitchFamily="34" charset="0"/>
                        </a:rPr>
                        <a:t>FORMÜL</a:t>
                      </a:r>
                      <a:endParaRPr lang="en-US" sz="2000" b="1" i="1" dirty="0" smtClean="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algn="l">
                        <a:spcAft>
                          <a:spcPts val="0"/>
                        </a:spcAft>
                      </a:pPr>
                      <a:r>
                        <a:rPr lang="en-US" sz="2000" b="1" i="1" dirty="0" smtClean="0">
                          <a:effectLst/>
                          <a:latin typeface="Calibri" pitchFamily="34" charset="0"/>
                          <a:ea typeface="Times New Roman"/>
                          <a:cs typeface="Calibri" pitchFamily="34" charset="0"/>
                        </a:rPr>
                        <a:t>RÖS = P</a:t>
                      </a:r>
                      <a:r>
                        <a:rPr lang="tr-TR" sz="2000" b="1" i="1" dirty="0" smtClean="0">
                          <a:effectLst/>
                          <a:latin typeface="Calibri" pitchFamily="34" charset="0"/>
                          <a:ea typeface="Times New Roman"/>
                          <a:cs typeface="Calibri" pitchFamily="34" charset="0"/>
                        </a:rPr>
                        <a:t> x S x D </a:t>
                      </a:r>
                      <a:r>
                        <a:rPr lang="en-US" sz="2000" b="1" i="1" dirty="0" smtClean="0">
                          <a:effectLst/>
                          <a:latin typeface="Calibri" pitchFamily="34" charset="0"/>
                          <a:ea typeface="Times New Roman"/>
                          <a:cs typeface="Calibri" pitchFamily="34" charset="0"/>
                        </a:rPr>
                        <a:t>(</a:t>
                      </a:r>
                      <a:r>
                        <a:rPr lang="tr-TR" sz="2000" b="1" i="1" dirty="0" smtClean="0">
                          <a:effectLst/>
                          <a:latin typeface="Calibri" pitchFamily="34" charset="0"/>
                          <a:ea typeface="Times New Roman"/>
                          <a:cs typeface="Calibri" pitchFamily="34" charset="0"/>
                        </a:rPr>
                        <a:t>Olasılık </a:t>
                      </a:r>
                      <a:r>
                        <a:rPr lang="en-US" sz="2000" b="1" i="1" dirty="0" smtClean="0">
                          <a:effectLst/>
                          <a:latin typeface="Calibri" pitchFamily="34" charset="0"/>
                          <a:ea typeface="Times New Roman"/>
                          <a:cs typeface="Calibri" pitchFamily="34" charset="0"/>
                        </a:rPr>
                        <a:t>x </a:t>
                      </a:r>
                      <a:r>
                        <a:rPr lang="tr-TR" sz="2000" b="1" i="1" dirty="0" smtClean="0">
                          <a:effectLst/>
                          <a:latin typeface="Calibri" pitchFamily="34" charset="0"/>
                          <a:ea typeface="Times New Roman"/>
                          <a:cs typeface="Calibri" pitchFamily="34" charset="0"/>
                        </a:rPr>
                        <a:t>Şiddet </a:t>
                      </a:r>
                      <a:r>
                        <a:rPr lang="en-US" sz="2000" b="1" i="1" dirty="0" smtClean="0">
                          <a:effectLst/>
                          <a:latin typeface="Calibri" pitchFamily="34" charset="0"/>
                          <a:ea typeface="Times New Roman"/>
                          <a:cs typeface="Calibri" pitchFamily="34" charset="0"/>
                        </a:rPr>
                        <a:t>x</a:t>
                      </a:r>
                      <a:r>
                        <a:rPr lang="tr-TR" sz="2000" b="1" i="1" dirty="0" smtClean="0">
                          <a:effectLst/>
                          <a:latin typeface="Calibri" pitchFamily="34" charset="0"/>
                          <a:ea typeface="Times New Roman"/>
                          <a:cs typeface="Calibri" pitchFamily="34" charset="0"/>
                        </a:rPr>
                        <a:t> F</a:t>
                      </a:r>
                      <a:r>
                        <a:rPr lang="en-US" sz="2000" b="1" i="1" dirty="0" smtClean="0">
                          <a:effectLst/>
                          <a:latin typeface="Calibri" pitchFamily="34" charset="0"/>
                          <a:ea typeface="Times New Roman"/>
                          <a:cs typeface="Calibri" pitchFamily="34" charset="0"/>
                        </a:rPr>
                        <a:t>ark </a:t>
                      </a:r>
                      <a:r>
                        <a:rPr lang="tr-TR" sz="2000" b="1" i="1" dirty="0" smtClean="0">
                          <a:effectLst/>
                          <a:latin typeface="Calibri" pitchFamily="34" charset="0"/>
                          <a:ea typeface="Times New Roman"/>
                          <a:cs typeface="Calibri" pitchFamily="34" charset="0"/>
                        </a:rPr>
                        <a:t>Edilebilirlik</a:t>
                      </a:r>
                      <a:r>
                        <a:rPr lang="en-US" sz="2000" b="1" i="1" dirty="0" smtClean="0">
                          <a:effectLst/>
                          <a:latin typeface="Calibri" pitchFamily="34" charset="0"/>
                          <a:ea typeface="Times New Roman"/>
                          <a:cs typeface="Calibri" pitchFamily="34" charset="0"/>
                        </a:rPr>
                        <a:t>)</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algn="l">
                        <a:spcAft>
                          <a:spcPts val="0"/>
                        </a:spcAft>
                      </a:pPr>
                      <a:endParaRPr lang="en-US" sz="2000" b="1" i="1" dirty="0" smtClean="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FMEA KULLANILAN SEMBOLLER</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166993164"/>
      </p:ext>
    </p:extLst>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FMEA / ZARARIN OLUŞMA OLASILIĞI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2096643942"/>
              </p:ext>
            </p:extLst>
          </p:nvPr>
        </p:nvGraphicFramePr>
        <p:xfrm>
          <a:off x="47624" y="1132863"/>
          <a:ext cx="8897351" cy="4991716"/>
        </p:xfrm>
        <a:graphic>
          <a:graphicData uri="http://schemas.openxmlformats.org/drawingml/2006/table">
            <a:tbl>
              <a:tblPr firstRow="1" bandRow="1">
                <a:effectLst>
                  <a:innerShdw blurRad="114300">
                    <a:prstClr val="black"/>
                  </a:innerShdw>
                </a:effectLst>
                <a:tableStyleId>{5C22544A-7EE6-4342-B048-85BDC9FD1C3A}</a:tableStyleId>
              </a:tblPr>
              <a:tblGrid>
                <a:gridCol w="236371"/>
                <a:gridCol w="4849980"/>
                <a:gridCol w="2884613"/>
                <a:gridCol w="926387"/>
              </a:tblGrid>
              <a:tr h="764998">
                <a:tc>
                  <a:txBody>
                    <a:bodyPr/>
                    <a:lstStyle/>
                    <a:p>
                      <a:pPr algn="ctr"/>
                      <a:endParaRPr lang="tr-TR" sz="300" dirty="0">
                        <a:latin typeface="Calibri" pitchFamily="34" charset="0"/>
                        <a:cs typeface="Calibri" pitchFamily="34" charset="0"/>
                      </a:endParaRPr>
                    </a:p>
                  </a:txBody>
                  <a:tcPr anchor="ctr">
                    <a:solidFill>
                      <a:srgbClr val="414141"/>
                    </a:solidFill>
                  </a:tcPr>
                </a:tc>
                <a:tc gridSpan="3">
                  <a:txBody>
                    <a:bodyPr/>
                    <a:lstStyle/>
                    <a:p>
                      <a:pPr algn="ctr"/>
                      <a:r>
                        <a:rPr lang="tr-TR" sz="2200" dirty="0" smtClean="0">
                          <a:solidFill>
                            <a:srgbClr val="C00000"/>
                          </a:solidFill>
                          <a:latin typeface="Calibri" pitchFamily="34" charset="0"/>
                          <a:cs typeface="Calibri" pitchFamily="34" charset="0"/>
                        </a:rPr>
                        <a:t>OLASILIK </a:t>
                      </a:r>
                      <a:r>
                        <a:rPr lang="tr-TR" sz="2200" dirty="0" smtClean="0">
                          <a:solidFill>
                            <a:schemeClr val="tx1"/>
                          </a:solidFill>
                          <a:latin typeface="Calibri" pitchFamily="34" charset="0"/>
                          <a:cs typeface="Calibri" pitchFamily="34" charset="0"/>
                        </a:rPr>
                        <a:t>– İHTİMAL </a:t>
                      </a:r>
                      <a:endParaRPr lang="tr-TR" sz="2200" baseline="0" dirty="0" smtClean="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sz="2200" b="0" dirty="0">
                        <a:solidFill>
                          <a:schemeClr val="tx1"/>
                        </a:solidFill>
                        <a:latin typeface="Calibri" pitchFamily="34" charset="0"/>
                        <a:cs typeface="Calibri" pitchFamily="34" charset="0"/>
                      </a:endParaRPr>
                    </a:p>
                  </a:txBody>
                  <a:tcPr anchor="ctr">
                    <a:solidFill>
                      <a:schemeClr val="bg1">
                        <a:lumMod val="85000"/>
                      </a:schemeClr>
                    </a:solidFill>
                  </a:tcPr>
                </a:tc>
              </a:tr>
              <a:tr h="391054">
                <a:tc>
                  <a:txBody>
                    <a:bodyPr/>
                    <a:lstStyle/>
                    <a:p>
                      <a:pPr algn="ctr"/>
                      <a:endParaRPr lang="tr-TR" sz="300" b="1" dirty="0">
                        <a:latin typeface="Cambria" pitchFamily="18" charset="0"/>
                        <a:cs typeface="Calibri" pitchFamily="34" charset="0"/>
                      </a:endParaRPr>
                    </a:p>
                  </a:txBody>
                  <a:tcPr anchor="ctr">
                    <a:solidFill>
                      <a:srgbClr val="414141"/>
                    </a:solidFill>
                  </a:tcPr>
                </a:tc>
                <a:tc>
                  <a:txBody>
                    <a:bodyPr/>
                    <a:lstStyle/>
                    <a:p>
                      <a:pPr algn="ctr" fontAlgn="ctr"/>
                      <a:r>
                        <a:rPr lang="tr-TR" sz="2000" b="1" i="0" u="none" strike="noStrike" dirty="0" smtClean="0">
                          <a:solidFill>
                            <a:srgbClr val="000000"/>
                          </a:solidFill>
                          <a:effectLst/>
                          <a:latin typeface="Calibri"/>
                        </a:rPr>
                        <a:t>Hata Olasılığı</a:t>
                      </a:r>
                      <a:endParaRPr lang="tr-TR" sz="2000" b="1"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2000" b="1" i="0" u="none" strike="noStrike" dirty="0" smtClean="0">
                          <a:solidFill>
                            <a:srgbClr val="000000"/>
                          </a:solidFill>
                          <a:effectLst/>
                          <a:latin typeface="Calibri"/>
                        </a:rPr>
                        <a:t>Hata İhtimali</a:t>
                      </a:r>
                      <a:endParaRPr lang="tr-TR" sz="2000" b="1"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2000" b="1" i="0" u="none" strike="noStrike" dirty="0" smtClean="0">
                          <a:solidFill>
                            <a:srgbClr val="000000"/>
                          </a:solidFill>
                          <a:effectLst/>
                          <a:latin typeface="Calibri"/>
                        </a:rPr>
                        <a:t>Derece</a:t>
                      </a:r>
                      <a:endParaRPr lang="tr-TR" sz="2000" b="1" i="0" u="none" strike="noStrike" dirty="0">
                        <a:solidFill>
                          <a:srgbClr val="000000"/>
                        </a:solidFill>
                        <a:effectLst/>
                        <a:latin typeface="Calibri"/>
                      </a:endParaRPr>
                    </a:p>
                  </a:txBody>
                  <a:tcPr marL="9525" marR="9525" marT="9525" marB="0" anchor="ctr">
                    <a:solidFill>
                      <a:schemeClr val="bg1">
                        <a:lumMod val="85000"/>
                      </a:schemeClr>
                    </a:solidFill>
                  </a:tcPr>
                </a:tc>
              </a:tr>
              <a:tr h="368887">
                <a:tc rowSpan="10">
                  <a:txBody>
                    <a:bodyPr/>
                    <a:lstStyle/>
                    <a:p>
                      <a:pPr algn="ctr"/>
                      <a:endParaRPr lang="tr-TR" sz="300" b="1" dirty="0">
                        <a:latin typeface="Cambria" pitchFamily="18" charset="0"/>
                        <a:cs typeface="Calibri" pitchFamily="34" charset="0"/>
                      </a:endParaRPr>
                    </a:p>
                  </a:txBody>
                  <a:tcPr anchor="ctr">
                    <a:solidFill>
                      <a:srgbClr val="414141"/>
                    </a:solidFill>
                  </a:tcPr>
                </a:tc>
                <a:tc rowSpan="2">
                  <a:txBody>
                    <a:bodyPr/>
                    <a:lstStyle/>
                    <a:p>
                      <a:pPr algn="l" fontAlgn="ctr"/>
                      <a:r>
                        <a:rPr lang="tr-TR" sz="2000" b="1" i="1" u="none" strike="noStrike" dirty="0" smtClean="0">
                          <a:solidFill>
                            <a:srgbClr val="000000"/>
                          </a:solidFill>
                          <a:effectLst/>
                          <a:latin typeface="Calibri"/>
                        </a:rPr>
                        <a:t>Çok Yüksek / Kaçınılmaz Hata</a:t>
                      </a:r>
                      <a:endParaRPr lang="tr-TR" sz="20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2000" b="0" i="1" u="none" strike="noStrike" dirty="0" smtClean="0">
                          <a:solidFill>
                            <a:srgbClr val="000000"/>
                          </a:solidFill>
                          <a:effectLst/>
                          <a:latin typeface="Calibri"/>
                        </a:rPr>
                        <a:t>1/2 ‘den</a:t>
                      </a:r>
                      <a:r>
                        <a:rPr lang="tr-TR" sz="2000" b="0" i="1" u="none" strike="noStrike" baseline="0" dirty="0" smtClean="0">
                          <a:solidFill>
                            <a:srgbClr val="000000"/>
                          </a:solidFill>
                          <a:effectLst/>
                          <a:latin typeface="Calibri"/>
                        </a:rPr>
                        <a:t> fazla</a:t>
                      </a:r>
                      <a:endParaRPr lang="tr-TR" sz="2000" b="0"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2000" b="1" i="1" u="none" strike="noStrike" dirty="0" smtClean="0">
                          <a:solidFill>
                            <a:schemeClr val="bg1"/>
                          </a:solidFill>
                          <a:effectLst/>
                          <a:latin typeface="Calibri"/>
                        </a:rPr>
                        <a:t>10</a:t>
                      </a:r>
                      <a:endParaRPr lang="tr-TR" sz="2000" b="1" i="1" u="none" strike="noStrike" dirty="0">
                        <a:solidFill>
                          <a:schemeClr val="bg1"/>
                        </a:solidFill>
                        <a:effectLst/>
                        <a:latin typeface="Calibri"/>
                      </a:endParaRPr>
                    </a:p>
                  </a:txBody>
                  <a:tcPr marL="9525" marR="9525" marT="9525" marB="0" anchor="ctr">
                    <a:solidFill>
                      <a:schemeClr val="bg2">
                        <a:lumMod val="60000"/>
                        <a:lumOff val="40000"/>
                      </a:schemeClr>
                    </a:solidFill>
                  </a:tcPr>
                </a:tc>
              </a:tr>
              <a:tr h="368887">
                <a:tc vMerge="1">
                  <a:txBody>
                    <a:bodyPr/>
                    <a:lstStyle/>
                    <a:p>
                      <a:pPr algn="ctr"/>
                      <a:endParaRPr lang="tr-TR" sz="2400" b="1" dirty="0">
                        <a:latin typeface="Cambria" pitchFamily="18" charset="0"/>
                        <a:cs typeface="Calibri" pitchFamily="34" charset="0"/>
                      </a:endParaRPr>
                    </a:p>
                  </a:txBody>
                  <a:tcPr anchor="ctr">
                    <a:solidFill>
                      <a:srgbClr val="00B050"/>
                    </a:solidFill>
                  </a:tcPr>
                </a:tc>
                <a:tc vMerge="1">
                  <a:txBody>
                    <a:bodyPr/>
                    <a:lstStyle/>
                    <a:p>
                      <a:pPr algn="l" fontAlgn="ct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2000" b="0" i="1" u="none" strike="noStrike" dirty="0" smtClean="0">
                          <a:solidFill>
                            <a:srgbClr val="000000"/>
                          </a:solidFill>
                          <a:effectLst/>
                          <a:latin typeface="Calibri"/>
                        </a:rPr>
                        <a:t>1/3</a:t>
                      </a:r>
                    </a:p>
                  </a:txBody>
                  <a:tcPr marL="9525" marR="9525" marT="9525" marB="0" anchor="ctr">
                    <a:solidFill>
                      <a:schemeClr val="bg1">
                        <a:lumMod val="85000"/>
                      </a:schemeClr>
                    </a:solidFill>
                  </a:tcPr>
                </a:tc>
                <a:tc>
                  <a:txBody>
                    <a:bodyPr/>
                    <a:lstStyle/>
                    <a:p>
                      <a:pPr algn="ctr" fontAlgn="ctr"/>
                      <a:r>
                        <a:rPr lang="tr-TR" sz="2000" b="1" i="1" u="none" strike="noStrike" dirty="0" smtClean="0">
                          <a:solidFill>
                            <a:schemeClr val="bg1"/>
                          </a:solidFill>
                          <a:effectLst/>
                          <a:latin typeface="Calibri"/>
                        </a:rPr>
                        <a:t>9</a:t>
                      </a:r>
                      <a:endParaRPr lang="tr-TR" sz="2000" b="1" i="1" u="none" strike="noStrike" dirty="0">
                        <a:solidFill>
                          <a:schemeClr val="bg1"/>
                        </a:solidFill>
                        <a:effectLst/>
                        <a:latin typeface="Calibri"/>
                      </a:endParaRPr>
                    </a:p>
                  </a:txBody>
                  <a:tcPr marL="9525" marR="9525" marT="9525" marB="0" anchor="ctr">
                    <a:solidFill>
                      <a:schemeClr val="bg2">
                        <a:lumMod val="60000"/>
                        <a:lumOff val="40000"/>
                      </a:schemeClr>
                    </a:solidFill>
                  </a:tcPr>
                </a:tc>
              </a:tr>
              <a:tr h="368887">
                <a:tc vMerge="1">
                  <a:txBody>
                    <a:bodyPr/>
                    <a:lstStyle/>
                    <a:p>
                      <a:pPr algn="ctr"/>
                      <a:endParaRPr lang="tr-TR" sz="2400" b="1" dirty="0">
                        <a:latin typeface="Cambria" pitchFamily="18" charset="0"/>
                        <a:cs typeface="Calibri" pitchFamily="34" charset="0"/>
                      </a:endParaRPr>
                    </a:p>
                  </a:txBody>
                  <a:tcPr anchor="ctr">
                    <a:solidFill>
                      <a:srgbClr val="00B050"/>
                    </a:solidFill>
                  </a:tcPr>
                </a:tc>
                <a:tc rowSpan="2">
                  <a:txBody>
                    <a:bodyPr/>
                    <a:lstStyle/>
                    <a:p>
                      <a:pPr algn="l" fontAlgn="ctr"/>
                      <a:r>
                        <a:rPr lang="tr-TR" sz="2000" b="1" i="1" u="none" strike="noStrike" dirty="0" smtClean="0">
                          <a:solidFill>
                            <a:srgbClr val="000000"/>
                          </a:solidFill>
                          <a:effectLst/>
                          <a:latin typeface="Calibri"/>
                        </a:rPr>
                        <a:t>Yüksek /</a:t>
                      </a:r>
                      <a:r>
                        <a:rPr lang="tr-TR" sz="2000" b="1" i="1" u="none" strike="noStrike" baseline="0" dirty="0" smtClean="0">
                          <a:solidFill>
                            <a:srgbClr val="000000"/>
                          </a:solidFill>
                          <a:effectLst/>
                          <a:latin typeface="Calibri"/>
                        </a:rPr>
                        <a:t> Tekrar Tekrar Hata</a:t>
                      </a:r>
                      <a:endParaRPr lang="tr-TR" sz="20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2000" b="0" i="1" u="none" strike="noStrike" dirty="0" smtClean="0">
                          <a:solidFill>
                            <a:srgbClr val="000000"/>
                          </a:solidFill>
                          <a:effectLst/>
                          <a:latin typeface="Calibri"/>
                        </a:rPr>
                        <a:t>1/8</a:t>
                      </a:r>
                      <a:endParaRPr lang="tr-TR" sz="2000" b="0"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2000" b="1" i="1" u="none" strike="noStrike" dirty="0" smtClean="0">
                          <a:solidFill>
                            <a:schemeClr val="bg1"/>
                          </a:solidFill>
                          <a:effectLst/>
                          <a:latin typeface="Calibri"/>
                        </a:rPr>
                        <a:t>8</a:t>
                      </a:r>
                      <a:endParaRPr lang="tr-TR" sz="2000" b="1" i="1" u="none" strike="noStrike" dirty="0">
                        <a:solidFill>
                          <a:schemeClr val="bg1"/>
                        </a:solidFill>
                        <a:effectLst/>
                        <a:latin typeface="Calibri"/>
                      </a:endParaRPr>
                    </a:p>
                  </a:txBody>
                  <a:tcPr marL="9525" marR="9525" marT="9525" marB="0" anchor="ctr">
                    <a:solidFill>
                      <a:schemeClr val="bg2">
                        <a:lumMod val="60000"/>
                        <a:lumOff val="40000"/>
                      </a:schemeClr>
                    </a:solidFill>
                  </a:tcPr>
                </a:tc>
              </a:tr>
              <a:tr h="368887">
                <a:tc vMerge="1">
                  <a:txBody>
                    <a:bodyPr/>
                    <a:lstStyle/>
                    <a:p>
                      <a:pPr algn="ctr"/>
                      <a:endParaRPr lang="tr-TR" sz="2400" b="1" dirty="0">
                        <a:latin typeface="Cambria" pitchFamily="18" charset="0"/>
                        <a:cs typeface="Calibri" pitchFamily="34" charset="0"/>
                      </a:endParaRPr>
                    </a:p>
                  </a:txBody>
                  <a:tcPr anchor="ctr">
                    <a:solidFill>
                      <a:srgbClr val="00B050"/>
                    </a:solidFill>
                  </a:tcPr>
                </a:tc>
                <a:tc vMerge="1">
                  <a:txBody>
                    <a:bodyPr/>
                    <a:lstStyle/>
                    <a:p>
                      <a:pPr algn="l" fontAlgn="ct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2000" b="0" i="1" u="none" strike="noStrike" dirty="0" smtClean="0">
                          <a:solidFill>
                            <a:srgbClr val="000000"/>
                          </a:solidFill>
                          <a:effectLst/>
                          <a:latin typeface="Calibri"/>
                        </a:rPr>
                        <a:t>1/20</a:t>
                      </a:r>
                      <a:endParaRPr lang="tr-TR" sz="2000" b="0"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2000" b="1" i="1" u="none" strike="noStrike" dirty="0" smtClean="0">
                          <a:solidFill>
                            <a:schemeClr val="bg1"/>
                          </a:solidFill>
                          <a:effectLst/>
                          <a:latin typeface="Calibri"/>
                        </a:rPr>
                        <a:t>7</a:t>
                      </a:r>
                      <a:endParaRPr lang="tr-TR" sz="2000" b="1" i="1" u="none" strike="noStrike" dirty="0">
                        <a:solidFill>
                          <a:schemeClr val="bg1"/>
                        </a:solidFill>
                        <a:effectLst/>
                        <a:latin typeface="Calibri"/>
                      </a:endParaRPr>
                    </a:p>
                  </a:txBody>
                  <a:tcPr marL="9525" marR="9525" marT="9525" marB="0" anchor="ctr">
                    <a:solidFill>
                      <a:schemeClr val="bg2">
                        <a:lumMod val="60000"/>
                        <a:lumOff val="40000"/>
                      </a:schemeClr>
                    </a:solidFill>
                  </a:tcPr>
                </a:tc>
              </a:tr>
              <a:tr h="368887">
                <a:tc vMerge="1">
                  <a:txBody>
                    <a:bodyPr/>
                    <a:lstStyle/>
                    <a:p>
                      <a:pPr algn="ctr"/>
                      <a:endParaRPr lang="tr-TR" sz="2400" b="1" dirty="0">
                        <a:latin typeface="Cambria" pitchFamily="18" charset="0"/>
                        <a:cs typeface="Calibri" pitchFamily="34" charset="0"/>
                      </a:endParaRPr>
                    </a:p>
                  </a:txBody>
                  <a:tcPr anchor="ctr">
                    <a:solidFill>
                      <a:srgbClr val="00B050"/>
                    </a:solidFill>
                  </a:tcPr>
                </a:tc>
                <a:tc rowSpan="3">
                  <a:txBody>
                    <a:bodyPr/>
                    <a:lstStyle/>
                    <a:p>
                      <a:pPr algn="l" fontAlgn="ctr"/>
                      <a:r>
                        <a:rPr lang="tr-TR" sz="2000" b="1" i="1" u="none" strike="noStrike" dirty="0" smtClean="0">
                          <a:solidFill>
                            <a:srgbClr val="000000"/>
                          </a:solidFill>
                          <a:effectLst/>
                          <a:latin typeface="Calibri"/>
                        </a:rPr>
                        <a:t>Orta / Ara Sıra Olan Hata</a:t>
                      </a:r>
                      <a:endParaRPr lang="tr-TR" sz="20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2000" b="0" i="1" u="none" strike="noStrike" dirty="0" smtClean="0">
                          <a:solidFill>
                            <a:srgbClr val="000000"/>
                          </a:solidFill>
                          <a:effectLst/>
                          <a:latin typeface="Calibri"/>
                        </a:rPr>
                        <a:t>1/80</a:t>
                      </a:r>
                      <a:endParaRPr lang="tr-TR" sz="2000" b="0"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2000" b="1" i="1" u="none" strike="noStrike" dirty="0" smtClean="0">
                          <a:solidFill>
                            <a:schemeClr val="bg1"/>
                          </a:solidFill>
                          <a:effectLst/>
                          <a:latin typeface="Calibri"/>
                        </a:rPr>
                        <a:t>6</a:t>
                      </a:r>
                      <a:endParaRPr lang="tr-TR" sz="2000" b="1" i="1" u="none" strike="noStrike" dirty="0">
                        <a:solidFill>
                          <a:schemeClr val="bg1"/>
                        </a:solidFill>
                        <a:effectLst/>
                        <a:latin typeface="Calibri"/>
                      </a:endParaRPr>
                    </a:p>
                  </a:txBody>
                  <a:tcPr marL="9525" marR="9525" marT="9525" marB="0" anchor="ctr">
                    <a:solidFill>
                      <a:schemeClr val="bg2">
                        <a:lumMod val="60000"/>
                        <a:lumOff val="40000"/>
                      </a:schemeClr>
                    </a:solidFill>
                  </a:tcPr>
                </a:tc>
              </a:tr>
              <a:tr h="368887">
                <a:tc vMerge="1">
                  <a:txBody>
                    <a:bodyPr/>
                    <a:lstStyle/>
                    <a:p>
                      <a:pPr algn="ctr"/>
                      <a:endParaRPr lang="tr-TR" sz="2400" b="1" dirty="0">
                        <a:latin typeface="Cambria" pitchFamily="18" charset="0"/>
                        <a:cs typeface="Calibri" pitchFamily="34" charset="0"/>
                      </a:endParaRPr>
                    </a:p>
                  </a:txBody>
                  <a:tcPr anchor="ctr">
                    <a:solidFill>
                      <a:srgbClr val="00B050"/>
                    </a:solidFill>
                  </a:tcPr>
                </a:tc>
                <a:tc vMerge="1">
                  <a:txBody>
                    <a:bodyPr/>
                    <a:lstStyle/>
                    <a:p>
                      <a:pPr algn="l" fontAlgn="ct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2000" b="0" i="1" u="none" strike="noStrike" dirty="0" smtClean="0">
                          <a:solidFill>
                            <a:srgbClr val="000000"/>
                          </a:solidFill>
                          <a:effectLst/>
                          <a:latin typeface="Calibri"/>
                        </a:rPr>
                        <a:t>1/400</a:t>
                      </a:r>
                      <a:endParaRPr lang="tr-TR" sz="2000" b="0"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2000" b="1" i="1" u="none" strike="noStrike" dirty="0" smtClean="0">
                          <a:solidFill>
                            <a:schemeClr val="bg1"/>
                          </a:solidFill>
                          <a:effectLst/>
                          <a:latin typeface="Calibri"/>
                        </a:rPr>
                        <a:t>5</a:t>
                      </a:r>
                      <a:endParaRPr lang="tr-TR" sz="2000" b="1" i="1" u="none" strike="noStrike" dirty="0">
                        <a:solidFill>
                          <a:schemeClr val="bg1"/>
                        </a:solidFill>
                        <a:effectLst/>
                        <a:latin typeface="Calibri"/>
                      </a:endParaRPr>
                    </a:p>
                  </a:txBody>
                  <a:tcPr marL="9525" marR="9525" marT="9525" marB="0" anchor="ctr">
                    <a:solidFill>
                      <a:schemeClr val="bg2">
                        <a:lumMod val="60000"/>
                        <a:lumOff val="40000"/>
                      </a:schemeClr>
                    </a:solidFill>
                  </a:tcPr>
                </a:tc>
              </a:tr>
              <a:tr h="368887">
                <a:tc vMerge="1">
                  <a:txBody>
                    <a:bodyPr/>
                    <a:lstStyle/>
                    <a:p>
                      <a:pPr algn="ctr"/>
                      <a:endParaRPr lang="tr-TR" sz="300" b="1" dirty="0">
                        <a:latin typeface="Cambria" pitchFamily="18" charset="0"/>
                        <a:cs typeface="Calibri" pitchFamily="34" charset="0"/>
                      </a:endParaRPr>
                    </a:p>
                  </a:txBody>
                  <a:tcPr vert="wordArtVert" anchor="ctr">
                    <a:solidFill>
                      <a:srgbClr val="414141"/>
                    </a:solidFill>
                  </a:tcPr>
                </a:tc>
                <a:tc vMerge="1">
                  <a:txBody>
                    <a:bodyPr/>
                    <a:lstStyle/>
                    <a:p>
                      <a:pPr algn="l" fontAlgn="ct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2000" b="0" i="1" u="none" strike="noStrike" dirty="0" smtClean="0">
                          <a:solidFill>
                            <a:srgbClr val="000000"/>
                          </a:solidFill>
                          <a:effectLst/>
                          <a:latin typeface="Calibri"/>
                        </a:rPr>
                        <a:t>1/2.000</a:t>
                      </a:r>
                      <a:endParaRPr lang="tr-TR" sz="2000" b="0"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2000" b="1" i="1" u="none" strike="noStrike" dirty="0" smtClean="0">
                          <a:solidFill>
                            <a:schemeClr val="bg1"/>
                          </a:solidFill>
                          <a:effectLst/>
                          <a:latin typeface="Calibri"/>
                        </a:rPr>
                        <a:t>4</a:t>
                      </a:r>
                      <a:endParaRPr lang="tr-TR" sz="2000" b="1" i="1" u="none" strike="noStrike" dirty="0">
                        <a:solidFill>
                          <a:schemeClr val="bg1"/>
                        </a:solidFill>
                        <a:effectLst/>
                        <a:latin typeface="Calibri"/>
                      </a:endParaRPr>
                    </a:p>
                  </a:txBody>
                  <a:tcPr marL="9525" marR="9525" marT="9525" marB="0" anchor="ctr">
                    <a:solidFill>
                      <a:schemeClr val="bg2">
                        <a:lumMod val="60000"/>
                        <a:lumOff val="40000"/>
                      </a:schemeClr>
                    </a:solidFill>
                  </a:tcPr>
                </a:tc>
              </a:tr>
              <a:tr h="368887">
                <a:tc vMerge="1">
                  <a:txBody>
                    <a:bodyPr/>
                    <a:lstStyle/>
                    <a:p>
                      <a:pPr algn="ctr"/>
                      <a:endParaRPr lang="tr-TR" sz="300" b="1" dirty="0">
                        <a:latin typeface="Cambria" pitchFamily="18" charset="0"/>
                        <a:cs typeface="Calibri" pitchFamily="34" charset="0"/>
                      </a:endParaRPr>
                    </a:p>
                  </a:txBody>
                  <a:tcPr vert="wordArtVert" anchor="ctr">
                    <a:solidFill>
                      <a:srgbClr val="414141"/>
                    </a:solidFill>
                  </a:tcPr>
                </a:tc>
                <a:tc rowSpan="2">
                  <a:txBody>
                    <a:bodyPr/>
                    <a:lstStyle/>
                    <a:p>
                      <a:pPr algn="l" fontAlgn="ctr"/>
                      <a:r>
                        <a:rPr lang="tr-TR" sz="2000" b="1" i="1" u="none" strike="noStrike" dirty="0" smtClean="0">
                          <a:solidFill>
                            <a:srgbClr val="000000"/>
                          </a:solidFill>
                          <a:effectLst/>
                          <a:latin typeface="Calibri"/>
                        </a:rPr>
                        <a:t>Düşük / Nispeten Az Olan Hata</a:t>
                      </a:r>
                    </a:p>
                  </a:txBody>
                  <a:tcPr marL="9525" marR="9525" marT="9525" marB="0" anchor="ctr">
                    <a:solidFill>
                      <a:schemeClr val="bg1">
                        <a:lumMod val="85000"/>
                      </a:schemeClr>
                    </a:solidFill>
                  </a:tcPr>
                </a:tc>
                <a:tc>
                  <a:txBody>
                    <a:bodyPr/>
                    <a:lstStyle/>
                    <a:p>
                      <a:pPr algn="ctr" fontAlgn="ctr"/>
                      <a:r>
                        <a:rPr lang="tr-TR" sz="2000" b="0" i="1" u="none" strike="noStrike" dirty="0" smtClean="0">
                          <a:solidFill>
                            <a:srgbClr val="000000"/>
                          </a:solidFill>
                          <a:effectLst/>
                          <a:latin typeface="Calibri"/>
                        </a:rPr>
                        <a:t>1/15.000</a:t>
                      </a:r>
                      <a:endParaRPr lang="tr-TR" sz="2000" b="0"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2000" b="1" i="1" u="none" strike="noStrike" dirty="0" smtClean="0">
                          <a:solidFill>
                            <a:schemeClr val="bg1"/>
                          </a:solidFill>
                          <a:effectLst/>
                          <a:latin typeface="Calibri"/>
                        </a:rPr>
                        <a:t>3</a:t>
                      </a:r>
                      <a:endParaRPr lang="tr-TR" sz="2000" b="1" i="1" u="none" strike="noStrike" dirty="0">
                        <a:solidFill>
                          <a:schemeClr val="bg1"/>
                        </a:solidFill>
                        <a:effectLst/>
                        <a:latin typeface="Calibri"/>
                      </a:endParaRPr>
                    </a:p>
                  </a:txBody>
                  <a:tcPr marL="9525" marR="9525" marT="9525" marB="0" anchor="ctr">
                    <a:solidFill>
                      <a:schemeClr val="bg2">
                        <a:lumMod val="60000"/>
                        <a:lumOff val="40000"/>
                      </a:schemeClr>
                    </a:solidFill>
                  </a:tcPr>
                </a:tc>
              </a:tr>
              <a:tr h="368887">
                <a:tc vMerge="1">
                  <a:txBody>
                    <a:bodyPr/>
                    <a:lstStyle/>
                    <a:p>
                      <a:pPr algn="ctr"/>
                      <a:endParaRPr lang="tr-TR" sz="300" b="1" dirty="0">
                        <a:latin typeface="Cambria" pitchFamily="18" charset="0"/>
                        <a:cs typeface="Calibri" pitchFamily="34" charset="0"/>
                      </a:endParaRPr>
                    </a:p>
                  </a:txBody>
                  <a:tcPr vert="wordArtVert" anchor="ctr">
                    <a:solidFill>
                      <a:srgbClr val="414141"/>
                    </a:solidFill>
                  </a:tcPr>
                </a:tc>
                <a:tc vMerge="1">
                  <a:txBody>
                    <a:bodyPr/>
                    <a:lstStyle/>
                    <a:p>
                      <a:pPr algn="l" fontAlgn="ct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2000" b="0" i="1" u="none" strike="noStrike" dirty="0" smtClean="0">
                          <a:solidFill>
                            <a:srgbClr val="000000"/>
                          </a:solidFill>
                          <a:effectLst/>
                          <a:latin typeface="Calibri"/>
                        </a:rPr>
                        <a:t>1/150.000</a:t>
                      </a:r>
                    </a:p>
                  </a:txBody>
                  <a:tcPr marL="9525" marR="9525" marT="9525" marB="0" anchor="ctr">
                    <a:solidFill>
                      <a:schemeClr val="bg1">
                        <a:lumMod val="85000"/>
                      </a:schemeClr>
                    </a:solidFill>
                  </a:tcPr>
                </a:tc>
                <a:tc>
                  <a:txBody>
                    <a:bodyPr/>
                    <a:lstStyle/>
                    <a:p>
                      <a:pPr algn="ctr" fontAlgn="ctr"/>
                      <a:r>
                        <a:rPr lang="tr-TR" sz="2000" b="1" i="1" u="none" strike="noStrike" dirty="0" smtClean="0">
                          <a:solidFill>
                            <a:schemeClr val="bg1"/>
                          </a:solidFill>
                          <a:effectLst/>
                          <a:latin typeface="Calibri"/>
                        </a:rPr>
                        <a:t>2</a:t>
                      </a:r>
                      <a:endParaRPr lang="tr-TR" sz="2000" b="1" i="1" u="none" strike="noStrike" dirty="0">
                        <a:solidFill>
                          <a:schemeClr val="bg1"/>
                        </a:solidFill>
                        <a:effectLst/>
                        <a:latin typeface="Calibri"/>
                      </a:endParaRPr>
                    </a:p>
                  </a:txBody>
                  <a:tcPr marL="9525" marR="9525" marT="9525" marB="0" anchor="ctr">
                    <a:solidFill>
                      <a:schemeClr val="bg2">
                        <a:lumMod val="60000"/>
                        <a:lumOff val="40000"/>
                      </a:schemeClr>
                    </a:solidFill>
                  </a:tcPr>
                </a:tc>
              </a:tr>
              <a:tr h="515681">
                <a:tc vMerge="1">
                  <a:txBody>
                    <a:bodyPr/>
                    <a:lstStyle/>
                    <a:p>
                      <a:pPr algn="ctr"/>
                      <a:endParaRPr lang="tr-TR" sz="300" b="1" dirty="0">
                        <a:latin typeface="Cambria" pitchFamily="18" charset="0"/>
                        <a:cs typeface="Calibri" pitchFamily="34" charset="0"/>
                      </a:endParaRPr>
                    </a:p>
                  </a:txBody>
                  <a:tcPr vert="wordArtVert" anchor="ctr">
                    <a:solidFill>
                      <a:srgbClr val="414141"/>
                    </a:solidFill>
                  </a:tcPr>
                </a:tc>
                <a:tc>
                  <a:txBody>
                    <a:bodyPr/>
                    <a:lstStyle/>
                    <a:p>
                      <a:pPr algn="l" fontAlgn="ctr"/>
                      <a:r>
                        <a:rPr lang="tr-TR" sz="2000" b="1" i="1" u="none" strike="noStrike" dirty="0" smtClean="0">
                          <a:solidFill>
                            <a:srgbClr val="000000"/>
                          </a:solidFill>
                          <a:effectLst/>
                          <a:latin typeface="Calibri"/>
                        </a:rPr>
                        <a:t>Pek Az / Olası Olamayan Hata</a:t>
                      </a:r>
                      <a:endParaRPr lang="tr-TR" sz="20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2000" b="0" i="1" u="none" strike="noStrike" dirty="0" smtClean="0">
                          <a:solidFill>
                            <a:srgbClr val="000000"/>
                          </a:solidFill>
                          <a:effectLst/>
                          <a:latin typeface="Calibri"/>
                        </a:rPr>
                        <a:t>1/1.500.000’den düşük</a:t>
                      </a:r>
                    </a:p>
                  </a:txBody>
                  <a:tcPr marL="9525" marR="9525" marT="9525" marB="0" anchor="ctr">
                    <a:solidFill>
                      <a:schemeClr val="bg1">
                        <a:lumMod val="85000"/>
                      </a:schemeClr>
                    </a:solidFill>
                  </a:tcPr>
                </a:tc>
                <a:tc>
                  <a:txBody>
                    <a:bodyPr/>
                    <a:lstStyle/>
                    <a:p>
                      <a:pPr algn="ctr" fontAlgn="ctr"/>
                      <a:r>
                        <a:rPr lang="tr-TR" sz="2000" b="1" i="1" u="none" strike="noStrike" dirty="0" smtClean="0">
                          <a:solidFill>
                            <a:schemeClr val="bg1"/>
                          </a:solidFill>
                          <a:effectLst/>
                          <a:latin typeface="Calibri"/>
                        </a:rPr>
                        <a:t>1</a:t>
                      </a:r>
                      <a:endParaRPr lang="tr-TR" sz="2000" b="1" i="1" u="none" strike="noStrike" dirty="0">
                        <a:solidFill>
                          <a:schemeClr val="bg1"/>
                        </a:solidFill>
                        <a:effectLst/>
                        <a:latin typeface="Calibri"/>
                      </a:endParaRPr>
                    </a:p>
                  </a:txBody>
                  <a:tcPr marL="9525" marR="9525" marT="9525" marB="0" anchor="ctr">
                    <a:solidFill>
                      <a:schemeClr val="bg2">
                        <a:lumMod val="60000"/>
                        <a:lumOff val="40000"/>
                      </a:schemeClr>
                    </a:solidFill>
                  </a:tcPr>
                </a:tc>
              </a:tr>
            </a:tbl>
          </a:graphicData>
        </a:graphic>
      </p:graphicFrame>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286562543"/>
      </p:ext>
    </p:extLst>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FMEA / ZARARIN ŞİDDETİ (CİDDİYETi)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1693452977"/>
              </p:ext>
            </p:extLst>
          </p:nvPr>
        </p:nvGraphicFramePr>
        <p:xfrm>
          <a:off x="123824" y="1132863"/>
          <a:ext cx="8914067" cy="5159913"/>
        </p:xfrm>
        <a:graphic>
          <a:graphicData uri="http://schemas.openxmlformats.org/drawingml/2006/table">
            <a:tbl>
              <a:tblPr firstRow="1" bandRow="1">
                <a:effectLst>
                  <a:innerShdw blurRad="114300">
                    <a:prstClr val="black"/>
                  </a:innerShdw>
                </a:effectLst>
                <a:tableStyleId>{5C22544A-7EE6-4342-B048-85BDC9FD1C3A}</a:tableStyleId>
              </a:tblPr>
              <a:tblGrid>
                <a:gridCol w="208280"/>
                <a:gridCol w="1281811"/>
                <a:gridCol w="6607683"/>
                <a:gridCol w="816293"/>
              </a:tblGrid>
              <a:tr h="651849">
                <a:tc>
                  <a:txBody>
                    <a:bodyPr/>
                    <a:lstStyle/>
                    <a:p>
                      <a:pPr algn="ctr"/>
                      <a:endParaRPr lang="tr-TR" sz="300" dirty="0">
                        <a:latin typeface="Calibri" pitchFamily="34" charset="0"/>
                        <a:cs typeface="Calibri" pitchFamily="34" charset="0"/>
                      </a:endParaRPr>
                    </a:p>
                  </a:txBody>
                  <a:tcPr anchor="ctr">
                    <a:solidFill>
                      <a:srgbClr val="414141"/>
                    </a:solidFill>
                  </a:tcPr>
                </a:tc>
                <a:tc gridSpan="3">
                  <a:txBody>
                    <a:bodyPr/>
                    <a:lstStyle/>
                    <a:p>
                      <a:pPr algn="ctr"/>
                      <a:r>
                        <a:rPr lang="tr-TR" sz="2200" dirty="0" smtClean="0">
                          <a:solidFill>
                            <a:srgbClr val="C00000"/>
                          </a:solidFill>
                          <a:latin typeface="Calibri" pitchFamily="34" charset="0"/>
                          <a:cs typeface="Calibri" pitchFamily="34" charset="0"/>
                        </a:rPr>
                        <a:t>ŞİDDET </a:t>
                      </a:r>
                      <a:r>
                        <a:rPr lang="tr-TR" sz="2200" dirty="0" smtClean="0">
                          <a:solidFill>
                            <a:schemeClr val="tx1"/>
                          </a:solidFill>
                          <a:latin typeface="Calibri" pitchFamily="34" charset="0"/>
                          <a:cs typeface="Calibri" pitchFamily="34" charset="0"/>
                        </a:rPr>
                        <a:t>– CİDDİYET</a:t>
                      </a:r>
                      <a:endParaRPr lang="tr-TR" sz="2200" baseline="0" dirty="0" smtClean="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sz="2200" b="0" dirty="0">
                        <a:solidFill>
                          <a:schemeClr val="tx1"/>
                        </a:solidFill>
                        <a:latin typeface="Calibri" pitchFamily="34" charset="0"/>
                        <a:cs typeface="Calibri" pitchFamily="34" charset="0"/>
                      </a:endParaRPr>
                    </a:p>
                  </a:txBody>
                  <a:tcPr anchor="ctr">
                    <a:solidFill>
                      <a:schemeClr val="bg1">
                        <a:lumMod val="85000"/>
                      </a:schemeClr>
                    </a:solidFill>
                  </a:tcPr>
                </a:tc>
              </a:tr>
              <a:tr h="333214">
                <a:tc>
                  <a:txBody>
                    <a:bodyPr/>
                    <a:lstStyle/>
                    <a:p>
                      <a:pPr algn="ctr"/>
                      <a:endParaRPr lang="tr-TR" sz="300" b="1" dirty="0">
                        <a:latin typeface="Cambria" pitchFamily="18" charset="0"/>
                        <a:cs typeface="Calibri" pitchFamily="34" charset="0"/>
                      </a:endParaRPr>
                    </a:p>
                  </a:txBody>
                  <a:tcPr anchor="ctr">
                    <a:solidFill>
                      <a:srgbClr val="414141"/>
                    </a:solidFill>
                  </a:tcPr>
                </a:tc>
                <a:tc>
                  <a:txBody>
                    <a:bodyPr/>
                    <a:lstStyle/>
                    <a:p>
                      <a:pPr algn="ctr" fontAlgn="ctr"/>
                      <a:r>
                        <a:rPr lang="tr-TR" sz="2000" b="1" i="0" u="none" strike="noStrike" dirty="0" smtClean="0">
                          <a:solidFill>
                            <a:srgbClr val="000000"/>
                          </a:solidFill>
                          <a:effectLst/>
                          <a:latin typeface="Calibri"/>
                        </a:rPr>
                        <a:t>Etki-Tehlike</a:t>
                      </a:r>
                      <a:endParaRPr lang="tr-TR" sz="2000" b="1"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2000" b="1" i="0" u="none" strike="noStrike" dirty="0" smtClean="0">
                          <a:solidFill>
                            <a:srgbClr val="000000"/>
                          </a:solidFill>
                          <a:effectLst/>
                          <a:latin typeface="Calibri"/>
                        </a:rPr>
                        <a:t>Şiddetin Etkisi</a:t>
                      </a:r>
                      <a:endParaRPr lang="tr-TR" sz="2000" b="1"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2000" b="1" i="0" u="none" strike="noStrike" dirty="0" smtClean="0">
                          <a:solidFill>
                            <a:srgbClr val="000000"/>
                          </a:solidFill>
                          <a:effectLst/>
                          <a:latin typeface="Calibri"/>
                        </a:rPr>
                        <a:t>Derece</a:t>
                      </a:r>
                      <a:endParaRPr lang="tr-TR" sz="2000" b="1" i="0" u="none" strike="noStrike" dirty="0">
                        <a:solidFill>
                          <a:srgbClr val="000000"/>
                        </a:solidFill>
                        <a:effectLst/>
                        <a:latin typeface="Calibri"/>
                      </a:endParaRPr>
                    </a:p>
                  </a:txBody>
                  <a:tcPr marL="9525" marR="9525" marT="9525" marB="0" anchor="ctr">
                    <a:solidFill>
                      <a:schemeClr val="bg1">
                        <a:lumMod val="85000"/>
                      </a:schemeClr>
                    </a:solidFill>
                  </a:tcPr>
                </a:tc>
              </a:tr>
              <a:tr h="264865">
                <a:tc rowSpan="10">
                  <a:txBody>
                    <a:bodyPr/>
                    <a:lstStyle/>
                    <a:p>
                      <a:pPr algn="ctr"/>
                      <a:endParaRPr lang="tr-TR" sz="300" b="1" dirty="0">
                        <a:latin typeface="Cambria" pitchFamily="18" charset="0"/>
                        <a:cs typeface="Calibri" pitchFamily="34" charset="0"/>
                      </a:endParaRPr>
                    </a:p>
                  </a:txBody>
                  <a:tcPr anchor="ctr">
                    <a:solidFill>
                      <a:srgbClr val="414141"/>
                    </a:solidFill>
                  </a:tcPr>
                </a:tc>
                <a:tc>
                  <a:txBody>
                    <a:bodyPr/>
                    <a:lstStyle/>
                    <a:p>
                      <a:pPr algn="l" fontAlgn="ctr"/>
                      <a:r>
                        <a:rPr lang="tr-TR" sz="1600" b="1" i="1" u="none" strike="noStrike" dirty="0" smtClean="0">
                          <a:solidFill>
                            <a:srgbClr val="000000"/>
                          </a:solidFill>
                          <a:effectLst/>
                          <a:latin typeface="Calibri"/>
                        </a:rPr>
                        <a:t>Uyarısız Gelen</a:t>
                      </a: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l" fontAlgn="ctr"/>
                      <a:r>
                        <a:rPr lang="tr-TR" sz="1600" b="0" i="1" u="none" strike="noStrike" dirty="0" smtClean="0">
                          <a:solidFill>
                            <a:srgbClr val="000000"/>
                          </a:solidFill>
                          <a:effectLst/>
                          <a:latin typeface="Calibri"/>
                        </a:rPr>
                        <a:t>Felakete yol</a:t>
                      </a:r>
                      <a:r>
                        <a:rPr lang="tr-TR" sz="1600" b="0" i="1" u="none" strike="noStrike" baseline="0" dirty="0" smtClean="0">
                          <a:solidFill>
                            <a:srgbClr val="000000"/>
                          </a:solidFill>
                          <a:effectLst/>
                          <a:latin typeface="Calibri"/>
                        </a:rPr>
                        <a:t> açabilecek etkiye sahip ve uyarısız gelen potansiyel hata</a:t>
                      </a:r>
                      <a:endParaRPr lang="tr-TR" sz="1600" b="0"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1600" b="1" i="1" u="none" strike="noStrike" dirty="0" smtClean="0">
                          <a:solidFill>
                            <a:schemeClr val="bg1"/>
                          </a:solidFill>
                          <a:effectLst/>
                          <a:latin typeface="Calibri"/>
                        </a:rPr>
                        <a:t>10</a:t>
                      </a:r>
                      <a:endParaRPr lang="tr-TR" sz="1600" b="1" i="1" u="none" strike="noStrike" dirty="0">
                        <a:solidFill>
                          <a:schemeClr val="bg1"/>
                        </a:solidFill>
                        <a:effectLst/>
                        <a:latin typeface="Calibri"/>
                      </a:endParaRPr>
                    </a:p>
                  </a:txBody>
                  <a:tcPr marL="9525" marR="9525" marT="9525" marB="0" anchor="ctr">
                    <a:solidFill>
                      <a:schemeClr val="accent2">
                        <a:lumMod val="50000"/>
                      </a:schemeClr>
                    </a:solidFill>
                  </a:tcPr>
                </a:tc>
              </a:tr>
              <a:tr h="519773">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lang="tr-TR" sz="1600" b="1" i="1" u="none" strike="noStrike" dirty="0" smtClean="0">
                          <a:solidFill>
                            <a:srgbClr val="000000"/>
                          </a:solidFill>
                          <a:effectLst/>
                          <a:latin typeface="Calibri"/>
                        </a:rPr>
                        <a:t>Uyarısız Gelen</a:t>
                      </a: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l" fontAlgn="ctr"/>
                      <a:r>
                        <a:rPr lang="tr-TR" sz="1600" b="0" i="1" u="none" strike="noStrike" dirty="0" smtClean="0">
                          <a:solidFill>
                            <a:srgbClr val="000000"/>
                          </a:solidFill>
                          <a:effectLst/>
                          <a:latin typeface="Calibri"/>
                        </a:rPr>
                        <a:t>Yüksek hasara ve toplu ölümlere yol açabilecek etkiye sahip ve uyarısız gelen potansiyel hata</a:t>
                      </a:r>
                      <a:endParaRPr lang="tr-TR" sz="1600" b="0"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1600" b="1" i="1" u="none" strike="noStrike" dirty="0" smtClean="0">
                          <a:solidFill>
                            <a:schemeClr val="bg1"/>
                          </a:solidFill>
                          <a:effectLst/>
                          <a:latin typeface="Calibri"/>
                        </a:rPr>
                        <a:t>9</a:t>
                      </a:r>
                      <a:endParaRPr lang="tr-TR" sz="1600" b="1" i="1" u="none" strike="noStrike" dirty="0">
                        <a:solidFill>
                          <a:schemeClr val="bg1"/>
                        </a:solidFill>
                        <a:effectLst/>
                        <a:latin typeface="Calibri"/>
                      </a:endParaRPr>
                    </a:p>
                  </a:txBody>
                  <a:tcPr marL="9525" marR="9525" marT="9525" marB="0" anchor="ctr">
                    <a:solidFill>
                      <a:schemeClr val="accent2">
                        <a:lumMod val="50000"/>
                      </a:schemeClr>
                    </a:solidFill>
                  </a:tcPr>
                </a:tc>
              </a:tr>
              <a:tr h="516524">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lang="tr-TR" sz="1600" b="1" i="1" u="none" strike="noStrike" dirty="0" smtClean="0">
                          <a:solidFill>
                            <a:srgbClr val="000000"/>
                          </a:solidFill>
                          <a:effectLst/>
                          <a:latin typeface="Calibri"/>
                        </a:rPr>
                        <a:t>Çok Yüksek</a:t>
                      </a: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l" fontAlgn="ctr"/>
                      <a:r>
                        <a:rPr lang="tr-TR" sz="1600" b="0" i="1" u="none" strike="noStrike" dirty="0" smtClean="0">
                          <a:solidFill>
                            <a:srgbClr val="000000"/>
                          </a:solidFill>
                          <a:effectLst/>
                          <a:latin typeface="Calibri"/>
                        </a:rPr>
                        <a:t>Sistemin tamamen hasar görmesini sağlayan yıkıcı etkiye sahip ağır yaralanmalara,</a:t>
                      </a:r>
                      <a:r>
                        <a:rPr lang="tr-TR" sz="1600" b="0" i="1" u="none" strike="noStrike" baseline="0" dirty="0" smtClean="0">
                          <a:solidFill>
                            <a:srgbClr val="000000"/>
                          </a:solidFill>
                          <a:effectLst/>
                          <a:latin typeface="Calibri"/>
                        </a:rPr>
                        <a:t> 3. derece yanık, akut ölüm vb. etkiye sahip hata türü</a:t>
                      </a:r>
                      <a:endParaRPr lang="tr-TR" sz="1600" b="0"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1600" b="1" i="1" u="none" strike="noStrike" dirty="0" smtClean="0">
                          <a:solidFill>
                            <a:schemeClr val="bg1"/>
                          </a:solidFill>
                          <a:effectLst/>
                          <a:latin typeface="Calibri"/>
                        </a:rPr>
                        <a:t>8</a:t>
                      </a:r>
                      <a:endParaRPr lang="tr-TR" sz="1600" b="1" i="1" u="none" strike="noStrike" dirty="0">
                        <a:solidFill>
                          <a:schemeClr val="bg1"/>
                        </a:solidFill>
                        <a:effectLst/>
                        <a:latin typeface="Calibri"/>
                      </a:endParaRPr>
                    </a:p>
                  </a:txBody>
                  <a:tcPr marL="9525" marR="9525" marT="9525" marB="0" anchor="ctr">
                    <a:solidFill>
                      <a:schemeClr val="accent2">
                        <a:lumMod val="50000"/>
                      </a:schemeClr>
                    </a:solidFill>
                  </a:tcPr>
                </a:tc>
              </a:tr>
              <a:tr h="519773">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lang="tr-TR" sz="1600" b="1" i="1" u="none" strike="noStrike" dirty="0" smtClean="0">
                          <a:solidFill>
                            <a:srgbClr val="000000"/>
                          </a:solidFill>
                          <a:effectLst/>
                          <a:latin typeface="Calibri"/>
                        </a:rPr>
                        <a:t>Yüksek</a:t>
                      </a: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l" fontAlgn="ctr"/>
                      <a:r>
                        <a:rPr lang="tr-TR" sz="1600" b="0" i="1" u="none" strike="noStrike" dirty="0" smtClean="0">
                          <a:solidFill>
                            <a:srgbClr val="000000"/>
                          </a:solidFill>
                          <a:effectLst/>
                          <a:latin typeface="Calibri"/>
                        </a:rPr>
                        <a:t>Ekipmanın tamamen hasar görmesine sebep olan ve ölüme, zehirlenme,</a:t>
                      </a:r>
                      <a:r>
                        <a:rPr lang="tr-TR" sz="1600" b="0" i="1" u="none" strike="noStrike" baseline="0" dirty="0" smtClean="0">
                          <a:solidFill>
                            <a:srgbClr val="000000"/>
                          </a:solidFill>
                          <a:effectLst/>
                          <a:latin typeface="Calibri"/>
                        </a:rPr>
                        <a:t> 3. derece yanık, akut ölümcül hastalık vb. etkiye sahip hata</a:t>
                      </a:r>
                      <a:endParaRPr lang="tr-TR" sz="1600" b="0"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1600" b="1" i="1" u="none" strike="noStrike" dirty="0" smtClean="0">
                          <a:solidFill>
                            <a:schemeClr val="bg1"/>
                          </a:solidFill>
                          <a:effectLst/>
                          <a:latin typeface="Calibri"/>
                        </a:rPr>
                        <a:t>7</a:t>
                      </a:r>
                      <a:endParaRPr lang="tr-TR" sz="1600" b="1" i="1" u="none" strike="noStrike" dirty="0">
                        <a:solidFill>
                          <a:schemeClr val="bg1"/>
                        </a:solidFill>
                        <a:effectLst/>
                        <a:latin typeface="Calibri"/>
                      </a:endParaRPr>
                    </a:p>
                  </a:txBody>
                  <a:tcPr marL="9525" marR="9525" marT="9525" marB="0" anchor="ctr">
                    <a:solidFill>
                      <a:schemeClr val="accent2">
                        <a:lumMod val="50000"/>
                      </a:schemeClr>
                    </a:solidFill>
                  </a:tcPr>
                </a:tc>
              </a:tr>
              <a:tr h="519774">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lang="tr-TR" sz="1600" b="1" i="1" u="none" strike="noStrike" dirty="0" smtClean="0">
                          <a:solidFill>
                            <a:srgbClr val="000000"/>
                          </a:solidFill>
                          <a:effectLst/>
                          <a:latin typeface="Calibri"/>
                        </a:rPr>
                        <a:t>Orta</a:t>
                      </a: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l" fontAlgn="ctr"/>
                      <a:r>
                        <a:rPr lang="tr-TR" sz="1600" b="0" i="1" u="none" strike="noStrike" dirty="0" smtClean="0">
                          <a:solidFill>
                            <a:srgbClr val="000000"/>
                          </a:solidFill>
                          <a:effectLst/>
                          <a:latin typeface="Calibri"/>
                        </a:rPr>
                        <a:t>Sistemin performansını etkileyen,</a:t>
                      </a:r>
                      <a:r>
                        <a:rPr lang="tr-TR" sz="1600" b="0" i="1" u="none" strike="noStrike" baseline="0" dirty="0" smtClean="0">
                          <a:solidFill>
                            <a:srgbClr val="000000"/>
                          </a:solidFill>
                          <a:effectLst/>
                          <a:latin typeface="Calibri"/>
                        </a:rPr>
                        <a:t> uzuv ve organ kaybı, ağır yaralanma, kanser vb. etkiye sahip hata</a:t>
                      </a:r>
                      <a:endParaRPr lang="tr-TR" sz="1600" b="0"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1600" b="1" i="1" u="none" strike="noStrike" dirty="0" smtClean="0">
                          <a:solidFill>
                            <a:schemeClr val="bg1"/>
                          </a:solidFill>
                          <a:effectLst/>
                          <a:latin typeface="Calibri"/>
                        </a:rPr>
                        <a:t>6</a:t>
                      </a:r>
                      <a:endParaRPr lang="tr-TR" sz="1600" b="1" i="1" u="none" strike="noStrike" dirty="0">
                        <a:solidFill>
                          <a:schemeClr val="bg1"/>
                        </a:solidFill>
                        <a:effectLst/>
                        <a:latin typeface="Calibri"/>
                      </a:endParaRPr>
                    </a:p>
                  </a:txBody>
                  <a:tcPr marL="9525" marR="9525" marT="9525" marB="0" anchor="ctr">
                    <a:solidFill>
                      <a:schemeClr val="accent2">
                        <a:lumMod val="50000"/>
                      </a:schemeClr>
                    </a:solidFill>
                  </a:tcPr>
                </a:tc>
              </a:tr>
              <a:tr h="519773">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lang="tr-TR" sz="1600" b="1" i="1" u="none" strike="noStrike" dirty="0" smtClean="0">
                          <a:solidFill>
                            <a:srgbClr val="000000"/>
                          </a:solidFill>
                          <a:effectLst/>
                          <a:latin typeface="Calibri"/>
                        </a:rPr>
                        <a:t>Düşük</a:t>
                      </a: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l" fontAlgn="ctr"/>
                      <a:r>
                        <a:rPr lang="tr-TR" sz="1600" b="0" i="1" u="none" strike="noStrike" dirty="0" smtClean="0">
                          <a:solidFill>
                            <a:srgbClr val="000000"/>
                          </a:solidFill>
                          <a:effectLst/>
                          <a:latin typeface="Calibri"/>
                        </a:rPr>
                        <a:t>Kırık, kalıcı küçük iş görememezlik</a:t>
                      </a:r>
                      <a:r>
                        <a:rPr lang="tr-TR" sz="1600" b="0" i="1" u="none" strike="noStrike" baseline="0" dirty="0" smtClean="0">
                          <a:solidFill>
                            <a:srgbClr val="000000"/>
                          </a:solidFill>
                          <a:effectLst/>
                          <a:latin typeface="Calibri"/>
                        </a:rPr>
                        <a:t>, 2. derece yanık, beyin sarsıntısı vb. etkiye sahip hata</a:t>
                      </a:r>
                      <a:endParaRPr lang="tr-TR" sz="1600" b="0"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1600" b="1" i="1" u="none" strike="noStrike" dirty="0" smtClean="0">
                          <a:solidFill>
                            <a:schemeClr val="bg1"/>
                          </a:solidFill>
                          <a:effectLst/>
                          <a:latin typeface="Calibri"/>
                        </a:rPr>
                        <a:t>5</a:t>
                      </a:r>
                      <a:endParaRPr lang="tr-TR" sz="1600" b="1" i="1" u="none" strike="noStrike" dirty="0">
                        <a:solidFill>
                          <a:schemeClr val="bg1"/>
                        </a:solidFill>
                        <a:effectLst/>
                        <a:latin typeface="Calibri"/>
                      </a:endParaRPr>
                    </a:p>
                  </a:txBody>
                  <a:tcPr marL="9525" marR="9525" marT="9525" marB="0" anchor="ctr">
                    <a:solidFill>
                      <a:schemeClr val="accent2">
                        <a:lumMod val="50000"/>
                      </a:schemeClr>
                    </a:solidFill>
                  </a:tcPr>
                </a:tc>
              </a:tr>
              <a:tr h="519773">
                <a:tc vMerge="1">
                  <a:txBody>
                    <a:bodyPr/>
                    <a:lstStyle/>
                    <a:p>
                      <a:pPr algn="ctr"/>
                      <a:endParaRPr lang="tr-TR" sz="300" b="1" dirty="0">
                        <a:latin typeface="Cambria" pitchFamily="18" charset="0"/>
                        <a:cs typeface="Calibri" pitchFamily="34" charset="0"/>
                      </a:endParaRPr>
                    </a:p>
                  </a:txBody>
                  <a:tcPr vert="wordArtVert" anchor="ctr">
                    <a:solidFill>
                      <a:srgbClr val="414141"/>
                    </a:solidFill>
                  </a:tcPr>
                </a:tc>
                <a:tc>
                  <a:txBody>
                    <a:bodyPr/>
                    <a:lstStyle/>
                    <a:p>
                      <a:pPr algn="l" fontAlgn="ctr"/>
                      <a:r>
                        <a:rPr lang="tr-TR" sz="1600" b="1" i="1" u="none" strike="noStrike" dirty="0" smtClean="0">
                          <a:solidFill>
                            <a:srgbClr val="000000"/>
                          </a:solidFill>
                          <a:effectLst/>
                          <a:latin typeface="Calibri"/>
                        </a:rPr>
                        <a:t>Çok Düşük</a:t>
                      </a: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l" fontAlgn="ctr"/>
                      <a:r>
                        <a:rPr lang="tr-TR" sz="1600" b="0" i="1" u="none" strike="noStrike" dirty="0" smtClean="0">
                          <a:solidFill>
                            <a:srgbClr val="000000"/>
                          </a:solidFill>
                          <a:effectLst/>
                          <a:latin typeface="Calibri"/>
                        </a:rPr>
                        <a:t>İncinme, küçük</a:t>
                      </a:r>
                      <a:r>
                        <a:rPr lang="tr-TR" sz="1600" b="0" i="1" u="none" strike="noStrike" baseline="0" dirty="0" smtClean="0">
                          <a:solidFill>
                            <a:srgbClr val="000000"/>
                          </a:solidFill>
                          <a:effectLst/>
                          <a:latin typeface="Calibri"/>
                        </a:rPr>
                        <a:t> kesik ve sıyrıklar, ezilmeler vb. hafif yaralanmalar ile kısa süreli rahatsızlıklara neden olan hata</a:t>
                      </a:r>
                      <a:endParaRPr lang="tr-TR" sz="1600" b="0"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1600" b="1" i="1" u="none" strike="noStrike" dirty="0" smtClean="0">
                          <a:solidFill>
                            <a:schemeClr val="bg1"/>
                          </a:solidFill>
                          <a:effectLst/>
                          <a:latin typeface="Calibri"/>
                        </a:rPr>
                        <a:t>4</a:t>
                      </a:r>
                      <a:endParaRPr lang="tr-TR" sz="1600" b="1" i="1" u="none" strike="noStrike" dirty="0">
                        <a:solidFill>
                          <a:schemeClr val="bg1"/>
                        </a:solidFill>
                        <a:effectLst/>
                        <a:latin typeface="Calibri"/>
                      </a:endParaRPr>
                    </a:p>
                  </a:txBody>
                  <a:tcPr marL="9525" marR="9525" marT="9525" marB="0" anchor="ctr">
                    <a:solidFill>
                      <a:schemeClr val="accent2">
                        <a:lumMod val="50000"/>
                      </a:schemeClr>
                    </a:solidFill>
                  </a:tcPr>
                </a:tc>
              </a:tr>
              <a:tr h="264865">
                <a:tc vMerge="1">
                  <a:txBody>
                    <a:bodyPr/>
                    <a:lstStyle/>
                    <a:p>
                      <a:pPr algn="ctr"/>
                      <a:endParaRPr lang="tr-TR" sz="300" b="1" dirty="0">
                        <a:latin typeface="Cambria" pitchFamily="18" charset="0"/>
                        <a:cs typeface="Calibri" pitchFamily="34" charset="0"/>
                      </a:endParaRPr>
                    </a:p>
                  </a:txBody>
                  <a:tcPr vert="wordArtVert" anchor="ctr">
                    <a:solidFill>
                      <a:srgbClr val="414141"/>
                    </a:solidFill>
                  </a:tcPr>
                </a:tc>
                <a:tc>
                  <a:txBody>
                    <a:bodyPr/>
                    <a:lstStyle/>
                    <a:p>
                      <a:pPr algn="l" fontAlgn="ctr"/>
                      <a:r>
                        <a:rPr lang="tr-TR" sz="1600" b="1" i="1" u="none" strike="noStrike" dirty="0" smtClean="0">
                          <a:solidFill>
                            <a:srgbClr val="000000"/>
                          </a:solidFill>
                          <a:effectLst/>
                          <a:latin typeface="Calibri"/>
                        </a:rPr>
                        <a:t>Küçük</a:t>
                      </a: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l" fontAlgn="ctr"/>
                      <a:r>
                        <a:rPr lang="tr-TR" sz="1600" b="0" i="1" u="none" strike="noStrike" dirty="0" smtClean="0">
                          <a:solidFill>
                            <a:srgbClr val="000000"/>
                          </a:solidFill>
                          <a:effectLst/>
                          <a:latin typeface="Calibri"/>
                        </a:rPr>
                        <a:t>Sistemin çalışmasını yavaşlatan hata</a:t>
                      </a:r>
                      <a:endParaRPr lang="tr-TR" sz="1600" b="0"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1600" b="1" i="1" u="none" strike="noStrike" dirty="0" smtClean="0">
                          <a:solidFill>
                            <a:schemeClr val="bg1"/>
                          </a:solidFill>
                          <a:effectLst/>
                          <a:latin typeface="Calibri"/>
                        </a:rPr>
                        <a:t>3</a:t>
                      </a:r>
                      <a:endParaRPr lang="tr-TR" sz="1600" b="1" i="1" u="none" strike="noStrike" dirty="0">
                        <a:solidFill>
                          <a:schemeClr val="bg1"/>
                        </a:solidFill>
                        <a:effectLst/>
                        <a:latin typeface="Calibri"/>
                      </a:endParaRPr>
                    </a:p>
                  </a:txBody>
                  <a:tcPr marL="9525" marR="9525" marT="9525" marB="0" anchor="ctr">
                    <a:solidFill>
                      <a:schemeClr val="accent2">
                        <a:lumMod val="50000"/>
                      </a:schemeClr>
                    </a:solidFill>
                  </a:tcPr>
                </a:tc>
              </a:tr>
              <a:tr h="264865">
                <a:tc vMerge="1">
                  <a:txBody>
                    <a:bodyPr/>
                    <a:lstStyle/>
                    <a:p>
                      <a:pPr algn="ctr"/>
                      <a:endParaRPr lang="tr-TR" sz="300" b="1" dirty="0">
                        <a:latin typeface="Cambria" pitchFamily="18" charset="0"/>
                        <a:cs typeface="Calibri" pitchFamily="34" charset="0"/>
                      </a:endParaRPr>
                    </a:p>
                  </a:txBody>
                  <a:tcPr vert="wordArtVert" anchor="ctr">
                    <a:solidFill>
                      <a:srgbClr val="414141"/>
                    </a:solidFill>
                  </a:tcPr>
                </a:tc>
                <a:tc>
                  <a:txBody>
                    <a:bodyPr/>
                    <a:lstStyle/>
                    <a:p>
                      <a:pPr algn="l" fontAlgn="ctr"/>
                      <a:r>
                        <a:rPr lang="tr-TR" sz="1600" b="1" i="1" u="none" strike="noStrike" dirty="0" smtClean="0">
                          <a:solidFill>
                            <a:srgbClr val="000000"/>
                          </a:solidFill>
                          <a:effectLst/>
                          <a:latin typeface="Calibri"/>
                        </a:rPr>
                        <a:t>Çok Küçük</a:t>
                      </a: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600" b="0" i="1" u="none" strike="noStrike" dirty="0" smtClean="0">
                          <a:solidFill>
                            <a:srgbClr val="000000"/>
                          </a:solidFill>
                          <a:effectLst/>
                          <a:latin typeface="Calibri"/>
                        </a:rPr>
                        <a:t>Sistemin çalışmasında</a:t>
                      </a:r>
                      <a:r>
                        <a:rPr lang="tr-TR" sz="1600" b="0" i="1" u="none" strike="noStrike" baseline="0" dirty="0" smtClean="0">
                          <a:solidFill>
                            <a:srgbClr val="000000"/>
                          </a:solidFill>
                          <a:effectLst/>
                          <a:latin typeface="Calibri"/>
                        </a:rPr>
                        <a:t> kargaşaya yol açan hata</a:t>
                      </a:r>
                      <a:endParaRPr lang="tr-TR" sz="1600" b="0" i="1" u="none" strike="noStrike" dirty="0" smtClean="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1600" b="1" i="1" u="none" strike="noStrike" dirty="0" smtClean="0">
                          <a:solidFill>
                            <a:schemeClr val="bg1"/>
                          </a:solidFill>
                          <a:effectLst/>
                          <a:latin typeface="Calibri"/>
                        </a:rPr>
                        <a:t>2</a:t>
                      </a:r>
                      <a:endParaRPr lang="tr-TR" sz="1600" b="1" i="1" u="none" strike="noStrike" dirty="0">
                        <a:solidFill>
                          <a:schemeClr val="bg1"/>
                        </a:solidFill>
                        <a:effectLst/>
                        <a:latin typeface="Calibri"/>
                      </a:endParaRPr>
                    </a:p>
                  </a:txBody>
                  <a:tcPr marL="9525" marR="9525" marT="9525" marB="0" anchor="ctr">
                    <a:solidFill>
                      <a:schemeClr val="accent2">
                        <a:lumMod val="50000"/>
                      </a:schemeClr>
                    </a:solidFill>
                  </a:tcPr>
                </a:tc>
              </a:tr>
              <a:tr h="264865">
                <a:tc vMerge="1">
                  <a:txBody>
                    <a:bodyPr/>
                    <a:lstStyle/>
                    <a:p>
                      <a:pPr algn="ctr"/>
                      <a:endParaRPr lang="tr-TR" sz="300" b="1" dirty="0">
                        <a:latin typeface="Cambria" pitchFamily="18" charset="0"/>
                        <a:cs typeface="Calibri" pitchFamily="34" charset="0"/>
                      </a:endParaRPr>
                    </a:p>
                  </a:txBody>
                  <a:tcPr vert="wordArtVert" anchor="ctr">
                    <a:solidFill>
                      <a:srgbClr val="414141"/>
                    </a:solidFill>
                  </a:tcPr>
                </a:tc>
                <a:tc>
                  <a:txBody>
                    <a:bodyPr/>
                    <a:lstStyle/>
                    <a:p>
                      <a:pPr algn="l" fontAlgn="ctr"/>
                      <a:r>
                        <a:rPr lang="tr-TR" sz="1600" b="1" i="1" u="none" strike="noStrike" dirty="0" smtClean="0">
                          <a:solidFill>
                            <a:srgbClr val="000000"/>
                          </a:solidFill>
                          <a:effectLst/>
                          <a:latin typeface="Calibri"/>
                        </a:rPr>
                        <a:t>Yok</a:t>
                      </a: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600" b="0" i="1" u="none" strike="noStrike" dirty="0" smtClean="0">
                          <a:solidFill>
                            <a:srgbClr val="000000"/>
                          </a:solidFill>
                          <a:effectLst/>
                          <a:latin typeface="Calibri"/>
                        </a:rPr>
                        <a:t>Etki yok</a:t>
                      </a:r>
                    </a:p>
                  </a:txBody>
                  <a:tcPr marL="9525" marR="9525" marT="9525" marB="0" anchor="ctr">
                    <a:solidFill>
                      <a:schemeClr val="bg1">
                        <a:lumMod val="85000"/>
                      </a:schemeClr>
                    </a:solidFill>
                  </a:tcPr>
                </a:tc>
                <a:tc>
                  <a:txBody>
                    <a:bodyPr/>
                    <a:lstStyle/>
                    <a:p>
                      <a:pPr algn="ctr" fontAlgn="ctr"/>
                      <a:r>
                        <a:rPr lang="tr-TR" sz="1600" b="1" i="1" u="none" strike="noStrike" dirty="0" smtClean="0">
                          <a:solidFill>
                            <a:schemeClr val="bg1"/>
                          </a:solidFill>
                          <a:effectLst/>
                          <a:latin typeface="Calibri"/>
                        </a:rPr>
                        <a:t>1</a:t>
                      </a:r>
                      <a:endParaRPr lang="tr-TR" sz="1600" b="1" i="1" u="none" strike="noStrike" dirty="0">
                        <a:solidFill>
                          <a:schemeClr val="bg1"/>
                        </a:solidFill>
                        <a:effectLst/>
                        <a:latin typeface="Calibri"/>
                      </a:endParaRPr>
                    </a:p>
                  </a:txBody>
                  <a:tcPr marL="9525" marR="9525" marT="9525" marB="0" anchor="ctr">
                    <a:solidFill>
                      <a:schemeClr val="accent2">
                        <a:lumMod val="50000"/>
                      </a:schemeClr>
                    </a:solidFill>
                  </a:tcPr>
                </a:tc>
              </a:tr>
            </a:tbl>
          </a:graphicData>
        </a:graphic>
      </p:graphicFrame>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910516943"/>
      </p:ext>
    </p:extLst>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FMEA / FARK EDİLEBİLİRLİK</a:t>
            </a:r>
          </a:p>
        </p:txBody>
      </p:sp>
      <p:sp>
        <p:nvSpPr>
          <p:cNvPr id="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448586179"/>
              </p:ext>
            </p:extLst>
          </p:nvPr>
        </p:nvGraphicFramePr>
        <p:xfrm>
          <a:off x="123824" y="1073488"/>
          <a:ext cx="8903019" cy="5705417"/>
        </p:xfrm>
        <a:graphic>
          <a:graphicData uri="http://schemas.openxmlformats.org/drawingml/2006/table">
            <a:tbl>
              <a:tblPr firstRow="1" bandRow="1">
                <a:effectLst>
                  <a:innerShdw blurRad="114300">
                    <a:prstClr val="black"/>
                  </a:innerShdw>
                </a:effectLst>
                <a:tableStyleId>{5C22544A-7EE6-4342-B048-85BDC9FD1C3A}</a:tableStyleId>
              </a:tblPr>
              <a:tblGrid>
                <a:gridCol w="208280"/>
                <a:gridCol w="1800797"/>
                <a:gridCol w="5953824"/>
                <a:gridCol w="940118"/>
              </a:tblGrid>
              <a:tr h="509767">
                <a:tc>
                  <a:txBody>
                    <a:bodyPr/>
                    <a:lstStyle/>
                    <a:p>
                      <a:pPr algn="ctr"/>
                      <a:endParaRPr lang="tr-TR" sz="300" dirty="0">
                        <a:latin typeface="Calibri" pitchFamily="34" charset="0"/>
                        <a:cs typeface="Calibri" pitchFamily="34" charset="0"/>
                      </a:endParaRPr>
                    </a:p>
                  </a:txBody>
                  <a:tcPr anchor="ctr">
                    <a:solidFill>
                      <a:srgbClr val="414141"/>
                    </a:solidFill>
                  </a:tcPr>
                </a:tc>
                <a:tc gridSpan="3">
                  <a:txBody>
                    <a:bodyPr/>
                    <a:lstStyle/>
                    <a:p>
                      <a:pPr algn="ctr"/>
                      <a:r>
                        <a:rPr lang="tr-TR" sz="2200" dirty="0" smtClean="0">
                          <a:solidFill>
                            <a:srgbClr val="C00000"/>
                          </a:solidFill>
                          <a:latin typeface="Calibri" pitchFamily="34" charset="0"/>
                          <a:cs typeface="Calibri" pitchFamily="34" charset="0"/>
                        </a:rPr>
                        <a:t>FARK EDİLEBİLİRLİK</a:t>
                      </a:r>
                      <a:r>
                        <a:rPr lang="tr-TR" sz="2200" baseline="0" dirty="0" smtClean="0">
                          <a:solidFill>
                            <a:srgbClr val="C00000"/>
                          </a:solidFill>
                          <a:latin typeface="Calibri" pitchFamily="34" charset="0"/>
                          <a:cs typeface="Calibri" pitchFamily="34" charset="0"/>
                        </a:rPr>
                        <a:t> – </a:t>
                      </a:r>
                      <a:r>
                        <a:rPr lang="tr-TR" sz="2200" baseline="0" dirty="0" smtClean="0">
                          <a:solidFill>
                            <a:schemeClr val="tx1"/>
                          </a:solidFill>
                          <a:latin typeface="Calibri" pitchFamily="34" charset="0"/>
                          <a:cs typeface="Calibri" pitchFamily="34" charset="0"/>
                        </a:rPr>
                        <a:t>TESPİT EDİLEBİLİRLİK – SAPTANABİLİRLİK</a:t>
                      </a:r>
                    </a:p>
                  </a:txBody>
                  <a:tcPr anchor="ctr">
                    <a:solidFill>
                      <a:schemeClr val="bg1">
                        <a:lumMod val="85000"/>
                      </a:schemeClr>
                    </a:solidFill>
                  </a:tcPr>
                </a:tc>
                <a:tc hMerge="1">
                  <a:txBody>
                    <a:bodyPr/>
                    <a:lstStyle/>
                    <a:p>
                      <a:pPr algn="ctr"/>
                      <a:endParaRPr lang="tr-TR"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sz="2200" b="0" dirty="0">
                        <a:solidFill>
                          <a:schemeClr val="tx1"/>
                        </a:solidFill>
                        <a:latin typeface="Calibri" pitchFamily="34" charset="0"/>
                        <a:cs typeface="Calibri" pitchFamily="34" charset="0"/>
                      </a:endParaRPr>
                    </a:p>
                  </a:txBody>
                  <a:tcPr anchor="ctr">
                    <a:solidFill>
                      <a:schemeClr val="bg1">
                        <a:lumMod val="85000"/>
                      </a:schemeClr>
                    </a:solidFill>
                  </a:tcPr>
                </a:tc>
              </a:tr>
              <a:tr h="300562">
                <a:tc>
                  <a:txBody>
                    <a:bodyPr/>
                    <a:lstStyle/>
                    <a:p>
                      <a:pPr algn="ctr"/>
                      <a:endParaRPr lang="tr-TR" sz="300" b="1" dirty="0">
                        <a:latin typeface="Cambria" pitchFamily="18" charset="0"/>
                        <a:cs typeface="Calibri" pitchFamily="34" charset="0"/>
                      </a:endParaRPr>
                    </a:p>
                  </a:txBody>
                  <a:tcPr anchor="ctr">
                    <a:solidFill>
                      <a:srgbClr val="414141"/>
                    </a:solidFill>
                  </a:tcPr>
                </a:tc>
                <a:tc>
                  <a:txBody>
                    <a:bodyPr/>
                    <a:lstStyle/>
                    <a:p>
                      <a:pPr algn="ctr" fontAlgn="ctr"/>
                      <a:r>
                        <a:rPr lang="tr-TR" sz="2000" b="1" i="0" u="none" strike="noStrike" dirty="0" smtClean="0">
                          <a:solidFill>
                            <a:srgbClr val="000000"/>
                          </a:solidFill>
                          <a:effectLst/>
                          <a:latin typeface="Calibri"/>
                        </a:rPr>
                        <a:t>Fark Edilebilirlik</a:t>
                      </a:r>
                      <a:endParaRPr lang="tr-TR" sz="2000" b="1"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2000" b="1" i="0" u="none" strike="noStrike" dirty="0" smtClean="0">
                          <a:solidFill>
                            <a:srgbClr val="000000"/>
                          </a:solidFill>
                          <a:effectLst/>
                          <a:latin typeface="Calibri"/>
                        </a:rPr>
                        <a:t>Fark Edilebilirlik Olasılığı </a:t>
                      </a:r>
                      <a:r>
                        <a:rPr lang="tr-TR" sz="1800" b="0" i="0" u="none" strike="noStrike" dirty="0" smtClean="0">
                          <a:solidFill>
                            <a:srgbClr val="000000"/>
                          </a:solidFill>
                          <a:effectLst/>
                          <a:latin typeface="Calibri"/>
                        </a:rPr>
                        <a:t>(</a:t>
                      </a:r>
                      <a:r>
                        <a:rPr lang="tr-TR" sz="1800" b="0" i="0" u="none" strike="noStrike" dirty="0" err="1" smtClean="0">
                          <a:solidFill>
                            <a:srgbClr val="000000"/>
                          </a:solidFill>
                          <a:effectLst/>
                          <a:latin typeface="Calibri"/>
                        </a:rPr>
                        <a:t>Saptanabilirlik</a:t>
                      </a:r>
                      <a:r>
                        <a:rPr lang="tr-TR" sz="1800" b="0" i="0" u="none" strike="noStrike" dirty="0" smtClean="0">
                          <a:solidFill>
                            <a:srgbClr val="000000"/>
                          </a:solidFill>
                          <a:effectLst/>
                          <a:latin typeface="Calibri"/>
                        </a:rPr>
                        <a:t>-Tespit</a:t>
                      </a:r>
                      <a:r>
                        <a:rPr lang="tr-TR" sz="1800" b="0" i="0" u="none" strike="noStrike" baseline="0" dirty="0" smtClean="0">
                          <a:solidFill>
                            <a:srgbClr val="000000"/>
                          </a:solidFill>
                          <a:effectLst/>
                          <a:latin typeface="Calibri"/>
                        </a:rPr>
                        <a:t> Edilebilirlik)</a:t>
                      </a:r>
                      <a:endParaRPr lang="tr-TR" sz="18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2000" b="1" i="0" u="none" strike="noStrike" dirty="0" smtClean="0">
                          <a:solidFill>
                            <a:srgbClr val="000000"/>
                          </a:solidFill>
                          <a:effectLst/>
                          <a:latin typeface="Calibri"/>
                        </a:rPr>
                        <a:t>Derece</a:t>
                      </a:r>
                      <a:endParaRPr lang="tr-TR" sz="2000" b="1" i="0" u="none" strike="noStrike" dirty="0">
                        <a:solidFill>
                          <a:srgbClr val="000000"/>
                        </a:solidFill>
                        <a:effectLst/>
                        <a:latin typeface="Calibri"/>
                      </a:endParaRPr>
                    </a:p>
                  </a:txBody>
                  <a:tcPr marL="9525" marR="9525" marT="9525" marB="0" anchor="ctr">
                    <a:solidFill>
                      <a:schemeClr val="bg1">
                        <a:lumMod val="85000"/>
                      </a:schemeClr>
                    </a:solidFill>
                  </a:tcPr>
                </a:tc>
              </a:tr>
              <a:tr h="475435">
                <a:tc rowSpan="10">
                  <a:txBody>
                    <a:bodyPr/>
                    <a:lstStyle/>
                    <a:p>
                      <a:pPr algn="ctr"/>
                      <a:endParaRPr lang="tr-TR" sz="300" b="1" dirty="0">
                        <a:latin typeface="Cambria" pitchFamily="18" charset="0"/>
                        <a:cs typeface="Calibri" pitchFamily="34" charset="0"/>
                      </a:endParaRPr>
                    </a:p>
                  </a:txBody>
                  <a:tcPr anchor="ctr">
                    <a:solidFill>
                      <a:srgbClr val="414141"/>
                    </a:solidFill>
                  </a:tcPr>
                </a:tc>
                <a:tc>
                  <a:txBody>
                    <a:bodyPr/>
                    <a:lstStyle/>
                    <a:p>
                      <a:pPr algn="l" fontAlgn="ctr"/>
                      <a:r>
                        <a:rPr lang="tr-TR" sz="1600" b="1" i="1" u="none" strike="noStrike" dirty="0" smtClean="0">
                          <a:solidFill>
                            <a:srgbClr val="000000"/>
                          </a:solidFill>
                          <a:effectLst/>
                          <a:latin typeface="Calibri"/>
                        </a:rPr>
                        <a:t>Fark Edilmez</a:t>
                      </a: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l" fontAlgn="ctr"/>
                      <a:r>
                        <a:rPr lang="tr-TR" sz="1600" b="0" i="1" u="none" strike="noStrike" dirty="0" smtClean="0">
                          <a:solidFill>
                            <a:srgbClr val="000000"/>
                          </a:solidFill>
                          <a:effectLst/>
                          <a:latin typeface="Calibri"/>
                        </a:rPr>
                        <a:t>Potansiyel hatanın nedeninin ve takip eden hatanın keşfedilebilirliği mümkün değil</a:t>
                      </a:r>
                      <a:endParaRPr lang="tr-TR" sz="1600" b="0"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1600" b="1" i="1" u="none" strike="noStrike" dirty="0" smtClean="0">
                          <a:solidFill>
                            <a:schemeClr val="bg1"/>
                          </a:solidFill>
                          <a:effectLst/>
                          <a:latin typeface="Calibri"/>
                        </a:rPr>
                        <a:t>10</a:t>
                      </a:r>
                      <a:endParaRPr lang="tr-TR" sz="1600" b="1" i="1" u="none" strike="noStrike" dirty="0">
                        <a:solidFill>
                          <a:schemeClr val="bg1"/>
                        </a:solidFill>
                        <a:effectLst/>
                        <a:latin typeface="Calibri"/>
                      </a:endParaRPr>
                    </a:p>
                  </a:txBody>
                  <a:tcPr marL="9525" marR="9525" marT="9525" marB="0" anchor="ctr">
                    <a:solidFill>
                      <a:schemeClr val="bg2">
                        <a:lumMod val="75000"/>
                      </a:schemeClr>
                    </a:solidFill>
                  </a:tcPr>
                </a:tc>
              </a:tr>
              <a:tr h="475435">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lang="tr-TR" sz="1600" b="1" i="1" u="none" strike="noStrike" dirty="0" smtClean="0">
                          <a:solidFill>
                            <a:srgbClr val="000000"/>
                          </a:solidFill>
                          <a:effectLst/>
                          <a:latin typeface="Calibri"/>
                        </a:rPr>
                        <a:t>Çok Az</a:t>
                      </a: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l" fontAlgn="ctr"/>
                      <a:r>
                        <a:rPr lang="tr-TR" sz="1600" b="0" i="1" u="none" strike="noStrike" dirty="0" smtClean="0">
                          <a:solidFill>
                            <a:srgbClr val="000000"/>
                          </a:solidFill>
                          <a:effectLst/>
                          <a:latin typeface="Calibri"/>
                        </a:rPr>
                        <a:t>Potansiyel hatanın nedeninin ve takip eden hatanın keşfedilebilirliği çok zor</a:t>
                      </a:r>
                    </a:p>
                  </a:txBody>
                  <a:tcPr marL="9525" marR="9525" marT="9525" marB="0" anchor="ctr">
                    <a:solidFill>
                      <a:schemeClr val="bg1">
                        <a:lumMod val="85000"/>
                      </a:schemeClr>
                    </a:solidFill>
                  </a:tcPr>
                </a:tc>
                <a:tc>
                  <a:txBody>
                    <a:bodyPr/>
                    <a:lstStyle/>
                    <a:p>
                      <a:pPr algn="ctr" fontAlgn="ctr"/>
                      <a:r>
                        <a:rPr lang="tr-TR" sz="1600" b="1" i="1" u="none" strike="noStrike" dirty="0" smtClean="0">
                          <a:solidFill>
                            <a:schemeClr val="bg1"/>
                          </a:solidFill>
                          <a:effectLst/>
                          <a:latin typeface="Calibri"/>
                        </a:rPr>
                        <a:t>9</a:t>
                      </a:r>
                      <a:endParaRPr lang="tr-TR" sz="1600" b="1" i="1" u="none" strike="noStrike" dirty="0">
                        <a:solidFill>
                          <a:schemeClr val="bg1"/>
                        </a:solidFill>
                        <a:effectLst/>
                        <a:latin typeface="Calibri"/>
                      </a:endParaRPr>
                    </a:p>
                  </a:txBody>
                  <a:tcPr marL="9525" marR="9525" marT="9525" marB="0" anchor="ctr">
                    <a:solidFill>
                      <a:schemeClr val="bg2">
                        <a:lumMod val="75000"/>
                      </a:schemeClr>
                    </a:solidFill>
                  </a:tcPr>
                </a:tc>
              </a:tr>
              <a:tr h="475435">
                <a:tc vMerge="1">
                  <a:txBody>
                    <a:bodyPr/>
                    <a:lstStyle/>
                    <a:p>
                      <a:endParaRPr lang="tr-TR"/>
                    </a:p>
                  </a:txBody>
                  <a:tcPr/>
                </a:tc>
                <a:tc>
                  <a:txBody>
                    <a:bodyPr/>
                    <a:lstStyle/>
                    <a:p>
                      <a:pPr algn="l" fontAlgn="ctr"/>
                      <a:r>
                        <a:rPr lang="tr-TR" sz="1600" b="1" i="1" u="none" strike="noStrike" dirty="0" smtClean="0">
                          <a:solidFill>
                            <a:srgbClr val="000000"/>
                          </a:solidFill>
                          <a:effectLst/>
                          <a:latin typeface="Calibri"/>
                        </a:rPr>
                        <a:t>Az </a:t>
                      </a: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l" fontAlgn="ctr"/>
                      <a:r>
                        <a:rPr lang="tr-TR" sz="1600" b="0" i="1" u="none" strike="noStrike" dirty="0" smtClean="0">
                          <a:solidFill>
                            <a:srgbClr val="000000"/>
                          </a:solidFill>
                          <a:effectLst/>
                          <a:latin typeface="Calibri"/>
                        </a:rPr>
                        <a:t>Potansiyel hatanın nedeninin ve takip eden hatanın keşfedilebilirliği uzak</a:t>
                      </a:r>
                    </a:p>
                  </a:txBody>
                  <a:tcPr marL="9525" marR="9525" marT="9525" marB="0" anchor="ctr">
                    <a:solidFill>
                      <a:schemeClr val="bg1">
                        <a:lumMod val="85000"/>
                      </a:schemeClr>
                    </a:solidFill>
                  </a:tcPr>
                </a:tc>
                <a:tc>
                  <a:txBody>
                    <a:bodyPr/>
                    <a:lstStyle/>
                    <a:p>
                      <a:pPr algn="ctr" fontAlgn="ctr"/>
                      <a:r>
                        <a:rPr lang="tr-TR" sz="1600" b="1" i="1" u="none" strike="noStrike" dirty="0" smtClean="0">
                          <a:solidFill>
                            <a:schemeClr val="bg1"/>
                          </a:solidFill>
                          <a:effectLst/>
                          <a:latin typeface="Calibri"/>
                        </a:rPr>
                        <a:t>8</a:t>
                      </a:r>
                      <a:endParaRPr lang="tr-TR" sz="1600" b="1" i="1" u="none" strike="noStrike" dirty="0">
                        <a:solidFill>
                          <a:schemeClr val="bg1"/>
                        </a:solidFill>
                        <a:effectLst/>
                        <a:latin typeface="Calibri"/>
                      </a:endParaRPr>
                    </a:p>
                  </a:txBody>
                  <a:tcPr marL="9525" marR="9525" marT="9525" marB="0" anchor="ctr">
                    <a:solidFill>
                      <a:schemeClr val="bg2">
                        <a:lumMod val="75000"/>
                      </a:schemeClr>
                    </a:solidFill>
                  </a:tcPr>
                </a:tc>
              </a:tr>
              <a:tr h="475435">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lang="tr-TR" sz="1600" b="1" i="1" u="none" strike="noStrike" dirty="0" smtClean="0">
                          <a:solidFill>
                            <a:srgbClr val="000000"/>
                          </a:solidFill>
                          <a:effectLst/>
                          <a:latin typeface="Calibri"/>
                        </a:rPr>
                        <a:t>Çok Düşük</a:t>
                      </a: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l" fontAlgn="ctr"/>
                      <a:r>
                        <a:rPr lang="tr-TR" sz="1600" b="0" i="1" u="none" strike="noStrike" dirty="0" smtClean="0">
                          <a:solidFill>
                            <a:srgbClr val="000000"/>
                          </a:solidFill>
                          <a:effectLst/>
                          <a:latin typeface="Calibri"/>
                        </a:rPr>
                        <a:t>Potansiyel hatanın nedeninin ve takip eden hatanın keşfedilebilirliği uzak</a:t>
                      </a:r>
                    </a:p>
                  </a:txBody>
                  <a:tcPr marL="9525" marR="9525" marT="9525" marB="0" anchor="ctr">
                    <a:solidFill>
                      <a:schemeClr val="bg1">
                        <a:lumMod val="85000"/>
                      </a:schemeClr>
                    </a:solidFill>
                  </a:tcPr>
                </a:tc>
                <a:tc>
                  <a:txBody>
                    <a:bodyPr/>
                    <a:lstStyle/>
                    <a:p>
                      <a:pPr algn="ctr" fontAlgn="ctr"/>
                      <a:r>
                        <a:rPr lang="tr-TR" sz="1600" b="1" i="1" u="none" strike="noStrike" dirty="0" smtClean="0">
                          <a:solidFill>
                            <a:schemeClr val="bg1"/>
                          </a:solidFill>
                          <a:effectLst/>
                          <a:latin typeface="Calibri"/>
                        </a:rPr>
                        <a:t>7</a:t>
                      </a:r>
                      <a:endParaRPr lang="tr-TR" sz="1600" b="1" i="1" u="none" strike="noStrike" dirty="0">
                        <a:solidFill>
                          <a:schemeClr val="bg1"/>
                        </a:solidFill>
                        <a:effectLst/>
                        <a:latin typeface="Calibri"/>
                      </a:endParaRPr>
                    </a:p>
                  </a:txBody>
                  <a:tcPr marL="9525" marR="9525" marT="9525" marB="0" anchor="ctr">
                    <a:solidFill>
                      <a:schemeClr val="bg2">
                        <a:lumMod val="75000"/>
                      </a:schemeClr>
                    </a:solidFill>
                  </a:tcPr>
                </a:tc>
              </a:tr>
              <a:tr h="475435">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lang="tr-TR" sz="1600" b="1" i="1" u="none" strike="noStrike" dirty="0" smtClean="0">
                          <a:solidFill>
                            <a:srgbClr val="000000"/>
                          </a:solidFill>
                          <a:effectLst/>
                          <a:latin typeface="Calibri"/>
                        </a:rPr>
                        <a:t>Düşük</a:t>
                      </a: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l" fontAlgn="ctr"/>
                      <a:r>
                        <a:rPr lang="tr-TR" sz="1600" b="0" i="1" u="none" strike="noStrike" dirty="0" smtClean="0">
                          <a:solidFill>
                            <a:srgbClr val="000000"/>
                          </a:solidFill>
                          <a:effectLst/>
                          <a:latin typeface="Calibri"/>
                        </a:rPr>
                        <a:t>Potansiyel hatanın nedeninin ve takip eden hatanın keşfedilebilirliği çok düşük</a:t>
                      </a:r>
                    </a:p>
                  </a:txBody>
                  <a:tcPr marL="9525" marR="9525" marT="9525" marB="0" anchor="ctr">
                    <a:solidFill>
                      <a:schemeClr val="bg1">
                        <a:lumMod val="85000"/>
                      </a:schemeClr>
                    </a:solidFill>
                  </a:tcPr>
                </a:tc>
                <a:tc>
                  <a:txBody>
                    <a:bodyPr/>
                    <a:lstStyle/>
                    <a:p>
                      <a:pPr algn="ctr" fontAlgn="ctr"/>
                      <a:r>
                        <a:rPr lang="tr-TR" sz="1600" b="1" i="1" u="none" strike="noStrike" dirty="0" smtClean="0">
                          <a:solidFill>
                            <a:schemeClr val="bg1"/>
                          </a:solidFill>
                          <a:effectLst/>
                          <a:latin typeface="Calibri"/>
                        </a:rPr>
                        <a:t>6</a:t>
                      </a:r>
                      <a:endParaRPr lang="tr-TR" sz="1600" b="1" i="1" u="none" strike="noStrike" dirty="0">
                        <a:solidFill>
                          <a:schemeClr val="bg1"/>
                        </a:solidFill>
                        <a:effectLst/>
                        <a:latin typeface="Calibri"/>
                      </a:endParaRPr>
                    </a:p>
                  </a:txBody>
                  <a:tcPr marL="9525" marR="9525" marT="9525" marB="0" anchor="ctr">
                    <a:solidFill>
                      <a:schemeClr val="bg2">
                        <a:lumMod val="75000"/>
                      </a:schemeClr>
                    </a:solidFill>
                  </a:tcPr>
                </a:tc>
              </a:tr>
              <a:tr h="406480">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lang="tr-TR" sz="1600" b="1" i="1" u="none" strike="noStrike" dirty="0" smtClean="0">
                          <a:solidFill>
                            <a:srgbClr val="000000"/>
                          </a:solidFill>
                          <a:effectLst/>
                          <a:latin typeface="Calibri"/>
                        </a:rPr>
                        <a:t>Orta</a:t>
                      </a: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l" fontAlgn="ctr"/>
                      <a:r>
                        <a:rPr lang="tr-TR" sz="1600" b="0" i="1" u="none" strike="noStrike" dirty="0" smtClean="0">
                          <a:solidFill>
                            <a:srgbClr val="000000"/>
                          </a:solidFill>
                          <a:effectLst/>
                          <a:latin typeface="Calibri"/>
                        </a:rPr>
                        <a:t>Potansiyel hatanın nedeninin ve takip eden hatanın keşfedilebilirliği orta</a:t>
                      </a:r>
                      <a:endParaRPr lang="tr-TR" sz="1600" b="0"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1600" b="1" i="1" u="none" strike="noStrike" dirty="0" smtClean="0">
                          <a:solidFill>
                            <a:schemeClr val="bg1"/>
                          </a:solidFill>
                          <a:effectLst/>
                          <a:latin typeface="Calibri"/>
                        </a:rPr>
                        <a:t>5</a:t>
                      </a:r>
                      <a:endParaRPr lang="tr-TR" sz="1600" b="1" i="1" u="none" strike="noStrike" dirty="0">
                        <a:solidFill>
                          <a:schemeClr val="bg1"/>
                        </a:solidFill>
                        <a:effectLst/>
                        <a:latin typeface="Calibri"/>
                      </a:endParaRPr>
                    </a:p>
                  </a:txBody>
                  <a:tcPr marL="9525" marR="9525" marT="9525" marB="0" anchor="ctr">
                    <a:solidFill>
                      <a:schemeClr val="bg2">
                        <a:lumMod val="75000"/>
                      </a:schemeClr>
                    </a:solidFill>
                  </a:tcPr>
                </a:tc>
              </a:tr>
              <a:tr h="475435">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lang="tr-TR" sz="1600" b="1" i="1" u="none" strike="noStrike" dirty="0" smtClean="0">
                          <a:solidFill>
                            <a:srgbClr val="000000"/>
                          </a:solidFill>
                          <a:effectLst/>
                          <a:latin typeface="Calibri"/>
                        </a:rPr>
                        <a:t>Yüksek Ortalama</a:t>
                      </a: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l" fontAlgn="ctr"/>
                      <a:r>
                        <a:rPr lang="tr-TR" sz="1600" b="0" i="1" u="none" strike="noStrike" dirty="0" smtClean="0">
                          <a:solidFill>
                            <a:srgbClr val="000000"/>
                          </a:solidFill>
                          <a:effectLst/>
                          <a:latin typeface="Calibri"/>
                        </a:rPr>
                        <a:t>Potansiyel hatanın nedeninin ve takip eden hatanın keşfedilebilirliği yüksek ortalama</a:t>
                      </a:r>
                      <a:endParaRPr lang="tr-TR" sz="1600" b="0"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1600" b="1" i="1" u="none" strike="noStrike" dirty="0" smtClean="0">
                          <a:solidFill>
                            <a:schemeClr val="bg1"/>
                          </a:solidFill>
                          <a:effectLst/>
                          <a:latin typeface="Calibri"/>
                        </a:rPr>
                        <a:t>4</a:t>
                      </a:r>
                      <a:endParaRPr lang="tr-TR" sz="1600" b="1" i="1" u="none" strike="noStrike" dirty="0">
                        <a:solidFill>
                          <a:schemeClr val="bg1"/>
                        </a:solidFill>
                        <a:effectLst/>
                        <a:latin typeface="Calibri"/>
                      </a:endParaRPr>
                    </a:p>
                  </a:txBody>
                  <a:tcPr marL="9525" marR="9525" marT="9525" marB="0" anchor="ctr">
                    <a:solidFill>
                      <a:schemeClr val="bg2">
                        <a:lumMod val="75000"/>
                      </a:schemeClr>
                    </a:solidFill>
                  </a:tcPr>
                </a:tc>
              </a:tr>
              <a:tr h="475435">
                <a:tc vMerge="1">
                  <a:txBody>
                    <a:bodyPr/>
                    <a:lstStyle/>
                    <a:p>
                      <a:pPr algn="ctr"/>
                      <a:endParaRPr lang="tr-TR" sz="300" b="1" dirty="0">
                        <a:latin typeface="Cambria" pitchFamily="18" charset="0"/>
                        <a:cs typeface="Calibri" pitchFamily="34" charset="0"/>
                      </a:endParaRPr>
                    </a:p>
                  </a:txBody>
                  <a:tcPr vert="wordArtVert" anchor="ctr">
                    <a:solidFill>
                      <a:srgbClr val="414141"/>
                    </a:solidFill>
                  </a:tcPr>
                </a:tc>
                <a:tc>
                  <a:txBody>
                    <a:bodyPr/>
                    <a:lstStyle/>
                    <a:p>
                      <a:pPr algn="l" fontAlgn="ctr"/>
                      <a:r>
                        <a:rPr lang="tr-TR" sz="1600" b="1" i="1" u="none" strike="noStrike" dirty="0" smtClean="0">
                          <a:solidFill>
                            <a:srgbClr val="000000"/>
                          </a:solidFill>
                          <a:effectLst/>
                          <a:latin typeface="Calibri"/>
                        </a:rPr>
                        <a:t>Yüksek</a:t>
                      </a: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l" fontAlgn="ctr"/>
                      <a:r>
                        <a:rPr lang="tr-TR" sz="1600" b="0" i="1" u="none" strike="noStrike" dirty="0" smtClean="0">
                          <a:solidFill>
                            <a:srgbClr val="000000"/>
                          </a:solidFill>
                          <a:effectLst/>
                          <a:latin typeface="Calibri"/>
                        </a:rPr>
                        <a:t>Potansiyel hatanın nedeninin ve takip eden hatanın keşfedilebilirliği yüksek</a:t>
                      </a:r>
                      <a:endParaRPr lang="tr-TR" sz="1600" b="0"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1600" b="1" i="1" u="none" strike="noStrike" dirty="0" smtClean="0">
                          <a:solidFill>
                            <a:schemeClr val="bg1"/>
                          </a:solidFill>
                          <a:effectLst/>
                          <a:latin typeface="Calibri"/>
                        </a:rPr>
                        <a:t>3</a:t>
                      </a:r>
                      <a:endParaRPr lang="tr-TR" sz="1600" b="1" i="1" u="none" strike="noStrike" dirty="0">
                        <a:solidFill>
                          <a:schemeClr val="bg1"/>
                        </a:solidFill>
                        <a:effectLst/>
                        <a:latin typeface="Calibri"/>
                      </a:endParaRPr>
                    </a:p>
                  </a:txBody>
                  <a:tcPr marL="9525" marR="9525" marT="9525" marB="0" anchor="ctr">
                    <a:solidFill>
                      <a:schemeClr val="bg2">
                        <a:lumMod val="75000"/>
                      </a:schemeClr>
                    </a:solidFill>
                  </a:tcPr>
                </a:tc>
              </a:tr>
              <a:tr h="475435">
                <a:tc vMerge="1">
                  <a:txBody>
                    <a:bodyPr/>
                    <a:lstStyle/>
                    <a:p>
                      <a:pPr algn="ctr"/>
                      <a:endParaRPr lang="tr-TR" sz="300" b="1" dirty="0">
                        <a:latin typeface="Cambria" pitchFamily="18" charset="0"/>
                        <a:cs typeface="Calibri" pitchFamily="34" charset="0"/>
                      </a:endParaRPr>
                    </a:p>
                  </a:txBody>
                  <a:tcPr vert="wordArtVert" anchor="ctr">
                    <a:solidFill>
                      <a:srgbClr val="414141"/>
                    </a:solidFill>
                  </a:tcPr>
                </a:tc>
                <a:tc>
                  <a:txBody>
                    <a:bodyPr/>
                    <a:lstStyle/>
                    <a:p>
                      <a:pPr algn="l" fontAlgn="ctr"/>
                      <a:r>
                        <a:rPr lang="tr-TR" sz="1600" b="1" i="1" u="none" strike="noStrike" dirty="0" smtClean="0">
                          <a:solidFill>
                            <a:srgbClr val="000000"/>
                          </a:solidFill>
                          <a:effectLst/>
                          <a:latin typeface="Calibri"/>
                        </a:rPr>
                        <a:t>Çok Yüksek</a:t>
                      </a: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l" fontAlgn="ctr"/>
                      <a:r>
                        <a:rPr lang="tr-TR" sz="1600" b="0" i="1" u="none" strike="noStrike" dirty="0" smtClean="0">
                          <a:solidFill>
                            <a:srgbClr val="000000"/>
                          </a:solidFill>
                          <a:effectLst/>
                          <a:latin typeface="Calibri"/>
                        </a:rPr>
                        <a:t>Potansiyel hatanın nedeninin ve takip eden hatanın keşfedilebilirliği çok yüksek </a:t>
                      </a:r>
                      <a:endParaRPr lang="tr-TR" sz="1600" b="0"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1600" b="1" i="1" u="none" strike="noStrike" dirty="0" smtClean="0">
                          <a:solidFill>
                            <a:schemeClr val="bg1"/>
                          </a:solidFill>
                          <a:effectLst/>
                          <a:latin typeface="Calibri"/>
                        </a:rPr>
                        <a:t>2</a:t>
                      </a:r>
                      <a:endParaRPr lang="tr-TR" sz="1600" b="1" i="1" u="none" strike="noStrike" dirty="0">
                        <a:solidFill>
                          <a:schemeClr val="bg1"/>
                        </a:solidFill>
                        <a:effectLst/>
                        <a:latin typeface="Calibri"/>
                      </a:endParaRPr>
                    </a:p>
                  </a:txBody>
                  <a:tcPr marL="9525" marR="9525" marT="9525" marB="0" anchor="ctr">
                    <a:solidFill>
                      <a:schemeClr val="bg2">
                        <a:lumMod val="75000"/>
                      </a:schemeClr>
                    </a:solidFill>
                  </a:tcPr>
                </a:tc>
              </a:tr>
              <a:tr h="475435">
                <a:tc vMerge="1">
                  <a:txBody>
                    <a:bodyPr/>
                    <a:lstStyle/>
                    <a:p>
                      <a:pPr algn="ctr"/>
                      <a:endParaRPr lang="tr-TR" sz="300" b="1" dirty="0">
                        <a:latin typeface="Cambria" pitchFamily="18" charset="0"/>
                        <a:cs typeface="Calibri" pitchFamily="34" charset="0"/>
                      </a:endParaRPr>
                    </a:p>
                  </a:txBody>
                  <a:tcPr vert="wordArtVert" anchor="ctr">
                    <a:solidFill>
                      <a:srgbClr val="414141"/>
                    </a:solidFill>
                  </a:tcPr>
                </a:tc>
                <a:tc>
                  <a:txBody>
                    <a:bodyPr/>
                    <a:lstStyle/>
                    <a:p>
                      <a:pPr algn="l" fontAlgn="ctr"/>
                      <a:r>
                        <a:rPr lang="tr-TR" sz="1600" b="1" i="1" u="none" strike="noStrike" dirty="0" smtClean="0">
                          <a:solidFill>
                            <a:srgbClr val="000000"/>
                          </a:solidFill>
                          <a:effectLst/>
                          <a:latin typeface="Calibri"/>
                        </a:rPr>
                        <a:t>Hemen Hemen Kesin</a:t>
                      </a:r>
                      <a:endParaRPr lang="tr-TR" sz="16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600" b="0" i="1" u="none" strike="noStrike" dirty="0" smtClean="0">
                          <a:solidFill>
                            <a:srgbClr val="000000"/>
                          </a:solidFill>
                          <a:effectLst/>
                          <a:latin typeface="Calibri"/>
                        </a:rPr>
                        <a:t>Potansiyel hatanın nedeninin ve takip eden hatanın keşfedilebilirliği hemen hemen kesin </a:t>
                      </a:r>
                    </a:p>
                  </a:txBody>
                  <a:tcPr marL="9525" marR="9525" marT="9525" marB="0" anchor="ctr">
                    <a:solidFill>
                      <a:schemeClr val="bg1">
                        <a:lumMod val="85000"/>
                      </a:schemeClr>
                    </a:solidFill>
                  </a:tcPr>
                </a:tc>
                <a:tc>
                  <a:txBody>
                    <a:bodyPr/>
                    <a:lstStyle/>
                    <a:p>
                      <a:pPr algn="ctr" fontAlgn="ctr"/>
                      <a:r>
                        <a:rPr lang="tr-TR" sz="1600" b="1" i="1" u="none" strike="noStrike" dirty="0" smtClean="0">
                          <a:solidFill>
                            <a:schemeClr val="bg1"/>
                          </a:solidFill>
                          <a:effectLst/>
                          <a:latin typeface="Calibri"/>
                        </a:rPr>
                        <a:t>1</a:t>
                      </a:r>
                      <a:endParaRPr lang="tr-TR" sz="1600" b="1" i="1" u="none" strike="noStrike" dirty="0">
                        <a:solidFill>
                          <a:schemeClr val="bg1"/>
                        </a:solidFill>
                        <a:effectLst/>
                        <a:latin typeface="Calibri"/>
                      </a:endParaRPr>
                    </a:p>
                  </a:txBody>
                  <a:tcPr marL="9525" marR="9525" marT="9525" marB="0" anchor="ctr">
                    <a:solidFill>
                      <a:schemeClr val="bg2">
                        <a:lumMod val="75000"/>
                      </a:schemeClr>
                    </a:solidFill>
                  </a:tcPr>
                </a:tc>
              </a:tr>
            </a:tbl>
          </a:graphicData>
        </a:graphic>
      </p:graphicFrame>
    </p:spTree>
    <p:extLst>
      <p:ext uri="{BB962C8B-B14F-4D97-AF65-F5344CB8AC3E}">
        <p14:creationId xmlns:p14="http://schemas.microsoft.com/office/powerpoint/2010/main" val="4080754692"/>
      </p:ext>
    </p:extLst>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RİSK DEĞERİ VE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İŞLEMLER </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 FMEA</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13" name="Tablo 12"/>
          <p:cNvGraphicFramePr>
            <a:graphicFrameLocks noGrp="1"/>
          </p:cNvGraphicFramePr>
          <p:nvPr>
            <p:extLst>
              <p:ext uri="{D42A27DB-BD31-4B8C-83A1-F6EECF244321}">
                <p14:modId xmlns:p14="http://schemas.microsoft.com/office/powerpoint/2010/main" val="669134731"/>
              </p:ext>
            </p:extLst>
          </p:nvPr>
        </p:nvGraphicFramePr>
        <p:xfrm>
          <a:off x="114682" y="1027276"/>
          <a:ext cx="2081848" cy="817397"/>
        </p:xfrm>
        <a:graphic>
          <a:graphicData uri="http://schemas.openxmlformats.org/drawingml/2006/table">
            <a:tbl>
              <a:tblPr firstRow="1" bandRow="1">
                <a:tableStyleId>{5C22544A-7EE6-4342-B048-85BDC9FD1C3A}</a:tableStyleId>
              </a:tblPr>
              <a:tblGrid>
                <a:gridCol w="1732280"/>
                <a:gridCol w="349568"/>
              </a:tblGrid>
              <a:tr h="817397">
                <a:tc>
                  <a:txBody>
                    <a:bodyPr/>
                    <a:lstStyle/>
                    <a:p>
                      <a:pPr algn="ctr"/>
                      <a:r>
                        <a:rPr lang="tr-TR" sz="2000" dirty="0" smtClean="0">
                          <a:latin typeface="Calibri" pitchFamily="34" charset="0"/>
                          <a:cs typeface="Calibri" pitchFamily="34" charset="0"/>
                        </a:rPr>
                        <a:t>RÖS</a:t>
                      </a:r>
                      <a:r>
                        <a:rPr lang="tr-TR" sz="2000" baseline="0" dirty="0" smtClean="0">
                          <a:latin typeface="Calibri" pitchFamily="34" charset="0"/>
                          <a:cs typeface="Calibri" pitchFamily="34" charset="0"/>
                        </a:rPr>
                        <a:t>  (RÖD)</a:t>
                      </a:r>
                    </a:p>
                    <a:p>
                      <a:pPr algn="ctr"/>
                      <a:r>
                        <a:rPr lang="tr-TR" sz="2000" baseline="0" dirty="0" smtClean="0">
                          <a:latin typeface="Calibri" pitchFamily="34" charset="0"/>
                          <a:cs typeface="Calibri" pitchFamily="34" charset="0"/>
                        </a:rPr>
                        <a:t>DEĞERİ</a:t>
                      </a:r>
                      <a:endParaRPr lang="tr-TR" sz="2000" dirty="0">
                        <a:latin typeface="Calibri" pitchFamily="34" charset="0"/>
                        <a:cs typeface="Calibri" pitchFamily="34" charset="0"/>
                      </a:endParaRPr>
                    </a:p>
                  </a:txBody>
                  <a:tcPr anchor="ctr" anchorCtr="1">
                    <a:solidFill>
                      <a:srgbClr val="00B050"/>
                    </a:solidFill>
                  </a:tcPr>
                </a:tc>
                <a:tc>
                  <a:txBody>
                    <a:bodyPr/>
                    <a:lstStyle/>
                    <a:p>
                      <a:pPr algn="ctr"/>
                      <a:r>
                        <a:rPr lang="tr-TR" sz="2400" dirty="0" smtClean="0">
                          <a:solidFill>
                            <a:schemeClr val="tx1"/>
                          </a:solidFill>
                          <a:latin typeface="Calibri" pitchFamily="34" charset="0"/>
                          <a:cs typeface="Calibri" pitchFamily="34" charset="0"/>
                        </a:rPr>
                        <a:t>=</a:t>
                      </a:r>
                      <a:endParaRPr lang="tr-TR" sz="24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4" name="Tablo 13"/>
          <p:cNvGraphicFramePr>
            <a:graphicFrameLocks noGrp="1"/>
          </p:cNvGraphicFramePr>
          <p:nvPr>
            <p:extLst>
              <p:ext uri="{D42A27DB-BD31-4B8C-83A1-F6EECF244321}">
                <p14:modId xmlns:p14="http://schemas.microsoft.com/office/powerpoint/2010/main" val="64981171"/>
              </p:ext>
            </p:extLst>
          </p:nvPr>
        </p:nvGraphicFramePr>
        <p:xfrm>
          <a:off x="2205762" y="1030453"/>
          <a:ext cx="2075078" cy="817397"/>
        </p:xfrm>
        <a:graphic>
          <a:graphicData uri="http://schemas.openxmlformats.org/drawingml/2006/table">
            <a:tbl>
              <a:tblPr firstRow="1" bandRow="1">
                <a:tableStyleId>{5C22544A-7EE6-4342-B048-85BDC9FD1C3A}</a:tableStyleId>
              </a:tblPr>
              <a:tblGrid>
                <a:gridCol w="1612462"/>
                <a:gridCol w="462616"/>
              </a:tblGrid>
              <a:tr h="817397">
                <a:tc>
                  <a:txBody>
                    <a:bodyPr/>
                    <a:lstStyle/>
                    <a:p>
                      <a:pPr algn="ctr"/>
                      <a:r>
                        <a:rPr lang="tr-TR" sz="2000" dirty="0" smtClean="0">
                          <a:latin typeface="Calibri" pitchFamily="34" charset="0"/>
                          <a:cs typeface="Calibri" pitchFamily="34" charset="0"/>
                        </a:rPr>
                        <a:t>OLASILIK </a:t>
                      </a:r>
                    </a:p>
                    <a:p>
                      <a:pPr algn="ctr"/>
                      <a:r>
                        <a:rPr lang="tr-TR" sz="2000" dirty="0" smtClean="0">
                          <a:latin typeface="Calibri" pitchFamily="34" charset="0"/>
                          <a:cs typeface="Calibri" pitchFamily="34" charset="0"/>
                        </a:rPr>
                        <a:t>«P»</a:t>
                      </a:r>
                      <a:endParaRPr lang="tr-TR" sz="2000" dirty="0">
                        <a:latin typeface="Calibri" pitchFamily="34" charset="0"/>
                        <a:cs typeface="Calibri" pitchFamily="34" charset="0"/>
                      </a:endParaRPr>
                    </a:p>
                  </a:txBody>
                  <a:tcPr anchor="ctr" anchorCtr="1">
                    <a:solidFill>
                      <a:schemeClr val="bg2">
                        <a:lumMod val="60000"/>
                        <a:lumOff val="40000"/>
                      </a:schemeClr>
                    </a:solidFill>
                  </a:tcPr>
                </a:tc>
                <a:tc>
                  <a:txBody>
                    <a:bodyPr/>
                    <a:lstStyle/>
                    <a:p>
                      <a:r>
                        <a:rPr lang="tr-TR" sz="2000" dirty="0" smtClean="0">
                          <a:solidFill>
                            <a:schemeClr val="tx1"/>
                          </a:solidFill>
                          <a:latin typeface="Calibri" pitchFamily="34" charset="0"/>
                          <a:cs typeface="Calibri" pitchFamily="34" charset="0"/>
                        </a:rPr>
                        <a:t>X</a:t>
                      </a:r>
                      <a:endParaRPr lang="tr-TR" sz="20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5" name="Tablo 14"/>
          <p:cNvGraphicFramePr>
            <a:graphicFrameLocks noGrp="1"/>
          </p:cNvGraphicFramePr>
          <p:nvPr>
            <p:extLst>
              <p:ext uri="{D42A27DB-BD31-4B8C-83A1-F6EECF244321}">
                <p14:modId xmlns:p14="http://schemas.microsoft.com/office/powerpoint/2010/main" val="3567929237"/>
              </p:ext>
            </p:extLst>
          </p:nvPr>
        </p:nvGraphicFramePr>
        <p:xfrm>
          <a:off x="4287701" y="1029120"/>
          <a:ext cx="2070656" cy="817397"/>
        </p:xfrm>
        <a:graphic>
          <a:graphicData uri="http://schemas.openxmlformats.org/drawingml/2006/table">
            <a:tbl>
              <a:tblPr firstRow="1" bandRow="1">
                <a:tableStyleId>{5C22544A-7EE6-4342-B048-85BDC9FD1C3A}</a:tableStyleId>
              </a:tblPr>
              <a:tblGrid>
                <a:gridCol w="1618744"/>
                <a:gridCol w="451912"/>
              </a:tblGrid>
              <a:tr h="817397">
                <a:tc>
                  <a:txBody>
                    <a:bodyPr/>
                    <a:lstStyle/>
                    <a:p>
                      <a:pPr algn="ctr"/>
                      <a:r>
                        <a:rPr lang="tr-TR" sz="2000" dirty="0" smtClean="0">
                          <a:latin typeface="Calibri" pitchFamily="34" charset="0"/>
                          <a:cs typeface="Calibri" pitchFamily="34" charset="0"/>
                        </a:rPr>
                        <a:t>ŞİDDET </a:t>
                      </a:r>
                    </a:p>
                    <a:p>
                      <a:pPr algn="ctr"/>
                      <a:r>
                        <a:rPr lang="tr-TR" sz="2000" dirty="0" smtClean="0">
                          <a:latin typeface="Calibri" pitchFamily="34" charset="0"/>
                          <a:cs typeface="Calibri" pitchFamily="34" charset="0"/>
                        </a:rPr>
                        <a:t>«S»</a:t>
                      </a:r>
                      <a:endParaRPr lang="tr-TR" sz="2000" dirty="0">
                        <a:latin typeface="Calibri" pitchFamily="34" charset="0"/>
                        <a:cs typeface="Calibri" pitchFamily="34" charset="0"/>
                      </a:endParaRPr>
                    </a:p>
                  </a:txBody>
                  <a:tcPr anchor="ctr" anchorCtr="1">
                    <a:solidFill>
                      <a:schemeClr val="bg2">
                        <a:lumMod val="75000"/>
                      </a:schemeClr>
                    </a:solidFill>
                  </a:tcPr>
                </a:tc>
                <a:tc>
                  <a:txBody>
                    <a:bodyPr/>
                    <a:lstStyle/>
                    <a:p>
                      <a:pPr algn="ctr"/>
                      <a:r>
                        <a:rPr lang="tr-TR" sz="2000" dirty="0" smtClean="0">
                          <a:solidFill>
                            <a:schemeClr val="tx1"/>
                          </a:solidFill>
                          <a:latin typeface="Calibri" pitchFamily="34" charset="0"/>
                          <a:cs typeface="Calibri" pitchFamily="34" charset="0"/>
                        </a:rPr>
                        <a:t>X</a:t>
                      </a:r>
                      <a:endParaRPr lang="tr-TR" sz="20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3909383364"/>
              </p:ext>
            </p:extLst>
          </p:nvPr>
        </p:nvGraphicFramePr>
        <p:xfrm>
          <a:off x="6357904" y="1031011"/>
          <a:ext cx="2690562" cy="807345"/>
        </p:xfrm>
        <a:graphic>
          <a:graphicData uri="http://schemas.openxmlformats.org/drawingml/2006/table">
            <a:tbl>
              <a:tblPr firstRow="1" bandRow="1">
                <a:tableStyleId>{5C22544A-7EE6-4342-B048-85BDC9FD1C3A}</a:tableStyleId>
              </a:tblPr>
              <a:tblGrid>
                <a:gridCol w="2690562"/>
              </a:tblGrid>
              <a:tr h="807345">
                <a:tc>
                  <a:txBody>
                    <a:bodyPr/>
                    <a:lstStyle/>
                    <a:p>
                      <a:pPr algn="ctr"/>
                      <a:r>
                        <a:rPr lang="tr-TR" sz="2000" dirty="0" smtClean="0">
                          <a:latin typeface="Calibri" pitchFamily="34" charset="0"/>
                          <a:cs typeface="Calibri" pitchFamily="34" charset="0"/>
                        </a:rPr>
                        <a:t>FARK EDİLEBİLİRLİK</a:t>
                      </a:r>
                    </a:p>
                    <a:p>
                      <a:pPr algn="ctr"/>
                      <a:r>
                        <a:rPr lang="tr-TR" sz="2000" dirty="0" smtClean="0">
                          <a:latin typeface="Calibri" pitchFamily="34" charset="0"/>
                          <a:cs typeface="Calibri" pitchFamily="34" charset="0"/>
                        </a:rPr>
                        <a:t>«D»</a:t>
                      </a:r>
                    </a:p>
                  </a:txBody>
                  <a:tcPr anchor="ctr" anchorCtr="1">
                    <a:solidFill>
                      <a:schemeClr val="accent2">
                        <a:lumMod val="50000"/>
                      </a:schemeClr>
                    </a:solidFill>
                  </a:tcPr>
                </a:tc>
              </a:tr>
            </a:tbl>
          </a:graphicData>
        </a:graphic>
      </p:graphicFrame>
      <p:graphicFrame>
        <p:nvGraphicFramePr>
          <p:cNvPr id="17" name="Tablo 16"/>
          <p:cNvGraphicFramePr>
            <a:graphicFrameLocks noGrp="1"/>
          </p:cNvGraphicFramePr>
          <p:nvPr>
            <p:extLst>
              <p:ext uri="{D42A27DB-BD31-4B8C-83A1-F6EECF244321}">
                <p14:modId xmlns:p14="http://schemas.microsoft.com/office/powerpoint/2010/main" val="467104088"/>
              </p:ext>
            </p:extLst>
          </p:nvPr>
        </p:nvGraphicFramePr>
        <p:xfrm>
          <a:off x="113125" y="4752985"/>
          <a:ext cx="8910682" cy="1889319"/>
        </p:xfrm>
        <a:graphic>
          <a:graphicData uri="http://schemas.openxmlformats.org/drawingml/2006/table">
            <a:tbl>
              <a:tblPr firstRow="1" bandRow="1">
                <a:effectLst>
                  <a:innerShdw blurRad="114300">
                    <a:prstClr val="black"/>
                  </a:innerShdw>
                </a:effectLst>
                <a:tableStyleId>{5C22544A-7EE6-4342-B048-85BDC9FD1C3A}</a:tableStyleId>
              </a:tblPr>
              <a:tblGrid>
                <a:gridCol w="3947238"/>
                <a:gridCol w="4963444"/>
              </a:tblGrid>
              <a:tr h="589791">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RÖS (RÖD) DEĞERİ</a:t>
                      </a:r>
                    </a:p>
                  </a:txBody>
                  <a:tcPr marL="9525" marR="9525" marT="9525" marB="0" anchor="ctr">
                    <a:solidFill>
                      <a:schemeClr val="tx1">
                        <a:lumMod val="50000"/>
                        <a:lumOff val="50000"/>
                      </a:schemeClr>
                    </a:solidFill>
                  </a:tcPr>
                </a:tc>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ÖNLEM</a:t>
                      </a:r>
                      <a:endParaRPr kumimoji="0" lang="tr-TR" sz="20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tx1">
                        <a:lumMod val="50000"/>
                        <a:lumOff val="50000"/>
                      </a:schemeClr>
                    </a:solidFill>
                  </a:tcPr>
                </a:tc>
              </a:tr>
              <a:tr h="433176">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RÖS &lt; 40</a:t>
                      </a:r>
                      <a:endParaRPr kumimoji="0" lang="tr-TR" sz="20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800100" marR="0" lvl="1" indent="-342900" algn="l"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Calibri" pitchFamily="34" charset="0"/>
                          <a:cs typeface="Calibri" pitchFamily="34" charset="0"/>
                        </a:rPr>
                        <a:t>Önlem almaya gerek yok</a:t>
                      </a:r>
                    </a:p>
                  </a:txBody>
                  <a:tcPr anchor="ctr" horzOverflow="overflow">
                    <a:solidFill>
                      <a:schemeClr val="bg1">
                        <a:lumMod val="85000"/>
                      </a:schemeClr>
                    </a:solidFill>
                  </a:tcPr>
                </a:tc>
              </a:tr>
              <a:tr h="433176">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40 &lt;= RÖS &lt;= 100</a:t>
                      </a:r>
                      <a:endParaRPr kumimoji="0" lang="tr-TR" sz="20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800100" marR="0" lvl="1" indent="-342900" algn="l"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Calibri" pitchFamily="34" charset="0"/>
                          <a:cs typeface="Calibri" pitchFamily="34" charset="0"/>
                        </a:rPr>
                        <a:t>Önlem alınmasında fayda var</a:t>
                      </a:r>
                    </a:p>
                  </a:txBody>
                  <a:tcPr anchor="ctr" horzOverflow="overflow">
                    <a:solidFill>
                      <a:schemeClr val="bg1">
                        <a:lumMod val="85000"/>
                      </a:schemeClr>
                    </a:solidFill>
                  </a:tcPr>
                </a:tc>
              </a:tr>
              <a:tr h="433176">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RÖS &gt; 100</a:t>
                      </a:r>
                      <a:endParaRPr kumimoji="0" lang="tr-TR" sz="20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800100" marR="0" lvl="1" indent="-342900" algn="l"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Calibri" pitchFamily="34" charset="0"/>
                          <a:cs typeface="Calibri" pitchFamily="34" charset="0"/>
                        </a:rPr>
                        <a:t>Mutlak önem alınması gereklidir</a:t>
                      </a:r>
                    </a:p>
                  </a:txBody>
                  <a:tcPr anchor="ctr" horzOverflow="overflow">
                    <a:solidFill>
                      <a:schemeClr val="bg1">
                        <a:lumMod val="85000"/>
                      </a:schemeClr>
                    </a:solidFill>
                  </a:tcPr>
                </a:tc>
              </a:tr>
            </a:tbl>
          </a:graphicData>
        </a:graphic>
      </p:graphicFrame>
      <p:graphicFrame>
        <p:nvGraphicFramePr>
          <p:cNvPr id="32" name="Tablo 31"/>
          <p:cNvGraphicFramePr>
            <a:graphicFrameLocks noGrp="1"/>
          </p:cNvGraphicFramePr>
          <p:nvPr>
            <p:extLst>
              <p:ext uri="{D42A27DB-BD31-4B8C-83A1-F6EECF244321}">
                <p14:modId xmlns:p14="http://schemas.microsoft.com/office/powerpoint/2010/main" val="2625549646"/>
              </p:ext>
            </p:extLst>
          </p:nvPr>
        </p:nvGraphicFramePr>
        <p:xfrm>
          <a:off x="110493" y="2524135"/>
          <a:ext cx="8910682" cy="2124461"/>
        </p:xfrm>
        <a:graphic>
          <a:graphicData uri="http://schemas.openxmlformats.org/drawingml/2006/table">
            <a:tbl>
              <a:tblPr firstRow="1" bandRow="1">
                <a:effectLst>
                  <a:innerShdw blurRad="114300">
                    <a:prstClr val="black"/>
                  </a:innerShdw>
                </a:effectLst>
                <a:tableStyleId>{5C22544A-7EE6-4342-B048-85BDC9FD1C3A}</a:tableStyleId>
              </a:tblPr>
              <a:tblGrid>
                <a:gridCol w="3947238"/>
                <a:gridCol w="4963444"/>
              </a:tblGrid>
              <a:tr h="539501">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RÖS (RÖD) DEĞERİ (1-1000)</a:t>
                      </a:r>
                    </a:p>
                  </a:txBody>
                  <a:tcPr marL="9525" marR="9525" marT="9525" marB="0" anchor="ctr">
                    <a:solidFill>
                      <a:schemeClr val="tx1">
                        <a:lumMod val="50000"/>
                        <a:lumOff val="50000"/>
                      </a:schemeClr>
                    </a:solidFill>
                  </a:tcPr>
                </a:tc>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AÇIKLAMALAR</a:t>
                      </a:r>
                      <a:endParaRPr kumimoji="0" lang="tr-TR" sz="20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tx1">
                        <a:lumMod val="50000"/>
                        <a:lumOff val="50000"/>
                      </a:schemeClr>
                    </a:solidFill>
                  </a:tcPr>
                </a:tc>
              </a:tr>
              <a:tr h="345281">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1 – 50 </a:t>
                      </a:r>
                      <a:endParaRPr kumimoji="0" lang="tr-TR" sz="20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800100" marR="0" lvl="1" indent="-342900" algn="l"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Calibri" pitchFamily="34" charset="0"/>
                          <a:cs typeface="Calibri" pitchFamily="34" charset="0"/>
                        </a:rPr>
                        <a:t>Düşük Riskli</a:t>
                      </a:r>
                    </a:p>
                  </a:txBody>
                  <a:tcPr anchor="ctr" horzOverflow="overflow">
                    <a:solidFill>
                      <a:schemeClr val="bg1">
                        <a:lumMod val="85000"/>
                      </a:schemeClr>
                    </a:solidFill>
                  </a:tcPr>
                </a:tc>
              </a:tr>
              <a:tr h="371992">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50 – 100 </a:t>
                      </a:r>
                      <a:endParaRPr kumimoji="0" lang="tr-TR" sz="20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800100" marR="0" lvl="1" indent="-342900" algn="l"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Calibri" pitchFamily="34" charset="0"/>
                          <a:cs typeface="Calibri" pitchFamily="34" charset="0"/>
                        </a:rPr>
                        <a:t>Orta Riskli</a:t>
                      </a:r>
                    </a:p>
                  </a:txBody>
                  <a:tcPr anchor="ctr" horzOverflow="overflow">
                    <a:solidFill>
                      <a:schemeClr val="bg1">
                        <a:lumMod val="85000"/>
                      </a:schemeClr>
                    </a:solidFill>
                  </a:tcPr>
                </a:tc>
              </a:tr>
              <a:tr h="371992">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100 – 200 </a:t>
                      </a:r>
                      <a:endParaRPr kumimoji="0" lang="tr-TR" sz="20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800100" marR="0" lvl="1" indent="-342900" algn="l"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Calibri" pitchFamily="34" charset="0"/>
                          <a:cs typeface="Calibri" pitchFamily="34" charset="0"/>
                        </a:rPr>
                        <a:t>Yüksek Riskli </a:t>
                      </a:r>
                      <a:r>
                        <a:rPr kumimoji="0" lang="tr-TR" sz="2000" b="0" i="1" u="none" strike="noStrike" cap="none" normalizeH="0" baseline="0" dirty="0" smtClean="0">
                          <a:ln>
                            <a:noFill/>
                          </a:ln>
                          <a:solidFill>
                            <a:schemeClr val="tx1"/>
                          </a:solidFill>
                          <a:effectLst/>
                          <a:latin typeface="Calibri" pitchFamily="34" charset="0"/>
                          <a:cs typeface="Calibri" pitchFamily="34" charset="0"/>
                        </a:rPr>
                        <a:t>(düzeltici-önleyici faaliyet)</a:t>
                      </a:r>
                    </a:p>
                  </a:txBody>
                  <a:tcPr anchor="ctr" horzOverflow="overflow">
                    <a:solidFill>
                      <a:schemeClr val="bg1">
                        <a:lumMod val="85000"/>
                      </a:schemeClr>
                    </a:solidFill>
                  </a:tcPr>
                </a:tc>
              </a:tr>
              <a:tr h="371992">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200 – 1000 </a:t>
                      </a:r>
                      <a:endParaRPr kumimoji="0" lang="tr-TR" sz="20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800100" marR="0" lvl="1" indent="-342900" algn="l"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Calibri" pitchFamily="34" charset="0"/>
                          <a:cs typeface="Calibri" pitchFamily="34" charset="0"/>
                        </a:rPr>
                        <a:t>Çok Yüksek Riskli</a:t>
                      </a:r>
                    </a:p>
                  </a:txBody>
                  <a:tcPr anchor="ctr" horzOverflow="overflow">
                    <a:solidFill>
                      <a:schemeClr val="bg1">
                        <a:lumMod val="85000"/>
                      </a:schemeClr>
                    </a:solidFill>
                  </a:tcPr>
                </a:tc>
              </a:tr>
            </a:tbl>
          </a:graphicData>
        </a:graphic>
      </p:graphicFrame>
      <p:graphicFrame>
        <p:nvGraphicFramePr>
          <p:cNvPr id="34" name="Tablo 33"/>
          <p:cNvGraphicFramePr>
            <a:graphicFrameLocks noGrp="1"/>
          </p:cNvGraphicFramePr>
          <p:nvPr>
            <p:extLst>
              <p:ext uri="{D42A27DB-BD31-4B8C-83A1-F6EECF244321}">
                <p14:modId xmlns:p14="http://schemas.microsoft.com/office/powerpoint/2010/main" val="3606704679"/>
              </p:ext>
            </p:extLst>
          </p:nvPr>
        </p:nvGraphicFramePr>
        <p:xfrm>
          <a:off x="114682" y="1884527"/>
          <a:ext cx="2081848" cy="541172"/>
        </p:xfrm>
        <a:graphic>
          <a:graphicData uri="http://schemas.openxmlformats.org/drawingml/2006/table">
            <a:tbl>
              <a:tblPr firstRow="1" bandRow="1">
                <a:tableStyleId>{5C22544A-7EE6-4342-B048-85BDC9FD1C3A}</a:tableStyleId>
              </a:tblPr>
              <a:tblGrid>
                <a:gridCol w="1732280"/>
                <a:gridCol w="349568"/>
              </a:tblGrid>
              <a:tr h="541172">
                <a:tc>
                  <a:txBody>
                    <a:bodyPr/>
                    <a:lstStyle/>
                    <a:p>
                      <a:pPr algn="ctr"/>
                      <a:r>
                        <a:rPr lang="tr-TR" sz="2000" dirty="0" smtClean="0">
                          <a:latin typeface="Calibri" pitchFamily="34" charset="0"/>
                          <a:cs typeface="Calibri" pitchFamily="34" charset="0"/>
                        </a:rPr>
                        <a:t>RÖS</a:t>
                      </a:r>
                      <a:endParaRPr lang="tr-TR" sz="2000" dirty="0">
                        <a:latin typeface="Calibri" pitchFamily="34" charset="0"/>
                        <a:cs typeface="Calibri" pitchFamily="34" charset="0"/>
                      </a:endParaRPr>
                    </a:p>
                  </a:txBody>
                  <a:tcPr anchor="ctr" anchorCtr="1">
                    <a:solidFill>
                      <a:srgbClr val="00B050"/>
                    </a:solidFill>
                  </a:tcPr>
                </a:tc>
                <a:tc>
                  <a:txBody>
                    <a:bodyPr/>
                    <a:lstStyle/>
                    <a:p>
                      <a:pPr algn="ctr"/>
                      <a:r>
                        <a:rPr lang="tr-TR" sz="2400" dirty="0" smtClean="0">
                          <a:solidFill>
                            <a:schemeClr val="tx1"/>
                          </a:solidFill>
                          <a:latin typeface="Calibri" pitchFamily="34" charset="0"/>
                          <a:cs typeface="Calibri" pitchFamily="34" charset="0"/>
                        </a:rPr>
                        <a:t>=</a:t>
                      </a:r>
                      <a:endParaRPr lang="tr-TR" sz="24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35" name="Tablo 34"/>
          <p:cNvGraphicFramePr>
            <a:graphicFrameLocks noGrp="1"/>
          </p:cNvGraphicFramePr>
          <p:nvPr>
            <p:extLst>
              <p:ext uri="{D42A27DB-BD31-4B8C-83A1-F6EECF244321}">
                <p14:modId xmlns:p14="http://schemas.microsoft.com/office/powerpoint/2010/main" val="41455382"/>
              </p:ext>
            </p:extLst>
          </p:nvPr>
        </p:nvGraphicFramePr>
        <p:xfrm>
          <a:off x="2205762" y="1887704"/>
          <a:ext cx="2075078" cy="541172"/>
        </p:xfrm>
        <a:graphic>
          <a:graphicData uri="http://schemas.openxmlformats.org/drawingml/2006/table">
            <a:tbl>
              <a:tblPr firstRow="1" bandRow="1">
                <a:tableStyleId>{5C22544A-7EE6-4342-B048-85BDC9FD1C3A}</a:tableStyleId>
              </a:tblPr>
              <a:tblGrid>
                <a:gridCol w="1612462"/>
                <a:gridCol w="462616"/>
              </a:tblGrid>
              <a:tr h="541172">
                <a:tc>
                  <a:txBody>
                    <a:bodyPr/>
                    <a:lstStyle/>
                    <a:p>
                      <a:pPr algn="ctr"/>
                      <a:r>
                        <a:rPr lang="tr-TR" sz="2000" dirty="0" smtClean="0">
                          <a:latin typeface="Calibri" pitchFamily="34" charset="0"/>
                          <a:cs typeface="Calibri" pitchFamily="34" charset="0"/>
                        </a:rPr>
                        <a:t>1-10</a:t>
                      </a:r>
                      <a:endParaRPr lang="tr-TR" sz="2000" dirty="0">
                        <a:latin typeface="Calibri" pitchFamily="34" charset="0"/>
                        <a:cs typeface="Calibri" pitchFamily="34" charset="0"/>
                      </a:endParaRPr>
                    </a:p>
                  </a:txBody>
                  <a:tcPr anchor="ctr" anchorCtr="1">
                    <a:solidFill>
                      <a:schemeClr val="bg2">
                        <a:lumMod val="60000"/>
                        <a:lumOff val="40000"/>
                      </a:schemeClr>
                    </a:solidFill>
                  </a:tcPr>
                </a:tc>
                <a:tc>
                  <a:txBody>
                    <a:bodyPr/>
                    <a:lstStyle/>
                    <a:p>
                      <a:r>
                        <a:rPr lang="tr-TR" sz="2000" dirty="0" smtClean="0">
                          <a:solidFill>
                            <a:schemeClr val="tx1"/>
                          </a:solidFill>
                          <a:latin typeface="Calibri" pitchFamily="34" charset="0"/>
                          <a:cs typeface="Calibri" pitchFamily="34" charset="0"/>
                        </a:rPr>
                        <a:t>X</a:t>
                      </a:r>
                      <a:endParaRPr lang="tr-TR" sz="20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36" name="Tablo 35"/>
          <p:cNvGraphicFramePr>
            <a:graphicFrameLocks noGrp="1"/>
          </p:cNvGraphicFramePr>
          <p:nvPr>
            <p:extLst>
              <p:ext uri="{D42A27DB-BD31-4B8C-83A1-F6EECF244321}">
                <p14:modId xmlns:p14="http://schemas.microsoft.com/office/powerpoint/2010/main" val="143788134"/>
              </p:ext>
            </p:extLst>
          </p:nvPr>
        </p:nvGraphicFramePr>
        <p:xfrm>
          <a:off x="4287701" y="1886371"/>
          <a:ext cx="2070656" cy="541172"/>
        </p:xfrm>
        <a:graphic>
          <a:graphicData uri="http://schemas.openxmlformats.org/drawingml/2006/table">
            <a:tbl>
              <a:tblPr firstRow="1" bandRow="1">
                <a:tableStyleId>{5C22544A-7EE6-4342-B048-85BDC9FD1C3A}</a:tableStyleId>
              </a:tblPr>
              <a:tblGrid>
                <a:gridCol w="1618744"/>
                <a:gridCol w="451912"/>
              </a:tblGrid>
              <a:tr h="541172">
                <a:tc>
                  <a:txBody>
                    <a:bodyPr/>
                    <a:lstStyle/>
                    <a:p>
                      <a:pPr algn="ctr"/>
                      <a:r>
                        <a:rPr lang="tr-TR" sz="2000" dirty="0" smtClean="0">
                          <a:latin typeface="Calibri" pitchFamily="34" charset="0"/>
                          <a:cs typeface="Calibri" pitchFamily="34" charset="0"/>
                        </a:rPr>
                        <a:t>1-10</a:t>
                      </a:r>
                      <a:endParaRPr lang="tr-TR" sz="2000" dirty="0">
                        <a:latin typeface="Calibri" pitchFamily="34" charset="0"/>
                        <a:cs typeface="Calibri" pitchFamily="34" charset="0"/>
                      </a:endParaRPr>
                    </a:p>
                  </a:txBody>
                  <a:tcPr anchor="ctr" anchorCtr="1">
                    <a:solidFill>
                      <a:schemeClr val="bg2">
                        <a:lumMod val="75000"/>
                      </a:schemeClr>
                    </a:solidFill>
                  </a:tcPr>
                </a:tc>
                <a:tc>
                  <a:txBody>
                    <a:bodyPr/>
                    <a:lstStyle/>
                    <a:p>
                      <a:pPr algn="ctr"/>
                      <a:r>
                        <a:rPr lang="tr-TR" sz="2000" dirty="0" smtClean="0">
                          <a:solidFill>
                            <a:schemeClr val="tx1"/>
                          </a:solidFill>
                          <a:latin typeface="Calibri" pitchFamily="34" charset="0"/>
                          <a:cs typeface="Calibri" pitchFamily="34" charset="0"/>
                        </a:rPr>
                        <a:t>X</a:t>
                      </a:r>
                      <a:endParaRPr lang="tr-TR" sz="20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37" name="Tablo 36"/>
          <p:cNvGraphicFramePr>
            <a:graphicFrameLocks noGrp="1"/>
          </p:cNvGraphicFramePr>
          <p:nvPr>
            <p:extLst>
              <p:ext uri="{D42A27DB-BD31-4B8C-83A1-F6EECF244321}">
                <p14:modId xmlns:p14="http://schemas.microsoft.com/office/powerpoint/2010/main" val="985258288"/>
              </p:ext>
            </p:extLst>
          </p:nvPr>
        </p:nvGraphicFramePr>
        <p:xfrm>
          <a:off x="6357904" y="1888261"/>
          <a:ext cx="2690562" cy="534517"/>
        </p:xfrm>
        <a:graphic>
          <a:graphicData uri="http://schemas.openxmlformats.org/drawingml/2006/table">
            <a:tbl>
              <a:tblPr firstRow="1" bandRow="1">
                <a:tableStyleId>{5C22544A-7EE6-4342-B048-85BDC9FD1C3A}</a:tableStyleId>
              </a:tblPr>
              <a:tblGrid>
                <a:gridCol w="2690562"/>
              </a:tblGrid>
              <a:tr h="534517">
                <a:tc>
                  <a:txBody>
                    <a:bodyPr/>
                    <a:lstStyle/>
                    <a:p>
                      <a:pPr algn="ctr"/>
                      <a:r>
                        <a:rPr lang="tr-TR" sz="2000" dirty="0" smtClean="0">
                          <a:latin typeface="Calibri" pitchFamily="34" charset="0"/>
                          <a:cs typeface="Calibri" pitchFamily="34" charset="0"/>
                        </a:rPr>
                        <a:t>1-10</a:t>
                      </a:r>
                    </a:p>
                  </a:txBody>
                  <a:tcPr anchor="ctr" anchorCtr="1">
                    <a:solidFill>
                      <a:schemeClr val="accent2">
                        <a:lumMod val="50000"/>
                      </a:schemeClr>
                    </a:solidFill>
                  </a:tcPr>
                </a:tc>
              </a:tr>
            </a:tbl>
          </a:graphicData>
        </a:graphic>
      </p:graphicFrame>
      <p:sp>
        <p:nvSpPr>
          <p:cNvPr id="2" name="Dikdörtgen 1"/>
          <p:cNvSpPr/>
          <p:nvPr/>
        </p:nvSpPr>
        <p:spPr>
          <a:xfrm>
            <a:off x="1714500" y="3124200"/>
            <a:ext cx="219075" cy="29527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Dikdörtgen 37"/>
          <p:cNvSpPr/>
          <p:nvPr/>
        </p:nvSpPr>
        <p:spPr>
          <a:xfrm>
            <a:off x="2095500" y="4295775"/>
            <a:ext cx="638175" cy="29527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7871707"/>
      </p:ext>
    </p:extLst>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46082" name="Group 13"/>
          <p:cNvGrpSpPr>
            <a:grpSpLocks/>
          </p:cNvGrpSpPr>
          <p:nvPr/>
        </p:nvGrpSpPr>
        <p:grpSpPr bwMode="auto">
          <a:xfrm>
            <a:off x="-2381" y="909638"/>
            <a:ext cx="9144000" cy="5948362"/>
            <a:chOff x="0" y="0"/>
            <a:chExt cx="5760" cy="3747"/>
          </a:xfrm>
        </p:grpSpPr>
        <p:sp>
          <p:nvSpPr>
            <p:cNvPr id="461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rgbClr val="FFFFFF"/>
                </a:solidFill>
              </a:endParaRPr>
            </a:p>
          </p:txBody>
        </p:sp>
        <p:sp>
          <p:nvSpPr>
            <p:cNvPr id="461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grpSp>
      <p:sp>
        <p:nvSpPr>
          <p:cNvPr id="4609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solidFill>
                <a:srgbClr val="000000"/>
              </a:solidFill>
            </a:endParaRPr>
          </a:p>
        </p:txBody>
      </p:sp>
      <p:sp>
        <p:nvSpPr>
          <p:cNvPr id="27" name="Rechteck 4"/>
          <p:cNvSpPr>
            <a:spLocks noChangeArrowheads="1"/>
          </p:cNvSpPr>
          <p:nvPr/>
        </p:nvSpPr>
        <p:spPr bwMode="auto">
          <a:xfrm>
            <a:off x="0" y="2185059"/>
            <a:ext cx="9144000" cy="1682091"/>
          </a:xfrm>
          <a:prstGeom prst="rect">
            <a:avLst/>
          </a:prstGeom>
          <a:noFill/>
          <a:ln w="9525" algn="ctr">
            <a:noFill/>
            <a:round/>
            <a:headEnd/>
            <a:tailEnd/>
          </a:ln>
        </p:spPr>
        <p:txBody>
          <a:bodyPr wrap="none" anchor="ctr"/>
          <a:lstStyle/>
          <a:p>
            <a:pPr marL="36000" algn="ctr"/>
            <a:r>
              <a:rPr lang="tr-TR" sz="11000" b="1" noProof="1" smtClean="0">
                <a:solidFill>
                  <a:srgbClr val="FFFFFF"/>
                </a:solidFill>
                <a:effectLst>
                  <a:innerShdw blurRad="63500" dist="50800" dir="8100000">
                    <a:prstClr val="black">
                      <a:alpha val="50000"/>
                    </a:prstClr>
                  </a:innerShdw>
                </a:effectLst>
                <a:latin typeface="Calibri" pitchFamily="34" charset="0"/>
                <a:cs typeface="Calibri" pitchFamily="34" charset="0"/>
              </a:rPr>
              <a:t>FİNE-KİNNEY</a:t>
            </a:r>
            <a:endParaRPr lang="tr-TR" sz="11000" b="1" noProof="1">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
        <p:nvSpPr>
          <p:cNvPr id="10" name="Oval 9"/>
          <p:cNvSpPr/>
          <p:nvPr/>
        </p:nvSpPr>
        <p:spPr>
          <a:xfrm>
            <a:off x="127590" y="411163"/>
            <a:ext cx="1512000" cy="1440000"/>
          </a:xfrm>
          <a:prstGeom prst="ellipse">
            <a:avLst/>
          </a:prstGeom>
          <a:noFill/>
          <a:ln w="539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7200" b="1" dirty="0" smtClean="0">
                <a:latin typeface="Cambria" pitchFamily="18" charset="0"/>
              </a:rPr>
              <a:t>2</a:t>
            </a:r>
            <a:endParaRPr lang="tr-TR" sz="7200" b="1" dirty="0">
              <a:latin typeface="Cambria" pitchFamily="18" charset="0"/>
            </a:endParaRPr>
          </a:p>
        </p:txBody>
      </p:sp>
      <p:sp>
        <p:nvSpPr>
          <p:cNvPr id="11"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025884632"/>
      </p:ext>
    </p:extLst>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KULLANDIĞI PARAMETRELER</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16000">
              <a:spcAft>
                <a:spcPts val="0"/>
              </a:spcAft>
              <a:buClr>
                <a:srgbClr val="292929"/>
              </a:buClr>
              <a:buFont typeface="Wingdings" pitchFamily="2" charset="2"/>
              <a:buChar char="ü"/>
              <a:defRPr/>
            </a:pPr>
            <a:endParaRPr lang="tr-TR" sz="1200" i="1" dirty="0" smtClean="0">
              <a:solidFill>
                <a:srgbClr val="000000"/>
              </a:solidFill>
              <a:latin typeface="Calibri" pitchFamily="34" charset="0"/>
              <a:cs typeface="Calibri" pitchFamily="34" charset="0"/>
            </a:endParaRPr>
          </a:p>
          <a:p>
            <a:pPr marL="3600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Olasılık – İhtimal – Şans </a:t>
            </a:r>
          </a:p>
          <a:p>
            <a:pPr marL="944100" lvl="1" indent="-342900">
              <a:spcAft>
                <a:spcPts val="0"/>
              </a:spcAft>
              <a:buClr>
                <a:srgbClr val="292929"/>
              </a:buClr>
              <a:buFont typeface="Wingdings" pitchFamily="2" charset="2"/>
              <a:buChar char="§"/>
              <a:defRPr/>
            </a:pPr>
            <a:r>
              <a:rPr lang="tr-TR" sz="2000" i="1" dirty="0" smtClean="0">
                <a:solidFill>
                  <a:srgbClr val="000000"/>
                </a:solidFill>
                <a:latin typeface="Calibri" pitchFamily="34" charset="0"/>
                <a:cs typeface="Calibri" pitchFamily="34" charset="0"/>
              </a:rPr>
              <a:t>Zararın Gerçekleşme </a:t>
            </a:r>
            <a:r>
              <a:rPr lang="tr-TR" sz="2000" i="1" dirty="0">
                <a:solidFill>
                  <a:srgbClr val="000000"/>
                </a:solidFill>
                <a:latin typeface="Calibri" pitchFamily="34" charset="0"/>
                <a:cs typeface="Calibri" pitchFamily="34" charset="0"/>
              </a:rPr>
              <a:t>O</a:t>
            </a:r>
            <a:r>
              <a:rPr lang="tr-TR" sz="2000" i="1" dirty="0" smtClean="0">
                <a:solidFill>
                  <a:srgbClr val="000000"/>
                </a:solidFill>
                <a:latin typeface="Calibri" pitchFamily="34" charset="0"/>
                <a:cs typeface="Calibri" pitchFamily="34" charset="0"/>
              </a:rPr>
              <a:t>lasılığı,</a:t>
            </a:r>
          </a:p>
          <a:p>
            <a:pPr marL="601200" lvl="1">
              <a:spcAft>
                <a:spcPts val="0"/>
              </a:spcAft>
              <a:buClr>
                <a:srgbClr val="292929"/>
              </a:buClr>
              <a:defRPr/>
            </a:pPr>
            <a:endParaRPr lang="tr-TR" sz="2000" i="1" dirty="0" smtClean="0">
              <a:solidFill>
                <a:srgbClr val="000000"/>
              </a:solidFill>
              <a:latin typeface="Calibri" pitchFamily="34" charset="0"/>
              <a:cs typeface="Calibri" pitchFamily="34" charset="0"/>
            </a:endParaRPr>
          </a:p>
          <a:p>
            <a:pPr marL="3600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Sıklık –  Seyreklik – Frekans</a:t>
            </a:r>
          </a:p>
          <a:p>
            <a:pPr marL="944100" lvl="1" indent="-342900">
              <a:spcAft>
                <a:spcPts val="0"/>
              </a:spcAft>
              <a:buClr>
                <a:srgbClr val="292929"/>
              </a:buClr>
              <a:buFont typeface="Wingdings" pitchFamily="2" charset="2"/>
              <a:buChar char="§"/>
              <a:defRPr/>
            </a:pPr>
            <a:r>
              <a:rPr lang="tr-TR" sz="2000" i="1" dirty="0" smtClean="0">
                <a:solidFill>
                  <a:srgbClr val="000000"/>
                </a:solidFill>
                <a:latin typeface="Calibri" pitchFamily="34" charset="0"/>
                <a:cs typeface="Calibri" pitchFamily="34" charset="0"/>
              </a:rPr>
              <a:t>Tehlikeye Zaman İçinde Maruz Kalma Tekrarı</a:t>
            </a:r>
          </a:p>
          <a:p>
            <a:pPr marL="360000" indent="-216000">
              <a:spcAft>
                <a:spcPts val="0"/>
              </a:spcAft>
              <a:buClr>
                <a:srgbClr val="292929"/>
              </a:buClr>
              <a:buFont typeface="Wingdings" pitchFamily="2" charset="2"/>
              <a:buChar char="ü"/>
              <a:defRPr/>
            </a:pPr>
            <a:endParaRPr lang="tr-TR" sz="2000" i="1" dirty="0" smtClean="0">
              <a:solidFill>
                <a:srgbClr val="000000"/>
              </a:solidFill>
              <a:latin typeface="Calibri" pitchFamily="34" charset="0"/>
              <a:cs typeface="Calibri" pitchFamily="34" charset="0"/>
            </a:endParaRPr>
          </a:p>
          <a:p>
            <a:pPr marL="3600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Şiddet </a:t>
            </a:r>
            <a:r>
              <a:rPr lang="tr-TR" sz="2000" b="1" i="1" dirty="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Sonuçların Etkisi</a:t>
            </a:r>
            <a:endParaRPr lang="tr-TR" sz="2000" b="1" i="1" dirty="0">
              <a:solidFill>
                <a:srgbClr val="000000"/>
              </a:solidFill>
              <a:latin typeface="Calibri" pitchFamily="34" charset="0"/>
              <a:cs typeface="Calibri" pitchFamily="34" charset="0"/>
            </a:endParaRPr>
          </a:p>
          <a:p>
            <a:pPr marL="944100" lvl="1" indent="-342900">
              <a:spcAft>
                <a:spcPts val="0"/>
              </a:spcAft>
              <a:buClr>
                <a:srgbClr val="292929"/>
              </a:buClr>
              <a:buFont typeface="Wingdings" pitchFamily="2" charset="2"/>
              <a:buChar char="§"/>
              <a:defRPr/>
            </a:pPr>
            <a:r>
              <a:rPr lang="tr-TR" sz="2000" i="1" dirty="0">
                <a:solidFill>
                  <a:srgbClr val="000000"/>
                </a:solidFill>
                <a:latin typeface="Calibri" pitchFamily="34" charset="0"/>
                <a:cs typeface="Calibri" pitchFamily="34" charset="0"/>
              </a:rPr>
              <a:t>Tehlikenin İnsan ve/veya Çevre Üzerindeki Tahmini </a:t>
            </a:r>
            <a:r>
              <a:rPr lang="tr-TR" sz="2000" i="1" dirty="0" smtClean="0">
                <a:solidFill>
                  <a:srgbClr val="000000"/>
                </a:solidFill>
                <a:latin typeface="Calibri" pitchFamily="34" charset="0"/>
                <a:cs typeface="Calibri" pitchFamily="34" charset="0"/>
              </a:rPr>
              <a:t>Zararı</a:t>
            </a:r>
            <a:endParaRPr lang="tr-TR" sz="2000" i="1" dirty="0">
              <a:solidFill>
                <a:srgbClr val="000000"/>
              </a:solidFill>
              <a:latin typeface="Calibri" pitchFamily="34" charset="0"/>
              <a:cs typeface="Calibri" pitchFamily="34" charset="0"/>
            </a:endParaRPr>
          </a:p>
          <a:p>
            <a:pPr marL="630900" indent="-342900">
              <a:spcAft>
                <a:spcPts val="0"/>
              </a:spcAft>
              <a:buClr>
                <a:srgbClr val="292929"/>
              </a:buClr>
              <a:buFont typeface="Wingdings" pitchFamily="2" charset="2"/>
              <a:buChar char="ü"/>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3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967487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«İnsanların </a:t>
            </a:r>
            <a:r>
              <a:rPr lang="tr-TR" sz="2000" b="1" i="1" dirty="0">
                <a:solidFill>
                  <a:srgbClr val="000000"/>
                </a:solidFill>
                <a:latin typeface="Calibri" pitchFamily="34" charset="0"/>
                <a:cs typeface="Calibri" pitchFamily="34" charset="0"/>
              </a:rPr>
              <a:t>yaralanması, hastalanması, malın veya malzemenin hasar görmesi, </a:t>
            </a:r>
            <a:r>
              <a:rPr lang="tr-TR" sz="2000" b="1" i="1" dirty="0" smtClean="0">
                <a:solidFill>
                  <a:srgbClr val="000000"/>
                </a:solidFill>
                <a:latin typeface="Calibri" pitchFamily="34" charset="0"/>
                <a:cs typeface="Calibri" pitchFamily="34" charset="0"/>
              </a:rPr>
              <a:t>işyeri </a:t>
            </a:r>
            <a:r>
              <a:rPr lang="tr-TR" sz="2000" b="1" i="1" dirty="0">
                <a:solidFill>
                  <a:srgbClr val="000000"/>
                </a:solidFill>
                <a:latin typeface="Calibri" pitchFamily="34" charset="0"/>
                <a:cs typeface="Calibri" pitchFamily="34" charset="0"/>
              </a:rPr>
              <a:t>ortamının zarar görmesi veya bunların gerçekleşmesine sebep olabilecek </a:t>
            </a:r>
            <a:r>
              <a:rPr lang="tr-TR" sz="2000" b="1" i="1" dirty="0" smtClean="0">
                <a:solidFill>
                  <a:srgbClr val="000000"/>
                </a:solidFill>
                <a:latin typeface="Calibri" pitchFamily="34" charset="0"/>
                <a:cs typeface="Calibri" pitchFamily="34" charset="0"/>
              </a:rPr>
              <a:t>kaynak, durum veya işlem»</a:t>
            </a:r>
          </a:p>
          <a:p>
            <a:pPr algn="ctr">
              <a:spcAft>
                <a:spcPts val="0"/>
              </a:spcAft>
              <a:buClr>
                <a:srgbClr val="292929"/>
              </a:buClr>
              <a:defRPr/>
            </a:pPr>
            <a:r>
              <a:rPr lang="tr-TR" sz="2000" i="1" dirty="0" smtClean="0">
                <a:solidFill>
                  <a:srgbClr val="000000"/>
                </a:solidFill>
                <a:latin typeface="Calibri" pitchFamily="34" charset="0"/>
                <a:cs typeface="Calibri" pitchFamily="34" charset="0"/>
              </a:rPr>
              <a:t>(TS 18001-2004 versiyonu)</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«İnsanların </a:t>
            </a:r>
            <a:r>
              <a:rPr lang="tr-TR" sz="2000" b="1" i="1" dirty="0">
                <a:solidFill>
                  <a:srgbClr val="000000"/>
                </a:solidFill>
                <a:latin typeface="Calibri" pitchFamily="34" charset="0"/>
                <a:cs typeface="Calibri" pitchFamily="34" charset="0"/>
              </a:rPr>
              <a:t>yaralanması </a:t>
            </a:r>
            <a:r>
              <a:rPr lang="tr-TR" sz="2000" b="1" i="1" dirty="0" smtClean="0">
                <a:solidFill>
                  <a:srgbClr val="000000"/>
                </a:solidFill>
                <a:latin typeface="Calibri" pitchFamily="34" charset="0"/>
                <a:cs typeface="Calibri" pitchFamily="34" charset="0"/>
              </a:rPr>
              <a:t>veya sağlığının </a:t>
            </a:r>
            <a:r>
              <a:rPr lang="tr-TR" sz="2000" b="1" i="1" dirty="0">
                <a:solidFill>
                  <a:srgbClr val="000000"/>
                </a:solidFill>
                <a:latin typeface="Calibri" pitchFamily="34" charset="0"/>
                <a:cs typeface="Calibri" pitchFamily="34" charset="0"/>
              </a:rPr>
              <a:t>bozulması veya bunların </a:t>
            </a:r>
            <a:r>
              <a:rPr lang="tr-TR" sz="2000" b="1" i="1" dirty="0" smtClean="0">
                <a:solidFill>
                  <a:srgbClr val="000000"/>
                </a:solidFill>
                <a:latin typeface="Calibri" pitchFamily="34" charset="0"/>
                <a:cs typeface="Calibri" pitchFamily="34" charset="0"/>
              </a:rPr>
              <a:t>birlikte gerçekleşmesine </a:t>
            </a:r>
            <a:r>
              <a:rPr lang="tr-TR" sz="2000" b="1" i="1" dirty="0">
                <a:solidFill>
                  <a:srgbClr val="000000"/>
                </a:solidFill>
                <a:latin typeface="Calibri" pitchFamily="34" charset="0"/>
                <a:cs typeface="Calibri" pitchFamily="34" charset="0"/>
              </a:rPr>
              <a:t>sebep olabilecek kaynak</a:t>
            </a:r>
            <a:r>
              <a:rPr lang="tr-TR" sz="2000" b="1" i="1" dirty="0" smtClean="0">
                <a:solidFill>
                  <a:srgbClr val="000000"/>
                </a:solidFill>
                <a:latin typeface="Calibri" pitchFamily="34" charset="0"/>
                <a:cs typeface="Calibri" pitchFamily="34" charset="0"/>
              </a:rPr>
              <a:t>, durum </a:t>
            </a:r>
            <a:r>
              <a:rPr lang="tr-TR" sz="2000" b="1" i="1" dirty="0">
                <a:solidFill>
                  <a:srgbClr val="000000"/>
                </a:solidFill>
                <a:latin typeface="Calibri" pitchFamily="34" charset="0"/>
                <a:cs typeface="Calibri" pitchFamily="34" charset="0"/>
              </a:rPr>
              <a:t>veya </a:t>
            </a:r>
            <a:r>
              <a:rPr lang="tr-TR" sz="2000" b="1" i="1" dirty="0" smtClean="0">
                <a:solidFill>
                  <a:srgbClr val="000000"/>
                </a:solidFill>
                <a:latin typeface="Calibri" pitchFamily="34" charset="0"/>
                <a:cs typeface="Calibri" pitchFamily="34" charset="0"/>
              </a:rPr>
              <a:t>işlem» </a:t>
            </a:r>
          </a:p>
          <a:p>
            <a:pPr algn="ctr">
              <a:spcAft>
                <a:spcPts val="0"/>
              </a:spcAft>
              <a:buClr>
                <a:srgbClr val="292929"/>
              </a:buClr>
              <a:defRPr/>
            </a:pPr>
            <a:r>
              <a:rPr lang="tr-TR" sz="2000" i="1" dirty="0" smtClean="0">
                <a:solidFill>
                  <a:srgbClr val="000000"/>
                </a:solidFill>
                <a:latin typeface="Calibri" pitchFamily="34" charset="0"/>
                <a:cs typeface="Calibri" pitchFamily="34" charset="0"/>
              </a:rPr>
              <a:t>(</a:t>
            </a:r>
            <a:r>
              <a:rPr lang="tr-TR" sz="2000" i="1" dirty="0">
                <a:solidFill>
                  <a:srgbClr val="000000"/>
                </a:solidFill>
                <a:latin typeface="Calibri" pitchFamily="34" charset="0"/>
                <a:cs typeface="Calibri" pitchFamily="34" charset="0"/>
              </a:rPr>
              <a:t>TS </a:t>
            </a:r>
            <a:r>
              <a:rPr lang="tr-TR" sz="2000" i="1" dirty="0" smtClean="0">
                <a:solidFill>
                  <a:srgbClr val="000000"/>
                </a:solidFill>
                <a:latin typeface="Calibri" pitchFamily="34" charset="0"/>
                <a:cs typeface="Calibri" pitchFamily="34" charset="0"/>
              </a:rPr>
              <a:t>18001-2007 versiyonu)</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392325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FİNE-KİNNEY</a:t>
            </a:r>
          </a:p>
        </p:txBody>
      </p:sp>
      <p:graphicFrame>
        <p:nvGraphicFramePr>
          <p:cNvPr id="10" name="Tablo 9"/>
          <p:cNvGraphicFramePr>
            <a:graphicFrameLocks noGrp="1"/>
          </p:cNvGraphicFramePr>
          <p:nvPr>
            <p:extLst>
              <p:ext uri="{D42A27DB-BD31-4B8C-83A1-F6EECF244321}">
                <p14:modId xmlns:p14="http://schemas.microsoft.com/office/powerpoint/2010/main" val="4103353545"/>
              </p:ext>
            </p:extLst>
          </p:nvPr>
        </p:nvGraphicFramePr>
        <p:xfrm>
          <a:off x="476249" y="1567204"/>
          <a:ext cx="8317606" cy="3854730"/>
        </p:xfrm>
        <a:graphic>
          <a:graphicData uri="http://schemas.openxmlformats.org/drawingml/2006/table">
            <a:tbl>
              <a:tblPr firstRow="1" bandRow="1">
                <a:effectLst>
                  <a:innerShdw blurRad="114300">
                    <a:prstClr val="black"/>
                  </a:innerShdw>
                </a:effectLst>
                <a:tableStyleId>{5C22544A-7EE6-4342-B048-85BDC9FD1C3A}</a:tableStyleId>
              </a:tblPr>
              <a:tblGrid>
                <a:gridCol w="234950"/>
                <a:gridCol w="3566821"/>
                <a:gridCol w="3149258"/>
                <a:gridCol w="1366577"/>
              </a:tblGrid>
              <a:tr h="515455">
                <a:tc>
                  <a:txBody>
                    <a:bodyPr/>
                    <a:lstStyle/>
                    <a:p>
                      <a:pPr algn="ctr"/>
                      <a:endParaRPr lang="tr-TR" sz="300" dirty="0">
                        <a:latin typeface="Calibri" pitchFamily="34" charset="0"/>
                        <a:cs typeface="Calibri" pitchFamily="34" charset="0"/>
                      </a:endParaRPr>
                    </a:p>
                  </a:txBody>
                  <a:tcPr anchor="ctr">
                    <a:solidFill>
                      <a:srgbClr val="00B050"/>
                    </a:solidFill>
                  </a:tcPr>
                </a:tc>
                <a:tc gridSpan="2">
                  <a:txBody>
                    <a:bodyPr/>
                    <a:lstStyle/>
                    <a:p>
                      <a:pPr algn="ctr"/>
                      <a:r>
                        <a:rPr lang="tr-TR" sz="2200" dirty="0" smtClean="0">
                          <a:solidFill>
                            <a:schemeClr val="tx1"/>
                          </a:solidFill>
                          <a:latin typeface="Calibri" pitchFamily="34" charset="0"/>
                          <a:cs typeface="Calibri" pitchFamily="34" charset="0"/>
                        </a:rPr>
                        <a:t>OLASILIK</a:t>
                      </a:r>
                      <a:r>
                        <a:rPr lang="tr-TR" sz="2200" baseline="0" dirty="0" smtClean="0">
                          <a:solidFill>
                            <a:schemeClr val="tx1"/>
                          </a:solidFill>
                          <a:latin typeface="Calibri" pitchFamily="34" charset="0"/>
                          <a:cs typeface="Calibri" pitchFamily="34" charset="0"/>
                        </a:rPr>
                        <a:t> – İHTİMAL – ŞANS</a:t>
                      </a:r>
                    </a:p>
                    <a:p>
                      <a:pPr algn="ctr"/>
                      <a:r>
                        <a:rPr lang="tr-TR" sz="2200" b="0" baseline="0" dirty="0" smtClean="0">
                          <a:solidFill>
                            <a:schemeClr val="tx1"/>
                          </a:solidFill>
                          <a:latin typeface="Calibri" pitchFamily="34" charset="0"/>
                          <a:cs typeface="Calibri" pitchFamily="34" charset="0"/>
                        </a:rPr>
                        <a:t>«Zararın Gerçekleşme Olasılığı-İhtimali-Şansı»</a:t>
                      </a:r>
                      <a:endParaRPr lang="tr-TR" sz="2200" b="0"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dirty="0">
                        <a:solidFill>
                          <a:schemeClr val="tx1"/>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200" dirty="0" smtClean="0">
                          <a:solidFill>
                            <a:schemeClr val="bg1"/>
                          </a:solidFill>
                          <a:latin typeface="Calibri" pitchFamily="34" charset="0"/>
                          <a:cs typeface="Calibri" pitchFamily="34" charset="0"/>
                        </a:rPr>
                        <a:t>OLASILIK</a:t>
                      </a:r>
                    </a:p>
                    <a:p>
                      <a:pPr algn="ctr"/>
                      <a:r>
                        <a:rPr lang="tr-TR" sz="2200" dirty="0" smtClean="0">
                          <a:solidFill>
                            <a:schemeClr val="bg1"/>
                          </a:solidFill>
                          <a:latin typeface="Calibri" pitchFamily="34" charset="0"/>
                          <a:cs typeface="Calibri" pitchFamily="34" charset="0"/>
                        </a:rPr>
                        <a:t>DEĞERİ</a:t>
                      </a:r>
                      <a:endParaRPr lang="tr-TR" sz="2200" dirty="0">
                        <a:solidFill>
                          <a:schemeClr val="bg1"/>
                        </a:solidFill>
                        <a:latin typeface="Calibri" pitchFamily="34" charset="0"/>
                        <a:cs typeface="Calibri" pitchFamily="34" charset="0"/>
                      </a:endParaRPr>
                    </a:p>
                  </a:txBody>
                  <a:tcPr anchor="ctr">
                    <a:solidFill>
                      <a:schemeClr val="bg2">
                        <a:lumMod val="60000"/>
                        <a:lumOff val="40000"/>
                      </a:schemeClr>
                    </a:solidFill>
                  </a:tcPr>
                </a:tc>
              </a:tr>
              <a:tr h="515455">
                <a:tc rowSpan="6">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rPr>
                        <a:t>Beklenir, Kesin</a:t>
                      </a:r>
                    </a:p>
                  </a:txBody>
                  <a:tcPr marL="9525" marR="9525" marT="9525" marB="0" anchor="ctr">
                    <a:solidFill>
                      <a:schemeClr val="bg1">
                        <a:lumMod val="85000"/>
                      </a:schemeClr>
                    </a:solidFill>
                  </a:tcPr>
                </a:tc>
                <a:tc>
                  <a:txBody>
                    <a:bodyPr/>
                    <a:lstStyle/>
                    <a:p>
                      <a:pPr algn="l" fontAlgn="ctr"/>
                      <a:r>
                        <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rPr>
                        <a:t>Çok Kuvvetle Muhtemel</a:t>
                      </a:r>
                    </a:p>
                  </a:txBody>
                  <a:tcPr marL="9525" marR="9525" marT="9525" marB="0" anchor="ctr">
                    <a:solidFill>
                      <a:schemeClr val="bg1">
                        <a:lumMod val="85000"/>
                      </a:schemeClr>
                    </a:solidFill>
                  </a:tcPr>
                </a:tc>
                <a:tc>
                  <a:txBody>
                    <a:bodyPr/>
                    <a:lstStyle/>
                    <a:p>
                      <a:pPr algn="ctr"/>
                      <a:r>
                        <a:rPr lang="tr-TR" sz="2400" b="1" dirty="0" smtClean="0">
                          <a:solidFill>
                            <a:schemeClr val="bg1"/>
                          </a:solidFill>
                          <a:latin typeface="Calibri" pitchFamily="34" charset="0"/>
                          <a:cs typeface="Calibri" pitchFamily="34" charset="0"/>
                        </a:rPr>
                        <a:t>10</a:t>
                      </a:r>
                      <a:endParaRPr lang="tr-TR" sz="2400" b="1" dirty="0">
                        <a:solidFill>
                          <a:schemeClr val="bg1"/>
                        </a:solidFill>
                        <a:latin typeface="Calibri" pitchFamily="34" charset="0"/>
                        <a:cs typeface="Calibri" pitchFamily="34" charset="0"/>
                      </a:endParaRPr>
                    </a:p>
                  </a:txBody>
                  <a:tcPr anchor="ctr">
                    <a:solidFill>
                      <a:schemeClr val="bg2">
                        <a:lumMod val="60000"/>
                        <a:lumOff val="40000"/>
                      </a:schemeClr>
                    </a:solidFill>
                  </a:tcPr>
                </a:tc>
              </a:tr>
              <a:tr h="515455">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rPr>
                        <a:t>Yüksek / Oldukça Mümkün</a:t>
                      </a:r>
                    </a:p>
                  </a:txBody>
                  <a:tcPr marL="9525" marR="9525" marT="9525" marB="0" anchor="ctr">
                    <a:solidFill>
                      <a:schemeClr val="bg1">
                        <a:lumMod val="85000"/>
                      </a:schemeClr>
                    </a:solidFill>
                  </a:tcPr>
                </a:tc>
                <a:tc>
                  <a:txBody>
                    <a:bodyPr/>
                    <a:lstStyle/>
                    <a:p>
                      <a:pPr algn="l" fontAlgn="ctr"/>
                      <a:r>
                        <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rPr>
                        <a:t>Kuvvetle Muhtemel</a:t>
                      </a:r>
                    </a:p>
                  </a:txBody>
                  <a:tcPr marL="9525" marR="9525" marT="9525" marB="0" anchor="ctr">
                    <a:solidFill>
                      <a:schemeClr val="bg1">
                        <a:lumMod val="85000"/>
                      </a:schemeClr>
                    </a:solidFill>
                  </a:tcPr>
                </a:tc>
                <a:tc>
                  <a:txBody>
                    <a:bodyPr/>
                    <a:lstStyle/>
                    <a:p>
                      <a:pPr algn="ctr"/>
                      <a:r>
                        <a:rPr lang="tr-TR" sz="2400" b="1" dirty="0" smtClean="0">
                          <a:solidFill>
                            <a:schemeClr val="bg1"/>
                          </a:solidFill>
                          <a:latin typeface="Calibri" pitchFamily="34" charset="0"/>
                          <a:cs typeface="Calibri" pitchFamily="34" charset="0"/>
                        </a:rPr>
                        <a:t>6</a:t>
                      </a:r>
                      <a:endParaRPr lang="tr-TR" sz="2400" b="1" dirty="0">
                        <a:solidFill>
                          <a:schemeClr val="bg1"/>
                        </a:solidFill>
                        <a:latin typeface="Calibri" pitchFamily="34" charset="0"/>
                        <a:cs typeface="Calibri" pitchFamily="34" charset="0"/>
                      </a:endParaRPr>
                    </a:p>
                  </a:txBody>
                  <a:tcPr anchor="ctr">
                    <a:solidFill>
                      <a:schemeClr val="bg2">
                        <a:lumMod val="60000"/>
                        <a:lumOff val="40000"/>
                      </a:schemeClr>
                    </a:solidFill>
                  </a:tcPr>
                </a:tc>
              </a:tr>
              <a:tr h="515455">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rPr>
                        <a:t>Olası</a:t>
                      </a:r>
                    </a:p>
                  </a:txBody>
                  <a:tcPr marL="9525" marR="9525" marT="9525" marB="0" anchor="ctr">
                    <a:solidFill>
                      <a:schemeClr val="bg1">
                        <a:lumMod val="85000"/>
                      </a:schemeClr>
                    </a:solidFill>
                  </a:tcPr>
                </a:tc>
                <a:tc>
                  <a:txBody>
                    <a:bodyPr/>
                    <a:lstStyle/>
                    <a:p>
                      <a:pPr algn="l" fontAlgn="ctr"/>
                      <a:r>
                        <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rPr>
                        <a:t>Nadir Fakat Olabilir</a:t>
                      </a:r>
                    </a:p>
                  </a:txBody>
                  <a:tcPr marL="9525" marR="9525" marT="9525" marB="0" anchor="ctr">
                    <a:solidFill>
                      <a:schemeClr val="bg1">
                        <a:lumMod val="85000"/>
                      </a:schemeClr>
                    </a:solidFill>
                  </a:tcPr>
                </a:tc>
                <a:tc>
                  <a:txBody>
                    <a:bodyPr/>
                    <a:lstStyle/>
                    <a:p>
                      <a:pPr algn="ctr"/>
                      <a:r>
                        <a:rPr lang="tr-TR" sz="2400" b="1" dirty="0" smtClean="0">
                          <a:solidFill>
                            <a:schemeClr val="bg1"/>
                          </a:solidFill>
                          <a:latin typeface="Calibri" pitchFamily="34" charset="0"/>
                          <a:cs typeface="Calibri" pitchFamily="34" charset="0"/>
                        </a:rPr>
                        <a:t>3</a:t>
                      </a:r>
                      <a:endParaRPr lang="tr-TR" sz="2400" b="1" dirty="0">
                        <a:solidFill>
                          <a:schemeClr val="bg1"/>
                        </a:solidFill>
                        <a:latin typeface="Calibri" pitchFamily="34" charset="0"/>
                        <a:cs typeface="Calibri" pitchFamily="34" charset="0"/>
                      </a:endParaRPr>
                    </a:p>
                  </a:txBody>
                  <a:tcPr anchor="ctr">
                    <a:solidFill>
                      <a:schemeClr val="bg2">
                        <a:lumMod val="60000"/>
                        <a:lumOff val="40000"/>
                      </a:schemeClr>
                    </a:solidFill>
                  </a:tcPr>
                </a:tc>
              </a:tr>
              <a:tr h="515455">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rPr>
                        <a:t>Mümkün Fakat Düşük</a:t>
                      </a:r>
                    </a:p>
                  </a:txBody>
                  <a:tcPr marL="9525" marR="9525" marT="9525" marB="0" anchor="ctr">
                    <a:solidFill>
                      <a:schemeClr val="bg1">
                        <a:lumMod val="85000"/>
                      </a:schemeClr>
                    </a:solidFill>
                  </a:tcPr>
                </a:tc>
                <a:tc>
                  <a:txBody>
                    <a:bodyPr/>
                    <a:lstStyle/>
                    <a:p>
                      <a:pPr algn="l" fontAlgn="ctr"/>
                      <a:r>
                        <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rPr>
                        <a:t>Oldukça Düşük İhtimal</a:t>
                      </a:r>
                    </a:p>
                  </a:txBody>
                  <a:tcPr marL="9525" marR="9525" marT="9525" marB="0" anchor="ctr">
                    <a:solidFill>
                      <a:schemeClr val="bg1">
                        <a:lumMod val="85000"/>
                      </a:schemeClr>
                    </a:solidFill>
                  </a:tcPr>
                </a:tc>
                <a:tc>
                  <a:txBody>
                    <a:bodyPr/>
                    <a:lstStyle/>
                    <a:p>
                      <a:pPr algn="ctr"/>
                      <a:r>
                        <a:rPr lang="tr-TR" sz="2400" b="1" dirty="0" smtClean="0">
                          <a:solidFill>
                            <a:schemeClr val="bg1"/>
                          </a:solidFill>
                          <a:latin typeface="Calibri" pitchFamily="34" charset="0"/>
                          <a:cs typeface="Calibri" pitchFamily="34" charset="0"/>
                        </a:rPr>
                        <a:t>1</a:t>
                      </a:r>
                      <a:endParaRPr lang="tr-TR" sz="2400" b="1" dirty="0">
                        <a:solidFill>
                          <a:schemeClr val="bg1"/>
                        </a:solidFill>
                        <a:latin typeface="Calibri" pitchFamily="34" charset="0"/>
                        <a:cs typeface="Calibri" pitchFamily="34" charset="0"/>
                      </a:endParaRPr>
                    </a:p>
                  </a:txBody>
                  <a:tcPr anchor="ctr">
                    <a:solidFill>
                      <a:schemeClr val="bg2">
                        <a:lumMod val="60000"/>
                        <a:lumOff val="40000"/>
                      </a:schemeClr>
                    </a:solidFill>
                  </a:tcPr>
                </a:tc>
              </a:tr>
              <a:tr h="515455">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rPr>
                        <a:t>Beklenmez Fakat Mümkün</a:t>
                      </a:r>
                    </a:p>
                  </a:txBody>
                  <a:tcPr marL="9525" marR="9525" marT="9525" marB="0" anchor="ctr">
                    <a:solidFill>
                      <a:schemeClr val="bg1">
                        <a:lumMod val="85000"/>
                      </a:schemeClr>
                    </a:solidFill>
                  </a:tcPr>
                </a:tc>
                <a:tc>
                  <a:txBody>
                    <a:bodyPr/>
                    <a:lstStyle/>
                    <a:p>
                      <a:pPr algn="l" fontAlgn="ctr"/>
                      <a:r>
                        <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rPr>
                        <a:t>Zayıf İhtimal</a:t>
                      </a:r>
                    </a:p>
                  </a:txBody>
                  <a:tcPr marL="9525" marR="9525" marT="9525" marB="0" anchor="ctr">
                    <a:solidFill>
                      <a:schemeClr val="bg1">
                        <a:lumMod val="85000"/>
                      </a:schemeClr>
                    </a:solidFill>
                  </a:tcPr>
                </a:tc>
                <a:tc>
                  <a:txBody>
                    <a:bodyPr/>
                    <a:lstStyle/>
                    <a:p>
                      <a:pPr algn="ctr"/>
                      <a:r>
                        <a:rPr lang="tr-TR" sz="2400" b="1" dirty="0" smtClean="0">
                          <a:solidFill>
                            <a:schemeClr val="bg1"/>
                          </a:solidFill>
                          <a:latin typeface="Calibri" pitchFamily="34" charset="0"/>
                          <a:cs typeface="Calibri" pitchFamily="34" charset="0"/>
                        </a:rPr>
                        <a:t>0,5</a:t>
                      </a:r>
                      <a:endParaRPr lang="tr-TR" sz="2400" b="1" dirty="0">
                        <a:solidFill>
                          <a:schemeClr val="bg1"/>
                        </a:solidFill>
                        <a:latin typeface="Calibri" pitchFamily="34" charset="0"/>
                        <a:cs typeface="Calibri" pitchFamily="34" charset="0"/>
                      </a:endParaRPr>
                    </a:p>
                  </a:txBody>
                  <a:tcPr anchor="ctr">
                    <a:solidFill>
                      <a:schemeClr val="bg2">
                        <a:lumMod val="60000"/>
                        <a:lumOff val="40000"/>
                      </a:schemeClr>
                    </a:solidFill>
                  </a:tcPr>
                </a:tc>
              </a:tr>
              <a:tr h="515455">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rPr>
                        <a:t>Beklenmez</a:t>
                      </a:r>
                    </a:p>
                  </a:txBody>
                  <a:tcPr marL="9525" marR="9525" marT="9525" marB="0" anchor="ctr">
                    <a:solidFill>
                      <a:schemeClr val="bg1">
                        <a:lumMod val="85000"/>
                      </a:schemeClr>
                    </a:solidFill>
                  </a:tcPr>
                </a:tc>
                <a:tc>
                  <a:txBody>
                    <a:bodyPr/>
                    <a:lstStyle/>
                    <a:p>
                      <a:pPr algn="l" fontAlgn="ctr"/>
                      <a:r>
                        <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rPr>
                        <a:t>Pratik Olarak İmkansız</a:t>
                      </a:r>
                    </a:p>
                  </a:txBody>
                  <a:tcPr marL="9525" marR="9525" marT="9525" marB="0" anchor="ctr">
                    <a:solidFill>
                      <a:schemeClr val="bg1">
                        <a:lumMod val="85000"/>
                      </a:schemeClr>
                    </a:solidFill>
                  </a:tcPr>
                </a:tc>
                <a:tc>
                  <a:txBody>
                    <a:bodyPr/>
                    <a:lstStyle/>
                    <a:p>
                      <a:pPr algn="ctr"/>
                      <a:r>
                        <a:rPr lang="tr-TR" sz="2400" b="1" dirty="0" smtClean="0">
                          <a:solidFill>
                            <a:schemeClr val="bg1"/>
                          </a:solidFill>
                          <a:latin typeface="Calibri" pitchFamily="34" charset="0"/>
                          <a:cs typeface="Calibri" pitchFamily="34" charset="0"/>
                        </a:rPr>
                        <a:t>0,2</a:t>
                      </a:r>
                      <a:endParaRPr lang="tr-TR" sz="2400" b="1" dirty="0">
                        <a:solidFill>
                          <a:schemeClr val="bg1"/>
                        </a:solidFill>
                        <a:latin typeface="Calibri" pitchFamily="34" charset="0"/>
                        <a:cs typeface="Calibri" pitchFamily="34" charset="0"/>
                      </a:endParaRPr>
                    </a:p>
                  </a:txBody>
                  <a:tcPr anchor="ctr">
                    <a:solidFill>
                      <a:schemeClr val="bg2">
                        <a:lumMod val="60000"/>
                        <a:lumOff val="40000"/>
                      </a:schemeClr>
                    </a:solidFill>
                  </a:tcPr>
                </a:tc>
              </a:tr>
            </a:tbl>
          </a:graphicData>
        </a:graphic>
      </p:graphicFrame>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28363021"/>
      </p:ext>
    </p:extLst>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FİNE-KİNNEY</a:t>
            </a:r>
          </a:p>
        </p:txBody>
      </p:sp>
      <p:graphicFrame>
        <p:nvGraphicFramePr>
          <p:cNvPr id="10" name="Tablo 9"/>
          <p:cNvGraphicFramePr>
            <a:graphicFrameLocks noGrp="1"/>
          </p:cNvGraphicFramePr>
          <p:nvPr>
            <p:extLst>
              <p:ext uri="{D42A27DB-BD31-4B8C-83A1-F6EECF244321}">
                <p14:modId xmlns:p14="http://schemas.microsoft.com/office/powerpoint/2010/main" val="1527720647"/>
              </p:ext>
            </p:extLst>
          </p:nvPr>
        </p:nvGraphicFramePr>
        <p:xfrm>
          <a:off x="476249" y="1567204"/>
          <a:ext cx="8478489" cy="4370185"/>
        </p:xfrm>
        <a:graphic>
          <a:graphicData uri="http://schemas.openxmlformats.org/drawingml/2006/table">
            <a:tbl>
              <a:tblPr firstRow="1" bandRow="1">
                <a:effectLst>
                  <a:innerShdw blurRad="114300">
                    <a:prstClr val="black"/>
                  </a:innerShdw>
                </a:effectLst>
                <a:tableStyleId>{5C22544A-7EE6-4342-B048-85BDC9FD1C3A}</a:tableStyleId>
              </a:tblPr>
              <a:tblGrid>
                <a:gridCol w="234950"/>
                <a:gridCol w="3727704"/>
                <a:gridCol w="3149258"/>
                <a:gridCol w="1366577"/>
              </a:tblGrid>
              <a:tr h="515455">
                <a:tc>
                  <a:txBody>
                    <a:bodyPr/>
                    <a:lstStyle/>
                    <a:p>
                      <a:pPr algn="ctr"/>
                      <a:endParaRPr lang="tr-TR" sz="300" dirty="0">
                        <a:latin typeface="Calibri" pitchFamily="34" charset="0"/>
                        <a:cs typeface="Calibri" pitchFamily="34" charset="0"/>
                      </a:endParaRPr>
                    </a:p>
                  </a:txBody>
                  <a:tcPr anchor="ctr">
                    <a:solidFill>
                      <a:schemeClr val="accent5">
                        <a:lumMod val="50000"/>
                      </a:schemeClr>
                    </a:solidFill>
                  </a:tcPr>
                </a:tc>
                <a:tc gridSpan="2">
                  <a:txBody>
                    <a:bodyPr/>
                    <a:lstStyle/>
                    <a:p>
                      <a:pPr algn="ctr"/>
                      <a:r>
                        <a:rPr lang="tr-TR" sz="2200" dirty="0" smtClean="0">
                          <a:solidFill>
                            <a:schemeClr val="tx1"/>
                          </a:solidFill>
                          <a:latin typeface="Calibri" pitchFamily="34" charset="0"/>
                          <a:cs typeface="Calibri" pitchFamily="34" charset="0"/>
                        </a:rPr>
                        <a:t>FREKANS – SIKLIK</a:t>
                      </a:r>
                      <a:endParaRPr lang="tr-TR" sz="2200" baseline="0" dirty="0" smtClean="0">
                        <a:solidFill>
                          <a:schemeClr val="tx1"/>
                        </a:solidFill>
                        <a:latin typeface="Calibri" pitchFamily="34" charset="0"/>
                        <a:cs typeface="Calibri" pitchFamily="34" charset="0"/>
                      </a:endParaRPr>
                    </a:p>
                    <a:p>
                      <a:pPr algn="ctr"/>
                      <a:r>
                        <a:rPr lang="tr-TR" sz="2200" b="0" baseline="0" dirty="0" smtClean="0">
                          <a:solidFill>
                            <a:schemeClr val="tx1"/>
                          </a:solidFill>
                          <a:latin typeface="Calibri" pitchFamily="34" charset="0"/>
                          <a:cs typeface="Calibri" pitchFamily="34" charset="0"/>
                        </a:rPr>
                        <a:t>«Tehlikeye Zaman İçinde Maruz Kalma Tekrarı-Sıklığı»</a:t>
                      </a:r>
                      <a:endParaRPr lang="tr-TR" sz="2200" b="0"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dirty="0">
                        <a:solidFill>
                          <a:schemeClr val="tx1"/>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200" dirty="0" smtClean="0">
                          <a:solidFill>
                            <a:schemeClr val="bg1"/>
                          </a:solidFill>
                          <a:latin typeface="Calibri" pitchFamily="34" charset="0"/>
                          <a:cs typeface="Calibri" pitchFamily="34" charset="0"/>
                        </a:rPr>
                        <a:t>FREKANS</a:t>
                      </a:r>
                    </a:p>
                    <a:p>
                      <a:pPr algn="ctr"/>
                      <a:r>
                        <a:rPr lang="tr-TR" sz="2200" dirty="0" smtClean="0">
                          <a:solidFill>
                            <a:schemeClr val="bg1"/>
                          </a:solidFill>
                          <a:latin typeface="Calibri" pitchFamily="34" charset="0"/>
                          <a:cs typeface="Calibri" pitchFamily="34" charset="0"/>
                        </a:rPr>
                        <a:t>DEĞERİ</a:t>
                      </a:r>
                      <a:endParaRPr lang="tr-TR" sz="2200" dirty="0">
                        <a:solidFill>
                          <a:schemeClr val="bg1"/>
                        </a:solidFill>
                        <a:latin typeface="Calibri" pitchFamily="34" charset="0"/>
                        <a:cs typeface="Calibri" pitchFamily="34" charset="0"/>
                      </a:endParaRPr>
                    </a:p>
                  </a:txBody>
                  <a:tcPr anchor="ctr">
                    <a:solidFill>
                      <a:schemeClr val="bg2">
                        <a:lumMod val="75000"/>
                      </a:schemeClr>
                    </a:solidFill>
                  </a:tcPr>
                </a:tc>
              </a:tr>
              <a:tr h="515455">
                <a:tc>
                  <a:txBody>
                    <a:bodyPr/>
                    <a:lstStyle/>
                    <a:p>
                      <a:pPr algn="ctr"/>
                      <a:endParaRPr lang="tr-TR" sz="300" b="1" dirty="0">
                        <a:latin typeface="Cambria" pitchFamily="18" charset="0"/>
                        <a:cs typeface="Calibri" pitchFamily="34" charset="0"/>
                      </a:endParaRPr>
                    </a:p>
                  </a:txBody>
                  <a:tcPr vert="wordArtVert" anchor="ctr">
                    <a:solidFill>
                      <a:schemeClr val="accent5">
                        <a:lumMod val="50000"/>
                      </a:schemeClr>
                    </a:solidFill>
                  </a:tcPr>
                </a:tc>
                <a:tc>
                  <a:txBody>
                    <a:bodyPr/>
                    <a:lstStyle/>
                    <a:p>
                      <a:pPr algn="ctr" fontAlgn="ctr"/>
                      <a:r>
                        <a:rPr lang="tr-TR" sz="2000" b="1" i="0" u="none" strike="noStrike" dirty="0" smtClean="0">
                          <a:solidFill>
                            <a:srgbClr val="000000"/>
                          </a:solidFill>
                          <a:effectLst/>
                          <a:latin typeface="Calibri"/>
                        </a:rPr>
                        <a:t>Rutin</a:t>
                      </a:r>
                      <a:r>
                        <a:rPr lang="tr-TR" sz="2000" b="1" i="0" u="none" strike="noStrike" baseline="0" dirty="0" smtClean="0">
                          <a:solidFill>
                            <a:srgbClr val="000000"/>
                          </a:solidFill>
                          <a:effectLst/>
                          <a:latin typeface="Calibri"/>
                        </a:rPr>
                        <a:t> Olmayan</a:t>
                      </a:r>
                      <a:endParaRPr lang="tr-TR" sz="2000" b="1"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2000" b="1" i="1" u="none" strike="noStrike" dirty="0" smtClean="0">
                          <a:solidFill>
                            <a:srgbClr val="000000"/>
                          </a:solidFill>
                          <a:effectLst/>
                          <a:latin typeface="Calibri"/>
                        </a:rPr>
                        <a:t>Rutin Olan</a:t>
                      </a:r>
                      <a:endParaRPr lang="tr-TR" sz="20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smtClean="0">
                        <a:ln>
                          <a:noFill/>
                        </a:ln>
                        <a:solidFill>
                          <a:schemeClr val="bg1"/>
                        </a:solidFill>
                        <a:effectLst/>
                        <a:latin typeface="Tahoma" pitchFamily="34" charset="0"/>
                        <a:ea typeface="Times New Roman" pitchFamily="18" charset="0"/>
                        <a:cs typeface="Tahoma" pitchFamily="34" charset="0"/>
                      </a:endParaRPr>
                    </a:p>
                  </a:txBody>
                  <a:tcPr horzOverflow="overflow">
                    <a:solidFill>
                      <a:schemeClr val="bg2">
                        <a:lumMod val="75000"/>
                      </a:schemeClr>
                    </a:solidFill>
                  </a:tcPr>
                </a:tc>
              </a:tr>
              <a:tr h="515455">
                <a:tc rowSpan="6">
                  <a:txBody>
                    <a:bodyPr/>
                    <a:lstStyle/>
                    <a:p>
                      <a:pPr algn="ctr"/>
                      <a:endParaRPr lang="tr-TR" sz="300" b="1" dirty="0">
                        <a:latin typeface="Cambria" pitchFamily="18" charset="0"/>
                        <a:cs typeface="Calibri" pitchFamily="34" charset="0"/>
                      </a:endParaRPr>
                    </a:p>
                  </a:txBody>
                  <a:tcPr vert="wordArtVert" anchor="ctr">
                    <a:solidFill>
                      <a:schemeClr val="accent5">
                        <a:lumMod val="50000"/>
                      </a:schemeClr>
                    </a:solidFill>
                  </a:tcPr>
                </a:tc>
                <a:tc>
                  <a:txBody>
                    <a:bodyPr/>
                    <a:lstStyle/>
                    <a:p>
                      <a:pPr algn="l" fontAlgn="ctr"/>
                      <a:r>
                        <a:rPr lang="tr-TR" sz="2000" b="1" i="0" u="none" strike="noStrike" dirty="0">
                          <a:solidFill>
                            <a:srgbClr val="000000"/>
                          </a:solidFill>
                          <a:effectLst/>
                          <a:latin typeface="Calibri"/>
                        </a:rPr>
                        <a:t>Sürekli (Hemen hemen her zaman)</a:t>
                      </a:r>
                    </a:p>
                  </a:txBody>
                  <a:tcPr marL="9525" marR="9525" marT="9525" marB="0" anchor="ctr">
                    <a:solidFill>
                      <a:schemeClr val="bg1">
                        <a:lumMod val="85000"/>
                      </a:schemeClr>
                    </a:solidFill>
                  </a:tcPr>
                </a:tc>
                <a:tc>
                  <a:txBody>
                    <a:bodyPr/>
                    <a:lstStyle/>
                    <a:p>
                      <a:pPr algn="l" fontAlgn="ctr"/>
                      <a:r>
                        <a:rPr lang="tr-TR" sz="2000" b="0" i="1" u="none" strike="noStrike" dirty="0">
                          <a:solidFill>
                            <a:srgbClr val="000000"/>
                          </a:solidFill>
                          <a:effectLst/>
                          <a:latin typeface="Calibri"/>
                        </a:rPr>
                        <a:t>Bir saatte birkaç defa</a:t>
                      </a:r>
                    </a:p>
                  </a:txBody>
                  <a:tcPr marL="9525" marR="9525" marT="9525" marB="0" anchor="c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10</a:t>
                      </a:r>
                    </a:p>
                  </a:txBody>
                  <a:tcPr horzOverflow="overflow">
                    <a:solidFill>
                      <a:schemeClr val="bg2">
                        <a:lumMod val="75000"/>
                      </a:schemeClr>
                    </a:solidFill>
                  </a:tcPr>
                </a:tc>
              </a:tr>
              <a:tr h="515455">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lang="tr-TR" sz="2000" b="1" i="0" u="none" strike="noStrike" dirty="0">
                          <a:solidFill>
                            <a:srgbClr val="000000"/>
                          </a:solidFill>
                          <a:effectLst/>
                          <a:latin typeface="Calibri"/>
                        </a:rPr>
                        <a:t>Sık (Sıklıkla)</a:t>
                      </a:r>
                    </a:p>
                  </a:txBody>
                  <a:tcPr marL="9525" marR="9525" marT="9525" marB="0" anchor="ctr">
                    <a:solidFill>
                      <a:schemeClr val="bg1">
                        <a:lumMod val="85000"/>
                      </a:schemeClr>
                    </a:solidFill>
                  </a:tcPr>
                </a:tc>
                <a:tc>
                  <a:txBody>
                    <a:bodyPr/>
                    <a:lstStyle/>
                    <a:p>
                      <a:pPr algn="l" fontAlgn="ctr"/>
                      <a:r>
                        <a:rPr lang="tr-TR" sz="2000" b="0" i="1" u="none" strike="noStrike" dirty="0">
                          <a:solidFill>
                            <a:srgbClr val="000000"/>
                          </a:solidFill>
                          <a:effectLst/>
                          <a:latin typeface="Calibri"/>
                        </a:rPr>
                        <a:t>Günde bir veya birkaç defa</a:t>
                      </a:r>
                    </a:p>
                  </a:txBody>
                  <a:tcPr marL="9525" marR="9525" marT="9525" marB="0" anchor="c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6</a:t>
                      </a:r>
                    </a:p>
                  </a:txBody>
                  <a:tcPr horzOverflow="overflow">
                    <a:solidFill>
                      <a:schemeClr val="bg2">
                        <a:lumMod val="75000"/>
                      </a:schemeClr>
                    </a:solidFill>
                  </a:tcPr>
                </a:tc>
              </a:tr>
              <a:tr h="515455">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lang="tr-TR" sz="2000" b="1" i="0" u="none" strike="noStrike" dirty="0">
                          <a:solidFill>
                            <a:srgbClr val="000000"/>
                          </a:solidFill>
                          <a:effectLst/>
                          <a:latin typeface="Calibri"/>
                        </a:rPr>
                        <a:t>Ara Sıra</a:t>
                      </a:r>
                    </a:p>
                  </a:txBody>
                  <a:tcPr marL="9525" marR="9525" marT="9525" marB="0" anchor="ctr">
                    <a:solidFill>
                      <a:schemeClr val="bg1">
                        <a:lumMod val="85000"/>
                      </a:schemeClr>
                    </a:solidFill>
                  </a:tcPr>
                </a:tc>
                <a:tc>
                  <a:txBody>
                    <a:bodyPr/>
                    <a:lstStyle/>
                    <a:p>
                      <a:pPr algn="l" fontAlgn="ctr"/>
                      <a:r>
                        <a:rPr lang="tr-TR" sz="2000" b="0" i="1" u="none" strike="noStrike" dirty="0">
                          <a:solidFill>
                            <a:srgbClr val="000000"/>
                          </a:solidFill>
                          <a:effectLst/>
                          <a:latin typeface="Calibri"/>
                        </a:rPr>
                        <a:t>Haftada bir veya birkaç defa</a:t>
                      </a:r>
                    </a:p>
                  </a:txBody>
                  <a:tcPr marL="9525" marR="9525" marT="9525" marB="0" anchor="c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3</a:t>
                      </a:r>
                    </a:p>
                  </a:txBody>
                  <a:tcPr horzOverflow="overflow">
                    <a:solidFill>
                      <a:schemeClr val="bg2">
                        <a:lumMod val="75000"/>
                      </a:schemeClr>
                    </a:solidFill>
                  </a:tcPr>
                </a:tc>
              </a:tr>
              <a:tr h="515455">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lang="tr-TR" sz="2000" b="1" i="0" u="none" strike="noStrike" dirty="0">
                          <a:solidFill>
                            <a:srgbClr val="000000"/>
                          </a:solidFill>
                          <a:effectLst/>
                          <a:latin typeface="Calibri"/>
                        </a:rPr>
                        <a:t>Sık Değil (Nadir)</a:t>
                      </a:r>
                    </a:p>
                  </a:txBody>
                  <a:tcPr marL="9525" marR="9525" marT="9525" marB="0" anchor="ctr">
                    <a:solidFill>
                      <a:schemeClr val="bg1">
                        <a:lumMod val="85000"/>
                      </a:schemeClr>
                    </a:solidFill>
                  </a:tcPr>
                </a:tc>
                <a:tc>
                  <a:txBody>
                    <a:bodyPr/>
                    <a:lstStyle/>
                    <a:p>
                      <a:pPr algn="l" fontAlgn="ctr"/>
                      <a:r>
                        <a:rPr lang="tr-TR" sz="2000" b="0" i="1" u="none" strike="noStrike" dirty="0">
                          <a:solidFill>
                            <a:srgbClr val="000000"/>
                          </a:solidFill>
                          <a:effectLst/>
                          <a:latin typeface="Calibri"/>
                        </a:rPr>
                        <a:t>Ayda bir veya birkaç defa</a:t>
                      </a:r>
                    </a:p>
                  </a:txBody>
                  <a:tcPr marL="9525" marR="9525" marT="9525" marB="0" anchor="c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2</a:t>
                      </a:r>
                    </a:p>
                  </a:txBody>
                  <a:tcPr horzOverflow="overflow">
                    <a:solidFill>
                      <a:schemeClr val="bg2">
                        <a:lumMod val="75000"/>
                      </a:schemeClr>
                    </a:solidFill>
                  </a:tcPr>
                </a:tc>
              </a:tr>
              <a:tr h="515455">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lang="tr-TR" sz="2000" b="1" i="0" u="none" strike="noStrike" dirty="0">
                          <a:solidFill>
                            <a:srgbClr val="000000"/>
                          </a:solidFill>
                          <a:effectLst/>
                          <a:latin typeface="Calibri"/>
                        </a:rPr>
                        <a:t>Oldukça Seyrek (Oldukça Nadir)</a:t>
                      </a:r>
                    </a:p>
                  </a:txBody>
                  <a:tcPr marL="9525" marR="9525" marT="9525" marB="0" anchor="ctr">
                    <a:solidFill>
                      <a:schemeClr val="bg1">
                        <a:lumMod val="85000"/>
                      </a:schemeClr>
                    </a:solidFill>
                  </a:tcPr>
                </a:tc>
                <a:tc>
                  <a:txBody>
                    <a:bodyPr/>
                    <a:lstStyle/>
                    <a:p>
                      <a:pPr algn="l" fontAlgn="ctr"/>
                      <a:r>
                        <a:rPr lang="tr-TR" sz="2000" b="0" i="1" u="none" strike="noStrike" dirty="0">
                          <a:solidFill>
                            <a:srgbClr val="000000"/>
                          </a:solidFill>
                          <a:effectLst/>
                          <a:latin typeface="Calibri"/>
                        </a:rPr>
                        <a:t>Yılda birkaç defa</a:t>
                      </a:r>
                    </a:p>
                  </a:txBody>
                  <a:tcPr marL="9525" marR="9525" marT="9525" marB="0" anchor="c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1</a:t>
                      </a:r>
                    </a:p>
                  </a:txBody>
                  <a:tcPr horzOverflow="overflow">
                    <a:solidFill>
                      <a:schemeClr val="bg2">
                        <a:lumMod val="75000"/>
                      </a:schemeClr>
                    </a:solidFill>
                  </a:tcPr>
                </a:tc>
              </a:tr>
              <a:tr h="515455">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lang="tr-TR" sz="2000" b="1" i="0" u="none" strike="noStrike" dirty="0">
                          <a:solidFill>
                            <a:srgbClr val="000000"/>
                          </a:solidFill>
                          <a:effectLst/>
                          <a:latin typeface="Calibri"/>
                        </a:rPr>
                        <a:t>Çok Seyrek (Çok Nadir)</a:t>
                      </a:r>
                    </a:p>
                  </a:txBody>
                  <a:tcPr marL="9525" marR="9525" marT="9525" marB="0" anchor="ctr">
                    <a:solidFill>
                      <a:schemeClr val="bg1">
                        <a:lumMod val="85000"/>
                      </a:schemeClr>
                    </a:solidFill>
                  </a:tcPr>
                </a:tc>
                <a:tc>
                  <a:txBody>
                    <a:bodyPr/>
                    <a:lstStyle/>
                    <a:p>
                      <a:pPr algn="l" fontAlgn="ctr"/>
                      <a:r>
                        <a:rPr lang="tr-TR" sz="2000" b="0" i="1" u="none" strike="noStrike" dirty="0">
                          <a:solidFill>
                            <a:srgbClr val="000000"/>
                          </a:solidFill>
                          <a:effectLst/>
                          <a:latin typeface="Calibri"/>
                        </a:rPr>
                        <a:t>Yılda bir veya daha seyrek</a:t>
                      </a:r>
                    </a:p>
                  </a:txBody>
                  <a:tcPr marL="9525" marR="9525" marT="9525" marB="0" anchor="c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0,5</a:t>
                      </a:r>
                    </a:p>
                  </a:txBody>
                  <a:tcPr horzOverflow="overflow">
                    <a:solidFill>
                      <a:schemeClr val="bg2">
                        <a:lumMod val="75000"/>
                      </a:schemeClr>
                    </a:solidFill>
                  </a:tcPr>
                </a:tc>
              </a:tr>
            </a:tbl>
          </a:graphicData>
        </a:graphic>
      </p:graphicFrame>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528068212"/>
      </p:ext>
    </p:extLst>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FİNE-KİNNEY</a:t>
            </a:r>
          </a:p>
        </p:txBody>
      </p:sp>
      <p:graphicFrame>
        <p:nvGraphicFramePr>
          <p:cNvPr id="10" name="Tablo 9"/>
          <p:cNvGraphicFramePr>
            <a:graphicFrameLocks noGrp="1"/>
          </p:cNvGraphicFramePr>
          <p:nvPr>
            <p:extLst>
              <p:ext uri="{D42A27DB-BD31-4B8C-83A1-F6EECF244321}">
                <p14:modId xmlns:p14="http://schemas.microsoft.com/office/powerpoint/2010/main" val="1814430105"/>
              </p:ext>
            </p:extLst>
          </p:nvPr>
        </p:nvGraphicFramePr>
        <p:xfrm>
          <a:off x="123824" y="1224304"/>
          <a:ext cx="8904606" cy="4716401"/>
        </p:xfrm>
        <a:graphic>
          <a:graphicData uri="http://schemas.openxmlformats.org/drawingml/2006/table">
            <a:tbl>
              <a:tblPr firstRow="1" bandRow="1">
                <a:effectLst>
                  <a:innerShdw blurRad="114300">
                    <a:prstClr val="black"/>
                  </a:innerShdw>
                </a:effectLst>
                <a:tableStyleId>{5C22544A-7EE6-4342-B048-85BDC9FD1C3A}</a:tableStyleId>
              </a:tblPr>
              <a:tblGrid>
                <a:gridCol w="208280"/>
                <a:gridCol w="1058863"/>
                <a:gridCol w="3750056"/>
                <a:gridCol w="2580577"/>
                <a:gridCol w="1306830"/>
              </a:tblGrid>
              <a:tr h="1004546">
                <a:tc>
                  <a:txBody>
                    <a:bodyPr/>
                    <a:lstStyle/>
                    <a:p>
                      <a:pPr algn="ctr"/>
                      <a:endParaRPr lang="tr-TR" sz="300" dirty="0">
                        <a:latin typeface="Calibri" pitchFamily="34" charset="0"/>
                        <a:cs typeface="Calibri" pitchFamily="34" charset="0"/>
                      </a:endParaRPr>
                    </a:p>
                  </a:txBody>
                  <a:tcPr anchor="ctr">
                    <a:solidFill>
                      <a:srgbClr val="414141"/>
                    </a:solidFill>
                  </a:tcPr>
                </a:tc>
                <a:tc gridSpan="3">
                  <a:txBody>
                    <a:bodyPr/>
                    <a:lstStyle/>
                    <a:p>
                      <a:pPr algn="ctr"/>
                      <a:r>
                        <a:rPr lang="tr-TR" sz="2200" dirty="0" smtClean="0">
                          <a:solidFill>
                            <a:schemeClr val="tx1"/>
                          </a:solidFill>
                          <a:latin typeface="Calibri" pitchFamily="34" charset="0"/>
                          <a:cs typeface="Calibri" pitchFamily="34" charset="0"/>
                        </a:rPr>
                        <a:t>ŞİDDET - SONUÇLARIN</a:t>
                      </a:r>
                      <a:r>
                        <a:rPr lang="tr-TR" sz="2200" baseline="0" dirty="0" smtClean="0">
                          <a:solidFill>
                            <a:schemeClr val="tx1"/>
                          </a:solidFill>
                          <a:latin typeface="Calibri" pitchFamily="34" charset="0"/>
                          <a:cs typeface="Calibri" pitchFamily="34" charset="0"/>
                        </a:rPr>
                        <a:t> ETKİSİ</a:t>
                      </a:r>
                    </a:p>
                    <a:p>
                      <a:pPr algn="ctr"/>
                      <a:r>
                        <a:rPr lang="tr-TR" sz="2200" b="0" baseline="0" dirty="0" smtClean="0">
                          <a:solidFill>
                            <a:schemeClr val="tx1"/>
                          </a:solidFill>
                          <a:latin typeface="Calibri" pitchFamily="34" charset="0"/>
                          <a:cs typeface="Calibri" pitchFamily="34" charset="0"/>
                        </a:rPr>
                        <a:t>«</a:t>
                      </a:r>
                      <a:r>
                        <a:rPr lang="tr-TR" sz="2200" b="0" dirty="0" smtClean="0">
                          <a:solidFill>
                            <a:prstClr val="black"/>
                          </a:solidFill>
                          <a:latin typeface="Calibri"/>
                          <a:cs typeface="+mn-cs"/>
                        </a:rPr>
                        <a:t>Tehlikenin İnsan ve/veya Çevre Üzerindeki Tahmini Zararı</a:t>
                      </a:r>
                      <a:r>
                        <a:rPr lang="tr-TR" sz="2200" b="0" baseline="0" dirty="0" smtClean="0">
                          <a:solidFill>
                            <a:schemeClr val="tx1"/>
                          </a:solidFill>
                          <a:latin typeface="Calibri" pitchFamily="34" charset="0"/>
                          <a:cs typeface="Calibri" pitchFamily="34" charset="0"/>
                        </a:rPr>
                        <a:t>»</a:t>
                      </a:r>
                      <a:endParaRPr lang="tr-TR" sz="2200" b="0"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sz="2200" b="0" dirty="0">
                        <a:solidFill>
                          <a:schemeClr val="tx1"/>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200" dirty="0" smtClean="0">
                          <a:solidFill>
                            <a:schemeClr val="bg1"/>
                          </a:solidFill>
                          <a:latin typeface="Calibri" pitchFamily="34" charset="0"/>
                          <a:cs typeface="Calibri" pitchFamily="34" charset="0"/>
                        </a:rPr>
                        <a:t>ŞİDDET</a:t>
                      </a:r>
                    </a:p>
                    <a:p>
                      <a:pPr algn="ctr"/>
                      <a:r>
                        <a:rPr lang="tr-TR" sz="2200" dirty="0" smtClean="0">
                          <a:solidFill>
                            <a:schemeClr val="bg1"/>
                          </a:solidFill>
                          <a:latin typeface="Calibri" pitchFamily="34" charset="0"/>
                          <a:cs typeface="Calibri" pitchFamily="34" charset="0"/>
                        </a:rPr>
                        <a:t>DEĞERİ</a:t>
                      </a:r>
                      <a:endParaRPr lang="tr-TR" sz="2200" dirty="0">
                        <a:solidFill>
                          <a:schemeClr val="bg1"/>
                        </a:solidFill>
                        <a:latin typeface="Calibri" pitchFamily="34" charset="0"/>
                        <a:cs typeface="Calibri" pitchFamily="34" charset="0"/>
                      </a:endParaRPr>
                    </a:p>
                  </a:txBody>
                  <a:tcPr anchor="ctr">
                    <a:solidFill>
                      <a:schemeClr val="accent2">
                        <a:lumMod val="50000"/>
                      </a:schemeClr>
                    </a:solidFill>
                  </a:tcPr>
                </a:tc>
              </a:tr>
              <a:tr h="515455">
                <a:tc>
                  <a:txBody>
                    <a:bodyPr/>
                    <a:lstStyle/>
                    <a:p>
                      <a:pPr algn="ctr"/>
                      <a:endParaRPr lang="tr-TR" sz="300" b="1" dirty="0">
                        <a:latin typeface="Cambria" pitchFamily="18" charset="0"/>
                        <a:cs typeface="Calibri" pitchFamily="34" charset="0"/>
                      </a:endParaRPr>
                    </a:p>
                  </a:txBody>
                  <a:tcPr vert="wordArtVert" anchor="ctr">
                    <a:solidFill>
                      <a:srgbClr val="414141"/>
                    </a:solidFill>
                  </a:tcPr>
                </a:tc>
                <a:tc>
                  <a:txBody>
                    <a:bodyPr/>
                    <a:lstStyle/>
                    <a:p>
                      <a:pPr algn="l" fontAlgn="ctr"/>
                      <a:endParaRPr lang="tr-TR" sz="2000" b="1"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2000" b="1" i="0" u="none" strike="noStrike" dirty="0" smtClean="0">
                          <a:solidFill>
                            <a:srgbClr val="000000"/>
                          </a:solidFill>
                          <a:effectLst/>
                          <a:latin typeface="Calibri"/>
                        </a:rPr>
                        <a:t>İnsana </a:t>
                      </a:r>
                      <a:r>
                        <a:rPr lang="tr-TR" sz="2000" b="1" i="0" u="none" strike="noStrike" dirty="0">
                          <a:solidFill>
                            <a:srgbClr val="000000"/>
                          </a:solidFill>
                          <a:effectLst/>
                          <a:latin typeface="Calibri"/>
                        </a:rPr>
                        <a:t>Zararları</a:t>
                      </a:r>
                    </a:p>
                  </a:txBody>
                  <a:tcPr marL="9525" marR="9525" marT="9525" marB="0" anchor="ctr">
                    <a:solidFill>
                      <a:schemeClr val="bg1">
                        <a:lumMod val="85000"/>
                      </a:schemeClr>
                    </a:solidFill>
                  </a:tcPr>
                </a:tc>
                <a:tc>
                  <a:txBody>
                    <a:bodyPr/>
                    <a:lstStyle/>
                    <a:p>
                      <a:pPr algn="ctr" fontAlgn="ctr"/>
                      <a:r>
                        <a:rPr lang="tr-TR" sz="2000" b="1" i="0" u="none" strike="noStrike" dirty="0" smtClean="0">
                          <a:solidFill>
                            <a:srgbClr val="000000"/>
                          </a:solidFill>
                          <a:effectLst/>
                          <a:latin typeface="Calibri"/>
                        </a:rPr>
                        <a:t>Çevreye </a:t>
                      </a:r>
                      <a:r>
                        <a:rPr lang="tr-TR" sz="2000" b="1" i="0" u="none" strike="noStrike" dirty="0">
                          <a:solidFill>
                            <a:srgbClr val="000000"/>
                          </a:solidFill>
                          <a:effectLst/>
                          <a:latin typeface="Calibri"/>
                        </a:rPr>
                        <a:t>Zararları</a:t>
                      </a:r>
                    </a:p>
                  </a:txBody>
                  <a:tcPr marL="9525" marR="9525" marT="9525" marB="0" anchor="c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smtClean="0">
                        <a:ln>
                          <a:noFill/>
                        </a:ln>
                        <a:solidFill>
                          <a:schemeClr val="bg1"/>
                        </a:solidFill>
                        <a:effectLst/>
                        <a:latin typeface="Tahoma" pitchFamily="34" charset="0"/>
                        <a:ea typeface="Times New Roman" pitchFamily="18" charset="0"/>
                        <a:cs typeface="Tahoma" pitchFamily="34" charset="0"/>
                      </a:endParaRPr>
                    </a:p>
                  </a:txBody>
                  <a:tcPr horzOverflow="overflow">
                    <a:solidFill>
                      <a:schemeClr val="accent2">
                        <a:lumMod val="50000"/>
                      </a:schemeClr>
                    </a:solidFill>
                  </a:tcPr>
                </a:tc>
              </a:tr>
              <a:tr h="515455">
                <a:tc rowSpan="6">
                  <a:txBody>
                    <a:bodyPr/>
                    <a:lstStyle/>
                    <a:p>
                      <a:pPr algn="ctr"/>
                      <a:endParaRPr lang="tr-TR" sz="300" b="1" dirty="0">
                        <a:latin typeface="Cambria" pitchFamily="18" charset="0"/>
                        <a:cs typeface="Calibri" pitchFamily="34" charset="0"/>
                      </a:endParaRPr>
                    </a:p>
                  </a:txBody>
                  <a:tcPr vert="wordArtVert" anchor="ctr">
                    <a:solidFill>
                      <a:srgbClr val="414141"/>
                    </a:solidFill>
                  </a:tcPr>
                </a:tc>
                <a:tc>
                  <a:txBody>
                    <a:bodyPr/>
                    <a:lstStyle/>
                    <a:p>
                      <a:pPr algn="l" fontAlgn="ctr"/>
                      <a:r>
                        <a:rPr lang="tr-TR" sz="2000" b="1" i="1" u="none" strike="noStrike" dirty="0">
                          <a:solidFill>
                            <a:srgbClr val="000000"/>
                          </a:solidFill>
                          <a:effectLst/>
                          <a:latin typeface="Calibri"/>
                        </a:rPr>
                        <a:t>Dikkate </a:t>
                      </a:r>
                      <a:endParaRPr lang="tr-TR" sz="2000" b="1" i="1" u="none" strike="noStrike" dirty="0" smtClean="0">
                        <a:solidFill>
                          <a:srgbClr val="000000"/>
                        </a:solidFill>
                        <a:effectLst/>
                        <a:latin typeface="Calibri"/>
                      </a:endParaRPr>
                    </a:p>
                    <a:p>
                      <a:pPr algn="l" fontAlgn="ctr"/>
                      <a:r>
                        <a:rPr lang="tr-TR" sz="2000" b="1" i="1" u="none" strike="noStrike" dirty="0" smtClean="0">
                          <a:solidFill>
                            <a:srgbClr val="000000"/>
                          </a:solidFill>
                          <a:effectLst/>
                          <a:latin typeface="Calibri"/>
                        </a:rPr>
                        <a:t>Alınmalı</a:t>
                      </a:r>
                      <a:endParaRPr lang="tr-TR" sz="2000" b="1" i="1"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l" fontAlgn="ctr"/>
                      <a:r>
                        <a:rPr lang="tr-TR" sz="1800" b="0" i="1" u="none" strike="noStrike" dirty="0">
                          <a:solidFill>
                            <a:srgbClr val="000000"/>
                          </a:solidFill>
                          <a:effectLst/>
                          <a:latin typeface="Calibri"/>
                        </a:rPr>
                        <a:t>Birden Fazla Ölümlü Kaza</a:t>
                      </a:r>
                    </a:p>
                  </a:txBody>
                  <a:tcPr marL="9525" marR="9525" marT="9525" marB="0" anchor="ctr">
                    <a:solidFill>
                      <a:schemeClr val="bg1">
                        <a:lumMod val="85000"/>
                      </a:schemeClr>
                    </a:solidFill>
                  </a:tcPr>
                </a:tc>
                <a:tc>
                  <a:txBody>
                    <a:bodyPr/>
                    <a:lstStyle/>
                    <a:p>
                      <a:pPr algn="l" fontAlgn="ctr"/>
                      <a:r>
                        <a:rPr lang="tr-TR" sz="1800" b="0" i="1" u="none" strike="noStrike" dirty="0">
                          <a:solidFill>
                            <a:srgbClr val="000000"/>
                          </a:solidFill>
                          <a:effectLst/>
                          <a:latin typeface="Calibri"/>
                        </a:rPr>
                        <a:t>Çevresel felaket</a:t>
                      </a:r>
                    </a:p>
                  </a:txBody>
                  <a:tcPr marL="9525" marR="9525" marT="9525" marB="0" anchor="c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100</a:t>
                      </a:r>
                    </a:p>
                  </a:txBody>
                  <a:tcPr horzOverflow="overflow">
                    <a:solidFill>
                      <a:schemeClr val="accent2">
                        <a:lumMod val="50000"/>
                      </a:schemeClr>
                    </a:solidFill>
                  </a:tcPr>
                </a:tc>
              </a:tr>
              <a:tr h="515455">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lang="tr-TR" sz="2000" b="1" i="1" u="none" strike="noStrike" dirty="0">
                          <a:solidFill>
                            <a:srgbClr val="000000"/>
                          </a:solidFill>
                          <a:effectLst/>
                          <a:latin typeface="Calibri"/>
                        </a:rPr>
                        <a:t>Önemli</a:t>
                      </a:r>
                    </a:p>
                  </a:txBody>
                  <a:tcPr marL="9525" marR="9525" marT="9525" marB="0" anchor="ctr">
                    <a:solidFill>
                      <a:schemeClr val="bg1">
                        <a:lumMod val="85000"/>
                      </a:schemeClr>
                    </a:solidFill>
                  </a:tcPr>
                </a:tc>
                <a:tc>
                  <a:txBody>
                    <a:bodyPr/>
                    <a:lstStyle/>
                    <a:p>
                      <a:pPr algn="l" fontAlgn="ctr"/>
                      <a:r>
                        <a:rPr lang="tr-TR" sz="1800" b="0" i="1" u="none" strike="noStrike" dirty="0">
                          <a:solidFill>
                            <a:srgbClr val="000000"/>
                          </a:solidFill>
                          <a:effectLst/>
                          <a:latin typeface="Calibri"/>
                        </a:rPr>
                        <a:t>Öldürücü Kaza</a:t>
                      </a:r>
                    </a:p>
                  </a:txBody>
                  <a:tcPr marL="9525" marR="9525" marT="9525" marB="0" anchor="ctr">
                    <a:solidFill>
                      <a:schemeClr val="bg1">
                        <a:lumMod val="85000"/>
                      </a:schemeClr>
                    </a:solidFill>
                  </a:tcPr>
                </a:tc>
                <a:tc>
                  <a:txBody>
                    <a:bodyPr/>
                    <a:lstStyle/>
                    <a:p>
                      <a:pPr algn="l" fontAlgn="ctr"/>
                      <a:r>
                        <a:rPr lang="tr-TR" sz="1800" b="0" i="1" u="none" strike="noStrike" dirty="0">
                          <a:solidFill>
                            <a:srgbClr val="000000"/>
                          </a:solidFill>
                          <a:effectLst/>
                          <a:latin typeface="Calibri"/>
                        </a:rPr>
                        <a:t>Ciddi çevresel zarar</a:t>
                      </a:r>
                    </a:p>
                  </a:txBody>
                  <a:tcPr marL="9525" marR="9525" marT="9525" marB="0" anchor="c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40</a:t>
                      </a:r>
                    </a:p>
                  </a:txBody>
                  <a:tcPr horzOverflow="overflow">
                    <a:solidFill>
                      <a:schemeClr val="accent2">
                        <a:lumMod val="50000"/>
                      </a:schemeClr>
                    </a:solidFill>
                  </a:tcPr>
                </a:tc>
              </a:tr>
              <a:tr h="515455">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lang="tr-TR" sz="2000" b="1" i="1" u="none" strike="noStrike" dirty="0">
                          <a:solidFill>
                            <a:srgbClr val="000000"/>
                          </a:solidFill>
                          <a:effectLst/>
                          <a:latin typeface="Calibri"/>
                        </a:rPr>
                        <a:t>Ciddi</a:t>
                      </a:r>
                    </a:p>
                  </a:txBody>
                  <a:tcPr marL="9525" marR="9525" marT="9525" marB="0" anchor="ctr">
                    <a:solidFill>
                      <a:schemeClr val="bg1">
                        <a:lumMod val="85000"/>
                      </a:schemeClr>
                    </a:solidFill>
                  </a:tcPr>
                </a:tc>
                <a:tc>
                  <a:txBody>
                    <a:bodyPr/>
                    <a:lstStyle/>
                    <a:p>
                      <a:pPr algn="l" fontAlgn="ctr"/>
                      <a:r>
                        <a:rPr lang="tr-TR" sz="1800" b="0" i="1" u="none" strike="noStrike" dirty="0">
                          <a:solidFill>
                            <a:srgbClr val="000000"/>
                          </a:solidFill>
                          <a:effectLst/>
                          <a:latin typeface="Calibri"/>
                        </a:rPr>
                        <a:t>Kalıcı Hasar-Yaralanma-İş Kaybı</a:t>
                      </a:r>
                    </a:p>
                  </a:txBody>
                  <a:tcPr marL="9525" marR="9525" marT="9525" marB="0" anchor="ctr">
                    <a:solidFill>
                      <a:schemeClr val="bg1">
                        <a:lumMod val="85000"/>
                      </a:schemeClr>
                    </a:solidFill>
                  </a:tcPr>
                </a:tc>
                <a:tc>
                  <a:txBody>
                    <a:bodyPr/>
                    <a:lstStyle/>
                    <a:p>
                      <a:pPr algn="l" fontAlgn="ctr"/>
                      <a:r>
                        <a:rPr lang="tr-TR" sz="1800" b="0" i="1" u="none" strike="noStrike" dirty="0">
                          <a:solidFill>
                            <a:srgbClr val="000000"/>
                          </a:solidFill>
                          <a:effectLst/>
                          <a:latin typeface="Calibri"/>
                        </a:rPr>
                        <a:t>Çevresel engel ve şikayet</a:t>
                      </a:r>
                    </a:p>
                  </a:txBody>
                  <a:tcPr marL="9525" marR="9525" marT="9525" marB="0" anchor="c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15</a:t>
                      </a:r>
                    </a:p>
                  </a:txBody>
                  <a:tcPr horzOverflow="overflow">
                    <a:solidFill>
                      <a:schemeClr val="accent2">
                        <a:lumMod val="50000"/>
                      </a:schemeClr>
                    </a:solidFill>
                  </a:tcPr>
                </a:tc>
              </a:tr>
              <a:tr h="515455">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lang="tr-TR" sz="2000" b="1" i="1" u="none" strike="noStrike" dirty="0">
                          <a:solidFill>
                            <a:srgbClr val="000000"/>
                          </a:solidFill>
                          <a:effectLst/>
                          <a:latin typeface="Calibri"/>
                        </a:rPr>
                        <a:t>Çok Ciddi</a:t>
                      </a:r>
                    </a:p>
                  </a:txBody>
                  <a:tcPr marL="9525" marR="9525" marT="9525" marB="0" anchor="ctr">
                    <a:solidFill>
                      <a:schemeClr val="bg1">
                        <a:lumMod val="85000"/>
                      </a:schemeClr>
                    </a:solidFill>
                  </a:tcPr>
                </a:tc>
                <a:tc>
                  <a:txBody>
                    <a:bodyPr/>
                    <a:lstStyle/>
                    <a:p>
                      <a:pPr algn="l" fontAlgn="ctr"/>
                      <a:r>
                        <a:rPr lang="tr-TR" sz="1800" b="0" i="1" u="none" strike="noStrike" dirty="0">
                          <a:solidFill>
                            <a:srgbClr val="000000"/>
                          </a:solidFill>
                          <a:effectLst/>
                          <a:latin typeface="Calibri"/>
                        </a:rPr>
                        <a:t>Önemli Hasar-Yaralanma-Dış İlkyardım</a:t>
                      </a:r>
                    </a:p>
                  </a:txBody>
                  <a:tcPr marL="9525" marR="9525" marT="9525" marB="0" anchor="ctr">
                    <a:solidFill>
                      <a:schemeClr val="bg1">
                        <a:lumMod val="85000"/>
                      </a:schemeClr>
                    </a:solidFill>
                  </a:tcPr>
                </a:tc>
                <a:tc>
                  <a:txBody>
                    <a:bodyPr/>
                    <a:lstStyle/>
                    <a:p>
                      <a:pPr algn="l" fontAlgn="ctr"/>
                      <a:r>
                        <a:rPr lang="tr-TR" sz="1800" b="0" i="1" u="none" strike="noStrike" dirty="0">
                          <a:solidFill>
                            <a:srgbClr val="000000"/>
                          </a:solidFill>
                          <a:effectLst/>
                          <a:latin typeface="Calibri"/>
                        </a:rPr>
                        <a:t>Arazi </a:t>
                      </a:r>
                      <a:r>
                        <a:rPr lang="tr-TR" sz="1800" b="0" i="1" u="none" strike="noStrike" dirty="0" smtClean="0">
                          <a:solidFill>
                            <a:srgbClr val="000000"/>
                          </a:solidFill>
                          <a:effectLst/>
                          <a:latin typeface="Calibri"/>
                        </a:rPr>
                        <a:t>dışında </a:t>
                      </a:r>
                      <a:r>
                        <a:rPr lang="tr-TR" sz="1800" b="0" i="1" u="none" strike="noStrike" dirty="0">
                          <a:solidFill>
                            <a:srgbClr val="000000"/>
                          </a:solidFill>
                          <a:effectLst/>
                          <a:latin typeface="Calibri"/>
                        </a:rPr>
                        <a:t>çevresel zarar</a:t>
                      </a:r>
                    </a:p>
                  </a:txBody>
                  <a:tcPr marL="9525" marR="9525" marT="9525" marB="0" anchor="c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7</a:t>
                      </a:r>
                    </a:p>
                  </a:txBody>
                  <a:tcPr horzOverflow="overflow">
                    <a:solidFill>
                      <a:schemeClr val="accent2">
                        <a:lumMod val="50000"/>
                      </a:schemeClr>
                    </a:solidFill>
                  </a:tcPr>
                </a:tc>
              </a:tr>
              <a:tr h="515455">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lang="tr-TR" sz="2000" b="1" i="1" u="none" strike="noStrike" dirty="0">
                          <a:solidFill>
                            <a:srgbClr val="000000"/>
                          </a:solidFill>
                          <a:effectLst/>
                          <a:latin typeface="Calibri"/>
                        </a:rPr>
                        <a:t>Çok Kötü</a:t>
                      </a:r>
                    </a:p>
                  </a:txBody>
                  <a:tcPr marL="9525" marR="9525" marT="9525" marB="0" anchor="ctr">
                    <a:solidFill>
                      <a:schemeClr val="bg1">
                        <a:lumMod val="85000"/>
                      </a:schemeClr>
                    </a:solidFill>
                  </a:tcPr>
                </a:tc>
                <a:tc>
                  <a:txBody>
                    <a:bodyPr/>
                    <a:lstStyle/>
                    <a:p>
                      <a:pPr algn="l" fontAlgn="ctr"/>
                      <a:r>
                        <a:rPr lang="tr-TR" sz="1800" b="0" i="1" u="none" strike="noStrike" dirty="0">
                          <a:solidFill>
                            <a:srgbClr val="000000"/>
                          </a:solidFill>
                          <a:effectLst/>
                          <a:latin typeface="Calibri"/>
                        </a:rPr>
                        <a:t>Küçük Hasar-Yaralanma-Dahili İlkyardım</a:t>
                      </a:r>
                    </a:p>
                  </a:txBody>
                  <a:tcPr marL="9525" marR="9525" marT="9525" marB="0" anchor="ctr">
                    <a:solidFill>
                      <a:schemeClr val="bg1">
                        <a:lumMod val="85000"/>
                      </a:schemeClr>
                    </a:solidFill>
                  </a:tcPr>
                </a:tc>
                <a:tc>
                  <a:txBody>
                    <a:bodyPr/>
                    <a:lstStyle/>
                    <a:p>
                      <a:pPr algn="l" fontAlgn="ctr"/>
                      <a:r>
                        <a:rPr lang="tr-TR" sz="1800" b="0" i="1" u="none" strike="noStrike" dirty="0" smtClean="0">
                          <a:solidFill>
                            <a:srgbClr val="000000"/>
                          </a:solidFill>
                          <a:effectLst/>
                          <a:latin typeface="Calibri"/>
                        </a:rPr>
                        <a:t>Arazide çevresel </a:t>
                      </a:r>
                      <a:r>
                        <a:rPr lang="tr-TR" sz="1800" b="0" i="1" u="none" strike="noStrike" dirty="0">
                          <a:solidFill>
                            <a:srgbClr val="000000"/>
                          </a:solidFill>
                          <a:effectLst/>
                          <a:latin typeface="Calibri"/>
                        </a:rPr>
                        <a:t>zarar</a:t>
                      </a:r>
                    </a:p>
                  </a:txBody>
                  <a:tcPr marL="9525" marR="9525" marT="9525" marB="0" anchor="c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3</a:t>
                      </a:r>
                    </a:p>
                  </a:txBody>
                  <a:tcPr horzOverflow="overflow">
                    <a:solidFill>
                      <a:schemeClr val="accent2">
                        <a:lumMod val="50000"/>
                      </a:schemeClr>
                    </a:solidFill>
                  </a:tcPr>
                </a:tc>
              </a:tr>
              <a:tr h="515455">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algn="l" fontAlgn="ctr"/>
                      <a:r>
                        <a:rPr lang="tr-TR" sz="2000" b="1" i="1" u="none" strike="noStrike" dirty="0">
                          <a:solidFill>
                            <a:srgbClr val="000000"/>
                          </a:solidFill>
                          <a:effectLst/>
                          <a:latin typeface="Calibri"/>
                        </a:rPr>
                        <a:t>Felaket</a:t>
                      </a:r>
                    </a:p>
                  </a:txBody>
                  <a:tcPr marL="9525" marR="9525" marT="9525" marB="0" anchor="ctr">
                    <a:solidFill>
                      <a:schemeClr val="bg1">
                        <a:lumMod val="85000"/>
                      </a:schemeClr>
                    </a:solidFill>
                  </a:tcPr>
                </a:tc>
                <a:tc>
                  <a:txBody>
                    <a:bodyPr/>
                    <a:lstStyle/>
                    <a:p>
                      <a:pPr algn="l" fontAlgn="ctr"/>
                      <a:r>
                        <a:rPr lang="tr-TR" sz="1800" b="0" i="1" u="none" strike="noStrike" dirty="0">
                          <a:solidFill>
                            <a:srgbClr val="000000"/>
                          </a:solidFill>
                          <a:effectLst/>
                          <a:latin typeface="Calibri"/>
                        </a:rPr>
                        <a:t>Ucuz Atlatma</a:t>
                      </a:r>
                    </a:p>
                  </a:txBody>
                  <a:tcPr marL="9525" marR="9525" marT="9525" marB="0" anchor="ctr">
                    <a:solidFill>
                      <a:schemeClr val="bg1">
                        <a:lumMod val="85000"/>
                      </a:schemeClr>
                    </a:solidFill>
                  </a:tcPr>
                </a:tc>
                <a:tc>
                  <a:txBody>
                    <a:bodyPr/>
                    <a:lstStyle/>
                    <a:p>
                      <a:pPr algn="l" fontAlgn="ctr"/>
                      <a:r>
                        <a:rPr lang="tr-TR" sz="1800" b="0" i="1" u="none" strike="noStrike" dirty="0">
                          <a:solidFill>
                            <a:srgbClr val="000000"/>
                          </a:solidFill>
                          <a:effectLst/>
                          <a:latin typeface="Calibri"/>
                        </a:rPr>
                        <a:t>Çevresel zarar yok</a:t>
                      </a:r>
                    </a:p>
                  </a:txBody>
                  <a:tcPr marL="9525" marR="9525" marT="9525" marB="0" anchor="c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1</a:t>
                      </a:r>
                    </a:p>
                  </a:txBody>
                  <a:tcPr horzOverflow="overflow">
                    <a:solidFill>
                      <a:schemeClr val="accent2">
                        <a:lumMod val="50000"/>
                      </a:schemeClr>
                    </a:solidFill>
                  </a:tcPr>
                </a:tc>
              </a:tr>
            </a:tbl>
          </a:graphicData>
        </a:graphic>
      </p:graphicFrame>
      <p:sp>
        <p:nvSpPr>
          <p:cNvPr id="2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716196617"/>
      </p:ext>
    </p:extLst>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FİNE-KİNNEY / RİSK DEĞERİ VE İŞLEMLER</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13" name="Tablo 12"/>
          <p:cNvGraphicFramePr>
            <a:graphicFrameLocks noGrp="1"/>
          </p:cNvGraphicFramePr>
          <p:nvPr>
            <p:extLst>
              <p:ext uri="{D42A27DB-BD31-4B8C-83A1-F6EECF244321}">
                <p14:modId xmlns:p14="http://schemas.microsoft.com/office/powerpoint/2010/main" val="971938483"/>
              </p:ext>
            </p:extLst>
          </p:nvPr>
        </p:nvGraphicFramePr>
        <p:xfrm>
          <a:off x="114682" y="1170152"/>
          <a:ext cx="2081848" cy="902260"/>
        </p:xfrm>
        <a:graphic>
          <a:graphicData uri="http://schemas.openxmlformats.org/drawingml/2006/table">
            <a:tbl>
              <a:tblPr firstRow="1" bandRow="1">
                <a:tableStyleId>{5C22544A-7EE6-4342-B048-85BDC9FD1C3A}</a:tableStyleId>
              </a:tblPr>
              <a:tblGrid>
                <a:gridCol w="1732280"/>
                <a:gridCol w="349568"/>
              </a:tblGrid>
              <a:tr h="902260">
                <a:tc>
                  <a:txBody>
                    <a:bodyPr/>
                    <a:lstStyle/>
                    <a:p>
                      <a:pPr algn="ctr"/>
                      <a:r>
                        <a:rPr lang="tr-TR" sz="2000" dirty="0" smtClean="0">
                          <a:latin typeface="Calibri" pitchFamily="34" charset="0"/>
                          <a:cs typeface="Calibri" pitchFamily="34" charset="0"/>
                        </a:rPr>
                        <a:t>RİSK</a:t>
                      </a:r>
                      <a:r>
                        <a:rPr lang="tr-TR" sz="2000" baseline="0" dirty="0" smtClean="0">
                          <a:latin typeface="Calibri" pitchFamily="34" charset="0"/>
                          <a:cs typeface="Calibri" pitchFamily="34" charset="0"/>
                        </a:rPr>
                        <a:t> </a:t>
                      </a:r>
                    </a:p>
                    <a:p>
                      <a:pPr algn="ctr"/>
                      <a:r>
                        <a:rPr lang="tr-TR" sz="2000" baseline="0" dirty="0" smtClean="0">
                          <a:latin typeface="Calibri" pitchFamily="34" charset="0"/>
                          <a:cs typeface="Calibri" pitchFamily="34" charset="0"/>
                        </a:rPr>
                        <a:t>DEĞERİ-PUANI</a:t>
                      </a:r>
                    </a:p>
                  </a:txBody>
                  <a:tcPr anchor="ctr" anchorCtr="1">
                    <a:solidFill>
                      <a:srgbClr val="00B050"/>
                    </a:solidFill>
                  </a:tcPr>
                </a:tc>
                <a:tc>
                  <a:txBody>
                    <a:bodyPr/>
                    <a:lstStyle/>
                    <a:p>
                      <a:pPr algn="ctr"/>
                      <a:r>
                        <a:rPr lang="tr-TR" sz="2400" dirty="0" smtClean="0">
                          <a:solidFill>
                            <a:schemeClr val="tx1"/>
                          </a:solidFill>
                          <a:latin typeface="Calibri" pitchFamily="34" charset="0"/>
                          <a:cs typeface="Calibri" pitchFamily="34" charset="0"/>
                        </a:rPr>
                        <a:t>=</a:t>
                      </a:r>
                      <a:endParaRPr lang="tr-TR" sz="24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4" name="Tablo 13"/>
          <p:cNvGraphicFramePr>
            <a:graphicFrameLocks noGrp="1"/>
          </p:cNvGraphicFramePr>
          <p:nvPr>
            <p:extLst>
              <p:ext uri="{D42A27DB-BD31-4B8C-83A1-F6EECF244321}">
                <p14:modId xmlns:p14="http://schemas.microsoft.com/office/powerpoint/2010/main" val="2630170507"/>
              </p:ext>
            </p:extLst>
          </p:nvPr>
        </p:nvGraphicFramePr>
        <p:xfrm>
          <a:off x="2205762" y="1173329"/>
          <a:ext cx="2075078" cy="902260"/>
        </p:xfrm>
        <a:graphic>
          <a:graphicData uri="http://schemas.openxmlformats.org/drawingml/2006/table">
            <a:tbl>
              <a:tblPr firstRow="1" bandRow="1">
                <a:tableStyleId>{5C22544A-7EE6-4342-B048-85BDC9FD1C3A}</a:tableStyleId>
              </a:tblPr>
              <a:tblGrid>
                <a:gridCol w="1612462"/>
                <a:gridCol w="462616"/>
              </a:tblGrid>
              <a:tr h="902260">
                <a:tc>
                  <a:txBody>
                    <a:bodyPr/>
                    <a:lstStyle/>
                    <a:p>
                      <a:pPr algn="ctr"/>
                      <a:r>
                        <a:rPr lang="tr-TR" sz="2000" dirty="0" smtClean="0">
                          <a:latin typeface="Calibri" pitchFamily="34" charset="0"/>
                          <a:cs typeface="Calibri" pitchFamily="34" charset="0"/>
                        </a:rPr>
                        <a:t>OLASILIK </a:t>
                      </a:r>
                    </a:p>
                    <a:p>
                      <a:pPr algn="ctr"/>
                      <a:r>
                        <a:rPr lang="tr-TR" sz="2000" dirty="0" smtClean="0">
                          <a:latin typeface="Calibri" pitchFamily="34" charset="0"/>
                          <a:cs typeface="Calibri" pitchFamily="34" charset="0"/>
                        </a:rPr>
                        <a:t>DEĞERİ</a:t>
                      </a:r>
                      <a:endParaRPr lang="tr-TR" sz="2000" dirty="0">
                        <a:latin typeface="Calibri" pitchFamily="34" charset="0"/>
                        <a:cs typeface="Calibri" pitchFamily="34" charset="0"/>
                      </a:endParaRPr>
                    </a:p>
                  </a:txBody>
                  <a:tcPr anchor="ctr" anchorCtr="1">
                    <a:solidFill>
                      <a:schemeClr val="bg2">
                        <a:lumMod val="60000"/>
                        <a:lumOff val="40000"/>
                      </a:schemeClr>
                    </a:solidFill>
                  </a:tcPr>
                </a:tc>
                <a:tc>
                  <a:txBody>
                    <a:bodyPr/>
                    <a:lstStyle/>
                    <a:p>
                      <a:r>
                        <a:rPr lang="tr-TR" sz="2000" dirty="0" smtClean="0">
                          <a:solidFill>
                            <a:schemeClr val="tx1"/>
                          </a:solidFill>
                          <a:latin typeface="Calibri" pitchFamily="34" charset="0"/>
                          <a:cs typeface="Calibri" pitchFamily="34" charset="0"/>
                        </a:rPr>
                        <a:t>X</a:t>
                      </a:r>
                      <a:endParaRPr lang="tr-TR" sz="20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5" name="Tablo 14"/>
          <p:cNvGraphicFramePr>
            <a:graphicFrameLocks noGrp="1"/>
          </p:cNvGraphicFramePr>
          <p:nvPr>
            <p:extLst>
              <p:ext uri="{D42A27DB-BD31-4B8C-83A1-F6EECF244321}">
                <p14:modId xmlns:p14="http://schemas.microsoft.com/office/powerpoint/2010/main" val="3082618521"/>
              </p:ext>
            </p:extLst>
          </p:nvPr>
        </p:nvGraphicFramePr>
        <p:xfrm>
          <a:off x="4287701" y="1171996"/>
          <a:ext cx="2070656" cy="902260"/>
        </p:xfrm>
        <a:graphic>
          <a:graphicData uri="http://schemas.openxmlformats.org/drawingml/2006/table">
            <a:tbl>
              <a:tblPr firstRow="1" bandRow="1">
                <a:tableStyleId>{5C22544A-7EE6-4342-B048-85BDC9FD1C3A}</a:tableStyleId>
              </a:tblPr>
              <a:tblGrid>
                <a:gridCol w="1618744"/>
                <a:gridCol w="451912"/>
              </a:tblGrid>
              <a:tr h="902260">
                <a:tc>
                  <a:txBody>
                    <a:bodyPr/>
                    <a:lstStyle/>
                    <a:p>
                      <a:pPr algn="ctr"/>
                      <a:r>
                        <a:rPr lang="tr-TR" sz="2000" dirty="0" smtClean="0">
                          <a:latin typeface="Calibri" pitchFamily="34" charset="0"/>
                          <a:cs typeface="Calibri" pitchFamily="34" charset="0"/>
                        </a:rPr>
                        <a:t>FREKANS </a:t>
                      </a:r>
                    </a:p>
                    <a:p>
                      <a:pPr algn="ctr"/>
                      <a:r>
                        <a:rPr lang="tr-TR" sz="2000" dirty="0" smtClean="0">
                          <a:latin typeface="Calibri" pitchFamily="34" charset="0"/>
                          <a:cs typeface="Calibri" pitchFamily="34" charset="0"/>
                        </a:rPr>
                        <a:t>DEĞERİ</a:t>
                      </a:r>
                      <a:endParaRPr lang="tr-TR" sz="2000" dirty="0">
                        <a:latin typeface="Calibri" pitchFamily="34" charset="0"/>
                        <a:cs typeface="Calibri" pitchFamily="34" charset="0"/>
                      </a:endParaRPr>
                    </a:p>
                  </a:txBody>
                  <a:tcPr anchor="ctr" anchorCtr="1">
                    <a:solidFill>
                      <a:schemeClr val="bg2">
                        <a:lumMod val="75000"/>
                      </a:schemeClr>
                    </a:solidFill>
                  </a:tcPr>
                </a:tc>
                <a:tc>
                  <a:txBody>
                    <a:bodyPr/>
                    <a:lstStyle/>
                    <a:p>
                      <a:pPr algn="ctr"/>
                      <a:r>
                        <a:rPr lang="tr-TR" sz="2000" dirty="0" smtClean="0">
                          <a:solidFill>
                            <a:schemeClr val="tx1"/>
                          </a:solidFill>
                          <a:latin typeface="Calibri" pitchFamily="34" charset="0"/>
                          <a:cs typeface="Calibri" pitchFamily="34" charset="0"/>
                        </a:rPr>
                        <a:t>X</a:t>
                      </a:r>
                      <a:endParaRPr lang="tr-TR" sz="20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2810601270"/>
              </p:ext>
            </p:extLst>
          </p:nvPr>
        </p:nvGraphicFramePr>
        <p:xfrm>
          <a:off x="6357904" y="1173886"/>
          <a:ext cx="1719525" cy="902260"/>
        </p:xfrm>
        <a:graphic>
          <a:graphicData uri="http://schemas.openxmlformats.org/drawingml/2006/table">
            <a:tbl>
              <a:tblPr firstRow="1" bandRow="1">
                <a:tableStyleId>{5C22544A-7EE6-4342-B048-85BDC9FD1C3A}</a:tableStyleId>
              </a:tblPr>
              <a:tblGrid>
                <a:gridCol w="1719525"/>
              </a:tblGrid>
              <a:tr h="902260">
                <a:tc>
                  <a:txBody>
                    <a:bodyPr/>
                    <a:lstStyle/>
                    <a:p>
                      <a:r>
                        <a:rPr lang="tr-TR" sz="2000" dirty="0" smtClean="0">
                          <a:latin typeface="Calibri" pitchFamily="34" charset="0"/>
                          <a:cs typeface="Calibri" pitchFamily="34" charset="0"/>
                        </a:rPr>
                        <a:t>ŞİDDET</a:t>
                      </a:r>
                    </a:p>
                    <a:p>
                      <a:r>
                        <a:rPr lang="tr-TR" sz="2000" dirty="0" smtClean="0">
                          <a:latin typeface="Calibri" pitchFamily="34" charset="0"/>
                          <a:cs typeface="Calibri" pitchFamily="34" charset="0"/>
                        </a:rPr>
                        <a:t>DEĞERİ</a:t>
                      </a:r>
                    </a:p>
                  </a:txBody>
                  <a:tcPr anchor="ctr" anchorCtr="1">
                    <a:solidFill>
                      <a:schemeClr val="accent2">
                        <a:lumMod val="50000"/>
                      </a:schemeClr>
                    </a:solidFill>
                  </a:tcPr>
                </a:tc>
              </a:tr>
            </a:tbl>
          </a:graphicData>
        </a:graphic>
      </p:graphicFrame>
      <p:graphicFrame>
        <p:nvGraphicFramePr>
          <p:cNvPr id="17" name="Tablo 16"/>
          <p:cNvGraphicFramePr>
            <a:graphicFrameLocks noGrp="1"/>
          </p:cNvGraphicFramePr>
          <p:nvPr>
            <p:extLst>
              <p:ext uri="{D42A27DB-BD31-4B8C-83A1-F6EECF244321}">
                <p14:modId xmlns:p14="http://schemas.microsoft.com/office/powerpoint/2010/main" val="1964121335"/>
              </p:ext>
            </p:extLst>
          </p:nvPr>
        </p:nvGraphicFramePr>
        <p:xfrm>
          <a:off x="110493" y="2173288"/>
          <a:ext cx="8917429" cy="4029320"/>
        </p:xfrm>
        <a:graphic>
          <a:graphicData uri="http://schemas.openxmlformats.org/drawingml/2006/table">
            <a:tbl>
              <a:tblPr firstRow="1" bandRow="1">
                <a:effectLst>
                  <a:innerShdw blurRad="114300">
                    <a:prstClr val="black"/>
                  </a:innerShdw>
                </a:effectLst>
                <a:tableStyleId>{5C22544A-7EE6-4342-B048-85BDC9FD1C3A}</a:tableStyleId>
              </a:tblPr>
              <a:tblGrid>
                <a:gridCol w="1680207"/>
                <a:gridCol w="2112772"/>
                <a:gridCol w="5124450"/>
              </a:tblGrid>
              <a:tr h="715252">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RİSK DEĞERİ</a:t>
                      </a:r>
                      <a:endParaRPr kumimoji="0" lang="tr-TR" sz="20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tx1">
                        <a:lumMod val="50000"/>
                        <a:lumOff val="50000"/>
                      </a:schemeClr>
                    </a:solidFill>
                  </a:tcPr>
                </a:tc>
                <a:tc gridSpan="2">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RİSK DERECELENDİRME SONUCU </a:t>
                      </a:r>
                      <a:r>
                        <a:rPr kumimoji="0" lang="tr-TR" sz="20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«Yapılacak İşlemler»</a:t>
                      </a:r>
                      <a:endParaRPr kumimoji="0" lang="tr-TR" sz="20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tx1">
                        <a:lumMod val="50000"/>
                        <a:lumOff val="50000"/>
                      </a:schemeClr>
                    </a:solidFill>
                  </a:tcPr>
                </a:tc>
                <a:tc hMerge="1">
                  <a:txBody>
                    <a:bodyPr/>
                    <a:lstStyle/>
                    <a:p>
                      <a:pPr algn="ctr" fontAlgn="ctr"/>
                      <a:endParaRPr kumimoji="0" lang="tr-TR" sz="20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tx1">
                        <a:lumMod val="50000"/>
                        <a:lumOff val="50000"/>
                      </a:schemeClr>
                    </a:solidFill>
                  </a:tcPr>
                </a:tc>
              </a:tr>
              <a:tr h="694188">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400 &lt; R</a:t>
                      </a:r>
                      <a:endParaRPr kumimoji="0" lang="tr-TR" sz="20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itchFamily="34" charset="0"/>
                          <a:cs typeface="Calibri" pitchFamily="34" charset="0"/>
                        </a:rPr>
                        <a:t>Tolerans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itchFamily="34" charset="0"/>
                          <a:cs typeface="Calibri" pitchFamily="34" charset="0"/>
                        </a:rPr>
                        <a:t>Gösterilemez Risk</a:t>
                      </a:r>
                    </a:p>
                  </a:txBody>
                  <a:tcPr anchor="ctr" horzOverflow="overflow">
                    <a:solidFill>
                      <a:schemeClr val="bg1">
                        <a:lumMod val="85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Hemen gerekli önlemler alı</a:t>
                      </a:r>
                      <a:r>
                        <a:rPr kumimoji="0" lang="tr-TR" sz="1600" b="0" i="0" u="none" strike="noStrike" cap="none" normalizeH="0" baseline="0" dirty="0" smtClean="0">
                          <a:ln>
                            <a:noFill/>
                          </a:ln>
                          <a:solidFill>
                            <a:schemeClr val="tx1"/>
                          </a:solidFill>
                          <a:effectLst/>
                          <a:latin typeface="Calibri" pitchFamily="34" charset="0"/>
                          <a:cs typeface="Calibri" pitchFamily="34" charset="0"/>
                        </a:rPr>
                        <a:t>nmalı veya iş durdurulmalı, kapatılma gibi önlemler düşünülmelidir.</a:t>
                      </a:r>
                    </a:p>
                  </a:txBody>
                  <a:tcPr anchor="ctr" horzOverflow="overflow">
                    <a:solidFill>
                      <a:schemeClr val="bg1">
                        <a:lumMod val="85000"/>
                      </a:schemeClr>
                    </a:solidFill>
                  </a:tcPr>
                </a:tc>
              </a:tr>
              <a:tr h="653257">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200 &lt; R &lt; 400</a:t>
                      </a:r>
                      <a:endParaRPr kumimoji="0" lang="tr-TR" sz="20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itchFamily="34" charset="0"/>
                          <a:cs typeface="Calibri" pitchFamily="34" charset="0"/>
                        </a:rPr>
                        <a:t>Esaslı Risk</a:t>
                      </a:r>
                    </a:p>
                  </a:txBody>
                  <a:tcPr anchor="ctr" horzOverflow="overflow">
                    <a:solidFill>
                      <a:schemeClr val="bg1">
                        <a:lumMod val="85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K</a:t>
                      </a:r>
                      <a:r>
                        <a:rPr kumimoji="0" lang="tr-TR" sz="1600" b="0" i="0" u="none" strike="noStrike" cap="none" normalizeH="0" baseline="0" dirty="0" smtClean="0">
                          <a:ln>
                            <a:noFill/>
                          </a:ln>
                          <a:solidFill>
                            <a:schemeClr val="tx1"/>
                          </a:solidFill>
                          <a:effectLst/>
                          <a:latin typeface="Calibri" pitchFamily="34" charset="0"/>
                          <a:cs typeface="Calibri" pitchFamily="34" charset="0"/>
                        </a:rPr>
                        <a:t>ısa dönemde “birkaç ay içerisinde” iyileştirilmelidir.</a:t>
                      </a:r>
                    </a:p>
                  </a:txBody>
                  <a:tcPr anchor="ctr" horzOverflow="overflow">
                    <a:solidFill>
                      <a:schemeClr val="bg1">
                        <a:lumMod val="85000"/>
                      </a:schemeClr>
                    </a:solidFill>
                  </a:tcPr>
                </a:tc>
              </a:tr>
              <a:tr h="653257">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70 &lt; R &lt; 200</a:t>
                      </a:r>
                      <a:endParaRPr kumimoji="0" lang="tr-TR" sz="20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itchFamily="34" charset="0"/>
                          <a:cs typeface="Calibri" pitchFamily="34" charset="0"/>
                        </a:rPr>
                        <a:t>Önemli Risk</a:t>
                      </a:r>
                    </a:p>
                  </a:txBody>
                  <a:tcPr anchor="ctr" horzOverflow="overflow">
                    <a:solidFill>
                      <a:schemeClr val="bg1">
                        <a:lumMod val="85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Uzun dönemde “yıl içerisinde” iyile</a:t>
                      </a:r>
                      <a:r>
                        <a:rPr kumimoji="0" lang="tr-TR" sz="1600" b="0" i="0" u="none" strike="noStrike" cap="none" normalizeH="0" baseline="0" dirty="0" smtClean="0">
                          <a:ln>
                            <a:noFill/>
                          </a:ln>
                          <a:solidFill>
                            <a:schemeClr val="tx1"/>
                          </a:solidFill>
                          <a:effectLst/>
                          <a:latin typeface="Calibri" pitchFamily="34" charset="0"/>
                          <a:cs typeface="Calibri" pitchFamily="34" charset="0"/>
                        </a:rPr>
                        <a:t>ştirilmelidir.</a:t>
                      </a:r>
                    </a:p>
                  </a:txBody>
                  <a:tcPr anchor="ctr" horzOverflow="overflow">
                    <a:solidFill>
                      <a:schemeClr val="bg1">
                        <a:lumMod val="85000"/>
                      </a:schemeClr>
                    </a:solidFill>
                  </a:tcPr>
                </a:tc>
              </a:tr>
              <a:tr h="653257">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20 &lt; R &lt; 70</a:t>
                      </a:r>
                      <a:endParaRPr kumimoji="0" lang="tr-TR" sz="20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itchFamily="34" charset="0"/>
                          <a:cs typeface="Calibri" pitchFamily="34" charset="0"/>
                        </a:rPr>
                        <a:t>Olası Risk</a:t>
                      </a:r>
                    </a:p>
                  </a:txBody>
                  <a:tcPr anchor="ctr" horzOverflow="overflow">
                    <a:solidFill>
                      <a:schemeClr val="bg1">
                        <a:lumMod val="85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Gözetim alt</a:t>
                      </a:r>
                      <a:r>
                        <a:rPr kumimoji="0" lang="tr-TR" sz="1600" b="0" i="0" u="none" strike="noStrike" cap="none" normalizeH="0" baseline="0" dirty="0" smtClean="0">
                          <a:ln>
                            <a:noFill/>
                          </a:ln>
                          <a:solidFill>
                            <a:schemeClr val="tx1"/>
                          </a:solidFill>
                          <a:effectLst/>
                          <a:latin typeface="Calibri" pitchFamily="34" charset="0"/>
                          <a:cs typeface="Calibri" pitchFamily="34" charset="0"/>
                        </a:rPr>
                        <a:t>ında uygulanmalıdır.</a:t>
                      </a:r>
                    </a:p>
                  </a:txBody>
                  <a:tcPr anchor="ctr" horzOverflow="overflow">
                    <a:solidFill>
                      <a:schemeClr val="bg1">
                        <a:lumMod val="85000"/>
                      </a:schemeClr>
                    </a:solidFill>
                  </a:tcPr>
                </a:tc>
              </a:tr>
              <a:tr h="653257">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R &lt; 20</a:t>
                      </a:r>
                      <a:endParaRPr kumimoji="0" lang="tr-TR" sz="20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itchFamily="34" charset="0"/>
                          <a:cs typeface="Calibri" pitchFamily="34" charset="0"/>
                        </a:rPr>
                        <a:t>Önemsiz Risk</a:t>
                      </a:r>
                    </a:p>
                  </a:txBody>
                  <a:tcPr anchor="ctr" horzOverflow="overflow">
                    <a:solidFill>
                      <a:schemeClr val="bg1">
                        <a:lumMod val="85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Önlem öncelikli de</a:t>
                      </a:r>
                      <a:r>
                        <a:rPr kumimoji="0" lang="tr-TR" sz="1600" b="0" i="0" u="none" strike="noStrike" cap="none" normalizeH="0" baseline="0" dirty="0" smtClean="0">
                          <a:ln>
                            <a:noFill/>
                          </a:ln>
                          <a:solidFill>
                            <a:schemeClr val="tx1"/>
                          </a:solidFill>
                          <a:effectLst/>
                          <a:latin typeface="Calibri" pitchFamily="34" charset="0"/>
                          <a:cs typeface="Calibri" pitchFamily="34" charset="0"/>
                        </a:rPr>
                        <a:t>ğildir.</a:t>
                      </a:r>
                    </a:p>
                  </a:txBody>
                  <a:tcPr anchor="ctr" horzOverflow="overflow">
                    <a:solidFill>
                      <a:schemeClr val="bg1">
                        <a:lumMod val="85000"/>
                      </a:schemeClr>
                    </a:solidFill>
                  </a:tcPr>
                </a:tc>
              </a:tr>
            </a:tbl>
          </a:graphicData>
        </a:graphic>
      </p:graphicFrame>
      <p:graphicFrame>
        <p:nvGraphicFramePr>
          <p:cNvPr id="18" name="Tablo 17"/>
          <p:cNvGraphicFramePr>
            <a:graphicFrameLocks noGrp="1"/>
          </p:cNvGraphicFramePr>
          <p:nvPr>
            <p:extLst>
              <p:ext uri="{D42A27DB-BD31-4B8C-83A1-F6EECF244321}">
                <p14:modId xmlns:p14="http://schemas.microsoft.com/office/powerpoint/2010/main" val="753831722"/>
              </p:ext>
            </p:extLst>
          </p:nvPr>
        </p:nvGraphicFramePr>
        <p:xfrm>
          <a:off x="8122028" y="1173886"/>
          <a:ext cx="926438" cy="902260"/>
        </p:xfrm>
        <a:graphic>
          <a:graphicData uri="http://schemas.openxmlformats.org/drawingml/2006/table">
            <a:tbl>
              <a:tblPr firstRow="1" bandRow="1">
                <a:tableStyleId>{5C22544A-7EE6-4342-B048-85BDC9FD1C3A}</a:tableStyleId>
              </a:tblPr>
              <a:tblGrid>
                <a:gridCol w="926438"/>
              </a:tblGrid>
              <a:tr h="902260">
                <a:tc>
                  <a:txBody>
                    <a:bodyPr/>
                    <a:lstStyle/>
                    <a:p>
                      <a:r>
                        <a:rPr lang="tr-TR" sz="4800" dirty="0" smtClean="0">
                          <a:latin typeface="Calibri" pitchFamily="34" charset="0"/>
                          <a:cs typeface="Calibri" pitchFamily="34" charset="0"/>
                        </a:rPr>
                        <a:t>?</a:t>
                      </a:r>
                    </a:p>
                  </a:txBody>
                  <a:tcPr anchor="ctr" anchorCtr="1">
                    <a:solidFill>
                      <a:srgbClr val="5A5A59"/>
                    </a:solidFill>
                  </a:tcPr>
                </a:tc>
              </a:tr>
            </a:tbl>
          </a:graphicData>
        </a:graphic>
      </p:graphicFrame>
      <p:sp>
        <p:nvSpPr>
          <p:cNvPr id="32"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260733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1)">
                                      <p:cBhvr>
                                        <p:cTn id="24" dur="1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46082" name="Group 13"/>
          <p:cNvGrpSpPr>
            <a:grpSpLocks/>
          </p:cNvGrpSpPr>
          <p:nvPr/>
        </p:nvGrpSpPr>
        <p:grpSpPr bwMode="auto">
          <a:xfrm>
            <a:off x="-2381" y="909638"/>
            <a:ext cx="9144000" cy="5948362"/>
            <a:chOff x="0" y="0"/>
            <a:chExt cx="5760" cy="3747"/>
          </a:xfrm>
        </p:grpSpPr>
        <p:sp>
          <p:nvSpPr>
            <p:cNvPr id="461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rgbClr val="FFFFFF"/>
                </a:solidFill>
              </a:endParaRPr>
            </a:p>
          </p:txBody>
        </p:sp>
        <p:sp>
          <p:nvSpPr>
            <p:cNvPr id="461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grpSp>
      <p:sp>
        <p:nvSpPr>
          <p:cNvPr id="4609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solidFill>
                <a:srgbClr val="000000"/>
              </a:solidFill>
            </a:endParaRPr>
          </a:p>
        </p:txBody>
      </p:sp>
      <p:sp>
        <p:nvSpPr>
          <p:cNvPr id="27" name="Rechteck 4"/>
          <p:cNvSpPr>
            <a:spLocks noChangeArrowheads="1"/>
          </p:cNvSpPr>
          <p:nvPr/>
        </p:nvSpPr>
        <p:spPr bwMode="auto">
          <a:xfrm>
            <a:off x="0" y="2185059"/>
            <a:ext cx="9144000" cy="1682091"/>
          </a:xfrm>
          <a:prstGeom prst="rect">
            <a:avLst/>
          </a:prstGeom>
          <a:noFill/>
          <a:ln w="9525" algn="ctr">
            <a:noFill/>
            <a:round/>
            <a:headEnd/>
            <a:tailEnd/>
          </a:ln>
        </p:spPr>
        <p:txBody>
          <a:bodyPr wrap="none" anchor="ctr"/>
          <a:lstStyle/>
          <a:p>
            <a:pPr marL="36000" algn="ctr"/>
            <a:r>
              <a:rPr lang="tr-TR" sz="11000" b="1" noProof="1" smtClean="0">
                <a:solidFill>
                  <a:srgbClr val="FFFFFF"/>
                </a:solidFill>
                <a:effectLst>
                  <a:innerShdw blurRad="63500" dist="50800" dir="8100000">
                    <a:prstClr val="black">
                      <a:alpha val="50000"/>
                    </a:prstClr>
                  </a:innerShdw>
                </a:effectLst>
                <a:latin typeface="Calibri" pitchFamily="34" charset="0"/>
                <a:cs typeface="Calibri" pitchFamily="34" charset="0"/>
              </a:rPr>
              <a:t>JOHN-RİDLEY</a:t>
            </a:r>
            <a:endParaRPr lang="tr-TR" sz="11000" b="1" noProof="1">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
        <p:nvSpPr>
          <p:cNvPr id="10" name="Oval 9"/>
          <p:cNvSpPr/>
          <p:nvPr/>
        </p:nvSpPr>
        <p:spPr>
          <a:xfrm>
            <a:off x="127590" y="411163"/>
            <a:ext cx="1512000" cy="1440000"/>
          </a:xfrm>
          <a:prstGeom prst="ellipse">
            <a:avLst/>
          </a:prstGeom>
          <a:noFill/>
          <a:ln w="539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7200" b="1" dirty="0" smtClean="0">
                <a:latin typeface="Cambria" pitchFamily="18" charset="0"/>
              </a:rPr>
              <a:t>3</a:t>
            </a:r>
            <a:endParaRPr lang="tr-TR" sz="7200" b="1" dirty="0">
              <a:latin typeface="Cambria" pitchFamily="18" charset="0"/>
            </a:endParaRPr>
          </a:p>
        </p:txBody>
      </p:sp>
      <p:sp>
        <p:nvSpPr>
          <p:cNvPr id="11"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570331148"/>
      </p:ext>
    </p:extLst>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JOHN RİDLEY</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«Bu modelde; </a:t>
            </a:r>
            <a:r>
              <a:rPr lang="tr-TR" sz="2000" b="1" i="1" dirty="0">
                <a:solidFill>
                  <a:srgbClr val="000000"/>
                </a:solidFill>
                <a:latin typeface="Calibri" pitchFamily="34" charset="0"/>
                <a:cs typeface="Calibri" pitchFamily="34" charset="0"/>
              </a:rPr>
              <a:t>riskin </a:t>
            </a:r>
            <a:r>
              <a:rPr lang="tr-TR" sz="2000" b="1" i="1" dirty="0" smtClean="0">
                <a:solidFill>
                  <a:srgbClr val="000000"/>
                </a:solidFill>
                <a:latin typeface="Calibri" pitchFamily="34" charset="0"/>
                <a:cs typeface="Calibri" pitchFamily="34" charset="0"/>
              </a:rPr>
              <a:t>büyüklüğü; </a:t>
            </a:r>
            <a:r>
              <a:rPr lang="tr-TR" sz="2000" b="1" i="1" dirty="0">
                <a:solidFill>
                  <a:srgbClr val="000000"/>
                </a:solidFill>
                <a:latin typeface="Calibri" pitchFamily="34" charset="0"/>
                <a:cs typeface="Calibri" pitchFamily="34" charset="0"/>
              </a:rPr>
              <a:t>ortaya çıkma sıklığı ve </a:t>
            </a:r>
            <a:r>
              <a:rPr lang="tr-TR" sz="2000" b="1" i="1" dirty="0" smtClean="0">
                <a:solidFill>
                  <a:srgbClr val="000000"/>
                </a:solidFill>
                <a:latin typeface="Calibri" pitchFamily="34" charset="0"/>
                <a:cs typeface="Calibri" pitchFamily="34" charset="0"/>
              </a:rPr>
              <a:t>şiddetinden yola </a:t>
            </a:r>
            <a:r>
              <a:rPr lang="tr-TR" sz="2000" b="1" i="1" dirty="0">
                <a:solidFill>
                  <a:srgbClr val="000000"/>
                </a:solidFill>
                <a:latin typeface="Calibri" pitchFamily="34" charset="0"/>
                <a:cs typeface="Calibri" pitchFamily="34" charset="0"/>
              </a:rPr>
              <a:t>çıkarak </a:t>
            </a:r>
            <a:r>
              <a:rPr lang="tr-TR" sz="2000" b="1" i="1" dirty="0" smtClean="0">
                <a:solidFill>
                  <a:srgbClr val="000000"/>
                </a:solidFill>
                <a:latin typeface="Calibri" pitchFamily="34" charset="0"/>
                <a:cs typeface="Calibri" pitchFamily="34" charset="0"/>
              </a:rPr>
              <a:t>sayısal </a:t>
            </a:r>
            <a:r>
              <a:rPr lang="tr-TR" sz="2000" b="1" i="1" dirty="0">
                <a:solidFill>
                  <a:srgbClr val="000000"/>
                </a:solidFill>
                <a:latin typeface="Calibri" pitchFamily="34" charset="0"/>
                <a:cs typeface="Calibri" pitchFamily="34" charset="0"/>
              </a:rPr>
              <a:t>olarak değerlendirilir</a:t>
            </a:r>
            <a:r>
              <a:rPr lang="tr-TR" sz="2000" b="1" i="1" dirty="0" smtClean="0">
                <a:solidFill>
                  <a:srgbClr val="000000"/>
                </a:solidFill>
                <a:latin typeface="Calibri" pitchFamily="34" charset="0"/>
                <a:cs typeface="Calibri" pitchFamily="34" charset="0"/>
              </a:rPr>
              <a:t>.»</a:t>
            </a:r>
          </a:p>
          <a:p>
            <a:pPr algn="ctr">
              <a:spcAft>
                <a:spcPts val="0"/>
              </a:spcAft>
              <a:buClr>
                <a:srgbClr val="292929"/>
              </a:buClr>
              <a:defRPr/>
            </a:pPr>
            <a:endParaRPr lang="tr-TR" sz="10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055230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2587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JOHN RİDLEY</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3138194162"/>
              </p:ext>
            </p:extLst>
          </p:nvPr>
        </p:nvGraphicFramePr>
        <p:xfrm>
          <a:off x="136546" y="809538"/>
          <a:ext cx="8884629" cy="2908935"/>
        </p:xfrm>
        <a:graphic>
          <a:graphicData uri="http://schemas.openxmlformats.org/drawingml/2006/table">
            <a:tbl>
              <a:tblPr firstRow="1" bandRow="1">
                <a:effectLst>
                  <a:innerShdw blurRad="114300">
                    <a:prstClr val="black"/>
                  </a:innerShdw>
                </a:effectLst>
                <a:tableStyleId>{5C22544A-7EE6-4342-B048-85BDC9FD1C3A}</a:tableStyleId>
              </a:tblPr>
              <a:tblGrid>
                <a:gridCol w="235671"/>
                <a:gridCol w="6702230"/>
                <a:gridCol w="1946728"/>
              </a:tblGrid>
              <a:tr h="393739">
                <a:tc gridSpan="3">
                  <a:txBody>
                    <a:bodyPr/>
                    <a:lstStyle/>
                    <a:p>
                      <a:pPr algn="ctr"/>
                      <a:r>
                        <a:rPr lang="tr-TR" sz="2400" dirty="0" smtClean="0">
                          <a:latin typeface="Calibri" pitchFamily="34" charset="0"/>
                          <a:cs typeface="Calibri" pitchFamily="34" charset="0"/>
                        </a:rPr>
                        <a:t>MAKSİMUM POTANSİYEL KAYIP DEĞERLERİ (MPKD)</a:t>
                      </a:r>
                      <a:endParaRPr lang="tr-TR" sz="2400" dirty="0">
                        <a:latin typeface="Calibri" pitchFamily="34" charset="0"/>
                        <a:cs typeface="Calibri" pitchFamily="34" charset="0"/>
                      </a:endParaRPr>
                    </a:p>
                  </a:txBody>
                  <a:tcPr anchor="ctr">
                    <a:solidFill>
                      <a:schemeClr val="accent3">
                        <a:lumMod val="50000"/>
                      </a:schemeClr>
                    </a:solidFill>
                  </a:tcPr>
                </a:tc>
                <a:tc hMerge="1">
                  <a:txBody>
                    <a:bodyPr/>
                    <a:lstStyle/>
                    <a:p>
                      <a:pPr algn="ctr"/>
                      <a:endParaRPr lang="tr-TR" sz="2200" b="0"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dirty="0">
                        <a:solidFill>
                          <a:schemeClr val="tx1"/>
                        </a:solidFill>
                        <a:latin typeface="Calibri" pitchFamily="34" charset="0"/>
                        <a:cs typeface="Calibri" pitchFamily="34" charset="0"/>
                      </a:endParaRPr>
                    </a:p>
                  </a:txBody>
                  <a:tcPr anchor="ctr">
                    <a:solidFill>
                      <a:schemeClr val="bg1">
                        <a:lumMod val="85000"/>
                      </a:schemeClr>
                    </a:solidFill>
                  </a:tcPr>
                </a:tc>
              </a:tr>
              <a:tr h="191948">
                <a:tc rowSpan="1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lvl="1" algn="l" fontAlgn="ctr"/>
                      <a:r>
                        <a:rPr kumimoji="0" lang="tr-TR" sz="14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Çoklu Ölüm</a:t>
                      </a:r>
                      <a:endParaRPr kumimoji="0" lang="tr-TR" sz="14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1400" b="1"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50</a:t>
                      </a:r>
                      <a:endParaRPr kumimoji="0" lang="tr-TR" sz="14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r h="191948">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lvl="1" algn="l" fontAlgn="ctr"/>
                      <a:r>
                        <a:rPr kumimoji="0" lang="tr-TR" sz="14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Tekli Ölüm</a:t>
                      </a:r>
                      <a:endParaRPr kumimoji="0" lang="tr-TR" sz="14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1400" b="1"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45</a:t>
                      </a:r>
                      <a:endParaRPr kumimoji="0" lang="tr-TR" sz="14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r h="191948">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lvl="1" algn="l" fontAlgn="ctr"/>
                      <a:r>
                        <a:rPr kumimoji="0" lang="tr-TR" sz="14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Sürekli Sakatlık</a:t>
                      </a:r>
                      <a:endParaRPr kumimoji="0" lang="tr-TR" sz="14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1400" b="1"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40</a:t>
                      </a:r>
                      <a:endParaRPr kumimoji="0" lang="tr-TR" sz="14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r h="191948">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lvl="1" algn="l" fontAlgn="ctr"/>
                      <a:r>
                        <a:rPr kumimoji="0" lang="tr-TR" sz="14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Gözün Kaybı</a:t>
                      </a:r>
                      <a:endParaRPr kumimoji="0" lang="tr-TR" sz="14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1400" b="1"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35</a:t>
                      </a:r>
                      <a:endParaRPr kumimoji="0" lang="tr-TR" sz="14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r h="191948">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lvl="1" algn="l" fontAlgn="ctr"/>
                      <a:r>
                        <a:rPr kumimoji="0" lang="tr-TR" sz="14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Kol/Bacak Kaybı</a:t>
                      </a:r>
                      <a:endParaRPr kumimoji="0" lang="tr-TR" sz="14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1400" b="1"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30</a:t>
                      </a:r>
                      <a:endParaRPr kumimoji="0" lang="tr-TR" sz="14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r h="191948">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marL="457200" lvl="1" algn="l" defTabSz="914400" rtl="0" eaLnBrk="1" fontAlgn="ctr" latinLnBrk="0" hangingPunct="1"/>
                      <a:r>
                        <a:rPr kumimoji="0" lang="tr-TR" sz="14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El/Ayak Kaybı</a:t>
                      </a:r>
                      <a:endParaRPr kumimoji="0" lang="tr-TR" sz="14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1400" b="1"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25</a:t>
                      </a:r>
                      <a:endParaRPr kumimoji="0" lang="tr-TR" sz="14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r h="1919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lvl="1" algn="l" fontAlgn="ctr"/>
                      <a:r>
                        <a:rPr kumimoji="0" lang="tr-TR" sz="14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Sağırlık</a:t>
                      </a:r>
                      <a:endParaRPr kumimoji="0" lang="tr-TR" sz="14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1400" b="1"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20</a:t>
                      </a:r>
                      <a:endParaRPr kumimoji="0" lang="tr-TR" sz="14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r h="1919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lvl="1" algn="l" fontAlgn="ctr"/>
                      <a:r>
                        <a:rPr kumimoji="0" lang="tr-TR" sz="14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Kırık</a:t>
                      </a:r>
                      <a:endParaRPr kumimoji="0" lang="tr-TR" sz="14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1400" b="1"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15</a:t>
                      </a:r>
                      <a:endParaRPr kumimoji="0" lang="tr-TR" sz="14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r h="1919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lvl="1" algn="l" fontAlgn="ctr"/>
                      <a:r>
                        <a:rPr kumimoji="0" lang="tr-TR" sz="14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Derin Kesik</a:t>
                      </a:r>
                      <a:endParaRPr kumimoji="0" lang="tr-TR" sz="14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1400" b="1"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10</a:t>
                      </a:r>
                      <a:endParaRPr kumimoji="0" lang="tr-TR" sz="14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r h="1919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lvl="1" algn="l" fontAlgn="ctr"/>
                      <a:r>
                        <a:rPr kumimoji="0" lang="tr-TR" sz="14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 Yaralanma</a:t>
                      </a:r>
                      <a:endParaRPr kumimoji="0" lang="tr-TR" sz="14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1400" b="1"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5</a:t>
                      </a:r>
                      <a:endParaRPr kumimoji="0" lang="tr-TR" sz="14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r h="1919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lvl="1" algn="l" fontAlgn="ctr"/>
                      <a:r>
                        <a:rPr kumimoji="0" lang="tr-TR" sz="14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Çizik Sıyrık</a:t>
                      </a:r>
                      <a:endParaRPr kumimoji="0" lang="tr-TR" sz="14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1400" b="1"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1</a:t>
                      </a:r>
                      <a:endParaRPr kumimoji="0" lang="tr-TR" sz="14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bl>
          </a:graphicData>
        </a:graphic>
      </p:graphicFrame>
      <p:sp>
        <p:nvSpPr>
          <p:cNvPr id="5" name="Rectangle 3"/>
          <p:cNvSpPr txBox="1">
            <a:spLocks noChangeArrowheads="1"/>
          </p:cNvSpPr>
          <p:nvPr/>
        </p:nvSpPr>
        <p:spPr bwMode="auto">
          <a:xfrm>
            <a:off x="8410575" y="6081646"/>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val="3309704508"/>
              </p:ext>
            </p:extLst>
          </p:nvPr>
        </p:nvGraphicFramePr>
        <p:xfrm>
          <a:off x="139744" y="3742369"/>
          <a:ext cx="8881431" cy="2207022"/>
        </p:xfrm>
        <a:graphic>
          <a:graphicData uri="http://schemas.openxmlformats.org/drawingml/2006/table">
            <a:tbl>
              <a:tblPr firstRow="1" bandRow="1">
                <a:effectLst>
                  <a:innerShdw blurRad="114300">
                    <a:prstClr val="black"/>
                  </a:innerShdw>
                </a:effectLst>
                <a:tableStyleId>{5C22544A-7EE6-4342-B048-85BDC9FD1C3A}</a:tableStyleId>
              </a:tblPr>
              <a:tblGrid>
                <a:gridCol w="233527"/>
                <a:gridCol w="6830177"/>
                <a:gridCol w="1817727"/>
              </a:tblGrid>
              <a:tr h="0">
                <a:tc gridSpan="3">
                  <a:txBody>
                    <a:bodyPr/>
                    <a:lstStyle/>
                    <a:p>
                      <a:pPr algn="ctr"/>
                      <a:r>
                        <a:rPr lang="tr-TR" sz="2400" b="1" dirty="0" smtClean="0">
                          <a:solidFill>
                            <a:schemeClr val="bg1"/>
                          </a:solidFill>
                          <a:latin typeface="Calibri" pitchFamily="34" charset="0"/>
                          <a:cs typeface="Calibri" pitchFamily="34" charset="0"/>
                        </a:rPr>
                        <a:t>ORTAYA ÇIKMA İHTİMALİ DEĞERLERİ (OÇİ)</a:t>
                      </a:r>
                    </a:p>
                  </a:txBody>
                  <a:tcPr anchor="ctr">
                    <a:solidFill>
                      <a:schemeClr val="accent3">
                        <a:lumMod val="50000"/>
                      </a:schemeClr>
                    </a:solidFill>
                  </a:tcPr>
                </a:tc>
                <a:tc hMerge="1">
                  <a:txBody>
                    <a:bodyPr/>
                    <a:lstStyle/>
                    <a:p>
                      <a:pPr algn="ctr"/>
                      <a:endParaRPr lang="tr-TR" sz="2200" b="0"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dirty="0">
                        <a:solidFill>
                          <a:schemeClr val="tx1"/>
                        </a:solidFill>
                        <a:latin typeface="Calibri" pitchFamily="34" charset="0"/>
                        <a:cs typeface="Calibri" pitchFamily="34" charset="0"/>
                      </a:endParaRPr>
                    </a:p>
                  </a:txBody>
                  <a:tcPr anchor="ctr">
                    <a:solidFill>
                      <a:schemeClr val="bg1">
                        <a:lumMod val="85000"/>
                      </a:schemeClr>
                    </a:solidFill>
                  </a:tcPr>
                </a:tc>
              </a:tr>
              <a:tr h="245126">
                <a:tc rowSpan="7">
                  <a:txBody>
                    <a:bodyPr/>
                    <a:lstStyle/>
                    <a:p>
                      <a:pPr algn="ctr"/>
                      <a:endParaRPr lang="tr-TR" sz="1400" b="1" dirty="0">
                        <a:latin typeface="Cambria" pitchFamily="18" charset="0"/>
                        <a:cs typeface="Calibri" pitchFamily="34" charset="0"/>
                      </a:endParaRPr>
                    </a:p>
                  </a:txBody>
                  <a:tcPr vert="wordArtVert" anchor="ctr">
                    <a:solidFill>
                      <a:srgbClr val="00B050"/>
                    </a:solidFill>
                  </a:tcPr>
                </a:tc>
                <a:tc>
                  <a:txBody>
                    <a:bodyPr/>
                    <a:lstStyle/>
                    <a:p>
                      <a:pPr lvl="1" algn="l" fontAlgn="ctr"/>
                      <a:r>
                        <a:rPr kumimoji="0" lang="tr-TR" sz="14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Her An</a:t>
                      </a:r>
                      <a:endParaRPr kumimoji="0" lang="tr-TR" sz="14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1400" b="0"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50</a:t>
                      </a:r>
                      <a:endParaRPr kumimoji="0" lang="tr-TR" sz="1400" b="0"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r h="245126">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lvl="1" algn="l" fontAlgn="ctr"/>
                      <a:r>
                        <a:rPr kumimoji="0" lang="tr-TR" sz="14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Saatte 1</a:t>
                      </a:r>
                      <a:endParaRPr kumimoji="0" lang="tr-TR" sz="14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1400" b="0"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35</a:t>
                      </a:r>
                      <a:endParaRPr kumimoji="0" lang="tr-TR" sz="1400" b="0"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r h="245126">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lvl="1" algn="l" fontAlgn="ctr"/>
                      <a:r>
                        <a:rPr kumimoji="0" lang="tr-TR" sz="14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Günde 1</a:t>
                      </a:r>
                      <a:endParaRPr kumimoji="0" lang="tr-TR" sz="14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1400" b="0"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25</a:t>
                      </a:r>
                      <a:endParaRPr kumimoji="0" lang="tr-TR" sz="1400" b="0"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r h="245126">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lvl="1" algn="l" fontAlgn="ctr"/>
                      <a:r>
                        <a:rPr kumimoji="0" lang="tr-TR" sz="14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Haftada 1</a:t>
                      </a:r>
                      <a:endParaRPr kumimoji="0" lang="tr-TR" sz="14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1400" b="0"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15</a:t>
                      </a:r>
                      <a:endParaRPr kumimoji="0" lang="tr-TR" sz="1400" b="0"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r h="245126">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lvl="1" algn="l" fontAlgn="ctr"/>
                      <a:r>
                        <a:rPr kumimoji="0" lang="tr-TR" sz="14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Ayda 1</a:t>
                      </a:r>
                      <a:endParaRPr kumimoji="0" lang="tr-TR" sz="14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1400" b="0"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10</a:t>
                      </a:r>
                      <a:endParaRPr kumimoji="0" lang="tr-TR" sz="1400" b="0"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r h="245126">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lvl="1" algn="l" fontAlgn="ctr"/>
                      <a:r>
                        <a:rPr kumimoji="0" lang="tr-TR" sz="14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Yılda 1</a:t>
                      </a:r>
                      <a:endParaRPr kumimoji="0" lang="tr-TR" sz="14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1400" b="0"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5</a:t>
                      </a:r>
                      <a:endParaRPr kumimoji="0" lang="tr-TR" sz="1400" b="0"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r h="279066">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lvl="1" algn="l" fontAlgn="ctr"/>
                      <a:r>
                        <a:rPr kumimoji="0" lang="tr-TR" sz="14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5 Yıl ve Daha Fazla Sürede 1</a:t>
                      </a:r>
                      <a:endParaRPr kumimoji="0" lang="tr-TR" sz="14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1400" b="0"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1</a:t>
                      </a:r>
                      <a:endParaRPr kumimoji="0" lang="tr-TR" sz="1400" b="0"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1913550195"/>
              </p:ext>
            </p:extLst>
          </p:nvPr>
        </p:nvGraphicFramePr>
        <p:xfrm>
          <a:off x="136404" y="5976311"/>
          <a:ext cx="8884771" cy="840174"/>
        </p:xfrm>
        <a:graphic>
          <a:graphicData uri="http://schemas.openxmlformats.org/drawingml/2006/table">
            <a:tbl>
              <a:tblPr firstRow="1" bandRow="1">
                <a:effectLst>
                  <a:innerShdw blurRad="114300">
                    <a:prstClr val="black"/>
                  </a:innerShdw>
                </a:effectLst>
                <a:tableStyleId>{5C22544A-7EE6-4342-B048-85BDC9FD1C3A}</a:tableStyleId>
              </a:tblPr>
              <a:tblGrid>
                <a:gridCol w="240796"/>
                <a:gridCol w="8524228"/>
                <a:gridCol w="119747"/>
              </a:tblGrid>
              <a:tr h="343466">
                <a:tc gridSpan="3">
                  <a:txBody>
                    <a:bodyPr/>
                    <a:lstStyle/>
                    <a:p>
                      <a:pPr algn="ctr"/>
                      <a:r>
                        <a:rPr lang="tr-TR" sz="2400" b="1" dirty="0" smtClean="0">
                          <a:solidFill>
                            <a:schemeClr val="bg1"/>
                          </a:solidFill>
                          <a:latin typeface="Calibri" pitchFamily="34" charset="0"/>
                          <a:cs typeface="Calibri" pitchFamily="34" charset="0"/>
                        </a:rPr>
                        <a:t>SIKLIK - FREKANS</a:t>
                      </a:r>
                    </a:p>
                  </a:txBody>
                  <a:tcPr anchor="ctr">
                    <a:solidFill>
                      <a:schemeClr val="accent3">
                        <a:lumMod val="50000"/>
                      </a:schemeClr>
                    </a:solidFill>
                  </a:tcPr>
                </a:tc>
                <a:tc hMerge="1">
                  <a:txBody>
                    <a:bodyPr/>
                    <a:lstStyle/>
                    <a:p>
                      <a:pPr algn="ctr"/>
                      <a:endParaRPr lang="tr-TR" sz="2200" b="0"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dirty="0">
                        <a:solidFill>
                          <a:schemeClr val="tx1"/>
                        </a:solidFill>
                        <a:latin typeface="Calibri" pitchFamily="34" charset="0"/>
                        <a:cs typeface="Calibri" pitchFamily="34" charset="0"/>
                      </a:endParaRPr>
                    </a:p>
                  </a:txBody>
                  <a:tcPr anchor="ctr">
                    <a:solidFill>
                      <a:schemeClr val="bg1">
                        <a:lumMod val="85000"/>
                      </a:schemeClr>
                    </a:solidFill>
                  </a:tcPr>
                </a:tc>
              </a:tr>
              <a:tr h="382974">
                <a:tc>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lvl="1" algn="l" fontAlgn="ctr"/>
                      <a:r>
                        <a:rPr kumimoji="0" lang="tr-TR" sz="14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Bir denetim boyunca aynı riskle karşılaşma miktarı</a:t>
                      </a:r>
                      <a:endParaRPr kumimoji="0" lang="tr-TR" sz="14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4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bl>
          </a:graphicData>
        </a:graphic>
      </p:graphicFrame>
    </p:spTree>
    <p:extLst>
      <p:ext uri="{BB962C8B-B14F-4D97-AF65-F5344CB8AC3E}">
        <p14:creationId xmlns:p14="http://schemas.microsoft.com/office/powerpoint/2010/main" val="817681592"/>
      </p:ext>
    </p:extLst>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JOHN RİDLEY</a:t>
            </a:r>
          </a:p>
        </p:txBody>
      </p:sp>
      <p:graphicFrame>
        <p:nvGraphicFramePr>
          <p:cNvPr id="11" name="Tablo 10"/>
          <p:cNvGraphicFramePr>
            <a:graphicFrameLocks noGrp="1"/>
          </p:cNvGraphicFramePr>
          <p:nvPr>
            <p:extLst>
              <p:ext uri="{D42A27DB-BD31-4B8C-83A1-F6EECF244321}">
                <p14:modId xmlns:p14="http://schemas.microsoft.com/office/powerpoint/2010/main" val="2796713337"/>
              </p:ext>
            </p:extLst>
          </p:nvPr>
        </p:nvGraphicFramePr>
        <p:xfrm>
          <a:off x="363616" y="1160627"/>
          <a:ext cx="2081848" cy="701040"/>
        </p:xfrm>
        <a:graphic>
          <a:graphicData uri="http://schemas.openxmlformats.org/drawingml/2006/table">
            <a:tbl>
              <a:tblPr firstRow="1" bandRow="1">
                <a:tableStyleId>{5C22544A-7EE6-4342-B048-85BDC9FD1C3A}</a:tableStyleId>
              </a:tblPr>
              <a:tblGrid>
                <a:gridCol w="1732280"/>
                <a:gridCol w="349568"/>
              </a:tblGrid>
              <a:tr h="684046">
                <a:tc>
                  <a:txBody>
                    <a:bodyPr/>
                    <a:lstStyle/>
                    <a:p>
                      <a:pPr algn="ctr"/>
                      <a:r>
                        <a:rPr lang="tr-TR" sz="2000" dirty="0" smtClean="0">
                          <a:latin typeface="Calibri" pitchFamily="34" charset="0"/>
                          <a:cs typeface="Calibri" pitchFamily="34" charset="0"/>
                        </a:rPr>
                        <a:t>RİSK</a:t>
                      </a:r>
                      <a:r>
                        <a:rPr lang="tr-TR" sz="2000" baseline="0" dirty="0" smtClean="0">
                          <a:latin typeface="Calibri" pitchFamily="34" charset="0"/>
                          <a:cs typeface="Calibri" pitchFamily="34" charset="0"/>
                        </a:rPr>
                        <a:t> </a:t>
                      </a:r>
                    </a:p>
                    <a:p>
                      <a:pPr algn="ctr"/>
                      <a:r>
                        <a:rPr lang="tr-TR" sz="2000" baseline="0" dirty="0" smtClean="0">
                          <a:latin typeface="Calibri" pitchFamily="34" charset="0"/>
                          <a:cs typeface="Calibri" pitchFamily="34" charset="0"/>
                        </a:rPr>
                        <a:t>DEĞERİ-PUANI</a:t>
                      </a:r>
                    </a:p>
                  </a:txBody>
                  <a:tcPr anchor="ctr" anchorCtr="1">
                    <a:solidFill>
                      <a:srgbClr val="00B050"/>
                    </a:solidFill>
                  </a:tcPr>
                </a:tc>
                <a:tc>
                  <a:txBody>
                    <a:bodyPr/>
                    <a:lstStyle/>
                    <a:p>
                      <a:pPr algn="ctr"/>
                      <a:r>
                        <a:rPr lang="tr-TR" sz="2400" dirty="0" smtClean="0">
                          <a:solidFill>
                            <a:schemeClr val="tx1"/>
                          </a:solidFill>
                          <a:latin typeface="Calibri" pitchFamily="34" charset="0"/>
                          <a:cs typeface="Calibri" pitchFamily="34" charset="0"/>
                        </a:rPr>
                        <a:t>=</a:t>
                      </a:r>
                      <a:endParaRPr lang="tr-TR" sz="24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3" name="Tablo 12"/>
          <p:cNvGraphicFramePr>
            <a:graphicFrameLocks noGrp="1"/>
          </p:cNvGraphicFramePr>
          <p:nvPr>
            <p:extLst>
              <p:ext uri="{D42A27DB-BD31-4B8C-83A1-F6EECF244321}">
                <p14:modId xmlns:p14="http://schemas.microsoft.com/office/powerpoint/2010/main" val="4085605372"/>
              </p:ext>
            </p:extLst>
          </p:nvPr>
        </p:nvGraphicFramePr>
        <p:xfrm>
          <a:off x="2454696" y="1163804"/>
          <a:ext cx="2075078" cy="684046"/>
        </p:xfrm>
        <a:graphic>
          <a:graphicData uri="http://schemas.openxmlformats.org/drawingml/2006/table">
            <a:tbl>
              <a:tblPr firstRow="1" bandRow="1">
                <a:tableStyleId>{5C22544A-7EE6-4342-B048-85BDC9FD1C3A}</a:tableStyleId>
              </a:tblPr>
              <a:tblGrid>
                <a:gridCol w="1612462"/>
                <a:gridCol w="462616"/>
              </a:tblGrid>
              <a:tr h="684046">
                <a:tc>
                  <a:txBody>
                    <a:bodyPr/>
                    <a:lstStyle/>
                    <a:p>
                      <a:pPr algn="ctr"/>
                      <a:r>
                        <a:rPr lang="tr-TR" sz="2000" dirty="0" smtClean="0">
                          <a:latin typeface="Calibri" pitchFamily="34" charset="0"/>
                          <a:cs typeface="Calibri" pitchFamily="34" charset="0"/>
                        </a:rPr>
                        <a:t>SIKLIK</a:t>
                      </a:r>
                      <a:endParaRPr lang="tr-TR" sz="2000" dirty="0">
                        <a:latin typeface="Calibri" pitchFamily="34" charset="0"/>
                        <a:cs typeface="Calibri" pitchFamily="34" charset="0"/>
                      </a:endParaRPr>
                    </a:p>
                  </a:txBody>
                  <a:tcPr anchor="ctr" anchorCtr="1">
                    <a:solidFill>
                      <a:schemeClr val="bg2">
                        <a:lumMod val="60000"/>
                        <a:lumOff val="40000"/>
                      </a:schemeClr>
                    </a:solidFill>
                  </a:tcPr>
                </a:tc>
                <a:tc>
                  <a:txBody>
                    <a:bodyPr/>
                    <a:lstStyle/>
                    <a:p>
                      <a:r>
                        <a:rPr lang="tr-TR" sz="2000" dirty="0" smtClean="0">
                          <a:solidFill>
                            <a:schemeClr val="tx1"/>
                          </a:solidFill>
                          <a:latin typeface="Calibri" pitchFamily="34" charset="0"/>
                          <a:cs typeface="Calibri" pitchFamily="34" charset="0"/>
                        </a:rPr>
                        <a:t>X</a:t>
                      </a:r>
                      <a:endParaRPr lang="tr-TR" sz="20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4" name="Tablo 13"/>
          <p:cNvGraphicFramePr>
            <a:graphicFrameLocks noGrp="1"/>
          </p:cNvGraphicFramePr>
          <p:nvPr>
            <p:extLst>
              <p:ext uri="{D42A27DB-BD31-4B8C-83A1-F6EECF244321}">
                <p14:modId xmlns:p14="http://schemas.microsoft.com/office/powerpoint/2010/main" val="1521845699"/>
              </p:ext>
            </p:extLst>
          </p:nvPr>
        </p:nvGraphicFramePr>
        <p:xfrm>
          <a:off x="4536635" y="1162471"/>
          <a:ext cx="2070656" cy="684046"/>
        </p:xfrm>
        <a:graphic>
          <a:graphicData uri="http://schemas.openxmlformats.org/drawingml/2006/table">
            <a:tbl>
              <a:tblPr firstRow="1" bandRow="1">
                <a:tableStyleId>{5C22544A-7EE6-4342-B048-85BDC9FD1C3A}</a:tableStyleId>
              </a:tblPr>
              <a:tblGrid>
                <a:gridCol w="1618744"/>
                <a:gridCol w="451912"/>
              </a:tblGrid>
              <a:tr h="684046">
                <a:tc>
                  <a:txBody>
                    <a:bodyPr/>
                    <a:lstStyle/>
                    <a:p>
                      <a:pPr algn="ctr"/>
                      <a:r>
                        <a:rPr lang="tr-TR" sz="2000" dirty="0" smtClean="0">
                          <a:latin typeface="Calibri" pitchFamily="34" charset="0"/>
                          <a:cs typeface="Calibri" pitchFamily="34" charset="0"/>
                        </a:rPr>
                        <a:t>MPKD</a:t>
                      </a:r>
                      <a:endParaRPr lang="tr-TR" sz="2000" dirty="0">
                        <a:latin typeface="Calibri" pitchFamily="34" charset="0"/>
                        <a:cs typeface="Calibri" pitchFamily="34" charset="0"/>
                      </a:endParaRPr>
                    </a:p>
                  </a:txBody>
                  <a:tcPr anchor="ctr" anchorCtr="1">
                    <a:solidFill>
                      <a:schemeClr val="bg2">
                        <a:lumMod val="75000"/>
                      </a:schemeClr>
                    </a:solidFill>
                  </a:tcPr>
                </a:tc>
                <a:tc>
                  <a:txBody>
                    <a:bodyPr/>
                    <a:lstStyle/>
                    <a:p>
                      <a:pPr algn="ctr"/>
                      <a:r>
                        <a:rPr lang="tr-TR" sz="2800" dirty="0" smtClean="0">
                          <a:solidFill>
                            <a:schemeClr val="tx1"/>
                          </a:solidFill>
                          <a:latin typeface="Calibri" pitchFamily="34" charset="0"/>
                          <a:cs typeface="Calibri" pitchFamily="34" charset="0"/>
                        </a:rPr>
                        <a:t>+</a:t>
                      </a:r>
                      <a:endParaRPr lang="tr-TR" sz="28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5" name="Tablo 14"/>
          <p:cNvGraphicFramePr>
            <a:graphicFrameLocks noGrp="1"/>
          </p:cNvGraphicFramePr>
          <p:nvPr>
            <p:extLst>
              <p:ext uri="{D42A27DB-BD31-4B8C-83A1-F6EECF244321}">
                <p14:modId xmlns:p14="http://schemas.microsoft.com/office/powerpoint/2010/main" val="1126912208"/>
              </p:ext>
            </p:extLst>
          </p:nvPr>
        </p:nvGraphicFramePr>
        <p:xfrm>
          <a:off x="6606838" y="1164361"/>
          <a:ext cx="1719525" cy="684046"/>
        </p:xfrm>
        <a:graphic>
          <a:graphicData uri="http://schemas.openxmlformats.org/drawingml/2006/table">
            <a:tbl>
              <a:tblPr firstRow="1" bandRow="1">
                <a:tableStyleId>{5C22544A-7EE6-4342-B048-85BDC9FD1C3A}</a:tableStyleId>
              </a:tblPr>
              <a:tblGrid>
                <a:gridCol w="1719525"/>
              </a:tblGrid>
              <a:tr h="684046">
                <a:tc>
                  <a:txBody>
                    <a:bodyPr/>
                    <a:lstStyle/>
                    <a:p>
                      <a:r>
                        <a:rPr lang="tr-TR" sz="2000" dirty="0" smtClean="0">
                          <a:latin typeface="Calibri" pitchFamily="34" charset="0"/>
                          <a:cs typeface="Calibri" pitchFamily="34" charset="0"/>
                        </a:rPr>
                        <a:t>OÇİD</a:t>
                      </a:r>
                    </a:p>
                  </a:txBody>
                  <a:tcPr anchor="ctr" anchorCtr="1">
                    <a:solidFill>
                      <a:schemeClr val="accent2">
                        <a:lumMod val="50000"/>
                      </a:schemeClr>
                    </a:solidFill>
                  </a:tcPr>
                </a:tc>
              </a:tr>
            </a:tbl>
          </a:graphicData>
        </a:graphic>
      </p:graphicFrame>
      <p:graphicFrame>
        <p:nvGraphicFramePr>
          <p:cNvPr id="18" name="Tablo 17"/>
          <p:cNvGraphicFramePr>
            <a:graphicFrameLocks noGrp="1"/>
          </p:cNvGraphicFramePr>
          <p:nvPr>
            <p:extLst>
              <p:ext uri="{D42A27DB-BD31-4B8C-83A1-F6EECF244321}">
                <p14:modId xmlns:p14="http://schemas.microsoft.com/office/powerpoint/2010/main" val="1372140791"/>
              </p:ext>
            </p:extLst>
          </p:nvPr>
        </p:nvGraphicFramePr>
        <p:xfrm>
          <a:off x="99694" y="2362199"/>
          <a:ext cx="8921481" cy="3286125"/>
        </p:xfrm>
        <a:graphic>
          <a:graphicData uri="http://schemas.openxmlformats.org/drawingml/2006/table">
            <a:tbl>
              <a:tblPr firstRow="1" bandRow="1">
                <a:effectLst>
                  <a:innerShdw blurRad="114300">
                    <a:prstClr val="black"/>
                  </a:innerShdw>
                </a:effectLst>
                <a:tableStyleId>{5C22544A-7EE6-4342-B048-85BDC9FD1C3A}</a:tableStyleId>
              </a:tblPr>
              <a:tblGrid>
                <a:gridCol w="254206"/>
                <a:gridCol w="3734145"/>
                <a:gridCol w="4933130"/>
              </a:tblGrid>
              <a:tr h="494474">
                <a:tc gridSpan="3">
                  <a:txBody>
                    <a:bodyPr/>
                    <a:lstStyle/>
                    <a:p>
                      <a:pPr algn="ctr"/>
                      <a:r>
                        <a:rPr lang="tr-TR" sz="2400" b="1" dirty="0" smtClean="0">
                          <a:solidFill>
                            <a:schemeClr val="bg1"/>
                          </a:solidFill>
                          <a:latin typeface="Calibri" pitchFamily="34" charset="0"/>
                          <a:cs typeface="Calibri" pitchFamily="34" charset="0"/>
                        </a:rPr>
                        <a:t>AKSİYONLARIN YERİNE GETİRİLME MÜDDETLERİ</a:t>
                      </a:r>
                    </a:p>
                  </a:txBody>
                  <a:tcPr anchor="ctr">
                    <a:solidFill>
                      <a:schemeClr val="accent3">
                        <a:lumMod val="50000"/>
                      </a:schemeClr>
                    </a:solidFill>
                  </a:tcPr>
                </a:tc>
                <a:tc hMerge="1">
                  <a:txBody>
                    <a:bodyPr/>
                    <a:lstStyle/>
                    <a:p>
                      <a:pPr algn="ctr"/>
                      <a:endParaRPr lang="tr-TR" sz="2200" b="0"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dirty="0">
                        <a:solidFill>
                          <a:schemeClr val="tx1"/>
                        </a:solidFill>
                        <a:latin typeface="Calibri" pitchFamily="34" charset="0"/>
                        <a:cs typeface="Calibri" pitchFamily="34" charset="0"/>
                      </a:endParaRPr>
                    </a:p>
                  </a:txBody>
                  <a:tcPr anchor="ctr">
                    <a:solidFill>
                      <a:schemeClr val="bg1">
                        <a:lumMod val="85000"/>
                      </a:schemeClr>
                    </a:solidFill>
                  </a:tcPr>
                </a:tc>
              </a:tr>
              <a:tr h="422648">
                <a:tc rowSpan="6">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lvl="0"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Risk Değeri</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accent3">
                        <a:lumMod val="65000"/>
                      </a:schemeClr>
                    </a:solidFill>
                  </a:tcPr>
                </a:tc>
                <a:tc>
                  <a:txBody>
                    <a:bodyPr/>
                    <a:lstStyle/>
                    <a:p>
                      <a:pPr 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Aksiyon </a:t>
                      </a:r>
                      <a:r>
                        <a:rPr kumimoji="0" lang="tr-TR" sz="2000" b="1" i="1" u="none" strike="noStrike" kern="1200" cap="none" normalizeH="0" baseline="0" dirty="0" err="1" smtClean="0">
                          <a:ln>
                            <a:noFill/>
                          </a:ln>
                          <a:solidFill>
                            <a:schemeClr val="tx1"/>
                          </a:solidFill>
                          <a:effectLst/>
                          <a:latin typeface="Calibri" pitchFamily="34" charset="0"/>
                          <a:ea typeface="Times New Roman" pitchFamily="18" charset="0"/>
                          <a:cs typeface="Calibri" pitchFamily="34" charset="0"/>
                        </a:rPr>
                        <a:t>Aciliyeti</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accent3">
                        <a:lumMod val="65000"/>
                      </a:schemeClr>
                    </a:solidFill>
                  </a:tcPr>
                </a:tc>
              </a:tr>
              <a:tr h="338429">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lvl="1"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&gt;100</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0"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Derhal</a:t>
                      </a:r>
                      <a:endParaRPr kumimoji="0" lang="tr-TR" sz="2000" b="0"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r h="338429">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lvl="1"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80 – 100 </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0"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Bugün</a:t>
                      </a:r>
                      <a:endParaRPr kumimoji="0" lang="tr-TR" sz="2000" b="0"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r h="338429">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lvl="1"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60 – 79 </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0"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2 Gün İçerisinde</a:t>
                      </a:r>
                      <a:endParaRPr kumimoji="0" lang="tr-TR" sz="2000" b="0"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r h="338429">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lvl="1"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40 – 59 </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0"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4 Gün İçerisinde</a:t>
                      </a:r>
                      <a:endParaRPr kumimoji="0" lang="tr-TR" sz="2000" b="0"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r h="338429">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lvl="1"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20 – 39 </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0"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1 Hafta İçerisinde</a:t>
                      </a:r>
                      <a:endParaRPr kumimoji="0" lang="tr-TR" sz="2000" b="0"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r h="338429">
                <a:tc>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lvl="1"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10 – 19 </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0"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1 Ay İçerisinde</a:t>
                      </a:r>
                      <a:endParaRPr kumimoji="0" lang="tr-TR" sz="2000" b="0"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r h="338429">
                <a:tc>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lvl="1"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0 – 9 </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0"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3 Hafta İçerisinde</a:t>
                      </a:r>
                      <a:endParaRPr kumimoji="0" lang="tr-TR" sz="2000" b="0"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r>
            </a:tbl>
          </a:graphicData>
        </a:graphic>
      </p:graphicFrame>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7411796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46082" name="Group 13"/>
          <p:cNvGrpSpPr>
            <a:grpSpLocks/>
          </p:cNvGrpSpPr>
          <p:nvPr/>
        </p:nvGrpSpPr>
        <p:grpSpPr bwMode="auto">
          <a:xfrm>
            <a:off x="-2381" y="909638"/>
            <a:ext cx="9144000" cy="5948362"/>
            <a:chOff x="0" y="0"/>
            <a:chExt cx="5760" cy="3747"/>
          </a:xfrm>
        </p:grpSpPr>
        <p:sp>
          <p:nvSpPr>
            <p:cNvPr id="461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rgbClr val="FFFFFF"/>
                </a:solidFill>
              </a:endParaRPr>
            </a:p>
          </p:txBody>
        </p:sp>
        <p:sp>
          <p:nvSpPr>
            <p:cNvPr id="461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grpSp>
      <p:sp>
        <p:nvSpPr>
          <p:cNvPr id="4609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solidFill>
                <a:srgbClr val="000000"/>
              </a:solidFill>
            </a:endParaRPr>
          </a:p>
        </p:txBody>
      </p:sp>
      <p:sp>
        <p:nvSpPr>
          <p:cNvPr id="27" name="Rechteck 4"/>
          <p:cNvSpPr>
            <a:spLocks noChangeArrowheads="1"/>
          </p:cNvSpPr>
          <p:nvPr/>
        </p:nvSpPr>
        <p:spPr bwMode="auto">
          <a:xfrm>
            <a:off x="0" y="2185059"/>
            <a:ext cx="9144000" cy="1682091"/>
          </a:xfrm>
          <a:prstGeom prst="rect">
            <a:avLst/>
          </a:prstGeom>
          <a:noFill/>
          <a:ln w="9525" algn="ctr">
            <a:noFill/>
            <a:round/>
            <a:headEnd/>
            <a:tailEnd/>
          </a:ln>
        </p:spPr>
        <p:txBody>
          <a:bodyPr wrap="none" anchor="ctr"/>
          <a:lstStyle/>
          <a:p>
            <a:pPr marL="36000" algn="ctr"/>
            <a:r>
              <a:rPr lang="tr-TR" sz="11000" b="1" noProof="1" smtClean="0">
                <a:solidFill>
                  <a:srgbClr val="FFFFFF"/>
                </a:solidFill>
                <a:effectLst>
                  <a:innerShdw blurRad="63500" dist="50800" dir="8100000">
                    <a:prstClr val="black">
                      <a:alpha val="50000"/>
                    </a:prstClr>
                  </a:innerShdw>
                </a:effectLst>
                <a:latin typeface="Calibri" pitchFamily="34" charset="0"/>
                <a:cs typeface="Calibri" pitchFamily="34" charset="0"/>
              </a:rPr>
              <a:t>RADM</a:t>
            </a:r>
            <a:endParaRPr lang="tr-TR" sz="11000" b="1" noProof="1">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
        <p:nvSpPr>
          <p:cNvPr id="10" name="Rechteck 4"/>
          <p:cNvSpPr>
            <a:spLocks noChangeArrowheads="1"/>
          </p:cNvSpPr>
          <p:nvPr/>
        </p:nvSpPr>
        <p:spPr bwMode="auto">
          <a:xfrm>
            <a:off x="0" y="4827588"/>
            <a:ext cx="9144000" cy="1552575"/>
          </a:xfrm>
          <a:prstGeom prst="rect">
            <a:avLst/>
          </a:prstGeom>
          <a:noFill/>
          <a:ln w="9525" algn="ctr">
            <a:noFill/>
            <a:round/>
            <a:headEnd/>
            <a:tailEnd/>
          </a:ln>
        </p:spPr>
        <p:txBody>
          <a:bodyPr wrap="none" anchor="ctr"/>
          <a:lstStyle/>
          <a:p>
            <a:pPr marL="36000" algn="ctr"/>
            <a:r>
              <a:rPr lang="tr-TR" sz="4400" b="1" noProof="1">
                <a:solidFill>
                  <a:srgbClr val="414141"/>
                </a:solidFill>
                <a:effectLst>
                  <a:innerShdw blurRad="63500" dist="50800" dir="8100000">
                    <a:prstClr val="black">
                      <a:alpha val="50000"/>
                    </a:prstClr>
                  </a:innerShdw>
                </a:effectLst>
                <a:latin typeface="Calibri" pitchFamily="34" charset="0"/>
                <a:cs typeface="Calibri" pitchFamily="34" charset="0"/>
              </a:rPr>
              <a:t>(Risk Assessment Decision Matris)</a:t>
            </a:r>
            <a:endParaRPr lang="tr-TR" sz="4400" b="1" noProof="1" smtClean="0">
              <a:solidFill>
                <a:srgbClr val="414141"/>
              </a:solidFill>
              <a:effectLst>
                <a:innerShdw blurRad="63500" dist="50800" dir="8100000">
                  <a:prstClr val="black">
                    <a:alpha val="50000"/>
                  </a:prstClr>
                </a:innerShdw>
              </a:effectLst>
              <a:latin typeface="Calibri" pitchFamily="34" charset="0"/>
              <a:cs typeface="Calibri" pitchFamily="34" charset="0"/>
            </a:endParaRPr>
          </a:p>
          <a:p>
            <a:pPr marL="36000" algn="ctr"/>
            <a:r>
              <a:rPr lang="tr-TR" sz="4400" b="1" noProof="1">
                <a:solidFill>
                  <a:srgbClr val="414141"/>
                </a:solidFill>
                <a:effectLst>
                  <a:innerShdw blurRad="63500" dist="50800" dir="8100000">
                    <a:prstClr val="black">
                      <a:alpha val="50000"/>
                    </a:prstClr>
                  </a:innerShdw>
                </a:effectLst>
                <a:latin typeface="Calibri" pitchFamily="34" charset="0"/>
                <a:cs typeface="Calibri" pitchFamily="34" charset="0"/>
              </a:rPr>
              <a:t>Risk Değerlendirme Karar </a:t>
            </a:r>
            <a:r>
              <a:rPr lang="tr-TR" sz="4400" b="1" noProof="1" smtClean="0">
                <a:solidFill>
                  <a:srgbClr val="414141"/>
                </a:solidFill>
                <a:effectLst>
                  <a:innerShdw blurRad="63500" dist="50800" dir="8100000">
                    <a:prstClr val="black">
                      <a:alpha val="50000"/>
                    </a:prstClr>
                  </a:innerShdw>
                </a:effectLst>
                <a:latin typeface="Calibri" pitchFamily="34" charset="0"/>
                <a:cs typeface="Calibri" pitchFamily="34" charset="0"/>
              </a:rPr>
              <a:t>Matrisi</a:t>
            </a:r>
            <a:endParaRPr lang="tr-TR" sz="4400" b="1" noProof="1">
              <a:solidFill>
                <a:srgbClr val="414141"/>
              </a:solidFill>
              <a:effectLst>
                <a:innerShdw blurRad="63500" dist="50800" dir="8100000">
                  <a:prstClr val="black">
                    <a:alpha val="50000"/>
                  </a:prstClr>
                </a:innerShdw>
              </a:effectLst>
              <a:latin typeface="Calibri" pitchFamily="34" charset="0"/>
              <a:cs typeface="Calibri" pitchFamily="34" charset="0"/>
            </a:endParaRPr>
          </a:p>
        </p:txBody>
      </p:sp>
      <p:sp>
        <p:nvSpPr>
          <p:cNvPr id="11" name="Oval 10"/>
          <p:cNvSpPr/>
          <p:nvPr/>
        </p:nvSpPr>
        <p:spPr>
          <a:xfrm>
            <a:off x="127590" y="411163"/>
            <a:ext cx="1512000" cy="1440000"/>
          </a:xfrm>
          <a:prstGeom prst="ellipse">
            <a:avLst/>
          </a:prstGeom>
          <a:noFill/>
          <a:ln w="539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7200" b="1" dirty="0" smtClean="0">
                <a:solidFill>
                  <a:srgbClr val="FFFFFF"/>
                </a:solidFill>
                <a:latin typeface="Cambria" pitchFamily="18" charset="0"/>
              </a:rPr>
              <a:t>5</a:t>
            </a:r>
            <a:endParaRPr lang="tr-TR" sz="7200" b="1" dirty="0">
              <a:solidFill>
                <a:srgbClr val="FFFFFF"/>
              </a:solidFill>
              <a:latin typeface="Cambria" pitchFamily="18" charset="0"/>
            </a:endParaRPr>
          </a:p>
        </p:txBody>
      </p:sp>
      <p:sp>
        <p:nvSpPr>
          <p:cNvPr id="12"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299489962"/>
      </p:ext>
    </p:extLst>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76200" y="2535936"/>
            <a:ext cx="9067800" cy="1683637"/>
          </a:xfrm>
          <a:prstGeom prst="rect">
            <a:avLst/>
          </a:prstGeom>
          <a:noFill/>
          <a:ln w="9525" algn="ctr">
            <a:noFill/>
            <a:round/>
            <a:headEnd/>
            <a:tailEnd/>
          </a:ln>
        </p:spPr>
        <p:txBody>
          <a:bodyPr wrap="none" anchor="ctr"/>
          <a:lstStyle/>
          <a:p>
            <a:pPr marL="36000" algn="ct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3x3 Matris</a:t>
            </a:r>
            <a:endPar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4"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06070082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a:t>
            </a:r>
            <a:r>
              <a:rPr lang="tr-TR" sz="2000" b="1" i="1" dirty="0">
                <a:solidFill>
                  <a:srgbClr val="000000"/>
                </a:solidFill>
                <a:latin typeface="Calibri" pitchFamily="34" charset="0"/>
                <a:cs typeface="Calibri" pitchFamily="34" charset="0"/>
              </a:rPr>
              <a:t>İşyerinde var olan ya da dışarıdan gelebilecek, çalışanı veya işyerini etkileyebilecek zarar veya hasar verme </a:t>
            </a:r>
            <a:r>
              <a:rPr lang="tr-TR" sz="2000" b="1" i="1" dirty="0" smtClean="0">
                <a:solidFill>
                  <a:srgbClr val="000000"/>
                </a:solidFill>
                <a:latin typeface="Calibri" pitchFamily="34" charset="0"/>
                <a:cs typeface="Calibri" pitchFamily="34" charset="0"/>
              </a:rPr>
              <a:t>potansiyeli»</a:t>
            </a:r>
          </a:p>
          <a:p>
            <a:pPr algn="ctr">
              <a:spcAft>
                <a:spcPts val="0"/>
              </a:spcAft>
              <a:buClr>
                <a:srgbClr val="292929"/>
              </a:buClr>
              <a:defRPr/>
            </a:pPr>
            <a:r>
              <a:rPr lang="tr-TR" sz="2000" i="1" dirty="0">
                <a:solidFill>
                  <a:srgbClr val="000000"/>
                </a:solidFill>
                <a:latin typeface="Calibri" pitchFamily="34" charset="0"/>
                <a:cs typeface="Calibri" pitchFamily="34" charset="0"/>
              </a:rPr>
              <a:t>(İSG Risk Değerlendirmesi </a:t>
            </a:r>
            <a:r>
              <a:rPr lang="tr-TR" sz="2000" i="1" dirty="0" smtClean="0">
                <a:solidFill>
                  <a:srgbClr val="000000"/>
                </a:solidFill>
                <a:latin typeface="Calibri" pitchFamily="34" charset="0"/>
                <a:cs typeface="Calibri" pitchFamily="34" charset="0"/>
              </a:rPr>
              <a:t>Yönetmeliği-Aralık-2012)</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972617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DEĞERLENDİRMESİ / 3X3 MATRİSİ</a:t>
            </a:r>
          </a:p>
        </p:txBody>
      </p:sp>
      <p:graphicFrame>
        <p:nvGraphicFramePr>
          <p:cNvPr id="5" name="Tablo 4"/>
          <p:cNvGraphicFramePr>
            <a:graphicFrameLocks noGrp="1"/>
          </p:cNvGraphicFramePr>
          <p:nvPr>
            <p:extLst>
              <p:ext uri="{D42A27DB-BD31-4B8C-83A1-F6EECF244321}">
                <p14:modId xmlns:p14="http://schemas.microsoft.com/office/powerpoint/2010/main" val="2926591879"/>
              </p:ext>
            </p:extLst>
          </p:nvPr>
        </p:nvGraphicFramePr>
        <p:xfrm>
          <a:off x="143874" y="1144588"/>
          <a:ext cx="8981076" cy="4747510"/>
        </p:xfrm>
        <a:graphic>
          <a:graphicData uri="http://schemas.openxmlformats.org/drawingml/2006/table">
            <a:tbl>
              <a:tblPr firstRow="1" bandRow="1">
                <a:effectLst>
                  <a:innerShdw blurRad="114300">
                    <a:prstClr val="black"/>
                  </a:innerShdw>
                </a:effectLst>
                <a:tableStyleId>{5C22544A-7EE6-4342-B048-85BDC9FD1C3A}</a:tableStyleId>
              </a:tblPr>
              <a:tblGrid>
                <a:gridCol w="324038"/>
                <a:gridCol w="2296782"/>
                <a:gridCol w="6360256"/>
              </a:tblGrid>
              <a:tr h="777432">
                <a:tc rowSpan="5">
                  <a:txBody>
                    <a:bodyPr/>
                    <a:lstStyle/>
                    <a:p>
                      <a:endParaRPr lang="tr-TR" dirty="0"/>
                    </a:p>
                  </a:txBody>
                  <a:tcPr vert="wordArtVert" anchor="ctr">
                    <a:solidFill>
                      <a:srgbClr val="00B050"/>
                    </a:solidFill>
                  </a:tcPr>
                </a:tc>
                <a:tc gridSpan="2">
                  <a:txBody>
                    <a:bodyPr/>
                    <a:lstStyle/>
                    <a:p>
                      <a:pPr algn="ctr" fontAlgn="ctr"/>
                      <a:r>
                        <a:rPr kumimoji="0" lang="tr-TR" sz="24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ŞİDDET ÖLÇEĞİ</a:t>
                      </a:r>
                    </a:p>
                  </a:txBody>
                  <a:tcPr marL="9525" marR="9525" marT="9525" marB="0" anchor="ctr">
                    <a:solidFill>
                      <a:schemeClr val="accent3">
                        <a:lumMod val="50000"/>
                      </a:schemeClr>
                    </a:solidFill>
                  </a:tcPr>
                </a:tc>
                <a:tc hMerge="1">
                  <a:txBody>
                    <a:bodyPr/>
                    <a:lstStyle/>
                    <a:p>
                      <a:pPr algn="l" fontAlgn="ct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440180">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gridSpan="2">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DERECELENDİRME</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hMerge="1">
                  <a:txBody>
                    <a:bodyPr/>
                    <a:lstStyle/>
                    <a:p>
                      <a:pPr algn="ctr" fontAlgn="ct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108806">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lvl="0"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Düşük </a:t>
                      </a:r>
                    </a:p>
                    <a:p>
                      <a:pPr lvl="0"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 şiddetli)</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108000" marR="9525" marT="9525" marB="0" anchor="ctr">
                    <a:solidFill>
                      <a:schemeClr val="bg1">
                        <a:lumMod val="85000"/>
                      </a:schemeClr>
                    </a:solidFill>
                  </a:tcPr>
                </a:tc>
                <a:tc>
                  <a:txBody>
                    <a:bodyPr/>
                    <a:lstStyle/>
                    <a:p>
                      <a:pPr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 yaralanma veya rahatsızlık, en fazla 3 gün çalışamama</a:t>
                      </a:r>
                    </a:p>
                  </a:txBody>
                  <a:tcPr marL="108000" marR="9525" marT="9525" marB="0" anchor="ctr">
                    <a:solidFill>
                      <a:schemeClr val="bg1">
                        <a:lumMod val="85000"/>
                      </a:schemeClr>
                    </a:solidFill>
                  </a:tcPr>
                </a:tc>
              </a:tr>
              <a:tr h="1210546">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lvl="0"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 </a:t>
                      </a:r>
                    </a:p>
                    <a:p>
                      <a:pPr lvl="0"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 Şiddetli)</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108000" marR="9525" marT="9525" marB="0" anchor="ctr">
                    <a:solidFill>
                      <a:schemeClr val="bg1">
                        <a:lumMod val="85000"/>
                      </a:schemeClr>
                    </a:solidFill>
                  </a:tcPr>
                </a:tc>
                <a:tc>
                  <a:txBody>
                    <a:bodyPr/>
                    <a:lstStyle/>
                    <a:p>
                      <a:pPr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Uzun süreli yaralanma veya hastalık; basit yaralanmalar veya kırıklar gibi, en fazla 30 gün çalışamama</a:t>
                      </a:r>
                    </a:p>
                  </a:txBody>
                  <a:tcPr marL="108000" marR="9525" marT="9525" marB="0" anchor="ctr">
                    <a:solidFill>
                      <a:schemeClr val="bg1">
                        <a:lumMod val="85000"/>
                      </a:schemeClr>
                    </a:solidFill>
                  </a:tcPr>
                </a:tc>
              </a:tr>
              <a:tr h="1210546">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lvl="0"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Yüksek </a:t>
                      </a:r>
                    </a:p>
                    <a:p>
                      <a:pPr lvl="0"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(Son derece şiddetli)</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108000" marR="9525" marT="9525" marB="0" anchor="ctr">
                    <a:solidFill>
                      <a:schemeClr val="bg1">
                        <a:lumMod val="85000"/>
                      </a:schemeClr>
                    </a:solidFill>
                  </a:tcPr>
                </a:tc>
                <a:tc>
                  <a:txBody>
                    <a:bodyPr/>
                    <a:lstStyle/>
                    <a:p>
                      <a:pPr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Kalıcı yaralanma/hastalık veya ölüm parmak kesilmesi, ikinci/üçüncü derece yanıklar, kafatası çatlakları, kanser, astım</a:t>
                      </a:r>
                    </a:p>
                  </a:txBody>
                  <a:tcPr marL="108000" marR="9525" marT="9525" marB="0" anchor="ctr">
                    <a:solidFill>
                      <a:schemeClr val="bg1">
                        <a:lumMod val="85000"/>
                      </a:schemeClr>
                    </a:solidFill>
                  </a:tcPr>
                </a:tc>
              </a:tr>
            </a:tbl>
          </a:graphicData>
        </a:graphic>
      </p:graphicFrame>
      <p:sp>
        <p:nvSpPr>
          <p:cNvPr id="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855376764"/>
      </p:ext>
    </p:extLst>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RİSK DEĞERLENDİRMESİ / 3X3 MATRİSİ</a:t>
            </a:r>
          </a:p>
        </p:txBody>
      </p:sp>
      <p:graphicFrame>
        <p:nvGraphicFramePr>
          <p:cNvPr id="4" name="Tablo 3"/>
          <p:cNvGraphicFramePr>
            <a:graphicFrameLocks noGrp="1"/>
          </p:cNvGraphicFramePr>
          <p:nvPr>
            <p:extLst>
              <p:ext uri="{D42A27DB-BD31-4B8C-83A1-F6EECF244321}">
                <p14:modId xmlns:p14="http://schemas.microsoft.com/office/powerpoint/2010/main" val="1022275677"/>
              </p:ext>
            </p:extLst>
          </p:nvPr>
        </p:nvGraphicFramePr>
        <p:xfrm>
          <a:off x="156822" y="1058865"/>
          <a:ext cx="8402413" cy="3417887"/>
        </p:xfrm>
        <a:graphic>
          <a:graphicData uri="http://schemas.openxmlformats.org/drawingml/2006/table">
            <a:tbl>
              <a:tblPr firstRow="1" bandRow="1">
                <a:effectLst>
                  <a:innerShdw blurRad="114300">
                    <a:prstClr val="black"/>
                  </a:innerShdw>
                </a:effectLst>
                <a:tableStyleId>{5940675A-B579-460E-94D1-54222C63F5DA}</a:tableStyleId>
              </a:tblPr>
              <a:tblGrid>
                <a:gridCol w="2090022"/>
                <a:gridCol w="1466023"/>
                <a:gridCol w="468608"/>
                <a:gridCol w="1394654"/>
                <a:gridCol w="1517082"/>
                <a:gridCol w="1466024"/>
              </a:tblGrid>
              <a:tr h="635405">
                <a:tc rowSpan="3" gridSpan="3">
                  <a:txBody>
                    <a:bodyPr/>
                    <a:lstStyle/>
                    <a:p>
                      <a:pPr algn="ctr"/>
                      <a:r>
                        <a:rPr lang="tr-TR" sz="2400" b="1" dirty="0" smtClean="0">
                          <a:solidFill>
                            <a:schemeClr val="tx1"/>
                          </a:solidFill>
                          <a:latin typeface="Calibri" pitchFamily="34" charset="0"/>
                          <a:cs typeface="Calibri" pitchFamily="34" charset="0"/>
                        </a:rPr>
                        <a:t>3x3 MATRİS</a:t>
                      </a:r>
                    </a:p>
                    <a:p>
                      <a:pPr algn="ctr"/>
                      <a:r>
                        <a:rPr lang="tr-TR" sz="2400" b="1" dirty="0" smtClean="0">
                          <a:solidFill>
                            <a:schemeClr val="tx1"/>
                          </a:solidFill>
                          <a:latin typeface="Calibri" pitchFamily="34" charset="0"/>
                          <a:cs typeface="Calibri" pitchFamily="34" charset="0"/>
                        </a:rPr>
                        <a:t>[R = Ş</a:t>
                      </a:r>
                      <a:r>
                        <a:rPr lang="tr-TR" sz="2400" b="1" baseline="0" dirty="0" smtClean="0">
                          <a:solidFill>
                            <a:schemeClr val="tx1"/>
                          </a:solidFill>
                          <a:latin typeface="Calibri" pitchFamily="34" charset="0"/>
                          <a:cs typeface="Calibri" pitchFamily="34" charset="0"/>
                        </a:rPr>
                        <a:t> x O]</a:t>
                      </a: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rowSpan="3" hMerge="1">
                  <a:txBody>
                    <a:bodyPr/>
                    <a:lstStyle/>
                    <a:p>
                      <a:pPr algn="ctr"/>
                      <a:endParaRPr lang="tr-TR" sz="2000" b="1" dirty="0">
                        <a:solidFill>
                          <a:schemeClr val="tx1"/>
                        </a:solidFill>
                        <a:latin typeface="Calibri" pitchFamily="34" charset="0"/>
                        <a:cs typeface="Calibri" pitchFamily="34" charset="0"/>
                      </a:endParaRPr>
                    </a:p>
                  </a:txBody>
                  <a:tcPr anchor="ctr" anchorCtr="1">
                    <a:solidFill>
                      <a:schemeClr val="bg1">
                        <a:lumMod val="95000"/>
                      </a:schemeClr>
                    </a:solidFill>
                  </a:tcPr>
                </a:tc>
                <a:tc rowSpan="3" hMerge="1">
                  <a:txBody>
                    <a:bodyPr/>
                    <a:lstStyle/>
                    <a:p>
                      <a:pPr algn="ctr"/>
                      <a:endParaRPr lang="tr-TR" sz="1800" b="1" i="0" dirty="0">
                        <a:solidFill>
                          <a:schemeClr val="tx1"/>
                        </a:solidFill>
                        <a:latin typeface="Calibri" pitchFamily="34" charset="0"/>
                        <a:cs typeface="Calibri" pitchFamily="34" charset="0"/>
                      </a:endParaRPr>
                    </a:p>
                  </a:txBody>
                  <a:tcPr anchor="ctr" anchorCtr="1">
                    <a:solidFill>
                      <a:schemeClr val="bg1">
                        <a:lumMod val="95000"/>
                      </a:schemeClr>
                    </a:solidFill>
                  </a:tcPr>
                </a:tc>
                <a:tc gridSpan="3">
                  <a:txBody>
                    <a:bodyPr/>
                    <a:lstStyle/>
                    <a:p>
                      <a:pPr algn="ctr"/>
                      <a:r>
                        <a:rPr lang="tr-TR" sz="2400" b="1" i="0" dirty="0" smtClean="0">
                          <a:solidFill>
                            <a:srgbClr val="C00000"/>
                          </a:solidFill>
                          <a:latin typeface="Calibri" pitchFamily="34" charset="0"/>
                          <a:cs typeface="Calibri" pitchFamily="34" charset="0"/>
                        </a:rPr>
                        <a:t>OLASILIK</a:t>
                      </a:r>
                      <a:endParaRPr lang="tr-TR" sz="2400" b="1" i="0" dirty="0">
                        <a:solidFill>
                          <a:srgbClr val="C00000"/>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r>
              <a:tr h="476119">
                <a:tc gridSpan="3" v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pPr algn="ctr"/>
                      <a:endParaRPr lang="tr-TR" sz="20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pPr algn="ctr"/>
                      <a:endParaRPr lang="tr-TR" sz="1600" b="1"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2000" b="1" i="0" dirty="0" smtClean="0">
                          <a:solidFill>
                            <a:schemeClr val="tx1"/>
                          </a:solidFill>
                          <a:latin typeface="Calibri" pitchFamily="34" charset="0"/>
                          <a:cs typeface="Calibri" pitchFamily="34" charset="0"/>
                        </a:rPr>
                        <a:t>DÜŞÜK</a:t>
                      </a:r>
                      <a:endParaRPr lang="tr-TR" sz="2000" b="1" i="0"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2000" b="1" i="0" dirty="0" smtClean="0">
                          <a:solidFill>
                            <a:schemeClr val="tx1"/>
                          </a:solidFill>
                          <a:latin typeface="Calibri" pitchFamily="34" charset="0"/>
                          <a:cs typeface="Calibri" pitchFamily="34" charset="0"/>
                        </a:rPr>
                        <a:t>ORTA</a:t>
                      </a:r>
                      <a:endParaRPr lang="tr-TR" sz="2000" b="1" i="0"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2000" b="1" i="0" dirty="0" smtClean="0">
                          <a:solidFill>
                            <a:schemeClr val="tx1"/>
                          </a:solidFill>
                          <a:latin typeface="Calibri" pitchFamily="34" charset="0"/>
                          <a:cs typeface="Calibri" pitchFamily="34" charset="0"/>
                        </a:rPr>
                        <a:t>YÜKSEK</a:t>
                      </a:r>
                      <a:endParaRPr lang="tr-TR" sz="2000" b="1" i="0" dirty="0">
                        <a:solidFill>
                          <a:schemeClr val="tx1"/>
                        </a:solidFill>
                        <a:latin typeface="Calibri" pitchFamily="34" charset="0"/>
                        <a:cs typeface="Calibri" pitchFamily="34" charset="0"/>
                      </a:endParaRPr>
                    </a:p>
                  </a:txBody>
                  <a:tcPr anchor="ctr" anchorCtr="1">
                    <a:solidFill>
                      <a:schemeClr val="bg1">
                        <a:lumMod val="95000"/>
                      </a:schemeClr>
                    </a:solidFill>
                  </a:tcPr>
                </a:tc>
              </a:tr>
              <a:tr h="400148">
                <a:tc gridSpan="3" v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endParaRPr lang="tr-TR"/>
                    </a:p>
                  </a:txBody>
                  <a:tcPr/>
                </a:tc>
                <a:tc hMerge="1" vMerge="1">
                  <a:txBody>
                    <a:bodyPr/>
                    <a:lstStyle/>
                    <a:p>
                      <a:pPr algn="ctr"/>
                      <a:endParaRPr lang="tr-TR" sz="2000" b="1" i="0"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2000" b="1" i="0" dirty="0" smtClean="0">
                          <a:solidFill>
                            <a:schemeClr val="tx1"/>
                          </a:solidFill>
                          <a:latin typeface="Calibri" pitchFamily="34" charset="0"/>
                          <a:cs typeface="Calibri" pitchFamily="34" charset="0"/>
                        </a:rPr>
                        <a:t>1</a:t>
                      </a:r>
                      <a:endParaRPr lang="tr-TR" sz="2000" b="1" i="0"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2000" b="1" i="0" dirty="0" smtClean="0">
                          <a:solidFill>
                            <a:schemeClr val="tx1"/>
                          </a:solidFill>
                          <a:latin typeface="Calibri" pitchFamily="34" charset="0"/>
                          <a:cs typeface="Calibri" pitchFamily="34" charset="0"/>
                        </a:rPr>
                        <a:t>2</a:t>
                      </a:r>
                      <a:endParaRPr lang="tr-TR" sz="2000" b="1" i="0"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2000" b="1" i="0" dirty="0" smtClean="0">
                          <a:solidFill>
                            <a:schemeClr val="tx1"/>
                          </a:solidFill>
                          <a:latin typeface="Calibri" pitchFamily="34" charset="0"/>
                          <a:cs typeface="Calibri" pitchFamily="34" charset="0"/>
                        </a:rPr>
                        <a:t>3</a:t>
                      </a:r>
                      <a:endParaRPr lang="tr-TR" sz="2000" b="1" i="0" dirty="0">
                        <a:solidFill>
                          <a:schemeClr val="tx1"/>
                        </a:solidFill>
                        <a:latin typeface="Calibri" pitchFamily="34" charset="0"/>
                        <a:cs typeface="Calibri" pitchFamily="34" charset="0"/>
                      </a:endParaRPr>
                    </a:p>
                  </a:txBody>
                  <a:tcPr anchor="ctr" anchorCtr="1">
                    <a:solidFill>
                      <a:schemeClr val="bg1">
                        <a:lumMod val="95000"/>
                      </a:schemeClr>
                    </a:solidFill>
                  </a:tcPr>
                </a:tc>
              </a:tr>
              <a:tr h="635405">
                <a:tc rowSpan="3">
                  <a:txBody>
                    <a:bodyPr/>
                    <a:lstStyle/>
                    <a:p>
                      <a:pPr algn="ctr"/>
                      <a:r>
                        <a:rPr lang="tr-TR" sz="2400" b="1" i="0" dirty="0" smtClean="0">
                          <a:solidFill>
                            <a:srgbClr val="C00000"/>
                          </a:solidFill>
                          <a:latin typeface="Calibri" pitchFamily="34" charset="0"/>
                          <a:cs typeface="Calibri" pitchFamily="34" charset="0"/>
                        </a:rPr>
                        <a:t>ŞİDDET</a:t>
                      </a:r>
                    </a:p>
                  </a:txBody>
                  <a:tcPr anchor="ctr" anchorCtr="1">
                    <a:solidFill>
                      <a:schemeClr val="bg1">
                        <a:lumMod val="95000"/>
                      </a:schemeClr>
                    </a:solidFill>
                  </a:tcPr>
                </a:tc>
                <a:tc>
                  <a:txBody>
                    <a:bodyPr/>
                    <a:lstStyle/>
                    <a:p>
                      <a:pPr algn="ctr"/>
                      <a:r>
                        <a:rPr lang="tr-TR" sz="2000" b="1" i="0" dirty="0" smtClean="0">
                          <a:solidFill>
                            <a:schemeClr val="tx1"/>
                          </a:solidFill>
                          <a:latin typeface="Calibri" pitchFamily="34" charset="0"/>
                          <a:cs typeface="Calibri" pitchFamily="34" charset="0"/>
                        </a:rPr>
                        <a:t>DÜŞÜK</a:t>
                      </a:r>
                      <a:endParaRPr lang="tr-TR" sz="2000" b="1" i="0"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2000" b="1" i="0" dirty="0" smtClean="0">
                          <a:solidFill>
                            <a:schemeClr val="tx1"/>
                          </a:solidFill>
                          <a:latin typeface="Calibri" pitchFamily="34" charset="0"/>
                        </a:rPr>
                        <a:t>1</a:t>
                      </a:r>
                      <a:endParaRPr lang="tr-TR" sz="2000" b="1" i="0" dirty="0">
                        <a:solidFill>
                          <a:schemeClr val="tx1"/>
                        </a:solidFill>
                        <a:latin typeface="Calibri" pitchFamily="34" charset="0"/>
                      </a:endParaRPr>
                    </a:p>
                  </a:txBody>
                  <a:tcPr anchor="ctr" anchorCtr="1">
                    <a:noFill/>
                  </a:tcPr>
                </a:tc>
                <a:tc>
                  <a:txBody>
                    <a:bodyPr/>
                    <a:lstStyle/>
                    <a:p>
                      <a:pPr algn="ctr"/>
                      <a:r>
                        <a:rPr lang="tr-TR" sz="2000" b="0" i="0" dirty="0" smtClean="0">
                          <a:solidFill>
                            <a:schemeClr val="tx1"/>
                          </a:solidFill>
                          <a:latin typeface="Calibri" pitchFamily="34" charset="0"/>
                        </a:rPr>
                        <a:t>1</a:t>
                      </a:r>
                      <a:endParaRPr lang="tr-TR" sz="2000" b="0" i="0" dirty="0">
                        <a:solidFill>
                          <a:schemeClr val="tx1"/>
                        </a:solidFill>
                        <a:latin typeface="Calibri" pitchFamily="34" charset="0"/>
                      </a:endParaRPr>
                    </a:p>
                  </a:txBody>
                  <a:tcPr anchor="ctr" anchorCtr="1">
                    <a:solidFill>
                      <a:srgbClr val="FFFF00"/>
                    </a:solidFill>
                  </a:tcPr>
                </a:tc>
                <a:tc>
                  <a:txBody>
                    <a:bodyPr/>
                    <a:lstStyle/>
                    <a:p>
                      <a:pPr algn="ctr"/>
                      <a:r>
                        <a:rPr lang="tr-TR" sz="2000" b="0" i="0" dirty="0" smtClean="0">
                          <a:solidFill>
                            <a:schemeClr val="tx1"/>
                          </a:solidFill>
                          <a:latin typeface="Calibri" pitchFamily="34" charset="0"/>
                        </a:rPr>
                        <a:t>2</a:t>
                      </a:r>
                      <a:endParaRPr lang="tr-TR" sz="2000" b="0" i="0" dirty="0">
                        <a:solidFill>
                          <a:schemeClr val="tx1"/>
                        </a:solidFill>
                        <a:latin typeface="Calibri" pitchFamily="34" charset="0"/>
                      </a:endParaRPr>
                    </a:p>
                  </a:txBody>
                  <a:tcPr anchor="ctr" anchorCtr="1">
                    <a:solidFill>
                      <a:srgbClr val="FFFF00"/>
                    </a:solidFill>
                  </a:tcPr>
                </a:tc>
                <a:tc>
                  <a:txBody>
                    <a:bodyPr/>
                    <a:lstStyle/>
                    <a:p>
                      <a:pPr algn="ctr"/>
                      <a:r>
                        <a:rPr lang="tr-TR" sz="2000" b="0" i="0" dirty="0" smtClean="0">
                          <a:solidFill>
                            <a:schemeClr val="tx1"/>
                          </a:solidFill>
                          <a:latin typeface="Calibri" pitchFamily="34" charset="0"/>
                        </a:rPr>
                        <a:t>3</a:t>
                      </a:r>
                      <a:endParaRPr lang="tr-TR" sz="2000" b="0" i="0" dirty="0">
                        <a:solidFill>
                          <a:schemeClr val="tx1"/>
                        </a:solidFill>
                        <a:latin typeface="Calibri" pitchFamily="34" charset="0"/>
                      </a:endParaRPr>
                    </a:p>
                  </a:txBody>
                  <a:tcPr anchor="ctr" anchorCtr="1">
                    <a:solidFill>
                      <a:srgbClr val="FFC000"/>
                    </a:solidFill>
                  </a:tcPr>
                </a:tc>
              </a:tr>
              <a:tr h="635405">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i="0" dirty="0" smtClean="0">
                          <a:solidFill>
                            <a:schemeClr val="tx1"/>
                          </a:solidFill>
                          <a:latin typeface="Calibri" pitchFamily="34" charset="0"/>
                          <a:cs typeface="Calibri" pitchFamily="34" charset="0"/>
                        </a:rPr>
                        <a:t>ORTA</a:t>
                      </a:r>
                    </a:p>
                  </a:txBody>
                  <a:tcPr anchor="ctr" anchorCtr="1">
                    <a:solidFill>
                      <a:schemeClr val="bg1">
                        <a:lumMod val="95000"/>
                      </a:schemeClr>
                    </a:solidFill>
                  </a:tcPr>
                </a:tc>
                <a:tc>
                  <a:txBody>
                    <a:bodyPr/>
                    <a:lstStyle/>
                    <a:p>
                      <a:pPr algn="ctr"/>
                      <a:r>
                        <a:rPr lang="tr-TR" sz="2000" b="1" i="0" dirty="0" smtClean="0">
                          <a:solidFill>
                            <a:schemeClr val="tx1"/>
                          </a:solidFill>
                          <a:latin typeface="Calibri" pitchFamily="34" charset="0"/>
                        </a:rPr>
                        <a:t>2</a:t>
                      </a:r>
                      <a:endParaRPr lang="tr-TR" sz="2000" b="1" i="0" dirty="0">
                        <a:solidFill>
                          <a:schemeClr val="tx1"/>
                        </a:solidFill>
                        <a:latin typeface="Calibri" pitchFamily="34" charset="0"/>
                      </a:endParaRPr>
                    </a:p>
                  </a:txBody>
                  <a:tcPr anchor="ctr" anchorCtr="1">
                    <a:noFill/>
                  </a:tcPr>
                </a:tc>
                <a:tc>
                  <a:txBody>
                    <a:bodyPr/>
                    <a:lstStyle/>
                    <a:p>
                      <a:pPr algn="ctr"/>
                      <a:r>
                        <a:rPr lang="tr-TR" sz="2000" b="0" i="0" dirty="0" smtClean="0">
                          <a:solidFill>
                            <a:schemeClr val="tx1"/>
                          </a:solidFill>
                          <a:latin typeface="Calibri" pitchFamily="34" charset="0"/>
                        </a:rPr>
                        <a:t>2</a:t>
                      </a:r>
                      <a:endParaRPr lang="tr-TR" sz="2000" b="0" i="0" dirty="0">
                        <a:solidFill>
                          <a:schemeClr val="tx1"/>
                        </a:solidFill>
                        <a:latin typeface="Calibri" pitchFamily="34" charset="0"/>
                      </a:endParaRPr>
                    </a:p>
                  </a:txBody>
                  <a:tcPr anchor="ctr" anchorCtr="1">
                    <a:solidFill>
                      <a:srgbClr val="FFFF00"/>
                    </a:solidFill>
                  </a:tcPr>
                </a:tc>
                <a:tc>
                  <a:txBody>
                    <a:bodyPr/>
                    <a:lstStyle/>
                    <a:p>
                      <a:pPr algn="ctr"/>
                      <a:r>
                        <a:rPr lang="tr-TR" sz="2000" b="0" i="0" dirty="0" smtClean="0">
                          <a:solidFill>
                            <a:schemeClr val="tx1"/>
                          </a:solidFill>
                          <a:latin typeface="Calibri" pitchFamily="34" charset="0"/>
                        </a:rPr>
                        <a:t>4</a:t>
                      </a:r>
                      <a:endParaRPr lang="tr-TR" sz="2000" b="0" i="0" dirty="0">
                        <a:solidFill>
                          <a:schemeClr val="tx1"/>
                        </a:solidFill>
                        <a:latin typeface="Calibri" pitchFamily="34" charset="0"/>
                      </a:endParaRPr>
                    </a:p>
                  </a:txBody>
                  <a:tcPr anchor="ctr" anchorCtr="1">
                    <a:solidFill>
                      <a:srgbClr val="FFC000"/>
                    </a:solidFill>
                  </a:tcPr>
                </a:tc>
                <a:tc>
                  <a:txBody>
                    <a:bodyPr/>
                    <a:lstStyle/>
                    <a:p>
                      <a:pPr algn="ctr"/>
                      <a:r>
                        <a:rPr lang="tr-TR" sz="2000" b="0" i="0" dirty="0" smtClean="0">
                          <a:solidFill>
                            <a:schemeClr val="tx1"/>
                          </a:solidFill>
                          <a:latin typeface="Calibri" pitchFamily="34" charset="0"/>
                        </a:rPr>
                        <a:t>6</a:t>
                      </a:r>
                      <a:endParaRPr lang="tr-TR" sz="2000" b="0" i="0" dirty="0">
                        <a:solidFill>
                          <a:schemeClr val="tx1"/>
                        </a:solidFill>
                        <a:latin typeface="Calibri" pitchFamily="34" charset="0"/>
                      </a:endParaRPr>
                    </a:p>
                  </a:txBody>
                  <a:tcPr anchor="ctr" anchorCtr="1">
                    <a:solidFill>
                      <a:srgbClr val="FF0000"/>
                    </a:solidFill>
                  </a:tcPr>
                </a:tc>
              </a:tr>
              <a:tr h="635405">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i="0" dirty="0" smtClean="0">
                          <a:solidFill>
                            <a:schemeClr val="tx1"/>
                          </a:solidFill>
                          <a:latin typeface="Calibri" pitchFamily="34" charset="0"/>
                          <a:cs typeface="Calibri" pitchFamily="34" charset="0"/>
                        </a:rPr>
                        <a:t>YÜKSEK</a:t>
                      </a:r>
                    </a:p>
                  </a:txBody>
                  <a:tcPr anchor="ctr" anchorCtr="1">
                    <a:solidFill>
                      <a:schemeClr val="bg1">
                        <a:lumMod val="95000"/>
                      </a:schemeClr>
                    </a:solidFill>
                  </a:tcPr>
                </a:tc>
                <a:tc>
                  <a:txBody>
                    <a:bodyPr/>
                    <a:lstStyle/>
                    <a:p>
                      <a:pPr algn="ctr"/>
                      <a:r>
                        <a:rPr lang="tr-TR" sz="2000" b="1" i="0" dirty="0" smtClean="0">
                          <a:solidFill>
                            <a:schemeClr val="tx1"/>
                          </a:solidFill>
                          <a:latin typeface="Calibri" pitchFamily="34" charset="0"/>
                        </a:rPr>
                        <a:t>3</a:t>
                      </a:r>
                      <a:endParaRPr lang="tr-TR" sz="2000" b="1" i="0" dirty="0">
                        <a:solidFill>
                          <a:schemeClr val="tx1"/>
                        </a:solidFill>
                        <a:latin typeface="Calibri" pitchFamily="34" charset="0"/>
                      </a:endParaRPr>
                    </a:p>
                  </a:txBody>
                  <a:tcPr anchor="ctr" anchorCtr="1">
                    <a:noFill/>
                  </a:tcPr>
                </a:tc>
                <a:tc>
                  <a:txBody>
                    <a:bodyPr/>
                    <a:lstStyle/>
                    <a:p>
                      <a:pPr algn="ctr"/>
                      <a:r>
                        <a:rPr lang="tr-TR" sz="2000" b="0" i="0" dirty="0" smtClean="0">
                          <a:solidFill>
                            <a:schemeClr val="tx1"/>
                          </a:solidFill>
                          <a:latin typeface="Calibri" pitchFamily="34" charset="0"/>
                        </a:rPr>
                        <a:t>3</a:t>
                      </a:r>
                      <a:endParaRPr lang="tr-TR" sz="2000" b="0" i="0" dirty="0">
                        <a:solidFill>
                          <a:schemeClr val="tx1"/>
                        </a:solidFill>
                        <a:latin typeface="Calibri" pitchFamily="34" charset="0"/>
                      </a:endParaRPr>
                    </a:p>
                  </a:txBody>
                  <a:tcPr anchor="ctr" anchorCtr="1">
                    <a:solidFill>
                      <a:srgbClr val="FFC000"/>
                    </a:solidFill>
                  </a:tcPr>
                </a:tc>
                <a:tc>
                  <a:txBody>
                    <a:bodyPr/>
                    <a:lstStyle/>
                    <a:p>
                      <a:pPr algn="ctr"/>
                      <a:r>
                        <a:rPr lang="tr-TR" sz="2000" b="0" i="0" dirty="0" smtClean="0">
                          <a:solidFill>
                            <a:schemeClr val="tx1"/>
                          </a:solidFill>
                          <a:latin typeface="Calibri" pitchFamily="34" charset="0"/>
                        </a:rPr>
                        <a:t>6</a:t>
                      </a:r>
                      <a:endParaRPr lang="tr-TR" sz="2000" b="0" i="0" dirty="0">
                        <a:solidFill>
                          <a:schemeClr val="tx1"/>
                        </a:solidFill>
                        <a:latin typeface="Calibri" pitchFamily="34" charset="0"/>
                      </a:endParaRPr>
                    </a:p>
                  </a:txBody>
                  <a:tcPr anchor="ctr" anchorCtr="1">
                    <a:solidFill>
                      <a:srgbClr val="FF0000"/>
                    </a:solidFill>
                  </a:tcPr>
                </a:tc>
                <a:tc>
                  <a:txBody>
                    <a:bodyPr/>
                    <a:lstStyle/>
                    <a:p>
                      <a:pPr algn="ctr"/>
                      <a:r>
                        <a:rPr lang="tr-TR" sz="2000" b="0" i="0" dirty="0" smtClean="0">
                          <a:solidFill>
                            <a:schemeClr val="tx1"/>
                          </a:solidFill>
                          <a:latin typeface="Calibri" pitchFamily="34" charset="0"/>
                        </a:rPr>
                        <a:t>9</a:t>
                      </a:r>
                      <a:endParaRPr lang="tr-TR" sz="2000" b="0" i="0" dirty="0">
                        <a:solidFill>
                          <a:schemeClr val="tx1"/>
                        </a:solidFill>
                        <a:latin typeface="Calibri" pitchFamily="34" charset="0"/>
                      </a:endParaRPr>
                    </a:p>
                  </a:txBody>
                  <a:tcPr anchor="ctr" anchorCtr="1">
                    <a:solidFill>
                      <a:srgbClr val="FF0000"/>
                    </a:solidFill>
                  </a:tcP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721509667"/>
              </p:ext>
            </p:extLst>
          </p:nvPr>
        </p:nvGraphicFramePr>
        <p:xfrm>
          <a:off x="218193" y="5084622"/>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solidFill>
                            <a:schemeClr val="tx1"/>
                          </a:solidFill>
                        </a:rPr>
                        <a:t>3-4</a:t>
                      </a:r>
                      <a:endParaRPr lang="tr-TR" dirty="0">
                        <a:solidFill>
                          <a:schemeClr val="tx1"/>
                        </a:solidFill>
                      </a:endParaRPr>
                    </a:p>
                  </a:txBody>
                  <a:tcPr>
                    <a:solidFill>
                      <a:srgbClr val="FFC000"/>
                    </a:solidFill>
                  </a:tcPr>
                </a:tc>
                <a:tc>
                  <a:txBody>
                    <a:bodyPr/>
                    <a:lstStyle/>
                    <a:p>
                      <a:r>
                        <a:rPr lang="tr-TR" dirty="0" smtClean="0">
                          <a:solidFill>
                            <a:schemeClr val="tx1"/>
                          </a:solidFill>
                          <a:latin typeface="Calibri" pitchFamily="34" charset="0"/>
                          <a:cs typeface="Calibri" pitchFamily="34" charset="0"/>
                        </a:rPr>
                        <a:t>Dikkate değer risk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2431350997"/>
              </p:ext>
            </p:extLst>
          </p:nvPr>
        </p:nvGraphicFramePr>
        <p:xfrm>
          <a:off x="212746" y="4673501"/>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solidFill>
                            <a:schemeClr val="tx1"/>
                          </a:solidFill>
                        </a:rPr>
                        <a:t>1-2</a:t>
                      </a:r>
                      <a:endParaRPr lang="tr-TR" dirty="0">
                        <a:solidFill>
                          <a:schemeClr val="tx1"/>
                        </a:solidFill>
                      </a:endParaRPr>
                    </a:p>
                  </a:txBody>
                  <a:tcPr>
                    <a:solidFill>
                      <a:srgbClr val="FFFF00"/>
                    </a:solidFill>
                  </a:tcPr>
                </a:tc>
                <a:tc>
                  <a:txBody>
                    <a:bodyPr/>
                    <a:lstStyle/>
                    <a:p>
                      <a:r>
                        <a:rPr lang="tr-TR" dirty="0" smtClean="0">
                          <a:solidFill>
                            <a:schemeClr val="tx1"/>
                          </a:solidFill>
                          <a:latin typeface="Calibri" pitchFamily="34" charset="0"/>
                          <a:cs typeface="Calibri" pitchFamily="34" charset="0"/>
                        </a:rPr>
                        <a:t>Kabul edilebilir risk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2175205669"/>
              </p:ext>
            </p:extLst>
          </p:nvPr>
        </p:nvGraphicFramePr>
        <p:xfrm>
          <a:off x="219074" y="5488135"/>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t>6-9</a:t>
                      </a:r>
                      <a:endParaRPr lang="tr-TR" dirty="0"/>
                    </a:p>
                  </a:txBody>
                  <a:tcPr>
                    <a:solidFill>
                      <a:srgbClr val="FF0000"/>
                    </a:solidFill>
                  </a:tcPr>
                </a:tc>
                <a:tc>
                  <a:txBody>
                    <a:bodyPr/>
                    <a:lstStyle/>
                    <a:p>
                      <a:r>
                        <a:rPr lang="tr-TR" dirty="0" smtClean="0">
                          <a:solidFill>
                            <a:schemeClr val="tx1"/>
                          </a:solidFill>
                          <a:latin typeface="Calibri" pitchFamily="34" charset="0"/>
                          <a:cs typeface="Calibri" pitchFamily="34" charset="0"/>
                        </a:rPr>
                        <a:t>Kabul edilemez risk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sp>
        <p:nvSpPr>
          <p:cNvPr id="8" name="Metin kutusu 7"/>
          <p:cNvSpPr txBox="1"/>
          <p:nvPr/>
        </p:nvSpPr>
        <p:spPr>
          <a:xfrm>
            <a:off x="3343275" y="4674540"/>
            <a:ext cx="5327444" cy="353943"/>
          </a:xfrm>
          <a:prstGeom prst="rect">
            <a:avLst/>
          </a:prstGeom>
          <a:noFill/>
          <a:ln w="0">
            <a:solidFill>
              <a:schemeClr val="bg1">
                <a:lumMod val="85000"/>
              </a:schemeClr>
            </a:solidFill>
          </a:ln>
        </p:spPr>
        <p:txBody>
          <a:bodyPr wrap="square" rtlCol="0">
            <a:spAutoFit/>
          </a:bodyPr>
          <a:lstStyle/>
          <a:p>
            <a:r>
              <a:rPr lang="tr-TR" sz="1700" i="1" dirty="0" smtClean="0">
                <a:solidFill>
                  <a:srgbClr val="000000"/>
                </a:solidFill>
                <a:latin typeface="Calibri" pitchFamily="34" charset="0"/>
                <a:cs typeface="Calibri" pitchFamily="34" charset="0"/>
              </a:rPr>
              <a:t>Acil tedbir gerektirmeyebilir</a:t>
            </a:r>
            <a:endParaRPr lang="tr-TR" sz="1700" i="1" dirty="0">
              <a:solidFill>
                <a:srgbClr val="000000"/>
              </a:solidFill>
              <a:latin typeface="Calibri" pitchFamily="34" charset="0"/>
              <a:cs typeface="Calibri" pitchFamily="34" charset="0"/>
            </a:endParaRPr>
          </a:p>
        </p:txBody>
      </p:sp>
      <p:sp>
        <p:nvSpPr>
          <p:cNvPr id="10" name="Metin kutusu 9"/>
          <p:cNvSpPr txBox="1"/>
          <p:nvPr/>
        </p:nvSpPr>
        <p:spPr>
          <a:xfrm>
            <a:off x="3343275" y="5064108"/>
            <a:ext cx="5327444" cy="353943"/>
          </a:xfrm>
          <a:prstGeom prst="rect">
            <a:avLst/>
          </a:prstGeom>
          <a:noFill/>
          <a:ln w="0">
            <a:solidFill>
              <a:schemeClr val="bg1">
                <a:lumMod val="85000"/>
              </a:schemeClr>
            </a:solidFill>
          </a:ln>
        </p:spPr>
        <p:txBody>
          <a:bodyPr wrap="square" rtlCol="0">
            <a:spAutoFit/>
          </a:bodyPr>
          <a:lstStyle/>
          <a:p>
            <a:r>
              <a:rPr lang="tr-TR" sz="1700" i="1" dirty="0" smtClean="0">
                <a:solidFill>
                  <a:srgbClr val="000000"/>
                </a:solidFill>
                <a:latin typeface="Calibri" pitchFamily="34" charset="0"/>
                <a:cs typeface="Calibri" pitchFamily="34" charset="0"/>
              </a:rPr>
              <a:t>Mümkün olduğunca çabuk müdahale edilmeli </a:t>
            </a:r>
            <a:endParaRPr lang="tr-TR" sz="1700" i="1" dirty="0">
              <a:solidFill>
                <a:srgbClr val="000000"/>
              </a:solidFill>
              <a:latin typeface="Calibri" pitchFamily="34" charset="0"/>
              <a:cs typeface="Calibri" pitchFamily="34" charset="0"/>
            </a:endParaRPr>
          </a:p>
        </p:txBody>
      </p:sp>
      <p:sp>
        <p:nvSpPr>
          <p:cNvPr id="11" name="Metin kutusu 10"/>
          <p:cNvSpPr txBox="1"/>
          <p:nvPr/>
        </p:nvSpPr>
        <p:spPr>
          <a:xfrm>
            <a:off x="3343275" y="5474512"/>
            <a:ext cx="5327444" cy="353943"/>
          </a:xfrm>
          <a:prstGeom prst="rect">
            <a:avLst/>
          </a:prstGeom>
          <a:noFill/>
          <a:ln w="0">
            <a:solidFill>
              <a:schemeClr val="bg1">
                <a:lumMod val="85000"/>
              </a:schemeClr>
            </a:solidFill>
          </a:ln>
        </p:spPr>
        <p:txBody>
          <a:bodyPr wrap="square" rtlCol="0">
            <a:spAutoFit/>
          </a:bodyPr>
          <a:lstStyle/>
          <a:p>
            <a:r>
              <a:rPr lang="tr-TR" sz="1700" i="1" dirty="0" smtClean="0">
                <a:solidFill>
                  <a:srgbClr val="000000"/>
                </a:solidFill>
                <a:latin typeface="Calibri" pitchFamily="34" charset="0"/>
                <a:cs typeface="Calibri" pitchFamily="34" charset="0"/>
              </a:rPr>
              <a:t>Hemen çalışma yapılmalı</a:t>
            </a:r>
            <a:endParaRPr lang="tr-TR" sz="1700" i="1" dirty="0">
              <a:solidFill>
                <a:srgbClr val="000000"/>
              </a:solidFill>
              <a:latin typeface="Calibri" pitchFamily="34" charset="0"/>
              <a:cs typeface="Calibri" pitchFamily="34" charset="0"/>
            </a:endParaRPr>
          </a:p>
        </p:txBody>
      </p:sp>
      <p:sp>
        <p:nvSpPr>
          <p:cNvPr id="12"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7844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76200" y="2535936"/>
            <a:ext cx="9067800" cy="1683637"/>
          </a:xfrm>
          <a:prstGeom prst="rect">
            <a:avLst/>
          </a:prstGeom>
          <a:noFill/>
          <a:ln w="9525" algn="ctr">
            <a:noFill/>
            <a:round/>
            <a:headEnd/>
            <a:tailEnd/>
          </a:ln>
        </p:spPr>
        <p:txBody>
          <a:bodyPr wrap="none" anchor="ctr"/>
          <a:lstStyle/>
          <a:p>
            <a:pPr marL="36000" algn="ct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L-Tipi Matris</a:t>
            </a:r>
            <a:endPar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4"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392533432"/>
      </p:ext>
    </p:extLst>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L TİPİ MATRİS</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4000" algn="ctr">
              <a:spcAft>
                <a:spcPts val="0"/>
              </a:spcAft>
              <a:buClr>
                <a:srgbClr val="292929"/>
              </a:buClr>
              <a:defRPr/>
            </a:pPr>
            <a:endParaRPr lang="tr-TR" sz="800" i="1" dirty="0" smtClean="0">
              <a:solidFill>
                <a:srgbClr val="000000"/>
              </a:solidFill>
              <a:latin typeface="Calibri" pitchFamily="34" charset="0"/>
              <a:cs typeface="Calibri" pitchFamily="34" charset="0"/>
            </a:endParaRPr>
          </a:p>
          <a:p>
            <a:pPr marL="144000" algn="ctr">
              <a:spcAft>
                <a:spcPts val="300"/>
              </a:spcAft>
              <a:buClr>
                <a:srgbClr val="292929"/>
              </a:buClr>
              <a:defRPr/>
            </a:pPr>
            <a:endParaRPr lang="tr-TR" sz="2000" i="1" dirty="0" smtClean="0">
              <a:solidFill>
                <a:srgbClr val="000000"/>
              </a:solidFill>
              <a:latin typeface="Calibri" pitchFamily="34" charset="0"/>
              <a:cs typeface="Calibri" pitchFamily="34" charset="0"/>
            </a:endParaRPr>
          </a:p>
          <a:p>
            <a:pPr marL="144000" algn="ctr">
              <a:spcAft>
                <a:spcPts val="300"/>
              </a:spcAft>
              <a:buClr>
                <a:srgbClr val="292929"/>
              </a:buClr>
              <a:defRPr/>
            </a:pPr>
            <a:r>
              <a:rPr lang="tr-TR" sz="2000" b="1" i="1" dirty="0" smtClean="0">
                <a:solidFill>
                  <a:srgbClr val="000000"/>
                </a:solidFill>
                <a:latin typeface="Calibri" pitchFamily="34" charset="0"/>
                <a:cs typeface="Calibri" pitchFamily="34" charset="0"/>
              </a:rPr>
              <a:t>«Daha </a:t>
            </a:r>
            <a:r>
              <a:rPr lang="tr-TR" sz="2000" b="1" i="1" dirty="0">
                <a:solidFill>
                  <a:srgbClr val="000000"/>
                </a:solidFill>
                <a:latin typeface="Calibri" pitchFamily="34" charset="0"/>
                <a:cs typeface="Calibri" pitchFamily="34" charset="0"/>
              </a:rPr>
              <a:t>çok sebep sonuç ilişkilerinin belirlenmesinde ve küçük işletmelerde tek başına risk analizi yapmak isteyen analistler için ideal olan </a:t>
            </a:r>
            <a:r>
              <a:rPr lang="tr-TR" sz="2000" b="1" i="1" dirty="0" smtClean="0">
                <a:solidFill>
                  <a:srgbClr val="000000"/>
                </a:solidFill>
                <a:latin typeface="Calibri" pitchFamily="34" charset="0"/>
                <a:cs typeface="Calibri" pitchFamily="34" charset="0"/>
              </a:rPr>
              <a:t>bir yöntemdir»</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055798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RADM (RİSK DERECELENDİRME KARAR MATRİSİ)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3529890532"/>
              </p:ext>
            </p:extLst>
          </p:nvPr>
        </p:nvGraphicFramePr>
        <p:xfrm>
          <a:off x="123824" y="1662454"/>
          <a:ext cx="8897350" cy="2241230"/>
        </p:xfrm>
        <a:graphic>
          <a:graphicData uri="http://schemas.openxmlformats.org/drawingml/2006/table">
            <a:tbl>
              <a:tblPr firstRow="1" bandRow="1">
                <a:effectLst>
                  <a:innerShdw blurRad="114300">
                    <a:prstClr val="black"/>
                  </a:innerShdw>
                </a:effectLst>
                <a:tableStyleId>{5C22544A-7EE6-4342-B048-85BDC9FD1C3A}</a:tableStyleId>
              </a:tblPr>
              <a:tblGrid>
                <a:gridCol w="270306"/>
                <a:gridCol w="1338337"/>
                <a:gridCol w="7288707"/>
              </a:tblGrid>
              <a:tr h="378756">
                <a:tc>
                  <a:txBody>
                    <a:bodyPr/>
                    <a:lstStyle/>
                    <a:p>
                      <a:pPr algn="ctr"/>
                      <a:endParaRPr lang="tr-TR" sz="300" dirty="0">
                        <a:latin typeface="Calibri" pitchFamily="34" charset="0"/>
                        <a:cs typeface="Calibri" pitchFamily="34" charset="0"/>
                      </a:endParaRPr>
                    </a:p>
                  </a:txBody>
                  <a:tcPr anchor="ctr">
                    <a:solidFill>
                      <a:srgbClr val="00B050"/>
                    </a:solidFill>
                  </a:tcPr>
                </a:tc>
                <a:tc>
                  <a:txBody>
                    <a:bodyPr/>
                    <a:lstStyle/>
                    <a:p>
                      <a:pPr algn="ctr"/>
                      <a:r>
                        <a:rPr lang="tr-TR" sz="2000" b="1" dirty="0" smtClean="0">
                          <a:solidFill>
                            <a:schemeClr val="tx1"/>
                          </a:solidFill>
                          <a:latin typeface="Calibri" pitchFamily="34" charset="0"/>
                          <a:cs typeface="Calibri" pitchFamily="34" charset="0"/>
                        </a:rPr>
                        <a:t>İHTİMAL</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chemeClr val="tx1"/>
                          </a:solidFill>
                          <a:latin typeface="Calibri" pitchFamily="34" charset="0"/>
                          <a:cs typeface="Calibri" pitchFamily="34" charset="0"/>
                        </a:rPr>
                        <a:t>OLASILIK – İHTİMAL </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r>
              <a:tr h="368998">
                <a:tc>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Küçük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8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Hemen hemen hiç</a:t>
                      </a:r>
                      <a:endParaRPr kumimoji="0" lang="tr-TR" sz="18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68998">
                <a:tc>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Küçük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8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az (yılda bir kez), sadece anormal durumlarda</a:t>
                      </a:r>
                      <a:endParaRPr kumimoji="0" lang="tr-TR" sz="18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68998">
                <a:tc>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r>
                        <a:rPr lang="tr-TR" sz="1800" i="1" dirty="0" smtClean="0">
                          <a:latin typeface="Calibri" pitchFamily="34" charset="0"/>
                          <a:cs typeface="Calibri" pitchFamily="34" charset="0"/>
                        </a:rPr>
                        <a:t>Az (yılda bir kez)</a:t>
                      </a:r>
                      <a:endParaRPr lang="tr-TR" sz="1800" i="1" dirty="0">
                        <a:latin typeface="Calibri" pitchFamily="34" charset="0"/>
                        <a:cs typeface="Calibri" pitchFamily="34" charset="0"/>
                      </a:endParaRPr>
                    </a:p>
                  </a:txBody>
                  <a:tcPr marL="9525" marR="9525" marT="9525" marB="0" anchor="ctr">
                    <a:solidFill>
                      <a:schemeClr val="bg1">
                        <a:lumMod val="85000"/>
                      </a:schemeClr>
                    </a:solidFill>
                  </a:tcPr>
                </a:tc>
              </a:tr>
              <a:tr h="368998">
                <a:tc>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Yüksek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8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Sıklıkla (ayda bir)</a:t>
                      </a:r>
                      <a:endParaRPr kumimoji="0" lang="tr-TR" sz="18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68998">
                <a:tc>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Yüksek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8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sıklıkla (haftada bir, her gün), normal çalışma şartlarında</a:t>
                      </a:r>
                      <a:endParaRPr kumimoji="0" lang="tr-TR" sz="18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1453750376"/>
              </p:ext>
            </p:extLst>
          </p:nvPr>
        </p:nvGraphicFramePr>
        <p:xfrm>
          <a:off x="123824" y="4043704"/>
          <a:ext cx="8924641" cy="2241230"/>
        </p:xfrm>
        <a:graphic>
          <a:graphicData uri="http://schemas.openxmlformats.org/drawingml/2006/table">
            <a:tbl>
              <a:tblPr firstRow="1" bandRow="1">
                <a:effectLst>
                  <a:innerShdw blurRad="114300">
                    <a:prstClr val="black"/>
                  </a:innerShdw>
                </a:effectLst>
                <a:tableStyleId>{5C22544A-7EE6-4342-B048-85BDC9FD1C3A}</a:tableStyleId>
              </a:tblPr>
              <a:tblGrid>
                <a:gridCol w="268545"/>
                <a:gridCol w="1332790"/>
                <a:gridCol w="7323306"/>
              </a:tblGrid>
              <a:tr h="378756">
                <a:tc>
                  <a:txBody>
                    <a:bodyPr/>
                    <a:lstStyle/>
                    <a:p>
                      <a:pPr algn="ctr"/>
                      <a:endParaRPr lang="tr-TR" sz="300" dirty="0">
                        <a:latin typeface="Calibri" pitchFamily="34" charset="0"/>
                        <a:cs typeface="Calibri" pitchFamily="34" charset="0"/>
                      </a:endParaRPr>
                    </a:p>
                  </a:txBody>
                  <a:tcPr anchor="ctr">
                    <a:solidFill>
                      <a:schemeClr val="bg2">
                        <a:lumMod val="75000"/>
                      </a:schemeClr>
                    </a:solidFill>
                  </a:tcPr>
                </a:tc>
                <a:tc>
                  <a:txBody>
                    <a:bodyPr/>
                    <a:lstStyle/>
                    <a:p>
                      <a:pPr algn="ctr"/>
                      <a:r>
                        <a:rPr lang="tr-TR" sz="2000" b="1" dirty="0" smtClean="0">
                          <a:solidFill>
                            <a:schemeClr val="tx1"/>
                          </a:solidFill>
                          <a:latin typeface="Calibri" pitchFamily="34" charset="0"/>
                          <a:cs typeface="Calibri" pitchFamily="34" charset="0"/>
                        </a:rPr>
                        <a:t>SONUÇ</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chemeClr val="tx1"/>
                          </a:solidFill>
                          <a:latin typeface="Calibri" pitchFamily="34" charset="0"/>
                          <a:cs typeface="Calibri" pitchFamily="34" charset="0"/>
                        </a:rPr>
                        <a:t>ŞİDDET</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r>
              <a:tr h="368998">
                <a:tc>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Hafif </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8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İş saati kaybı yok, ilkyardım gerektiren</a:t>
                      </a:r>
                      <a:endParaRPr kumimoji="0" lang="tr-TR" sz="18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68998">
                <a:tc>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8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İşgünü kaybı yok, kalıcı etkisi olmayan ayakta tedavi, ilkyardım gerektiren</a:t>
                      </a:r>
                      <a:endParaRPr kumimoji="0" lang="tr-TR" sz="18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68998">
                <a:tc>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r>
                        <a:rPr kumimoji="0" lang="tr-TR" sz="18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 yaralanma, yatarak tedavi gerektiren</a:t>
                      </a:r>
                      <a:endParaRPr kumimoji="0" lang="tr-TR" sz="18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68998">
                <a:tc>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Ciddi</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8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Ciddi yaralanma, uzun süreli tedavi, meslek hastalığı</a:t>
                      </a:r>
                      <a:endParaRPr kumimoji="0" lang="tr-TR" sz="18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68998">
                <a:tc>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Ciddi</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8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Ölüm, sürekli iş görememezlik</a:t>
                      </a:r>
                      <a:endParaRPr kumimoji="0" lang="tr-TR" sz="18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sp>
        <p:nvSpPr>
          <p:cNvPr id="8" name="Rectangle 11"/>
          <p:cNvSpPr>
            <a:spLocks noChangeArrowheads="1"/>
          </p:cNvSpPr>
          <p:nvPr/>
        </p:nvSpPr>
        <p:spPr bwMode="gray">
          <a:xfrm>
            <a:off x="104776" y="1195387"/>
            <a:ext cx="3071812"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L TİPİ MATRİS</a:t>
            </a:r>
          </a:p>
        </p:txBody>
      </p:sp>
      <p:sp>
        <p:nvSpPr>
          <p:cNvPr id="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493310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C00000"/>
                </a:solidFill>
                <a:effectLst>
                  <a:innerShdw blurRad="63500" dist="50800" dir="8100000">
                    <a:prstClr val="black">
                      <a:alpha val="50000"/>
                    </a:prstClr>
                  </a:innerShdw>
                </a:effectLst>
                <a:latin typeface="Calibri" pitchFamily="34" charset="0"/>
                <a:cs typeface="Calibri" pitchFamily="34" charset="0"/>
              </a:rPr>
              <a:t>5x5 MATRİX </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YÖNTEMİYLE RİSK ANALİZİ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2141064455"/>
              </p:ext>
            </p:extLst>
          </p:nvPr>
        </p:nvGraphicFramePr>
        <p:xfrm>
          <a:off x="190499" y="1144900"/>
          <a:ext cx="8753474" cy="3933347"/>
        </p:xfrm>
        <a:graphic>
          <a:graphicData uri="http://schemas.openxmlformats.org/drawingml/2006/table">
            <a:tbl>
              <a:tblPr firstRow="1" bandRow="1">
                <a:effectLst>
                  <a:innerShdw blurRad="114300">
                    <a:prstClr val="black"/>
                  </a:innerShdw>
                </a:effectLst>
                <a:tableStyleId>{5940675A-B579-460E-94D1-54222C63F5DA}</a:tableStyleId>
              </a:tblPr>
              <a:tblGrid>
                <a:gridCol w="1081279"/>
                <a:gridCol w="1285349"/>
                <a:gridCol w="496753"/>
                <a:gridCol w="1081981"/>
                <a:gridCol w="1202028"/>
                <a:gridCol w="1202028"/>
                <a:gridCol w="1202028"/>
                <a:gridCol w="1202028"/>
              </a:tblGrid>
              <a:tr h="505301">
                <a:tc rowSpan="3" gridSpan="3">
                  <a:txBody>
                    <a:bodyPr/>
                    <a:lstStyle/>
                    <a:p>
                      <a:pPr algn="ctr"/>
                      <a:r>
                        <a:rPr lang="tr-TR" sz="2000" b="1" dirty="0" smtClean="0">
                          <a:solidFill>
                            <a:schemeClr val="tx1"/>
                          </a:solidFill>
                          <a:latin typeface="Calibri" pitchFamily="34" charset="0"/>
                          <a:cs typeface="Calibri" pitchFamily="34" charset="0"/>
                        </a:rPr>
                        <a:t>R = </a:t>
                      </a:r>
                      <a:r>
                        <a:rPr lang="tr-TR" sz="2000" b="0" dirty="0" smtClean="0">
                          <a:solidFill>
                            <a:schemeClr val="tx1"/>
                          </a:solidFill>
                          <a:latin typeface="Calibri" pitchFamily="34" charset="0"/>
                          <a:cs typeface="Calibri" pitchFamily="34" charset="0"/>
                        </a:rPr>
                        <a:t>OLASILIK*ŞİDDET</a:t>
                      </a:r>
                      <a:endParaRPr lang="tr-TR" sz="2000" b="0" dirty="0">
                        <a:solidFill>
                          <a:schemeClr val="tx1"/>
                        </a:solidFill>
                        <a:latin typeface="Calibri" pitchFamily="34" charset="0"/>
                        <a:cs typeface="Calibri" pitchFamily="34" charset="0"/>
                      </a:endParaRPr>
                    </a:p>
                  </a:txBody>
                  <a:tcPr anchor="ctr" anchorCtr="1">
                    <a:solidFill>
                      <a:schemeClr val="bg1">
                        <a:lumMod val="95000"/>
                      </a:schemeClr>
                    </a:solidFill>
                  </a:tcPr>
                </a:tc>
                <a:tc rowSpan="3" h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rowSpan="3"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gridSpan="5">
                  <a:txBody>
                    <a:bodyPr/>
                    <a:lstStyle/>
                    <a:p>
                      <a:pPr algn="ctr"/>
                      <a:r>
                        <a:rPr lang="tr-TR" sz="1400" b="1" i="1" dirty="0" smtClean="0">
                          <a:solidFill>
                            <a:schemeClr val="tx1"/>
                          </a:solidFill>
                          <a:latin typeface="Cambria" pitchFamily="18" charset="0"/>
                          <a:cs typeface="Calibri" pitchFamily="34" charset="0"/>
                        </a:rPr>
                        <a:t>ŞİDDET  «D: Zarar Verme Derecesi»</a:t>
                      </a: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r>
              <a:tr h="505301">
                <a:tc gridSpan="3" v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Ciddi</a:t>
                      </a:r>
                    </a:p>
                    <a:p>
                      <a:pPr algn="ctr"/>
                      <a:r>
                        <a:rPr lang="tr-TR" sz="1000" b="0" i="1" dirty="0" smtClean="0">
                          <a:solidFill>
                            <a:schemeClr val="tx1"/>
                          </a:solidFill>
                          <a:latin typeface="Calibri" pitchFamily="34" charset="0"/>
                          <a:cs typeface="Calibri" pitchFamily="34" charset="0"/>
                        </a:rPr>
                        <a:t>İş Saati-İlkyardım</a:t>
                      </a: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Ciddi</a:t>
                      </a:r>
                    </a:p>
                    <a:p>
                      <a:pPr algn="ctr"/>
                      <a:r>
                        <a:rPr lang="tr-TR" sz="1000" b="0" i="1" dirty="0" smtClean="0">
                          <a:solidFill>
                            <a:schemeClr val="tx1"/>
                          </a:solidFill>
                          <a:latin typeface="Calibri" pitchFamily="34" charset="0"/>
                          <a:cs typeface="Calibri" pitchFamily="34" charset="0"/>
                        </a:rPr>
                        <a:t>İş Günü-İlkyardım</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Orta</a:t>
                      </a:r>
                    </a:p>
                    <a:p>
                      <a:pPr algn="ctr"/>
                      <a:r>
                        <a:rPr lang="tr-TR" sz="1000" b="0" i="1" dirty="0" smtClean="0">
                          <a:solidFill>
                            <a:schemeClr val="tx1"/>
                          </a:solidFill>
                          <a:latin typeface="Calibri" pitchFamily="34" charset="0"/>
                          <a:cs typeface="Calibri" pitchFamily="34" charset="0"/>
                        </a:rPr>
                        <a:t>Hafif Yara-Tedavi</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Hafif</a:t>
                      </a:r>
                    </a:p>
                    <a:p>
                      <a:pPr algn="ctr"/>
                      <a:r>
                        <a:rPr lang="tr-TR" sz="1000" b="0" i="1" dirty="0" smtClean="0">
                          <a:solidFill>
                            <a:schemeClr val="tx1"/>
                          </a:solidFill>
                          <a:latin typeface="Calibri" pitchFamily="34" charset="0"/>
                          <a:cs typeface="Calibri" pitchFamily="34" charset="0"/>
                        </a:rPr>
                        <a:t>Ölüm-Ciddi Yar-MH</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Hafif</a:t>
                      </a:r>
                    </a:p>
                    <a:p>
                      <a:pPr algn="ctr"/>
                      <a:r>
                        <a:rPr lang="tr-TR" sz="1000" b="0" i="1" dirty="0" smtClean="0">
                          <a:solidFill>
                            <a:schemeClr val="tx1"/>
                          </a:solidFill>
                          <a:latin typeface="Calibri" pitchFamily="34" charset="0"/>
                          <a:cs typeface="Calibri" pitchFamily="34" charset="0"/>
                        </a:rPr>
                        <a:t>&gt;1</a:t>
                      </a:r>
                      <a:r>
                        <a:rPr lang="tr-TR" sz="1000" b="0" i="1" baseline="0" dirty="0" smtClean="0">
                          <a:solidFill>
                            <a:schemeClr val="tx1"/>
                          </a:solidFill>
                          <a:latin typeface="Calibri" pitchFamily="34" charset="0"/>
                          <a:cs typeface="Calibri" pitchFamily="34" charset="0"/>
                        </a:rPr>
                        <a:t> Ölüm-SİG</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r>
              <a:tr h="371318">
                <a:tc gridSpan="3"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2">
                        <a:lumMod val="20000"/>
                        <a:lumOff val="80000"/>
                      </a:schemeClr>
                    </a:solidFill>
                  </a:tcPr>
                </a:tc>
                <a:tc hMerge="1"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2">
                        <a:lumMod val="20000"/>
                        <a:lumOff val="80000"/>
                      </a:schemeClr>
                    </a:solidFill>
                  </a:tcPr>
                </a:tc>
                <a:tc hMerge="1" vMerge="1">
                  <a:txBody>
                    <a:bodyPr/>
                    <a:lstStyle/>
                    <a:p>
                      <a:pPr algn="ct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5</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4</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3</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2</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1</a:t>
                      </a:r>
                      <a:endParaRPr lang="tr-TR" sz="2000" b="1" dirty="0">
                        <a:solidFill>
                          <a:schemeClr val="tx1"/>
                        </a:solidFill>
                        <a:latin typeface="Cambria" pitchFamily="18" charset="0"/>
                      </a:endParaRPr>
                    </a:p>
                  </a:txBody>
                  <a:tcPr anchor="ctr" anchorCtr="1">
                    <a:solidFill>
                      <a:schemeClr val="bg2">
                        <a:lumMod val="20000"/>
                        <a:lumOff val="80000"/>
                      </a:schemeClr>
                    </a:solidFill>
                  </a:tcPr>
                </a:tc>
              </a:tr>
              <a:tr h="505301">
                <a:tc rowSpan="5">
                  <a:txBody>
                    <a:bodyPr/>
                    <a:lstStyle/>
                    <a:p>
                      <a:pPr algn="ctr"/>
                      <a:r>
                        <a:rPr lang="tr-TR" sz="1400" b="1" i="1" dirty="0" smtClean="0">
                          <a:solidFill>
                            <a:schemeClr val="tx1"/>
                          </a:solidFill>
                          <a:latin typeface="Cambria" pitchFamily="18" charset="0"/>
                          <a:cs typeface="Calibri" pitchFamily="34" charset="0"/>
                        </a:rPr>
                        <a:t>OLASILIK</a:t>
                      </a:r>
                    </a:p>
                    <a:p>
                      <a:pPr algn="ctr"/>
                      <a:r>
                        <a:rPr lang="tr-TR" sz="1400" b="1" i="1" dirty="0" smtClean="0">
                          <a:solidFill>
                            <a:schemeClr val="tx1"/>
                          </a:solidFill>
                          <a:latin typeface="Cambria" pitchFamily="18" charset="0"/>
                          <a:cs typeface="Calibri" pitchFamily="34" charset="0"/>
                        </a:rPr>
                        <a:t>«O»</a:t>
                      </a:r>
                    </a:p>
                    <a:p>
                      <a:pPr algn="ctr"/>
                      <a:r>
                        <a:rPr lang="tr-TR" sz="1400" b="1" i="1" dirty="0" smtClean="0">
                          <a:solidFill>
                            <a:schemeClr val="tx1"/>
                          </a:solidFill>
                          <a:latin typeface="Cambria" pitchFamily="18" charset="0"/>
                          <a:cs typeface="Calibri" pitchFamily="34" charset="0"/>
                        </a:rPr>
                        <a:t>‘Frekans’</a:t>
                      </a:r>
                      <a:endParaRPr lang="tr-TR" sz="1400" b="1" i="1" dirty="0">
                        <a:solidFill>
                          <a:schemeClr val="tx1"/>
                        </a:solidFill>
                        <a:latin typeface="Cambria" pitchFamily="18"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Yüksek</a:t>
                      </a:r>
                    </a:p>
                    <a:p>
                      <a:pPr algn="ctr"/>
                      <a:r>
                        <a:rPr lang="tr-TR" sz="1200" b="0" i="1" dirty="0" smtClean="0">
                          <a:solidFill>
                            <a:schemeClr val="tx1"/>
                          </a:solidFill>
                          <a:latin typeface="Calibri" pitchFamily="34" charset="0"/>
                          <a:cs typeface="Calibri" pitchFamily="34" charset="0"/>
                        </a:rPr>
                        <a:t>«Günde Bir)</a:t>
                      </a:r>
                      <a:endParaRPr lang="tr-TR" sz="12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5</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dirty="0" smtClean="0">
                          <a:solidFill>
                            <a:schemeClr val="bg1"/>
                          </a:solidFill>
                          <a:latin typeface="Cambria" pitchFamily="18" charset="0"/>
                        </a:rPr>
                        <a:t>25</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20</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15</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tx1"/>
                          </a:solidFill>
                          <a:latin typeface="Cambria" pitchFamily="18" charset="0"/>
                        </a:rPr>
                        <a:t>10</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5</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Yüksek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«Haftada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4</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bg1"/>
                          </a:solidFill>
                          <a:latin typeface="Cambria" pitchFamily="18" charset="0"/>
                        </a:rPr>
                        <a:t>20</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16</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tx1"/>
                          </a:solidFill>
                          <a:latin typeface="Cambria" pitchFamily="18" charset="0"/>
                        </a:rPr>
                        <a:t>12</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8</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Orta</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«Ayda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3</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tx1"/>
                          </a:solidFill>
                          <a:latin typeface="Cambria" pitchFamily="18" charset="0"/>
                        </a:rPr>
                        <a:t>15</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12</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9</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6</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smtClean="0">
                          <a:solidFill>
                            <a:schemeClr val="bg1"/>
                          </a:solidFill>
                          <a:latin typeface="Cambria" pitchFamily="18" charset="0"/>
                        </a:rPr>
                        <a:t>3</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Küçük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«3 Ayda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2</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tx1"/>
                          </a:solidFill>
                          <a:latin typeface="Cambria" pitchFamily="18" charset="0"/>
                        </a:rPr>
                        <a:t>10</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8</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6</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2</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Çok Küçük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«Yılda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1</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bg1"/>
                          </a:solidFill>
                          <a:latin typeface="Cambria" pitchFamily="18" charset="0"/>
                        </a:rPr>
                        <a:t>5</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3</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2</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1</a:t>
                      </a:r>
                      <a:endParaRPr lang="tr-TR" sz="1800" b="1" dirty="0">
                        <a:solidFill>
                          <a:schemeClr val="bg1"/>
                        </a:solidFill>
                        <a:latin typeface="Cambria" pitchFamily="18" charset="0"/>
                      </a:endParaRPr>
                    </a:p>
                  </a:txBody>
                  <a:tcPr anchor="ctr" anchorCtr="1">
                    <a:solidFill>
                      <a:srgbClr val="00B050"/>
                    </a:solidFill>
                  </a:tcPr>
                </a:tc>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1370939760"/>
              </p:ext>
            </p:extLst>
          </p:nvPr>
        </p:nvGraphicFramePr>
        <p:xfrm>
          <a:off x="219075" y="5177179"/>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871436"/>
                <a:gridCol w="1566964"/>
              </a:tblGrid>
              <a:tr h="370840">
                <a:tc>
                  <a:txBody>
                    <a:bodyPr/>
                    <a:lstStyle/>
                    <a:p>
                      <a:endParaRPr lang="tr-TR" dirty="0"/>
                    </a:p>
                  </a:txBody>
                  <a:tcPr>
                    <a:solidFill>
                      <a:srgbClr val="00B050"/>
                    </a:solidFill>
                  </a:tcPr>
                </a:tc>
                <a:tc>
                  <a:txBody>
                    <a:bodyPr/>
                    <a:lstStyle/>
                    <a:p>
                      <a:r>
                        <a:rPr lang="tr-TR" dirty="0" smtClean="0">
                          <a:solidFill>
                            <a:schemeClr val="tx1"/>
                          </a:solidFill>
                          <a:latin typeface="Calibri" pitchFamily="34" charset="0"/>
                          <a:cs typeface="Calibri" pitchFamily="34" charset="0"/>
                        </a:rPr>
                        <a:t>Düşük Risk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2226048512"/>
              </p:ext>
            </p:extLst>
          </p:nvPr>
        </p:nvGraphicFramePr>
        <p:xfrm>
          <a:off x="219075" y="5586754"/>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871436"/>
                <a:gridCol w="1566964"/>
              </a:tblGrid>
              <a:tr h="370840">
                <a:tc>
                  <a:txBody>
                    <a:bodyPr/>
                    <a:lstStyle/>
                    <a:p>
                      <a:endParaRPr lang="tr-TR" dirty="0"/>
                    </a:p>
                  </a:txBody>
                  <a:tcPr>
                    <a:solidFill>
                      <a:srgbClr val="FFFF00"/>
                    </a:solidFill>
                  </a:tcPr>
                </a:tc>
                <a:tc>
                  <a:txBody>
                    <a:bodyPr/>
                    <a:lstStyle/>
                    <a:p>
                      <a:r>
                        <a:rPr lang="tr-TR" dirty="0" smtClean="0">
                          <a:solidFill>
                            <a:schemeClr val="tx1"/>
                          </a:solidFill>
                          <a:latin typeface="Calibri" pitchFamily="34" charset="0"/>
                          <a:cs typeface="Calibri" pitchFamily="34" charset="0"/>
                        </a:rPr>
                        <a:t>Orta Risk</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3558567044"/>
              </p:ext>
            </p:extLst>
          </p:nvPr>
        </p:nvGraphicFramePr>
        <p:xfrm>
          <a:off x="219075" y="5992960"/>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871436"/>
                <a:gridCol w="1566964"/>
              </a:tblGrid>
              <a:tr h="370840">
                <a:tc>
                  <a:txBody>
                    <a:bodyPr/>
                    <a:lstStyle/>
                    <a:p>
                      <a:endParaRPr lang="tr-TR" dirty="0"/>
                    </a:p>
                  </a:txBody>
                  <a:tcPr>
                    <a:solidFill>
                      <a:srgbClr val="FF0000"/>
                    </a:solidFill>
                  </a:tcPr>
                </a:tc>
                <a:tc>
                  <a:txBody>
                    <a:bodyPr/>
                    <a:lstStyle/>
                    <a:p>
                      <a:r>
                        <a:rPr lang="tr-TR" dirty="0" smtClean="0">
                          <a:solidFill>
                            <a:schemeClr val="tx1"/>
                          </a:solidFill>
                          <a:latin typeface="Calibri" pitchFamily="34" charset="0"/>
                          <a:cs typeface="Calibri" pitchFamily="34" charset="0"/>
                        </a:rPr>
                        <a:t>Yüksek Risk</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sp>
        <p:nvSpPr>
          <p:cNvPr id="8" name="Metin kutusu 7"/>
          <p:cNvSpPr txBox="1"/>
          <p:nvPr/>
        </p:nvSpPr>
        <p:spPr>
          <a:xfrm>
            <a:off x="2685169" y="5179365"/>
            <a:ext cx="6233200" cy="353943"/>
          </a:xfrm>
          <a:prstGeom prst="rect">
            <a:avLst/>
          </a:prstGeom>
          <a:noFill/>
          <a:ln w="0">
            <a:solidFill>
              <a:schemeClr val="bg1">
                <a:lumMod val="85000"/>
              </a:schemeClr>
            </a:solidFill>
          </a:ln>
        </p:spPr>
        <p:txBody>
          <a:bodyPr wrap="square" rtlCol="0">
            <a:spAutoFit/>
          </a:bodyPr>
          <a:lstStyle/>
          <a:p>
            <a:r>
              <a:rPr lang="tr-TR" sz="1700" i="1" dirty="0" smtClean="0">
                <a:solidFill>
                  <a:srgbClr val="000000"/>
                </a:solidFill>
                <a:latin typeface="Calibri" pitchFamily="34" charset="0"/>
                <a:cs typeface="Calibri" pitchFamily="34" charset="0"/>
              </a:rPr>
              <a:t>Acil Tedbir Gerektirmeyebilir</a:t>
            </a:r>
            <a:endParaRPr lang="tr-TR" sz="1700" i="1" dirty="0">
              <a:solidFill>
                <a:srgbClr val="000000"/>
              </a:solidFill>
              <a:latin typeface="Calibri" pitchFamily="34" charset="0"/>
              <a:cs typeface="Calibri" pitchFamily="34" charset="0"/>
            </a:endParaRPr>
          </a:p>
        </p:txBody>
      </p:sp>
      <p:sp>
        <p:nvSpPr>
          <p:cNvPr id="13" name="Metin kutusu 12"/>
          <p:cNvSpPr txBox="1"/>
          <p:nvPr/>
        </p:nvSpPr>
        <p:spPr>
          <a:xfrm>
            <a:off x="2685169" y="5568933"/>
            <a:ext cx="6233200" cy="353943"/>
          </a:xfrm>
          <a:prstGeom prst="rect">
            <a:avLst/>
          </a:prstGeom>
          <a:noFill/>
          <a:ln w="0">
            <a:solidFill>
              <a:schemeClr val="bg1">
                <a:lumMod val="85000"/>
              </a:schemeClr>
            </a:solidFill>
          </a:ln>
        </p:spPr>
        <p:txBody>
          <a:bodyPr wrap="square" rtlCol="0">
            <a:spAutoFit/>
          </a:bodyPr>
          <a:lstStyle/>
          <a:p>
            <a:r>
              <a:rPr lang="tr-TR" sz="1700" i="1" dirty="0" smtClean="0">
                <a:solidFill>
                  <a:srgbClr val="000000"/>
                </a:solidFill>
                <a:latin typeface="Calibri" pitchFamily="34" charset="0"/>
                <a:cs typeface="Calibri" pitchFamily="34" charset="0"/>
              </a:rPr>
              <a:t>Bu Risklere Olabildiğince Çabuk Müdahale Edilmeli</a:t>
            </a:r>
            <a:endParaRPr lang="tr-TR" sz="1700" i="1" dirty="0">
              <a:solidFill>
                <a:srgbClr val="000000"/>
              </a:solidFill>
              <a:latin typeface="Calibri" pitchFamily="34" charset="0"/>
              <a:cs typeface="Calibri" pitchFamily="34" charset="0"/>
            </a:endParaRPr>
          </a:p>
        </p:txBody>
      </p:sp>
      <p:sp>
        <p:nvSpPr>
          <p:cNvPr id="14" name="Metin kutusu 13"/>
          <p:cNvSpPr txBox="1"/>
          <p:nvPr/>
        </p:nvSpPr>
        <p:spPr>
          <a:xfrm>
            <a:off x="2685169" y="5979337"/>
            <a:ext cx="6233200" cy="353943"/>
          </a:xfrm>
          <a:prstGeom prst="rect">
            <a:avLst/>
          </a:prstGeom>
          <a:noFill/>
          <a:ln w="0">
            <a:solidFill>
              <a:schemeClr val="bg1">
                <a:lumMod val="85000"/>
              </a:schemeClr>
            </a:solidFill>
          </a:ln>
        </p:spPr>
        <p:txBody>
          <a:bodyPr wrap="square" rtlCol="0">
            <a:spAutoFit/>
          </a:bodyPr>
          <a:lstStyle/>
          <a:p>
            <a:r>
              <a:rPr lang="tr-TR" sz="1700" i="1" dirty="0">
                <a:solidFill>
                  <a:srgbClr val="000000"/>
                </a:solidFill>
                <a:latin typeface="Calibri" pitchFamily="34" charset="0"/>
                <a:cs typeface="Calibri" pitchFamily="34" charset="0"/>
              </a:rPr>
              <a:t>Bu Risklerle İlgili Hemen Çalışma Yapılmalı</a:t>
            </a:r>
          </a:p>
        </p:txBody>
      </p:sp>
      <p:sp>
        <p:nvSpPr>
          <p:cNvPr id="1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365342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RADM (RİSK DERECELENDİRME KARAR MATRİSİ)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4162971657"/>
              </p:ext>
            </p:extLst>
          </p:nvPr>
        </p:nvGraphicFramePr>
        <p:xfrm>
          <a:off x="123824" y="1058864"/>
          <a:ext cx="8924642" cy="5218112"/>
        </p:xfrm>
        <a:graphic>
          <a:graphicData uri="http://schemas.openxmlformats.org/drawingml/2006/table">
            <a:tbl>
              <a:tblPr firstRow="1" bandRow="1">
                <a:effectLst>
                  <a:innerShdw blurRad="114300">
                    <a:prstClr val="black"/>
                  </a:innerShdw>
                </a:effectLst>
                <a:tableStyleId>{5C22544A-7EE6-4342-B048-85BDC9FD1C3A}</a:tableStyleId>
              </a:tblPr>
              <a:tblGrid>
                <a:gridCol w="1457326"/>
                <a:gridCol w="1590675"/>
                <a:gridCol w="5876641"/>
              </a:tblGrid>
              <a:tr h="475829">
                <a:tc gridSpan="2">
                  <a:txBody>
                    <a:bodyPr/>
                    <a:lstStyle/>
                    <a:p>
                      <a:pPr algn="ctr"/>
                      <a:r>
                        <a:rPr lang="tr-TR" sz="2000" b="1" dirty="0" smtClean="0">
                          <a:solidFill>
                            <a:schemeClr val="bg1"/>
                          </a:solidFill>
                          <a:latin typeface="Calibri" pitchFamily="34" charset="0"/>
                          <a:cs typeface="Calibri" pitchFamily="34" charset="0"/>
                        </a:rPr>
                        <a:t>SONUÇ</a:t>
                      </a:r>
                      <a:endParaRPr lang="tr-TR" sz="2000" b="1" dirty="0">
                        <a:solidFill>
                          <a:schemeClr val="bg1"/>
                        </a:solidFill>
                        <a:latin typeface="Calibri" pitchFamily="34" charset="0"/>
                        <a:cs typeface="Calibri" pitchFamily="34" charset="0"/>
                      </a:endParaRPr>
                    </a:p>
                  </a:txBody>
                  <a:tcPr anchor="ctr">
                    <a:solidFill>
                      <a:schemeClr val="accent3">
                        <a:lumMod val="50000"/>
                      </a:schemeClr>
                    </a:solidFill>
                  </a:tcPr>
                </a:tc>
                <a:tc hMerge="1">
                  <a:txBody>
                    <a:bodyPr/>
                    <a:lstStyle/>
                    <a:p>
                      <a:pPr algn="ct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chemeClr val="bg1"/>
                          </a:solidFill>
                          <a:latin typeface="Calibri" pitchFamily="34" charset="0"/>
                          <a:cs typeface="Calibri" pitchFamily="34" charset="0"/>
                        </a:rPr>
                        <a:t>EYLEM</a:t>
                      </a:r>
                      <a:endParaRPr lang="tr-TR" sz="2000" b="1" dirty="0">
                        <a:solidFill>
                          <a:schemeClr val="bg1"/>
                        </a:solidFill>
                        <a:latin typeface="Calibri" pitchFamily="34" charset="0"/>
                        <a:cs typeface="Calibri" pitchFamily="34" charset="0"/>
                      </a:endParaRPr>
                    </a:p>
                  </a:txBody>
                  <a:tcPr anchor="ctr">
                    <a:solidFill>
                      <a:schemeClr val="accent3">
                        <a:lumMod val="50000"/>
                      </a:schemeClr>
                    </a:solidFill>
                  </a:tcPr>
                </a:tc>
              </a:tr>
              <a:tr h="1182711">
                <a:tc>
                  <a:txBody>
                    <a:bodyPr/>
                    <a:lstStyle/>
                    <a:p>
                      <a:pPr algn="ctr"/>
                      <a:r>
                        <a:rPr lang="tr-TR" sz="2400" b="1" dirty="0" smtClean="0">
                          <a:solidFill>
                            <a:schemeClr val="bg1"/>
                          </a:solidFill>
                          <a:latin typeface="Calibri" pitchFamily="34" charset="0"/>
                          <a:cs typeface="Calibri" pitchFamily="34" charset="0"/>
                        </a:rPr>
                        <a:t>25</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Katlanılamaz</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Belirlenen risk kabul edilebilir bir seviyeye düşürülünceye kadar iş başlatılmamalı, eğer devam eden bir faaliyet varsa derhal durdurulmalıdır. Gerçekleştirilen faaliyetlere rağmen risk düşürmek mümkün olmuyorsa, faaliyet engellenmelidir.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182711">
                <a:tc>
                  <a:txBody>
                    <a:bodyPr/>
                    <a:lstStyle/>
                    <a:p>
                      <a:pPr algn="ctr"/>
                      <a:r>
                        <a:rPr lang="tr-TR" sz="2400" b="1" dirty="0" smtClean="0">
                          <a:solidFill>
                            <a:schemeClr val="bg1"/>
                          </a:solidFill>
                          <a:latin typeface="Calibri" pitchFamily="34" charset="0"/>
                          <a:cs typeface="Calibri" pitchFamily="34" charset="0"/>
                        </a:rPr>
                        <a:t>15-16-20</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Önemli</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Belirtilen risk azaltılıncaya kadar iş başlatılmamalı, eğer devam eden bir faaliyet varsa derhal durdurulmalıdır. Risk işin devan etmesi ile ilgiliyse acil önlem alınmalı ve önlem sonucunda faaliyetin devamına karar verilmelidir.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597075">
                <a:tc>
                  <a:txBody>
                    <a:bodyPr/>
                    <a:lstStyle/>
                    <a:p>
                      <a:pPr algn="ctr"/>
                      <a:r>
                        <a:rPr lang="tr-TR" sz="2400" b="1" dirty="0" smtClean="0">
                          <a:solidFill>
                            <a:schemeClr val="bg1"/>
                          </a:solidFill>
                          <a:latin typeface="Calibri" pitchFamily="34" charset="0"/>
                          <a:cs typeface="Calibri" pitchFamily="34" charset="0"/>
                        </a:rPr>
                        <a:t>8-9-10-12</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 Düzeyde</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r>
                        <a:rPr lang="tr-TR" sz="1600" i="1" dirty="0" smtClean="0">
                          <a:latin typeface="Calibri" pitchFamily="34" charset="0"/>
                          <a:cs typeface="Calibri" pitchFamily="34" charset="0"/>
                        </a:rPr>
                        <a:t>Belirlenen riskleri düşürmek için faaliyetler başlatılmalıdır. Risk azaltma önlemleri zaman alabilir.</a:t>
                      </a:r>
                      <a:endParaRPr lang="tr-TR" sz="1600" i="1" dirty="0">
                        <a:latin typeface="Calibri" pitchFamily="34" charset="0"/>
                        <a:cs typeface="Calibri" pitchFamily="34" charset="0"/>
                      </a:endParaRPr>
                    </a:p>
                  </a:txBody>
                  <a:tcPr marL="9525" marR="9525" marT="9525" marB="0" anchor="ctr">
                    <a:solidFill>
                      <a:schemeClr val="bg1">
                        <a:lumMod val="85000"/>
                      </a:schemeClr>
                    </a:solidFill>
                  </a:tcPr>
                </a:tc>
              </a:tr>
              <a:tr h="889893">
                <a:tc>
                  <a:txBody>
                    <a:bodyPr/>
                    <a:lstStyle/>
                    <a:p>
                      <a:pPr algn="ctr"/>
                      <a:r>
                        <a:rPr lang="tr-TR" sz="2400" b="1" dirty="0" smtClean="0">
                          <a:solidFill>
                            <a:schemeClr val="bg1"/>
                          </a:solidFill>
                          <a:latin typeface="Calibri" pitchFamily="34" charset="0"/>
                          <a:cs typeface="Calibri" pitchFamily="34" charset="0"/>
                        </a:rPr>
                        <a:t>2-3-4-5-6</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Katlanılabilir</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Belirlenen riskleri ortadan kaldırmak için ilave kontrol proseslerine ihtiyaç olmayabilir. Ancak mevcut kontroller sürdürülmeli ve bu kontrollerin sürdürüldüğü denetlenmelidir.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889893">
                <a:tc>
                  <a:txBody>
                    <a:bodyPr/>
                    <a:lstStyle/>
                    <a:p>
                      <a:pPr algn="ctr"/>
                      <a:r>
                        <a:rPr lang="tr-TR" sz="2400" b="1" dirty="0" smtClean="0">
                          <a:solidFill>
                            <a:schemeClr val="bg1"/>
                          </a:solidFill>
                          <a:latin typeface="Calibri" pitchFamily="34" charset="0"/>
                          <a:cs typeface="Calibri" pitchFamily="34" charset="0"/>
                        </a:rPr>
                        <a:t>1</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Önemsiz</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Belirlenen riskleri ortadan kaldırmak için kontrol prosesleri planlamaya ve gerçekleştirecek faaliyetlerin kayıtlarını saklamaya gerek olmayabilir.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747605275"/>
      </p:ext>
    </p:extLst>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76200" y="2535936"/>
            <a:ext cx="9067800" cy="1683637"/>
          </a:xfrm>
          <a:prstGeom prst="rect">
            <a:avLst/>
          </a:prstGeom>
          <a:noFill/>
          <a:ln w="9525" algn="ctr">
            <a:noFill/>
            <a:round/>
            <a:headEnd/>
            <a:tailEnd/>
          </a:ln>
        </p:spPr>
        <p:txBody>
          <a:bodyPr wrap="none" anchor="ctr"/>
          <a:lstStyle/>
          <a:p>
            <a:pPr marL="36000" algn="ct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X-Tipi Matris</a:t>
            </a:r>
            <a:endPar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4"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273424590"/>
      </p:ext>
    </p:extLst>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X TİPİ MATRİS</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4000" algn="ctr">
              <a:spcAft>
                <a:spcPts val="0"/>
              </a:spcAft>
              <a:buClr>
                <a:srgbClr val="292929"/>
              </a:buClr>
              <a:defRPr/>
            </a:pPr>
            <a:endParaRPr lang="tr-TR" sz="800" i="1" dirty="0" smtClean="0">
              <a:solidFill>
                <a:srgbClr val="000000"/>
              </a:solidFill>
              <a:latin typeface="Calibri" pitchFamily="34" charset="0"/>
              <a:cs typeface="Calibri" pitchFamily="34" charset="0"/>
            </a:endParaRPr>
          </a:p>
          <a:p>
            <a:pPr marL="144000" algn="ctr">
              <a:spcAft>
                <a:spcPts val="300"/>
              </a:spcAft>
              <a:buClr>
                <a:srgbClr val="292929"/>
              </a:buClr>
              <a:defRPr/>
            </a:pPr>
            <a:endParaRPr lang="tr-TR" sz="2000" i="1" dirty="0" smtClean="0">
              <a:solidFill>
                <a:srgbClr val="000000"/>
              </a:solidFill>
              <a:latin typeface="Calibri" pitchFamily="34" charset="0"/>
              <a:cs typeface="Calibri" pitchFamily="34" charset="0"/>
            </a:endParaRPr>
          </a:p>
          <a:p>
            <a:pPr marL="144000" algn="ctr">
              <a:spcAft>
                <a:spcPts val="300"/>
              </a:spcAft>
              <a:buClr>
                <a:srgbClr val="292929"/>
              </a:buClr>
              <a:defRPr/>
            </a:pPr>
            <a:r>
              <a:rPr lang="tr-TR" sz="2000" b="1" i="1" dirty="0" smtClean="0">
                <a:solidFill>
                  <a:srgbClr val="000000"/>
                </a:solidFill>
                <a:latin typeface="Calibri" pitchFamily="34" charset="0"/>
                <a:cs typeface="Calibri" pitchFamily="34" charset="0"/>
              </a:rPr>
              <a:t>Tecrübeli </a:t>
            </a:r>
            <a:r>
              <a:rPr lang="tr-TR" sz="2000" b="1" i="1" dirty="0">
                <a:solidFill>
                  <a:srgbClr val="000000"/>
                </a:solidFill>
                <a:latin typeface="Calibri" pitchFamily="34" charset="0"/>
                <a:cs typeface="Calibri" pitchFamily="34" charset="0"/>
              </a:rPr>
              <a:t>bir takım lideri önderliğinde disiplinli bir takım çalışması gerektiren ve mutlaka 5 yıllık geçmiş kaza araştırmasına ihtiyaç duyulan </a:t>
            </a:r>
            <a:r>
              <a:rPr lang="tr-TR" sz="2000" b="1" i="1" dirty="0" smtClean="0">
                <a:solidFill>
                  <a:srgbClr val="000000"/>
                </a:solidFill>
                <a:latin typeface="Calibri" pitchFamily="34" charset="0"/>
                <a:cs typeface="Calibri" pitchFamily="34" charset="0"/>
              </a:rPr>
              <a:t>bir uygulama yöntemidir</a:t>
            </a:r>
            <a:r>
              <a:rPr lang="tr-TR" sz="2000" b="1" i="1" dirty="0">
                <a:solidFill>
                  <a:srgbClr val="000000"/>
                </a:solidFill>
                <a:latin typeface="Calibri" pitchFamily="34" charset="0"/>
                <a:cs typeface="Calibri" pitchFamily="34" charset="0"/>
              </a:rPr>
              <a:t>.</a:t>
            </a:r>
            <a:endParaRPr lang="tr-TR" sz="2000" b="1" i="1" dirty="0" smtClean="0">
              <a:solidFill>
                <a:srgbClr val="000000"/>
              </a:solidFill>
              <a:latin typeface="Calibri" pitchFamily="34" charset="0"/>
              <a:cs typeface="Calibri" pitchFamily="34" charset="0"/>
            </a:endParaRPr>
          </a:p>
          <a:p>
            <a:pPr marL="144000" algn="ctr">
              <a:spcAft>
                <a:spcPts val="300"/>
              </a:spcAft>
              <a:buClr>
                <a:srgbClr val="292929"/>
              </a:buClr>
              <a:defRPr/>
            </a:pPr>
            <a:endParaRPr lang="tr-TR" sz="2000" b="1" i="1" dirty="0">
              <a:solidFill>
                <a:srgbClr val="000000"/>
              </a:solidFill>
              <a:latin typeface="Calibri" pitchFamily="34" charset="0"/>
              <a:cs typeface="Calibri" pitchFamily="34" charset="0"/>
            </a:endParaRPr>
          </a:p>
          <a:p>
            <a:pPr marL="144000" algn="ctr">
              <a:spcAft>
                <a:spcPts val="300"/>
              </a:spcAft>
              <a:buClr>
                <a:srgbClr val="292929"/>
              </a:buClr>
              <a:defRPr/>
            </a:pPr>
            <a:r>
              <a:rPr lang="tr-TR" sz="2000" b="1" i="1" dirty="0">
                <a:solidFill>
                  <a:srgbClr val="000000"/>
                </a:solidFill>
                <a:latin typeface="Calibri" pitchFamily="34" charset="0"/>
                <a:cs typeface="Calibri" pitchFamily="34" charset="0"/>
              </a:rPr>
              <a:t>Daha önce meydana gelmiş bir kazanın veya buna bağlı bir olayın tekrarlanma olasılığı da değerlendirilir.</a:t>
            </a:r>
          </a:p>
          <a:p>
            <a:pPr marL="144000" algn="ctr">
              <a:spcAft>
                <a:spcPts val="30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133601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X TİPİ MATRİS</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4000" algn="ctr">
              <a:spcAft>
                <a:spcPts val="0"/>
              </a:spcAft>
              <a:buClr>
                <a:srgbClr val="292929"/>
              </a:buClr>
              <a:defRPr/>
            </a:pPr>
            <a:endParaRPr lang="tr-TR" sz="800" i="1" dirty="0" smtClean="0">
              <a:solidFill>
                <a:srgbClr val="000000"/>
              </a:solidFill>
              <a:latin typeface="Calibri" pitchFamily="34" charset="0"/>
              <a:cs typeface="Calibri" pitchFamily="34" charset="0"/>
            </a:endParaRPr>
          </a:p>
          <a:p>
            <a:pPr marL="144000" algn="ctr">
              <a:spcAft>
                <a:spcPts val="300"/>
              </a:spcAft>
              <a:buClr>
                <a:srgbClr val="292929"/>
              </a:buClr>
              <a:defRPr/>
            </a:pPr>
            <a:endParaRPr lang="tr-TR" sz="2000" i="1" dirty="0" smtClean="0">
              <a:solidFill>
                <a:srgbClr val="000000"/>
              </a:solidFill>
              <a:latin typeface="Calibri" pitchFamily="34" charset="0"/>
              <a:cs typeface="Calibri" pitchFamily="34" charset="0"/>
            </a:endParaRPr>
          </a:p>
          <a:p>
            <a:pPr marL="144000" algn="ctr">
              <a:spcAft>
                <a:spcPts val="300"/>
              </a:spcAft>
              <a:buClr>
                <a:srgbClr val="292929"/>
              </a:buClr>
              <a:defRPr/>
            </a:pPr>
            <a:r>
              <a:rPr lang="tr-TR" sz="2000" b="1" i="1" dirty="0">
                <a:solidFill>
                  <a:srgbClr val="000000"/>
                </a:solidFill>
                <a:latin typeface="Calibri" pitchFamily="34" charset="0"/>
                <a:cs typeface="Calibri" pitchFamily="34" charset="0"/>
              </a:rPr>
              <a:t>Öncelikle bir işletme içerisinde bir bölüm/parça veya bir olay seçilir,  </a:t>
            </a:r>
            <a:r>
              <a:rPr lang="tr-TR" sz="2000" b="1" i="1" dirty="0" smtClean="0">
                <a:solidFill>
                  <a:srgbClr val="000000"/>
                </a:solidFill>
                <a:latin typeface="Calibri" pitchFamily="34" charset="0"/>
                <a:cs typeface="Calibri" pitchFamily="34" charset="0"/>
              </a:rPr>
              <a:t>seçilen </a:t>
            </a:r>
            <a:r>
              <a:rPr lang="tr-TR" sz="2000" b="1" i="1" dirty="0">
                <a:solidFill>
                  <a:srgbClr val="000000"/>
                </a:solidFill>
                <a:latin typeface="Calibri" pitchFamily="34" charset="0"/>
                <a:cs typeface="Calibri" pitchFamily="34" charset="0"/>
              </a:rPr>
              <a:t>konu ile ilgili olarak 5 yıllık geçmiş kaza araştırması yapılır veya arşivler incelenir, </a:t>
            </a:r>
          </a:p>
          <a:p>
            <a:pPr marL="144000" algn="ctr">
              <a:spcAft>
                <a:spcPts val="300"/>
              </a:spcAft>
              <a:buClr>
                <a:srgbClr val="292929"/>
              </a:buClr>
              <a:defRPr/>
            </a:pPr>
            <a:r>
              <a:rPr lang="tr-TR" sz="2000" b="1" i="1" dirty="0">
                <a:solidFill>
                  <a:srgbClr val="000000"/>
                </a:solidFill>
                <a:latin typeface="Calibri" pitchFamily="34" charset="0"/>
                <a:cs typeface="Calibri" pitchFamily="34" charset="0"/>
              </a:rPr>
              <a:t>geçmiş </a:t>
            </a:r>
            <a:r>
              <a:rPr lang="tr-TR" sz="2000" b="1" i="1" dirty="0" smtClean="0">
                <a:solidFill>
                  <a:srgbClr val="000000"/>
                </a:solidFill>
                <a:latin typeface="Calibri" pitchFamily="34" charset="0"/>
                <a:cs typeface="Calibri" pitchFamily="34" charset="0"/>
              </a:rPr>
              <a:t>kazaların nedenleri </a:t>
            </a:r>
            <a:r>
              <a:rPr lang="tr-TR" sz="2000" b="1" i="1" dirty="0">
                <a:solidFill>
                  <a:srgbClr val="000000"/>
                </a:solidFill>
                <a:latin typeface="Calibri" pitchFamily="34" charset="0"/>
                <a:cs typeface="Calibri" pitchFamily="34" charset="0"/>
              </a:rPr>
              <a:t>belirlenmeye çalışılır ve tekrarlama şansları araştırılır.</a:t>
            </a:r>
          </a:p>
          <a:p>
            <a:pPr marL="144000" algn="ctr">
              <a:spcAft>
                <a:spcPts val="30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108733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 SINIFLAMASI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«İSG açısından, yapılan işin özelliği, işin her safhasında kullanılan veya ortaya çıkan maddeler, iş ekipmanı, üretim yöntem ve şekilleri, çalışma ortam ve şartları ile ilgili diğer hususlar dikkate alınarak yapılır.»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«Ağır ve tehlikeli işler?»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08702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RADM (RİSK DERECELENDİRME KARAR MATRİSİ)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179432053"/>
              </p:ext>
            </p:extLst>
          </p:nvPr>
        </p:nvGraphicFramePr>
        <p:xfrm>
          <a:off x="123824" y="1662451"/>
          <a:ext cx="8897350" cy="3720283"/>
        </p:xfrm>
        <a:graphic>
          <a:graphicData uri="http://schemas.openxmlformats.org/drawingml/2006/table">
            <a:tbl>
              <a:tblPr firstRow="1" bandRow="1">
                <a:effectLst>
                  <a:innerShdw blurRad="114300">
                    <a:prstClr val="black"/>
                  </a:innerShdw>
                </a:effectLst>
                <a:tableStyleId>{5C22544A-7EE6-4342-B048-85BDC9FD1C3A}</a:tableStyleId>
              </a:tblPr>
              <a:tblGrid>
                <a:gridCol w="270306"/>
                <a:gridCol w="1338337"/>
                <a:gridCol w="7288707"/>
              </a:tblGrid>
              <a:tr h="650798">
                <a:tc>
                  <a:txBody>
                    <a:bodyPr/>
                    <a:lstStyle/>
                    <a:p>
                      <a:pPr algn="ctr"/>
                      <a:endParaRPr lang="tr-TR" sz="300" dirty="0">
                        <a:latin typeface="Calibri" pitchFamily="34" charset="0"/>
                        <a:cs typeface="Calibri" pitchFamily="34" charset="0"/>
                      </a:endParaRPr>
                    </a:p>
                  </a:txBody>
                  <a:tcPr anchor="ctr">
                    <a:solidFill>
                      <a:srgbClr val="00B050"/>
                    </a:solidFill>
                  </a:tcPr>
                </a:tc>
                <a:tc>
                  <a:txBody>
                    <a:bodyPr/>
                    <a:lstStyle/>
                    <a:p>
                      <a:pPr algn="ctr"/>
                      <a:r>
                        <a:rPr lang="tr-TR" sz="2000" b="1" dirty="0" smtClean="0">
                          <a:solidFill>
                            <a:schemeClr val="tx1"/>
                          </a:solidFill>
                          <a:latin typeface="Calibri" pitchFamily="34" charset="0"/>
                          <a:cs typeface="Calibri" pitchFamily="34" charset="0"/>
                        </a:rPr>
                        <a:t>OLASILIK</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chemeClr val="tx1"/>
                          </a:solidFill>
                          <a:latin typeface="Calibri" pitchFamily="34" charset="0"/>
                          <a:cs typeface="Calibri" pitchFamily="34" charset="0"/>
                        </a:rPr>
                        <a:t>DERECELENDİRME – AÇIKLAMA </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r>
              <a:tr h="606055">
                <a:tc>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Küçük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Sadece olağanüstü durumlarda gerçekleşir</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606055">
                <a:tc>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Küçük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Çoklu ekipman, valf, insan, boru hattı hatası, proses hattındaki spontane hatalar</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606055">
                <a:tc>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İnsan ve ekipman hatasının kombinasyonu, proses hattındaki/borulamalarında hata</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606055">
                <a:tc>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Yüksek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İkili ekipman hatası, ekipmandan sızıntı, hortum yırtılması, borularda kırılma, insan hat</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606055">
                <a:tc>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Yüksek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Basit ekipman/valf hatası, hortumda sızıntı/her günkü insan hatası</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sp>
        <p:nvSpPr>
          <p:cNvPr id="8" name="Rectangle 11"/>
          <p:cNvSpPr>
            <a:spLocks noChangeArrowheads="1"/>
          </p:cNvSpPr>
          <p:nvPr/>
        </p:nvSpPr>
        <p:spPr bwMode="gray">
          <a:xfrm>
            <a:off x="104776" y="1195387"/>
            <a:ext cx="3071812"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X TİPİ MATRİS</a:t>
            </a:r>
          </a:p>
        </p:txBody>
      </p:sp>
      <p:sp>
        <p:nvSpPr>
          <p:cNvPr id="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786677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RADM (RİSK DERECELENDİRME KARAR MATRİSİ)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2979098494"/>
              </p:ext>
            </p:extLst>
          </p:nvPr>
        </p:nvGraphicFramePr>
        <p:xfrm>
          <a:off x="-1" y="1389329"/>
          <a:ext cx="9162001" cy="5402001"/>
        </p:xfrm>
        <a:graphic>
          <a:graphicData uri="http://schemas.openxmlformats.org/drawingml/2006/table">
            <a:tbl>
              <a:tblPr firstRow="1" bandRow="1">
                <a:effectLst>
                  <a:innerShdw blurRad="114300">
                    <a:prstClr val="black"/>
                  </a:innerShdw>
                </a:effectLst>
                <a:tableStyleId>{5C22544A-7EE6-4342-B048-85BDC9FD1C3A}</a:tableStyleId>
              </a:tblPr>
              <a:tblGrid>
                <a:gridCol w="208280"/>
                <a:gridCol w="1495434"/>
                <a:gridCol w="864362"/>
                <a:gridCol w="6593925"/>
              </a:tblGrid>
              <a:tr h="458789">
                <a:tc>
                  <a:txBody>
                    <a:bodyPr/>
                    <a:lstStyle/>
                    <a:p>
                      <a:pPr algn="ctr"/>
                      <a:endParaRPr lang="tr-TR" sz="300" dirty="0">
                        <a:latin typeface="Calibri" pitchFamily="34" charset="0"/>
                        <a:cs typeface="Calibri" pitchFamily="34" charset="0"/>
                      </a:endParaRPr>
                    </a:p>
                  </a:txBody>
                  <a:tcPr anchor="ctr">
                    <a:solidFill>
                      <a:srgbClr val="00B050"/>
                    </a:solidFill>
                  </a:tcPr>
                </a:tc>
                <a:tc gridSpan="2">
                  <a:txBody>
                    <a:bodyPr/>
                    <a:lstStyle/>
                    <a:p>
                      <a:pPr algn="ctr"/>
                      <a:r>
                        <a:rPr lang="tr-TR" sz="2000" b="1" dirty="0" smtClean="0">
                          <a:solidFill>
                            <a:schemeClr val="tx1"/>
                          </a:solidFill>
                          <a:latin typeface="Calibri" pitchFamily="34" charset="0"/>
                          <a:cs typeface="Calibri" pitchFamily="34" charset="0"/>
                        </a:rPr>
                        <a:t>ŞİDDET</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chemeClr val="tx1"/>
                          </a:solidFill>
                          <a:latin typeface="Calibri" pitchFamily="34" charset="0"/>
                          <a:cs typeface="Calibri" pitchFamily="34" charset="0"/>
                        </a:rPr>
                        <a:t>DERECELENDİRME – AÇIKLAMA </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r>
              <a:tr h="246341">
                <a:tc rowSpan="4">
                  <a:txBody>
                    <a:bodyPr/>
                    <a:lstStyle/>
                    <a:p>
                      <a:pPr algn="ctr"/>
                      <a:endParaRPr lang="tr-TR" sz="300" b="1" dirty="0">
                        <a:latin typeface="Cambria" pitchFamily="18" charset="0"/>
                        <a:cs typeface="Calibri" pitchFamily="34" charset="0"/>
                      </a:endParaRPr>
                    </a:p>
                  </a:txBody>
                  <a:tcPr vert="wordArtVert" anchor="ctr">
                    <a:solidFill>
                      <a:srgbClr val="00B050"/>
                    </a:solidFill>
                  </a:tcPr>
                </a:tc>
                <a:tc rowSpan="4">
                  <a:txBody>
                    <a:bodyPr/>
                    <a:lstStyle/>
                    <a:p>
                      <a:pPr algn="ctr" fontAlgn="ctr"/>
                      <a:r>
                        <a:rPr kumimoji="0" lang="tr-TR" sz="16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Hafif</a:t>
                      </a:r>
                      <a:endParaRPr kumimoji="0" lang="tr-TR" sz="16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Personel</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 sıyrıklar, 3 günden az işgünü kaybı</a:t>
                      </a:r>
                      <a:endParaRPr kumimoji="0" lang="tr-TR" sz="12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46341">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Toplum</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Direkt etki yok</a:t>
                      </a:r>
                      <a:endParaRPr kumimoji="0" lang="tr-TR" sz="12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46341">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Çevre</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Tamamen kontrol altında tutulabilecek çevresel etki</a:t>
                      </a:r>
                      <a:endParaRPr kumimoji="0" lang="tr-TR" sz="12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46341">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Ekipman</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Fabrika hasarı/kayıp değeri yaklaşık 1 – 1.000 arası </a:t>
                      </a:r>
                      <a:endParaRPr kumimoji="0" lang="tr-TR" sz="12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46341">
                <a:tc rowSpan="4">
                  <a:txBody>
                    <a:bodyPr/>
                    <a:lstStyle/>
                    <a:p>
                      <a:pPr algn="ctr"/>
                      <a:endParaRPr lang="tr-TR" sz="300" b="1" dirty="0">
                        <a:latin typeface="Cambria" pitchFamily="18" charset="0"/>
                        <a:cs typeface="Calibri" pitchFamily="34" charset="0"/>
                      </a:endParaRPr>
                    </a:p>
                  </a:txBody>
                  <a:tcPr vert="wordArtVert" anchor="ctr">
                    <a:solidFill>
                      <a:srgbClr val="00B050"/>
                    </a:solidFill>
                  </a:tcPr>
                </a:tc>
                <a:tc rowSpan="4">
                  <a:txBody>
                    <a:bodyPr/>
                    <a:lstStyle/>
                    <a:p>
                      <a:pPr algn="ctr" fontAlgn="ctr"/>
                      <a:r>
                        <a:rPr kumimoji="0" lang="tr-TR" sz="16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a:t>
                      </a:r>
                      <a:endParaRPr kumimoji="0" lang="tr-TR" sz="16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Personel</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İlkyardım gerektiren yaralanmalar</a:t>
                      </a:r>
                      <a:endParaRPr kumimoji="0" lang="tr-TR" sz="12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46341">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rgbClr val="C00000"/>
                          </a:solidFill>
                          <a:effectLst/>
                          <a:latin typeface="Calibri" pitchFamily="34" charset="0"/>
                          <a:ea typeface="Times New Roman" pitchFamily="18" charset="0"/>
                          <a:cs typeface="Calibri" pitchFamily="34" charset="0"/>
                        </a:rPr>
                        <a:t>Toplum*</a:t>
                      </a:r>
                      <a:endParaRPr kumimoji="0" lang="tr-TR" sz="1200" b="1" i="1" u="none" strike="noStrike" kern="1200" cap="none" normalizeH="0" baseline="0" dirty="0">
                        <a:ln>
                          <a:noFill/>
                        </a:ln>
                        <a:solidFill>
                          <a:srgbClr val="C00000"/>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Koku veya gürültü yayılması sonucu rahatsızlık verilmesi, </a:t>
                      </a: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direkt etki yok</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46341">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Çevre</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Kontrol altına alınabilecek lokal çevresel etki</a:t>
                      </a:r>
                      <a:endParaRPr kumimoji="0" lang="tr-TR" sz="12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46341">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Ekipman</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Fabrika hasarı/kayıp değeri yaklaşık 1.000 – 10.000 arası </a:t>
                      </a:r>
                    </a:p>
                  </a:txBody>
                  <a:tcPr marL="9525" marR="9525" marT="9525" marB="0" anchor="ctr">
                    <a:solidFill>
                      <a:schemeClr val="bg1">
                        <a:lumMod val="85000"/>
                      </a:schemeClr>
                    </a:solidFill>
                  </a:tcPr>
                </a:tc>
              </a:tr>
              <a:tr h="246341">
                <a:tc rowSpan="4">
                  <a:txBody>
                    <a:bodyPr/>
                    <a:lstStyle/>
                    <a:p>
                      <a:pPr algn="ctr"/>
                      <a:endParaRPr lang="tr-TR" sz="300" b="1" dirty="0">
                        <a:latin typeface="Cambria" pitchFamily="18" charset="0"/>
                        <a:cs typeface="Calibri" pitchFamily="34" charset="0"/>
                      </a:endParaRPr>
                    </a:p>
                  </a:txBody>
                  <a:tcPr vert="wordArtVert" anchor="ctr">
                    <a:solidFill>
                      <a:srgbClr val="00B050"/>
                    </a:solidFill>
                  </a:tcPr>
                </a:tc>
                <a:tc rowSpan="4">
                  <a:txBody>
                    <a:bodyPr/>
                    <a:lstStyle/>
                    <a:p>
                      <a:pPr algn="ctr" fontAlgn="ctr"/>
                      <a:r>
                        <a:rPr kumimoji="0" lang="tr-TR" sz="16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a:t>
                      </a:r>
                      <a:endParaRPr kumimoji="0" lang="tr-TR" sz="16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Personel</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Doktor müdahalesi gerektiren şiddetli yaralanmalar ve meslek hastalıkları</a:t>
                      </a:r>
                      <a:endParaRPr kumimoji="0" lang="tr-TR" sz="12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46341">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rgbClr val="C00000"/>
                          </a:solidFill>
                          <a:effectLst/>
                          <a:latin typeface="Calibri" pitchFamily="34" charset="0"/>
                          <a:ea typeface="Times New Roman" pitchFamily="18" charset="0"/>
                          <a:cs typeface="Calibri" pitchFamily="34" charset="0"/>
                        </a:rPr>
                        <a:t>Toplum*</a:t>
                      </a:r>
                      <a:endParaRPr kumimoji="0" lang="tr-TR" sz="1200" b="1" i="1" u="none" strike="noStrike" kern="1200" cap="none" normalizeH="0" baseline="0" dirty="0">
                        <a:ln>
                          <a:noFill/>
                        </a:ln>
                        <a:solidFill>
                          <a:srgbClr val="C00000"/>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Doktor müdahalesi gerektiren şiddetli yaralanmalar </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46341">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Çevre</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Kontrol altına alınamayan küçük düzeyli çevresel etki</a:t>
                      </a:r>
                    </a:p>
                  </a:txBody>
                  <a:tcPr marL="9525" marR="9525" marT="9525" marB="0" anchor="ctr">
                    <a:solidFill>
                      <a:schemeClr val="bg1">
                        <a:lumMod val="85000"/>
                      </a:schemeClr>
                    </a:solidFill>
                  </a:tcPr>
                </a:tc>
              </a:tr>
              <a:tr h="246341">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Ekipman</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Fabrika hasarı/kayıp değeri yaklaşık 1.0000 – 100.000 arası </a:t>
                      </a:r>
                    </a:p>
                  </a:txBody>
                  <a:tcPr marL="9525" marR="9525" marT="9525" marB="0" anchor="ctr">
                    <a:solidFill>
                      <a:schemeClr val="bg1">
                        <a:lumMod val="85000"/>
                      </a:schemeClr>
                    </a:solidFill>
                  </a:tcPr>
                </a:tc>
              </a:tr>
              <a:tr h="246341">
                <a:tc rowSpan="4">
                  <a:txBody>
                    <a:bodyPr/>
                    <a:lstStyle/>
                    <a:p>
                      <a:endParaRPr lang="tr-TR" dirty="0"/>
                    </a:p>
                  </a:txBody>
                  <a:tcPr vert="wordArtVert" anchor="ctr">
                    <a:solidFill>
                      <a:srgbClr val="00B050"/>
                    </a:solidFill>
                  </a:tcPr>
                </a:tc>
                <a:tc rowSpan="4">
                  <a:txBody>
                    <a:bodyPr/>
                    <a:lstStyle/>
                    <a:p>
                      <a:pPr algn="ctr" fontAlgn="ctr"/>
                      <a:r>
                        <a:rPr kumimoji="0" lang="tr-TR" sz="16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Yüksek</a:t>
                      </a:r>
                    </a:p>
                    <a:p>
                      <a:pPr algn="ctr" fontAlgn="ctr"/>
                      <a:r>
                        <a:rPr kumimoji="0" lang="tr-TR" sz="16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«Ciddi»</a:t>
                      </a:r>
                      <a:endParaRPr kumimoji="0" lang="tr-TR" sz="16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Personel</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Hayatı tehdit edici yaralanma, akut zehirlenmesi MH/İK, meslek hastalığı sonucu 1 kişinin ölümü</a:t>
                      </a:r>
                      <a:endParaRPr kumimoji="0" lang="tr-TR" sz="12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46341">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rgbClr val="C00000"/>
                          </a:solidFill>
                          <a:effectLst/>
                          <a:latin typeface="Calibri" pitchFamily="34" charset="0"/>
                          <a:ea typeface="Times New Roman" pitchFamily="18" charset="0"/>
                          <a:cs typeface="Calibri" pitchFamily="34" charset="0"/>
                        </a:rPr>
                        <a:t>Toplum*</a:t>
                      </a:r>
                      <a:endParaRPr kumimoji="0" lang="tr-TR" sz="1200" b="1" i="1" u="none" strike="noStrike" kern="1200" cap="none" normalizeH="0" baseline="0" dirty="0">
                        <a:ln>
                          <a:noFill/>
                        </a:ln>
                        <a:solidFill>
                          <a:srgbClr val="C00000"/>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Hayatı tehdit edici yaralanma veya kaza sonucu 1 kişinin ölümü</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46341">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Çevre</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Kontrol altına alınmayan orta düzeyli çevresel etki</a:t>
                      </a:r>
                      <a:endParaRPr kumimoji="0" lang="tr-TR" sz="12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46341">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Ekipman</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Fabrika hasarı/kayıp değeri yaklaşık 100.000 – 1.000.000 arası </a:t>
                      </a:r>
                    </a:p>
                  </a:txBody>
                  <a:tcPr marL="9525" marR="9525" marT="9525" marB="0" anchor="ctr">
                    <a:solidFill>
                      <a:schemeClr val="bg1">
                        <a:lumMod val="85000"/>
                      </a:schemeClr>
                    </a:solidFill>
                  </a:tcPr>
                </a:tc>
              </a:tr>
              <a:tr h="250439">
                <a:tc rowSpan="4">
                  <a:txBody>
                    <a:bodyPr/>
                    <a:lstStyle/>
                    <a:p>
                      <a:pPr algn="ctr"/>
                      <a:endParaRPr lang="tr-TR" sz="300" b="1" dirty="0">
                        <a:latin typeface="Cambria" pitchFamily="18" charset="0"/>
                        <a:cs typeface="Calibri" pitchFamily="34" charset="0"/>
                      </a:endParaRPr>
                    </a:p>
                  </a:txBody>
                  <a:tcPr vert="wordArtVert" anchor="ctr">
                    <a:solidFill>
                      <a:srgbClr val="00B050"/>
                    </a:solidFill>
                  </a:tcPr>
                </a:tc>
                <a:tc rowSpan="4">
                  <a:txBody>
                    <a:bodyPr/>
                    <a:lstStyle/>
                    <a:p>
                      <a:pPr algn="ctr" fontAlgn="ctr"/>
                      <a:r>
                        <a:rPr kumimoji="0" lang="tr-TR" sz="16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Yüksek</a:t>
                      </a:r>
                    </a:p>
                    <a:p>
                      <a:pPr algn="ctr" fontAlgn="ctr"/>
                      <a:r>
                        <a:rPr kumimoji="0" lang="tr-TR" sz="16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Ciddi»</a:t>
                      </a:r>
                      <a:endParaRPr kumimoji="0" lang="tr-TR" sz="16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Personel</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Birçok çalışanın hayatını tehdit edici şekilde yaralanma, MH yakalanması, İK/MH sonunda ölmesi</a:t>
                      </a:r>
                      <a:endParaRPr kumimoji="0" lang="tr-TR" sz="12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50439">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rgbClr val="C00000"/>
                          </a:solidFill>
                          <a:effectLst/>
                          <a:latin typeface="Calibri" pitchFamily="34" charset="0"/>
                          <a:ea typeface="Times New Roman" pitchFamily="18" charset="0"/>
                          <a:cs typeface="Calibri" pitchFamily="34" charset="0"/>
                        </a:rPr>
                        <a:t>Toplum*</a:t>
                      </a:r>
                      <a:endParaRPr kumimoji="0" lang="tr-TR" sz="1200" b="1" i="1" u="none" strike="noStrike" kern="1200" cap="none" normalizeH="0" baseline="0" dirty="0">
                        <a:ln>
                          <a:noFill/>
                        </a:ln>
                        <a:solidFill>
                          <a:srgbClr val="C00000"/>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Hayatı tehdit edici şekilde yaralanma, meslek hastalığına yakalanma, İK/MH bağlı birden çok ölüm</a:t>
                      </a:r>
                    </a:p>
                  </a:txBody>
                  <a:tcPr marL="9525" marR="9525" marT="9525" marB="0" anchor="ctr">
                    <a:solidFill>
                      <a:schemeClr val="bg1">
                        <a:lumMod val="85000"/>
                      </a:schemeClr>
                    </a:solidFill>
                  </a:tcPr>
                </a:tc>
              </a:tr>
              <a:tr h="250439">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Çevre</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Kontrol altına alınamayan büyük çaplı çevresel etki</a:t>
                      </a:r>
                      <a:endParaRPr kumimoji="0" lang="tr-TR" sz="12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50439">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Ekipman</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Fabrika hasarı/kayıp değeri yaklaşık 1.000.000 ve üzeri</a:t>
                      </a:r>
                    </a:p>
                  </a:txBody>
                  <a:tcPr marL="9525" marR="9525" marT="9525" marB="0" anchor="ctr">
                    <a:solidFill>
                      <a:schemeClr val="bg1">
                        <a:lumMod val="85000"/>
                      </a:schemeClr>
                    </a:solidFill>
                  </a:tcPr>
                </a:tc>
              </a:tr>
            </a:tbl>
          </a:graphicData>
        </a:graphic>
      </p:graphicFrame>
      <p:sp>
        <p:nvSpPr>
          <p:cNvPr id="8" name="Rectangle 11"/>
          <p:cNvSpPr>
            <a:spLocks noChangeArrowheads="1"/>
          </p:cNvSpPr>
          <p:nvPr/>
        </p:nvSpPr>
        <p:spPr bwMode="gray">
          <a:xfrm>
            <a:off x="104776" y="910387"/>
            <a:ext cx="3071812"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X TİPİ MATRİS</a:t>
            </a:r>
          </a:p>
        </p:txBody>
      </p:sp>
    </p:spTree>
    <p:extLst>
      <p:ext uri="{BB962C8B-B14F-4D97-AF65-F5344CB8AC3E}">
        <p14:creationId xmlns:p14="http://schemas.microsoft.com/office/powerpoint/2010/main" val="875160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RADM (RİSK DERECELENDİRME KARAR MATRİSİ)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3781510167"/>
              </p:ext>
            </p:extLst>
          </p:nvPr>
        </p:nvGraphicFramePr>
        <p:xfrm>
          <a:off x="123824" y="1662451"/>
          <a:ext cx="8897350" cy="4003583"/>
        </p:xfrm>
        <a:graphic>
          <a:graphicData uri="http://schemas.openxmlformats.org/drawingml/2006/table">
            <a:tbl>
              <a:tblPr firstRow="1" bandRow="1">
                <a:effectLst>
                  <a:innerShdw blurRad="114300">
                    <a:prstClr val="black"/>
                  </a:innerShdw>
                </a:effectLst>
                <a:tableStyleId>{5C22544A-7EE6-4342-B048-85BDC9FD1C3A}</a:tableStyleId>
              </a:tblPr>
              <a:tblGrid>
                <a:gridCol w="270306"/>
                <a:gridCol w="1338337"/>
                <a:gridCol w="7288707"/>
              </a:tblGrid>
              <a:tr h="442574">
                <a:tc>
                  <a:txBody>
                    <a:bodyPr/>
                    <a:lstStyle/>
                    <a:p>
                      <a:pPr algn="ctr"/>
                      <a:endParaRPr lang="tr-TR" sz="300" dirty="0">
                        <a:latin typeface="Calibri" pitchFamily="34" charset="0"/>
                        <a:cs typeface="Calibri" pitchFamily="34" charset="0"/>
                      </a:endParaRPr>
                    </a:p>
                  </a:txBody>
                  <a:tcPr anchor="ctr">
                    <a:solidFill>
                      <a:srgbClr val="00B050"/>
                    </a:solidFill>
                  </a:tcPr>
                </a:tc>
                <a:tc>
                  <a:txBody>
                    <a:bodyPr/>
                    <a:lstStyle/>
                    <a:p>
                      <a:pPr algn="ctr"/>
                      <a:r>
                        <a:rPr lang="tr-TR" sz="2000" b="1" dirty="0" smtClean="0">
                          <a:solidFill>
                            <a:schemeClr val="bg1"/>
                          </a:solidFill>
                          <a:latin typeface="Calibri" pitchFamily="34" charset="0"/>
                          <a:cs typeface="Calibri" pitchFamily="34" charset="0"/>
                        </a:rPr>
                        <a:t>SONUÇ</a:t>
                      </a:r>
                      <a:endParaRPr lang="tr-TR" sz="2000" b="1" dirty="0">
                        <a:solidFill>
                          <a:schemeClr val="bg1"/>
                        </a:solidFill>
                        <a:latin typeface="Calibri" pitchFamily="34" charset="0"/>
                        <a:cs typeface="Calibri" pitchFamily="34" charset="0"/>
                      </a:endParaRPr>
                    </a:p>
                  </a:txBody>
                  <a:tcPr anchor="ctr">
                    <a:solidFill>
                      <a:srgbClr val="5A5A59"/>
                    </a:solidFill>
                  </a:tcPr>
                </a:tc>
                <a:tc>
                  <a:txBody>
                    <a:bodyPr/>
                    <a:lstStyle/>
                    <a:p>
                      <a:pPr algn="ctr"/>
                      <a:r>
                        <a:rPr lang="tr-TR" sz="2000" b="1" dirty="0" smtClean="0">
                          <a:solidFill>
                            <a:schemeClr val="bg1"/>
                          </a:solidFill>
                          <a:latin typeface="Calibri" pitchFamily="34" charset="0"/>
                          <a:cs typeface="Calibri" pitchFamily="34" charset="0"/>
                        </a:rPr>
                        <a:t>ÖNCEKİ KAZALAR</a:t>
                      </a:r>
                      <a:endParaRPr lang="tr-TR" sz="2000" b="1" dirty="0">
                        <a:solidFill>
                          <a:schemeClr val="bg1"/>
                        </a:solidFill>
                        <a:latin typeface="Calibri" pitchFamily="34" charset="0"/>
                        <a:cs typeface="Calibri" pitchFamily="34" charset="0"/>
                      </a:endParaRPr>
                    </a:p>
                  </a:txBody>
                  <a:tcPr anchor="ctr">
                    <a:solidFill>
                      <a:srgbClr val="5A5A59"/>
                    </a:solidFill>
                  </a:tcPr>
                </a:tc>
              </a:tr>
              <a:tr h="706111">
                <a:tc>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Ölümlü kaza</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721338">
                <a:tc>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UK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Uzuv kayıplı hayati tehlike, oluşturulabilecek kaza, hayati tehlike oluşturacak meslek hastalığı</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721338">
                <a:tc>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İGK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İşgünü kaybı, uzun süreli tedavi gerektiren iş kazası veya meslek hastalığı</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706111">
                <a:tc>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HY</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 yaralanma</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706111">
                <a:tc>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KRK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Kazaya ramak kalma, tehlikeli durum</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sp>
        <p:nvSpPr>
          <p:cNvPr id="8" name="Rectangle 11"/>
          <p:cNvSpPr>
            <a:spLocks noChangeArrowheads="1"/>
          </p:cNvSpPr>
          <p:nvPr/>
        </p:nvSpPr>
        <p:spPr bwMode="gray">
          <a:xfrm>
            <a:off x="104776" y="1195387"/>
            <a:ext cx="3071812"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X TİPİ MATRİS</a:t>
            </a:r>
          </a:p>
        </p:txBody>
      </p:sp>
      <p:sp>
        <p:nvSpPr>
          <p:cNvPr id="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0971764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RADM (RİSK DERECELENDİRME KARAR MATRİSİ)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3831198068"/>
              </p:ext>
            </p:extLst>
          </p:nvPr>
        </p:nvGraphicFramePr>
        <p:xfrm>
          <a:off x="95248" y="1058859"/>
          <a:ext cx="8953223" cy="5697955"/>
        </p:xfrm>
        <a:graphic>
          <a:graphicData uri="http://schemas.openxmlformats.org/drawingml/2006/table">
            <a:tbl>
              <a:tblPr firstRow="1" bandRow="1">
                <a:effectLst>
                  <a:innerShdw blurRad="114300">
                    <a:prstClr val="black"/>
                  </a:innerShdw>
                </a:effectLst>
                <a:tableStyleId>{5C22544A-7EE6-4342-B048-85BDC9FD1C3A}</a:tableStyleId>
              </a:tblPr>
              <a:tblGrid>
                <a:gridCol w="746102"/>
                <a:gridCol w="746102"/>
                <a:gridCol w="746102"/>
                <a:gridCol w="746102"/>
                <a:gridCol w="746102"/>
                <a:gridCol w="746102"/>
                <a:gridCol w="785564"/>
                <a:gridCol w="706639"/>
                <a:gridCol w="746102"/>
                <a:gridCol w="746102"/>
                <a:gridCol w="746102"/>
                <a:gridCol w="746102"/>
              </a:tblGrid>
              <a:tr h="496986">
                <a:tc gridSpan="3">
                  <a:txBody>
                    <a:bodyPr/>
                    <a:lstStyle/>
                    <a:p>
                      <a:pPr algn="ctr"/>
                      <a:r>
                        <a:rPr lang="tr-TR" sz="1200" b="0" dirty="0" smtClean="0">
                          <a:solidFill>
                            <a:schemeClr val="bg1"/>
                          </a:solidFill>
                          <a:latin typeface="Calibri" pitchFamily="34" charset="0"/>
                          <a:cs typeface="Calibri" pitchFamily="34" charset="0"/>
                        </a:rPr>
                        <a:t>A = Olasılık</a:t>
                      </a:r>
                      <a:r>
                        <a:rPr lang="tr-TR" sz="1200" b="0" baseline="0" dirty="0" smtClean="0">
                          <a:solidFill>
                            <a:schemeClr val="bg1"/>
                          </a:solidFill>
                          <a:latin typeface="Calibri" pitchFamily="34" charset="0"/>
                          <a:cs typeface="Calibri" pitchFamily="34" charset="0"/>
                        </a:rPr>
                        <a:t> x Şiddet</a:t>
                      </a:r>
                      <a:endParaRPr lang="tr-TR" sz="1200" b="0" dirty="0">
                        <a:solidFill>
                          <a:schemeClr val="bg1"/>
                        </a:solidFill>
                        <a:latin typeface="Calibri" pitchFamily="34" charset="0"/>
                        <a:cs typeface="Calibri" pitchFamily="34" charset="0"/>
                      </a:endParaRPr>
                    </a:p>
                  </a:txBody>
                  <a:tcPr anchor="ctr">
                    <a:solidFill>
                      <a:schemeClr val="bg2">
                        <a:lumMod val="75000"/>
                      </a:schemeClr>
                    </a:solidFill>
                  </a:tcPr>
                </a:tc>
                <a:tc hMerge="1">
                  <a:txBody>
                    <a:bodyPr/>
                    <a:lstStyle/>
                    <a:p>
                      <a:pPr algn="ctr"/>
                      <a:endParaRPr lang="tr-TR" sz="1200" b="1" dirty="0">
                        <a:solidFill>
                          <a:schemeClr val="bg1"/>
                        </a:solidFill>
                        <a:latin typeface="Calibri" pitchFamily="34" charset="0"/>
                        <a:cs typeface="Calibri" pitchFamily="34" charset="0"/>
                      </a:endParaRPr>
                    </a:p>
                  </a:txBody>
                  <a:tcPr anchor="ctr">
                    <a:solidFill>
                      <a:schemeClr val="bg1">
                        <a:lumMod val="65000"/>
                      </a:schemeClr>
                    </a:solidFill>
                  </a:tcPr>
                </a:tc>
                <a:tc hMerge="1">
                  <a:txBody>
                    <a:bodyPr/>
                    <a:lstStyle/>
                    <a:p>
                      <a:pPr algn="ctr"/>
                      <a:endParaRPr lang="tr-TR" sz="1200" b="1" dirty="0">
                        <a:solidFill>
                          <a:schemeClr val="bg1"/>
                        </a:solidFill>
                        <a:latin typeface="Calibri" pitchFamily="34" charset="0"/>
                        <a:cs typeface="Calibri" pitchFamily="34" charset="0"/>
                      </a:endParaRPr>
                    </a:p>
                  </a:txBody>
                  <a:tcPr anchor="ctr">
                    <a:solidFill>
                      <a:schemeClr val="bg1">
                        <a:lumMod val="65000"/>
                      </a:schemeClr>
                    </a:solidFill>
                  </a:tcPr>
                </a:tc>
                <a:tc gridSpan="3">
                  <a:txBody>
                    <a:bodyPr/>
                    <a:lstStyle/>
                    <a:p>
                      <a:pPr algn="ctr"/>
                      <a:r>
                        <a:rPr lang="tr-TR" sz="1200" b="0" dirty="0" smtClean="0">
                          <a:solidFill>
                            <a:schemeClr val="bg1"/>
                          </a:solidFill>
                          <a:latin typeface="Calibri" pitchFamily="34" charset="0"/>
                          <a:cs typeface="Calibri" pitchFamily="34" charset="0"/>
                        </a:rPr>
                        <a:t>B = Olasılık x Önceki Kazalar</a:t>
                      </a:r>
                      <a:endParaRPr lang="tr-TR" sz="1200" b="0" dirty="0">
                        <a:solidFill>
                          <a:schemeClr val="bg1"/>
                        </a:solidFill>
                        <a:latin typeface="Calibri" pitchFamily="34" charset="0"/>
                        <a:cs typeface="Calibri" pitchFamily="34" charset="0"/>
                      </a:endParaRPr>
                    </a:p>
                  </a:txBody>
                  <a:tcPr anchor="ctr">
                    <a:solidFill>
                      <a:schemeClr val="bg2">
                        <a:lumMod val="75000"/>
                      </a:schemeClr>
                    </a:solidFill>
                  </a:tcPr>
                </a:tc>
                <a:tc hMerge="1">
                  <a:txBody>
                    <a:bodyPr/>
                    <a:lstStyle/>
                    <a:p>
                      <a:pPr algn="ctr"/>
                      <a:endParaRPr lang="tr-TR" sz="1200" b="1" dirty="0">
                        <a:solidFill>
                          <a:schemeClr val="bg1"/>
                        </a:solidFill>
                        <a:latin typeface="Calibri" pitchFamily="34" charset="0"/>
                        <a:cs typeface="Calibri" pitchFamily="34" charset="0"/>
                      </a:endParaRPr>
                    </a:p>
                  </a:txBody>
                  <a:tcPr anchor="ctr">
                    <a:solidFill>
                      <a:schemeClr val="bg1">
                        <a:lumMod val="65000"/>
                      </a:schemeClr>
                    </a:solidFill>
                  </a:tcPr>
                </a:tc>
                <a:tc hMerge="1">
                  <a:txBody>
                    <a:bodyPr/>
                    <a:lstStyle/>
                    <a:p>
                      <a:pPr algn="ctr"/>
                      <a:endParaRPr lang="tr-TR" sz="1200" b="1" dirty="0">
                        <a:solidFill>
                          <a:schemeClr val="bg1"/>
                        </a:solidFill>
                        <a:latin typeface="Calibri" pitchFamily="34" charset="0"/>
                        <a:cs typeface="Calibri" pitchFamily="34" charset="0"/>
                      </a:endParaRPr>
                    </a:p>
                  </a:txBody>
                  <a:tcPr anchor="ctr">
                    <a:solidFill>
                      <a:schemeClr val="bg1">
                        <a:lumMod val="65000"/>
                      </a:schemeClr>
                    </a:solidFill>
                  </a:tcPr>
                </a:tc>
                <a:tc gridSpan="3">
                  <a:txBody>
                    <a:bodyPr/>
                    <a:lstStyle/>
                    <a:p>
                      <a:pPr algn="ctr"/>
                      <a:r>
                        <a:rPr lang="tr-TR" sz="1200" b="0" dirty="0" smtClean="0">
                          <a:solidFill>
                            <a:schemeClr val="bg1"/>
                          </a:solidFill>
                          <a:latin typeface="Calibri" pitchFamily="34" charset="0"/>
                          <a:cs typeface="Calibri" pitchFamily="34" charset="0"/>
                        </a:rPr>
                        <a:t>C = Önceki Kaza x Personel Sayısı</a:t>
                      </a:r>
                      <a:endParaRPr lang="tr-TR" sz="1200" b="0" dirty="0">
                        <a:solidFill>
                          <a:schemeClr val="bg1"/>
                        </a:solidFill>
                        <a:latin typeface="Calibri" pitchFamily="34" charset="0"/>
                        <a:cs typeface="Calibri" pitchFamily="34" charset="0"/>
                      </a:endParaRPr>
                    </a:p>
                  </a:txBody>
                  <a:tcPr anchor="ctr">
                    <a:solidFill>
                      <a:schemeClr val="bg2">
                        <a:lumMod val="75000"/>
                      </a:schemeClr>
                    </a:solidFill>
                  </a:tcPr>
                </a:tc>
                <a:tc hMerge="1">
                  <a:txBody>
                    <a:bodyPr/>
                    <a:lstStyle/>
                    <a:p>
                      <a:pPr algn="ctr"/>
                      <a:endParaRPr lang="tr-TR" sz="1200" b="1" dirty="0">
                        <a:solidFill>
                          <a:schemeClr val="bg1"/>
                        </a:solidFill>
                        <a:latin typeface="Calibri" pitchFamily="34" charset="0"/>
                        <a:cs typeface="Calibri" pitchFamily="34" charset="0"/>
                      </a:endParaRPr>
                    </a:p>
                  </a:txBody>
                  <a:tcPr anchor="ctr">
                    <a:solidFill>
                      <a:srgbClr val="5A5A59"/>
                    </a:solidFill>
                  </a:tcPr>
                </a:tc>
                <a:tc hMerge="1">
                  <a:txBody>
                    <a:bodyPr/>
                    <a:lstStyle/>
                    <a:p>
                      <a:pPr algn="ctr"/>
                      <a:endParaRPr lang="tr-TR" sz="1200" b="1" dirty="0">
                        <a:solidFill>
                          <a:schemeClr val="bg1"/>
                        </a:solidFill>
                        <a:latin typeface="Calibri" pitchFamily="34" charset="0"/>
                        <a:cs typeface="Calibri" pitchFamily="34" charset="0"/>
                      </a:endParaRPr>
                    </a:p>
                  </a:txBody>
                  <a:tcPr anchor="ctr">
                    <a:solidFill>
                      <a:srgbClr val="5A5A59"/>
                    </a:solidFill>
                  </a:tcPr>
                </a:tc>
                <a:tc gridSpan="3">
                  <a:txBody>
                    <a:bodyPr/>
                    <a:lstStyle/>
                    <a:p>
                      <a:pPr algn="ctr"/>
                      <a:r>
                        <a:rPr lang="tr-TR" sz="1200" b="0" dirty="0" smtClean="0">
                          <a:solidFill>
                            <a:schemeClr val="bg1"/>
                          </a:solidFill>
                          <a:latin typeface="Calibri" pitchFamily="34" charset="0"/>
                          <a:cs typeface="Calibri" pitchFamily="34" charset="0"/>
                        </a:rPr>
                        <a:t>D = Personel Sayısı x Şiddet</a:t>
                      </a:r>
                      <a:endParaRPr lang="tr-TR" sz="1200" b="0" dirty="0">
                        <a:solidFill>
                          <a:schemeClr val="bg1"/>
                        </a:solidFill>
                        <a:latin typeface="Calibri" pitchFamily="34" charset="0"/>
                        <a:cs typeface="Calibri" pitchFamily="34" charset="0"/>
                      </a:endParaRPr>
                    </a:p>
                  </a:txBody>
                  <a:tcPr anchor="ctr">
                    <a:solidFill>
                      <a:schemeClr val="bg2">
                        <a:lumMod val="75000"/>
                      </a:schemeClr>
                    </a:solidFill>
                  </a:tcPr>
                </a:tc>
                <a:tc hMerge="1">
                  <a:txBody>
                    <a:bodyPr/>
                    <a:lstStyle/>
                    <a:p>
                      <a:pPr algn="ctr"/>
                      <a:endParaRPr lang="tr-TR" sz="1200" b="1" dirty="0">
                        <a:solidFill>
                          <a:schemeClr val="bg1"/>
                        </a:solidFill>
                        <a:latin typeface="Calibri" pitchFamily="34" charset="0"/>
                        <a:cs typeface="Calibri" pitchFamily="34" charset="0"/>
                      </a:endParaRPr>
                    </a:p>
                  </a:txBody>
                  <a:tcPr anchor="ctr">
                    <a:solidFill>
                      <a:srgbClr val="5A5A59"/>
                    </a:solidFill>
                  </a:tcPr>
                </a:tc>
                <a:tc hMerge="1">
                  <a:txBody>
                    <a:bodyPr/>
                    <a:lstStyle/>
                    <a:p>
                      <a:pPr algn="ctr"/>
                      <a:endParaRPr lang="tr-TR" sz="1200" b="1" dirty="0">
                        <a:solidFill>
                          <a:schemeClr val="bg1"/>
                        </a:solidFill>
                        <a:latin typeface="Calibri" pitchFamily="34" charset="0"/>
                        <a:cs typeface="Calibri" pitchFamily="34" charset="0"/>
                      </a:endParaRPr>
                    </a:p>
                  </a:txBody>
                  <a:tcPr anchor="ctr">
                    <a:solidFill>
                      <a:srgbClr val="5A5A59"/>
                    </a:solidFill>
                  </a:tcPr>
                </a:tc>
              </a:tr>
              <a:tr h="363063">
                <a:tc>
                  <a:txBody>
                    <a:bodyPr/>
                    <a:lstStyle/>
                    <a:p>
                      <a:pPr algn="ctr"/>
                      <a:r>
                        <a:rPr lang="tr-TR" sz="1200" b="0" dirty="0" smtClean="0">
                          <a:solidFill>
                            <a:schemeClr val="tx1"/>
                          </a:solidFill>
                          <a:latin typeface="Calibri" pitchFamily="34" charset="0"/>
                          <a:cs typeface="Calibri" pitchFamily="34" charset="0"/>
                        </a:rPr>
                        <a:t>Ö</a:t>
                      </a:r>
                      <a:endParaRPr lang="tr-TR" sz="1200" b="0" dirty="0">
                        <a:solidFill>
                          <a:schemeClr val="tx1"/>
                        </a:solidFill>
                        <a:latin typeface="Calibri" pitchFamily="34" charset="0"/>
                        <a:cs typeface="Calibri" pitchFamily="34" charset="0"/>
                      </a:endParaRPr>
                    </a:p>
                  </a:txBody>
                  <a:tcPr marL="9525" marR="9525" marT="9525" marB="0" anchor="ctr">
                    <a:solidFill>
                      <a:schemeClr val="bg1">
                        <a:lumMod val="65000"/>
                      </a:schemeClr>
                    </a:solidFill>
                  </a:tcPr>
                </a:tc>
                <a:tc>
                  <a:txBody>
                    <a:bodyPr/>
                    <a:lstStyle/>
                    <a:p>
                      <a:pPr algn="ctr"/>
                      <a:r>
                        <a:rPr lang="tr-TR" sz="1400" b="1" dirty="0" smtClean="0">
                          <a:latin typeface="Cambria" pitchFamily="18" charset="0"/>
                          <a:cs typeface="Calibri" pitchFamily="34" charset="0"/>
                        </a:rPr>
                        <a:t>5</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10</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15</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solidFill>
                            <a:schemeClr val="bg1"/>
                          </a:solidFill>
                          <a:latin typeface="Cambria" pitchFamily="18" charset="0"/>
                          <a:cs typeface="Calibri" pitchFamily="34" charset="0"/>
                        </a:rPr>
                        <a:t>20</a:t>
                      </a:r>
                      <a:endParaRPr lang="tr-TR" sz="1400" b="1" dirty="0">
                        <a:solidFill>
                          <a:schemeClr val="bg1"/>
                        </a:solidFill>
                        <a:latin typeface="Cambria" pitchFamily="18" charset="0"/>
                        <a:cs typeface="Calibri" pitchFamily="34" charset="0"/>
                      </a:endParaRPr>
                    </a:p>
                  </a:txBody>
                  <a:tcPr marL="9525" marR="9525" marT="9525" marB="0" anchor="ctr">
                    <a:solidFill>
                      <a:schemeClr val="accent6">
                        <a:lumMod val="75000"/>
                      </a:schemeClr>
                    </a:solidFill>
                  </a:tcPr>
                </a:tc>
                <a:tc>
                  <a:txBody>
                    <a:bodyPr/>
                    <a:lstStyle/>
                    <a:p>
                      <a:pPr algn="ctr"/>
                      <a:r>
                        <a:rPr lang="tr-TR" sz="1400" b="1" dirty="0" smtClean="0">
                          <a:solidFill>
                            <a:schemeClr val="bg1"/>
                          </a:solidFill>
                          <a:latin typeface="Cambria" pitchFamily="18" charset="0"/>
                          <a:cs typeface="Calibri" pitchFamily="34" charset="0"/>
                        </a:rPr>
                        <a:t>25</a:t>
                      </a:r>
                      <a:endParaRPr lang="tr-TR" sz="1400" b="1" dirty="0">
                        <a:solidFill>
                          <a:schemeClr val="bg1"/>
                        </a:solidFill>
                        <a:latin typeface="Cambria" pitchFamily="18" charset="0"/>
                        <a:cs typeface="Calibri" pitchFamily="34" charset="0"/>
                      </a:endParaRPr>
                    </a:p>
                  </a:txBody>
                  <a:tcPr marL="9525" marR="9525" marT="9525" marB="0" anchor="ctr">
                    <a:solidFill>
                      <a:schemeClr val="accent6">
                        <a:lumMod val="75000"/>
                      </a:schemeClr>
                    </a:solidFill>
                  </a:tcPr>
                </a:tc>
                <a:tc rowSpan="5">
                  <a:txBody>
                    <a:bodyPr/>
                    <a:lstStyle/>
                    <a:p>
                      <a:pPr algn="ctr"/>
                      <a:r>
                        <a:rPr lang="tr-TR" sz="1200" dirty="0" smtClean="0">
                          <a:latin typeface="Calibri" pitchFamily="34" charset="0"/>
                          <a:cs typeface="Calibri" pitchFamily="34" charset="0"/>
                        </a:rPr>
                        <a:t>ÖNCEKİ </a:t>
                      </a:r>
                    </a:p>
                    <a:p>
                      <a:pPr algn="ctr"/>
                      <a:r>
                        <a:rPr lang="tr-TR" sz="1200" dirty="0" smtClean="0">
                          <a:latin typeface="Calibri" pitchFamily="34" charset="0"/>
                          <a:cs typeface="Calibri" pitchFamily="34" charset="0"/>
                        </a:rPr>
                        <a:t>(5 Yıl) BENZER KAZALAR</a:t>
                      </a:r>
                    </a:p>
                    <a:p>
                      <a:pPr algn="ctr"/>
                      <a:r>
                        <a:rPr lang="tr-TR" sz="1200" dirty="0" smtClean="0">
                          <a:latin typeface="Calibri" pitchFamily="34" charset="0"/>
                          <a:cs typeface="Calibri" pitchFamily="34" charset="0"/>
                        </a:rPr>
                        <a:t>(Sonuç)</a:t>
                      </a:r>
                      <a:endParaRPr lang="tr-TR" sz="1200" dirty="0">
                        <a:latin typeface="Calibri" pitchFamily="34" charset="0"/>
                        <a:cs typeface="Calibri" pitchFamily="34" charset="0"/>
                      </a:endParaRPr>
                    </a:p>
                  </a:txBody>
                  <a:tcPr anchor="ctr">
                    <a:solidFill>
                      <a:schemeClr val="bg1">
                        <a:lumMod val="85000"/>
                      </a:schemeClr>
                    </a:solidFill>
                  </a:tcPr>
                </a:tc>
                <a:tc>
                  <a:txBody>
                    <a:bodyPr/>
                    <a:lstStyle/>
                    <a:p>
                      <a:pPr algn="ctr"/>
                      <a:r>
                        <a:rPr lang="tr-TR" sz="1400" b="1" dirty="0" smtClean="0">
                          <a:latin typeface="Cambria" pitchFamily="18" charset="0"/>
                          <a:cs typeface="Calibri" pitchFamily="34" charset="0"/>
                        </a:rPr>
                        <a:t>5</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10</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15</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solidFill>
                            <a:schemeClr val="bg1"/>
                          </a:solidFill>
                          <a:latin typeface="Cambria" pitchFamily="18" charset="0"/>
                          <a:cs typeface="Calibri" pitchFamily="34" charset="0"/>
                        </a:rPr>
                        <a:t>20</a:t>
                      </a:r>
                      <a:endParaRPr lang="tr-TR" sz="1400" b="1" dirty="0">
                        <a:solidFill>
                          <a:schemeClr val="bg1"/>
                        </a:solidFill>
                        <a:latin typeface="Cambria" pitchFamily="18" charset="0"/>
                        <a:cs typeface="Calibri" pitchFamily="34" charset="0"/>
                      </a:endParaRPr>
                    </a:p>
                  </a:txBody>
                  <a:tcPr marL="9525" marR="9525" marT="9525" marB="0" anchor="ctr">
                    <a:solidFill>
                      <a:schemeClr val="accent6">
                        <a:lumMod val="75000"/>
                      </a:schemeClr>
                    </a:solidFill>
                  </a:tcPr>
                </a:tc>
                <a:tc>
                  <a:txBody>
                    <a:bodyPr/>
                    <a:lstStyle/>
                    <a:p>
                      <a:pPr algn="ctr"/>
                      <a:r>
                        <a:rPr lang="tr-TR" sz="1400" b="1" dirty="0" smtClean="0">
                          <a:solidFill>
                            <a:schemeClr val="bg1"/>
                          </a:solidFill>
                          <a:latin typeface="Cambria" pitchFamily="18" charset="0"/>
                          <a:cs typeface="Calibri" pitchFamily="34" charset="0"/>
                        </a:rPr>
                        <a:t>25</a:t>
                      </a:r>
                      <a:endParaRPr lang="tr-TR" sz="1400" b="1" dirty="0">
                        <a:solidFill>
                          <a:schemeClr val="bg1"/>
                        </a:solidFill>
                        <a:latin typeface="Cambria" pitchFamily="18" charset="0"/>
                        <a:cs typeface="Calibri" pitchFamily="34" charset="0"/>
                      </a:endParaRPr>
                    </a:p>
                  </a:txBody>
                  <a:tcPr marL="9525" marR="9525" marT="9525" marB="0" anchor="ctr">
                    <a:solidFill>
                      <a:schemeClr val="accent6">
                        <a:lumMod val="75000"/>
                      </a:schemeClr>
                    </a:solidFill>
                  </a:tcPr>
                </a:tc>
              </a:tr>
              <a:tr h="363063">
                <a:tc>
                  <a:txBody>
                    <a:bodyPr/>
                    <a:lstStyle/>
                    <a:p>
                      <a:pPr algn="ctr"/>
                      <a:r>
                        <a:rPr lang="tr-TR" sz="1200" b="0" dirty="0" smtClean="0">
                          <a:solidFill>
                            <a:schemeClr val="tx1"/>
                          </a:solidFill>
                          <a:latin typeface="Calibri" pitchFamily="34" charset="0"/>
                          <a:cs typeface="Calibri" pitchFamily="34" charset="0"/>
                        </a:rPr>
                        <a:t>UK</a:t>
                      </a:r>
                      <a:endParaRPr lang="tr-TR" sz="1200" b="0" dirty="0">
                        <a:solidFill>
                          <a:schemeClr val="tx1"/>
                        </a:solidFill>
                        <a:latin typeface="Calibri" pitchFamily="34" charset="0"/>
                        <a:cs typeface="Calibri" pitchFamily="34" charset="0"/>
                      </a:endParaRPr>
                    </a:p>
                  </a:txBody>
                  <a:tcPr marL="9525" marR="9525" marT="9525" marB="0" anchor="ctr">
                    <a:solidFill>
                      <a:schemeClr val="bg1">
                        <a:lumMod val="65000"/>
                      </a:schemeClr>
                    </a:solidFill>
                  </a:tcPr>
                </a:tc>
                <a:tc>
                  <a:txBody>
                    <a:bodyPr/>
                    <a:lstStyle/>
                    <a:p>
                      <a:pPr algn="ctr"/>
                      <a:r>
                        <a:rPr lang="tr-TR" sz="1400" b="1" dirty="0" smtClean="0">
                          <a:latin typeface="Cambria" pitchFamily="18" charset="0"/>
                          <a:cs typeface="Calibri" pitchFamily="34" charset="0"/>
                        </a:rPr>
                        <a:t>4</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8</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12</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16</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solidFill>
                            <a:schemeClr val="bg1"/>
                          </a:solidFill>
                          <a:latin typeface="Cambria" pitchFamily="18" charset="0"/>
                          <a:cs typeface="Calibri" pitchFamily="34" charset="0"/>
                        </a:rPr>
                        <a:t>20</a:t>
                      </a:r>
                      <a:endParaRPr lang="tr-TR" sz="1400" b="1" dirty="0">
                        <a:solidFill>
                          <a:schemeClr val="bg1"/>
                        </a:solidFill>
                        <a:latin typeface="Cambria" pitchFamily="18" charset="0"/>
                        <a:cs typeface="Calibri" pitchFamily="34" charset="0"/>
                      </a:endParaRPr>
                    </a:p>
                  </a:txBody>
                  <a:tcPr marL="9525" marR="9525" marT="9525" marB="0" anchor="ctr">
                    <a:solidFill>
                      <a:schemeClr val="accent6">
                        <a:lumMod val="75000"/>
                      </a:schemeClr>
                    </a:solidFill>
                  </a:tcPr>
                </a:tc>
                <a:tc vMerge="1">
                  <a:txBody>
                    <a:bodyPr/>
                    <a:lstStyle/>
                    <a:p>
                      <a:endParaRPr lang="tr-TR" dirty="0"/>
                    </a:p>
                  </a:txBody>
                  <a:tcPr anchor="ctr">
                    <a:solidFill>
                      <a:schemeClr val="bg1">
                        <a:lumMod val="65000"/>
                      </a:schemeClr>
                    </a:solidFill>
                  </a:tcPr>
                </a:tc>
                <a:tc>
                  <a:txBody>
                    <a:bodyPr/>
                    <a:lstStyle/>
                    <a:p>
                      <a:pPr algn="ctr"/>
                      <a:r>
                        <a:rPr lang="tr-TR" sz="1400" b="1" dirty="0" smtClean="0">
                          <a:latin typeface="Cambria" pitchFamily="18" charset="0"/>
                          <a:cs typeface="Calibri" pitchFamily="34" charset="0"/>
                        </a:rPr>
                        <a:t>4</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8</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12</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16</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solidFill>
                            <a:schemeClr val="bg1"/>
                          </a:solidFill>
                          <a:latin typeface="Cambria" pitchFamily="18" charset="0"/>
                          <a:cs typeface="Calibri" pitchFamily="34" charset="0"/>
                        </a:rPr>
                        <a:t>20</a:t>
                      </a:r>
                      <a:endParaRPr lang="tr-TR" sz="1400" b="1" dirty="0">
                        <a:solidFill>
                          <a:schemeClr val="bg1"/>
                        </a:solidFill>
                        <a:latin typeface="Cambria" pitchFamily="18" charset="0"/>
                        <a:cs typeface="Calibri" pitchFamily="34" charset="0"/>
                      </a:endParaRPr>
                    </a:p>
                  </a:txBody>
                  <a:tcPr marL="9525" marR="9525" marT="9525" marB="0" anchor="ctr">
                    <a:solidFill>
                      <a:schemeClr val="accent6">
                        <a:lumMod val="75000"/>
                      </a:schemeClr>
                    </a:solidFill>
                  </a:tcPr>
                </a:tc>
              </a:tr>
              <a:tr h="435909">
                <a:tc>
                  <a:txBody>
                    <a:bodyPr/>
                    <a:lstStyle/>
                    <a:p>
                      <a:pPr algn="ctr"/>
                      <a:r>
                        <a:rPr lang="tr-TR" sz="1200" b="0" dirty="0" smtClean="0">
                          <a:solidFill>
                            <a:schemeClr val="tx1"/>
                          </a:solidFill>
                          <a:latin typeface="Calibri" pitchFamily="34" charset="0"/>
                          <a:cs typeface="Calibri" pitchFamily="34" charset="0"/>
                        </a:rPr>
                        <a:t>IGK</a:t>
                      </a:r>
                      <a:endParaRPr lang="tr-TR" sz="1200" b="0" dirty="0">
                        <a:solidFill>
                          <a:schemeClr val="tx1"/>
                        </a:solidFill>
                        <a:latin typeface="Calibri" pitchFamily="34" charset="0"/>
                        <a:cs typeface="Calibri" pitchFamily="34" charset="0"/>
                      </a:endParaRPr>
                    </a:p>
                  </a:txBody>
                  <a:tcPr marL="9525" marR="9525" marT="9525" marB="0" anchor="ctr">
                    <a:solidFill>
                      <a:schemeClr val="bg1">
                        <a:lumMod val="65000"/>
                      </a:schemeClr>
                    </a:solidFill>
                  </a:tcPr>
                </a:tc>
                <a:tc>
                  <a:txBody>
                    <a:bodyPr/>
                    <a:lstStyle/>
                    <a:p>
                      <a:pPr algn="ctr"/>
                      <a:r>
                        <a:rPr lang="tr-TR" sz="1400" b="1" dirty="0" smtClean="0">
                          <a:latin typeface="Cambria" pitchFamily="18" charset="0"/>
                          <a:cs typeface="Calibri" pitchFamily="34" charset="0"/>
                        </a:rPr>
                        <a:t>3</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6</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9</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12</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15</a:t>
                      </a:r>
                      <a:endParaRPr lang="tr-TR" sz="1400" b="1" dirty="0">
                        <a:latin typeface="Cambria" pitchFamily="18" charset="0"/>
                        <a:cs typeface="Calibri" pitchFamily="34" charset="0"/>
                      </a:endParaRPr>
                    </a:p>
                  </a:txBody>
                  <a:tcPr marL="9525" marR="9525" marT="9525" marB="0" anchor="ctr">
                    <a:solidFill>
                      <a:srgbClr val="FF0000"/>
                    </a:solidFill>
                  </a:tcPr>
                </a:tc>
                <a:tc vMerge="1">
                  <a:txBody>
                    <a:bodyPr/>
                    <a:lstStyle/>
                    <a:p>
                      <a:endParaRPr lang="tr-TR" dirty="0"/>
                    </a:p>
                  </a:txBody>
                  <a:tcPr anchor="ctr">
                    <a:solidFill>
                      <a:schemeClr val="bg1">
                        <a:lumMod val="65000"/>
                      </a:schemeClr>
                    </a:solidFill>
                  </a:tcPr>
                </a:tc>
                <a:tc>
                  <a:txBody>
                    <a:bodyPr/>
                    <a:lstStyle/>
                    <a:p>
                      <a:pPr algn="ctr"/>
                      <a:r>
                        <a:rPr lang="tr-TR" sz="1400" b="1" dirty="0" smtClean="0">
                          <a:latin typeface="Cambria" pitchFamily="18" charset="0"/>
                          <a:cs typeface="Calibri" pitchFamily="34" charset="0"/>
                        </a:rPr>
                        <a:t>3</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6</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9</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12</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15</a:t>
                      </a:r>
                      <a:endParaRPr lang="tr-TR" sz="1400" b="1" dirty="0">
                        <a:latin typeface="Cambria" pitchFamily="18" charset="0"/>
                        <a:cs typeface="Calibri" pitchFamily="34" charset="0"/>
                      </a:endParaRPr>
                    </a:p>
                  </a:txBody>
                  <a:tcPr marL="9525" marR="9525" marT="9525" marB="0" anchor="ctr">
                    <a:solidFill>
                      <a:srgbClr val="FF0000"/>
                    </a:solidFill>
                  </a:tcPr>
                </a:tc>
              </a:tr>
              <a:tr h="442718">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HY</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2</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4</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6</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8</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10</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0000"/>
                    </a:solidFill>
                  </a:tcPr>
                </a:tc>
                <a:tc vMerge="1">
                  <a:txBody>
                    <a:bodyPr/>
                    <a:lstStyle/>
                    <a:p>
                      <a:pPr 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anchor="ctr">
                    <a:solidFill>
                      <a:schemeClr val="bg1">
                        <a:lumMod val="65000"/>
                      </a:schemeClr>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2</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4</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6</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8</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10</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0000"/>
                    </a:solidFill>
                  </a:tcPr>
                </a:tc>
              </a:tr>
              <a:tr h="449527">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KRK</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1</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chemeClr val="bg2">
                        <a:lumMod val="40000"/>
                        <a:lumOff val="60000"/>
                      </a:schemeClr>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2</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3</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4</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5</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v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anchor="ctr">
                    <a:solidFill>
                      <a:schemeClr val="bg1">
                        <a:lumMod val="65000"/>
                      </a:schemeClr>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1</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chemeClr val="bg2">
                        <a:lumMod val="40000"/>
                        <a:lumOff val="60000"/>
                      </a:schemeClr>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2</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3</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4</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5</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r>
              <a:tr h="449527">
                <a:tc>
                  <a:txBody>
                    <a:bodyPr/>
                    <a:lstStyle/>
                    <a:p>
                      <a:pPr marL="0" algn="ctr" defTabSz="914400" rtl="0" eaLnBrk="1" fontAlgn="ctr" latinLnBrk="0" hangingPunct="1"/>
                      <a:r>
                        <a:rPr kumimoji="0" lang="tr-TR" sz="28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a:t>
                      </a:r>
                      <a:endParaRPr kumimoji="0" lang="tr-TR" sz="28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c gridSpan="5">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OLASILIK</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h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h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h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h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marL="0" algn="ctr" defTabSz="914400" rtl="0" eaLnBrk="1" fontAlgn="ctr" latinLnBrk="0" hangingPunct="1"/>
                      <a:r>
                        <a:rPr kumimoji="0" lang="tr-TR" sz="28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C</a:t>
                      </a:r>
                      <a:endParaRPr kumimoji="0" lang="tr-TR" sz="28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c gridSpan="5">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PERSONEL SAYISI</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h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h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h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h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449527">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a:t>
                      </a:r>
                    </a:p>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CİDDİ</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a:r>
                        <a:rPr lang="tr-TR" sz="1400" b="1" dirty="0" smtClean="0">
                          <a:latin typeface="Cambria" pitchFamily="18" charset="0"/>
                          <a:cs typeface="Calibri" pitchFamily="34" charset="0"/>
                        </a:rPr>
                        <a:t>5</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10</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15</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solidFill>
                            <a:schemeClr val="bg1"/>
                          </a:solidFill>
                          <a:latin typeface="Cambria" pitchFamily="18" charset="0"/>
                          <a:cs typeface="Calibri" pitchFamily="34" charset="0"/>
                        </a:rPr>
                        <a:t>20</a:t>
                      </a:r>
                      <a:endParaRPr lang="tr-TR" sz="1400" b="1" dirty="0">
                        <a:solidFill>
                          <a:schemeClr val="bg1"/>
                        </a:solidFill>
                        <a:latin typeface="Cambria" pitchFamily="18" charset="0"/>
                        <a:cs typeface="Calibri" pitchFamily="34" charset="0"/>
                      </a:endParaRPr>
                    </a:p>
                  </a:txBody>
                  <a:tcPr marL="9525" marR="9525" marT="9525" marB="0" anchor="ctr">
                    <a:solidFill>
                      <a:schemeClr val="accent2">
                        <a:lumMod val="50000"/>
                      </a:schemeClr>
                    </a:solidFill>
                  </a:tcPr>
                </a:tc>
                <a:tc>
                  <a:txBody>
                    <a:bodyPr/>
                    <a:lstStyle/>
                    <a:p>
                      <a:pPr algn="ctr"/>
                      <a:r>
                        <a:rPr lang="tr-TR" sz="1400" b="1" dirty="0" smtClean="0">
                          <a:solidFill>
                            <a:schemeClr val="bg1"/>
                          </a:solidFill>
                          <a:latin typeface="Cambria" pitchFamily="18" charset="0"/>
                          <a:cs typeface="Calibri" pitchFamily="34" charset="0"/>
                        </a:rPr>
                        <a:t>25</a:t>
                      </a:r>
                      <a:endParaRPr lang="tr-TR" sz="1400" b="1" dirty="0">
                        <a:solidFill>
                          <a:schemeClr val="bg1"/>
                        </a:solidFill>
                        <a:latin typeface="Cambria" pitchFamily="18" charset="0"/>
                        <a:cs typeface="Calibri" pitchFamily="34" charset="0"/>
                      </a:endParaRPr>
                    </a:p>
                  </a:txBody>
                  <a:tcPr marL="9525" marR="9525" marT="9525" marB="0" anchor="ctr">
                    <a:solidFill>
                      <a:schemeClr val="accent2">
                        <a:lumMod val="50000"/>
                      </a:schemeClr>
                    </a:solidFill>
                  </a:tcPr>
                </a:tc>
                <a:tc rowSpan="5">
                  <a:txBody>
                    <a:bodyPr/>
                    <a:lstStyle/>
                    <a:p>
                      <a:pPr algn="ctr" fontAlgn="ctr"/>
                      <a:r>
                        <a:rPr lang="tr-TR" sz="1200" b="0" kern="1200" dirty="0" smtClean="0">
                          <a:solidFill>
                            <a:schemeClr val="tx1"/>
                          </a:solidFill>
                          <a:latin typeface="Calibri" pitchFamily="34" charset="0"/>
                          <a:ea typeface="+mn-ea"/>
                          <a:cs typeface="Calibri" pitchFamily="34" charset="0"/>
                        </a:rPr>
                        <a:t>ŞİDDET</a:t>
                      </a:r>
                      <a:endParaRPr lang="tr-TR" sz="1200" b="0" kern="1200" dirty="0">
                        <a:solidFill>
                          <a:schemeClr val="tx1"/>
                        </a:solidFill>
                        <a:latin typeface="Calibri" pitchFamily="34" charset="0"/>
                        <a:ea typeface="+mn-ea"/>
                        <a:cs typeface="Calibri" pitchFamily="34" charset="0"/>
                      </a:endParaRPr>
                    </a:p>
                  </a:txBody>
                  <a:tcPr marL="9525" marR="9525" marT="9525" marB="0" anchor="ctr">
                    <a:solidFill>
                      <a:schemeClr val="bg1">
                        <a:lumMod val="85000"/>
                      </a:schemeClr>
                    </a:solidFill>
                  </a:tcPr>
                </a:tc>
                <a:tc>
                  <a:txBody>
                    <a:bodyPr/>
                    <a:lstStyle/>
                    <a:p>
                      <a:pPr algn="ctr"/>
                      <a:r>
                        <a:rPr lang="tr-TR" sz="1400" b="1" dirty="0" smtClean="0">
                          <a:latin typeface="Cambria" pitchFamily="18" charset="0"/>
                          <a:cs typeface="Calibri" pitchFamily="34" charset="0"/>
                        </a:rPr>
                        <a:t>5</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10</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15</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solidFill>
                            <a:schemeClr val="bg1"/>
                          </a:solidFill>
                          <a:latin typeface="Cambria" pitchFamily="18" charset="0"/>
                          <a:cs typeface="Calibri" pitchFamily="34" charset="0"/>
                        </a:rPr>
                        <a:t>20</a:t>
                      </a:r>
                      <a:endParaRPr lang="tr-TR" sz="1400" b="1" dirty="0">
                        <a:solidFill>
                          <a:schemeClr val="bg1"/>
                        </a:solidFill>
                        <a:latin typeface="Cambria" pitchFamily="18" charset="0"/>
                        <a:cs typeface="Calibri" pitchFamily="34" charset="0"/>
                      </a:endParaRPr>
                    </a:p>
                  </a:txBody>
                  <a:tcPr marL="9525" marR="9525" marT="9525" marB="0" anchor="ctr">
                    <a:solidFill>
                      <a:schemeClr val="accent2">
                        <a:lumMod val="50000"/>
                      </a:schemeClr>
                    </a:solidFill>
                  </a:tcPr>
                </a:tc>
                <a:tc>
                  <a:txBody>
                    <a:bodyPr/>
                    <a:lstStyle/>
                    <a:p>
                      <a:pPr algn="ctr"/>
                      <a:r>
                        <a:rPr lang="tr-TR" sz="1400" b="1" dirty="0" smtClean="0">
                          <a:solidFill>
                            <a:schemeClr val="bg1"/>
                          </a:solidFill>
                          <a:latin typeface="Cambria" pitchFamily="18" charset="0"/>
                          <a:cs typeface="Calibri" pitchFamily="34" charset="0"/>
                        </a:rPr>
                        <a:t>25</a:t>
                      </a:r>
                      <a:endParaRPr lang="tr-TR" sz="1400" b="1" dirty="0">
                        <a:solidFill>
                          <a:schemeClr val="bg1"/>
                        </a:solidFill>
                        <a:latin typeface="Cambria" pitchFamily="18" charset="0"/>
                        <a:cs typeface="Calibri" pitchFamily="34" charset="0"/>
                      </a:endParaRPr>
                    </a:p>
                  </a:txBody>
                  <a:tcPr marL="9525" marR="9525" marT="9525" marB="0" anchor="ctr">
                    <a:solidFill>
                      <a:schemeClr val="accent2">
                        <a:lumMod val="50000"/>
                      </a:schemeClr>
                    </a:solidFill>
                  </a:tcPr>
                </a:tc>
              </a:tr>
              <a:tr h="449527">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CİDDİ</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a:r>
                        <a:rPr lang="tr-TR" sz="1400" b="1" dirty="0" smtClean="0">
                          <a:latin typeface="Cambria" pitchFamily="18" charset="0"/>
                          <a:cs typeface="Calibri" pitchFamily="34" charset="0"/>
                        </a:rPr>
                        <a:t>4</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8</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12</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16</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solidFill>
                            <a:schemeClr val="bg1"/>
                          </a:solidFill>
                          <a:latin typeface="Cambria" pitchFamily="18" charset="0"/>
                          <a:cs typeface="Calibri" pitchFamily="34" charset="0"/>
                        </a:rPr>
                        <a:t>20</a:t>
                      </a:r>
                      <a:endParaRPr lang="tr-TR" sz="1400" b="1" dirty="0">
                        <a:solidFill>
                          <a:schemeClr val="bg1"/>
                        </a:solidFill>
                        <a:latin typeface="Cambria" pitchFamily="18" charset="0"/>
                        <a:cs typeface="Calibri" pitchFamily="34" charset="0"/>
                      </a:endParaRPr>
                    </a:p>
                  </a:txBody>
                  <a:tcPr marL="9525" marR="9525" marT="9525" marB="0" anchor="ctr">
                    <a:solidFill>
                      <a:schemeClr val="accent2">
                        <a:lumMod val="50000"/>
                      </a:schemeClr>
                    </a:solidFill>
                  </a:tcPr>
                </a:tc>
                <a:tc v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a:r>
                        <a:rPr lang="tr-TR" sz="1400" b="1" dirty="0" smtClean="0">
                          <a:latin typeface="Cambria" pitchFamily="18" charset="0"/>
                          <a:cs typeface="Calibri" pitchFamily="34" charset="0"/>
                        </a:rPr>
                        <a:t>4</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8</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12</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16</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solidFill>
                            <a:schemeClr val="bg1"/>
                          </a:solidFill>
                          <a:latin typeface="Cambria" pitchFamily="18" charset="0"/>
                          <a:cs typeface="Calibri" pitchFamily="34" charset="0"/>
                        </a:rPr>
                        <a:t>20</a:t>
                      </a:r>
                      <a:endParaRPr lang="tr-TR" sz="1400" b="1" dirty="0">
                        <a:solidFill>
                          <a:schemeClr val="bg1"/>
                        </a:solidFill>
                        <a:latin typeface="Cambria" pitchFamily="18" charset="0"/>
                        <a:cs typeface="Calibri" pitchFamily="34" charset="0"/>
                      </a:endParaRPr>
                    </a:p>
                  </a:txBody>
                  <a:tcPr marL="9525" marR="9525" marT="9525" marB="0" anchor="ctr">
                    <a:solidFill>
                      <a:schemeClr val="accent2">
                        <a:lumMod val="50000"/>
                      </a:schemeClr>
                    </a:solidFill>
                  </a:tcPr>
                </a:tc>
              </a:tr>
              <a:tr h="449527">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a:r>
                        <a:rPr lang="tr-TR" sz="1400" b="1" dirty="0" smtClean="0">
                          <a:latin typeface="Cambria" pitchFamily="18" charset="0"/>
                          <a:cs typeface="Calibri" pitchFamily="34" charset="0"/>
                        </a:rPr>
                        <a:t>3</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6</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9</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12</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15</a:t>
                      </a:r>
                      <a:endParaRPr lang="tr-TR" sz="1400" b="1" dirty="0">
                        <a:latin typeface="Cambria" pitchFamily="18" charset="0"/>
                        <a:cs typeface="Calibri" pitchFamily="34" charset="0"/>
                      </a:endParaRPr>
                    </a:p>
                  </a:txBody>
                  <a:tcPr marL="9525" marR="9525" marT="9525" marB="0" anchor="ctr">
                    <a:solidFill>
                      <a:srgbClr val="FF0000"/>
                    </a:solidFill>
                  </a:tcPr>
                </a:tc>
                <a:tc v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a:r>
                        <a:rPr lang="tr-TR" sz="1400" b="1" dirty="0" smtClean="0">
                          <a:latin typeface="Cambria" pitchFamily="18" charset="0"/>
                          <a:cs typeface="Calibri" pitchFamily="34" charset="0"/>
                        </a:rPr>
                        <a:t>3</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6</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9</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12</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15</a:t>
                      </a:r>
                      <a:endParaRPr lang="tr-TR" sz="1400" b="1" dirty="0">
                        <a:latin typeface="Cambria" pitchFamily="18" charset="0"/>
                        <a:cs typeface="Calibri" pitchFamily="34" charset="0"/>
                      </a:endParaRPr>
                    </a:p>
                  </a:txBody>
                  <a:tcPr marL="9525" marR="9525" marT="9525" marB="0" anchor="ctr">
                    <a:solidFill>
                      <a:srgbClr val="FF0000"/>
                    </a:solidFill>
                  </a:tcPr>
                </a:tc>
              </a:tr>
              <a:tr h="449527">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2</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4</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6</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8</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10</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0000"/>
                    </a:solidFill>
                  </a:tcPr>
                </a:tc>
                <a:tc v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2</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4</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6</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8</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10</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0000"/>
                    </a:solidFill>
                  </a:tcPr>
                </a:tc>
              </a:tr>
              <a:tr h="449527">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HAFİF</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1</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chemeClr val="bg2">
                        <a:lumMod val="40000"/>
                        <a:lumOff val="60000"/>
                      </a:schemeClr>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2</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3</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4</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5</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v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1</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chemeClr val="bg2">
                        <a:lumMod val="40000"/>
                        <a:lumOff val="60000"/>
                      </a:schemeClr>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2</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3</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4</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5</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r>
              <a:tr h="449527">
                <a:tc>
                  <a:txBody>
                    <a:bodyPr/>
                    <a:lstStyle/>
                    <a:p>
                      <a:pPr algn="ctr" fontAlgn="ctr"/>
                      <a:r>
                        <a:rPr kumimoji="0" lang="tr-TR" sz="28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A</a:t>
                      </a:r>
                      <a:endParaRPr kumimoji="0" lang="tr-TR" sz="28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KÜÇÜK</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KÜÇÜK</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YÜKSEK</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YÜKSEK</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marL="0" algn="ctr" defTabSz="914400" rtl="0" eaLnBrk="1" fontAlgn="ctr" latinLnBrk="0" hangingPunct="1"/>
                      <a:r>
                        <a:rPr kumimoji="0" lang="tr-TR" sz="28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D</a:t>
                      </a:r>
                      <a:endParaRPr kumimoji="0" lang="tr-TR" sz="28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1 KİŞİ</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1-3 KİŞİ</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5 KİŞİ</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5-10 KİŞİ</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10 FAZLA</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r>
            </a:tbl>
          </a:graphicData>
        </a:graphic>
      </p:graphicFrame>
    </p:spTree>
    <p:extLst>
      <p:ext uri="{BB962C8B-B14F-4D97-AF65-F5344CB8AC3E}">
        <p14:creationId xmlns:p14="http://schemas.microsoft.com/office/powerpoint/2010/main" val="3408523525"/>
      </p:ext>
    </p:extLst>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RADM (RİSK DERECELENDİRME KARAR MATRİSİ)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8" name="Rectangle 11"/>
          <p:cNvSpPr>
            <a:spLocks noChangeArrowheads="1"/>
          </p:cNvSpPr>
          <p:nvPr/>
        </p:nvSpPr>
        <p:spPr bwMode="gray">
          <a:xfrm>
            <a:off x="104775" y="976312"/>
            <a:ext cx="410527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X TİPİ MATRİS RD DEĞİŞKENLERİ</a:t>
            </a:r>
          </a:p>
        </p:txBody>
      </p:sp>
      <p:cxnSp>
        <p:nvCxnSpPr>
          <p:cNvPr id="12" name="Düz Ok Bağlayıcısı 11"/>
          <p:cNvCxnSpPr/>
          <p:nvPr/>
        </p:nvCxnSpPr>
        <p:spPr>
          <a:xfrm>
            <a:off x="1933575" y="3257550"/>
            <a:ext cx="5400000"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4" name="Düz Ok Bağlayıcısı 13"/>
          <p:cNvCxnSpPr/>
          <p:nvPr/>
        </p:nvCxnSpPr>
        <p:spPr>
          <a:xfrm>
            <a:off x="4637475" y="1209675"/>
            <a:ext cx="0" cy="42840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6" name="Metin kutusu 15"/>
          <p:cNvSpPr txBox="1"/>
          <p:nvPr/>
        </p:nvSpPr>
        <p:spPr>
          <a:xfrm>
            <a:off x="1924050" y="3938137"/>
            <a:ext cx="323851" cy="864000"/>
          </a:xfrm>
          <a:prstGeom prst="rect">
            <a:avLst/>
          </a:prstGeom>
          <a:noFill/>
          <a:ln w="0">
            <a:solidFill>
              <a:schemeClr val="bg1">
                <a:lumMod val="75000"/>
              </a:schemeClr>
            </a:solidFill>
          </a:ln>
        </p:spPr>
        <p:txBody>
          <a:bodyPr wrap="square" rtlCol="0" anchor="ctr" anchorCtr="0">
            <a:noAutofit/>
          </a:bodyPr>
          <a:lstStyle/>
          <a:p>
            <a:pPr algn="ctr"/>
            <a:r>
              <a:rPr lang="tr-TR" sz="2000" b="1" i="1" dirty="0" smtClean="0">
                <a:solidFill>
                  <a:srgbClr val="000000"/>
                </a:solidFill>
                <a:latin typeface="Calibri" pitchFamily="34" charset="0"/>
                <a:cs typeface="Calibri" pitchFamily="34" charset="0"/>
              </a:rPr>
              <a:t>A</a:t>
            </a:r>
            <a:endParaRPr lang="tr-TR" sz="2000" b="1" i="1" dirty="0">
              <a:solidFill>
                <a:srgbClr val="000000"/>
              </a:solidFill>
              <a:latin typeface="Calibri" pitchFamily="34" charset="0"/>
              <a:cs typeface="Calibri" pitchFamily="34" charset="0"/>
            </a:endParaRPr>
          </a:p>
        </p:txBody>
      </p:sp>
      <p:sp>
        <p:nvSpPr>
          <p:cNvPr id="19" name="Metin kutusu 18"/>
          <p:cNvSpPr txBox="1"/>
          <p:nvPr/>
        </p:nvSpPr>
        <p:spPr>
          <a:xfrm>
            <a:off x="2266950" y="3930042"/>
            <a:ext cx="2228850" cy="864000"/>
          </a:xfrm>
          <a:prstGeom prst="rect">
            <a:avLst/>
          </a:prstGeom>
          <a:noFill/>
          <a:ln w="0">
            <a:solidFill>
              <a:schemeClr val="bg1">
                <a:lumMod val="75000"/>
              </a:schemeClr>
            </a:solidFill>
          </a:ln>
        </p:spPr>
        <p:txBody>
          <a:bodyPr wrap="square" rtlCol="0" anchor="ctr" anchorCtr="0">
            <a:noAutofit/>
          </a:bodyPr>
          <a:lstStyle/>
          <a:p>
            <a:pPr algn="ctr"/>
            <a:r>
              <a:rPr lang="tr-TR" sz="1400" i="1" dirty="0" smtClean="0">
                <a:solidFill>
                  <a:srgbClr val="000000"/>
                </a:solidFill>
                <a:latin typeface="Calibri" pitchFamily="34" charset="0"/>
                <a:cs typeface="Calibri" pitchFamily="34" charset="0"/>
              </a:rPr>
              <a:t>Bir olayın, kazanın </a:t>
            </a:r>
            <a:r>
              <a:rPr lang="tr-TR" sz="1400" b="1" i="1" dirty="0" smtClean="0">
                <a:solidFill>
                  <a:srgbClr val="000000"/>
                </a:solidFill>
                <a:latin typeface="Calibri" pitchFamily="34" charset="0"/>
                <a:cs typeface="Calibri" pitchFamily="34" charset="0"/>
              </a:rPr>
              <a:t>şiddet</a:t>
            </a:r>
            <a:r>
              <a:rPr lang="tr-TR" sz="1400" i="1" dirty="0" smtClean="0">
                <a:solidFill>
                  <a:srgbClr val="000000"/>
                </a:solidFill>
                <a:latin typeface="Calibri" pitchFamily="34" charset="0"/>
                <a:cs typeface="Calibri" pitchFamily="34" charset="0"/>
              </a:rPr>
              <a:t>inin gerçekleşme oranı</a:t>
            </a:r>
            <a:endParaRPr lang="tr-TR" sz="1400" i="1" dirty="0">
              <a:solidFill>
                <a:srgbClr val="000000"/>
              </a:solidFill>
              <a:latin typeface="Calibri" pitchFamily="34" charset="0"/>
              <a:cs typeface="Calibri" pitchFamily="34" charset="0"/>
            </a:endParaRPr>
          </a:p>
        </p:txBody>
      </p:sp>
      <p:sp>
        <p:nvSpPr>
          <p:cNvPr id="20" name="Metin kutusu 19"/>
          <p:cNvSpPr txBox="1"/>
          <p:nvPr/>
        </p:nvSpPr>
        <p:spPr>
          <a:xfrm>
            <a:off x="4761825" y="3944772"/>
            <a:ext cx="323851" cy="864000"/>
          </a:xfrm>
          <a:prstGeom prst="rect">
            <a:avLst/>
          </a:prstGeom>
          <a:noFill/>
          <a:ln w="0">
            <a:solidFill>
              <a:schemeClr val="bg1">
                <a:lumMod val="75000"/>
              </a:schemeClr>
            </a:solidFill>
          </a:ln>
        </p:spPr>
        <p:txBody>
          <a:bodyPr wrap="square" rtlCol="0" anchor="ctr" anchorCtr="0">
            <a:noAutofit/>
          </a:bodyPr>
          <a:lstStyle/>
          <a:p>
            <a:pPr algn="ctr"/>
            <a:r>
              <a:rPr lang="tr-TR" sz="2000" b="1" i="1" dirty="0">
                <a:solidFill>
                  <a:srgbClr val="000000"/>
                </a:solidFill>
                <a:latin typeface="Calibri" pitchFamily="34" charset="0"/>
                <a:cs typeface="Calibri" pitchFamily="34" charset="0"/>
              </a:rPr>
              <a:t>D</a:t>
            </a:r>
          </a:p>
        </p:txBody>
      </p:sp>
      <p:sp>
        <p:nvSpPr>
          <p:cNvPr id="21" name="Metin kutusu 20"/>
          <p:cNvSpPr txBox="1"/>
          <p:nvPr/>
        </p:nvSpPr>
        <p:spPr>
          <a:xfrm>
            <a:off x="5104725" y="3944772"/>
            <a:ext cx="2228850" cy="864000"/>
          </a:xfrm>
          <a:prstGeom prst="rect">
            <a:avLst/>
          </a:prstGeom>
          <a:noFill/>
          <a:ln w="0">
            <a:solidFill>
              <a:schemeClr val="bg1">
                <a:lumMod val="75000"/>
              </a:schemeClr>
            </a:solidFill>
          </a:ln>
        </p:spPr>
        <p:txBody>
          <a:bodyPr wrap="square" rtlCol="0" anchor="ctr" anchorCtr="0">
            <a:noAutofit/>
          </a:bodyPr>
          <a:lstStyle/>
          <a:p>
            <a:pPr algn="ctr"/>
            <a:r>
              <a:rPr lang="tr-TR" sz="1400" i="1" dirty="0" smtClean="0">
                <a:solidFill>
                  <a:srgbClr val="000000"/>
                </a:solidFill>
                <a:latin typeface="Calibri" pitchFamily="34" charset="0"/>
                <a:cs typeface="Calibri" pitchFamily="34" charset="0"/>
              </a:rPr>
              <a:t>Bir olayın, kazanın etkileyeceği personelde bıraktığı </a:t>
            </a:r>
            <a:r>
              <a:rPr lang="tr-TR" sz="1400" b="1" i="1" dirty="0" smtClean="0">
                <a:solidFill>
                  <a:srgbClr val="000000"/>
                </a:solidFill>
                <a:latin typeface="Calibri" pitchFamily="34" charset="0"/>
                <a:cs typeface="Calibri" pitchFamily="34" charset="0"/>
              </a:rPr>
              <a:t>şiddet</a:t>
            </a:r>
            <a:r>
              <a:rPr lang="tr-TR" sz="1400" i="1" dirty="0" smtClean="0">
                <a:solidFill>
                  <a:srgbClr val="000000"/>
                </a:solidFill>
                <a:latin typeface="Calibri" pitchFamily="34" charset="0"/>
                <a:cs typeface="Calibri" pitchFamily="34" charset="0"/>
              </a:rPr>
              <a:t>in derecesi</a:t>
            </a:r>
            <a:endParaRPr lang="tr-TR" sz="1400" i="1" dirty="0">
              <a:solidFill>
                <a:srgbClr val="000000"/>
              </a:solidFill>
              <a:latin typeface="Calibri" pitchFamily="34" charset="0"/>
              <a:cs typeface="Calibri" pitchFamily="34" charset="0"/>
            </a:endParaRPr>
          </a:p>
        </p:txBody>
      </p:sp>
      <p:sp>
        <p:nvSpPr>
          <p:cNvPr id="22" name="Metin kutusu 21"/>
          <p:cNvSpPr txBox="1"/>
          <p:nvPr/>
        </p:nvSpPr>
        <p:spPr>
          <a:xfrm>
            <a:off x="4761825" y="1830222"/>
            <a:ext cx="323851" cy="864000"/>
          </a:xfrm>
          <a:prstGeom prst="rect">
            <a:avLst/>
          </a:prstGeom>
          <a:noFill/>
          <a:ln w="0">
            <a:solidFill>
              <a:schemeClr val="bg1">
                <a:lumMod val="75000"/>
              </a:schemeClr>
            </a:solidFill>
          </a:ln>
        </p:spPr>
        <p:txBody>
          <a:bodyPr wrap="square" rtlCol="0" anchor="ctr" anchorCtr="0">
            <a:noAutofit/>
          </a:bodyPr>
          <a:lstStyle/>
          <a:p>
            <a:pPr algn="ctr"/>
            <a:r>
              <a:rPr lang="tr-TR" sz="2000" b="1" i="1" dirty="0" smtClean="0">
                <a:solidFill>
                  <a:srgbClr val="000000"/>
                </a:solidFill>
                <a:latin typeface="Calibri" pitchFamily="34" charset="0"/>
                <a:cs typeface="Calibri" pitchFamily="34" charset="0"/>
              </a:rPr>
              <a:t>C</a:t>
            </a:r>
            <a:endParaRPr lang="tr-TR" sz="2000" b="1" i="1" dirty="0">
              <a:solidFill>
                <a:srgbClr val="000000"/>
              </a:solidFill>
              <a:latin typeface="Calibri" pitchFamily="34" charset="0"/>
              <a:cs typeface="Calibri" pitchFamily="34" charset="0"/>
            </a:endParaRPr>
          </a:p>
        </p:txBody>
      </p:sp>
      <p:sp>
        <p:nvSpPr>
          <p:cNvPr id="23" name="Metin kutusu 22"/>
          <p:cNvSpPr txBox="1"/>
          <p:nvPr/>
        </p:nvSpPr>
        <p:spPr>
          <a:xfrm>
            <a:off x="5104725" y="1831652"/>
            <a:ext cx="2228850" cy="864000"/>
          </a:xfrm>
          <a:prstGeom prst="rect">
            <a:avLst/>
          </a:prstGeom>
          <a:noFill/>
          <a:ln w="0">
            <a:solidFill>
              <a:schemeClr val="bg1">
                <a:lumMod val="75000"/>
              </a:schemeClr>
            </a:solidFill>
          </a:ln>
        </p:spPr>
        <p:txBody>
          <a:bodyPr wrap="square" rtlCol="0" anchor="ctr" anchorCtr="0">
            <a:noAutofit/>
          </a:bodyPr>
          <a:lstStyle/>
          <a:p>
            <a:pPr algn="ctr"/>
            <a:r>
              <a:rPr lang="tr-TR" sz="1400" i="1" dirty="0" smtClean="0">
                <a:solidFill>
                  <a:srgbClr val="000000"/>
                </a:solidFill>
                <a:latin typeface="Calibri" pitchFamily="34" charset="0"/>
                <a:cs typeface="Calibri" pitchFamily="34" charset="0"/>
              </a:rPr>
              <a:t>Önceki bir olayın, kazanın etkileyeceği </a:t>
            </a:r>
            <a:r>
              <a:rPr lang="tr-TR" sz="1400" b="1" i="1" dirty="0" smtClean="0">
                <a:solidFill>
                  <a:srgbClr val="000000"/>
                </a:solidFill>
                <a:latin typeface="Calibri" pitchFamily="34" charset="0"/>
                <a:cs typeface="Calibri" pitchFamily="34" charset="0"/>
              </a:rPr>
              <a:t>personel sayısı</a:t>
            </a:r>
            <a:endParaRPr lang="tr-TR" sz="1400" b="1" i="1" dirty="0">
              <a:solidFill>
                <a:srgbClr val="000000"/>
              </a:solidFill>
              <a:latin typeface="Calibri" pitchFamily="34" charset="0"/>
              <a:cs typeface="Calibri" pitchFamily="34" charset="0"/>
            </a:endParaRPr>
          </a:p>
        </p:txBody>
      </p:sp>
      <p:sp>
        <p:nvSpPr>
          <p:cNvPr id="24" name="Metin kutusu 23"/>
          <p:cNvSpPr txBox="1"/>
          <p:nvPr/>
        </p:nvSpPr>
        <p:spPr>
          <a:xfrm>
            <a:off x="1933575" y="1811172"/>
            <a:ext cx="323851" cy="864000"/>
          </a:xfrm>
          <a:prstGeom prst="rect">
            <a:avLst/>
          </a:prstGeom>
          <a:noFill/>
          <a:ln w="0">
            <a:solidFill>
              <a:schemeClr val="bg1">
                <a:lumMod val="75000"/>
              </a:schemeClr>
            </a:solidFill>
          </a:ln>
        </p:spPr>
        <p:txBody>
          <a:bodyPr wrap="square" rtlCol="0" anchor="ctr" anchorCtr="0">
            <a:noAutofit/>
          </a:bodyPr>
          <a:lstStyle/>
          <a:p>
            <a:pPr algn="ctr"/>
            <a:r>
              <a:rPr lang="tr-TR" sz="2000" b="1" i="1" dirty="0" smtClean="0">
                <a:solidFill>
                  <a:srgbClr val="000000"/>
                </a:solidFill>
                <a:latin typeface="Calibri" pitchFamily="34" charset="0"/>
                <a:cs typeface="Calibri" pitchFamily="34" charset="0"/>
              </a:rPr>
              <a:t>B</a:t>
            </a:r>
            <a:endParaRPr lang="tr-TR" sz="2000" b="1" i="1" dirty="0">
              <a:solidFill>
                <a:srgbClr val="000000"/>
              </a:solidFill>
              <a:latin typeface="Calibri" pitchFamily="34" charset="0"/>
              <a:cs typeface="Calibri" pitchFamily="34" charset="0"/>
            </a:endParaRPr>
          </a:p>
        </p:txBody>
      </p:sp>
      <p:sp>
        <p:nvSpPr>
          <p:cNvPr id="25" name="Metin kutusu 24"/>
          <p:cNvSpPr txBox="1"/>
          <p:nvPr/>
        </p:nvSpPr>
        <p:spPr>
          <a:xfrm>
            <a:off x="2276475" y="1812602"/>
            <a:ext cx="2228850" cy="864000"/>
          </a:xfrm>
          <a:prstGeom prst="rect">
            <a:avLst/>
          </a:prstGeom>
          <a:noFill/>
          <a:ln w="0">
            <a:solidFill>
              <a:schemeClr val="bg1">
                <a:lumMod val="75000"/>
              </a:schemeClr>
            </a:solidFill>
          </a:ln>
        </p:spPr>
        <p:txBody>
          <a:bodyPr wrap="square" rtlCol="0" anchor="ctr" anchorCtr="0">
            <a:noAutofit/>
          </a:bodyPr>
          <a:lstStyle/>
          <a:p>
            <a:pPr algn="ctr"/>
            <a:r>
              <a:rPr lang="tr-TR" sz="1400" i="1" dirty="0" smtClean="0">
                <a:solidFill>
                  <a:srgbClr val="000000"/>
                </a:solidFill>
                <a:latin typeface="Calibri" pitchFamily="34" charset="0"/>
                <a:cs typeface="Calibri" pitchFamily="34" charset="0"/>
              </a:rPr>
              <a:t>Daha önce olmuş bir olayın, kazanın şiddetinin gerçekleşme </a:t>
            </a:r>
            <a:r>
              <a:rPr lang="tr-TR" sz="1400" b="1" i="1" dirty="0" smtClean="0">
                <a:solidFill>
                  <a:srgbClr val="000000"/>
                </a:solidFill>
                <a:latin typeface="Calibri" pitchFamily="34" charset="0"/>
                <a:cs typeface="Calibri" pitchFamily="34" charset="0"/>
              </a:rPr>
              <a:t>olasılığı</a:t>
            </a:r>
            <a:endParaRPr lang="tr-TR" sz="1400" b="1" i="1" dirty="0">
              <a:solidFill>
                <a:srgbClr val="000000"/>
              </a:solidFill>
              <a:latin typeface="Calibri" pitchFamily="34" charset="0"/>
              <a:cs typeface="Calibri" pitchFamily="34" charset="0"/>
            </a:endParaRPr>
          </a:p>
        </p:txBody>
      </p:sp>
      <p:graphicFrame>
        <p:nvGraphicFramePr>
          <p:cNvPr id="26" name="Tablo 25"/>
          <p:cNvGraphicFramePr>
            <a:graphicFrameLocks noGrp="1"/>
          </p:cNvGraphicFramePr>
          <p:nvPr>
            <p:extLst>
              <p:ext uri="{D42A27DB-BD31-4B8C-83A1-F6EECF244321}">
                <p14:modId xmlns:p14="http://schemas.microsoft.com/office/powerpoint/2010/main" val="955777349"/>
              </p:ext>
            </p:extLst>
          </p:nvPr>
        </p:nvGraphicFramePr>
        <p:xfrm>
          <a:off x="1904325" y="5554399"/>
          <a:ext cx="5477531" cy="443438"/>
        </p:xfrm>
        <a:graphic>
          <a:graphicData uri="http://schemas.openxmlformats.org/drawingml/2006/table">
            <a:tbl>
              <a:tblPr firstRow="1" bandRow="1">
                <a:effectLst>
                  <a:innerShdw blurRad="114300">
                    <a:prstClr val="black"/>
                  </a:innerShdw>
                </a:effectLst>
              </a:tblPr>
              <a:tblGrid>
                <a:gridCol w="790893"/>
                <a:gridCol w="400367"/>
                <a:gridCol w="773485"/>
                <a:gridCol w="400367"/>
                <a:gridCol w="781674"/>
                <a:gridCol w="400367"/>
                <a:gridCol w="781674"/>
                <a:gridCol w="367030"/>
                <a:gridCol w="781674"/>
              </a:tblGrid>
              <a:tr h="443438">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r>
                        <a:rPr lang="tr-TR" sz="2000" b="1" dirty="0" smtClean="0">
                          <a:solidFill>
                            <a:schemeClr val="bg1"/>
                          </a:solidFill>
                        </a:rPr>
                        <a:t>RDS</a:t>
                      </a:r>
                      <a:endParaRPr lang="tr-TR" sz="2000" b="1"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B050"/>
                    </a:solidFill>
                  </a:tcPr>
                </a:tc>
                <a:tc>
                  <a:txBody>
                    <a:bodyPr/>
                    <a:lstStyle/>
                    <a:p>
                      <a:pPr algn="ctr"/>
                      <a:r>
                        <a:rPr lang="tr-TR" sz="2000" b="0" dirty="0" smtClean="0"/>
                        <a:t>=</a:t>
                      </a:r>
                      <a:endParaRPr lang="tr-TR" sz="2000" b="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solidFill>
                  </a:tcPr>
                </a:tc>
                <a:tc>
                  <a:txBody>
                    <a:bodyPr/>
                    <a:lstStyle/>
                    <a:p>
                      <a:pPr algn="ctr"/>
                      <a:r>
                        <a:rPr lang="tr-TR" sz="2000" b="1" dirty="0" smtClean="0"/>
                        <a:t>A</a:t>
                      </a:r>
                      <a:endParaRPr lang="tr-TR" sz="2000" b="1"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tr-TR" sz="2000" b="0" dirty="0" smtClean="0"/>
                        <a:t>+</a:t>
                      </a:r>
                      <a:endParaRPr lang="tr-TR" sz="2000" b="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solidFill>
                  </a:tcPr>
                </a:tc>
                <a:tc>
                  <a:txBody>
                    <a:bodyPr/>
                    <a:lstStyle/>
                    <a:p>
                      <a:pPr algn="ctr"/>
                      <a:r>
                        <a:rPr lang="tr-TR" sz="2000" b="1" dirty="0" smtClean="0"/>
                        <a:t>B</a:t>
                      </a:r>
                      <a:endParaRPr lang="tr-TR" sz="2000" b="1"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tr-TR" sz="2000" b="0" dirty="0" smtClean="0"/>
                        <a:t>+</a:t>
                      </a:r>
                      <a:endParaRPr lang="tr-TR" sz="2000" b="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solidFill>
                  </a:tcPr>
                </a:tc>
                <a:tc>
                  <a:txBody>
                    <a:bodyPr/>
                    <a:lstStyle/>
                    <a:p>
                      <a:pPr algn="ctr"/>
                      <a:r>
                        <a:rPr lang="tr-TR" sz="2000" b="1" dirty="0" smtClean="0"/>
                        <a:t>C</a:t>
                      </a:r>
                      <a:endParaRPr lang="tr-TR" sz="2000" b="1"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tr-TR" sz="2000" b="0" dirty="0" smtClean="0">
                          <a:solidFill>
                            <a:schemeClr val="tx1"/>
                          </a:solidFill>
                          <a:latin typeface="Calibri" pitchFamily="34" charset="0"/>
                          <a:cs typeface="Calibri" pitchFamily="34" charset="0"/>
                        </a:rPr>
                        <a:t>+</a:t>
                      </a:r>
                      <a:endParaRPr lang="tr-TR" sz="2000" b="0" dirty="0">
                        <a:solidFill>
                          <a:schemeClr val="tx1"/>
                        </a:solidFill>
                        <a:latin typeface="Calibri" pitchFamily="34" charset="0"/>
                        <a:cs typeface="Calibri" pitchFamily="34"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solidFill>
                  </a:tcPr>
                </a:tc>
                <a:tc>
                  <a:txBody>
                    <a:bodyPr/>
                    <a:lstStyle/>
                    <a:p>
                      <a:pPr algn="ctr"/>
                      <a:r>
                        <a:rPr lang="tr-TR" sz="2000" b="1" dirty="0" smtClean="0">
                          <a:solidFill>
                            <a:schemeClr val="tx1"/>
                          </a:solidFill>
                          <a:latin typeface="Calibri" pitchFamily="34" charset="0"/>
                          <a:cs typeface="Calibri" pitchFamily="34" charset="0"/>
                        </a:rPr>
                        <a:t>D</a:t>
                      </a:r>
                      <a:endParaRPr lang="tr-TR" sz="2000" b="1" dirty="0">
                        <a:solidFill>
                          <a:schemeClr val="tx1"/>
                        </a:solidFill>
                        <a:latin typeface="Calibri" pitchFamily="34" charset="0"/>
                        <a:cs typeface="Calibri"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5">
                        <a:lumMod val="90000"/>
                      </a:schemeClr>
                    </a:solidFill>
                  </a:tcPr>
                </a:tc>
              </a:tr>
            </a:tbl>
          </a:graphicData>
        </a:graphic>
      </p:graphicFrame>
      <p:sp>
        <p:nvSpPr>
          <p:cNvPr id="2" name="Dikdörtgen 1"/>
          <p:cNvSpPr/>
          <p:nvPr/>
        </p:nvSpPr>
        <p:spPr>
          <a:xfrm>
            <a:off x="504825" y="6211669"/>
            <a:ext cx="7105650" cy="461665"/>
          </a:xfrm>
          <a:prstGeom prst="rect">
            <a:avLst/>
          </a:prstGeom>
        </p:spPr>
        <p:txBody>
          <a:bodyPr wrap="square">
            <a:spAutoFit/>
          </a:bodyPr>
          <a:lstStyle/>
          <a:p>
            <a:pPr algn="ctr"/>
            <a:r>
              <a:rPr lang="tr-TR" sz="1200" dirty="0">
                <a:latin typeface="Calibri" pitchFamily="34" charset="0"/>
              </a:rPr>
              <a:t>Elde edilen değerler matris metodolojisi temelli risk değerlendirme tablosuna kaydedilir ve çıkan sonucun büyüklüğüne göre en büyük değerden başlayarak riskler için gerekli önlemler alınır.</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163530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46082" name="Group 13"/>
          <p:cNvGrpSpPr>
            <a:grpSpLocks/>
          </p:cNvGrpSpPr>
          <p:nvPr/>
        </p:nvGrpSpPr>
        <p:grpSpPr bwMode="auto">
          <a:xfrm>
            <a:off x="-2381" y="909638"/>
            <a:ext cx="9144000" cy="5948362"/>
            <a:chOff x="0" y="0"/>
            <a:chExt cx="5760" cy="3747"/>
          </a:xfrm>
        </p:grpSpPr>
        <p:sp>
          <p:nvSpPr>
            <p:cNvPr id="461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rgbClr val="FFFFFF"/>
                </a:solidFill>
              </a:endParaRPr>
            </a:p>
          </p:txBody>
        </p:sp>
        <p:sp>
          <p:nvSpPr>
            <p:cNvPr id="461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grpSp>
      <p:sp>
        <p:nvSpPr>
          <p:cNvPr id="4609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solidFill>
                <a:srgbClr val="000000"/>
              </a:solidFill>
            </a:endParaRPr>
          </a:p>
        </p:txBody>
      </p:sp>
      <p:sp>
        <p:nvSpPr>
          <p:cNvPr id="27" name="Rechteck 4"/>
          <p:cNvSpPr>
            <a:spLocks noChangeArrowheads="1"/>
          </p:cNvSpPr>
          <p:nvPr/>
        </p:nvSpPr>
        <p:spPr bwMode="auto">
          <a:xfrm>
            <a:off x="0" y="2185059"/>
            <a:ext cx="9144000" cy="1682091"/>
          </a:xfrm>
          <a:prstGeom prst="rect">
            <a:avLst/>
          </a:prstGeom>
          <a:noFill/>
          <a:ln w="9525" algn="ctr">
            <a:noFill/>
            <a:round/>
            <a:headEnd/>
            <a:tailEnd/>
          </a:ln>
        </p:spPr>
        <p:txBody>
          <a:bodyPr wrap="none" anchor="ctr"/>
          <a:lstStyle/>
          <a:p>
            <a:pPr marL="36000" algn="ctr"/>
            <a:r>
              <a:rPr lang="tr-TR" sz="11000" b="1" noProof="1" smtClean="0">
                <a:solidFill>
                  <a:srgbClr val="FFFFFF"/>
                </a:solidFill>
                <a:effectLst>
                  <a:innerShdw blurRad="63500" dist="50800" dir="8100000">
                    <a:prstClr val="black">
                      <a:alpha val="50000"/>
                    </a:prstClr>
                  </a:innerShdw>
                </a:effectLst>
                <a:latin typeface="Calibri" pitchFamily="34" charset="0"/>
                <a:cs typeface="Calibri" pitchFamily="34" charset="0"/>
              </a:rPr>
              <a:t>Risk Puanlama</a:t>
            </a:r>
            <a:endParaRPr lang="tr-TR" sz="11000" b="1" noProof="1">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
        <p:nvSpPr>
          <p:cNvPr id="10" name="Rechteck 4"/>
          <p:cNvSpPr>
            <a:spLocks noChangeArrowheads="1"/>
          </p:cNvSpPr>
          <p:nvPr/>
        </p:nvSpPr>
        <p:spPr bwMode="auto">
          <a:xfrm>
            <a:off x="0" y="4827588"/>
            <a:ext cx="9144000" cy="1552575"/>
          </a:xfrm>
          <a:prstGeom prst="rect">
            <a:avLst/>
          </a:prstGeom>
          <a:noFill/>
          <a:ln w="9525" algn="ctr">
            <a:noFill/>
            <a:round/>
            <a:headEnd/>
            <a:tailEnd/>
          </a:ln>
        </p:spPr>
        <p:txBody>
          <a:bodyPr wrap="none" anchor="ctr"/>
          <a:lstStyle/>
          <a:p>
            <a:pPr marL="36000" algn="ctr"/>
            <a:endParaRPr lang="tr-TR" sz="4400" b="1" noProof="1">
              <a:solidFill>
                <a:srgbClr val="414141"/>
              </a:solidFill>
              <a:effectLst>
                <a:innerShdw blurRad="63500" dist="50800" dir="8100000">
                  <a:prstClr val="black">
                    <a:alpha val="50000"/>
                  </a:prstClr>
                </a:innerShdw>
              </a:effectLst>
              <a:latin typeface="Calibri" pitchFamily="34" charset="0"/>
              <a:cs typeface="Calibri" pitchFamily="34" charset="0"/>
            </a:endParaRPr>
          </a:p>
        </p:txBody>
      </p:sp>
      <p:sp>
        <p:nvSpPr>
          <p:cNvPr id="11" name="Oval 10"/>
          <p:cNvSpPr/>
          <p:nvPr/>
        </p:nvSpPr>
        <p:spPr>
          <a:xfrm>
            <a:off x="127590" y="411163"/>
            <a:ext cx="1512000" cy="1440000"/>
          </a:xfrm>
          <a:prstGeom prst="ellipse">
            <a:avLst/>
          </a:prstGeom>
          <a:noFill/>
          <a:ln w="539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7200" b="1" dirty="0" smtClean="0">
                <a:solidFill>
                  <a:srgbClr val="FFFFFF"/>
                </a:solidFill>
                <a:latin typeface="Cambria" pitchFamily="18" charset="0"/>
              </a:rPr>
              <a:t>6</a:t>
            </a:r>
            <a:endParaRPr lang="tr-TR" sz="7200" b="1" dirty="0">
              <a:solidFill>
                <a:srgbClr val="FFFFFF"/>
              </a:solidFill>
              <a:latin typeface="Cambria" pitchFamily="18" charset="0"/>
            </a:endParaRPr>
          </a:p>
        </p:txBody>
      </p:sp>
      <p:sp>
        <p:nvSpPr>
          <p:cNvPr id="12"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21352018"/>
      </p:ext>
    </p:extLst>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2888229103"/>
              </p:ext>
            </p:extLst>
          </p:nvPr>
        </p:nvGraphicFramePr>
        <p:xfrm>
          <a:off x="4802" y="2647949"/>
          <a:ext cx="9139626" cy="1152525"/>
        </p:xfrm>
        <a:graphic>
          <a:graphicData uri="http://schemas.openxmlformats.org/drawingml/2006/table">
            <a:tbl>
              <a:tblPr firstRow="1" bandRow="1">
                <a:effectLst>
                  <a:innerShdw blurRad="114300">
                    <a:prstClr val="black"/>
                  </a:innerShdw>
                </a:effectLst>
                <a:tableStyleId>{5C22544A-7EE6-4342-B048-85BDC9FD1C3A}</a:tableStyleId>
              </a:tblPr>
              <a:tblGrid>
                <a:gridCol w="566698"/>
                <a:gridCol w="1162050"/>
                <a:gridCol w="7366428"/>
                <a:gridCol w="44450"/>
              </a:tblGrid>
              <a:tr h="1152525">
                <a:tc>
                  <a:txBody>
                    <a:bodyPr/>
                    <a:lstStyle/>
                    <a:p>
                      <a:pPr algn="ctr"/>
                      <a:endParaRPr lang="tr-TR" sz="4400" b="1" dirty="0">
                        <a:solidFill>
                          <a:schemeClr val="tx1"/>
                        </a:solidFill>
                        <a:latin typeface="Calibri" pitchFamily="34" charset="0"/>
                        <a:cs typeface="Calibri" pitchFamily="34" charset="0"/>
                      </a:endParaRPr>
                    </a:p>
                  </a:txBody>
                  <a:tcPr vert="wordArtVert" anchor="ctr">
                    <a:solidFill>
                      <a:schemeClr val="bg1">
                        <a:lumMod val="85000"/>
                      </a:schemeClr>
                    </a:solidFill>
                  </a:tcPr>
                </a:tc>
                <a:tc>
                  <a:txBody>
                    <a:bodyPr/>
                    <a:lstStyle/>
                    <a:p>
                      <a:pPr algn="ctr"/>
                      <a:endParaRPr lang="tr-TR" sz="4400" b="1" dirty="0">
                        <a:latin typeface="Calibri" pitchFamily="34" charset="0"/>
                        <a:cs typeface="Calibri" pitchFamily="34" charset="0"/>
                      </a:endParaRPr>
                    </a:p>
                  </a:txBody>
                  <a:tcPr vert="wordArtVert" anchor="ctr">
                    <a:solidFill>
                      <a:schemeClr val="bg1">
                        <a:lumMod val="75000"/>
                      </a:schemeClr>
                    </a:solidFill>
                  </a:tcPr>
                </a:tc>
                <a:tc>
                  <a:txBody>
                    <a:bodyPr/>
                    <a:lstStyle/>
                    <a:p>
                      <a:pPr algn="ctr" fontAlgn="ctr"/>
                      <a:r>
                        <a:rPr kumimoji="0" lang="tr-TR" sz="40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Kantitatif ve Kalitatif Yöntemler</a:t>
                      </a:r>
                    </a:p>
                  </a:txBody>
                  <a:tcPr marL="9525" marR="9525" marT="9525" marB="0" anchor="ctr">
                    <a:solidFill>
                      <a:schemeClr val="bg1">
                        <a:lumMod val="85000"/>
                      </a:schemeClr>
                    </a:solidFill>
                  </a:tcPr>
                </a:tc>
                <a:tc>
                  <a:txBody>
                    <a:bodyPr/>
                    <a:lstStyle/>
                    <a:p>
                      <a:pPr algn="ctr" fontAlgn="ct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75757"/>
                    </a:solidFill>
                  </a:tcPr>
                </a:tc>
              </a:tr>
            </a:tbl>
          </a:graphicData>
        </a:graphic>
      </p:graphicFrame>
      <p:pic>
        <p:nvPicPr>
          <p:cNvPr id="7" name="Picture 2" descr="C:\Users\Ahmet Yiğitap\Desktop\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455" y="2790825"/>
            <a:ext cx="882220" cy="875620"/>
          </a:xfrm>
          <a:prstGeom prst="rect">
            <a:avLst/>
          </a:prstGeom>
          <a:noFill/>
          <a:extLst>
            <a:ext uri="{909E8E84-426E-40DD-AFC4-6F175D3DCCD1}">
              <a14:hiddenFill xmlns:a14="http://schemas.microsoft.com/office/drawing/2010/main">
                <a:solidFill>
                  <a:srgbClr val="FFFFFF"/>
                </a:solidFill>
              </a14:hiddenFill>
            </a:ext>
          </a:extLst>
        </p:spPr>
      </p:pic>
      <p:sp>
        <p:nvSpPr>
          <p:cNvPr id="5" name="On Kenarlı 4"/>
          <p:cNvSpPr/>
          <p:nvPr/>
        </p:nvSpPr>
        <p:spPr>
          <a:xfrm>
            <a:off x="3871350" y="1235018"/>
            <a:ext cx="1389413" cy="1258784"/>
          </a:xfrm>
          <a:prstGeom prst="decagon">
            <a:avLst/>
          </a:prstGeom>
          <a:solidFill>
            <a:schemeClr val="bg2">
              <a:lumMod val="75000"/>
            </a:schemeClr>
          </a:solidFill>
          <a:ln>
            <a:solidFill>
              <a:schemeClr val="bg1">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800" b="1" dirty="0" smtClean="0">
                <a:latin typeface="Calibri" pitchFamily="34" charset="0"/>
                <a:cs typeface="Calibri" pitchFamily="34" charset="0"/>
              </a:rPr>
              <a:t>3</a:t>
            </a:r>
            <a:endParaRPr lang="tr-TR" sz="8800" b="1" dirty="0">
              <a:latin typeface="Calibri" pitchFamily="34" charset="0"/>
              <a:cs typeface="Calibri" pitchFamily="34" charset="0"/>
            </a:endParaRPr>
          </a:p>
        </p:txBody>
      </p:sp>
      <p:sp>
        <p:nvSpPr>
          <p:cNvPr id="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861075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46082" name="Group 13"/>
          <p:cNvGrpSpPr>
            <a:grpSpLocks/>
          </p:cNvGrpSpPr>
          <p:nvPr/>
        </p:nvGrpSpPr>
        <p:grpSpPr bwMode="auto">
          <a:xfrm>
            <a:off x="-2381" y="909638"/>
            <a:ext cx="9144000" cy="5948362"/>
            <a:chOff x="0" y="0"/>
            <a:chExt cx="5760" cy="3747"/>
          </a:xfrm>
        </p:grpSpPr>
        <p:sp>
          <p:nvSpPr>
            <p:cNvPr id="461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rgbClr val="FFFFFF"/>
                </a:solidFill>
              </a:endParaRPr>
            </a:p>
          </p:txBody>
        </p:sp>
        <p:sp>
          <p:nvSpPr>
            <p:cNvPr id="461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grpSp>
      <p:sp>
        <p:nvSpPr>
          <p:cNvPr id="4609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solidFill>
                <a:srgbClr val="000000"/>
              </a:solidFill>
            </a:endParaRPr>
          </a:p>
        </p:txBody>
      </p:sp>
      <p:sp>
        <p:nvSpPr>
          <p:cNvPr id="27" name="Rechteck 4"/>
          <p:cNvSpPr>
            <a:spLocks noChangeArrowheads="1"/>
          </p:cNvSpPr>
          <p:nvPr/>
        </p:nvSpPr>
        <p:spPr bwMode="auto">
          <a:xfrm>
            <a:off x="0" y="2185059"/>
            <a:ext cx="9144000" cy="1682091"/>
          </a:xfrm>
          <a:prstGeom prst="rect">
            <a:avLst/>
          </a:prstGeom>
          <a:noFill/>
          <a:ln w="9525" algn="ctr">
            <a:noFill/>
            <a:round/>
            <a:headEnd/>
            <a:tailEnd/>
          </a:ln>
        </p:spPr>
        <p:txBody>
          <a:bodyPr wrap="none" anchor="ctr"/>
          <a:lstStyle/>
          <a:p>
            <a:pPr marL="36000" algn="ctr"/>
            <a:r>
              <a:rPr lang="tr-TR" sz="11000" b="1" noProof="1" smtClean="0">
                <a:solidFill>
                  <a:srgbClr val="FFFFFF"/>
                </a:solidFill>
                <a:effectLst>
                  <a:innerShdw blurRad="63500" dist="50800" dir="8100000">
                    <a:prstClr val="black">
                      <a:alpha val="50000"/>
                    </a:prstClr>
                  </a:innerShdw>
                </a:effectLst>
                <a:latin typeface="Calibri" pitchFamily="34" charset="0"/>
                <a:cs typeface="Calibri" pitchFamily="34" charset="0"/>
              </a:rPr>
              <a:t>FTA</a:t>
            </a:r>
            <a:endParaRPr lang="tr-TR" sz="11000" b="1" noProof="1">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
        <p:nvSpPr>
          <p:cNvPr id="10" name="Rechteck 4"/>
          <p:cNvSpPr>
            <a:spLocks noChangeArrowheads="1"/>
          </p:cNvSpPr>
          <p:nvPr/>
        </p:nvSpPr>
        <p:spPr bwMode="auto">
          <a:xfrm>
            <a:off x="0" y="4656138"/>
            <a:ext cx="9144000" cy="1552575"/>
          </a:xfrm>
          <a:prstGeom prst="rect">
            <a:avLst/>
          </a:prstGeom>
          <a:noFill/>
          <a:ln w="9525" algn="ctr">
            <a:noFill/>
            <a:round/>
            <a:headEnd/>
            <a:tailEnd/>
          </a:ln>
        </p:spPr>
        <p:txBody>
          <a:bodyPr wrap="none" anchor="ctr"/>
          <a:lstStyle/>
          <a:p>
            <a:pPr marL="36000" algn="ctr"/>
            <a:r>
              <a:rPr lang="tr-TR" sz="4400" b="1" noProof="1">
                <a:solidFill>
                  <a:srgbClr val="414141"/>
                </a:solidFill>
                <a:effectLst>
                  <a:innerShdw blurRad="63500" dist="50800" dir="8100000">
                    <a:prstClr val="black">
                      <a:alpha val="50000"/>
                    </a:prstClr>
                  </a:innerShdw>
                </a:effectLst>
                <a:latin typeface="Calibri" pitchFamily="34" charset="0"/>
                <a:cs typeface="Calibri" pitchFamily="34" charset="0"/>
              </a:rPr>
              <a:t>(Fault Tree Analysis)</a:t>
            </a:r>
            <a:endParaRPr lang="tr-TR" sz="4400" b="1" noProof="1" smtClean="0">
              <a:solidFill>
                <a:srgbClr val="414141"/>
              </a:solidFill>
              <a:effectLst>
                <a:innerShdw blurRad="63500" dist="50800" dir="8100000">
                  <a:prstClr val="black">
                    <a:alpha val="50000"/>
                  </a:prstClr>
                </a:innerShdw>
              </a:effectLst>
              <a:latin typeface="Calibri" pitchFamily="34" charset="0"/>
              <a:cs typeface="Calibri" pitchFamily="34" charset="0"/>
            </a:endParaRPr>
          </a:p>
          <a:p>
            <a:pPr marL="36000" algn="ctr"/>
            <a:r>
              <a:rPr lang="tr-TR" sz="4400" b="1" noProof="1">
                <a:solidFill>
                  <a:srgbClr val="414141"/>
                </a:solidFill>
                <a:effectLst>
                  <a:innerShdw blurRad="63500" dist="50800" dir="8100000">
                    <a:prstClr val="black">
                      <a:alpha val="50000"/>
                    </a:prstClr>
                  </a:innerShdw>
                </a:effectLst>
                <a:latin typeface="Calibri" pitchFamily="34" charset="0"/>
                <a:cs typeface="Calibri" pitchFamily="34" charset="0"/>
              </a:rPr>
              <a:t>Hata Ağacı </a:t>
            </a:r>
            <a:r>
              <a:rPr lang="tr-TR" sz="4400" b="1" noProof="1" smtClean="0">
                <a:solidFill>
                  <a:srgbClr val="414141"/>
                </a:solidFill>
                <a:effectLst>
                  <a:innerShdw blurRad="63500" dist="50800" dir="8100000">
                    <a:prstClr val="black">
                      <a:alpha val="50000"/>
                    </a:prstClr>
                  </a:innerShdw>
                </a:effectLst>
                <a:latin typeface="Calibri" pitchFamily="34" charset="0"/>
                <a:cs typeface="Calibri" pitchFamily="34" charset="0"/>
              </a:rPr>
              <a:t>Analizi</a:t>
            </a:r>
            <a:endParaRPr lang="tr-TR" sz="4400" b="1" noProof="1">
              <a:solidFill>
                <a:srgbClr val="414141"/>
              </a:solidFill>
              <a:effectLst>
                <a:innerShdw blurRad="63500" dist="50800" dir="8100000">
                  <a:prstClr val="black">
                    <a:alpha val="50000"/>
                  </a:prstClr>
                </a:innerShdw>
              </a:effectLst>
              <a:latin typeface="Calibri" pitchFamily="34" charset="0"/>
              <a:cs typeface="Calibri" pitchFamily="34" charset="0"/>
            </a:endParaRPr>
          </a:p>
        </p:txBody>
      </p:sp>
      <p:sp>
        <p:nvSpPr>
          <p:cNvPr id="11" name="Oval 10"/>
          <p:cNvSpPr/>
          <p:nvPr/>
        </p:nvSpPr>
        <p:spPr>
          <a:xfrm>
            <a:off x="127590" y="411163"/>
            <a:ext cx="1512000" cy="1440000"/>
          </a:xfrm>
          <a:prstGeom prst="ellipse">
            <a:avLst/>
          </a:prstGeom>
          <a:noFill/>
          <a:ln w="539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7200" b="1" dirty="0" smtClean="0">
                <a:latin typeface="Cambria" pitchFamily="18" charset="0"/>
              </a:rPr>
              <a:t>1</a:t>
            </a:r>
            <a:endParaRPr lang="tr-TR" sz="7200" b="1" dirty="0">
              <a:latin typeface="Cambria" pitchFamily="18" charset="0"/>
            </a:endParaRPr>
          </a:p>
        </p:txBody>
      </p:sp>
      <p:sp>
        <p:nvSpPr>
          <p:cNvPr id="12"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415946720"/>
      </p:ext>
    </p:extLst>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FTA AÇIKLAMA</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16000">
              <a:spcAft>
                <a:spcPts val="0"/>
              </a:spcAft>
              <a:buClr>
                <a:srgbClr val="292929"/>
              </a:buClr>
              <a:buFont typeface="Wingdings" pitchFamily="2" charset="2"/>
              <a:buChar char="ü"/>
              <a:defRPr/>
            </a:pPr>
            <a:endParaRPr lang="tr-TR" sz="1000" i="1" dirty="0" smtClean="0">
              <a:solidFill>
                <a:srgbClr val="000000"/>
              </a:solidFill>
              <a:latin typeface="Calibri" pitchFamily="34" charset="0"/>
              <a:cs typeface="Calibri" pitchFamily="34" charset="0"/>
            </a:endParaRPr>
          </a:p>
          <a:p>
            <a:pPr marL="144000" algn="ctr">
              <a:spcAft>
                <a:spcPts val="300"/>
              </a:spcAft>
              <a:buClr>
                <a:srgbClr val="292929"/>
              </a:buClr>
              <a:defRPr/>
            </a:pPr>
            <a:r>
              <a:rPr lang="tr-TR" sz="2000" i="1" dirty="0">
                <a:solidFill>
                  <a:srgbClr val="000000"/>
                </a:solidFill>
                <a:latin typeface="Calibri" pitchFamily="34" charset="0"/>
                <a:cs typeface="Calibri" pitchFamily="34" charset="0"/>
              </a:rPr>
              <a:t>«Hata ağacı analizi kavramı (FTA), </a:t>
            </a:r>
            <a:r>
              <a:rPr lang="tr-TR" sz="2000" b="1" i="1" dirty="0">
                <a:solidFill>
                  <a:srgbClr val="000000"/>
                </a:solidFill>
                <a:latin typeface="Calibri" pitchFamily="34" charset="0"/>
                <a:cs typeface="Calibri" pitchFamily="34" charset="0"/>
              </a:rPr>
              <a:t>1962 yılında </a:t>
            </a:r>
            <a:r>
              <a:rPr lang="tr-TR" sz="2000" b="1" i="1" dirty="0" err="1">
                <a:solidFill>
                  <a:srgbClr val="000000"/>
                </a:solidFill>
                <a:latin typeface="Calibri" pitchFamily="34" charset="0"/>
                <a:cs typeface="Calibri" pitchFamily="34" charset="0"/>
              </a:rPr>
              <a:t>Bell</a:t>
            </a:r>
            <a:r>
              <a:rPr lang="tr-TR" sz="2000" b="1" i="1" dirty="0">
                <a:solidFill>
                  <a:srgbClr val="000000"/>
                </a:solidFill>
                <a:latin typeface="Calibri" pitchFamily="34" charset="0"/>
                <a:cs typeface="Calibri" pitchFamily="34" charset="0"/>
              </a:rPr>
              <a:t> Telefon Laboratuvarlarında, </a:t>
            </a:r>
            <a:r>
              <a:rPr lang="tr-TR" sz="2000" b="1" i="1" dirty="0" err="1">
                <a:solidFill>
                  <a:srgbClr val="000000"/>
                </a:solidFill>
                <a:latin typeface="Calibri" pitchFamily="34" charset="0"/>
                <a:cs typeface="Calibri" pitchFamily="34" charset="0"/>
              </a:rPr>
              <a:t>Mınutemen</a:t>
            </a:r>
            <a:r>
              <a:rPr lang="tr-TR" sz="2000" b="1" i="1" dirty="0">
                <a:solidFill>
                  <a:srgbClr val="000000"/>
                </a:solidFill>
                <a:latin typeface="Calibri" pitchFamily="34" charset="0"/>
                <a:cs typeface="Calibri" pitchFamily="34" charset="0"/>
              </a:rPr>
              <a:t> </a:t>
            </a:r>
            <a:r>
              <a:rPr lang="tr-TR" sz="2000" b="1" i="1" dirty="0">
                <a:solidFill>
                  <a:srgbClr val="C00000"/>
                </a:solidFill>
                <a:latin typeface="Calibri" pitchFamily="34" charset="0"/>
                <a:cs typeface="Calibri" pitchFamily="34" charset="0"/>
              </a:rPr>
              <a:t>kıtalararası balistik füze hedefleme kontrol sisteminin güvenlik değerlendirmesini </a:t>
            </a:r>
            <a:r>
              <a:rPr lang="tr-TR" sz="2000" i="1" dirty="0">
                <a:solidFill>
                  <a:srgbClr val="000000"/>
                </a:solidFill>
                <a:latin typeface="Calibri" pitchFamily="34" charset="0"/>
                <a:cs typeface="Calibri" pitchFamily="34" charset="0"/>
              </a:rPr>
              <a:t>gerçekleştirmek maksadıyla dizayn edilmiştir</a:t>
            </a:r>
            <a:r>
              <a:rPr lang="tr-TR" sz="2000" i="1" dirty="0" smtClean="0">
                <a:solidFill>
                  <a:srgbClr val="000000"/>
                </a:solidFill>
                <a:latin typeface="Calibri" pitchFamily="34" charset="0"/>
                <a:cs typeface="Calibri" pitchFamily="34" charset="0"/>
              </a:rPr>
              <a:t>.</a:t>
            </a:r>
          </a:p>
          <a:p>
            <a:pPr marL="144000" algn="ctr">
              <a:spcAft>
                <a:spcPts val="300"/>
              </a:spcAft>
              <a:buClr>
                <a:srgbClr val="292929"/>
              </a:buClr>
              <a:defRPr/>
            </a:pPr>
            <a:endParaRPr lang="tr-TR" sz="2000" i="1" dirty="0" smtClean="0">
              <a:solidFill>
                <a:srgbClr val="000000"/>
              </a:solidFill>
              <a:latin typeface="Calibri" pitchFamily="34" charset="0"/>
              <a:cs typeface="Calibri" pitchFamily="34" charset="0"/>
            </a:endParaRPr>
          </a:p>
          <a:p>
            <a:pPr marL="144000" algn="ctr">
              <a:spcAft>
                <a:spcPts val="300"/>
              </a:spcAft>
              <a:buClr>
                <a:srgbClr val="292929"/>
              </a:buClr>
              <a:defRPr/>
            </a:pPr>
            <a:r>
              <a:rPr lang="tr-TR" sz="2000" i="1" dirty="0" smtClean="0">
                <a:solidFill>
                  <a:srgbClr val="000000"/>
                </a:solidFill>
                <a:latin typeface="Calibri" pitchFamily="34" charset="0"/>
                <a:cs typeface="Calibri" pitchFamily="34" charset="0"/>
              </a:rPr>
              <a:t>«Hata </a:t>
            </a:r>
            <a:r>
              <a:rPr lang="tr-TR" sz="2000" i="1" dirty="0">
                <a:solidFill>
                  <a:srgbClr val="000000"/>
                </a:solidFill>
                <a:latin typeface="Calibri" pitchFamily="34" charset="0"/>
                <a:cs typeface="Calibri" pitchFamily="34" charset="0"/>
              </a:rPr>
              <a:t>ağacı metodolojisi, </a:t>
            </a:r>
            <a:r>
              <a:rPr lang="tr-TR" sz="2000" b="1" i="1" dirty="0">
                <a:solidFill>
                  <a:srgbClr val="000000"/>
                </a:solidFill>
                <a:latin typeface="Calibri" pitchFamily="34" charset="0"/>
                <a:cs typeface="Calibri" pitchFamily="34" charset="0"/>
              </a:rPr>
              <a:t>sistem hatalarını </a:t>
            </a:r>
            <a:r>
              <a:rPr lang="tr-TR" sz="2000" i="1" dirty="0" smtClean="0">
                <a:solidFill>
                  <a:srgbClr val="000000"/>
                </a:solidFill>
                <a:latin typeface="Calibri" pitchFamily="34" charset="0"/>
                <a:cs typeface="Calibri" pitchFamily="34" charset="0"/>
              </a:rPr>
              <a:t>ile </a:t>
            </a:r>
            <a:r>
              <a:rPr lang="tr-TR" sz="2000" b="1" i="1" dirty="0">
                <a:solidFill>
                  <a:srgbClr val="000000"/>
                </a:solidFill>
                <a:latin typeface="Calibri" pitchFamily="34" charset="0"/>
                <a:cs typeface="Calibri" pitchFamily="34" charset="0"/>
              </a:rPr>
              <a:t>sistem ve sistem bileşenlerinin hatalarındaki özgül sakıncalı olaylar arasındaki bağlantıyı </a:t>
            </a:r>
            <a:r>
              <a:rPr lang="tr-TR" sz="2000" i="1" dirty="0">
                <a:solidFill>
                  <a:srgbClr val="000000"/>
                </a:solidFill>
                <a:latin typeface="Calibri" pitchFamily="34" charset="0"/>
                <a:cs typeface="Calibri" pitchFamily="34" charset="0"/>
              </a:rPr>
              <a:t>gösteren mantıksal </a:t>
            </a:r>
            <a:r>
              <a:rPr lang="tr-TR" sz="2000" i="1" dirty="0" smtClean="0">
                <a:solidFill>
                  <a:srgbClr val="000000"/>
                </a:solidFill>
                <a:latin typeface="Calibri" pitchFamily="34" charset="0"/>
                <a:cs typeface="Calibri" pitchFamily="34" charset="0"/>
              </a:rPr>
              <a:t>diyagramlardır.»</a:t>
            </a:r>
            <a:endParaRPr lang="tr-TR" sz="2000" i="1" dirty="0">
              <a:solidFill>
                <a:srgbClr val="000000"/>
              </a:solidFill>
              <a:latin typeface="Calibri" pitchFamily="34" charset="0"/>
              <a:cs typeface="Calibri" pitchFamily="34" charset="0"/>
            </a:endParaRPr>
          </a:p>
          <a:p>
            <a:pPr marL="144000" algn="ctr">
              <a:spcAft>
                <a:spcPts val="300"/>
              </a:spcAft>
              <a:buClr>
                <a:srgbClr val="292929"/>
              </a:buClr>
              <a:defRPr/>
            </a:pPr>
            <a:endParaRPr lang="tr-TR" sz="2000" i="1" dirty="0">
              <a:solidFill>
                <a:srgbClr val="000000"/>
              </a:solidFill>
              <a:latin typeface="Calibri" pitchFamily="34" charset="0"/>
              <a:cs typeface="Calibri" pitchFamily="34" charset="0"/>
            </a:endParaRPr>
          </a:p>
          <a:p>
            <a:pPr marL="144000" algn="ctr">
              <a:spcAft>
                <a:spcPts val="30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414553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FMA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«Basit Tarifler»</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i="1" dirty="0" smtClean="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
            </a:r>
            <a:br>
              <a:rPr lang="tr-TR" sz="2000" i="1" dirty="0">
                <a:solidFill>
                  <a:srgbClr val="000000"/>
                </a:solidFill>
                <a:latin typeface="Calibri" pitchFamily="34" charset="0"/>
                <a:cs typeface="Calibri" pitchFamily="34" charset="0"/>
              </a:rPr>
            </a:br>
            <a:r>
              <a:rPr lang="tr-TR" sz="2000" b="1" i="1" dirty="0">
                <a:solidFill>
                  <a:srgbClr val="000000"/>
                </a:solidFill>
                <a:latin typeface="Calibri" pitchFamily="34" charset="0"/>
                <a:cs typeface="Calibri" pitchFamily="34" charset="0"/>
              </a:rPr>
              <a:t>VE (AND) İ</a:t>
            </a:r>
            <a:r>
              <a:rPr lang="tr-TR" sz="2000" b="1" i="1" dirty="0" smtClean="0">
                <a:solidFill>
                  <a:srgbClr val="000000"/>
                </a:solidFill>
                <a:latin typeface="Calibri" pitchFamily="34" charset="0"/>
                <a:cs typeface="Calibri" pitchFamily="34" charset="0"/>
              </a:rPr>
              <a:t>şlemi</a:t>
            </a:r>
            <a:r>
              <a:rPr lang="tr-TR" sz="2000" b="1" i="1" dirty="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Ve işleminde iki </a:t>
            </a:r>
            <a:r>
              <a:rPr lang="tr-TR" sz="2000" i="1" dirty="0" err="1">
                <a:solidFill>
                  <a:srgbClr val="000000"/>
                </a:solidFill>
                <a:latin typeface="Calibri" pitchFamily="34" charset="0"/>
                <a:cs typeface="Calibri" pitchFamily="34" charset="0"/>
              </a:rPr>
              <a:t>Boolean</a:t>
            </a:r>
            <a:r>
              <a:rPr lang="tr-TR" sz="2000" i="1" dirty="0">
                <a:solidFill>
                  <a:srgbClr val="000000"/>
                </a:solidFill>
                <a:latin typeface="Calibri" pitchFamily="34" charset="0"/>
                <a:cs typeface="Calibri" pitchFamily="34" charset="0"/>
              </a:rPr>
              <a:t> değişkeni vardır. A ve B çıkışı, (A.B) şeklinde yazılır. </a:t>
            </a:r>
            <a:br>
              <a:rPr lang="tr-TR" sz="2000" i="1" dirty="0">
                <a:solidFill>
                  <a:srgbClr val="000000"/>
                </a:solidFill>
                <a:latin typeface="Calibri" pitchFamily="34" charset="0"/>
                <a:cs typeface="Calibri" pitchFamily="34" charset="0"/>
              </a:rPr>
            </a:br>
            <a:endParaRPr lang="tr-TR" sz="2000"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VEYA (</a:t>
            </a:r>
            <a:r>
              <a:rPr lang="tr-TR" sz="2000" b="1" i="1" dirty="0" err="1">
                <a:solidFill>
                  <a:srgbClr val="000000"/>
                </a:solidFill>
                <a:latin typeface="Calibri" pitchFamily="34" charset="0"/>
                <a:cs typeface="Calibri" pitchFamily="34" charset="0"/>
              </a:rPr>
              <a:t>Or</a:t>
            </a:r>
            <a:r>
              <a:rPr lang="tr-TR" sz="2000" b="1" i="1" dirty="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İşlemi</a:t>
            </a:r>
            <a:r>
              <a:rPr lang="tr-TR" sz="2000" b="1" i="1" dirty="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Veya işleminde A ve B gibi iki </a:t>
            </a:r>
            <a:r>
              <a:rPr lang="tr-TR" sz="2000" i="1" dirty="0" err="1">
                <a:solidFill>
                  <a:srgbClr val="000000"/>
                </a:solidFill>
                <a:latin typeface="Calibri" pitchFamily="34" charset="0"/>
                <a:cs typeface="Calibri" pitchFamily="34" charset="0"/>
              </a:rPr>
              <a:t>Boolean</a:t>
            </a:r>
            <a:r>
              <a:rPr lang="tr-TR" sz="2000" i="1" dirty="0">
                <a:solidFill>
                  <a:srgbClr val="000000"/>
                </a:solidFill>
                <a:latin typeface="Calibri" pitchFamily="34" charset="0"/>
                <a:cs typeface="Calibri" pitchFamily="34" charset="0"/>
              </a:rPr>
              <a:t> değişkeni vardır. (A+B) şeklinde yazılır.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295130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«İşyerinde  </a:t>
            </a:r>
            <a:r>
              <a:rPr lang="tr-TR" sz="2000" i="1" dirty="0">
                <a:solidFill>
                  <a:srgbClr val="000000"/>
                </a:solidFill>
                <a:latin typeface="Calibri" pitchFamily="34" charset="0"/>
                <a:cs typeface="Calibri" pitchFamily="34" charset="0"/>
              </a:rPr>
              <a:t>meydana gelebilecek, maruz kimselere veya çalışma çevresine zarar ya da hasar verici </a:t>
            </a:r>
            <a:r>
              <a:rPr lang="tr-TR" sz="2000" i="1" dirty="0" smtClean="0">
                <a:solidFill>
                  <a:srgbClr val="000000"/>
                </a:solidFill>
                <a:latin typeface="Calibri" pitchFamily="34" charset="0"/>
                <a:cs typeface="Calibri" pitchFamily="34" charset="0"/>
              </a:rPr>
              <a:t>nitelikteki; </a:t>
            </a:r>
            <a:r>
              <a:rPr lang="tr-TR" sz="2000" b="1" i="1" dirty="0" smtClean="0">
                <a:solidFill>
                  <a:srgbClr val="000000"/>
                </a:solidFill>
                <a:latin typeface="Calibri" pitchFamily="34" charset="0"/>
                <a:cs typeface="Calibri" pitchFamily="34" charset="0"/>
              </a:rPr>
              <a:t>bir olayın </a:t>
            </a:r>
            <a:r>
              <a:rPr lang="tr-TR" sz="2000" b="1" i="1" dirty="0">
                <a:solidFill>
                  <a:srgbClr val="000000"/>
                </a:solidFill>
                <a:latin typeface="Calibri" pitchFamily="34" charset="0"/>
                <a:cs typeface="Calibri" pitchFamily="34" charset="0"/>
              </a:rPr>
              <a:t>meydana gelme ihtimali </a:t>
            </a:r>
            <a:r>
              <a:rPr lang="tr-TR" sz="2000" b="1" i="1" dirty="0" smtClean="0">
                <a:solidFill>
                  <a:srgbClr val="000000"/>
                </a:solidFill>
                <a:latin typeface="Calibri" pitchFamily="34" charset="0"/>
                <a:cs typeface="Calibri" pitchFamily="34" charset="0"/>
              </a:rPr>
              <a:t>(olasılığı) ile, zarar </a:t>
            </a:r>
            <a:r>
              <a:rPr lang="tr-TR" sz="2000" b="1" i="1" dirty="0">
                <a:solidFill>
                  <a:srgbClr val="000000"/>
                </a:solidFill>
                <a:latin typeface="Calibri" pitchFamily="34" charset="0"/>
                <a:cs typeface="Calibri" pitchFamily="34" charset="0"/>
              </a:rPr>
              <a:t>verme </a:t>
            </a:r>
            <a:r>
              <a:rPr lang="tr-TR" sz="2000" b="1" i="1" dirty="0" smtClean="0">
                <a:solidFill>
                  <a:srgbClr val="000000"/>
                </a:solidFill>
                <a:latin typeface="Calibri" pitchFamily="34" charset="0"/>
                <a:cs typeface="Calibri" pitchFamily="34" charset="0"/>
              </a:rPr>
              <a:t>derecesinin (şiddetinin) bileşkesi» </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«Belirli </a:t>
            </a:r>
            <a:r>
              <a:rPr lang="tr-TR" sz="2000" b="1" i="1" dirty="0">
                <a:solidFill>
                  <a:srgbClr val="000000"/>
                </a:solidFill>
                <a:latin typeface="Calibri" pitchFamily="34" charset="0"/>
                <a:cs typeface="Calibri" pitchFamily="34" charset="0"/>
              </a:rPr>
              <a:t>bir tehlikeli olayın meydana gelme olasılığı ile bu olayın sonuçlarının ortaya </a:t>
            </a:r>
            <a:r>
              <a:rPr lang="tr-TR" sz="2000" b="1" i="1" dirty="0" smtClean="0">
                <a:solidFill>
                  <a:srgbClr val="000000"/>
                </a:solidFill>
                <a:latin typeface="Calibri" pitchFamily="34" charset="0"/>
                <a:cs typeface="Calibri" pitchFamily="34" charset="0"/>
              </a:rPr>
              <a:t>çıkardığı (çıkaracağı) </a:t>
            </a:r>
            <a:r>
              <a:rPr lang="tr-TR" sz="2000" b="1" i="1" dirty="0">
                <a:solidFill>
                  <a:srgbClr val="000000"/>
                </a:solidFill>
                <a:latin typeface="Calibri" pitchFamily="34" charset="0"/>
                <a:cs typeface="Calibri" pitchFamily="34" charset="0"/>
              </a:rPr>
              <a:t>zarar, hasar veya </a:t>
            </a:r>
            <a:r>
              <a:rPr lang="tr-TR" sz="2000" b="1" i="1" dirty="0" smtClean="0">
                <a:solidFill>
                  <a:srgbClr val="000000"/>
                </a:solidFill>
                <a:latin typeface="Calibri" pitchFamily="34" charset="0"/>
                <a:cs typeface="Calibri" pitchFamily="34" charset="0"/>
              </a:rPr>
              <a:t>yaralanma </a:t>
            </a:r>
            <a:r>
              <a:rPr lang="tr-TR" sz="2000" b="1" i="1" dirty="0">
                <a:solidFill>
                  <a:srgbClr val="000000"/>
                </a:solidFill>
                <a:latin typeface="Calibri" pitchFamily="34" charset="0"/>
                <a:cs typeface="Calibri" pitchFamily="34" charset="0"/>
              </a:rPr>
              <a:t>şiddetinin </a:t>
            </a:r>
            <a:r>
              <a:rPr lang="tr-TR" sz="2000" b="1" i="1" dirty="0" smtClean="0">
                <a:solidFill>
                  <a:srgbClr val="000000"/>
                </a:solidFill>
                <a:latin typeface="Calibri" pitchFamily="34" charset="0"/>
                <a:cs typeface="Calibri" pitchFamily="34" charset="0"/>
              </a:rPr>
              <a:t>bileşimi»</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611984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399512374"/>
              </p:ext>
            </p:extLst>
          </p:nvPr>
        </p:nvGraphicFramePr>
        <p:xfrm>
          <a:off x="184170" y="873581"/>
          <a:ext cx="8864296" cy="5422444"/>
        </p:xfrm>
        <a:graphic>
          <a:graphicData uri="http://schemas.openxmlformats.org/drawingml/2006/table">
            <a:tbl>
              <a:tblPr firstRow="1" firstCol="1" bandRow="1"/>
              <a:tblGrid>
                <a:gridCol w="1911330"/>
                <a:gridCol w="1316440"/>
                <a:gridCol w="5636526"/>
              </a:tblGrid>
              <a:tr h="474674">
                <a:tc gridSpan="2">
                  <a:txBody>
                    <a:bodyPr/>
                    <a:lstStyle/>
                    <a:p>
                      <a:pPr algn="ctr">
                        <a:spcAft>
                          <a:spcPts val="0"/>
                        </a:spcAft>
                      </a:pPr>
                      <a:r>
                        <a:rPr lang="tr-TR" sz="2000" i="1" dirty="0" smtClean="0">
                          <a:solidFill>
                            <a:schemeClr val="bg1"/>
                          </a:solidFill>
                          <a:effectLst/>
                          <a:latin typeface="Cambria" pitchFamily="18" charset="0"/>
                        </a:rPr>
                        <a:t> Olaylar</a:t>
                      </a:r>
                      <a:endParaRPr lang="tr-TR" sz="2000"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hMerge="1">
                  <a:txBody>
                    <a:bodyPr/>
                    <a:lstStyle/>
                    <a:p>
                      <a:pPr algn="ctr">
                        <a:spcAft>
                          <a:spcPts val="0"/>
                        </a:spcAft>
                      </a:pPr>
                      <a:endParaRPr lang="tr-TR" sz="2000" i="1" dirty="0">
                        <a:solidFill>
                          <a:schemeClr val="bg1"/>
                        </a:solidFill>
                        <a:effectLst/>
                        <a:latin typeface="Cambria" pitchFamily="18"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2000" i="1" dirty="0" smtClean="0">
                          <a:solidFill>
                            <a:schemeClr val="bg1"/>
                          </a:solidFill>
                          <a:effectLst/>
                          <a:latin typeface="Cambria" pitchFamily="18" charset="0"/>
                          <a:ea typeface="Times New Roman"/>
                          <a:cs typeface="Times New Roman"/>
                        </a:rPr>
                        <a:t>Anlamı</a:t>
                      </a:r>
                      <a:endParaRPr lang="tr-TR" sz="2000" i="1" dirty="0">
                        <a:solidFill>
                          <a:schemeClr val="bg1"/>
                        </a:solidFill>
                        <a:effectLst/>
                        <a:latin typeface="Cambria" pitchFamily="18"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989554">
                <a:tc>
                  <a:txBody>
                    <a:bodyPr/>
                    <a:lstStyle/>
                    <a:p>
                      <a:pPr algn="just">
                        <a:spcAft>
                          <a:spcPts val="0"/>
                        </a:spcAft>
                      </a:pPr>
                      <a:endParaRPr lang="tr-TR" sz="1400" b="0"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1" i="0" dirty="0" smtClean="0">
                          <a:effectLst/>
                          <a:latin typeface="Calibri" pitchFamily="34" charset="0"/>
                          <a:cs typeface="Calibri" pitchFamily="34" charset="0"/>
                        </a:rPr>
                        <a:t>DİKDÖRGEN</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0" i="1" dirty="0" smtClean="0">
                          <a:effectLst/>
                          <a:latin typeface="Calibri" pitchFamily="34" charset="0"/>
                          <a:cs typeface="Calibri" pitchFamily="34" charset="0"/>
                        </a:rPr>
                        <a:t>Mantık kapısı ile bağlı daha basit olayların elementlerin veya</a:t>
                      </a:r>
                      <a:r>
                        <a:rPr lang="tr-TR" sz="1600" b="0" i="1" baseline="0" dirty="0" smtClean="0">
                          <a:effectLst/>
                          <a:latin typeface="Calibri" pitchFamily="34" charset="0"/>
                          <a:cs typeface="Calibri" pitchFamily="34" charset="0"/>
                        </a:rPr>
                        <a:t> faktörlerin kombinasyonu ile ortaya çıkan olay</a:t>
                      </a:r>
                      <a:r>
                        <a:rPr lang="tr-TR" sz="1600" b="0" i="1" dirty="0" smtClean="0">
                          <a:effectLst/>
                          <a:latin typeface="Calibri" pitchFamily="34" charset="0"/>
                          <a:cs typeface="Calibri" pitchFamily="34" charset="0"/>
                        </a:rPr>
                        <a:t> </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1" i="0" dirty="0" smtClean="0">
                          <a:effectLst/>
                          <a:latin typeface="Calibri" pitchFamily="34" charset="0"/>
                          <a:ea typeface="Times New Roman"/>
                          <a:cs typeface="Calibri" pitchFamily="34" charset="0"/>
                        </a:rPr>
                        <a:t>DAİRE</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0" i="1" dirty="0" smtClean="0">
                          <a:effectLst/>
                          <a:latin typeface="Calibri" pitchFamily="34" charset="0"/>
                          <a:cs typeface="Calibri" pitchFamily="34" charset="0"/>
                        </a:rPr>
                        <a:t>Esas olay</a:t>
                      </a:r>
                      <a:r>
                        <a:rPr lang="tr-TR" sz="1600" b="0" i="1" baseline="0" dirty="0" smtClean="0">
                          <a:effectLst/>
                          <a:latin typeface="Calibri" pitchFamily="34" charset="0"/>
                          <a:cs typeface="Calibri" pitchFamily="34" charset="0"/>
                        </a:rPr>
                        <a:t> (yaprak-başlatan olay). Bu sembol birinci durumdaki problem için kullanılır. Daha ileri bir gelişimi gerçekleştirmeyen, işleme gerek duyulmayan temel bir olaydır. </a:t>
                      </a:r>
                      <a:endParaRPr lang="tr-TR" sz="1600" b="0" i="1" dirty="0" smtClean="0">
                        <a:effectLst/>
                        <a:latin typeface="Calibri" pitchFamily="34" charset="0"/>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1" i="0" dirty="0" smtClean="0">
                          <a:effectLst/>
                          <a:latin typeface="Calibri" pitchFamily="34" charset="0"/>
                          <a:ea typeface="Times New Roman"/>
                          <a:cs typeface="Calibri" pitchFamily="34" charset="0"/>
                        </a:rPr>
                        <a:t>ELİPS</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0" i="1" dirty="0" smtClean="0">
                          <a:effectLst/>
                          <a:latin typeface="Calibri" pitchFamily="34" charset="0"/>
                          <a:cs typeface="Calibri" pitchFamily="34" charset="0"/>
                        </a:rPr>
                        <a:t>Mantık kapısı ile bağlı,</a:t>
                      </a:r>
                      <a:r>
                        <a:rPr lang="tr-TR" sz="1600" b="0" i="1" baseline="0" dirty="0" smtClean="0">
                          <a:effectLst/>
                          <a:latin typeface="Calibri" pitchFamily="34" charset="0"/>
                          <a:cs typeface="Calibri" pitchFamily="34" charset="0"/>
                        </a:rPr>
                        <a:t> yapılması zorunlu olay</a:t>
                      </a:r>
                      <a:endParaRPr lang="tr-TR" sz="1600" b="0" i="1" dirty="0" smtClean="0">
                        <a:effectLst/>
                        <a:latin typeface="Calibri" pitchFamily="34" charset="0"/>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1" i="0" dirty="0" smtClean="0">
                          <a:effectLst/>
                          <a:latin typeface="Calibri" pitchFamily="34" charset="0"/>
                          <a:ea typeface="Times New Roman"/>
                          <a:cs typeface="Calibri" pitchFamily="34" charset="0"/>
                        </a:rPr>
                        <a:t>ÜÇGEN</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0" i="1" dirty="0" smtClean="0">
                          <a:effectLst/>
                          <a:latin typeface="Calibri" pitchFamily="34" charset="0"/>
                          <a:ea typeface="Times New Roman"/>
                          <a:cs typeface="Calibri" pitchFamily="34" charset="0"/>
                        </a:rPr>
                        <a:t>Aktarma sembolü,</a:t>
                      </a:r>
                      <a:r>
                        <a:rPr lang="tr-TR" sz="1600" b="0" i="1" baseline="0" dirty="0" smtClean="0">
                          <a:effectLst/>
                          <a:latin typeface="Calibri" pitchFamily="34" charset="0"/>
                          <a:ea typeface="Times New Roman"/>
                          <a:cs typeface="Calibri" pitchFamily="34" charset="0"/>
                        </a:rPr>
                        <a:t> bağlantı ve birleştirme görevinde kullanılır.</a:t>
                      </a:r>
                      <a:endParaRPr lang="tr-TR" sz="16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1" i="0" dirty="0" smtClean="0">
                          <a:effectLst/>
                          <a:latin typeface="Calibri" pitchFamily="34" charset="0"/>
                          <a:ea typeface="Times New Roman"/>
                          <a:cs typeface="Calibri" pitchFamily="34" charset="0"/>
                        </a:rPr>
                        <a:t>VE KAPISI</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0" i="1" dirty="0" smtClean="0">
                          <a:effectLst/>
                          <a:latin typeface="Calibri" pitchFamily="34" charset="0"/>
                          <a:ea typeface="Times New Roman"/>
                          <a:cs typeface="Calibri" pitchFamily="34" charset="0"/>
                        </a:rPr>
                        <a:t>Sadece sembol altındaki tüm girdi</a:t>
                      </a:r>
                      <a:r>
                        <a:rPr lang="tr-TR" sz="1600" b="0" i="1" baseline="0" dirty="0" smtClean="0">
                          <a:effectLst/>
                          <a:latin typeface="Calibri" pitchFamily="34" charset="0"/>
                          <a:ea typeface="Times New Roman"/>
                          <a:cs typeface="Calibri" pitchFamily="34" charset="0"/>
                        </a:rPr>
                        <a:t> olayların gerçekleşmesi durumunda yukarıda yer alan olayın ortaya çıkması gerçekleşir.</a:t>
                      </a:r>
                      <a:endParaRPr lang="tr-TR" sz="16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PROSES AKIM ŞEMASI SEMBOLLER</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 name="Oval 2"/>
          <p:cNvSpPr/>
          <p:nvPr/>
        </p:nvSpPr>
        <p:spPr>
          <a:xfrm>
            <a:off x="723900" y="2434605"/>
            <a:ext cx="790575" cy="792000"/>
          </a:xfrm>
          <a:prstGeom prst="ellipse">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12" name="Akış Çizelgesi: Gecikme 11"/>
          <p:cNvSpPr/>
          <p:nvPr/>
        </p:nvSpPr>
        <p:spPr>
          <a:xfrm rot="16200000">
            <a:off x="735805" y="5512852"/>
            <a:ext cx="766763" cy="567525"/>
          </a:xfrm>
          <a:prstGeom prst="flowChartDelay">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4" name="Dikdörtgen 3"/>
          <p:cNvSpPr/>
          <p:nvPr/>
        </p:nvSpPr>
        <p:spPr>
          <a:xfrm>
            <a:off x="616355" y="1588281"/>
            <a:ext cx="1040877" cy="499827"/>
          </a:xfrm>
          <a:prstGeom prst="rect">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5" name="Yuvarlatılmış Dikdörtgen 4"/>
          <p:cNvSpPr/>
          <p:nvPr/>
        </p:nvSpPr>
        <p:spPr>
          <a:xfrm>
            <a:off x="514799" y="3553347"/>
            <a:ext cx="1207127" cy="518116"/>
          </a:xfrm>
          <a:prstGeom prst="roundRect">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7" name="İkizkenar Üçgen 6"/>
          <p:cNvSpPr/>
          <p:nvPr/>
        </p:nvSpPr>
        <p:spPr>
          <a:xfrm>
            <a:off x="640775" y="4381994"/>
            <a:ext cx="998026" cy="783771"/>
          </a:xfrm>
          <a:prstGeom prst="triangle">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10"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52447118"/>
      </p:ext>
    </p:extLst>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596710066"/>
              </p:ext>
            </p:extLst>
          </p:nvPr>
        </p:nvGraphicFramePr>
        <p:xfrm>
          <a:off x="184170" y="873581"/>
          <a:ext cx="8769330" cy="4432890"/>
        </p:xfrm>
        <a:graphic>
          <a:graphicData uri="http://schemas.openxmlformats.org/drawingml/2006/table">
            <a:tbl>
              <a:tblPr firstRow="1" firstCol="1" bandRow="1"/>
              <a:tblGrid>
                <a:gridCol w="1911330"/>
                <a:gridCol w="1647825"/>
                <a:gridCol w="5210175"/>
              </a:tblGrid>
              <a:tr h="474674">
                <a:tc gridSpan="2">
                  <a:txBody>
                    <a:bodyPr/>
                    <a:lstStyle/>
                    <a:p>
                      <a:pPr algn="ctr">
                        <a:spcAft>
                          <a:spcPts val="0"/>
                        </a:spcAft>
                      </a:pPr>
                      <a:r>
                        <a:rPr lang="tr-TR" sz="2000" i="1" dirty="0" smtClean="0">
                          <a:solidFill>
                            <a:schemeClr val="bg1"/>
                          </a:solidFill>
                          <a:effectLst/>
                          <a:latin typeface="Cambria" pitchFamily="18" charset="0"/>
                        </a:rPr>
                        <a:t> Olaylar</a:t>
                      </a:r>
                      <a:endParaRPr lang="tr-TR" sz="2000"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hMerge="1">
                  <a:txBody>
                    <a:bodyPr/>
                    <a:lstStyle/>
                    <a:p>
                      <a:pPr algn="ctr">
                        <a:spcAft>
                          <a:spcPts val="0"/>
                        </a:spcAft>
                      </a:pPr>
                      <a:endParaRPr lang="tr-TR" sz="2000" i="1" dirty="0">
                        <a:solidFill>
                          <a:schemeClr val="bg1"/>
                        </a:solidFill>
                        <a:effectLst/>
                        <a:latin typeface="Cambria" pitchFamily="18"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2000" i="1" dirty="0" smtClean="0">
                          <a:solidFill>
                            <a:schemeClr val="bg1"/>
                          </a:solidFill>
                          <a:effectLst/>
                          <a:latin typeface="Cambria" pitchFamily="18" charset="0"/>
                          <a:ea typeface="Times New Roman"/>
                          <a:cs typeface="Times New Roman"/>
                        </a:rPr>
                        <a:t>Anlamı</a:t>
                      </a:r>
                      <a:endParaRPr lang="tr-TR" sz="2000" i="1" dirty="0">
                        <a:solidFill>
                          <a:schemeClr val="bg1"/>
                        </a:solidFill>
                        <a:effectLst/>
                        <a:latin typeface="Cambria" pitchFamily="18"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989554">
                <a:tc>
                  <a:txBody>
                    <a:bodyPr/>
                    <a:lstStyle/>
                    <a:p>
                      <a:pPr algn="just">
                        <a:spcAft>
                          <a:spcPts val="0"/>
                        </a:spcAft>
                      </a:pPr>
                      <a:endParaRPr lang="tr-TR" sz="1400" b="0"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1" i="0" dirty="0" smtClean="0">
                          <a:effectLst/>
                          <a:latin typeface="Calibri" pitchFamily="34" charset="0"/>
                          <a:cs typeface="Calibri" pitchFamily="34" charset="0"/>
                        </a:rPr>
                        <a:t>VEYA KAPISI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0" i="1" dirty="0" smtClean="0">
                          <a:effectLst/>
                          <a:latin typeface="Calibri" pitchFamily="34" charset="0"/>
                          <a:cs typeface="Calibri" pitchFamily="34" charset="0"/>
                        </a:rPr>
                        <a:t>Sembol altındaki bir veya birden fazla girdi olaydan en az herhangi birinin gerçekleşmesi durumunda yukarıda yer alan olayın ortaya çıkması gerçekleşir.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1" i="0" dirty="0" smtClean="0">
                          <a:effectLst/>
                          <a:latin typeface="Calibri" pitchFamily="34" charset="0"/>
                          <a:ea typeface="Times New Roman"/>
                          <a:cs typeface="Calibri" pitchFamily="34" charset="0"/>
                        </a:rPr>
                        <a:t>KOMBİNASYON</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0" i="1" dirty="0" smtClean="0">
                          <a:effectLst/>
                          <a:latin typeface="Calibri" pitchFamily="34" charset="0"/>
                          <a:cs typeface="Calibri" pitchFamily="34" charset="0"/>
                        </a:rPr>
                        <a:t>N</a:t>
                      </a:r>
                      <a:r>
                        <a:rPr lang="tr-TR" sz="1600" b="0" i="1" baseline="0" dirty="0" smtClean="0">
                          <a:effectLst/>
                          <a:latin typeface="Calibri" pitchFamily="34" charset="0"/>
                          <a:cs typeface="Calibri" pitchFamily="34" charset="0"/>
                        </a:rPr>
                        <a:t> girdi olay içinden en az M tane gerçekleşirse baştaki olay gerçekleşir.</a:t>
                      </a:r>
                      <a:endParaRPr lang="tr-TR" sz="1600" b="0" i="1" dirty="0" smtClean="0">
                        <a:effectLst/>
                        <a:latin typeface="Calibri" pitchFamily="34" charset="0"/>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1" i="0" dirty="0" smtClean="0">
                          <a:effectLst/>
                          <a:latin typeface="Calibri" pitchFamily="34" charset="0"/>
                          <a:ea typeface="Times New Roman"/>
                          <a:cs typeface="Calibri" pitchFamily="34" charset="0"/>
                        </a:rPr>
                        <a:t>KARE</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0" i="1" dirty="0" smtClean="0">
                          <a:effectLst/>
                          <a:latin typeface="Calibri" pitchFamily="34" charset="0"/>
                          <a:cs typeface="Calibri" pitchFamily="34" charset="0"/>
                        </a:rPr>
                        <a:t>Sadece</a:t>
                      </a:r>
                      <a:r>
                        <a:rPr lang="tr-TR" sz="1600" b="0" i="1" baseline="0" dirty="0" smtClean="0">
                          <a:effectLst/>
                          <a:latin typeface="Calibri" pitchFamily="34" charset="0"/>
                          <a:cs typeface="Calibri" pitchFamily="34" charset="0"/>
                        </a:rPr>
                        <a:t> tanımlanmamış ve belirsiz bir son olayı tanımlamaktadır.</a:t>
                      </a:r>
                      <a:endParaRPr lang="tr-TR" sz="1600" b="0" i="1" dirty="0" smtClean="0">
                        <a:effectLst/>
                        <a:latin typeface="Calibri" pitchFamily="34" charset="0"/>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1" i="0" dirty="0" smtClean="0">
                          <a:effectLst/>
                          <a:latin typeface="Calibri" pitchFamily="34" charset="0"/>
                          <a:ea typeface="Times New Roman"/>
                          <a:cs typeface="Calibri" pitchFamily="34" charset="0"/>
                        </a:rPr>
                        <a:t>DARALTILMIŞ DAİRE</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0" i="1" dirty="0" smtClean="0">
                          <a:effectLst/>
                          <a:latin typeface="Calibri" pitchFamily="34" charset="0"/>
                          <a:cs typeface="Calibri" pitchFamily="34" charset="0"/>
                        </a:rPr>
                        <a:t>Analizin</a:t>
                      </a:r>
                      <a:r>
                        <a:rPr lang="tr-TR" sz="1600" b="0" i="1" baseline="0" dirty="0" smtClean="0">
                          <a:effectLst/>
                          <a:latin typeface="Calibri" pitchFamily="34" charset="0"/>
                          <a:cs typeface="Calibri" pitchFamily="34" charset="0"/>
                        </a:rPr>
                        <a:t> bu bölümünde daha fazla ilerlemeye ihtiyaç olmadığını işaret eder.</a:t>
                      </a:r>
                      <a:endParaRPr lang="tr-TR" sz="16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PROSES AKIM ŞEMASI SEMBOLLER</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2" name="Akış Çizelgesi: Gecikme 11"/>
          <p:cNvSpPr/>
          <p:nvPr/>
        </p:nvSpPr>
        <p:spPr>
          <a:xfrm rot="16200000">
            <a:off x="780656" y="1544190"/>
            <a:ext cx="766763" cy="567525"/>
          </a:xfrm>
          <a:prstGeom prst="flowChartDelay">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grpSp>
        <p:nvGrpSpPr>
          <p:cNvPr id="19" name="Grup 18"/>
          <p:cNvGrpSpPr/>
          <p:nvPr/>
        </p:nvGrpSpPr>
        <p:grpSpPr>
          <a:xfrm>
            <a:off x="485297" y="2442523"/>
            <a:ext cx="1305403" cy="783202"/>
            <a:chOff x="1999418" y="728165"/>
            <a:chExt cx="1656000" cy="983457"/>
          </a:xfrm>
        </p:grpSpPr>
        <p:pic>
          <p:nvPicPr>
            <p:cNvPr id="21" name="Picture 5" descr="C:\Users\Ahmet Yiğitap\Deskto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418" y="1432760"/>
              <a:ext cx="1656000" cy="27520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up 24"/>
            <p:cNvGrpSpPr/>
            <p:nvPr/>
          </p:nvGrpSpPr>
          <p:grpSpPr>
            <a:xfrm>
              <a:off x="2308989" y="728165"/>
              <a:ext cx="1032263" cy="983457"/>
              <a:chOff x="2308989" y="728165"/>
              <a:chExt cx="1032263" cy="983457"/>
            </a:xfrm>
          </p:grpSpPr>
          <p:cxnSp>
            <p:nvCxnSpPr>
              <p:cNvPr id="26" name="Düz Bağlayıcı 25"/>
              <p:cNvCxnSpPr/>
              <p:nvPr/>
            </p:nvCxnSpPr>
            <p:spPr>
              <a:xfrm flipH="1">
                <a:off x="2308989" y="728165"/>
                <a:ext cx="514782" cy="983457"/>
              </a:xfrm>
              <a:prstGeom prst="line">
                <a:avLst/>
              </a:prstGeom>
              <a:noFill/>
              <a:ln w="31750" cap="flat" cmpd="sng" algn="ctr">
                <a:solidFill>
                  <a:sysClr val="window" lastClr="FFFFFF">
                    <a:lumMod val="50000"/>
                  </a:sysClr>
                </a:solidFill>
                <a:prstDash val="solid"/>
              </a:ln>
              <a:effectLst/>
            </p:spPr>
          </p:cxnSp>
          <p:cxnSp>
            <p:nvCxnSpPr>
              <p:cNvPr id="29" name="Düz Bağlayıcı 28"/>
              <p:cNvCxnSpPr/>
              <p:nvPr/>
            </p:nvCxnSpPr>
            <p:spPr>
              <a:xfrm>
                <a:off x="2807421" y="730866"/>
                <a:ext cx="533831" cy="973932"/>
              </a:xfrm>
              <a:prstGeom prst="line">
                <a:avLst/>
              </a:prstGeom>
              <a:noFill/>
              <a:ln w="31750" cap="flat" cmpd="sng" algn="ctr">
                <a:solidFill>
                  <a:sysClr val="window" lastClr="FFFFFF">
                    <a:lumMod val="50000"/>
                  </a:sysClr>
                </a:solidFill>
                <a:prstDash val="solid"/>
              </a:ln>
              <a:effectLst/>
            </p:spPr>
          </p:cxnSp>
        </p:grpSp>
      </p:grpSp>
      <p:sp>
        <p:nvSpPr>
          <p:cNvPr id="4" name="Elmas 3"/>
          <p:cNvSpPr/>
          <p:nvPr/>
        </p:nvSpPr>
        <p:spPr>
          <a:xfrm>
            <a:off x="733777" y="3425588"/>
            <a:ext cx="814389" cy="777922"/>
          </a:xfrm>
          <a:prstGeom prst="diamond">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30" name="Oval 29"/>
          <p:cNvSpPr/>
          <p:nvPr/>
        </p:nvSpPr>
        <p:spPr>
          <a:xfrm>
            <a:off x="495298" y="4681182"/>
            <a:ext cx="1337480" cy="464024"/>
          </a:xfrm>
          <a:prstGeom prst="ellipse">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cxnSp>
        <p:nvCxnSpPr>
          <p:cNvPr id="7" name="Düz Bağlayıcı 6"/>
          <p:cNvCxnSpPr/>
          <p:nvPr/>
        </p:nvCxnSpPr>
        <p:spPr>
          <a:xfrm flipH="1">
            <a:off x="880275" y="1610436"/>
            <a:ext cx="504000" cy="600898"/>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182044376"/>
      </p:ext>
    </p:extLst>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46082" name="Group 13"/>
          <p:cNvGrpSpPr>
            <a:grpSpLocks/>
          </p:cNvGrpSpPr>
          <p:nvPr/>
        </p:nvGrpSpPr>
        <p:grpSpPr bwMode="auto">
          <a:xfrm>
            <a:off x="-2381" y="909638"/>
            <a:ext cx="9144000" cy="5948362"/>
            <a:chOff x="0" y="0"/>
            <a:chExt cx="5760" cy="3747"/>
          </a:xfrm>
        </p:grpSpPr>
        <p:sp>
          <p:nvSpPr>
            <p:cNvPr id="461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rgbClr val="FFFFFF"/>
                </a:solidFill>
              </a:endParaRPr>
            </a:p>
          </p:txBody>
        </p:sp>
        <p:sp>
          <p:nvSpPr>
            <p:cNvPr id="461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grpSp>
      <p:sp>
        <p:nvSpPr>
          <p:cNvPr id="4609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solidFill>
                <a:srgbClr val="000000"/>
              </a:solidFill>
            </a:endParaRPr>
          </a:p>
        </p:txBody>
      </p:sp>
      <p:sp>
        <p:nvSpPr>
          <p:cNvPr id="27" name="Rechteck 4"/>
          <p:cNvSpPr>
            <a:spLocks noChangeArrowheads="1"/>
          </p:cNvSpPr>
          <p:nvPr/>
        </p:nvSpPr>
        <p:spPr bwMode="auto">
          <a:xfrm>
            <a:off x="0" y="2185059"/>
            <a:ext cx="9144000" cy="1682091"/>
          </a:xfrm>
          <a:prstGeom prst="rect">
            <a:avLst/>
          </a:prstGeom>
          <a:noFill/>
          <a:ln w="9525" algn="ctr">
            <a:noFill/>
            <a:round/>
            <a:headEnd/>
            <a:tailEnd/>
          </a:ln>
        </p:spPr>
        <p:txBody>
          <a:bodyPr wrap="none" anchor="ctr"/>
          <a:lstStyle/>
          <a:p>
            <a:pPr marL="36000" algn="ctr"/>
            <a:r>
              <a:rPr lang="tr-TR" sz="11000" b="1" noProof="1">
                <a:solidFill>
                  <a:srgbClr val="FFFFFF"/>
                </a:solidFill>
                <a:effectLst>
                  <a:innerShdw blurRad="63500" dist="50800" dir="8100000">
                    <a:prstClr val="black">
                      <a:alpha val="50000"/>
                    </a:prstClr>
                  </a:innerShdw>
                </a:effectLst>
                <a:latin typeface="Calibri" pitchFamily="34" charset="0"/>
                <a:cs typeface="Calibri" pitchFamily="34" charset="0"/>
              </a:rPr>
              <a:t>E</a:t>
            </a:r>
            <a:r>
              <a:rPr lang="tr-TR" sz="11000" b="1" noProof="1" smtClean="0">
                <a:solidFill>
                  <a:srgbClr val="FFFFFF"/>
                </a:solidFill>
                <a:effectLst>
                  <a:innerShdw blurRad="63500" dist="50800" dir="8100000">
                    <a:prstClr val="black">
                      <a:alpha val="50000"/>
                    </a:prstClr>
                  </a:innerShdw>
                </a:effectLst>
                <a:latin typeface="Calibri" pitchFamily="34" charset="0"/>
                <a:cs typeface="Calibri" pitchFamily="34" charset="0"/>
              </a:rPr>
              <a:t>TA</a:t>
            </a:r>
            <a:endParaRPr lang="tr-TR" sz="11000" b="1" noProof="1">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
        <p:nvSpPr>
          <p:cNvPr id="10" name="Rechteck 4"/>
          <p:cNvSpPr>
            <a:spLocks noChangeArrowheads="1"/>
          </p:cNvSpPr>
          <p:nvPr/>
        </p:nvSpPr>
        <p:spPr bwMode="auto">
          <a:xfrm>
            <a:off x="0" y="4827588"/>
            <a:ext cx="9144000" cy="1552575"/>
          </a:xfrm>
          <a:prstGeom prst="rect">
            <a:avLst/>
          </a:prstGeom>
          <a:noFill/>
          <a:ln w="9525" algn="ctr">
            <a:noFill/>
            <a:round/>
            <a:headEnd/>
            <a:tailEnd/>
          </a:ln>
        </p:spPr>
        <p:txBody>
          <a:bodyPr wrap="none" anchor="ctr"/>
          <a:lstStyle/>
          <a:p>
            <a:pPr marL="36000" algn="ctr"/>
            <a:r>
              <a:rPr lang="tr-TR" sz="4400" b="1" noProof="1">
                <a:solidFill>
                  <a:srgbClr val="414141"/>
                </a:solidFill>
                <a:effectLst>
                  <a:innerShdw blurRad="63500" dist="50800" dir="8100000">
                    <a:prstClr val="black">
                      <a:alpha val="50000"/>
                    </a:prstClr>
                  </a:innerShdw>
                </a:effectLst>
                <a:latin typeface="Calibri" pitchFamily="34" charset="0"/>
                <a:cs typeface="Calibri" pitchFamily="34" charset="0"/>
              </a:rPr>
              <a:t>(Event Tree Analysis)</a:t>
            </a:r>
            <a:endParaRPr lang="tr-TR" sz="4400" b="1" noProof="1" smtClean="0">
              <a:solidFill>
                <a:srgbClr val="414141"/>
              </a:solidFill>
              <a:effectLst>
                <a:innerShdw blurRad="63500" dist="50800" dir="8100000">
                  <a:prstClr val="black">
                    <a:alpha val="50000"/>
                  </a:prstClr>
                </a:innerShdw>
              </a:effectLst>
              <a:latin typeface="Calibri" pitchFamily="34" charset="0"/>
              <a:cs typeface="Calibri" pitchFamily="34" charset="0"/>
            </a:endParaRPr>
          </a:p>
          <a:p>
            <a:pPr marL="36000" algn="ctr"/>
            <a:r>
              <a:rPr lang="tr-TR" sz="4400" b="1" noProof="1" smtClean="0">
                <a:solidFill>
                  <a:srgbClr val="414141"/>
                </a:solidFill>
                <a:effectLst>
                  <a:innerShdw blurRad="63500" dist="50800" dir="8100000">
                    <a:prstClr val="black">
                      <a:alpha val="50000"/>
                    </a:prstClr>
                  </a:innerShdw>
                </a:effectLst>
                <a:latin typeface="Calibri" pitchFamily="34" charset="0"/>
                <a:cs typeface="Calibri" pitchFamily="34" charset="0"/>
              </a:rPr>
              <a:t>Olay Ağacı Analizi</a:t>
            </a:r>
            <a:endParaRPr lang="tr-TR" sz="4400" b="1" noProof="1">
              <a:solidFill>
                <a:srgbClr val="414141"/>
              </a:solidFill>
              <a:effectLst>
                <a:innerShdw blurRad="63500" dist="50800" dir="8100000">
                  <a:prstClr val="black">
                    <a:alpha val="50000"/>
                  </a:prstClr>
                </a:innerShdw>
              </a:effectLst>
              <a:latin typeface="Calibri" pitchFamily="34" charset="0"/>
              <a:cs typeface="Calibri" pitchFamily="34" charset="0"/>
            </a:endParaRPr>
          </a:p>
        </p:txBody>
      </p:sp>
      <p:sp>
        <p:nvSpPr>
          <p:cNvPr id="11" name="Oval 10"/>
          <p:cNvSpPr/>
          <p:nvPr/>
        </p:nvSpPr>
        <p:spPr>
          <a:xfrm>
            <a:off x="127590" y="411163"/>
            <a:ext cx="1512000" cy="1440000"/>
          </a:xfrm>
          <a:prstGeom prst="ellipse">
            <a:avLst/>
          </a:prstGeom>
          <a:noFill/>
          <a:ln w="539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7200" b="1" dirty="0" smtClean="0">
                <a:latin typeface="Cambria" pitchFamily="18" charset="0"/>
              </a:rPr>
              <a:t>2</a:t>
            </a:r>
            <a:endParaRPr lang="tr-TR" sz="7200" b="1" dirty="0">
              <a:latin typeface="Cambria" pitchFamily="18" charset="0"/>
            </a:endParaRPr>
          </a:p>
        </p:txBody>
      </p:sp>
      <p:sp>
        <p:nvSpPr>
          <p:cNvPr id="12"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14887123"/>
      </p:ext>
    </p:extLst>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ETA (Olay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Ağacı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Analizi)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«Olay </a:t>
            </a:r>
            <a:r>
              <a:rPr lang="tr-TR" sz="2000" i="1" dirty="0">
                <a:solidFill>
                  <a:srgbClr val="000000"/>
                </a:solidFill>
                <a:latin typeface="Calibri" pitchFamily="34" charset="0"/>
                <a:cs typeface="Calibri" pitchFamily="34" charset="0"/>
              </a:rPr>
              <a:t>ağacı analizi </a:t>
            </a:r>
            <a:r>
              <a:rPr lang="tr-TR" sz="2000" b="1" i="1" dirty="0">
                <a:solidFill>
                  <a:srgbClr val="000000"/>
                </a:solidFill>
                <a:latin typeface="Calibri" pitchFamily="34" charset="0"/>
                <a:cs typeface="Calibri" pitchFamily="34" charset="0"/>
              </a:rPr>
              <a:t>başlangıçta nükleer endüstride </a:t>
            </a:r>
            <a:r>
              <a:rPr lang="tr-TR" sz="2000" i="1" dirty="0">
                <a:solidFill>
                  <a:srgbClr val="000000"/>
                </a:solidFill>
                <a:latin typeface="Calibri" pitchFamily="34" charset="0"/>
                <a:cs typeface="Calibri" pitchFamily="34" charset="0"/>
              </a:rPr>
              <a:t>daha çok uygulama görmüş ve nükleer enerji santrallerinde işletilebilme analizi olarak kullanılmıştır, daha </a:t>
            </a:r>
            <a:r>
              <a:rPr lang="tr-TR" sz="2000" b="1" i="1" dirty="0">
                <a:solidFill>
                  <a:srgbClr val="000000"/>
                </a:solidFill>
                <a:latin typeface="Calibri" pitchFamily="34" charset="0"/>
                <a:cs typeface="Calibri" pitchFamily="34" charset="0"/>
              </a:rPr>
              <a:t>sonra diğer sektörlerde de sıklıkla uygulanmaya </a:t>
            </a:r>
            <a:r>
              <a:rPr lang="tr-TR" sz="2000" i="1" dirty="0">
                <a:solidFill>
                  <a:srgbClr val="000000"/>
                </a:solidFill>
                <a:latin typeface="Calibri" pitchFamily="34" charset="0"/>
                <a:cs typeface="Calibri" pitchFamily="34" charset="0"/>
              </a:rPr>
              <a:t>başlanmıştır</a:t>
            </a:r>
            <a:r>
              <a:rPr lang="tr-TR" sz="2000" i="1" dirty="0" smtClean="0">
                <a:solidFill>
                  <a:srgbClr val="000000"/>
                </a:solidFill>
                <a:latin typeface="Calibri" pitchFamily="34" charset="0"/>
                <a:cs typeface="Calibri" pitchFamily="34" charset="0"/>
              </a:rPr>
              <a:t>.»</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493211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ETA (Olay Ağacı Analizi)</a:t>
            </a:r>
            <a:endPar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342900">
              <a:spcAft>
                <a:spcPts val="0"/>
              </a:spcAft>
              <a:buClr>
                <a:srgbClr val="292929"/>
              </a:buClr>
              <a:buFont typeface="Wingdings" pitchFamily="2" charset="2"/>
              <a:buChar char="ü"/>
              <a:defRPr/>
            </a:pPr>
            <a:endParaRPr lang="tr-TR" sz="900" i="1" dirty="0" smtClean="0">
              <a:solidFill>
                <a:srgbClr val="000000"/>
              </a:solidFill>
              <a:latin typeface="Calibri" pitchFamily="34" charset="0"/>
              <a:cs typeface="Calibri" pitchFamily="34" charset="0"/>
            </a:endParaRPr>
          </a:p>
          <a:p>
            <a:pPr marL="342900" indent="-34290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Olay </a:t>
            </a:r>
            <a:r>
              <a:rPr lang="tr-TR" sz="2000" i="1" dirty="0">
                <a:solidFill>
                  <a:srgbClr val="000000"/>
                </a:solidFill>
                <a:latin typeface="Calibri" pitchFamily="34" charset="0"/>
                <a:cs typeface="Calibri" pitchFamily="34" charset="0"/>
              </a:rPr>
              <a:t>Ağacı analizi, </a:t>
            </a:r>
            <a:r>
              <a:rPr lang="tr-TR" sz="2000" b="1" i="1" dirty="0">
                <a:solidFill>
                  <a:srgbClr val="000000"/>
                </a:solidFill>
                <a:latin typeface="Calibri" pitchFamily="34" charset="0"/>
                <a:cs typeface="Calibri" pitchFamily="34" charset="0"/>
              </a:rPr>
              <a:t>başlangıçta seçilmiş olan olayın </a:t>
            </a:r>
            <a:r>
              <a:rPr lang="tr-TR" sz="2000" i="1" dirty="0">
                <a:solidFill>
                  <a:srgbClr val="000000"/>
                </a:solidFill>
                <a:latin typeface="Calibri" pitchFamily="34" charset="0"/>
                <a:cs typeface="Calibri" pitchFamily="34" charset="0"/>
              </a:rPr>
              <a:t>meydana gelmesinden sonra ortaya çıkabilecek sonuçların akışını diyagram ile gösteren bir yöntemdir. </a:t>
            </a:r>
          </a:p>
          <a:p>
            <a:pPr marL="342900" indent="-342900">
              <a:spcAft>
                <a:spcPts val="0"/>
              </a:spcAft>
              <a:buClr>
                <a:srgbClr val="292929"/>
              </a:buClr>
              <a:buFont typeface="Wingdings" pitchFamily="2" charset="2"/>
              <a:buChar char="ü"/>
              <a:defRPr/>
            </a:pPr>
            <a:endParaRPr lang="tr-TR" sz="2000" i="1" dirty="0">
              <a:solidFill>
                <a:srgbClr val="000000"/>
              </a:solidFill>
              <a:latin typeface="Calibri" pitchFamily="34" charset="0"/>
              <a:cs typeface="Calibri" pitchFamily="34" charset="0"/>
            </a:endParaRPr>
          </a:p>
          <a:p>
            <a:pPr marL="342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Hata ağacı analizinden farklı olarak bu </a:t>
            </a:r>
            <a:r>
              <a:rPr lang="tr-TR" sz="2000" i="1" dirty="0" smtClean="0">
                <a:solidFill>
                  <a:srgbClr val="000000"/>
                </a:solidFill>
                <a:latin typeface="Calibri" pitchFamily="34" charset="0"/>
                <a:cs typeface="Calibri" pitchFamily="34" charset="0"/>
              </a:rPr>
              <a:t>metodolojide </a:t>
            </a:r>
            <a:r>
              <a:rPr lang="tr-TR" sz="2000" b="1" i="1" dirty="0" smtClean="0">
                <a:solidFill>
                  <a:srgbClr val="000000"/>
                </a:solidFill>
                <a:latin typeface="Calibri" pitchFamily="34" charset="0"/>
                <a:cs typeface="Calibri" pitchFamily="34" charset="0"/>
              </a:rPr>
              <a:t>tümevarım</a:t>
            </a:r>
            <a:r>
              <a:rPr lang="tr-TR" sz="2000" i="1" dirty="0" smtClean="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mantığı kullanır. </a:t>
            </a:r>
            <a:endParaRPr lang="tr-TR" sz="2000" i="1" dirty="0" smtClean="0">
              <a:solidFill>
                <a:srgbClr val="000000"/>
              </a:solidFill>
              <a:latin typeface="Calibri" pitchFamily="34" charset="0"/>
              <a:cs typeface="Calibri" pitchFamily="34" charset="0"/>
            </a:endParaRPr>
          </a:p>
          <a:p>
            <a:pPr marL="342900" indent="-342900">
              <a:spcAft>
                <a:spcPts val="0"/>
              </a:spcAft>
              <a:buClr>
                <a:srgbClr val="292929"/>
              </a:buClr>
              <a:buFont typeface="Wingdings" pitchFamily="2" charset="2"/>
              <a:buChar char="ü"/>
              <a:defRPr/>
            </a:pPr>
            <a:endParaRPr lang="tr-TR" sz="2000" i="1" dirty="0" smtClean="0">
              <a:solidFill>
                <a:srgbClr val="000000"/>
              </a:solidFill>
              <a:latin typeface="Calibri" pitchFamily="34" charset="0"/>
              <a:cs typeface="Calibri" pitchFamily="34" charset="0"/>
            </a:endParaRPr>
          </a:p>
          <a:p>
            <a:pPr marL="342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Sistem içindeki tüm güvenilir </a:t>
            </a:r>
            <a:r>
              <a:rPr lang="tr-TR" sz="2000" i="1" dirty="0" smtClean="0">
                <a:solidFill>
                  <a:srgbClr val="000000"/>
                </a:solidFill>
                <a:latin typeface="Calibri" pitchFamily="34" charset="0"/>
                <a:cs typeface="Calibri" pitchFamily="34" charset="0"/>
              </a:rPr>
              <a:t>operasyonel </a:t>
            </a:r>
            <a:r>
              <a:rPr lang="tr-TR" sz="2000" i="1" dirty="0">
                <a:solidFill>
                  <a:srgbClr val="000000"/>
                </a:solidFill>
                <a:latin typeface="Calibri" pitchFamily="34" charset="0"/>
                <a:cs typeface="Calibri" pitchFamily="34" charset="0"/>
              </a:rPr>
              <a:t>değişimler tanımlanır.  Her bir yol takip </a:t>
            </a:r>
            <a:r>
              <a:rPr lang="tr-TR" sz="2000" i="1" dirty="0" smtClean="0">
                <a:solidFill>
                  <a:srgbClr val="000000"/>
                </a:solidFill>
                <a:latin typeface="Calibri" pitchFamily="34" charset="0"/>
                <a:cs typeface="Calibri" pitchFamily="34" charset="0"/>
              </a:rPr>
              <a:t>edildiğinde nihai </a:t>
            </a:r>
            <a:r>
              <a:rPr lang="tr-TR" sz="2000" i="1" dirty="0">
                <a:solidFill>
                  <a:srgbClr val="000000"/>
                </a:solidFill>
                <a:latin typeface="Calibri" pitchFamily="34" charset="0"/>
                <a:cs typeface="Calibri" pitchFamily="34" charset="0"/>
              </a:rPr>
              <a:t>başarı veya hataya götürür. </a:t>
            </a:r>
          </a:p>
          <a:p>
            <a:pPr marL="342900" indent="-342900">
              <a:spcAft>
                <a:spcPts val="0"/>
              </a:spcAft>
              <a:buClr>
                <a:srgbClr val="292929"/>
              </a:buClr>
              <a:buFont typeface="Wingdings" pitchFamily="2" charset="2"/>
              <a:buChar char="ü"/>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131407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46082" name="Group 13"/>
          <p:cNvGrpSpPr>
            <a:grpSpLocks/>
          </p:cNvGrpSpPr>
          <p:nvPr/>
        </p:nvGrpSpPr>
        <p:grpSpPr bwMode="auto">
          <a:xfrm>
            <a:off x="-2381" y="909638"/>
            <a:ext cx="9144000" cy="5948362"/>
            <a:chOff x="0" y="0"/>
            <a:chExt cx="5760" cy="3747"/>
          </a:xfrm>
        </p:grpSpPr>
        <p:sp>
          <p:nvSpPr>
            <p:cNvPr id="461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rgbClr val="FFFFFF"/>
                </a:solidFill>
              </a:endParaRPr>
            </a:p>
          </p:txBody>
        </p:sp>
        <p:sp>
          <p:nvSpPr>
            <p:cNvPr id="461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461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grpSp>
      <p:sp>
        <p:nvSpPr>
          <p:cNvPr id="4609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solidFill>
                <a:srgbClr val="000000"/>
              </a:solidFill>
            </a:endParaRPr>
          </a:p>
        </p:txBody>
      </p:sp>
      <p:sp>
        <p:nvSpPr>
          <p:cNvPr id="27" name="Rechteck 4"/>
          <p:cNvSpPr>
            <a:spLocks noChangeArrowheads="1"/>
          </p:cNvSpPr>
          <p:nvPr/>
        </p:nvSpPr>
        <p:spPr bwMode="auto">
          <a:xfrm>
            <a:off x="0" y="2185059"/>
            <a:ext cx="9144000" cy="1682091"/>
          </a:xfrm>
          <a:prstGeom prst="rect">
            <a:avLst/>
          </a:prstGeom>
          <a:noFill/>
          <a:ln w="9525" algn="ctr">
            <a:noFill/>
            <a:round/>
            <a:headEnd/>
            <a:tailEnd/>
          </a:ln>
        </p:spPr>
        <p:txBody>
          <a:bodyPr wrap="none" anchor="ctr"/>
          <a:lstStyle/>
          <a:p>
            <a:pPr marL="36000" algn="ctr"/>
            <a:r>
              <a:rPr lang="tr-TR" sz="11000" b="1" noProof="1" smtClean="0">
                <a:solidFill>
                  <a:srgbClr val="FFFFFF"/>
                </a:solidFill>
                <a:effectLst>
                  <a:innerShdw blurRad="63500" dist="50800" dir="8100000">
                    <a:prstClr val="black">
                      <a:alpha val="50000"/>
                    </a:prstClr>
                  </a:innerShdw>
                </a:effectLst>
                <a:latin typeface="Calibri" pitchFamily="34" charset="0"/>
                <a:cs typeface="Calibri" pitchFamily="34" charset="0"/>
              </a:rPr>
              <a:t>CCA</a:t>
            </a:r>
            <a:endParaRPr lang="tr-TR" sz="11000" b="1" noProof="1">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
        <p:nvSpPr>
          <p:cNvPr id="10" name="Rechteck 4"/>
          <p:cNvSpPr>
            <a:spLocks noChangeArrowheads="1"/>
          </p:cNvSpPr>
          <p:nvPr/>
        </p:nvSpPr>
        <p:spPr bwMode="auto">
          <a:xfrm>
            <a:off x="0" y="4827588"/>
            <a:ext cx="9144000" cy="1552575"/>
          </a:xfrm>
          <a:prstGeom prst="rect">
            <a:avLst/>
          </a:prstGeom>
          <a:noFill/>
          <a:ln w="9525" algn="ctr">
            <a:noFill/>
            <a:round/>
            <a:headEnd/>
            <a:tailEnd/>
          </a:ln>
        </p:spPr>
        <p:txBody>
          <a:bodyPr wrap="none" anchor="ctr"/>
          <a:lstStyle/>
          <a:p>
            <a:pPr marL="36000" algn="ctr"/>
            <a:r>
              <a:rPr lang="tr-TR" sz="4400" b="1" noProof="1">
                <a:solidFill>
                  <a:srgbClr val="414141"/>
                </a:solidFill>
                <a:effectLst>
                  <a:innerShdw blurRad="63500" dist="50800" dir="8100000">
                    <a:prstClr val="black">
                      <a:alpha val="50000"/>
                    </a:prstClr>
                  </a:innerShdw>
                </a:effectLst>
                <a:latin typeface="Calibri" pitchFamily="34" charset="0"/>
                <a:cs typeface="Calibri" pitchFamily="34" charset="0"/>
              </a:rPr>
              <a:t>(Cause-Consequence Analysis)</a:t>
            </a:r>
            <a:endParaRPr lang="tr-TR" sz="4400" b="1" noProof="1" smtClean="0">
              <a:solidFill>
                <a:srgbClr val="414141"/>
              </a:solidFill>
              <a:effectLst>
                <a:innerShdw blurRad="63500" dist="50800" dir="8100000">
                  <a:prstClr val="black">
                    <a:alpha val="50000"/>
                  </a:prstClr>
                </a:innerShdw>
              </a:effectLst>
              <a:latin typeface="Calibri" pitchFamily="34" charset="0"/>
              <a:cs typeface="Calibri" pitchFamily="34" charset="0"/>
            </a:endParaRPr>
          </a:p>
          <a:p>
            <a:pPr marL="36000" algn="ctr"/>
            <a:r>
              <a:rPr lang="tr-TR" sz="4400" b="1" noProof="1" smtClean="0">
                <a:solidFill>
                  <a:srgbClr val="414141"/>
                </a:solidFill>
                <a:effectLst>
                  <a:innerShdw blurRad="63500" dist="50800" dir="8100000">
                    <a:prstClr val="black">
                      <a:alpha val="50000"/>
                    </a:prstClr>
                  </a:innerShdw>
                </a:effectLst>
                <a:latin typeface="Calibri" pitchFamily="34" charset="0"/>
                <a:cs typeface="Calibri" pitchFamily="34" charset="0"/>
              </a:rPr>
              <a:t>Neden - Sonuç Analizi</a:t>
            </a:r>
            <a:endParaRPr lang="tr-TR" sz="4400" b="1" noProof="1">
              <a:solidFill>
                <a:srgbClr val="414141"/>
              </a:solidFill>
              <a:effectLst>
                <a:innerShdw blurRad="63500" dist="50800" dir="8100000">
                  <a:prstClr val="black">
                    <a:alpha val="50000"/>
                  </a:prstClr>
                </a:innerShdw>
              </a:effectLst>
              <a:latin typeface="Calibri" pitchFamily="34" charset="0"/>
              <a:cs typeface="Calibri" pitchFamily="34" charset="0"/>
            </a:endParaRPr>
          </a:p>
        </p:txBody>
      </p:sp>
      <p:sp>
        <p:nvSpPr>
          <p:cNvPr id="11" name="Oval 10"/>
          <p:cNvSpPr/>
          <p:nvPr/>
        </p:nvSpPr>
        <p:spPr>
          <a:xfrm>
            <a:off x="127590" y="411163"/>
            <a:ext cx="1512000" cy="1440000"/>
          </a:xfrm>
          <a:prstGeom prst="ellipse">
            <a:avLst/>
          </a:prstGeom>
          <a:noFill/>
          <a:ln w="539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7200" b="1" dirty="0" smtClean="0">
                <a:solidFill>
                  <a:srgbClr val="FFFFFF"/>
                </a:solidFill>
                <a:latin typeface="Cambria" pitchFamily="18" charset="0"/>
              </a:rPr>
              <a:t>3</a:t>
            </a:r>
            <a:endParaRPr lang="tr-TR" sz="7200" b="1" dirty="0">
              <a:solidFill>
                <a:srgbClr val="FFFFFF"/>
              </a:solidFill>
              <a:latin typeface="Cambria" pitchFamily="18" charset="0"/>
            </a:endParaRPr>
          </a:p>
        </p:txBody>
      </p:sp>
      <p:sp>
        <p:nvSpPr>
          <p:cNvPr id="12"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152152023"/>
      </p:ext>
    </p:extLst>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019300" y="1195387"/>
            <a:ext cx="4251711"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lvl="1"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NEDEN-SONUÇ ANALİZİ</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NEDEN – SONUÇ ANALİZİ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8" name="Rectangle 5"/>
          <p:cNvSpPr>
            <a:spLocks noChangeArrowheads="1"/>
          </p:cNvSpPr>
          <p:nvPr/>
        </p:nvSpPr>
        <p:spPr bwMode="gray">
          <a:xfrm>
            <a:off x="2019301" y="1555749"/>
            <a:ext cx="4251710" cy="4460809"/>
          </a:xfrm>
          <a:prstGeom prst="rect">
            <a:avLst/>
          </a:prstGeom>
          <a:solidFill>
            <a:schemeClr val="bg1">
              <a:lumMod val="65000"/>
            </a:schemeClr>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16000">
              <a:spcAft>
                <a:spcPts val="0"/>
              </a:spcAft>
              <a:buClr>
                <a:srgbClr val="292929"/>
              </a:buClr>
              <a:buFont typeface="Wingdings" pitchFamily="2" charset="2"/>
              <a:buChar char="ü"/>
              <a:defRPr/>
            </a:pPr>
            <a:endParaRPr lang="tr-TR" sz="1000" i="1" dirty="0" smtClean="0">
              <a:solidFill>
                <a:srgbClr val="000000"/>
              </a:solidFill>
              <a:latin typeface="Calibri" pitchFamily="34" charset="0"/>
              <a:cs typeface="Calibri" pitchFamily="34" charset="0"/>
            </a:endParaRPr>
          </a:p>
        </p:txBody>
      </p:sp>
      <p:pic>
        <p:nvPicPr>
          <p:cNvPr id="19" name="Picture 4"/>
          <p:cNvPicPr>
            <a:picLocks noChangeAspect="1" noChangeArrowheads="1"/>
          </p:cNvPicPr>
          <p:nvPr/>
        </p:nvPicPr>
        <p:blipFill>
          <a:blip r:embed="rId3"/>
          <a:srcRect/>
          <a:stretch>
            <a:fillRect/>
          </a:stretch>
        </p:blipFill>
        <p:spPr bwMode="auto">
          <a:xfrm>
            <a:off x="2201730" y="1612900"/>
            <a:ext cx="3924301" cy="4354512"/>
          </a:xfrm>
          <a:prstGeom prst="rect">
            <a:avLst/>
          </a:prstGeom>
          <a:noFill/>
          <a:ln w="28575">
            <a:solidFill>
              <a:schemeClr val="bg1">
                <a:lumMod val="65000"/>
              </a:schemeClr>
            </a:solidFill>
            <a:miter lim="800000"/>
            <a:headEnd/>
            <a:tailEnd/>
          </a:ln>
          <a:effectLst/>
        </p:spPr>
      </p:pic>
      <p:sp>
        <p:nvSpPr>
          <p:cNvPr id="10"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553498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6"/>
                                        </p:tgtEl>
                                        <p:attrNameLst>
                                          <p:attrName>style.visibility</p:attrName>
                                        </p:attrNameLst>
                                      </p:cBhvr>
                                      <p:to>
                                        <p:strVal val="visible"/>
                                      </p:to>
                                    </p:set>
                                    <p:animEffect transition="in" filter="wipe(left)">
                                      <p:cBhvr>
                                        <p:cTn id="7" dur="500"/>
                                        <p:tgtEl>
                                          <p:spTgt spid="5845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18"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NEDEN - SONUÇ ANALİZİ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33200">
              <a:spcAft>
                <a:spcPts val="0"/>
              </a:spcAft>
              <a:buClr>
                <a:srgbClr val="292929"/>
              </a:buClr>
              <a:defRPr/>
            </a:pPr>
            <a:endParaRPr lang="tr-TR" sz="2000" i="1" dirty="0" smtClean="0">
              <a:solidFill>
                <a:srgbClr val="000000"/>
              </a:solidFill>
              <a:latin typeface="Calibri" pitchFamily="34" charset="0"/>
              <a:cs typeface="Calibri" pitchFamily="34" charset="0"/>
            </a:endParaRPr>
          </a:p>
          <a:p>
            <a:pPr marL="133200" algn="ctr">
              <a:spcAft>
                <a:spcPts val="0"/>
              </a:spcAft>
              <a:buClr>
                <a:srgbClr val="292929"/>
              </a:buClr>
              <a:defRPr/>
            </a:pPr>
            <a:r>
              <a:rPr lang="tr-TR" sz="2000" b="1" i="1" dirty="0" smtClean="0">
                <a:solidFill>
                  <a:srgbClr val="000000"/>
                </a:solidFill>
                <a:latin typeface="Calibri" pitchFamily="34" charset="0"/>
                <a:cs typeface="Calibri" pitchFamily="34" charset="0"/>
              </a:rPr>
              <a:t>«Neden-Sonuç Analizinde </a:t>
            </a:r>
            <a:r>
              <a:rPr lang="tr-TR" sz="2000" b="1" i="1" dirty="0" smtClean="0">
                <a:solidFill>
                  <a:srgbClr val="C00000"/>
                </a:solidFill>
                <a:latin typeface="Calibri" pitchFamily="34" charset="0"/>
                <a:cs typeface="Calibri" pitchFamily="34" charset="0"/>
              </a:rPr>
              <a:t>balık </a:t>
            </a:r>
            <a:r>
              <a:rPr lang="tr-TR" sz="2000" b="1" i="1" dirty="0">
                <a:solidFill>
                  <a:srgbClr val="C00000"/>
                </a:solidFill>
                <a:latin typeface="Calibri" pitchFamily="34" charset="0"/>
                <a:cs typeface="Calibri" pitchFamily="34" charset="0"/>
              </a:rPr>
              <a:t>kılçığı diyagramı </a:t>
            </a:r>
            <a:r>
              <a:rPr lang="tr-TR" sz="2000" b="1" i="1" dirty="0">
                <a:solidFill>
                  <a:srgbClr val="000000"/>
                </a:solidFill>
                <a:latin typeface="Calibri" pitchFamily="34" charset="0"/>
                <a:cs typeface="Calibri" pitchFamily="34" charset="0"/>
              </a:rPr>
              <a:t>olarak da bilinen risk değerlendirme </a:t>
            </a:r>
            <a:r>
              <a:rPr lang="tr-TR" sz="2000" b="1" i="1" dirty="0" smtClean="0">
                <a:solidFill>
                  <a:srgbClr val="000000"/>
                </a:solidFill>
                <a:latin typeface="Calibri" pitchFamily="34" charset="0"/>
                <a:cs typeface="Calibri" pitchFamily="34" charset="0"/>
              </a:rPr>
              <a:t>tekniği kullanır.»</a:t>
            </a:r>
          </a:p>
          <a:p>
            <a:pPr marL="133200" algn="ctr">
              <a:spcAft>
                <a:spcPts val="0"/>
              </a:spcAft>
              <a:buClr>
                <a:srgbClr val="292929"/>
              </a:buClr>
              <a:defRPr/>
            </a:pPr>
            <a:endParaRPr lang="tr-TR" sz="2000" b="1" i="1" dirty="0">
              <a:solidFill>
                <a:srgbClr val="000000"/>
              </a:solidFill>
              <a:latin typeface="Calibri" pitchFamily="34" charset="0"/>
              <a:cs typeface="Calibri" pitchFamily="34" charset="0"/>
            </a:endParaRPr>
          </a:p>
          <a:p>
            <a:pPr marL="133200" algn="ctr">
              <a:spcAft>
                <a:spcPts val="0"/>
              </a:spcAft>
              <a:buClr>
                <a:srgbClr val="292929"/>
              </a:buClr>
              <a:defRPr/>
            </a:pPr>
            <a:r>
              <a:rPr lang="tr-TR" sz="2000" b="1" i="1" dirty="0" smtClean="0">
                <a:solidFill>
                  <a:srgbClr val="000000"/>
                </a:solidFill>
                <a:latin typeface="Calibri" pitchFamily="34" charset="0"/>
                <a:cs typeface="Calibri" pitchFamily="34" charset="0"/>
              </a:rPr>
              <a:t>«Balık </a:t>
            </a:r>
            <a:r>
              <a:rPr lang="tr-TR" sz="2000" b="1" i="1" dirty="0">
                <a:solidFill>
                  <a:srgbClr val="000000"/>
                </a:solidFill>
                <a:latin typeface="Calibri" pitchFamily="34" charset="0"/>
                <a:cs typeface="Calibri" pitchFamily="34" charset="0"/>
              </a:rPr>
              <a:t>kılçığı diyagramı </a:t>
            </a:r>
            <a:r>
              <a:rPr lang="tr-TR" sz="2000" b="1" i="1" dirty="0" smtClean="0">
                <a:solidFill>
                  <a:srgbClr val="000000"/>
                </a:solidFill>
                <a:latin typeface="Calibri" pitchFamily="34" charset="0"/>
                <a:cs typeface="Calibri" pitchFamily="34" charset="0"/>
              </a:rPr>
              <a:t>üzerinde </a:t>
            </a:r>
            <a:r>
              <a:rPr lang="tr-TR" sz="2000" b="1" i="1" dirty="0">
                <a:solidFill>
                  <a:srgbClr val="000000"/>
                </a:solidFill>
                <a:latin typeface="Calibri" pitchFamily="34" charset="0"/>
                <a:cs typeface="Calibri" pitchFamily="34" charset="0"/>
              </a:rPr>
              <a:t>kök nedenlere doğru keşif sağlaması </a:t>
            </a:r>
            <a:r>
              <a:rPr lang="tr-TR" sz="2000" b="1" i="1" dirty="0" smtClean="0">
                <a:solidFill>
                  <a:srgbClr val="000000"/>
                </a:solidFill>
                <a:latin typeface="Calibri" pitchFamily="34" charset="0"/>
                <a:cs typeface="Calibri" pitchFamily="34" charset="0"/>
              </a:rPr>
              <a:t>açısından </a:t>
            </a:r>
            <a:r>
              <a:rPr lang="tr-TR" sz="2000" b="1" i="1" dirty="0" smtClean="0">
                <a:solidFill>
                  <a:srgbClr val="C00000"/>
                </a:solidFill>
                <a:latin typeface="Calibri" pitchFamily="34" charset="0"/>
                <a:cs typeface="Calibri" pitchFamily="34" charset="0"/>
              </a:rPr>
              <a:t>Hata Ağacı Analizine </a:t>
            </a:r>
            <a:r>
              <a:rPr lang="tr-TR" sz="2000" b="1" i="1" dirty="0" smtClean="0">
                <a:solidFill>
                  <a:srgbClr val="000000"/>
                </a:solidFill>
                <a:latin typeface="Calibri" pitchFamily="34" charset="0"/>
                <a:cs typeface="Calibri" pitchFamily="34" charset="0"/>
              </a:rPr>
              <a:t>benzer.» </a:t>
            </a:r>
            <a:endParaRPr lang="tr-TR" sz="2000" b="1" i="1" dirty="0">
              <a:solidFill>
                <a:srgbClr val="000000"/>
              </a:solidFill>
              <a:latin typeface="Calibri" pitchFamily="34" charset="0"/>
              <a:cs typeface="Calibri" pitchFamily="34" charset="0"/>
            </a:endParaRPr>
          </a:p>
          <a:p>
            <a:pPr marL="133200"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marL="133200" algn="ctr">
              <a:spcAft>
                <a:spcPts val="0"/>
              </a:spcAft>
              <a:buClr>
                <a:srgbClr val="292929"/>
              </a:buClr>
              <a:defRPr/>
            </a:pPr>
            <a:r>
              <a:rPr lang="tr-TR" sz="2000" b="1" i="1" dirty="0" smtClean="0">
                <a:solidFill>
                  <a:srgbClr val="000000"/>
                </a:solidFill>
                <a:latin typeface="Calibri" pitchFamily="34" charset="0"/>
                <a:cs typeface="Calibri" pitchFamily="34" charset="0"/>
              </a:rPr>
              <a:t>«</a:t>
            </a:r>
            <a:r>
              <a:rPr lang="tr-TR" sz="2000" b="1" i="1" dirty="0" smtClean="0">
                <a:solidFill>
                  <a:srgbClr val="C00000"/>
                </a:solidFill>
                <a:latin typeface="Calibri" pitchFamily="34" charset="0"/>
                <a:cs typeface="Calibri" pitchFamily="34" charset="0"/>
              </a:rPr>
              <a:t>Hata </a:t>
            </a:r>
            <a:r>
              <a:rPr lang="tr-TR" sz="2000" b="1" i="1" dirty="0">
                <a:solidFill>
                  <a:srgbClr val="C00000"/>
                </a:solidFill>
                <a:latin typeface="Calibri" pitchFamily="34" charset="0"/>
                <a:cs typeface="Calibri" pitchFamily="34" charset="0"/>
              </a:rPr>
              <a:t>ağacı analizi ve olay ağacı analizi yöntemlerini birlikte kullanan</a:t>
            </a:r>
            <a:r>
              <a:rPr lang="tr-TR" sz="2000" b="1" i="1" dirty="0">
                <a:solidFill>
                  <a:srgbClr val="000000"/>
                </a:solidFill>
                <a:latin typeface="Calibri" pitchFamily="34" charset="0"/>
                <a:cs typeface="Calibri" pitchFamily="34" charset="0"/>
              </a:rPr>
              <a:t> tehlike değerlendirme </a:t>
            </a:r>
            <a:r>
              <a:rPr lang="tr-TR" sz="2000" b="1" i="1" dirty="0" smtClean="0">
                <a:solidFill>
                  <a:srgbClr val="000000"/>
                </a:solidFill>
                <a:latin typeface="Calibri" pitchFamily="34" charset="0"/>
                <a:cs typeface="Calibri" pitchFamily="34" charset="0"/>
              </a:rPr>
              <a:t>tekniğidir.»</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61676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NEDEN - SONUÇ ANALİZİ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16000">
              <a:spcAft>
                <a:spcPts val="0"/>
              </a:spcAft>
              <a:buClr>
                <a:srgbClr val="292929"/>
              </a:buClr>
              <a:buFont typeface="Wingdings" pitchFamily="2" charset="2"/>
              <a:buChar char="ü"/>
              <a:defRPr/>
            </a:pPr>
            <a:endParaRPr lang="tr-TR" sz="1000" i="1" dirty="0" smtClean="0">
              <a:solidFill>
                <a:srgbClr val="000000"/>
              </a:solidFill>
              <a:latin typeface="Calibri" pitchFamily="34" charset="0"/>
              <a:cs typeface="Calibri" pitchFamily="34" charset="0"/>
            </a:endParaRPr>
          </a:p>
          <a:p>
            <a:pPr marL="144000" algn="ctr">
              <a:spcAft>
                <a:spcPts val="300"/>
              </a:spcAft>
              <a:buClr>
                <a:srgbClr val="292929"/>
              </a:buClr>
              <a:defRPr/>
            </a:pPr>
            <a:endParaRPr lang="tr-TR" sz="2000" i="1" dirty="0" smtClean="0">
              <a:solidFill>
                <a:srgbClr val="000000"/>
              </a:solidFill>
              <a:latin typeface="Calibri" pitchFamily="34" charset="0"/>
              <a:cs typeface="Calibri" pitchFamily="34" charset="0"/>
            </a:endParaRPr>
          </a:p>
          <a:p>
            <a:pPr marL="144000" algn="ctr">
              <a:spcAft>
                <a:spcPts val="300"/>
              </a:spcAft>
              <a:buClr>
                <a:srgbClr val="292929"/>
              </a:buClr>
              <a:defRPr/>
            </a:pPr>
            <a:r>
              <a:rPr lang="tr-TR" sz="2000" i="1" dirty="0" smtClean="0">
                <a:solidFill>
                  <a:srgbClr val="000000"/>
                </a:solidFill>
                <a:latin typeface="Calibri" pitchFamily="34" charset="0"/>
                <a:cs typeface="Calibri" pitchFamily="34" charset="0"/>
              </a:rPr>
              <a:t>«</a:t>
            </a:r>
            <a:r>
              <a:rPr lang="tr-TR" sz="2000" b="1" i="1" dirty="0" smtClean="0">
                <a:solidFill>
                  <a:srgbClr val="000000"/>
                </a:solidFill>
                <a:latin typeface="Calibri" pitchFamily="34" charset="0"/>
                <a:cs typeface="Calibri" pitchFamily="34" charset="0"/>
              </a:rPr>
              <a:t>Organizasyondaki </a:t>
            </a:r>
            <a:r>
              <a:rPr lang="tr-TR" sz="2000" b="1" i="1" dirty="0">
                <a:solidFill>
                  <a:srgbClr val="000000"/>
                </a:solidFill>
                <a:latin typeface="Calibri" pitchFamily="34" charset="0"/>
                <a:cs typeface="Calibri" pitchFamily="34" charset="0"/>
              </a:rPr>
              <a:t>aksaklıkların analiz </a:t>
            </a:r>
            <a:r>
              <a:rPr lang="tr-TR" sz="2000" i="1" dirty="0">
                <a:solidFill>
                  <a:srgbClr val="000000"/>
                </a:solidFill>
                <a:latin typeface="Calibri" pitchFamily="34" charset="0"/>
                <a:cs typeface="Calibri" pitchFamily="34" charset="0"/>
              </a:rPr>
              <a:t>edilmesinde yardımcı olur. </a:t>
            </a:r>
            <a:endParaRPr lang="tr-TR" sz="2000" i="1" dirty="0" smtClean="0">
              <a:solidFill>
                <a:srgbClr val="000000"/>
              </a:solidFill>
              <a:latin typeface="Calibri" pitchFamily="34" charset="0"/>
              <a:cs typeface="Calibri" pitchFamily="34" charset="0"/>
            </a:endParaRPr>
          </a:p>
          <a:p>
            <a:pPr marL="144000" algn="ctr">
              <a:spcAft>
                <a:spcPts val="300"/>
              </a:spcAft>
              <a:buClr>
                <a:srgbClr val="292929"/>
              </a:buClr>
              <a:defRPr/>
            </a:pPr>
            <a:endParaRPr lang="tr-TR" sz="2000" i="1" dirty="0" smtClean="0">
              <a:solidFill>
                <a:srgbClr val="000000"/>
              </a:solidFill>
              <a:latin typeface="Calibri" pitchFamily="34" charset="0"/>
              <a:cs typeface="Calibri" pitchFamily="34" charset="0"/>
            </a:endParaRPr>
          </a:p>
          <a:p>
            <a:pPr marL="144000" algn="ctr">
              <a:spcAft>
                <a:spcPts val="300"/>
              </a:spcAft>
              <a:buClr>
                <a:srgbClr val="292929"/>
              </a:buClr>
              <a:defRPr/>
            </a:pPr>
            <a:r>
              <a:rPr lang="tr-TR" sz="2000" i="1" dirty="0" smtClean="0">
                <a:solidFill>
                  <a:srgbClr val="000000"/>
                </a:solidFill>
                <a:latin typeface="Calibri" pitchFamily="34" charset="0"/>
                <a:cs typeface="Calibri" pitchFamily="34" charset="0"/>
              </a:rPr>
              <a:t>Bu </a:t>
            </a:r>
            <a:r>
              <a:rPr lang="tr-TR" sz="2000" i="1" dirty="0">
                <a:solidFill>
                  <a:srgbClr val="000000"/>
                </a:solidFill>
                <a:latin typeface="Calibri" pitchFamily="34" charset="0"/>
                <a:cs typeface="Calibri" pitchFamily="34" charset="0"/>
              </a:rPr>
              <a:t>analizin uygulanmasıyla; organizasyon faaliyetleri arasında </a:t>
            </a:r>
            <a:r>
              <a:rPr lang="tr-TR" sz="2000" b="1" i="1" dirty="0">
                <a:solidFill>
                  <a:srgbClr val="000000"/>
                </a:solidFill>
                <a:latin typeface="Calibri" pitchFamily="34" charset="0"/>
                <a:cs typeface="Calibri" pitchFamily="34" charset="0"/>
              </a:rPr>
              <a:t>önceliklendirme </a:t>
            </a:r>
            <a:r>
              <a:rPr lang="tr-TR" sz="2000" b="1" i="1" dirty="0" smtClean="0">
                <a:solidFill>
                  <a:srgbClr val="000000"/>
                </a:solidFill>
                <a:latin typeface="Calibri" pitchFamily="34" charset="0"/>
                <a:cs typeface="Calibri" pitchFamily="34" charset="0"/>
              </a:rPr>
              <a:t>yapılması </a:t>
            </a:r>
            <a:r>
              <a:rPr lang="tr-TR" sz="2000" b="1" i="1" dirty="0">
                <a:solidFill>
                  <a:srgbClr val="000000"/>
                </a:solidFill>
                <a:latin typeface="Calibri" pitchFamily="34" charset="0"/>
                <a:cs typeface="Calibri" pitchFamily="34" charset="0"/>
              </a:rPr>
              <a:t>ve değişiklik için açıklamaların</a:t>
            </a:r>
            <a:r>
              <a:rPr lang="tr-TR" sz="2000" i="1" dirty="0">
                <a:solidFill>
                  <a:srgbClr val="000000"/>
                </a:solidFill>
                <a:latin typeface="Calibri" pitchFamily="34" charset="0"/>
                <a:cs typeface="Calibri" pitchFamily="34" charset="0"/>
              </a:rPr>
              <a:t> kaydedilmesi sağlanır. </a:t>
            </a:r>
          </a:p>
          <a:p>
            <a:pPr marL="144000" algn="ctr">
              <a:spcAft>
                <a:spcPts val="30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32293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NEDEN-SONUÇ ANALİZİNİN AVANTAJLARI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16000">
              <a:spcAft>
                <a:spcPts val="0"/>
              </a:spcAft>
              <a:buClr>
                <a:srgbClr val="292929"/>
              </a:buClr>
              <a:buFont typeface="Wingdings" pitchFamily="2" charset="2"/>
              <a:buChar char="ü"/>
              <a:defRPr/>
            </a:pPr>
            <a:endParaRPr lang="tr-TR" sz="1000" i="1" dirty="0" smtClean="0">
              <a:solidFill>
                <a:srgbClr val="000000"/>
              </a:solidFill>
              <a:latin typeface="Calibri" pitchFamily="34" charset="0"/>
              <a:cs typeface="Calibri" pitchFamily="34" charset="0"/>
            </a:endParaRPr>
          </a:p>
          <a:p>
            <a:pPr marL="360000" indent="-216000">
              <a:spcAft>
                <a:spcPts val="60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Neden – Sonuç analizi </a:t>
            </a:r>
            <a:r>
              <a:rPr lang="tr-TR" sz="2000" b="1" i="1" dirty="0" smtClean="0">
                <a:solidFill>
                  <a:srgbClr val="000000"/>
                </a:solidFill>
                <a:latin typeface="Calibri" pitchFamily="34" charset="0"/>
                <a:cs typeface="Calibri" pitchFamily="34" charset="0"/>
              </a:rPr>
              <a:t>“en </a:t>
            </a:r>
            <a:r>
              <a:rPr lang="tr-TR" sz="2000" b="1" i="1" dirty="0">
                <a:solidFill>
                  <a:srgbClr val="000000"/>
                </a:solidFill>
                <a:latin typeface="Calibri" pitchFamily="34" charset="0"/>
                <a:cs typeface="Calibri" pitchFamily="34" charset="0"/>
              </a:rPr>
              <a:t>kötü durum” sonucuna göre hataların belirlenmesi ile </a:t>
            </a:r>
            <a:r>
              <a:rPr lang="tr-TR" sz="2000" b="1" i="1" dirty="0" smtClean="0">
                <a:solidFill>
                  <a:srgbClr val="000000"/>
                </a:solidFill>
                <a:latin typeface="Calibri" pitchFamily="34" charset="0"/>
                <a:cs typeface="Calibri" pitchFamily="34" charset="0"/>
              </a:rPr>
              <a:t>sınırlandırılmamıştır. </a:t>
            </a:r>
          </a:p>
          <a:p>
            <a:pPr marL="360000" indent="-216000">
              <a:spcAft>
                <a:spcPts val="6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Daha az </a:t>
            </a:r>
            <a:r>
              <a:rPr lang="tr-TR" sz="2000" i="1" dirty="0">
                <a:solidFill>
                  <a:srgbClr val="000000"/>
                </a:solidFill>
                <a:latin typeface="Calibri" pitchFamily="34" charset="0"/>
                <a:cs typeface="Calibri" pitchFamily="34" charset="0"/>
              </a:rPr>
              <a:t>tutucudur ve imkan dahilinde daha gerçekçidir. </a:t>
            </a:r>
            <a:endParaRPr lang="tr-TR" sz="2000" i="1" dirty="0" smtClean="0">
              <a:solidFill>
                <a:srgbClr val="000000"/>
              </a:solidFill>
              <a:latin typeface="Calibri" pitchFamily="34" charset="0"/>
              <a:cs typeface="Calibri" pitchFamily="34" charset="0"/>
            </a:endParaRPr>
          </a:p>
          <a:p>
            <a:pPr marL="360000" indent="-216000">
              <a:spcAft>
                <a:spcPts val="60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Son </a:t>
            </a:r>
            <a:r>
              <a:rPr lang="tr-TR" sz="2000" b="1" i="1" dirty="0">
                <a:solidFill>
                  <a:srgbClr val="000000"/>
                </a:solidFill>
                <a:latin typeface="Calibri" pitchFamily="34" charset="0"/>
                <a:cs typeface="Calibri" pitchFamily="34" charset="0"/>
              </a:rPr>
              <a:t>olayın tahmin edilmesine ihtiyaç yoktur. </a:t>
            </a:r>
            <a:endParaRPr lang="tr-TR" sz="2000" b="1" i="1" dirty="0" smtClean="0">
              <a:solidFill>
                <a:srgbClr val="000000"/>
              </a:solidFill>
              <a:latin typeface="Calibri" pitchFamily="34" charset="0"/>
              <a:cs typeface="Calibri" pitchFamily="34" charset="0"/>
            </a:endParaRPr>
          </a:p>
          <a:p>
            <a:pPr marL="360000" indent="-216000">
              <a:spcAft>
                <a:spcPts val="6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Çoklu </a:t>
            </a:r>
            <a:r>
              <a:rPr lang="tr-TR" sz="2000" i="1" dirty="0">
                <a:solidFill>
                  <a:srgbClr val="000000"/>
                </a:solidFill>
                <a:latin typeface="Calibri" pitchFamily="34" charset="0"/>
                <a:cs typeface="Calibri" pitchFamily="34" charset="0"/>
              </a:rPr>
              <a:t>yanlışların ve hataların  var olduğu sistemlerin değerlendirilmesine </a:t>
            </a:r>
            <a:r>
              <a:rPr lang="tr-TR" sz="2000" i="1" dirty="0" smtClean="0">
                <a:solidFill>
                  <a:srgbClr val="000000"/>
                </a:solidFill>
                <a:latin typeface="Calibri" pitchFamily="34" charset="0"/>
                <a:cs typeface="Calibri" pitchFamily="34" charset="0"/>
              </a:rPr>
              <a:t>imkan sağlar</a:t>
            </a:r>
            <a:r>
              <a:rPr lang="tr-TR" sz="2000" i="1" dirty="0">
                <a:solidFill>
                  <a:srgbClr val="000000"/>
                </a:solidFill>
                <a:latin typeface="Calibri" pitchFamily="34" charset="0"/>
                <a:cs typeface="Calibri" pitchFamily="34" charset="0"/>
              </a:rPr>
              <a:t>. </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991242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«Tehlikeli </a:t>
            </a:r>
            <a:r>
              <a:rPr lang="tr-TR" sz="2000" b="1" i="1" dirty="0">
                <a:solidFill>
                  <a:srgbClr val="000000"/>
                </a:solidFill>
                <a:latin typeface="Calibri" pitchFamily="34" charset="0"/>
                <a:cs typeface="Calibri" pitchFamily="34" charset="0"/>
              </a:rPr>
              <a:t>bir olayın veya maruz </a:t>
            </a:r>
            <a:r>
              <a:rPr lang="tr-TR" sz="2000" b="1" i="1" dirty="0" smtClean="0">
                <a:solidFill>
                  <a:srgbClr val="000000"/>
                </a:solidFill>
                <a:latin typeface="Calibri" pitchFamily="34" charset="0"/>
                <a:cs typeface="Calibri" pitchFamily="34" charset="0"/>
              </a:rPr>
              <a:t>kalma durumunun </a:t>
            </a:r>
            <a:r>
              <a:rPr lang="tr-TR" sz="2000" b="1" i="1" dirty="0">
                <a:solidFill>
                  <a:srgbClr val="000000"/>
                </a:solidFill>
                <a:latin typeface="Calibri" pitchFamily="34" charset="0"/>
                <a:cs typeface="Calibri" pitchFamily="34" charset="0"/>
              </a:rPr>
              <a:t>meydana gelme olasılığı ile </a:t>
            </a:r>
            <a:r>
              <a:rPr lang="tr-TR" sz="2000" b="1" i="1" dirty="0" smtClean="0">
                <a:solidFill>
                  <a:srgbClr val="000000"/>
                </a:solidFill>
                <a:latin typeface="Calibri" pitchFamily="34" charset="0"/>
                <a:cs typeface="Calibri" pitchFamily="34" charset="0"/>
              </a:rPr>
              <a:t>olay veya </a:t>
            </a:r>
            <a:r>
              <a:rPr lang="tr-TR" sz="2000" b="1" i="1" dirty="0">
                <a:solidFill>
                  <a:srgbClr val="000000"/>
                </a:solidFill>
                <a:latin typeface="Calibri" pitchFamily="34" charset="0"/>
                <a:cs typeface="Calibri" pitchFamily="34" charset="0"/>
              </a:rPr>
              <a:t>maruz kalma durumunun yol </a:t>
            </a:r>
            <a:r>
              <a:rPr lang="tr-TR" sz="2000" b="1" i="1" dirty="0" smtClean="0">
                <a:solidFill>
                  <a:srgbClr val="000000"/>
                </a:solidFill>
                <a:latin typeface="Calibri" pitchFamily="34" charset="0"/>
                <a:cs typeface="Calibri" pitchFamily="34" charset="0"/>
              </a:rPr>
              <a:t>açabileceği yaralanma </a:t>
            </a:r>
            <a:r>
              <a:rPr lang="tr-TR" sz="2000" b="1" i="1" dirty="0">
                <a:solidFill>
                  <a:srgbClr val="000000"/>
                </a:solidFill>
                <a:latin typeface="Calibri" pitchFamily="34" charset="0"/>
                <a:cs typeface="Calibri" pitchFamily="34" charset="0"/>
              </a:rPr>
              <a:t>veya sağlık bozulmasının </a:t>
            </a:r>
            <a:r>
              <a:rPr lang="tr-TR" sz="2000" b="1" i="1" dirty="0" smtClean="0">
                <a:solidFill>
                  <a:srgbClr val="000000"/>
                </a:solidFill>
                <a:latin typeface="Calibri" pitchFamily="34" charset="0"/>
                <a:cs typeface="Calibri" pitchFamily="34" charset="0"/>
              </a:rPr>
              <a:t>ciddiyet derecesinin birleşimidir.»</a:t>
            </a:r>
          </a:p>
          <a:p>
            <a:pPr algn="ctr">
              <a:spcAft>
                <a:spcPts val="0"/>
              </a:spcAft>
              <a:buClr>
                <a:srgbClr val="292929"/>
              </a:buClr>
              <a:defRPr/>
            </a:pPr>
            <a:r>
              <a:rPr lang="tr-TR" sz="2000" i="1" dirty="0" smtClean="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(TS 18001-2007 versiyonu</a:t>
            </a:r>
            <a:r>
              <a:rPr lang="tr-TR" sz="2000" i="1" dirty="0" smtClean="0">
                <a:solidFill>
                  <a:srgbClr val="000000"/>
                </a:solidFill>
                <a:latin typeface="Calibri" pitchFamily="34" charset="0"/>
                <a:cs typeface="Calibri" pitchFamily="34" charset="0"/>
              </a:rPr>
              <a:t>)</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278198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NEDEN-SONUÇ ANALİZİNİN AVANTAJLARI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16000">
              <a:spcAft>
                <a:spcPts val="0"/>
              </a:spcAft>
              <a:buClr>
                <a:srgbClr val="292929"/>
              </a:buClr>
              <a:buFont typeface="Wingdings" pitchFamily="2" charset="2"/>
              <a:buChar char="ü"/>
              <a:defRPr/>
            </a:pPr>
            <a:endParaRPr lang="tr-TR" sz="1000" i="1" dirty="0" smtClean="0">
              <a:solidFill>
                <a:srgbClr val="000000"/>
              </a:solidFill>
              <a:latin typeface="Calibri" pitchFamily="34" charset="0"/>
              <a:cs typeface="Calibri" pitchFamily="34" charset="0"/>
            </a:endParaRPr>
          </a:p>
          <a:p>
            <a:pPr marL="360000" indent="-216000">
              <a:spcAft>
                <a:spcPts val="6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Olayların </a:t>
            </a:r>
            <a:r>
              <a:rPr lang="tr-TR" sz="2000" b="1" i="1" dirty="0">
                <a:solidFill>
                  <a:srgbClr val="000000"/>
                </a:solidFill>
                <a:latin typeface="Calibri" pitchFamily="34" charset="0"/>
                <a:cs typeface="Calibri" pitchFamily="34" charset="0"/>
              </a:rPr>
              <a:t>zaman sıralaması </a:t>
            </a:r>
            <a:r>
              <a:rPr lang="tr-TR" sz="2000" i="1" dirty="0">
                <a:solidFill>
                  <a:srgbClr val="000000"/>
                </a:solidFill>
                <a:latin typeface="Calibri" pitchFamily="34" charset="0"/>
                <a:cs typeface="Calibri" pitchFamily="34" charset="0"/>
              </a:rPr>
              <a:t>dikkatle gözden </a:t>
            </a:r>
            <a:r>
              <a:rPr lang="tr-TR" sz="2000" i="1" dirty="0" smtClean="0">
                <a:solidFill>
                  <a:srgbClr val="000000"/>
                </a:solidFill>
                <a:latin typeface="Calibri" pitchFamily="34" charset="0"/>
                <a:cs typeface="Calibri" pitchFamily="34" charset="0"/>
              </a:rPr>
              <a:t>geçirilir.</a:t>
            </a:r>
          </a:p>
          <a:p>
            <a:pPr marL="360000" indent="-216000">
              <a:spcAft>
                <a:spcPts val="60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Kısmi başarıların veya hataların dereceleri belirlenebilir. </a:t>
            </a:r>
          </a:p>
          <a:p>
            <a:pPr marL="360000" indent="-216000">
              <a:spcAft>
                <a:spcPts val="6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Sistemin </a:t>
            </a:r>
            <a:r>
              <a:rPr lang="tr-TR" sz="2000" i="1" dirty="0">
                <a:solidFill>
                  <a:srgbClr val="000000"/>
                </a:solidFill>
                <a:latin typeface="Calibri" pitchFamily="34" charset="0"/>
                <a:cs typeface="Calibri" pitchFamily="34" charset="0"/>
              </a:rPr>
              <a:t>maruz kaldığı, potansiyel </a:t>
            </a:r>
            <a:r>
              <a:rPr lang="tr-TR" sz="2000" b="1" i="1" dirty="0" smtClean="0">
                <a:solidFill>
                  <a:srgbClr val="000000"/>
                </a:solidFill>
                <a:latin typeface="Calibri" pitchFamily="34" charset="0"/>
                <a:cs typeface="Calibri" pitchFamily="34" charset="0"/>
              </a:rPr>
              <a:t>tek (nokta) </a:t>
            </a:r>
            <a:r>
              <a:rPr lang="tr-TR" sz="2000" b="1" i="1" dirty="0">
                <a:solidFill>
                  <a:srgbClr val="000000"/>
                </a:solidFill>
                <a:latin typeface="Calibri" pitchFamily="34" charset="0"/>
                <a:cs typeface="Calibri" pitchFamily="34" charset="0"/>
              </a:rPr>
              <a:t>hatalar veya başarılar değerlendirilebilir. </a:t>
            </a:r>
          </a:p>
          <a:p>
            <a:pPr marL="360000" indent="-216000">
              <a:spcAft>
                <a:spcPts val="300"/>
              </a:spcAft>
              <a:buClr>
                <a:srgbClr val="292929"/>
              </a:buClr>
              <a:buFont typeface="Wingdings" pitchFamily="2" charset="2"/>
              <a:buChar char="ü"/>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85915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089932251"/>
              </p:ext>
            </p:extLst>
          </p:nvPr>
        </p:nvGraphicFramePr>
        <p:xfrm>
          <a:off x="184170" y="873581"/>
          <a:ext cx="8769330" cy="5422444"/>
        </p:xfrm>
        <a:graphic>
          <a:graphicData uri="http://schemas.openxmlformats.org/drawingml/2006/table">
            <a:tbl>
              <a:tblPr firstRow="1" firstCol="1" bandRow="1"/>
              <a:tblGrid>
                <a:gridCol w="1911330"/>
                <a:gridCol w="1647825"/>
                <a:gridCol w="5210175"/>
              </a:tblGrid>
              <a:tr h="474674">
                <a:tc gridSpan="2">
                  <a:txBody>
                    <a:bodyPr/>
                    <a:lstStyle/>
                    <a:p>
                      <a:pPr algn="ctr">
                        <a:spcAft>
                          <a:spcPts val="0"/>
                        </a:spcAft>
                      </a:pPr>
                      <a:r>
                        <a:rPr lang="tr-TR" sz="2000" i="1" dirty="0" smtClean="0">
                          <a:solidFill>
                            <a:schemeClr val="bg1"/>
                          </a:solidFill>
                          <a:effectLst/>
                          <a:latin typeface="Cambria" pitchFamily="18" charset="0"/>
                        </a:rPr>
                        <a:t> Neden-Sonuç</a:t>
                      </a:r>
                      <a:r>
                        <a:rPr lang="tr-TR" sz="2000" i="1" baseline="0" dirty="0" smtClean="0">
                          <a:solidFill>
                            <a:schemeClr val="bg1"/>
                          </a:solidFill>
                          <a:effectLst/>
                          <a:latin typeface="Cambria" pitchFamily="18" charset="0"/>
                        </a:rPr>
                        <a:t> Analizi / </a:t>
                      </a:r>
                      <a:r>
                        <a:rPr lang="tr-TR" sz="2000" i="1" dirty="0" smtClean="0">
                          <a:solidFill>
                            <a:schemeClr val="bg1"/>
                          </a:solidFill>
                          <a:effectLst/>
                          <a:latin typeface="Cambria" pitchFamily="18" charset="0"/>
                        </a:rPr>
                        <a:t>Olaylar</a:t>
                      </a:r>
                      <a:endParaRPr lang="tr-TR" sz="2000"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hMerge="1">
                  <a:txBody>
                    <a:bodyPr/>
                    <a:lstStyle/>
                    <a:p>
                      <a:pPr algn="ctr">
                        <a:spcAft>
                          <a:spcPts val="0"/>
                        </a:spcAft>
                      </a:pPr>
                      <a:endParaRPr lang="tr-TR" sz="2000" i="1" dirty="0">
                        <a:solidFill>
                          <a:schemeClr val="bg1"/>
                        </a:solidFill>
                        <a:effectLst/>
                        <a:latin typeface="Cambria" pitchFamily="18"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2000" i="1" dirty="0" smtClean="0">
                          <a:solidFill>
                            <a:schemeClr val="bg1"/>
                          </a:solidFill>
                          <a:effectLst/>
                          <a:latin typeface="Cambria" pitchFamily="18" charset="0"/>
                          <a:ea typeface="Times New Roman"/>
                          <a:cs typeface="Times New Roman"/>
                        </a:rPr>
                        <a:t>Anlamı</a:t>
                      </a:r>
                      <a:endParaRPr lang="tr-TR" sz="2000" i="1" dirty="0">
                        <a:solidFill>
                          <a:schemeClr val="bg1"/>
                        </a:solidFill>
                        <a:effectLst/>
                        <a:latin typeface="Cambria" pitchFamily="18"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989554">
                <a:tc>
                  <a:txBody>
                    <a:bodyPr/>
                    <a:lstStyle/>
                    <a:p>
                      <a:pPr algn="just">
                        <a:spcAft>
                          <a:spcPts val="0"/>
                        </a:spcAft>
                      </a:pPr>
                      <a:endParaRPr lang="tr-TR" sz="1400" b="0"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1" i="0" dirty="0" smtClean="0">
                          <a:effectLst/>
                          <a:latin typeface="Calibri" pitchFamily="34" charset="0"/>
                          <a:cs typeface="Calibri" pitchFamily="34" charset="0"/>
                        </a:rPr>
                        <a:t>DAİRE</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0" i="1" dirty="0" smtClean="0">
                          <a:effectLst/>
                          <a:latin typeface="Calibri" pitchFamily="34" charset="0"/>
                          <a:cs typeface="Calibri" pitchFamily="34" charset="0"/>
                        </a:rPr>
                        <a:t>Esas olay (yaprak başlatan olay). Bu sembol birincil</a:t>
                      </a:r>
                      <a:r>
                        <a:rPr lang="tr-TR" sz="1600" b="0" i="1" baseline="0" dirty="0" smtClean="0">
                          <a:effectLst/>
                          <a:latin typeface="Calibri" pitchFamily="34" charset="0"/>
                          <a:cs typeface="Calibri" pitchFamily="34" charset="0"/>
                        </a:rPr>
                        <a:t> durumdaki problem için kullanılır. Daha ileri bir gelişimi gerektirmeyen, işleme gerek duyulmayan temel bir olaydır.</a:t>
                      </a:r>
                      <a:endParaRPr lang="tr-TR" sz="1600" b="0" i="1" dirty="0" smtClean="0">
                        <a:effectLst/>
                        <a:latin typeface="Calibri" pitchFamily="34" charset="0"/>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1" i="0" dirty="0" smtClean="0">
                          <a:effectLst/>
                          <a:latin typeface="Calibri" pitchFamily="34" charset="0"/>
                          <a:ea typeface="Times New Roman"/>
                          <a:cs typeface="Calibri" pitchFamily="34" charset="0"/>
                        </a:rPr>
                        <a:t>VEYA KAPISI</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0" i="1" dirty="0" smtClean="0">
                          <a:effectLst/>
                          <a:latin typeface="Calibri" pitchFamily="34" charset="0"/>
                          <a:cs typeface="Calibri" pitchFamily="34" charset="0"/>
                        </a:rPr>
                        <a:t>Sembol altındaki bir veya birden fazla girdi olaydan en az herhangi birinin gerçekleşmesi durumunda yukarıda yer alan olayın ortaya çıkması gerçekleşir.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1" i="0" dirty="0" smtClean="0">
                          <a:effectLst/>
                          <a:latin typeface="Calibri" pitchFamily="34" charset="0"/>
                          <a:ea typeface="Times New Roman"/>
                          <a:cs typeface="Calibri" pitchFamily="34" charset="0"/>
                        </a:rPr>
                        <a:t>VE KAPISI</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0" i="1" dirty="0" smtClean="0">
                          <a:effectLst/>
                          <a:latin typeface="Calibri" pitchFamily="34" charset="0"/>
                          <a:cs typeface="Calibri" pitchFamily="34" charset="0"/>
                        </a:rPr>
                        <a:t>Sadece sembol altındaki tüm girdi olayların gerçekleşmesi durumunda yukarıda yer alan olayın ortaya çıkması gerçekleşir.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1" i="0" dirty="0" smtClean="0">
                          <a:effectLst/>
                          <a:latin typeface="Calibri" pitchFamily="34" charset="0"/>
                          <a:ea typeface="Times New Roman"/>
                          <a:cs typeface="Calibri" pitchFamily="34" charset="0"/>
                        </a:rPr>
                        <a:t>SONUÇ TANIMLAYICI</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0" i="1" dirty="0" smtClean="0">
                          <a:effectLst/>
                          <a:latin typeface="Calibri" pitchFamily="34" charset="0"/>
                          <a:cs typeface="Calibri" pitchFamily="34" charset="0"/>
                        </a:rPr>
                        <a:t>Hata seviyesini belirten son olay veya koşul.</a:t>
                      </a:r>
                      <a:endParaRPr lang="tr-TR" sz="16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1" i="0" dirty="0" smtClean="0">
                          <a:effectLst/>
                          <a:latin typeface="Calibri" pitchFamily="34" charset="0"/>
                          <a:ea typeface="Times New Roman"/>
                          <a:cs typeface="Calibri" pitchFamily="34" charset="0"/>
                        </a:rPr>
                        <a:t>DALLANDIRMA OPERATÖRÜ</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0" i="1" dirty="0" smtClean="0">
                          <a:effectLst/>
                          <a:latin typeface="Calibri" pitchFamily="34" charset="0"/>
                          <a:cs typeface="Calibri" pitchFamily="34" charset="0"/>
                        </a:rPr>
                        <a:t>Eğer koşullar uygun ise çıktı «</a:t>
                      </a:r>
                      <a:r>
                        <a:rPr lang="tr-TR" sz="1600" b="1" i="1" dirty="0" err="1" smtClean="0">
                          <a:effectLst/>
                          <a:latin typeface="Calibri" pitchFamily="34" charset="0"/>
                          <a:cs typeface="Calibri" pitchFamily="34" charset="0"/>
                        </a:rPr>
                        <a:t>Evet’</a:t>
                      </a:r>
                      <a:r>
                        <a:rPr lang="tr-TR" sz="1600" b="0" i="1" dirty="0" err="1" smtClean="0">
                          <a:effectLst/>
                          <a:latin typeface="Calibri" pitchFamily="34" charset="0"/>
                          <a:cs typeface="Calibri" pitchFamily="34" charset="0"/>
                        </a:rPr>
                        <a:t>tir</a:t>
                      </a:r>
                      <a:r>
                        <a:rPr lang="tr-TR" sz="1600" b="0" i="1" dirty="0" smtClean="0">
                          <a:effectLst/>
                          <a:latin typeface="Calibri" pitchFamily="34" charset="0"/>
                          <a:cs typeface="Calibri" pitchFamily="34" charset="0"/>
                        </a:rPr>
                        <a:t>»,</a:t>
                      </a:r>
                      <a:r>
                        <a:rPr lang="tr-TR" sz="1600" b="0" i="1" baseline="0" dirty="0" smtClean="0">
                          <a:effectLst/>
                          <a:latin typeface="Calibri" pitchFamily="34" charset="0"/>
                          <a:cs typeface="Calibri" pitchFamily="34" charset="0"/>
                        </a:rPr>
                        <a:t> eğer koşullar uygun değilse çıktı «</a:t>
                      </a:r>
                      <a:r>
                        <a:rPr lang="tr-TR" sz="1600" b="1" i="1" baseline="0" dirty="0" smtClean="0">
                          <a:effectLst/>
                          <a:latin typeface="Calibri" pitchFamily="34" charset="0"/>
                          <a:cs typeface="Calibri" pitchFamily="34" charset="0"/>
                        </a:rPr>
                        <a:t>Hayır</a:t>
                      </a:r>
                      <a:r>
                        <a:rPr lang="tr-TR" sz="1600" b="0" i="1" baseline="0" dirty="0" smtClean="0">
                          <a:effectLst/>
                          <a:latin typeface="Calibri" pitchFamily="34" charset="0"/>
                          <a:cs typeface="Calibri" pitchFamily="34" charset="0"/>
                        </a:rPr>
                        <a:t>’dır». Dallandırma operatörüne kusur ve başarı ifadelerinden her ikisi de yazılabilir. P</a:t>
                      </a:r>
                      <a:r>
                        <a:rPr lang="tr-TR" sz="800" b="0" i="1" baseline="0" dirty="0" smtClean="0">
                          <a:effectLst/>
                          <a:latin typeface="Calibri" pitchFamily="34" charset="0"/>
                          <a:cs typeface="Calibri" pitchFamily="34" charset="0"/>
                        </a:rPr>
                        <a:t>Y</a:t>
                      </a:r>
                      <a:r>
                        <a:rPr lang="tr-TR" sz="1600" b="0" i="1" baseline="0" dirty="0" smtClean="0">
                          <a:effectLst/>
                          <a:latin typeface="Calibri" pitchFamily="34" charset="0"/>
                          <a:cs typeface="Calibri" pitchFamily="34" charset="0"/>
                        </a:rPr>
                        <a:t>+P</a:t>
                      </a:r>
                      <a:r>
                        <a:rPr lang="tr-TR" sz="800" b="0" i="1" baseline="0" dirty="0" smtClean="0">
                          <a:effectLst/>
                          <a:latin typeface="Calibri" pitchFamily="34" charset="0"/>
                          <a:cs typeface="Calibri" pitchFamily="34" charset="0"/>
                        </a:rPr>
                        <a:t>N</a:t>
                      </a:r>
                      <a:r>
                        <a:rPr lang="tr-TR" sz="1600" b="0" i="1" baseline="0" dirty="0" smtClean="0">
                          <a:effectLst/>
                          <a:latin typeface="Calibri" pitchFamily="34" charset="0"/>
                          <a:cs typeface="Calibri" pitchFamily="34" charset="0"/>
                        </a:rPr>
                        <a:t>=1</a:t>
                      </a:r>
                      <a:endParaRPr lang="tr-TR" sz="16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PROSES AKIM ŞEMASI SEMBOLLER</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 name="Oval 2"/>
          <p:cNvSpPr/>
          <p:nvPr/>
        </p:nvSpPr>
        <p:spPr>
          <a:xfrm>
            <a:off x="723900" y="1428750"/>
            <a:ext cx="790575" cy="792000"/>
          </a:xfrm>
          <a:prstGeom prst="ellipse">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12" name="Akış Çizelgesi: Gecikme 11"/>
          <p:cNvSpPr/>
          <p:nvPr/>
        </p:nvSpPr>
        <p:spPr>
          <a:xfrm rot="16200000">
            <a:off x="735805" y="3482172"/>
            <a:ext cx="766763" cy="567525"/>
          </a:xfrm>
          <a:prstGeom prst="flowChartDelay">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17" name="Akış Çizelgesi: Hazırlık 16"/>
          <p:cNvSpPr/>
          <p:nvPr/>
        </p:nvSpPr>
        <p:spPr>
          <a:xfrm>
            <a:off x="590072" y="4610100"/>
            <a:ext cx="1095375" cy="523875"/>
          </a:xfrm>
          <a:prstGeom prst="flowChartPreparation">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grpSp>
        <p:nvGrpSpPr>
          <p:cNvPr id="24" name="Grup 23"/>
          <p:cNvGrpSpPr/>
          <p:nvPr/>
        </p:nvGrpSpPr>
        <p:grpSpPr>
          <a:xfrm>
            <a:off x="523397" y="5505450"/>
            <a:ext cx="1238728" cy="614363"/>
            <a:chOff x="590072" y="5448300"/>
            <a:chExt cx="1238728" cy="614363"/>
          </a:xfrm>
        </p:grpSpPr>
        <p:sp>
          <p:nvSpPr>
            <p:cNvPr id="18" name="Dikdörtgen 17"/>
            <p:cNvSpPr/>
            <p:nvPr/>
          </p:nvSpPr>
          <p:spPr>
            <a:xfrm>
              <a:off x="590072" y="5448300"/>
              <a:ext cx="1238728" cy="581025"/>
            </a:xfrm>
            <a:prstGeom prst="rect">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cxnSp>
          <p:nvCxnSpPr>
            <p:cNvPr id="20" name="Düz Bağlayıcı 19"/>
            <p:cNvCxnSpPr>
              <a:stCxn id="18" idx="1"/>
              <a:endCxn id="18" idx="3"/>
            </p:cNvCxnSpPr>
            <p:nvPr/>
          </p:nvCxnSpPr>
          <p:spPr>
            <a:xfrm>
              <a:off x="590072" y="5738813"/>
              <a:ext cx="1238728" cy="0"/>
            </a:xfrm>
            <a:prstGeom prst="line">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cxnSp>
        <p:cxnSp>
          <p:nvCxnSpPr>
            <p:cNvPr id="22" name="Düz Bağlayıcı 21"/>
            <p:cNvCxnSpPr>
              <a:stCxn id="18" idx="0"/>
            </p:cNvCxnSpPr>
            <p:nvPr/>
          </p:nvCxnSpPr>
          <p:spPr>
            <a:xfrm>
              <a:off x="1209436" y="5448300"/>
              <a:ext cx="0" cy="290513"/>
            </a:xfrm>
            <a:prstGeom prst="line">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cxnSp>
        <p:sp>
          <p:nvSpPr>
            <p:cNvPr id="23" name="Metin kutusu 22"/>
            <p:cNvSpPr txBox="1"/>
            <p:nvPr/>
          </p:nvSpPr>
          <p:spPr>
            <a:xfrm>
              <a:off x="700086" y="5450085"/>
              <a:ext cx="419100" cy="307777"/>
            </a:xfrm>
            <a:prstGeom prst="rect">
              <a:avLst/>
            </a:prstGeom>
            <a:noFill/>
          </p:spPr>
          <p:txBody>
            <a:bodyPr wrap="square" rtlCol="0">
              <a:spAutoFit/>
            </a:bodyPr>
            <a:lstStyle/>
            <a:p>
              <a:pPr algn="ctr"/>
              <a:r>
                <a:rPr lang="tr-TR" sz="1400" b="1" dirty="0" smtClean="0">
                  <a:solidFill>
                    <a:srgbClr val="000000"/>
                  </a:solidFill>
                  <a:latin typeface="Calibri" pitchFamily="34" charset="0"/>
                  <a:cs typeface="Calibri" pitchFamily="34" charset="0"/>
                </a:rPr>
                <a:t>H</a:t>
              </a:r>
              <a:endParaRPr lang="tr-TR" sz="1400" b="1" dirty="0">
                <a:solidFill>
                  <a:srgbClr val="000000"/>
                </a:solidFill>
                <a:latin typeface="Calibri" pitchFamily="34" charset="0"/>
                <a:cs typeface="Calibri" pitchFamily="34" charset="0"/>
              </a:endParaRPr>
            </a:p>
          </p:txBody>
        </p:sp>
        <p:sp>
          <p:nvSpPr>
            <p:cNvPr id="27" name="Metin kutusu 26"/>
            <p:cNvSpPr txBox="1"/>
            <p:nvPr/>
          </p:nvSpPr>
          <p:spPr>
            <a:xfrm>
              <a:off x="1304925" y="5450085"/>
              <a:ext cx="419100" cy="307777"/>
            </a:xfrm>
            <a:prstGeom prst="rect">
              <a:avLst/>
            </a:prstGeom>
            <a:noFill/>
          </p:spPr>
          <p:txBody>
            <a:bodyPr wrap="square" rtlCol="0">
              <a:spAutoFit/>
            </a:bodyPr>
            <a:lstStyle/>
            <a:p>
              <a:pPr algn="ctr"/>
              <a:r>
                <a:rPr lang="tr-TR" sz="1400" b="1" dirty="0">
                  <a:solidFill>
                    <a:srgbClr val="000000"/>
                  </a:solidFill>
                  <a:latin typeface="Calibri" pitchFamily="34" charset="0"/>
                  <a:cs typeface="Calibri" pitchFamily="34" charset="0"/>
                </a:rPr>
                <a:t>E</a:t>
              </a:r>
            </a:p>
          </p:txBody>
        </p:sp>
        <p:sp>
          <p:nvSpPr>
            <p:cNvPr id="28" name="Metin kutusu 27"/>
            <p:cNvSpPr txBox="1"/>
            <p:nvPr/>
          </p:nvSpPr>
          <p:spPr>
            <a:xfrm>
              <a:off x="793348" y="5754886"/>
              <a:ext cx="844951" cy="307777"/>
            </a:xfrm>
            <a:prstGeom prst="rect">
              <a:avLst/>
            </a:prstGeom>
            <a:noFill/>
          </p:spPr>
          <p:txBody>
            <a:bodyPr wrap="square" rtlCol="0">
              <a:spAutoFit/>
            </a:bodyPr>
            <a:lstStyle/>
            <a:p>
              <a:pPr algn="ctr"/>
              <a:r>
                <a:rPr lang="tr-TR" sz="1400" b="1" dirty="0" smtClean="0">
                  <a:solidFill>
                    <a:srgbClr val="000000"/>
                  </a:solidFill>
                  <a:latin typeface="Calibri" pitchFamily="34" charset="0"/>
                  <a:cs typeface="Calibri" pitchFamily="34" charset="0"/>
                </a:rPr>
                <a:t>OLAY</a:t>
              </a:r>
              <a:endParaRPr lang="tr-TR" sz="1400" b="1" dirty="0">
                <a:solidFill>
                  <a:srgbClr val="000000"/>
                </a:solidFill>
                <a:latin typeface="Calibri" pitchFamily="34" charset="0"/>
                <a:cs typeface="Calibri" pitchFamily="34" charset="0"/>
              </a:endParaRPr>
            </a:p>
          </p:txBody>
        </p:sp>
      </p:grpSp>
      <p:grpSp>
        <p:nvGrpSpPr>
          <p:cNvPr id="19" name="Grup 18"/>
          <p:cNvGrpSpPr/>
          <p:nvPr/>
        </p:nvGrpSpPr>
        <p:grpSpPr>
          <a:xfrm>
            <a:off x="485297" y="2428875"/>
            <a:ext cx="1305403" cy="783202"/>
            <a:chOff x="1999418" y="728165"/>
            <a:chExt cx="1656000" cy="983457"/>
          </a:xfrm>
        </p:grpSpPr>
        <p:pic>
          <p:nvPicPr>
            <p:cNvPr id="21" name="Picture 5" descr="C:\Users\Ahmet Yiğitap\Deskto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418" y="1432760"/>
              <a:ext cx="1656000" cy="27520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up 24"/>
            <p:cNvGrpSpPr/>
            <p:nvPr/>
          </p:nvGrpSpPr>
          <p:grpSpPr>
            <a:xfrm>
              <a:off x="2308989" y="728165"/>
              <a:ext cx="1032263" cy="983457"/>
              <a:chOff x="2308989" y="728165"/>
              <a:chExt cx="1032263" cy="983457"/>
            </a:xfrm>
          </p:grpSpPr>
          <p:cxnSp>
            <p:nvCxnSpPr>
              <p:cNvPr id="26" name="Düz Bağlayıcı 25"/>
              <p:cNvCxnSpPr/>
              <p:nvPr/>
            </p:nvCxnSpPr>
            <p:spPr>
              <a:xfrm flipH="1">
                <a:off x="2308989" y="728165"/>
                <a:ext cx="514782" cy="983457"/>
              </a:xfrm>
              <a:prstGeom prst="line">
                <a:avLst/>
              </a:prstGeom>
              <a:noFill/>
              <a:ln w="31750" cap="flat" cmpd="sng" algn="ctr">
                <a:solidFill>
                  <a:sysClr val="window" lastClr="FFFFFF">
                    <a:lumMod val="50000"/>
                  </a:sysClr>
                </a:solidFill>
                <a:prstDash val="solid"/>
              </a:ln>
              <a:effectLst/>
            </p:spPr>
          </p:cxnSp>
          <p:cxnSp>
            <p:nvCxnSpPr>
              <p:cNvPr id="29" name="Düz Bağlayıcı 28"/>
              <p:cNvCxnSpPr/>
              <p:nvPr/>
            </p:nvCxnSpPr>
            <p:spPr>
              <a:xfrm>
                <a:off x="2807421" y="730866"/>
                <a:ext cx="533831" cy="973932"/>
              </a:xfrm>
              <a:prstGeom prst="line">
                <a:avLst/>
              </a:prstGeom>
              <a:noFill/>
              <a:ln w="31750" cap="flat" cmpd="sng" algn="ctr">
                <a:solidFill>
                  <a:sysClr val="window" lastClr="FFFFFF">
                    <a:lumMod val="50000"/>
                  </a:sysClr>
                </a:solidFill>
                <a:prstDash val="solid"/>
              </a:ln>
              <a:effectLst/>
            </p:spPr>
          </p:cxnSp>
        </p:grpSp>
      </p:grpSp>
      <p:sp>
        <p:nvSpPr>
          <p:cNvPr id="30"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528651877"/>
      </p:ext>
    </p:extLst>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4" name="Rechteck 4"/>
          <p:cNvSpPr>
            <a:spLocks noChangeArrowheads="1"/>
          </p:cNvSpPr>
          <p:nvPr/>
        </p:nvSpPr>
        <p:spPr bwMode="auto">
          <a:xfrm>
            <a:off x="33776" y="2974107"/>
            <a:ext cx="9088958"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Teşekkür Ederim</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5" name="Picture 5"/>
          <p:cNvPicPr>
            <a:picLocks noChangeAspect="1" noChangeArrowheads="1"/>
          </p:cNvPicPr>
          <p:nvPr/>
        </p:nvPicPr>
        <p:blipFill>
          <a:blip r:embed="rId3" cstate="print"/>
          <a:srcRect/>
          <a:stretch>
            <a:fillRect/>
          </a:stretch>
        </p:blipFill>
        <p:spPr bwMode="auto">
          <a:xfrm>
            <a:off x="2854842" y="1164313"/>
            <a:ext cx="3290888" cy="2465217"/>
          </a:xfrm>
          <a:prstGeom prst="rect">
            <a:avLst/>
          </a:prstGeom>
          <a:ln>
            <a:noFill/>
          </a:ln>
          <a:effectLst>
            <a:softEdge rad="112500"/>
          </a:effectLst>
        </p:spPr>
      </p:pic>
      <p:sp>
        <p:nvSpPr>
          <p:cNvPr id="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18225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25350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2" name="Dikdörtgen 1"/>
          <p:cNvSpPr/>
          <p:nvPr/>
        </p:nvSpPr>
        <p:spPr bwMode="auto">
          <a:xfrm>
            <a:off x="122955" y="1511649"/>
            <a:ext cx="8890484" cy="4845133"/>
          </a:xfrm>
          <a:prstGeom prst="rect">
            <a:avLst/>
          </a:prstGeom>
          <a:solidFill>
            <a:schemeClr val="bg1">
              <a:lumMod val="95000"/>
              <a:alpha val="88000"/>
            </a:schemeClr>
          </a:solidFill>
          <a:ln w="50800" cmpd="dbl">
            <a:solidFill>
              <a:schemeClr val="bg2"/>
            </a:solidFill>
            <a:prstDash val="solid"/>
            <a:round/>
            <a:headEnd/>
            <a:tailEnd/>
          </a:ln>
        </p:spPr>
        <p:txBody>
          <a:bodyPr rtlCol="0" anchor="ctr"/>
          <a:lstStyle/>
          <a:p>
            <a:pPr algn="ctr"/>
            <a:endParaRPr lang="tr-TR" dirty="0">
              <a:solidFill>
                <a:srgbClr val="000000"/>
              </a:solidFill>
            </a:endParaRPr>
          </a:p>
        </p:txBody>
      </p:sp>
      <p:sp>
        <p:nvSpPr>
          <p:cNvPr id="14" name="Line 11"/>
          <p:cNvSpPr>
            <a:spLocks noChangeShapeType="1"/>
          </p:cNvSpPr>
          <p:nvPr/>
        </p:nvSpPr>
        <p:spPr bwMode="auto">
          <a:xfrm>
            <a:off x="1543500" y="2082037"/>
            <a:ext cx="0" cy="3790950"/>
          </a:xfrm>
          <a:prstGeom prst="line">
            <a:avLst/>
          </a:prstGeom>
          <a:noFill/>
          <a:ln w="53975">
            <a:solidFill>
              <a:sysClr val="window" lastClr="FFFFFF">
                <a:lumMod val="50000"/>
              </a:sysClr>
            </a:solidFill>
            <a:round/>
            <a:headEnd type="stealth"/>
            <a:tailEnd type="none"/>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tr-TR" i="1" kern="0" smtClean="0">
              <a:solidFill>
                <a:prstClr val="black"/>
              </a:solidFill>
              <a:latin typeface="Arial" pitchFamily="34" charset="0"/>
              <a:ea typeface="MS PGothic" pitchFamily="34" charset="-128"/>
              <a:cs typeface="Arial" pitchFamily="34" charset="0"/>
            </a:endParaRPr>
          </a:p>
        </p:txBody>
      </p:sp>
      <p:sp>
        <p:nvSpPr>
          <p:cNvPr id="15" name="Line 12"/>
          <p:cNvSpPr>
            <a:spLocks noChangeShapeType="1"/>
          </p:cNvSpPr>
          <p:nvPr/>
        </p:nvSpPr>
        <p:spPr bwMode="auto">
          <a:xfrm>
            <a:off x="1530799" y="5841237"/>
            <a:ext cx="6588000" cy="0"/>
          </a:xfrm>
          <a:prstGeom prst="line">
            <a:avLst/>
          </a:prstGeom>
          <a:noFill/>
          <a:ln w="53975">
            <a:solidFill>
              <a:sysClr val="window" lastClr="FFFFFF">
                <a:lumMod val="50000"/>
              </a:sysClr>
            </a:solidFill>
            <a:round/>
            <a:headEnd/>
            <a:tailEnd type="stealth"/>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tr-TR" i="1" kern="0" smtClean="0">
              <a:solidFill>
                <a:prstClr val="black"/>
              </a:solidFill>
              <a:latin typeface="Arial" pitchFamily="34" charset="0"/>
              <a:ea typeface="MS PGothic" pitchFamily="34" charset="-128"/>
              <a:cs typeface="Arial" pitchFamily="34" charset="0"/>
            </a:endParaRPr>
          </a:p>
        </p:txBody>
      </p:sp>
      <p:sp>
        <p:nvSpPr>
          <p:cNvPr id="16" name="Rectangle 13"/>
          <p:cNvSpPr>
            <a:spLocks noChangeArrowheads="1"/>
          </p:cNvSpPr>
          <p:nvPr/>
        </p:nvSpPr>
        <p:spPr bwMode="auto">
          <a:xfrm>
            <a:off x="8087794" y="5633274"/>
            <a:ext cx="913328" cy="397545"/>
          </a:xfrm>
          <a:prstGeom prst="rect">
            <a:avLst/>
          </a:prstGeom>
          <a:noFill/>
          <a:ln w="12700">
            <a:noFill/>
            <a:miter lim="800000"/>
            <a:headEnd/>
            <a:tailEnd/>
          </a:ln>
          <a:effectLst/>
        </p:spPr>
        <p:txBody>
          <a:bodyPr wrap="none" lIns="90488" tIns="44450" rIns="90488" bIns="44450">
            <a:spAutoFit/>
          </a:bodyPr>
          <a:lstStyle/>
          <a:p>
            <a:pPr>
              <a:defRPr/>
            </a:pPr>
            <a:r>
              <a:rPr lang="tr-TR" sz="2000" b="1" i="1" dirty="0">
                <a:solidFill>
                  <a:prstClr val="black"/>
                </a:solidFill>
                <a:latin typeface="Calibri" pitchFamily="34" charset="0"/>
                <a:ea typeface="MS PGothic" pitchFamily="34" charset="-128"/>
                <a:cs typeface="Calibri" pitchFamily="34" charset="0"/>
              </a:rPr>
              <a:t>Zaman</a:t>
            </a:r>
            <a:endParaRPr lang="en-US" sz="2000" b="1" i="1" dirty="0">
              <a:solidFill>
                <a:prstClr val="black"/>
              </a:solidFill>
              <a:latin typeface="Calibri" pitchFamily="34" charset="0"/>
              <a:ea typeface="MS PGothic" pitchFamily="34" charset="-128"/>
              <a:cs typeface="Calibri" pitchFamily="34" charset="0"/>
            </a:endParaRPr>
          </a:p>
        </p:txBody>
      </p:sp>
      <p:sp>
        <p:nvSpPr>
          <p:cNvPr id="27" name="Rectangle 14"/>
          <p:cNvSpPr>
            <a:spLocks noChangeArrowheads="1"/>
          </p:cNvSpPr>
          <p:nvPr/>
        </p:nvSpPr>
        <p:spPr bwMode="auto">
          <a:xfrm>
            <a:off x="273137" y="1732117"/>
            <a:ext cx="3277585" cy="397545"/>
          </a:xfrm>
          <a:prstGeom prst="rect">
            <a:avLst/>
          </a:prstGeom>
          <a:noFill/>
          <a:ln w="12700">
            <a:noFill/>
            <a:miter lim="800000"/>
            <a:headEnd/>
            <a:tailEnd/>
          </a:ln>
          <a:effectLst/>
        </p:spPr>
        <p:txBody>
          <a:bodyPr wrap="square" lIns="90488" tIns="44450" rIns="90488" bIns="44450">
            <a:spAutoFit/>
          </a:bodyPr>
          <a:lstStyle/>
          <a:p>
            <a:pPr algn="ctr">
              <a:defRPr/>
            </a:pPr>
            <a:r>
              <a:rPr lang="en-US" sz="2000" b="1" i="1" dirty="0">
                <a:solidFill>
                  <a:prstClr val="black"/>
                </a:solidFill>
                <a:latin typeface="Calibri" pitchFamily="34" charset="0"/>
                <a:ea typeface="MS PGothic" pitchFamily="34" charset="-128"/>
                <a:cs typeface="Calibri" pitchFamily="34" charset="0"/>
              </a:rPr>
              <a:t>Risk</a:t>
            </a:r>
            <a:r>
              <a:rPr lang="tr-TR" sz="2000" b="1" i="1" dirty="0">
                <a:solidFill>
                  <a:prstClr val="black"/>
                </a:solidFill>
                <a:latin typeface="Calibri" pitchFamily="34" charset="0"/>
                <a:ea typeface="MS PGothic" pitchFamily="34" charset="-128"/>
                <a:cs typeface="Calibri" pitchFamily="34" charset="0"/>
              </a:rPr>
              <a:t> </a:t>
            </a:r>
            <a:r>
              <a:rPr lang="tr-TR" sz="2000" b="1" i="1" dirty="0" smtClean="0">
                <a:solidFill>
                  <a:prstClr val="black"/>
                </a:solidFill>
                <a:latin typeface="Calibri" pitchFamily="34" charset="0"/>
                <a:ea typeface="MS PGothic" pitchFamily="34" charset="-128"/>
                <a:cs typeface="Calibri" pitchFamily="34" charset="0"/>
              </a:rPr>
              <a:t>Algılama (Önem) Düzeyi </a:t>
            </a:r>
            <a:endParaRPr lang="en-US" sz="2000" b="1" i="1" dirty="0">
              <a:solidFill>
                <a:prstClr val="black"/>
              </a:solidFill>
              <a:latin typeface="Calibri" pitchFamily="34" charset="0"/>
              <a:ea typeface="MS PGothic" pitchFamily="34" charset="-128"/>
              <a:cs typeface="Calibri" pitchFamily="34" charset="0"/>
            </a:endParaRPr>
          </a:p>
        </p:txBody>
      </p:sp>
      <p:sp>
        <p:nvSpPr>
          <p:cNvPr id="28" name="Arc 15"/>
          <p:cNvSpPr>
            <a:spLocks/>
          </p:cNvSpPr>
          <p:nvPr/>
        </p:nvSpPr>
        <p:spPr bwMode="auto">
          <a:xfrm rot="10800000">
            <a:off x="1553275" y="4777612"/>
            <a:ext cx="2081213" cy="581025"/>
          </a:xfrm>
          <a:custGeom>
            <a:avLst/>
            <a:gdLst>
              <a:gd name="T0" fmla="*/ 0 w 21600"/>
              <a:gd name="T1" fmla="*/ 0 h 21600"/>
              <a:gd name="T2" fmla="*/ 200529979 w 21600"/>
              <a:gd name="T3" fmla="*/ 15629169 h 21600"/>
              <a:gd name="T4" fmla="*/ 0 w 21600"/>
              <a:gd name="T5" fmla="*/ 1562916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tr-TR" i="1">
              <a:solidFill>
                <a:prstClr val="black"/>
              </a:solidFill>
              <a:latin typeface="Arial" pitchFamily="34" charset="0"/>
              <a:ea typeface="MS PGothic" pitchFamily="34" charset="-128"/>
              <a:cs typeface="Arial" pitchFamily="34" charset="0"/>
            </a:endParaRPr>
          </a:p>
        </p:txBody>
      </p:sp>
      <p:sp>
        <p:nvSpPr>
          <p:cNvPr id="29" name="Line 12"/>
          <p:cNvSpPr>
            <a:spLocks noChangeShapeType="1"/>
          </p:cNvSpPr>
          <p:nvPr/>
        </p:nvSpPr>
        <p:spPr bwMode="auto">
          <a:xfrm flipV="1">
            <a:off x="3613342" y="2675762"/>
            <a:ext cx="0" cy="270819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tr-TR" i="1">
              <a:solidFill>
                <a:prstClr val="black"/>
              </a:solidFill>
              <a:latin typeface="Arial" pitchFamily="34" charset="0"/>
              <a:ea typeface="MS PGothic" pitchFamily="34" charset="-128"/>
              <a:cs typeface="Arial" pitchFamily="34" charset="0"/>
            </a:endParaRPr>
          </a:p>
        </p:txBody>
      </p:sp>
      <p:sp>
        <p:nvSpPr>
          <p:cNvPr id="30" name="Arc 13"/>
          <p:cNvSpPr>
            <a:spLocks/>
          </p:cNvSpPr>
          <p:nvPr/>
        </p:nvSpPr>
        <p:spPr bwMode="auto">
          <a:xfrm rot="10800000">
            <a:off x="3615486" y="2692032"/>
            <a:ext cx="3452764" cy="2757093"/>
          </a:xfrm>
          <a:custGeom>
            <a:avLst/>
            <a:gdLst>
              <a:gd name="T0" fmla="*/ 0 w 21600"/>
              <a:gd name="T1" fmla="*/ 0 h 21600"/>
              <a:gd name="T2" fmla="*/ 253 w 21600"/>
              <a:gd name="T3" fmla="*/ 124 h 21600"/>
              <a:gd name="T4" fmla="*/ 0 w 21600"/>
              <a:gd name="T5" fmla="*/ 12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i="1">
              <a:solidFill>
                <a:prstClr val="black"/>
              </a:solidFill>
              <a:latin typeface="Arial" pitchFamily="34" charset="0"/>
              <a:ea typeface="MS PGothic" pitchFamily="34" charset="-128"/>
              <a:cs typeface="Arial" pitchFamily="34" charset="0"/>
            </a:endParaRPr>
          </a:p>
        </p:txBody>
      </p:sp>
      <p:sp>
        <p:nvSpPr>
          <p:cNvPr id="31" name="Rectangle 11"/>
          <p:cNvSpPr>
            <a:spLocks noChangeArrowheads="1"/>
          </p:cNvSpPr>
          <p:nvPr/>
        </p:nvSpPr>
        <p:spPr bwMode="auto">
          <a:xfrm>
            <a:off x="2911332" y="2340737"/>
            <a:ext cx="1410543" cy="397545"/>
          </a:xfrm>
          <a:prstGeom prst="rect">
            <a:avLst/>
          </a:prstGeom>
          <a:noFill/>
          <a:ln w="12700">
            <a:noFill/>
            <a:miter lim="800000"/>
            <a:headEnd/>
            <a:tailEnd/>
          </a:ln>
          <a:effectLst/>
        </p:spPr>
        <p:txBody>
          <a:bodyPr wrap="square" lIns="90488" tIns="44450" rIns="90488" bIns="44450">
            <a:spAutoFit/>
          </a:bodyPr>
          <a:lstStyle/>
          <a:p>
            <a:pPr algn="r"/>
            <a:r>
              <a:rPr lang="tr-TR" sz="2000" b="1" i="1" dirty="0">
                <a:solidFill>
                  <a:srgbClr val="C00000"/>
                </a:solidFill>
                <a:latin typeface="Calibri" pitchFamily="34" charset="0"/>
                <a:ea typeface="MS PGothic" pitchFamily="34" charset="-128"/>
                <a:cs typeface="Calibri" pitchFamily="34" charset="0"/>
              </a:rPr>
              <a:t>Ciddi </a:t>
            </a:r>
            <a:r>
              <a:rPr lang="tr-TR" sz="2000" b="1" i="1" dirty="0" smtClean="0">
                <a:solidFill>
                  <a:srgbClr val="C00000"/>
                </a:solidFill>
                <a:latin typeface="Calibri" pitchFamily="34" charset="0"/>
                <a:ea typeface="MS PGothic" pitchFamily="34" charset="-128"/>
                <a:cs typeface="Calibri" pitchFamily="34" charset="0"/>
              </a:rPr>
              <a:t>Kaza</a:t>
            </a:r>
          </a:p>
        </p:txBody>
      </p:sp>
      <p:sp>
        <p:nvSpPr>
          <p:cNvPr id="4" name="Oval 3"/>
          <p:cNvSpPr>
            <a:spLocks noChangeAspect="1"/>
          </p:cNvSpPr>
          <p:nvPr/>
        </p:nvSpPr>
        <p:spPr bwMode="auto">
          <a:xfrm>
            <a:off x="1344674" y="4622559"/>
            <a:ext cx="396000" cy="396000"/>
          </a:xfrm>
          <a:prstGeom prst="ellipse">
            <a:avLst/>
          </a:prstGeom>
          <a:solidFill>
            <a:schemeClr val="bg2">
              <a:lumMod val="40000"/>
              <a:lumOff val="60000"/>
            </a:schemeClr>
          </a:solidFill>
          <a:ln w="285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
        <p:nvSpPr>
          <p:cNvPr id="17" name="Dikdörtgen 16"/>
          <p:cNvSpPr/>
          <p:nvPr/>
        </p:nvSpPr>
        <p:spPr>
          <a:xfrm>
            <a:off x="329106" y="4438024"/>
            <a:ext cx="1208290" cy="738664"/>
          </a:xfrm>
          <a:prstGeom prst="rect">
            <a:avLst/>
          </a:prstGeom>
        </p:spPr>
        <p:txBody>
          <a:bodyPr wrap="square">
            <a:spAutoFit/>
          </a:bodyPr>
          <a:lstStyle/>
          <a:p>
            <a:pPr algn="ctr"/>
            <a:r>
              <a:rPr lang="tr-TR" sz="1400" i="1" dirty="0">
                <a:solidFill>
                  <a:srgbClr val="000000"/>
                </a:solidFill>
                <a:latin typeface="Calibri" pitchFamily="34" charset="0"/>
                <a:cs typeface="Calibri" pitchFamily="34" charset="0"/>
              </a:rPr>
              <a:t>İlk </a:t>
            </a:r>
            <a:r>
              <a:rPr lang="tr-TR" sz="1400" i="1" dirty="0" smtClean="0">
                <a:solidFill>
                  <a:srgbClr val="000000"/>
                </a:solidFill>
                <a:latin typeface="Calibri" pitchFamily="34" charset="0"/>
                <a:cs typeface="Calibri" pitchFamily="34" charset="0"/>
              </a:rPr>
              <a:t>Risk </a:t>
            </a:r>
          </a:p>
          <a:p>
            <a:pPr algn="ctr"/>
            <a:r>
              <a:rPr lang="tr-TR" sz="1400" i="1" dirty="0" smtClean="0">
                <a:solidFill>
                  <a:srgbClr val="000000"/>
                </a:solidFill>
                <a:latin typeface="Calibri" pitchFamily="34" charset="0"/>
                <a:cs typeface="Calibri" pitchFamily="34" charset="0"/>
              </a:rPr>
              <a:t>Belirleme Noktası</a:t>
            </a:r>
            <a:endParaRPr lang="tr-TR" sz="1400" i="1" dirty="0">
              <a:solidFill>
                <a:srgbClr val="000000"/>
              </a:solidFill>
              <a:latin typeface="Calibri" pitchFamily="34" charset="0"/>
              <a:cs typeface="Calibri" pitchFamily="34" charset="0"/>
            </a:endParaRPr>
          </a:p>
        </p:txBody>
      </p:sp>
      <p:sp>
        <p:nvSpPr>
          <p:cNvPr id="19" name="Rectangle 11"/>
          <p:cNvSpPr>
            <a:spLocks noChangeArrowheads="1"/>
          </p:cNvSpPr>
          <p:nvPr/>
        </p:nvSpPr>
        <p:spPr bwMode="auto">
          <a:xfrm>
            <a:off x="4232193" y="2403280"/>
            <a:ext cx="3944139" cy="523220"/>
          </a:xfrm>
          <a:prstGeom prst="rect">
            <a:avLst/>
          </a:prstGeom>
        </p:spPr>
        <p:txBody>
          <a:bodyPr wrap="square">
            <a:spAutoFit/>
          </a:bodyPr>
          <a:lstStyle/>
          <a:p>
            <a:r>
              <a:rPr lang="tr-TR" sz="1400" i="1" dirty="0" smtClean="0">
                <a:solidFill>
                  <a:srgbClr val="000000"/>
                </a:solidFill>
                <a:latin typeface="Calibri" pitchFamily="34" charset="0"/>
                <a:cs typeface="Calibri" pitchFamily="34" charset="0"/>
              </a:rPr>
              <a:t>(Risk </a:t>
            </a:r>
            <a:r>
              <a:rPr lang="tr-TR" sz="1400" i="1" dirty="0">
                <a:solidFill>
                  <a:srgbClr val="000000"/>
                </a:solidFill>
                <a:latin typeface="Calibri" pitchFamily="34" charset="0"/>
                <a:cs typeface="Calibri" pitchFamily="34" charset="0"/>
              </a:rPr>
              <a:t>Algılama Seviyesinde </a:t>
            </a:r>
            <a:r>
              <a:rPr lang="tr-TR" sz="1400" i="1" dirty="0" smtClean="0">
                <a:solidFill>
                  <a:srgbClr val="000000"/>
                </a:solidFill>
                <a:latin typeface="Calibri" pitchFamily="34" charset="0"/>
                <a:cs typeface="Calibri" pitchFamily="34" charset="0"/>
              </a:rPr>
              <a:t>Artış)</a:t>
            </a:r>
          </a:p>
          <a:p>
            <a:r>
              <a:rPr lang="tr-TR" sz="1400" i="1" dirty="0" smtClean="0">
                <a:solidFill>
                  <a:srgbClr val="000000"/>
                </a:solidFill>
                <a:latin typeface="Calibri" pitchFamily="34" charset="0"/>
                <a:cs typeface="Calibri" pitchFamily="34" charset="0"/>
              </a:rPr>
              <a:t>Bu artışı eğitimle sağlamak gerekir. (Sürekli Eğitim)</a:t>
            </a:r>
            <a:endParaRPr lang="en-US" sz="1400" i="1" dirty="0">
              <a:solidFill>
                <a:srgbClr val="000000"/>
              </a:solidFill>
              <a:latin typeface="Calibri" pitchFamily="34" charset="0"/>
              <a:cs typeface="Calibri" pitchFamily="34" charset="0"/>
            </a:endParaRPr>
          </a:p>
        </p:txBody>
      </p:sp>
      <p:sp>
        <p:nvSpPr>
          <p:cNvPr id="20" name="Dikdörtgen 19"/>
          <p:cNvSpPr/>
          <p:nvPr/>
        </p:nvSpPr>
        <p:spPr>
          <a:xfrm>
            <a:off x="6852025" y="5259191"/>
            <a:ext cx="1683497" cy="307777"/>
          </a:xfrm>
          <a:prstGeom prst="rect">
            <a:avLst/>
          </a:prstGeom>
        </p:spPr>
        <p:txBody>
          <a:bodyPr wrap="square">
            <a:spAutoFit/>
          </a:bodyPr>
          <a:lstStyle/>
          <a:p>
            <a:pPr algn="ctr"/>
            <a:r>
              <a:rPr lang="tr-TR" sz="1400" i="1" dirty="0" smtClean="0">
                <a:solidFill>
                  <a:srgbClr val="000000"/>
                </a:solidFill>
                <a:latin typeface="Calibri" pitchFamily="34" charset="0"/>
                <a:cs typeface="Calibri" pitchFamily="34" charset="0"/>
              </a:rPr>
              <a:t>Zamanla Düşüş</a:t>
            </a:r>
            <a:endParaRPr lang="tr-TR" sz="1400" i="1" dirty="0">
              <a:solidFill>
                <a:srgbClr val="000000"/>
              </a:solidFill>
              <a:latin typeface="Calibri" pitchFamily="34" charset="0"/>
              <a:cs typeface="Calibri" pitchFamily="34" charset="0"/>
            </a:endParaRPr>
          </a:p>
        </p:txBody>
      </p:sp>
      <p:sp>
        <p:nvSpPr>
          <p:cNvPr id="21" name="Dikdörtgen 20"/>
          <p:cNvSpPr/>
          <p:nvPr/>
        </p:nvSpPr>
        <p:spPr>
          <a:xfrm>
            <a:off x="1818036" y="5335595"/>
            <a:ext cx="2475358" cy="523220"/>
          </a:xfrm>
          <a:prstGeom prst="rect">
            <a:avLst/>
          </a:prstGeom>
        </p:spPr>
        <p:txBody>
          <a:bodyPr wrap="square">
            <a:spAutoFit/>
          </a:bodyPr>
          <a:lstStyle/>
          <a:p>
            <a:pPr algn="ctr"/>
            <a:r>
              <a:rPr lang="tr-TR" sz="1400" i="1" dirty="0" smtClean="0">
                <a:solidFill>
                  <a:srgbClr val="000000"/>
                </a:solidFill>
                <a:latin typeface="Calibri" pitchFamily="34" charset="0"/>
                <a:cs typeface="Calibri" pitchFamily="34" charset="0"/>
              </a:rPr>
              <a:t>Kanıksama-Sistem Körlüğü </a:t>
            </a:r>
            <a:r>
              <a:rPr lang="tr-TR" sz="1400" i="1" dirty="0">
                <a:solidFill>
                  <a:srgbClr val="000000"/>
                </a:solidFill>
                <a:latin typeface="Calibri" pitchFamily="34" charset="0"/>
                <a:cs typeface="Calibri" pitchFamily="34" charset="0"/>
              </a:rPr>
              <a:t>(Zamanla </a:t>
            </a:r>
            <a:r>
              <a:rPr lang="tr-TR" sz="1400" i="1" dirty="0" smtClean="0">
                <a:solidFill>
                  <a:srgbClr val="000000"/>
                </a:solidFill>
                <a:latin typeface="Calibri" pitchFamily="34" charset="0"/>
                <a:cs typeface="Calibri" pitchFamily="34" charset="0"/>
              </a:rPr>
              <a:t>Düşüş</a:t>
            </a:r>
            <a:r>
              <a:rPr lang="tr-TR" sz="1400" i="1" dirty="0">
                <a:solidFill>
                  <a:srgbClr val="000000"/>
                </a:solidFill>
                <a:latin typeface="Calibri" pitchFamily="34" charset="0"/>
                <a:cs typeface="Calibri" pitchFamily="34" charset="0"/>
              </a:rPr>
              <a:t>)</a:t>
            </a:r>
          </a:p>
        </p:txBody>
      </p:sp>
      <p:grpSp>
        <p:nvGrpSpPr>
          <p:cNvPr id="22" name="Grup 21"/>
          <p:cNvGrpSpPr/>
          <p:nvPr/>
        </p:nvGrpSpPr>
        <p:grpSpPr>
          <a:xfrm>
            <a:off x="82223" y="864612"/>
            <a:ext cx="8475038" cy="612000"/>
            <a:chOff x="345112" y="1447959"/>
            <a:chExt cx="8475038" cy="612000"/>
          </a:xfrm>
        </p:grpSpPr>
        <p:sp>
          <p:nvSpPr>
            <p:cNvPr id="24" name="Rectangle 11"/>
            <p:cNvSpPr>
              <a:spLocks noChangeArrowheads="1"/>
            </p:cNvSpPr>
            <p:nvPr/>
          </p:nvSpPr>
          <p:spPr bwMode="gray">
            <a:xfrm>
              <a:off x="957404" y="1554539"/>
              <a:ext cx="7862746"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ALGISI (Eşit Risk=Milyonda Bir Ölüm Riski)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grpSp>
          <p:nvGrpSpPr>
            <p:cNvPr id="26" name="Group 9"/>
            <p:cNvGrpSpPr>
              <a:grpSpLocks noChangeAspect="1"/>
            </p:cNvGrpSpPr>
            <p:nvPr/>
          </p:nvGrpSpPr>
          <p:grpSpPr bwMode="auto">
            <a:xfrm>
              <a:off x="345112" y="1447959"/>
              <a:ext cx="612000" cy="612000"/>
              <a:chOff x="1710" y="1035"/>
              <a:chExt cx="2316" cy="2316"/>
            </a:xfrm>
          </p:grpSpPr>
          <p:grpSp>
            <p:nvGrpSpPr>
              <p:cNvPr id="32" name="Group 10"/>
              <p:cNvGrpSpPr>
                <a:grpSpLocks/>
              </p:cNvGrpSpPr>
              <p:nvPr/>
            </p:nvGrpSpPr>
            <p:grpSpPr bwMode="auto">
              <a:xfrm rot="3600000">
                <a:off x="1710" y="1035"/>
                <a:ext cx="2316" cy="2316"/>
                <a:chOff x="1710" y="1035"/>
                <a:chExt cx="2316" cy="2316"/>
              </a:xfrm>
            </p:grpSpPr>
            <p:sp>
              <p:nvSpPr>
                <p:cNvPr id="37"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38"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39"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33" name="Group 14"/>
              <p:cNvGrpSpPr>
                <a:grpSpLocks/>
              </p:cNvGrpSpPr>
              <p:nvPr/>
            </p:nvGrpSpPr>
            <p:grpSpPr bwMode="auto">
              <a:xfrm rot="7200000">
                <a:off x="2059" y="1386"/>
                <a:ext cx="1616" cy="1614"/>
                <a:chOff x="2060" y="1387"/>
                <a:chExt cx="1616" cy="1614"/>
              </a:xfrm>
            </p:grpSpPr>
            <p:sp>
              <p:nvSpPr>
                <p:cNvPr id="34"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5"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6"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grpSp>
      <p:sp>
        <p:nvSpPr>
          <p:cNvPr id="40"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489081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p:bldP spid="4" grpId="0" animBg="1"/>
      <p:bldP spid="17"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57039965"/>
              </p:ext>
            </p:extLst>
          </p:nvPr>
        </p:nvGraphicFramePr>
        <p:xfrm>
          <a:off x="4802" y="2647949"/>
          <a:ext cx="9139626" cy="1228725"/>
        </p:xfrm>
        <a:graphic>
          <a:graphicData uri="http://schemas.openxmlformats.org/drawingml/2006/table">
            <a:tbl>
              <a:tblPr firstRow="1" bandRow="1">
                <a:effectLst>
                  <a:innerShdw blurRad="114300">
                    <a:prstClr val="black"/>
                  </a:innerShdw>
                </a:effectLst>
                <a:tableStyleId>{5C22544A-7EE6-4342-B048-85BDC9FD1C3A}</a:tableStyleId>
              </a:tblPr>
              <a:tblGrid>
                <a:gridCol w="566698"/>
                <a:gridCol w="1162050"/>
                <a:gridCol w="7366428"/>
                <a:gridCol w="44450"/>
              </a:tblGrid>
              <a:tr h="1152525">
                <a:tc>
                  <a:txBody>
                    <a:bodyPr/>
                    <a:lstStyle/>
                    <a:p>
                      <a:pPr algn="ctr"/>
                      <a:endParaRPr lang="tr-TR" sz="4400" b="1" dirty="0">
                        <a:solidFill>
                          <a:schemeClr val="tx1"/>
                        </a:solidFill>
                        <a:latin typeface="Calibri" pitchFamily="34" charset="0"/>
                        <a:cs typeface="Calibri" pitchFamily="34" charset="0"/>
                      </a:endParaRPr>
                    </a:p>
                  </a:txBody>
                  <a:tcPr vert="wordArtVert" anchor="ctr">
                    <a:solidFill>
                      <a:schemeClr val="bg1">
                        <a:lumMod val="85000"/>
                      </a:schemeClr>
                    </a:solidFill>
                  </a:tcPr>
                </a:tc>
                <a:tc>
                  <a:txBody>
                    <a:bodyPr/>
                    <a:lstStyle/>
                    <a:p>
                      <a:pPr algn="ctr"/>
                      <a:endParaRPr lang="tr-TR" sz="4400" b="1" dirty="0">
                        <a:ln>
                          <a:solidFill>
                            <a:schemeClr val="bg2">
                              <a:lumMod val="20000"/>
                              <a:lumOff val="80000"/>
                            </a:schemeClr>
                          </a:solidFill>
                        </a:ln>
                        <a:latin typeface="Calibri" pitchFamily="34" charset="0"/>
                        <a:cs typeface="Calibri" pitchFamily="34" charset="0"/>
                      </a:endParaRPr>
                    </a:p>
                  </a:txBody>
                  <a:tcPr vert="wordArtVert" anchor="ctr">
                    <a:solidFill>
                      <a:schemeClr val="bg1">
                        <a:lumMod val="95000"/>
                      </a:schemeClr>
                    </a:solidFill>
                  </a:tcPr>
                </a:tc>
                <a:tc>
                  <a:txBody>
                    <a:bodyPr/>
                    <a:lstStyle/>
                    <a:p>
                      <a:pPr algn="ctr" fontAlgn="ctr"/>
                      <a:r>
                        <a:rPr kumimoji="0" lang="tr-TR" sz="4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Kalite Yönetim Sistemlerinde </a:t>
                      </a:r>
                    </a:p>
                    <a:p>
                      <a:pPr algn="ctr" fontAlgn="ctr"/>
                      <a:r>
                        <a:rPr kumimoji="0" lang="tr-TR" sz="4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Risk Değerlendirme</a:t>
                      </a:r>
                      <a:endParaRPr kumimoji="0" lang="tr-TR" sz="40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75757"/>
                    </a:solidFill>
                  </a:tcPr>
                </a:tc>
              </a:tr>
            </a:tbl>
          </a:graphicData>
        </a:graphic>
      </p:graphicFrame>
      <p:pic>
        <p:nvPicPr>
          <p:cNvPr id="7" name="Picture 2" descr="C:\Users\Ahmet Yiğitap\Desktop\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455" y="2790825"/>
            <a:ext cx="882220" cy="87562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a:spLocks noChangeArrowheads="1"/>
          </p:cNvSpPr>
          <p:nvPr/>
        </p:nvSpPr>
        <p:spPr bwMode="auto">
          <a:xfrm>
            <a:off x="3939596" y="984700"/>
            <a:ext cx="1144587" cy="1144588"/>
          </a:xfrm>
          <a:prstGeom prst="ellipse">
            <a:avLst/>
          </a:prstGeom>
          <a:gradFill rotWithShape="1">
            <a:gsLst>
              <a:gs pos="0">
                <a:srgbClr val="0161B2"/>
              </a:gs>
              <a:gs pos="100000">
                <a:srgbClr val="004074"/>
              </a:gs>
            </a:gsLst>
            <a:lin ang="2700000" scaled="1"/>
          </a:gradFill>
          <a:ln w="9525" algn="ctr">
            <a:noFill/>
            <a:round/>
            <a:headEnd/>
            <a:tailEnd/>
          </a:ln>
          <a:effectLst>
            <a:innerShdw blurRad="63500" dist="50800" dir="5400000">
              <a:prstClr val="black">
                <a:alpha val="50000"/>
              </a:prstClr>
            </a:innerShdw>
          </a:effec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tr-TR" sz="6600" b="1" dirty="0" smtClean="0">
                <a:solidFill>
                  <a:srgbClr val="FFFFFF"/>
                </a:solidFill>
                <a:latin typeface="Arial"/>
                <a:cs typeface="Arial" pitchFamily="34" charset="0"/>
              </a:rPr>
              <a:t>1</a:t>
            </a:r>
            <a:endParaRPr lang="tr-TR" sz="6600" b="1" dirty="0">
              <a:solidFill>
                <a:srgbClr val="FFFFFF"/>
              </a:solidFill>
              <a:latin typeface="Arial"/>
              <a:cs typeface="Arial" pitchFamily="34" charset="0"/>
            </a:endParaRPr>
          </a:p>
        </p:txBody>
      </p:sp>
      <p:sp>
        <p:nvSpPr>
          <p:cNvPr id="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8" name="Metin kutusu 7"/>
          <p:cNvSpPr txBox="1"/>
          <p:nvPr/>
        </p:nvSpPr>
        <p:spPr>
          <a:xfrm>
            <a:off x="0" y="6449857"/>
            <a:ext cx="2770496" cy="369332"/>
          </a:xfrm>
          <a:prstGeom prst="rect">
            <a:avLst/>
          </a:prstGeom>
          <a:noFill/>
        </p:spPr>
        <p:txBody>
          <a:bodyPr wrap="square" rtlCol="0">
            <a:spAutoFit/>
          </a:bodyPr>
          <a:lstStyle/>
          <a:p>
            <a:r>
              <a:rPr lang="tr-TR" b="1" i="1" dirty="0" smtClean="0">
                <a:latin typeface="Cambria" pitchFamily="18" charset="0"/>
              </a:rPr>
              <a:t>Soru Sayısı = 3-5</a:t>
            </a:r>
            <a:endParaRPr lang="tr-TR" b="1" i="1" dirty="0">
              <a:latin typeface="Cambria" pitchFamily="18" charset="0"/>
            </a:endParaRPr>
          </a:p>
        </p:txBody>
      </p:sp>
    </p:spTree>
    <p:extLst>
      <p:ext uri="{BB962C8B-B14F-4D97-AF65-F5344CB8AC3E}">
        <p14:creationId xmlns:p14="http://schemas.microsoft.com/office/powerpoint/2010/main" val="86936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«Bir </a:t>
            </a:r>
            <a:r>
              <a:rPr lang="tr-TR" sz="2000" b="1" i="1" dirty="0">
                <a:solidFill>
                  <a:srgbClr val="000000"/>
                </a:solidFill>
                <a:latin typeface="Calibri" pitchFamily="34" charset="0"/>
                <a:cs typeface="Calibri" pitchFamily="34" charset="0"/>
              </a:rPr>
              <a:t>kimyasal maddenin zarar verme potansiyelinin çalışma ve/veya maruziyet koşullarında ortaya çıkma </a:t>
            </a:r>
            <a:r>
              <a:rPr lang="tr-TR" sz="2000" b="1" i="1" dirty="0" smtClean="0">
                <a:solidFill>
                  <a:srgbClr val="000000"/>
                </a:solidFill>
                <a:latin typeface="Calibri" pitchFamily="34" charset="0"/>
                <a:cs typeface="Calibri" pitchFamily="34" charset="0"/>
              </a:rPr>
              <a:t>olasılığı»</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a:t>
            </a:r>
            <a:r>
              <a:rPr lang="tr-TR" sz="2000" b="1" i="1" dirty="0">
                <a:solidFill>
                  <a:srgbClr val="000000"/>
                </a:solidFill>
                <a:latin typeface="Calibri" pitchFamily="34" charset="0"/>
                <a:cs typeface="Calibri" pitchFamily="34" charset="0"/>
              </a:rPr>
              <a:t>Tehlikeden kaynaklanacak kayıp, yaralanma ya da başka zararlı sonuç meydana gelme </a:t>
            </a:r>
            <a:r>
              <a:rPr lang="tr-TR" sz="2000" b="1" i="1" dirty="0" smtClean="0">
                <a:solidFill>
                  <a:srgbClr val="000000"/>
                </a:solidFill>
                <a:latin typeface="Calibri" pitchFamily="34" charset="0"/>
                <a:cs typeface="Calibri" pitchFamily="34" charset="0"/>
              </a:rPr>
              <a:t>ihtimali»</a:t>
            </a:r>
          </a:p>
          <a:p>
            <a:pPr algn="ctr">
              <a:spcAft>
                <a:spcPts val="0"/>
              </a:spcAft>
              <a:buClr>
                <a:srgbClr val="292929"/>
              </a:buClr>
              <a:defRPr/>
            </a:pPr>
            <a:r>
              <a:rPr lang="tr-TR" sz="2000" i="1" dirty="0" smtClean="0">
                <a:solidFill>
                  <a:srgbClr val="000000"/>
                </a:solidFill>
                <a:latin typeface="Calibri" pitchFamily="34" charset="0"/>
                <a:cs typeface="Calibri" pitchFamily="34" charset="0"/>
              </a:rPr>
              <a:t>(</a:t>
            </a:r>
            <a:r>
              <a:rPr lang="tr-TR" sz="2000" i="1" dirty="0">
                <a:solidFill>
                  <a:srgbClr val="000000"/>
                </a:solidFill>
                <a:latin typeface="Calibri" pitchFamily="34" charset="0"/>
                <a:cs typeface="Calibri" pitchFamily="34" charset="0"/>
              </a:rPr>
              <a:t>İSG Risk Değerlendirmesi </a:t>
            </a:r>
            <a:r>
              <a:rPr lang="tr-TR" sz="2000" i="1" dirty="0" smtClean="0">
                <a:solidFill>
                  <a:srgbClr val="000000"/>
                </a:solidFill>
                <a:latin typeface="Calibri" pitchFamily="34" charset="0"/>
                <a:cs typeface="Calibri" pitchFamily="34" charset="0"/>
              </a:rPr>
              <a:t>Yönetmeliği-Aralık-2012)</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241921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 RİSK İLİŞKİSİ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«Tehlikelerin </a:t>
            </a:r>
            <a:r>
              <a:rPr lang="tr-TR" sz="2000" b="1" i="1" dirty="0" smtClean="0">
                <a:solidFill>
                  <a:srgbClr val="000000"/>
                </a:solidFill>
                <a:latin typeface="Calibri" pitchFamily="34" charset="0"/>
                <a:cs typeface="Calibri" pitchFamily="34" charset="0"/>
              </a:rPr>
              <a:t>çalışanlar, makineler</a:t>
            </a:r>
            <a:r>
              <a:rPr lang="tr-TR" sz="2000" b="1" i="1" dirty="0">
                <a:solidFill>
                  <a:srgbClr val="000000"/>
                </a:solidFill>
                <a:latin typeface="Calibri" pitchFamily="34" charset="0"/>
                <a:cs typeface="Calibri" pitchFamily="34" charset="0"/>
              </a:rPr>
              <a:t>, malzemeler, </a:t>
            </a:r>
            <a:r>
              <a:rPr lang="tr-TR" sz="2000" b="1" i="1" dirty="0" smtClean="0">
                <a:solidFill>
                  <a:srgbClr val="000000"/>
                </a:solidFill>
                <a:latin typeface="Calibri" pitchFamily="34" charset="0"/>
                <a:cs typeface="Calibri" pitchFamily="34" charset="0"/>
              </a:rPr>
              <a:t>gibi </a:t>
            </a:r>
            <a:r>
              <a:rPr lang="tr-TR" sz="2000" b="1" i="1" dirty="0">
                <a:solidFill>
                  <a:srgbClr val="000000"/>
                </a:solidFill>
                <a:latin typeface="Calibri" pitchFamily="34" charset="0"/>
                <a:cs typeface="Calibri" pitchFamily="34" charset="0"/>
              </a:rPr>
              <a:t>kaynakları </a:t>
            </a:r>
            <a:r>
              <a:rPr lang="tr-TR" sz="2000" b="1" i="1" dirty="0" smtClean="0">
                <a:solidFill>
                  <a:srgbClr val="000000"/>
                </a:solidFill>
                <a:latin typeface="Calibri" pitchFamily="34" charset="0"/>
                <a:cs typeface="Calibri" pitchFamily="34" charset="0"/>
              </a:rPr>
              <a:t>vardır.»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«Bir </a:t>
            </a:r>
            <a:r>
              <a:rPr lang="tr-TR" sz="2000" b="1" i="1" dirty="0">
                <a:solidFill>
                  <a:srgbClr val="000000"/>
                </a:solidFill>
                <a:latin typeface="Calibri" pitchFamily="34" charset="0"/>
                <a:cs typeface="Calibri" pitchFamily="34" charset="0"/>
              </a:rPr>
              <a:t>tehlike kaynağından birden çok tehlike</a:t>
            </a:r>
            <a:r>
              <a:rPr lang="tr-TR" sz="2000" b="1" i="1" dirty="0" smtClean="0">
                <a:solidFill>
                  <a:srgbClr val="000000"/>
                </a:solidFill>
                <a:latin typeface="Calibri" pitchFamily="34" charset="0"/>
                <a:cs typeface="Calibri" pitchFamily="34" charset="0"/>
              </a:rPr>
              <a:t>, her </a:t>
            </a:r>
            <a:r>
              <a:rPr lang="tr-TR" sz="2000" b="1" i="1" dirty="0">
                <a:solidFill>
                  <a:srgbClr val="000000"/>
                </a:solidFill>
                <a:latin typeface="Calibri" pitchFamily="34" charset="0"/>
                <a:cs typeface="Calibri" pitchFamily="34" charset="0"/>
              </a:rPr>
              <a:t>bir tehlikeden de birden çok risk </a:t>
            </a:r>
            <a:r>
              <a:rPr lang="tr-TR" sz="2000" b="1" i="1" dirty="0" smtClean="0">
                <a:solidFill>
                  <a:srgbClr val="000000"/>
                </a:solidFill>
                <a:latin typeface="Calibri" pitchFamily="34" charset="0"/>
                <a:cs typeface="Calibri" pitchFamily="34" charset="0"/>
              </a:rPr>
              <a:t>ortaya çıkabilir</a:t>
            </a:r>
            <a:r>
              <a:rPr lang="tr-TR" sz="2000" b="1" i="1" dirty="0">
                <a:solidFill>
                  <a:srgbClr val="000000"/>
                </a:solidFill>
                <a:latin typeface="Calibri" pitchFamily="34" charset="0"/>
                <a:cs typeface="Calibri" pitchFamily="34" charset="0"/>
              </a:rPr>
              <a:t>. Her bir </a:t>
            </a:r>
            <a:r>
              <a:rPr lang="tr-TR" sz="2000" b="1" i="1" dirty="0" smtClean="0">
                <a:solidFill>
                  <a:srgbClr val="000000"/>
                </a:solidFill>
                <a:latin typeface="Calibri" pitchFamily="34" charset="0"/>
                <a:cs typeface="Calibri" pitchFamily="34" charset="0"/>
              </a:rPr>
              <a:t>riskte </a:t>
            </a:r>
            <a:r>
              <a:rPr lang="tr-TR" sz="2000" b="1" i="1" dirty="0">
                <a:solidFill>
                  <a:srgbClr val="000000"/>
                </a:solidFill>
                <a:latin typeface="Calibri" pitchFamily="34" charset="0"/>
                <a:cs typeface="Calibri" pitchFamily="34" charset="0"/>
              </a:rPr>
              <a:t>birden çok </a:t>
            </a:r>
            <a:r>
              <a:rPr lang="tr-TR" sz="2000" b="1" i="1" dirty="0" smtClean="0">
                <a:solidFill>
                  <a:srgbClr val="000000"/>
                </a:solidFill>
                <a:latin typeface="Calibri" pitchFamily="34" charset="0"/>
                <a:cs typeface="Calibri" pitchFamily="34" charset="0"/>
              </a:rPr>
              <a:t>yöntemle kontrol edebilir.»</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869637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18149" y="27468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endParaRPr lang="en-GB" sz="3200" b="1"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22" name="Picture 2" descr="C:\Users\Ahmet Yiğitap\Pictures\İş Güvenliği\iCustomis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0657" y="1250308"/>
            <a:ext cx="981581" cy="937693"/>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C:\Users\Ahmet Yiğitap\Pictures\Karekter - Resim\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8098" y="2993140"/>
            <a:ext cx="2142133" cy="17418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7" name="Grup 26"/>
          <p:cNvGrpSpPr/>
          <p:nvPr/>
        </p:nvGrpSpPr>
        <p:grpSpPr>
          <a:xfrm>
            <a:off x="875" y="6194629"/>
            <a:ext cx="4559219" cy="663371"/>
            <a:chOff x="2644311" y="5451679"/>
            <a:chExt cx="5062721" cy="663371"/>
          </a:xfrm>
        </p:grpSpPr>
        <p:grpSp>
          <p:nvGrpSpPr>
            <p:cNvPr id="29" name="Group 51"/>
            <p:cNvGrpSpPr>
              <a:grpSpLocks/>
            </p:cNvGrpSpPr>
            <p:nvPr/>
          </p:nvGrpSpPr>
          <p:grpSpPr bwMode="auto">
            <a:xfrm>
              <a:off x="2644311" y="5451679"/>
              <a:ext cx="648968" cy="663371"/>
              <a:chOff x="1868" y="1082"/>
              <a:chExt cx="1942" cy="1942"/>
            </a:xfrm>
          </p:grpSpPr>
          <p:sp>
            <p:nvSpPr>
              <p:cNvPr id="37" name="Freeform 52"/>
              <p:cNvSpPr>
                <a:spLocks noChangeAspect="1"/>
              </p:cNvSpPr>
              <p:nvPr/>
            </p:nvSpPr>
            <p:spPr bwMode="gray">
              <a:xfrm>
                <a:off x="1868" y="1082"/>
                <a:ext cx="1942" cy="1942"/>
              </a:xfrm>
              <a:custGeom>
                <a:avLst/>
                <a:gdLst>
                  <a:gd name="T0" fmla="*/ 1849 w 1675"/>
                  <a:gd name="T1" fmla="*/ 6343 h 1675"/>
                  <a:gd name="T2" fmla="*/ 0 w 1675"/>
                  <a:gd name="T3" fmla="*/ 4480 h 1675"/>
                  <a:gd name="T4" fmla="*/ 0 w 1675"/>
                  <a:gd name="T5" fmla="*/ 1849 h 1675"/>
                  <a:gd name="T6" fmla="*/ 1849 w 1675"/>
                  <a:gd name="T7" fmla="*/ 0 h 1675"/>
                  <a:gd name="T8" fmla="*/ 4481 w 1675"/>
                  <a:gd name="T9" fmla="*/ 0 h 1675"/>
                  <a:gd name="T10" fmla="*/ 6343 w 1675"/>
                  <a:gd name="T11" fmla="*/ 1849 h 1675"/>
                  <a:gd name="T12" fmla="*/ 6343 w 1675"/>
                  <a:gd name="T13" fmla="*/ 4480 h 1675"/>
                  <a:gd name="T14" fmla="*/ 4481 w 1675"/>
                  <a:gd name="T15" fmla="*/ 6343 h 1675"/>
                  <a:gd name="T16" fmla="*/ 1849 w 1675"/>
                  <a:gd name="T17" fmla="*/ 6343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38" name="Freeform 53"/>
              <p:cNvSpPr>
                <a:spLocks noChangeAspect="1"/>
              </p:cNvSpPr>
              <p:nvPr/>
            </p:nvSpPr>
            <p:spPr bwMode="gray">
              <a:xfrm>
                <a:off x="1914" y="1128"/>
                <a:ext cx="1850" cy="1850"/>
              </a:xfrm>
              <a:custGeom>
                <a:avLst/>
                <a:gdLst>
                  <a:gd name="T0" fmla="*/ 1780 w 1595"/>
                  <a:gd name="T1" fmla="*/ 6060 h 1595"/>
                  <a:gd name="T2" fmla="*/ 0 w 1595"/>
                  <a:gd name="T3" fmla="*/ 4281 h 1595"/>
                  <a:gd name="T4" fmla="*/ 0 w 1595"/>
                  <a:gd name="T5" fmla="*/ 1780 h 1595"/>
                  <a:gd name="T6" fmla="*/ 1780 w 1595"/>
                  <a:gd name="T7" fmla="*/ 0 h 1595"/>
                  <a:gd name="T8" fmla="*/ 4281 w 1595"/>
                  <a:gd name="T9" fmla="*/ 0 h 1595"/>
                  <a:gd name="T10" fmla="*/ 6060 w 1595"/>
                  <a:gd name="T11" fmla="*/ 1780 h 1595"/>
                  <a:gd name="T12" fmla="*/ 6060 w 1595"/>
                  <a:gd name="T13" fmla="*/ 4281 h 1595"/>
                  <a:gd name="T14" fmla="*/ 4281 w 1595"/>
                  <a:gd name="T15" fmla="*/ 6060 h 1595"/>
                  <a:gd name="T16" fmla="*/ 1780 w 1595"/>
                  <a:gd name="T17" fmla="*/ 6060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39" name="Freeform 54"/>
              <p:cNvSpPr>
                <a:spLocks noChangeAspect="1"/>
              </p:cNvSpPr>
              <p:nvPr/>
            </p:nvSpPr>
            <p:spPr bwMode="gray">
              <a:xfrm>
                <a:off x="2434" y="1717"/>
                <a:ext cx="334" cy="642"/>
              </a:xfrm>
              <a:custGeom>
                <a:avLst/>
                <a:gdLst>
                  <a:gd name="T0" fmla="*/ 411 w 288"/>
                  <a:gd name="T1" fmla="*/ 2119 h 553"/>
                  <a:gd name="T2" fmla="*/ 411 w 288"/>
                  <a:gd name="T3" fmla="*/ 283 h 553"/>
                  <a:gd name="T4" fmla="*/ 0 w 288"/>
                  <a:gd name="T5" fmla="*/ 283 h 553"/>
                  <a:gd name="T6" fmla="*/ 0 w 288"/>
                  <a:gd name="T7" fmla="*/ 0 h 553"/>
                  <a:gd name="T8" fmla="*/ 1092 w 288"/>
                  <a:gd name="T9" fmla="*/ 0 h 553"/>
                  <a:gd name="T10" fmla="*/ 1092 w 288"/>
                  <a:gd name="T11" fmla="*/ 283 h 553"/>
                  <a:gd name="T12" fmla="*/ 691 w 288"/>
                  <a:gd name="T13" fmla="*/ 283 h 553"/>
                  <a:gd name="T14" fmla="*/ 691 w 288"/>
                  <a:gd name="T15" fmla="*/ 2119 h 553"/>
                  <a:gd name="T16" fmla="*/ 411 w 288"/>
                  <a:gd name="T17" fmla="*/ 2119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40" name="Freeform 55"/>
              <p:cNvSpPr>
                <a:spLocks noChangeAspect="1"/>
              </p:cNvSpPr>
              <p:nvPr/>
            </p:nvSpPr>
            <p:spPr bwMode="gray">
              <a:xfrm>
                <a:off x="2007" y="1709"/>
                <a:ext cx="384" cy="657"/>
              </a:xfrm>
              <a:custGeom>
                <a:avLst/>
                <a:gdLst>
                  <a:gd name="T0" fmla="*/ 897156 w 140"/>
                  <a:gd name="T1" fmla="*/ 510544 h 240"/>
                  <a:gd name="T2" fmla="*/ 1194761 w 140"/>
                  <a:gd name="T3" fmla="*/ 510544 h 240"/>
                  <a:gd name="T4" fmla="*/ 650611 w 140"/>
                  <a:gd name="T5" fmla="*/ 0 h 240"/>
                  <a:gd name="T6" fmla="*/ 150720 w 140"/>
                  <a:gd name="T7" fmla="*/ 510544 h 240"/>
                  <a:gd name="T8" fmla="*/ 737091 w 140"/>
                  <a:gd name="T9" fmla="*/ 1147601 h 240"/>
                  <a:gd name="T10" fmla="*/ 897156 w 140"/>
                  <a:gd name="T11" fmla="*/ 1485234 h 240"/>
                  <a:gd name="T12" fmla="*/ 605170 w 140"/>
                  <a:gd name="T13" fmla="*/ 1788256 h 240"/>
                  <a:gd name="T14" fmla="*/ 317639 w 140"/>
                  <a:gd name="T15" fmla="*/ 1441415 h 240"/>
                  <a:gd name="T16" fmla="*/ 51566 w 140"/>
                  <a:gd name="T17" fmla="*/ 1441415 h 240"/>
                  <a:gd name="T18" fmla="*/ 599100 w 140"/>
                  <a:gd name="T19" fmla="*/ 2072649 h 240"/>
                  <a:gd name="T20" fmla="*/ 1178625 w 140"/>
                  <a:gd name="T21" fmla="*/ 1459572 h 240"/>
                  <a:gd name="T22" fmla="*/ 790642 w 140"/>
                  <a:gd name="T23" fmla="*/ 854776 h 240"/>
                  <a:gd name="T24" fmla="*/ 439035 w 140"/>
                  <a:gd name="T25" fmla="*/ 510544 h 240"/>
                  <a:gd name="T26" fmla="*/ 650611 w 140"/>
                  <a:gd name="T27" fmla="*/ 268560 h 240"/>
                  <a:gd name="T28" fmla="*/ 897156 w 140"/>
                  <a:gd name="T29" fmla="*/ 51054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41" name="Freeform 56"/>
              <p:cNvSpPr>
                <a:spLocks noChangeAspect="1" noEditPoints="1"/>
              </p:cNvSpPr>
              <p:nvPr/>
            </p:nvSpPr>
            <p:spPr bwMode="gray">
              <a:xfrm>
                <a:off x="3312" y="1720"/>
                <a:ext cx="347" cy="657"/>
              </a:xfrm>
              <a:custGeom>
                <a:avLst/>
                <a:gdLst>
                  <a:gd name="T0" fmla="*/ 1200058 w 124"/>
                  <a:gd name="T1" fmla="*/ 251811 h 234"/>
                  <a:gd name="T2" fmla="*/ 959489 w 124"/>
                  <a:gd name="T3" fmla="*/ 30390 h 234"/>
                  <a:gd name="T4" fmla="*/ 549827 w 124"/>
                  <a:gd name="T5" fmla="*/ 0 h 234"/>
                  <a:gd name="T6" fmla="*/ 0 w 124"/>
                  <a:gd name="T7" fmla="*/ 0 h 234"/>
                  <a:gd name="T8" fmla="*/ 0 w 124"/>
                  <a:gd name="T9" fmla="*/ 2537646 h 234"/>
                  <a:gd name="T10" fmla="*/ 345259 w 124"/>
                  <a:gd name="T11" fmla="*/ 2537646 h 234"/>
                  <a:gd name="T12" fmla="*/ 345259 w 124"/>
                  <a:gd name="T13" fmla="*/ 1386438 h 234"/>
                  <a:gd name="T14" fmla="*/ 568537 w 124"/>
                  <a:gd name="T15" fmla="*/ 1386438 h 234"/>
                  <a:gd name="T16" fmla="*/ 924470 w 124"/>
                  <a:gd name="T17" fmla="*/ 1356048 h 234"/>
                  <a:gd name="T18" fmla="*/ 1106046 w 124"/>
                  <a:gd name="T19" fmla="*/ 1258528 h 234"/>
                  <a:gd name="T20" fmla="*/ 1240402 w 124"/>
                  <a:gd name="T21" fmla="*/ 1031706 h 234"/>
                  <a:gd name="T22" fmla="*/ 1304717 w 124"/>
                  <a:gd name="T23" fmla="*/ 683460 h 234"/>
                  <a:gd name="T24" fmla="*/ 1200058 w 124"/>
                  <a:gd name="T25" fmla="*/ 251811 h 234"/>
                  <a:gd name="T26" fmla="*/ 819785 w 124"/>
                  <a:gd name="T27" fmla="*/ 1062032 h 234"/>
                  <a:gd name="T28" fmla="*/ 326544 w 124"/>
                  <a:gd name="T29" fmla="*/ 1062032 h 234"/>
                  <a:gd name="T30" fmla="*/ 326544 w 124"/>
                  <a:gd name="T31" fmla="*/ 335522 h 234"/>
                  <a:gd name="T32" fmla="*/ 801069 w 124"/>
                  <a:gd name="T33" fmla="*/ 335522 h 234"/>
                  <a:gd name="T34" fmla="*/ 999763 w 124"/>
                  <a:gd name="T35" fmla="*/ 707008 h 234"/>
                  <a:gd name="T36" fmla="*/ 819785 w 124"/>
                  <a:gd name="T37" fmla="*/ 1062032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42" name="Freeform 57"/>
              <p:cNvSpPr>
                <a:spLocks noChangeAspect="1" noEditPoints="1"/>
              </p:cNvSpPr>
              <p:nvPr/>
            </p:nvSpPr>
            <p:spPr bwMode="gray">
              <a:xfrm>
                <a:off x="2836" y="1707"/>
                <a:ext cx="375" cy="670"/>
              </a:xfrm>
              <a:custGeom>
                <a:avLst/>
                <a:gdLst>
                  <a:gd name="T0" fmla="*/ 673505 w 134"/>
                  <a:gd name="T1" fmla="*/ 0 h 239"/>
                  <a:gd name="T2" fmla="*/ 0 w 134"/>
                  <a:gd name="T3" fmla="*/ 651868 h 239"/>
                  <a:gd name="T4" fmla="*/ 0 w 134"/>
                  <a:gd name="T5" fmla="*/ 1827413 h 239"/>
                  <a:gd name="T6" fmla="*/ 715217 w 134"/>
                  <a:gd name="T7" fmla="*/ 2555439 h 239"/>
                  <a:gd name="T8" fmla="*/ 1410268 w 134"/>
                  <a:gd name="T9" fmla="*/ 1850636 h 239"/>
                  <a:gd name="T10" fmla="*/ 1410268 w 134"/>
                  <a:gd name="T11" fmla="*/ 746935 h 239"/>
                  <a:gd name="T12" fmla="*/ 673505 w 134"/>
                  <a:gd name="T13" fmla="*/ 0 h 239"/>
                  <a:gd name="T14" fmla="*/ 1083593 w 134"/>
                  <a:gd name="T15" fmla="*/ 1689939 h 239"/>
                  <a:gd name="T16" fmla="*/ 715217 w 134"/>
                  <a:gd name="T17" fmla="*/ 2201561 h 239"/>
                  <a:gd name="T18" fmla="*/ 326673 w 134"/>
                  <a:gd name="T19" fmla="*/ 1677846 h 239"/>
                  <a:gd name="T20" fmla="*/ 326673 w 134"/>
                  <a:gd name="T21" fmla="*/ 824610 h 239"/>
                  <a:gd name="T22" fmla="*/ 696523 w 134"/>
                  <a:gd name="T23" fmla="*/ 355249 h 239"/>
                  <a:gd name="T24" fmla="*/ 1083593 w 134"/>
                  <a:gd name="T25" fmla="*/ 896502 h 239"/>
                  <a:gd name="T26" fmla="*/ 1083593 w 134"/>
                  <a:gd name="T27" fmla="*/ 1689939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43" name="Group 58"/>
              <p:cNvGrpSpPr>
                <a:grpSpLocks noChangeAspect="1"/>
              </p:cNvGrpSpPr>
              <p:nvPr/>
            </p:nvGrpSpPr>
            <p:grpSpPr bwMode="auto">
              <a:xfrm>
                <a:off x="2808" y="2807"/>
                <a:ext cx="62" cy="63"/>
                <a:chOff x="1684" y="2400"/>
                <a:chExt cx="41" cy="41"/>
              </a:xfrm>
            </p:grpSpPr>
            <p:sp>
              <p:nvSpPr>
                <p:cNvPr id="48"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49"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grpSp>
            <p:nvGrpSpPr>
              <p:cNvPr id="44" name="Group 61"/>
              <p:cNvGrpSpPr>
                <a:grpSpLocks noChangeAspect="1"/>
              </p:cNvGrpSpPr>
              <p:nvPr/>
            </p:nvGrpSpPr>
            <p:grpSpPr bwMode="auto">
              <a:xfrm>
                <a:off x="2808" y="1211"/>
                <a:ext cx="62" cy="63"/>
                <a:chOff x="1684" y="2400"/>
                <a:chExt cx="41" cy="41"/>
              </a:xfrm>
            </p:grpSpPr>
            <p:sp>
              <p:nvSpPr>
                <p:cNvPr id="46"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47"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pic>
            <p:nvPicPr>
              <p:cNvPr id="45" name="Picture 64"/>
              <p:cNvPicPr>
                <a:picLocks noChangeAspect="1" noChangeArrowheads="1"/>
              </p:cNvPicPr>
              <p:nvPr/>
            </p:nvPicPr>
            <p:blipFill>
              <a:blip r:embed="rId5" cstate="print"/>
              <a:srcRect/>
              <a:stretch>
                <a:fillRect/>
              </a:stretch>
            </p:blipFill>
            <p:spPr bwMode="gray">
              <a:xfrm>
                <a:off x="1885" y="1124"/>
                <a:ext cx="1644" cy="1060"/>
              </a:xfrm>
              <a:prstGeom prst="rect">
                <a:avLst/>
              </a:prstGeom>
              <a:noFill/>
              <a:ln w="11176">
                <a:noFill/>
                <a:miter lim="800000"/>
                <a:headEnd/>
                <a:tailEnd/>
              </a:ln>
            </p:spPr>
          </p:pic>
        </p:grpSp>
        <p:sp>
          <p:nvSpPr>
            <p:cNvPr id="30" name="53 Metin kutusu"/>
            <p:cNvSpPr txBox="1"/>
            <p:nvPr/>
          </p:nvSpPr>
          <p:spPr>
            <a:xfrm>
              <a:off x="3298727" y="5639162"/>
              <a:ext cx="4408305" cy="288000"/>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200" dirty="0" smtClean="0">
                  <a:solidFill>
                    <a:srgbClr val="000000"/>
                  </a:solidFill>
                  <a:latin typeface="Cambria" pitchFamily="18" charset="0"/>
                </a:rPr>
                <a:t>Tehlike – risk arasındaki ilişki (Öncelik sırası)</a:t>
              </a:r>
              <a:endParaRPr lang="tr-TR" sz="1000" b="1" dirty="0" smtClean="0">
                <a:solidFill>
                  <a:srgbClr val="000000"/>
                </a:solidFill>
                <a:latin typeface="Cambria" pitchFamily="18" charset="0"/>
              </a:endParaRPr>
            </a:p>
          </p:txBody>
        </p:sp>
      </p:grpSp>
      <p:grpSp>
        <p:nvGrpSpPr>
          <p:cNvPr id="13" name="Grup 12"/>
          <p:cNvGrpSpPr/>
          <p:nvPr/>
        </p:nvGrpSpPr>
        <p:grpSpPr>
          <a:xfrm>
            <a:off x="4169023" y="4358803"/>
            <a:ext cx="2008062" cy="2283537"/>
            <a:chOff x="4169023" y="4358803"/>
            <a:chExt cx="2008062" cy="2283537"/>
          </a:xfrm>
        </p:grpSpPr>
        <p:pic>
          <p:nvPicPr>
            <p:cNvPr id="24" name="Picture 3" descr="C:\Users\Ahmet Yiğitap\Pictures\İş Güvenliği\aerial_platfor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9023" y="4634278"/>
              <a:ext cx="2008062" cy="20080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C:\Users\Ahmet Yiğitap\Pictures\z.Diğer\geek_zombi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394400">
              <a:off x="5308236" y="4358803"/>
              <a:ext cx="653522" cy="6535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up 50"/>
          <p:cNvGrpSpPr>
            <a:grpSpLocks/>
          </p:cNvGrpSpPr>
          <p:nvPr/>
        </p:nvGrpSpPr>
        <p:grpSpPr bwMode="auto">
          <a:xfrm>
            <a:off x="169222" y="822415"/>
            <a:ext cx="8710429" cy="461963"/>
            <a:chOff x="262556" y="5845630"/>
            <a:chExt cx="8710091" cy="461665"/>
          </a:xfrm>
        </p:grpSpPr>
        <p:cxnSp>
          <p:nvCxnSpPr>
            <p:cNvPr id="52" name="Düz Ok Bağlayıcısı 51"/>
            <p:cNvCxnSpPr/>
            <p:nvPr/>
          </p:nvCxnSpPr>
          <p:spPr>
            <a:xfrm>
              <a:off x="5876767" y="6102639"/>
              <a:ext cx="3095880" cy="0"/>
            </a:xfrm>
            <a:prstGeom prst="straightConnector1">
              <a:avLst/>
            </a:prstGeom>
            <a:ln w="66675">
              <a:tailEnd type="arrow"/>
            </a:ln>
          </p:spPr>
          <p:style>
            <a:lnRef idx="3">
              <a:schemeClr val="accent1"/>
            </a:lnRef>
            <a:fillRef idx="0">
              <a:schemeClr val="accent1"/>
            </a:fillRef>
            <a:effectRef idx="2">
              <a:schemeClr val="accent1"/>
            </a:effectRef>
            <a:fontRef idx="minor">
              <a:schemeClr val="tx1"/>
            </a:fontRef>
          </p:style>
        </p:cxnSp>
        <p:cxnSp>
          <p:nvCxnSpPr>
            <p:cNvPr id="53" name="Düz Bağlayıcı 52"/>
            <p:cNvCxnSpPr/>
            <p:nvPr/>
          </p:nvCxnSpPr>
          <p:spPr>
            <a:xfrm>
              <a:off x="262556" y="6085188"/>
              <a:ext cx="3419867" cy="14278"/>
            </a:xfrm>
            <a:prstGeom prst="line">
              <a:avLst/>
            </a:prstGeom>
            <a:ln w="66675"/>
          </p:spPr>
          <p:style>
            <a:lnRef idx="3">
              <a:schemeClr val="accent1"/>
            </a:lnRef>
            <a:fillRef idx="0">
              <a:schemeClr val="accent1"/>
            </a:fillRef>
            <a:effectRef idx="2">
              <a:schemeClr val="accent1"/>
            </a:effectRef>
            <a:fontRef idx="minor">
              <a:schemeClr val="tx1"/>
            </a:fontRef>
          </p:style>
        </p:cxnSp>
        <p:sp>
          <p:nvSpPr>
            <p:cNvPr id="54" name="Metin kutusu 37"/>
            <p:cNvSpPr txBox="1">
              <a:spLocks noChangeArrowheads="1"/>
            </p:cNvSpPr>
            <p:nvPr/>
          </p:nvSpPr>
          <p:spPr bwMode="auto">
            <a:xfrm>
              <a:off x="3237832" y="5845630"/>
              <a:ext cx="3032354" cy="461665"/>
            </a:xfrm>
            <a:prstGeom prst="rect">
              <a:avLst/>
            </a:prstGeom>
            <a:noFill/>
            <a:ln w="9525">
              <a:noFill/>
              <a:miter lim="800000"/>
              <a:headEnd/>
              <a:tailEnd/>
            </a:ln>
          </p:spPr>
          <p:txBody>
            <a:bodyPr>
              <a:spAutoFit/>
            </a:bodyPr>
            <a:lstStyle/>
            <a:p>
              <a:pPr algn="ctr"/>
              <a:r>
                <a:rPr lang="tr-TR" sz="2400" b="1" i="1" dirty="0" smtClean="0">
                  <a:solidFill>
                    <a:srgbClr val="000000"/>
                  </a:solidFill>
                  <a:latin typeface="Cambria" pitchFamily="18" charset="0"/>
                </a:rPr>
                <a:t>Üretim Süreci </a:t>
              </a:r>
              <a:endParaRPr lang="tr-TR" sz="2400" b="1" i="1" dirty="0">
                <a:solidFill>
                  <a:srgbClr val="000000"/>
                </a:solidFill>
                <a:latin typeface="Cambria" pitchFamily="18" charset="0"/>
              </a:endParaRPr>
            </a:p>
          </p:txBody>
        </p:sp>
      </p:grpSp>
      <p:grpSp>
        <p:nvGrpSpPr>
          <p:cNvPr id="10" name="Grup 9"/>
          <p:cNvGrpSpPr/>
          <p:nvPr/>
        </p:nvGrpSpPr>
        <p:grpSpPr>
          <a:xfrm>
            <a:off x="1486980" y="5077013"/>
            <a:ext cx="2713834" cy="1259072"/>
            <a:chOff x="1486980" y="5077013"/>
            <a:chExt cx="2713834" cy="1259072"/>
          </a:xfrm>
        </p:grpSpPr>
        <p:sp>
          <p:nvSpPr>
            <p:cNvPr id="55" name="Bükülü Ok 54"/>
            <p:cNvSpPr/>
            <p:nvPr/>
          </p:nvSpPr>
          <p:spPr bwMode="auto">
            <a:xfrm flipV="1">
              <a:off x="1486980" y="5077013"/>
              <a:ext cx="2713834" cy="1259072"/>
            </a:xfrm>
            <a:prstGeom prst="bentArrow">
              <a:avLst>
                <a:gd name="adj1" fmla="val 28164"/>
                <a:gd name="adj2" fmla="val 25000"/>
                <a:gd name="adj3" fmla="val 25000"/>
                <a:gd name="adj4" fmla="val 38952"/>
              </a:avLst>
            </a:prstGeom>
            <a:solidFill>
              <a:schemeClr val="bg1">
                <a:lumMod val="75000"/>
              </a:schemeClr>
            </a:solidFill>
            <a:ln w="12700">
              <a:noFill/>
              <a:prstDash val="solid"/>
              <a:round/>
              <a:headEnd/>
              <a:tailEnd/>
            </a:ln>
          </p:spPr>
          <p:txBody>
            <a:bodyPr/>
            <a:lstStyle/>
            <a:p>
              <a:endParaRPr lang="tr-TR" sz="1100" i="1" dirty="0">
                <a:solidFill>
                  <a:srgbClr val="000000"/>
                </a:solidFill>
                <a:latin typeface="Calibri" pitchFamily="34" charset="0"/>
              </a:endParaRPr>
            </a:p>
          </p:txBody>
        </p:sp>
        <p:sp>
          <p:nvSpPr>
            <p:cNvPr id="56" name="Metin kutusu 55"/>
            <p:cNvSpPr txBox="1"/>
            <p:nvPr/>
          </p:nvSpPr>
          <p:spPr>
            <a:xfrm>
              <a:off x="2276263" y="5811631"/>
              <a:ext cx="1135268" cy="400110"/>
            </a:xfrm>
            <a:prstGeom prst="rect">
              <a:avLst/>
            </a:prstGeom>
            <a:noFill/>
          </p:spPr>
          <p:txBody>
            <a:bodyPr wrap="square" rtlCol="0">
              <a:spAutoFit/>
            </a:bodyPr>
            <a:lstStyle/>
            <a:p>
              <a:pPr algn="ctr"/>
              <a:r>
                <a:rPr lang="tr-TR" altLang="zh-CN" sz="2000" b="1" i="1" dirty="0" smtClean="0">
                  <a:solidFill>
                    <a:srgbClr val="000000"/>
                  </a:solidFill>
                  <a:latin typeface="Calibri" pitchFamily="34" charset="0"/>
                </a:rPr>
                <a:t>Tehlike</a:t>
              </a:r>
              <a:endParaRPr lang="tr-TR" sz="2000" b="1" dirty="0">
                <a:solidFill>
                  <a:srgbClr val="000000"/>
                </a:solidFill>
              </a:endParaRPr>
            </a:p>
          </p:txBody>
        </p:sp>
      </p:grpSp>
      <p:grpSp>
        <p:nvGrpSpPr>
          <p:cNvPr id="9" name="Grup 8"/>
          <p:cNvGrpSpPr/>
          <p:nvPr/>
        </p:nvGrpSpPr>
        <p:grpSpPr>
          <a:xfrm>
            <a:off x="-110814" y="2547175"/>
            <a:ext cx="3379198" cy="2600332"/>
            <a:chOff x="-110814" y="2547175"/>
            <a:chExt cx="3379198" cy="2600332"/>
          </a:xfrm>
        </p:grpSpPr>
        <p:pic>
          <p:nvPicPr>
            <p:cNvPr id="30723" name="Picture 3" descr="C:\Users\Ahmet Yiğitap\Pictures\İş Güvenliği\aerial_platfor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213" y="2547175"/>
              <a:ext cx="2860171" cy="26003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hmet Yiğitap\Pictures\İş Güvenliği\iCustomisat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25880" y="2768458"/>
              <a:ext cx="390129" cy="390129"/>
            </a:xfrm>
            <a:prstGeom prst="rect">
              <a:avLst/>
            </a:prstGeom>
            <a:noFill/>
            <a:extLst>
              <a:ext uri="{909E8E84-426E-40DD-AFC4-6F175D3DCCD1}">
                <a14:hiddenFill xmlns:a14="http://schemas.microsoft.com/office/drawing/2010/main">
                  <a:solidFill>
                    <a:srgbClr val="FFFFFF"/>
                  </a:solidFill>
                </a14:hiddenFill>
              </a:ext>
            </a:extLst>
          </p:spPr>
        </p:pic>
        <p:sp>
          <p:nvSpPr>
            <p:cNvPr id="57" name="Metin kutusu 56"/>
            <p:cNvSpPr txBox="1"/>
            <p:nvPr/>
          </p:nvSpPr>
          <p:spPr>
            <a:xfrm>
              <a:off x="-110814" y="3736228"/>
              <a:ext cx="1135268" cy="400110"/>
            </a:xfrm>
            <a:prstGeom prst="rect">
              <a:avLst/>
            </a:prstGeom>
            <a:noFill/>
          </p:spPr>
          <p:txBody>
            <a:bodyPr wrap="square" rtlCol="0">
              <a:spAutoFit/>
            </a:bodyPr>
            <a:lstStyle/>
            <a:p>
              <a:pPr algn="ctr"/>
              <a:r>
                <a:rPr lang="tr-TR" altLang="zh-CN" sz="2000" b="1" i="1" dirty="0" smtClean="0">
                  <a:solidFill>
                    <a:srgbClr val="000000"/>
                  </a:solidFill>
                  <a:latin typeface="Calibri" pitchFamily="34" charset="0"/>
                </a:rPr>
                <a:t>Tehlike</a:t>
              </a:r>
              <a:endParaRPr lang="tr-TR" sz="2000" b="1" dirty="0">
                <a:solidFill>
                  <a:srgbClr val="000000"/>
                </a:solidFill>
              </a:endParaRPr>
            </a:p>
          </p:txBody>
        </p:sp>
      </p:grpSp>
      <p:grpSp>
        <p:nvGrpSpPr>
          <p:cNvPr id="11" name="Grup 10"/>
          <p:cNvGrpSpPr/>
          <p:nvPr/>
        </p:nvGrpSpPr>
        <p:grpSpPr>
          <a:xfrm>
            <a:off x="1487178" y="1420858"/>
            <a:ext cx="2713834" cy="1234974"/>
            <a:chOff x="1487178" y="1420858"/>
            <a:chExt cx="2713834" cy="1234974"/>
          </a:xfrm>
        </p:grpSpPr>
        <p:sp>
          <p:nvSpPr>
            <p:cNvPr id="4" name="Bükülü Ok 3"/>
            <p:cNvSpPr/>
            <p:nvPr/>
          </p:nvSpPr>
          <p:spPr bwMode="auto">
            <a:xfrm>
              <a:off x="1487178" y="1420858"/>
              <a:ext cx="2713834" cy="1234974"/>
            </a:xfrm>
            <a:prstGeom prst="bentArrow">
              <a:avLst>
                <a:gd name="adj1" fmla="val 28164"/>
                <a:gd name="adj2" fmla="val 25000"/>
                <a:gd name="adj3" fmla="val 25000"/>
                <a:gd name="adj4" fmla="val 38952"/>
              </a:avLst>
            </a:prstGeom>
            <a:solidFill>
              <a:schemeClr val="bg1">
                <a:lumMod val="75000"/>
              </a:schemeClr>
            </a:solidFill>
            <a:ln w="12700">
              <a:noFill/>
              <a:prstDash val="solid"/>
              <a:round/>
              <a:headEnd/>
              <a:tailEnd/>
            </a:ln>
          </p:spPr>
          <p:txBody>
            <a:bodyPr/>
            <a:lstStyle/>
            <a:p>
              <a:endParaRPr lang="tr-TR" sz="1100" i="1" dirty="0">
                <a:solidFill>
                  <a:srgbClr val="000000"/>
                </a:solidFill>
                <a:latin typeface="Calibri" pitchFamily="34" charset="0"/>
              </a:endParaRPr>
            </a:p>
          </p:txBody>
        </p:sp>
        <p:sp>
          <p:nvSpPr>
            <p:cNvPr id="58" name="Metin kutusu 57"/>
            <p:cNvSpPr txBox="1"/>
            <p:nvPr/>
          </p:nvSpPr>
          <p:spPr>
            <a:xfrm>
              <a:off x="2343464" y="1525330"/>
              <a:ext cx="1135268" cy="400110"/>
            </a:xfrm>
            <a:prstGeom prst="rect">
              <a:avLst/>
            </a:prstGeom>
            <a:noFill/>
          </p:spPr>
          <p:txBody>
            <a:bodyPr wrap="square" rtlCol="0">
              <a:spAutoFit/>
            </a:bodyPr>
            <a:lstStyle/>
            <a:p>
              <a:pPr algn="ctr"/>
              <a:r>
                <a:rPr lang="tr-TR" altLang="zh-CN" sz="2000" b="1" i="1" dirty="0" smtClean="0">
                  <a:solidFill>
                    <a:srgbClr val="000000"/>
                  </a:solidFill>
                  <a:latin typeface="Calibri" pitchFamily="34" charset="0"/>
                </a:rPr>
                <a:t>Tehlike</a:t>
              </a:r>
              <a:endParaRPr lang="tr-TR" sz="2000" b="1" dirty="0">
                <a:solidFill>
                  <a:srgbClr val="000000"/>
                </a:solidFill>
              </a:endParaRPr>
            </a:p>
          </p:txBody>
        </p:sp>
      </p:grpSp>
      <p:grpSp>
        <p:nvGrpSpPr>
          <p:cNvPr id="7" name="Grup 6"/>
          <p:cNvGrpSpPr/>
          <p:nvPr/>
        </p:nvGrpSpPr>
        <p:grpSpPr>
          <a:xfrm>
            <a:off x="6118601" y="4638839"/>
            <a:ext cx="1756967" cy="1527970"/>
            <a:chOff x="6023065" y="4297639"/>
            <a:chExt cx="1756967" cy="1527970"/>
          </a:xfrm>
        </p:grpSpPr>
        <p:sp>
          <p:nvSpPr>
            <p:cNvPr id="59" name="Bükülü Ok 58"/>
            <p:cNvSpPr/>
            <p:nvPr/>
          </p:nvSpPr>
          <p:spPr bwMode="auto">
            <a:xfrm rot="5400000" flipH="1">
              <a:off x="6145199" y="4190775"/>
              <a:ext cx="1527970" cy="1741697"/>
            </a:xfrm>
            <a:prstGeom prst="bentArrow">
              <a:avLst/>
            </a:prstGeom>
            <a:solidFill>
              <a:schemeClr val="bg1">
                <a:lumMod val="65000"/>
              </a:schemeClr>
            </a:solidFill>
            <a:ln w="12700">
              <a:noFill/>
              <a:prstDash val="solid"/>
              <a:round/>
              <a:headEnd/>
              <a:tailEnd/>
            </a:ln>
          </p:spPr>
          <p:txBody>
            <a:bodyPr/>
            <a:lstStyle/>
            <a:p>
              <a:endParaRPr lang="tr-TR" sz="1100" i="1" dirty="0">
                <a:solidFill>
                  <a:srgbClr val="000000"/>
                </a:solidFill>
                <a:latin typeface="Calibri" pitchFamily="34" charset="0"/>
              </a:endParaRPr>
            </a:p>
          </p:txBody>
        </p:sp>
        <p:sp>
          <p:nvSpPr>
            <p:cNvPr id="60" name="Metin kutusu 59"/>
            <p:cNvSpPr txBox="1"/>
            <p:nvPr/>
          </p:nvSpPr>
          <p:spPr>
            <a:xfrm>
              <a:off x="6023065" y="5412527"/>
              <a:ext cx="1135268" cy="400110"/>
            </a:xfrm>
            <a:prstGeom prst="rect">
              <a:avLst/>
            </a:prstGeom>
            <a:noFill/>
          </p:spPr>
          <p:txBody>
            <a:bodyPr wrap="square" rtlCol="0">
              <a:spAutoFit/>
            </a:bodyPr>
            <a:lstStyle/>
            <a:p>
              <a:pPr algn="ctr"/>
              <a:r>
                <a:rPr lang="tr-TR" sz="2000" b="1" i="1" dirty="0" smtClean="0">
                  <a:solidFill>
                    <a:srgbClr val="000000"/>
                  </a:solidFill>
                  <a:latin typeface="Calibri" pitchFamily="34" charset="0"/>
                </a:rPr>
                <a:t>Risk</a:t>
              </a:r>
              <a:endParaRPr lang="tr-TR" sz="2000" b="1" dirty="0">
                <a:solidFill>
                  <a:srgbClr val="000000"/>
                </a:solidFill>
              </a:endParaRPr>
            </a:p>
          </p:txBody>
        </p:sp>
      </p:grpSp>
      <p:grpSp>
        <p:nvGrpSpPr>
          <p:cNvPr id="8" name="Grup 7"/>
          <p:cNvGrpSpPr/>
          <p:nvPr/>
        </p:nvGrpSpPr>
        <p:grpSpPr>
          <a:xfrm>
            <a:off x="5292435" y="1524055"/>
            <a:ext cx="2618153" cy="1539361"/>
            <a:chOff x="5347028" y="1524055"/>
            <a:chExt cx="2487344" cy="1539361"/>
          </a:xfrm>
        </p:grpSpPr>
        <p:sp>
          <p:nvSpPr>
            <p:cNvPr id="5" name="Bükülü Ok 4"/>
            <p:cNvSpPr/>
            <p:nvPr/>
          </p:nvSpPr>
          <p:spPr bwMode="auto">
            <a:xfrm rot="5400000">
              <a:off x="5844308" y="1073353"/>
              <a:ext cx="1492783" cy="2487344"/>
            </a:xfrm>
            <a:prstGeom prst="bentArrow">
              <a:avLst/>
            </a:prstGeom>
            <a:solidFill>
              <a:schemeClr val="bg1">
                <a:lumMod val="65000"/>
              </a:schemeClr>
            </a:solidFill>
            <a:ln w="12700">
              <a:noFill/>
              <a:prstDash val="solid"/>
              <a:round/>
              <a:headEnd/>
              <a:tailEnd/>
            </a:ln>
          </p:spPr>
          <p:txBody>
            <a:bodyPr/>
            <a:lstStyle/>
            <a:p>
              <a:endParaRPr lang="tr-TR" sz="1100" i="1" dirty="0">
                <a:solidFill>
                  <a:srgbClr val="000000"/>
                </a:solidFill>
                <a:latin typeface="Calibri" pitchFamily="34" charset="0"/>
              </a:endParaRPr>
            </a:p>
          </p:txBody>
        </p:sp>
        <p:sp>
          <p:nvSpPr>
            <p:cNvPr id="61" name="Metin kutusu 60"/>
            <p:cNvSpPr txBox="1"/>
            <p:nvPr/>
          </p:nvSpPr>
          <p:spPr>
            <a:xfrm>
              <a:off x="5866540" y="1524055"/>
              <a:ext cx="1135268" cy="400110"/>
            </a:xfrm>
            <a:prstGeom prst="rect">
              <a:avLst/>
            </a:prstGeom>
            <a:noFill/>
          </p:spPr>
          <p:txBody>
            <a:bodyPr wrap="square" rtlCol="0">
              <a:spAutoFit/>
            </a:bodyPr>
            <a:lstStyle/>
            <a:p>
              <a:pPr algn="ctr"/>
              <a:r>
                <a:rPr lang="tr-TR" sz="2000" b="1" i="1" dirty="0" smtClean="0">
                  <a:solidFill>
                    <a:srgbClr val="000000"/>
                  </a:solidFill>
                  <a:latin typeface="Calibri" pitchFamily="34" charset="0"/>
                </a:rPr>
                <a:t>Risk</a:t>
              </a:r>
              <a:endParaRPr lang="tr-TR" sz="2000" b="1" dirty="0">
                <a:solidFill>
                  <a:srgbClr val="000000"/>
                </a:solidFill>
              </a:endParaRPr>
            </a:p>
          </p:txBody>
        </p:sp>
      </p:grpSp>
      <p:sp>
        <p:nvSpPr>
          <p:cNvPr id="62" name="Metin kutusu 61"/>
          <p:cNvSpPr txBox="1"/>
          <p:nvPr/>
        </p:nvSpPr>
        <p:spPr>
          <a:xfrm>
            <a:off x="2843896" y="2373889"/>
            <a:ext cx="4300403" cy="338554"/>
          </a:xfrm>
          <a:prstGeom prst="rect">
            <a:avLst/>
          </a:prstGeom>
          <a:noFill/>
        </p:spPr>
        <p:txBody>
          <a:bodyPr wrap="square" rtlCol="0">
            <a:spAutoFit/>
          </a:bodyPr>
          <a:lstStyle/>
          <a:p>
            <a:r>
              <a:rPr lang="tr-TR" altLang="zh-CN" sz="1600" i="1" dirty="0" smtClean="0">
                <a:solidFill>
                  <a:srgbClr val="000000"/>
                </a:solidFill>
                <a:latin typeface="Calibri" pitchFamily="34" charset="0"/>
              </a:rPr>
              <a:t>1.Tehlike kaynağından bir başka tehlike çıkabilir</a:t>
            </a:r>
            <a:endParaRPr lang="tr-TR" sz="1600" dirty="0">
              <a:solidFill>
                <a:srgbClr val="000000"/>
              </a:solidFill>
            </a:endParaRPr>
          </a:p>
        </p:txBody>
      </p:sp>
      <p:sp>
        <p:nvSpPr>
          <p:cNvPr id="63" name="Metin kutusu 62"/>
          <p:cNvSpPr txBox="1"/>
          <p:nvPr/>
        </p:nvSpPr>
        <p:spPr>
          <a:xfrm>
            <a:off x="2821926" y="2613642"/>
            <a:ext cx="4300403" cy="338554"/>
          </a:xfrm>
          <a:prstGeom prst="rect">
            <a:avLst/>
          </a:prstGeom>
          <a:noFill/>
        </p:spPr>
        <p:txBody>
          <a:bodyPr wrap="square" rtlCol="0">
            <a:spAutoFit/>
          </a:bodyPr>
          <a:lstStyle/>
          <a:p>
            <a:r>
              <a:rPr lang="tr-TR" altLang="zh-CN" sz="1600" i="1" dirty="0" smtClean="0">
                <a:solidFill>
                  <a:srgbClr val="000000"/>
                </a:solidFill>
                <a:latin typeface="Calibri" pitchFamily="34" charset="0"/>
              </a:rPr>
              <a:t>2.Tehlikelerin sonucu olarak riskler ortaya çıkar</a:t>
            </a:r>
            <a:endParaRPr lang="tr-TR" sz="1600" dirty="0">
              <a:solidFill>
                <a:srgbClr val="000000"/>
              </a:solidFill>
            </a:endParaRPr>
          </a:p>
        </p:txBody>
      </p:sp>
      <p:sp>
        <p:nvSpPr>
          <p:cNvPr id="64" name="Metin kutusu 63"/>
          <p:cNvSpPr txBox="1"/>
          <p:nvPr/>
        </p:nvSpPr>
        <p:spPr>
          <a:xfrm>
            <a:off x="2816799" y="2874625"/>
            <a:ext cx="4437070" cy="338554"/>
          </a:xfrm>
          <a:prstGeom prst="rect">
            <a:avLst/>
          </a:prstGeom>
          <a:noFill/>
        </p:spPr>
        <p:txBody>
          <a:bodyPr wrap="square" rtlCol="0">
            <a:spAutoFit/>
          </a:bodyPr>
          <a:lstStyle/>
          <a:p>
            <a:r>
              <a:rPr lang="tr-TR" altLang="zh-CN" sz="1600" i="1" dirty="0" smtClean="0">
                <a:solidFill>
                  <a:srgbClr val="000000"/>
                </a:solidFill>
                <a:latin typeface="Calibri" pitchFamily="34" charset="0"/>
              </a:rPr>
              <a:t>3.Tehlike işyerinde her bölümde, her evrede çıkar</a:t>
            </a:r>
            <a:endParaRPr lang="tr-TR" sz="1600" dirty="0">
              <a:solidFill>
                <a:srgbClr val="000000"/>
              </a:solidFill>
            </a:endParaRPr>
          </a:p>
        </p:txBody>
      </p:sp>
      <p:sp>
        <p:nvSpPr>
          <p:cNvPr id="65" name="Metin kutusu 64"/>
          <p:cNvSpPr txBox="1"/>
          <p:nvPr/>
        </p:nvSpPr>
        <p:spPr>
          <a:xfrm>
            <a:off x="2816799" y="3108279"/>
            <a:ext cx="4437070" cy="338554"/>
          </a:xfrm>
          <a:prstGeom prst="rect">
            <a:avLst/>
          </a:prstGeom>
          <a:noFill/>
        </p:spPr>
        <p:txBody>
          <a:bodyPr wrap="square" rtlCol="0">
            <a:spAutoFit/>
          </a:bodyPr>
          <a:lstStyle/>
          <a:p>
            <a:r>
              <a:rPr lang="tr-TR" altLang="zh-CN" sz="1600" i="1" dirty="0" smtClean="0">
                <a:solidFill>
                  <a:srgbClr val="000000"/>
                </a:solidFill>
                <a:latin typeface="Calibri" pitchFamily="34" charset="0"/>
              </a:rPr>
              <a:t>4.Tehlikeler kaza olmadan fark edilmeyebilir</a:t>
            </a:r>
            <a:endParaRPr lang="tr-TR" sz="1600" dirty="0">
              <a:solidFill>
                <a:srgbClr val="000000"/>
              </a:solidFill>
            </a:endParaRPr>
          </a:p>
        </p:txBody>
      </p:sp>
      <p:sp>
        <p:nvSpPr>
          <p:cNvPr id="66" name="Metin kutusu 65"/>
          <p:cNvSpPr txBox="1"/>
          <p:nvPr/>
        </p:nvSpPr>
        <p:spPr>
          <a:xfrm>
            <a:off x="2816799" y="3317538"/>
            <a:ext cx="4437070" cy="338554"/>
          </a:xfrm>
          <a:prstGeom prst="rect">
            <a:avLst/>
          </a:prstGeom>
          <a:noFill/>
        </p:spPr>
        <p:txBody>
          <a:bodyPr wrap="square" rtlCol="0">
            <a:spAutoFit/>
          </a:bodyPr>
          <a:lstStyle/>
          <a:p>
            <a:r>
              <a:rPr lang="tr-TR" altLang="zh-CN" sz="1600" i="1" dirty="0" smtClean="0">
                <a:solidFill>
                  <a:srgbClr val="000000"/>
                </a:solidFill>
                <a:latin typeface="Calibri" pitchFamily="34" charset="0"/>
              </a:rPr>
              <a:t>5.Tehlikeler tanımlanıp-değerlendirilmelidir</a:t>
            </a:r>
            <a:endParaRPr lang="tr-TR" sz="1600" dirty="0">
              <a:solidFill>
                <a:srgbClr val="000000"/>
              </a:solidFill>
            </a:endParaRPr>
          </a:p>
        </p:txBody>
      </p:sp>
      <p:sp>
        <p:nvSpPr>
          <p:cNvPr id="6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529450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out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500"/>
                            </p:stCondLst>
                            <p:childTnLst>
                              <p:par>
                                <p:cTn id="21" presetID="16" presetClass="entr" presetSubtype="21"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par>
                          <p:cTn id="29" fill="hold">
                            <p:stCondLst>
                              <p:cond delay="500"/>
                            </p:stCondLst>
                            <p:childTnLst>
                              <p:par>
                                <p:cTn id="30" presetID="16" presetClass="entr" presetSubtype="2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par>
                          <p:cTn id="38" fill="hold">
                            <p:stCondLst>
                              <p:cond delay="500"/>
                            </p:stCondLst>
                            <p:childTnLst>
                              <p:par>
                                <p:cTn id="39" presetID="16" presetClass="entr" presetSubtype="21" fill="hold" nodeType="afterEffect">
                                  <p:stCondLst>
                                    <p:cond delay="0"/>
                                  </p:stCondLst>
                                  <p:childTnLst>
                                    <p:set>
                                      <p:cBhvr>
                                        <p:cTn id="40" dur="1" fill="hold">
                                          <p:stCondLst>
                                            <p:cond delay="0"/>
                                          </p:stCondLst>
                                        </p:cTn>
                                        <p:tgtEl>
                                          <p:spTgt spid="30724"/>
                                        </p:tgtEl>
                                        <p:attrNameLst>
                                          <p:attrName>style.visibility</p:attrName>
                                        </p:attrNameLst>
                                      </p:cBhvr>
                                      <p:to>
                                        <p:strVal val="visible"/>
                                      </p:to>
                                    </p:set>
                                    <p:animEffect transition="in" filter="barn(inVertical)">
                                      <p:cBhvr>
                                        <p:cTn id="41" dur="500"/>
                                        <p:tgtEl>
                                          <p:spTgt spid="3072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inVertical)">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barn(inVertical)">
                                      <p:cBhvr>
                                        <p:cTn id="51" dur="5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barn(inVertical)">
                                      <p:cBhvr>
                                        <p:cTn id="56" dur="500"/>
                                        <p:tgtEl>
                                          <p:spTgt spid="63"/>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barn(inVertical)">
                                      <p:cBhvr>
                                        <p:cTn id="61" dur="500"/>
                                        <p:tgtEl>
                                          <p:spTgt spid="64"/>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barn(inVertical)">
                                      <p:cBhvr>
                                        <p:cTn id="66" dur="500"/>
                                        <p:tgtEl>
                                          <p:spTgt spid="65"/>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barn(inVertical)">
                                      <p:cBhvr>
                                        <p:cTn id="71" dur="500"/>
                                        <p:tgtEl>
                                          <p:spTgt spid="66"/>
                                        </p:tgtEl>
                                      </p:cBhvr>
                                    </p:animEffect>
                                  </p:childTnLst>
                                </p:cTn>
                              </p:par>
                            </p:childTnLst>
                          </p:cTn>
                        </p:par>
                        <p:par>
                          <p:cTn id="72" fill="hold">
                            <p:stCondLst>
                              <p:cond delay="500"/>
                            </p:stCondLst>
                            <p:childTnLst>
                              <p:par>
                                <p:cTn id="73" presetID="16" presetClass="entr" presetSubtype="21" fill="hold"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barn(inVertical)">
                                      <p:cBhvr>
                                        <p:cTn id="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25350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graphicFrame>
        <p:nvGraphicFramePr>
          <p:cNvPr id="45" name="Tablo 44"/>
          <p:cNvGraphicFramePr>
            <a:graphicFrameLocks noGrp="1"/>
          </p:cNvGraphicFramePr>
          <p:nvPr>
            <p:extLst>
              <p:ext uri="{D42A27DB-BD31-4B8C-83A1-F6EECF244321}">
                <p14:modId xmlns:p14="http://schemas.microsoft.com/office/powerpoint/2010/main" val="2699208502"/>
              </p:ext>
            </p:extLst>
          </p:nvPr>
        </p:nvGraphicFramePr>
        <p:xfrm>
          <a:off x="111058" y="2679317"/>
          <a:ext cx="1554200" cy="634584"/>
        </p:xfrm>
        <a:graphic>
          <a:graphicData uri="http://schemas.openxmlformats.org/drawingml/2006/table">
            <a:tbl>
              <a:tblPr firstRow="1" bandRow="1">
                <a:tableStyleId>{5C22544A-7EE6-4342-B048-85BDC9FD1C3A}</a:tableStyleId>
              </a:tblPr>
              <a:tblGrid>
                <a:gridCol w="1025842"/>
                <a:gridCol w="528358"/>
              </a:tblGrid>
              <a:tr h="634584">
                <a:tc>
                  <a:txBody>
                    <a:bodyPr/>
                    <a:lstStyle/>
                    <a:p>
                      <a:pPr algn="ctr"/>
                      <a:r>
                        <a:rPr lang="tr-TR" sz="3200" dirty="0" smtClean="0">
                          <a:latin typeface="Calibri" pitchFamily="34" charset="0"/>
                          <a:cs typeface="Calibri" pitchFamily="34" charset="0"/>
                        </a:rPr>
                        <a:t>RİSK</a:t>
                      </a:r>
                      <a:endParaRPr lang="tr-TR" sz="3200" dirty="0">
                        <a:latin typeface="Calibri" pitchFamily="34" charset="0"/>
                        <a:cs typeface="Calibri" pitchFamily="34" charset="0"/>
                      </a:endParaRPr>
                    </a:p>
                  </a:txBody>
                  <a:tcPr anchor="ctr" anchorCtr="1">
                    <a:solidFill>
                      <a:srgbClr val="00B050"/>
                    </a:solidFill>
                  </a:tcPr>
                </a:tc>
                <a:tc>
                  <a:txBody>
                    <a:bodyPr/>
                    <a:lstStyle/>
                    <a:p>
                      <a:pPr algn="ctr"/>
                      <a:r>
                        <a:rPr lang="tr-TR" sz="3200" dirty="0" smtClean="0">
                          <a:solidFill>
                            <a:schemeClr val="tx1"/>
                          </a:solidFill>
                          <a:latin typeface="Calibri" pitchFamily="34" charset="0"/>
                          <a:cs typeface="Calibri" pitchFamily="34" charset="0"/>
                        </a:rPr>
                        <a:t>=</a:t>
                      </a:r>
                      <a:endParaRPr lang="tr-TR" sz="32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46" name="Tablo 45"/>
          <p:cNvGraphicFramePr>
            <a:graphicFrameLocks noGrp="1"/>
          </p:cNvGraphicFramePr>
          <p:nvPr>
            <p:extLst>
              <p:ext uri="{D42A27DB-BD31-4B8C-83A1-F6EECF244321}">
                <p14:modId xmlns:p14="http://schemas.microsoft.com/office/powerpoint/2010/main" val="4142070507"/>
              </p:ext>
            </p:extLst>
          </p:nvPr>
        </p:nvGraphicFramePr>
        <p:xfrm>
          <a:off x="1678667" y="2682494"/>
          <a:ext cx="4101410" cy="634584"/>
        </p:xfrm>
        <a:graphic>
          <a:graphicData uri="http://schemas.openxmlformats.org/drawingml/2006/table">
            <a:tbl>
              <a:tblPr firstRow="1" bandRow="1">
                <a:tableStyleId>{5C22544A-7EE6-4342-B048-85BDC9FD1C3A}</a:tableStyleId>
              </a:tblPr>
              <a:tblGrid>
                <a:gridCol w="3469053"/>
                <a:gridCol w="632357"/>
              </a:tblGrid>
              <a:tr h="634584">
                <a:tc>
                  <a:txBody>
                    <a:bodyPr/>
                    <a:lstStyle/>
                    <a:p>
                      <a:pPr algn="ctr"/>
                      <a:r>
                        <a:rPr lang="tr-TR" sz="3200" dirty="0" smtClean="0">
                          <a:latin typeface="Calibri" pitchFamily="34" charset="0"/>
                          <a:cs typeface="Calibri" pitchFamily="34" charset="0"/>
                        </a:rPr>
                        <a:t>OLASILIK </a:t>
                      </a:r>
                    </a:p>
                  </a:txBody>
                  <a:tcPr anchor="ctr" anchorCtr="1">
                    <a:solidFill>
                      <a:schemeClr val="bg2">
                        <a:lumMod val="60000"/>
                        <a:lumOff val="40000"/>
                      </a:schemeClr>
                    </a:solidFill>
                  </a:tcPr>
                </a:tc>
                <a:tc>
                  <a:txBody>
                    <a:bodyPr/>
                    <a:lstStyle/>
                    <a:p>
                      <a:r>
                        <a:rPr lang="tr-TR" sz="3200" dirty="0" smtClean="0">
                          <a:solidFill>
                            <a:schemeClr val="tx1"/>
                          </a:solidFill>
                          <a:latin typeface="Calibri" pitchFamily="34" charset="0"/>
                          <a:cs typeface="Calibri" pitchFamily="34" charset="0"/>
                        </a:rPr>
                        <a:t>x</a:t>
                      </a:r>
                      <a:endParaRPr lang="tr-TR" sz="32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47" name="Tablo 46"/>
          <p:cNvGraphicFramePr>
            <a:graphicFrameLocks noGrp="1"/>
          </p:cNvGraphicFramePr>
          <p:nvPr>
            <p:extLst>
              <p:ext uri="{D42A27DB-BD31-4B8C-83A1-F6EECF244321}">
                <p14:modId xmlns:p14="http://schemas.microsoft.com/office/powerpoint/2010/main" val="1602726797"/>
              </p:ext>
            </p:extLst>
          </p:nvPr>
        </p:nvGraphicFramePr>
        <p:xfrm>
          <a:off x="5797944" y="2681161"/>
          <a:ext cx="3318762" cy="634584"/>
        </p:xfrm>
        <a:graphic>
          <a:graphicData uri="http://schemas.openxmlformats.org/drawingml/2006/table">
            <a:tbl>
              <a:tblPr firstRow="1" bandRow="1">
                <a:tableStyleId>{5C22544A-7EE6-4342-B048-85BDC9FD1C3A}</a:tableStyleId>
              </a:tblPr>
              <a:tblGrid>
                <a:gridCol w="3318762"/>
              </a:tblGrid>
              <a:tr h="634584">
                <a:tc>
                  <a:txBody>
                    <a:bodyPr/>
                    <a:lstStyle/>
                    <a:p>
                      <a:pPr algn="ctr"/>
                      <a:r>
                        <a:rPr lang="tr-TR" sz="3200" dirty="0" smtClean="0">
                          <a:latin typeface="Calibri" pitchFamily="34" charset="0"/>
                          <a:cs typeface="Calibri" pitchFamily="34" charset="0"/>
                        </a:rPr>
                        <a:t>ŞİDDET </a:t>
                      </a:r>
                    </a:p>
                  </a:txBody>
                  <a:tcPr anchor="ctr" anchorCtr="1">
                    <a:solidFill>
                      <a:schemeClr val="bg2">
                        <a:lumMod val="75000"/>
                      </a:schemeClr>
                    </a:solidFill>
                  </a:tcPr>
                </a:tc>
              </a:tr>
            </a:tbl>
          </a:graphicData>
        </a:graphic>
      </p:graphicFrame>
      <p:sp>
        <p:nvSpPr>
          <p:cNvPr id="48" name="Aşağı Ok 47"/>
          <p:cNvSpPr/>
          <p:nvPr/>
        </p:nvSpPr>
        <p:spPr bwMode="auto">
          <a:xfrm>
            <a:off x="3071240" y="2357583"/>
            <a:ext cx="612475" cy="284717"/>
          </a:xfrm>
          <a:prstGeom prst="downArrow">
            <a:avLst/>
          </a:prstGeom>
          <a:solidFill>
            <a:srgbClr val="D3DFE9"/>
          </a:solidFill>
          <a:ln w="158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
        <p:nvSpPr>
          <p:cNvPr id="51" name="Aşağı Ok 50"/>
          <p:cNvSpPr/>
          <p:nvPr/>
        </p:nvSpPr>
        <p:spPr bwMode="auto">
          <a:xfrm rot="10800000">
            <a:off x="7102774" y="3349681"/>
            <a:ext cx="612475" cy="284717"/>
          </a:xfrm>
          <a:prstGeom prst="downArrow">
            <a:avLst/>
          </a:prstGeom>
          <a:solidFill>
            <a:srgbClr val="D3DFE9"/>
          </a:solidFill>
          <a:ln w="158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
        <p:nvSpPr>
          <p:cNvPr id="54" name="53 Metin kutusu"/>
          <p:cNvSpPr txBox="1"/>
          <p:nvPr/>
        </p:nvSpPr>
        <p:spPr>
          <a:xfrm>
            <a:off x="122831" y="5085343"/>
            <a:ext cx="8898344" cy="791574"/>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1400" i="1" dirty="0">
                <a:solidFill>
                  <a:srgbClr val="000000"/>
                </a:solidFill>
                <a:latin typeface="Calibri" pitchFamily="34" charset="0"/>
                <a:cs typeface="Calibri" pitchFamily="34" charset="0"/>
              </a:rPr>
              <a:t> </a:t>
            </a:r>
            <a:r>
              <a:rPr lang="tr-TR" sz="1400" i="1" dirty="0" smtClean="0">
                <a:solidFill>
                  <a:srgbClr val="000000"/>
                </a:solidFill>
                <a:latin typeface="Calibri" pitchFamily="34" charset="0"/>
                <a:cs typeface="Calibri" pitchFamily="34" charset="0"/>
              </a:rPr>
              <a:t>Soru; Bir </a:t>
            </a:r>
            <a:r>
              <a:rPr lang="tr-TR" sz="1400" i="1" dirty="0">
                <a:solidFill>
                  <a:srgbClr val="000000"/>
                </a:solidFill>
                <a:latin typeface="Calibri" pitchFamily="34" charset="0"/>
                <a:cs typeface="Calibri" pitchFamily="34" charset="0"/>
              </a:rPr>
              <a:t>işyerinde yapılan risk değerlendirmesinde, el ve yüz bölgesinde 1. derece yanıkla sonuçlanması beklenen A riskiyle ağır yaralanma veya ölümle sonuçlanması beklenen B riskine ait skorlar kıyaslandığında A riskinin daha büyük olduğu gözlenmiştir. Bu durumda </a:t>
            </a:r>
            <a:r>
              <a:rPr lang="tr-TR" sz="1400" i="1" dirty="0" smtClean="0">
                <a:solidFill>
                  <a:srgbClr val="000000"/>
                </a:solidFill>
                <a:latin typeface="Calibri" pitchFamily="34" charset="0"/>
                <a:cs typeface="Calibri" pitchFamily="34" charset="0"/>
              </a:rPr>
              <a:t>ne söylenebilir?</a:t>
            </a:r>
            <a:endParaRPr lang="tr-TR" sz="1400" b="1" i="1" dirty="0" smtClean="0">
              <a:solidFill>
                <a:srgbClr val="000000"/>
              </a:solidFill>
              <a:latin typeface="Calibri" pitchFamily="34" charset="0"/>
              <a:cs typeface="Calibri" pitchFamily="34" charset="0"/>
            </a:endParaRPr>
          </a:p>
        </p:txBody>
      </p:sp>
      <p:sp>
        <p:nvSpPr>
          <p:cNvPr id="2" name="Metin kutusu 1"/>
          <p:cNvSpPr txBox="1"/>
          <p:nvPr/>
        </p:nvSpPr>
        <p:spPr>
          <a:xfrm>
            <a:off x="1733263" y="1916824"/>
            <a:ext cx="3220870" cy="369332"/>
          </a:xfrm>
          <a:prstGeom prst="rect">
            <a:avLst/>
          </a:prstGeom>
          <a:noFill/>
          <a:ln>
            <a:solidFill>
              <a:schemeClr val="bg1">
                <a:lumMod val="50000"/>
              </a:schemeClr>
            </a:solidFill>
          </a:ln>
        </p:spPr>
        <p:txBody>
          <a:bodyPr wrap="square" rtlCol="0">
            <a:spAutoFit/>
          </a:bodyPr>
          <a:lstStyle/>
          <a:p>
            <a:pPr algn="ctr"/>
            <a:r>
              <a:rPr lang="tr-TR" i="1" dirty="0" smtClean="0">
                <a:solidFill>
                  <a:srgbClr val="000000"/>
                </a:solidFill>
                <a:latin typeface="Calibri" pitchFamily="34" charset="0"/>
                <a:cs typeface="Calibri" pitchFamily="34" charset="0"/>
              </a:rPr>
              <a:t>Artıran ve Azaltan Faktörler</a:t>
            </a:r>
            <a:endParaRPr lang="tr-TR" i="1" dirty="0">
              <a:solidFill>
                <a:srgbClr val="000000"/>
              </a:solidFill>
              <a:latin typeface="Calibri" pitchFamily="34" charset="0"/>
              <a:cs typeface="Calibri" pitchFamily="34" charset="0"/>
            </a:endParaRPr>
          </a:p>
        </p:txBody>
      </p:sp>
      <p:sp>
        <p:nvSpPr>
          <p:cNvPr id="40" name="Aşağı Ok 39"/>
          <p:cNvSpPr/>
          <p:nvPr/>
        </p:nvSpPr>
        <p:spPr bwMode="auto">
          <a:xfrm>
            <a:off x="7102774" y="2351441"/>
            <a:ext cx="612475" cy="284717"/>
          </a:xfrm>
          <a:prstGeom prst="downArrow">
            <a:avLst/>
          </a:prstGeom>
          <a:solidFill>
            <a:srgbClr val="D3DFE9"/>
          </a:solidFill>
          <a:ln w="158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
        <p:nvSpPr>
          <p:cNvPr id="41" name="Metin kutusu 40"/>
          <p:cNvSpPr txBox="1"/>
          <p:nvPr/>
        </p:nvSpPr>
        <p:spPr>
          <a:xfrm>
            <a:off x="5792093" y="1916084"/>
            <a:ext cx="3220870" cy="369332"/>
          </a:xfrm>
          <a:prstGeom prst="rect">
            <a:avLst/>
          </a:prstGeom>
          <a:noFill/>
          <a:ln>
            <a:solidFill>
              <a:schemeClr val="bg1">
                <a:lumMod val="50000"/>
              </a:schemeClr>
            </a:solidFill>
          </a:ln>
        </p:spPr>
        <p:txBody>
          <a:bodyPr wrap="square" rtlCol="0">
            <a:spAutoFit/>
          </a:bodyPr>
          <a:lstStyle/>
          <a:p>
            <a:pPr algn="ctr"/>
            <a:r>
              <a:rPr lang="tr-TR" i="1" dirty="0">
                <a:solidFill>
                  <a:srgbClr val="000000"/>
                </a:solidFill>
                <a:latin typeface="Calibri" pitchFamily="34" charset="0"/>
                <a:cs typeface="Calibri" pitchFamily="34" charset="0"/>
              </a:rPr>
              <a:t>Artıran ve Azaltan Faktörler</a:t>
            </a:r>
          </a:p>
        </p:txBody>
      </p:sp>
      <p:sp>
        <p:nvSpPr>
          <p:cNvPr id="42" name="Aşağı Ok 41"/>
          <p:cNvSpPr/>
          <p:nvPr/>
        </p:nvSpPr>
        <p:spPr bwMode="auto">
          <a:xfrm rot="10800000">
            <a:off x="3071239" y="3350961"/>
            <a:ext cx="612475" cy="284717"/>
          </a:xfrm>
          <a:prstGeom prst="downArrow">
            <a:avLst/>
          </a:prstGeom>
          <a:solidFill>
            <a:srgbClr val="D3DFE9"/>
          </a:solidFill>
          <a:ln w="158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
        <p:nvSpPr>
          <p:cNvPr id="43" name="Metin kutusu 42"/>
          <p:cNvSpPr txBox="1"/>
          <p:nvPr/>
        </p:nvSpPr>
        <p:spPr>
          <a:xfrm>
            <a:off x="2948408" y="3672018"/>
            <a:ext cx="4957913" cy="369332"/>
          </a:xfrm>
          <a:prstGeom prst="rect">
            <a:avLst/>
          </a:prstGeom>
          <a:noFill/>
          <a:ln>
            <a:solidFill>
              <a:schemeClr val="bg1">
                <a:lumMod val="50000"/>
              </a:schemeClr>
            </a:solidFill>
          </a:ln>
        </p:spPr>
        <p:txBody>
          <a:bodyPr wrap="square" rtlCol="0">
            <a:spAutoFit/>
          </a:bodyPr>
          <a:lstStyle/>
          <a:p>
            <a:pPr algn="ctr"/>
            <a:r>
              <a:rPr lang="tr-TR" i="1" dirty="0">
                <a:solidFill>
                  <a:srgbClr val="000000"/>
                </a:solidFill>
                <a:latin typeface="Calibri" pitchFamily="34" charset="0"/>
                <a:cs typeface="Calibri" pitchFamily="34" charset="0"/>
              </a:rPr>
              <a:t>Artıran ve Azaltan Faktörler</a:t>
            </a:r>
          </a:p>
        </p:txBody>
      </p:sp>
      <p:sp>
        <p:nvSpPr>
          <p:cNvPr id="49" name="53 Metin kutusu"/>
          <p:cNvSpPr txBox="1"/>
          <p:nvPr/>
        </p:nvSpPr>
        <p:spPr>
          <a:xfrm>
            <a:off x="122831" y="4462095"/>
            <a:ext cx="8898344" cy="504968"/>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000" i="1" dirty="0" smtClean="0">
                <a:solidFill>
                  <a:srgbClr val="000000"/>
                </a:solidFill>
                <a:latin typeface="Calibri" pitchFamily="34" charset="0"/>
                <a:cs typeface="Calibri" pitchFamily="34" charset="0"/>
              </a:rPr>
              <a:t>Bir </a:t>
            </a:r>
            <a:r>
              <a:rPr lang="tr-TR" sz="2000" i="1" dirty="0">
                <a:solidFill>
                  <a:srgbClr val="000000"/>
                </a:solidFill>
                <a:latin typeface="Calibri" pitchFamily="34" charset="0"/>
                <a:cs typeface="Calibri" pitchFamily="34" charset="0"/>
              </a:rPr>
              <a:t>riskin azaltılması </a:t>
            </a:r>
            <a:r>
              <a:rPr lang="tr-TR" sz="2000" i="1" dirty="0" smtClean="0">
                <a:solidFill>
                  <a:srgbClr val="000000"/>
                </a:solidFill>
                <a:latin typeface="Calibri" pitchFamily="34" charset="0"/>
                <a:cs typeface="Calibri" pitchFamily="34" charset="0"/>
              </a:rPr>
              <a:t>için; </a:t>
            </a:r>
            <a:r>
              <a:rPr lang="tr-TR" sz="2000" i="1" dirty="0">
                <a:solidFill>
                  <a:srgbClr val="000000"/>
                </a:solidFill>
                <a:latin typeface="Calibri" pitchFamily="34" charset="0"/>
                <a:cs typeface="Calibri" pitchFamily="34" charset="0"/>
              </a:rPr>
              <a:t>riskin </a:t>
            </a:r>
            <a:r>
              <a:rPr lang="tr-TR" sz="2000" i="1" dirty="0" smtClean="0">
                <a:solidFill>
                  <a:srgbClr val="000000"/>
                </a:solidFill>
                <a:latin typeface="Calibri" pitchFamily="34" charset="0"/>
                <a:cs typeface="Calibri" pitchFamily="34" charset="0"/>
              </a:rPr>
              <a:t>olasılığının </a:t>
            </a:r>
            <a:r>
              <a:rPr lang="tr-TR" sz="2000" b="1" i="1" dirty="0" smtClean="0">
                <a:solidFill>
                  <a:srgbClr val="C00000"/>
                </a:solidFill>
                <a:latin typeface="Calibri" pitchFamily="34" charset="0"/>
                <a:cs typeface="Calibri" pitchFamily="34" charset="0"/>
              </a:rPr>
              <a:t>ve/veya</a:t>
            </a:r>
            <a:r>
              <a:rPr lang="tr-TR" sz="2000" i="1" dirty="0" smtClean="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şiddetinin azaltılması </a:t>
            </a:r>
            <a:r>
              <a:rPr lang="tr-TR" sz="2000" i="1" dirty="0" smtClean="0">
                <a:solidFill>
                  <a:srgbClr val="000000"/>
                </a:solidFill>
                <a:latin typeface="Calibri" pitchFamily="34" charset="0"/>
                <a:cs typeface="Calibri" pitchFamily="34" charset="0"/>
              </a:rPr>
              <a:t>gerekir.</a:t>
            </a:r>
            <a:endParaRPr lang="tr-TR" sz="2000" b="1" i="1" dirty="0" smtClean="0">
              <a:solidFill>
                <a:srgbClr val="000000"/>
              </a:solidFill>
              <a:latin typeface="Calibri" pitchFamily="34" charset="0"/>
              <a:cs typeface="Calibri" pitchFamily="34" charset="0"/>
            </a:endParaRPr>
          </a:p>
        </p:txBody>
      </p:sp>
      <p:sp>
        <p:nvSpPr>
          <p:cNvPr id="17" name="53 Metin kutusu"/>
          <p:cNvSpPr txBox="1"/>
          <p:nvPr/>
        </p:nvSpPr>
        <p:spPr>
          <a:xfrm>
            <a:off x="121763" y="5915017"/>
            <a:ext cx="8898344" cy="395787"/>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1400" i="1" dirty="0">
                <a:solidFill>
                  <a:srgbClr val="000000"/>
                </a:solidFill>
                <a:latin typeface="Calibri" pitchFamily="34" charset="0"/>
                <a:cs typeface="Calibri" pitchFamily="34" charset="0"/>
              </a:rPr>
              <a:t> A riskinin olasılık düzeyi B riskinin olasılık düzeyinden </a:t>
            </a:r>
            <a:r>
              <a:rPr lang="tr-TR" sz="1400" i="1" dirty="0" smtClean="0">
                <a:solidFill>
                  <a:srgbClr val="000000"/>
                </a:solidFill>
                <a:latin typeface="Calibri" pitchFamily="34" charset="0"/>
                <a:cs typeface="Calibri" pitchFamily="34" charset="0"/>
              </a:rPr>
              <a:t>büyüktür.</a:t>
            </a:r>
            <a:endParaRPr lang="tr-TR" sz="1400" b="1" i="1" dirty="0" smtClean="0">
              <a:solidFill>
                <a:srgbClr val="000000"/>
              </a:solidFill>
              <a:latin typeface="Calibri" pitchFamily="34" charset="0"/>
              <a:cs typeface="Calibri" pitchFamily="34" charset="0"/>
            </a:endParaRPr>
          </a:p>
        </p:txBody>
      </p:sp>
      <p:sp>
        <p:nvSpPr>
          <p:cNvPr id="18" name="Metin kutusu 17"/>
          <p:cNvSpPr txBox="1"/>
          <p:nvPr/>
        </p:nvSpPr>
        <p:spPr>
          <a:xfrm>
            <a:off x="1733263" y="750985"/>
            <a:ext cx="3220870" cy="307777"/>
          </a:xfrm>
          <a:prstGeom prst="rect">
            <a:avLst/>
          </a:prstGeom>
          <a:noFill/>
          <a:ln>
            <a:solidFill>
              <a:schemeClr val="bg1">
                <a:lumMod val="50000"/>
              </a:schemeClr>
            </a:solidFill>
          </a:ln>
        </p:spPr>
        <p:txBody>
          <a:bodyPr wrap="square" rtlCol="0">
            <a:spAutoFit/>
          </a:bodyPr>
          <a:lstStyle/>
          <a:p>
            <a:pPr algn="ctr"/>
            <a:r>
              <a:rPr lang="tr-TR" sz="1400" i="1" dirty="0">
                <a:solidFill>
                  <a:srgbClr val="000000"/>
                </a:solidFill>
                <a:latin typeface="Calibri" pitchFamily="34" charset="0"/>
                <a:cs typeface="Calibri" pitchFamily="34" charset="0"/>
              </a:rPr>
              <a:t>Çalışanın ustalık düzeyi</a:t>
            </a:r>
          </a:p>
        </p:txBody>
      </p:sp>
      <p:sp>
        <p:nvSpPr>
          <p:cNvPr id="19" name="Metin kutusu 18"/>
          <p:cNvSpPr txBox="1"/>
          <p:nvPr/>
        </p:nvSpPr>
        <p:spPr>
          <a:xfrm>
            <a:off x="1733263" y="1084692"/>
            <a:ext cx="3220870" cy="307777"/>
          </a:xfrm>
          <a:prstGeom prst="rect">
            <a:avLst/>
          </a:prstGeom>
          <a:noFill/>
          <a:ln>
            <a:solidFill>
              <a:schemeClr val="bg1">
                <a:lumMod val="50000"/>
              </a:schemeClr>
            </a:solidFill>
          </a:ln>
        </p:spPr>
        <p:txBody>
          <a:bodyPr wrap="square" rtlCol="0">
            <a:spAutoFit/>
          </a:bodyPr>
          <a:lstStyle/>
          <a:p>
            <a:pPr algn="ctr"/>
            <a:r>
              <a:rPr lang="tr-TR" sz="1400" i="1" dirty="0">
                <a:solidFill>
                  <a:srgbClr val="000000"/>
                </a:solidFill>
                <a:latin typeface="Calibri" pitchFamily="34" charset="0"/>
                <a:cs typeface="Calibri" pitchFamily="34" charset="0"/>
              </a:rPr>
              <a:t>Tehlikeye maruz kalan kişi sayısı</a:t>
            </a:r>
          </a:p>
        </p:txBody>
      </p:sp>
      <p:sp>
        <p:nvSpPr>
          <p:cNvPr id="20" name="Metin kutusu 19"/>
          <p:cNvSpPr txBox="1"/>
          <p:nvPr/>
        </p:nvSpPr>
        <p:spPr>
          <a:xfrm>
            <a:off x="1733263" y="1423631"/>
            <a:ext cx="3220870" cy="307777"/>
          </a:xfrm>
          <a:prstGeom prst="rect">
            <a:avLst/>
          </a:prstGeom>
          <a:noFill/>
          <a:ln>
            <a:solidFill>
              <a:schemeClr val="bg1">
                <a:lumMod val="50000"/>
              </a:schemeClr>
            </a:solidFill>
          </a:ln>
        </p:spPr>
        <p:txBody>
          <a:bodyPr wrap="square" rtlCol="0">
            <a:spAutoFit/>
          </a:bodyPr>
          <a:lstStyle/>
          <a:p>
            <a:pPr algn="ctr"/>
            <a:r>
              <a:rPr lang="tr-TR" sz="1400" i="1" dirty="0" smtClean="0">
                <a:solidFill>
                  <a:srgbClr val="000000"/>
                </a:solidFill>
                <a:latin typeface="Calibri" pitchFamily="34" charset="0"/>
                <a:cs typeface="Calibri" pitchFamily="34" charset="0"/>
              </a:rPr>
              <a:t>Tehlikeye maruz kalma süresi</a:t>
            </a:r>
            <a:endParaRPr lang="tr-TR" sz="1400" i="1" dirty="0">
              <a:solidFill>
                <a:srgbClr val="000000"/>
              </a:solidFill>
              <a:latin typeface="Calibri" pitchFamily="34" charset="0"/>
              <a:cs typeface="Calibri" pitchFamily="34" charset="0"/>
            </a:endParaRPr>
          </a:p>
        </p:txBody>
      </p:sp>
      <p:sp>
        <p:nvSpPr>
          <p:cNvPr id="21" name="Metin kutusu 20"/>
          <p:cNvSpPr txBox="1"/>
          <p:nvPr/>
        </p:nvSpPr>
        <p:spPr>
          <a:xfrm>
            <a:off x="5792093" y="1435038"/>
            <a:ext cx="3220870" cy="307777"/>
          </a:xfrm>
          <a:prstGeom prst="rect">
            <a:avLst/>
          </a:prstGeom>
          <a:noFill/>
          <a:ln>
            <a:solidFill>
              <a:schemeClr val="bg1">
                <a:lumMod val="50000"/>
              </a:schemeClr>
            </a:solidFill>
          </a:ln>
        </p:spPr>
        <p:txBody>
          <a:bodyPr wrap="square" rtlCol="0">
            <a:spAutoFit/>
          </a:bodyPr>
          <a:lstStyle/>
          <a:p>
            <a:pPr algn="ctr"/>
            <a:r>
              <a:rPr lang="tr-TR" sz="1400" i="1" dirty="0" smtClean="0">
                <a:solidFill>
                  <a:srgbClr val="000000"/>
                </a:solidFill>
                <a:latin typeface="Calibri" pitchFamily="34" charset="0"/>
                <a:cs typeface="Calibri" pitchFamily="34" charset="0"/>
              </a:rPr>
              <a:t>Kazadaki yaralanmanın </a:t>
            </a:r>
            <a:r>
              <a:rPr lang="tr-TR" sz="1400" i="1" dirty="0">
                <a:solidFill>
                  <a:srgbClr val="000000"/>
                </a:solidFill>
                <a:latin typeface="Calibri" pitchFamily="34" charset="0"/>
                <a:cs typeface="Calibri" pitchFamily="34" charset="0"/>
              </a:rPr>
              <a:t>ciddiyet derecesi</a:t>
            </a:r>
          </a:p>
        </p:txBody>
      </p:sp>
      <p:sp>
        <p:nvSpPr>
          <p:cNvPr id="22"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9470229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500"/>
                                        <p:tgtEl>
                                          <p:spTgt spid="4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down)">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down)">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barn(inVertical)">
                                      <p:cBhvr>
                                        <p:cTn id="29" dur="500"/>
                                        <p:tgtEl>
                                          <p:spTgt spid="41"/>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arn(inVertical)">
                                      <p:cBhvr>
                                        <p:cTn id="38" dur="500"/>
                                        <p:tgtEl>
                                          <p:spTgt spid="43"/>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down)">
                                      <p:cBhvr>
                                        <p:cTn id="42" dur="500"/>
                                        <p:tgtEl>
                                          <p:spTgt spid="42"/>
                                        </p:tgtEl>
                                      </p:cBhvr>
                                    </p:animEffect>
                                  </p:childTnLst>
                                </p:cTn>
                              </p:par>
                            </p:childTnLst>
                          </p:cTn>
                        </p:par>
                        <p:par>
                          <p:cTn id="43" fill="hold">
                            <p:stCondLst>
                              <p:cond delay="1000"/>
                            </p:stCondLst>
                            <p:childTnLst>
                              <p:par>
                                <p:cTn id="44" presetID="22" presetClass="entr" presetSubtype="4"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down)">
                                      <p:cBhvr>
                                        <p:cTn id="46" dur="500"/>
                                        <p:tgtEl>
                                          <p:spTgt spid="51"/>
                                        </p:tgtEl>
                                      </p:cBhvr>
                                    </p:animEffect>
                                  </p:childTnLst>
                                </p:cTn>
                              </p:par>
                            </p:childTnLst>
                          </p:cTn>
                        </p:par>
                        <p:par>
                          <p:cTn id="47" fill="hold">
                            <p:stCondLst>
                              <p:cond delay="1500"/>
                            </p:stCondLst>
                            <p:childTnLst>
                              <p:par>
                                <p:cTn id="48" presetID="16" presetClass="entr" presetSubtype="21"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barn(inVertical)">
                                      <p:cBhvr>
                                        <p:cTn id="50" dur="5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arn(inVertical)">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arn(inVertical)">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barn(inVertical)">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barn(inVertical)">
                                      <p:cBhvr>
                                        <p:cTn id="8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2" grpId="0" animBg="1"/>
      <p:bldP spid="40" grpId="0" animBg="1"/>
      <p:bldP spid="41" grpId="0" animBg="1"/>
      <p:bldP spid="42" grpId="0" animBg="1"/>
      <p:bldP spid="43" grpId="0" animBg="1"/>
      <p:bldP spid="49" grpId="0" animBg="1"/>
      <p:bldP spid="17" grpId="0" animBg="1"/>
      <p:bldP spid="18"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25350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TANIMLAR</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22" name="Grup 21"/>
          <p:cNvGrpSpPr/>
          <p:nvPr/>
        </p:nvGrpSpPr>
        <p:grpSpPr>
          <a:xfrm>
            <a:off x="82223" y="864612"/>
            <a:ext cx="8475038" cy="612000"/>
            <a:chOff x="345112" y="1447959"/>
            <a:chExt cx="8475038" cy="612000"/>
          </a:xfrm>
        </p:grpSpPr>
        <p:sp>
          <p:nvSpPr>
            <p:cNvPr id="24" name="Rectangle 11"/>
            <p:cNvSpPr>
              <a:spLocks noChangeArrowheads="1"/>
            </p:cNvSpPr>
            <p:nvPr/>
          </p:nvSpPr>
          <p:spPr bwMode="gray">
            <a:xfrm>
              <a:off x="957404" y="1554539"/>
              <a:ext cx="7862746"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RİSKİN OLASILIĞINI ve ŞİDDETİNİ ETKİLEYEN FAKTÖRLER</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grpSp>
          <p:nvGrpSpPr>
            <p:cNvPr id="26" name="Group 9"/>
            <p:cNvGrpSpPr>
              <a:grpSpLocks noChangeAspect="1"/>
            </p:cNvGrpSpPr>
            <p:nvPr/>
          </p:nvGrpSpPr>
          <p:grpSpPr bwMode="auto">
            <a:xfrm>
              <a:off x="345112" y="1447959"/>
              <a:ext cx="612000" cy="612000"/>
              <a:chOff x="1710" y="1035"/>
              <a:chExt cx="2316" cy="2316"/>
            </a:xfrm>
          </p:grpSpPr>
          <p:grpSp>
            <p:nvGrpSpPr>
              <p:cNvPr id="32" name="Group 10"/>
              <p:cNvGrpSpPr>
                <a:grpSpLocks/>
              </p:cNvGrpSpPr>
              <p:nvPr/>
            </p:nvGrpSpPr>
            <p:grpSpPr bwMode="auto">
              <a:xfrm rot="3600000">
                <a:off x="1710" y="1035"/>
                <a:ext cx="2316" cy="2316"/>
                <a:chOff x="1710" y="1035"/>
                <a:chExt cx="2316" cy="2316"/>
              </a:xfrm>
            </p:grpSpPr>
            <p:sp>
              <p:nvSpPr>
                <p:cNvPr id="37"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38"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39"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33" name="Group 14"/>
              <p:cNvGrpSpPr>
                <a:grpSpLocks/>
              </p:cNvGrpSpPr>
              <p:nvPr/>
            </p:nvGrpSpPr>
            <p:grpSpPr bwMode="auto">
              <a:xfrm rot="7200000">
                <a:off x="2059" y="1386"/>
                <a:ext cx="1616" cy="1614"/>
                <a:chOff x="2060" y="1387"/>
                <a:chExt cx="1616" cy="1614"/>
              </a:xfrm>
            </p:grpSpPr>
            <p:sp>
              <p:nvSpPr>
                <p:cNvPr id="34"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5"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6"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grpSp>
      <p:graphicFrame>
        <p:nvGraphicFramePr>
          <p:cNvPr id="45" name="Tablo 44"/>
          <p:cNvGraphicFramePr>
            <a:graphicFrameLocks noGrp="1"/>
          </p:cNvGraphicFramePr>
          <p:nvPr>
            <p:extLst>
              <p:ext uri="{D42A27DB-BD31-4B8C-83A1-F6EECF244321}">
                <p14:modId xmlns:p14="http://schemas.microsoft.com/office/powerpoint/2010/main" val="3988430853"/>
              </p:ext>
            </p:extLst>
          </p:nvPr>
        </p:nvGraphicFramePr>
        <p:xfrm>
          <a:off x="111058" y="3677064"/>
          <a:ext cx="2727033" cy="634584"/>
        </p:xfrm>
        <a:graphic>
          <a:graphicData uri="http://schemas.openxmlformats.org/drawingml/2006/table">
            <a:tbl>
              <a:tblPr firstRow="1" bandRow="1">
                <a:tableStyleId>{5C22544A-7EE6-4342-B048-85BDC9FD1C3A}</a:tableStyleId>
              </a:tblPr>
              <a:tblGrid>
                <a:gridCol w="2198675"/>
                <a:gridCol w="528358"/>
              </a:tblGrid>
              <a:tr h="634584">
                <a:tc>
                  <a:txBody>
                    <a:bodyPr/>
                    <a:lstStyle/>
                    <a:p>
                      <a:pPr algn="ctr"/>
                      <a:r>
                        <a:rPr lang="tr-TR" sz="3200" dirty="0" smtClean="0">
                          <a:latin typeface="Calibri" pitchFamily="34" charset="0"/>
                          <a:cs typeface="Calibri" pitchFamily="34" charset="0"/>
                        </a:rPr>
                        <a:t>RİSK</a:t>
                      </a:r>
                      <a:endParaRPr lang="tr-TR" sz="3200" dirty="0">
                        <a:latin typeface="Calibri" pitchFamily="34" charset="0"/>
                        <a:cs typeface="Calibri" pitchFamily="34" charset="0"/>
                      </a:endParaRPr>
                    </a:p>
                  </a:txBody>
                  <a:tcPr anchor="ctr" anchorCtr="1">
                    <a:solidFill>
                      <a:srgbClr val="00B050"/>
                    </a:solidFill>
                  </a:tcPr>
                </a:tc>
                <a:tc>
                  <a:txBody>
                    <a:bodyPr/>
                    <a:lstStyle/>
                    <a:p>
                      <a:pPr algn="ctr"/>
                      <a:r>
                        <a:rPr lang="tr-TR" sz="3200" dirty="0" smtClean="0">
                          <a:solidFill>
                            <a:schemeClr val="tx1"/>
                          </a:solidFill>
                          <a:latin typeface="Calibri" pitchFamily="34" charset="0"/>
                          <a:cs typeface="Calibri" pitchFamily="34" charset="0"/>
                        </a:rPr>
                        <a:t>=</a:t>
                      </a:r>
                      <a:endParaRPr lang="tr-TR" sz="32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46" name="Tablo 45"/>
          <p:cNvGraphicFramePr>
            <a:graphicFrameLocks noGrp="1"/>
          </p:cNvGraphicFramePr>
          <p:nvPr>
            <p:extLst>
              <p:ext uri="{D42A27DB-BD31-4B8C-83A1-F6EECF244321}">
                <p14:modId xmlns:p14="http://schemas.microsoft.com/office/powerpoint/2010/main" val="952232319"/>
              </p:ext>
            </p:extLst>
          </p:nvPr>
        </p:nvGraphicFramePr>
        <p:xfrm>
          <a:off x="2855343" y="3680241"/>
          <a:ext cx="3416061" cy="634584"/>
        </p:xfrm>
        <a:graphic>
          <a:graphicData uri="http://schemas.openxmlformats.org/drawingml/2006/table">
            <a:tbl>
              <a:tblPr firstRow="1" bandRow="1">
                <a:tableStyleId>{5C22544A-7EE6-4342-B048-85BDC9FD1C3A}</a:tableStyleId>
              </a:tblPr>
              <a:tblGrid>
                <a:gridCol w="2889371"/>
                <a:gridCol w="526690"/>
              </a:tblGrid>
              <a:tr h="634584">
                <a:tc>
                  <a:txBody>
                    <a:bodyPr/>
                    <a:lstStyle/>
                    <a:p>
                      <a:pPr algn="ctr"/>
                      <a:r>
                        <a:rPr lang="tr-TR" sz="3200" dirty="0" smtClean="0">
                          <a:latin typeface="Calibri" pitchFamily="34" charset="0"/>
                          <a:cs typeface="Calibri" pitchFamily="34" charset="0"/>
                        </a:rPr>
                        <a:t>OLASILIK </a:t>
                      </a:r>
                    </a:p>
                  </a:txBody>
                  <a:tcPr anchor="ctr" anchorCtr="1">
                    <a:solidFill>
                      <a:schemeClr val="bg2">
                        <a:lumMod val="60000"/>
                        <a:lumOff val="40000"/>
                      </a:schemeClr>
                    </a:solidFill>
                  </a:tcPr>
                </a:tc>
                <a:tc>
                  <a:txBody>
                    <a:bodyPr/>
                    <a:lstStyle/>
                    <a:p>
                      <a:r>
                        <a:rPr lang="tr-TR" sz="3200" dirty="0" smtClean="0">
                          <a:solidFill>
                            <a:schemeClr val="tx1"/>
                          </a:solidFill>
                          <a:latin typeface="Calibri" pitchFamily="34" charset="0"/>
                          <a:cs typeface="Calibri" pitchFamily="34" charset="0"/>
                        </a:rPr>
                        <a:t>x</a:t>
                      </a:r>
                      <a:endParaRPr lang="tr-TR" sz="32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47" name="Tablo 46"/>
          <p:cNvGraphicFramePr>
            <a:graphicFrameLocks noGrp="1"/>
          </p:cNvGraphicFramePr>
          <p:nvPr>
            <p:extLst>
              <p:ext uri="{D42A27DB-BD31-4B8C-83A1-F6EECF244321}">
                <p14:modId xmlns:p14="http://schemas.microsoft.com/office/powerpoint/2010/main" val="2521757515"/>
              </p:ext>
            </p:extLst>
          </p:nvPr>
        </p:nvGraphicFramePr>
        <p:xfrm>
          <a:off x="6284272" y="3678908"/>
          <a:ext cx="2764194" cy="634584"/>
        </p:xfrm>
        <a:graphic>
          <a:graphicData uri="http://schemas.openxmlformats.org/drawingml/2006/table">
            <a:tbl>
              <a:tblPr firstRow="1" bandRow="1">
                <a:tableStyleId>{5C22544A-7EE6-4342-B048-85BDC9FD1C3A}</a:tableStyleId>
              </a:tblPr>
              <a:tblGrid>
                <a:gridCol w="2764194"/>
              </a:tblGrid>
              <a:tr h="634584">
                <a:tc>
                  <a:txBody>
                    <a:bodyPr/>
                    <a:lstStyle/>
                    <a:p>
                      <a:pPr algn="ctr"/>
                      <a:r>
                        <a:rPr lang="tr-TR" sz="3200" dirty="0" smtClean="0">
                          <a:latin typeface="Calibri" pitchFamily="34" charset="0"/>
                          <a:cs typeface="Calibri" pitchFamily="34" charset="0"/>
                        </a:rPr>
                        <a:t>ŞİDDET </a:t>
                      </a:r>
                    </a:p>
                  </a:txBody>
                  <a:tcPr anchor="ctr" anchorCtr="1">
                    <a:solidFill>
                      <a:schemeClr val="bg2">
                        <a:lumMod val="75000"/>
                      </a:schemeClr>
                    </a:solidFill>
                  </a:tcPr>
                </a:tc>
              </a:tr>
            </a:tbl>
          </a:graphicData>
        </a:graphic>
      </p:graphicFrame>
      <p:sp>
        <p:nvSpPr>
          <p:cNvPr id="48" name="Aşağı Ok 47"/>
          <p:cNvSpPr/>
          <p:nvPr/>
        </p:nvSpPr>
        <p:spPr bwMode="auto">
          <a:xfrm>
            <a:off x="4313208" y="3374380"/>
            <a:ext cx="612475" cy="284717"/>
          </a:xfrm>
          <a:prstGeom prst="downArrow">
            <a:avLst/>
          </a:prstGeom>
          <a:solidFill>
            <a:srgbClr val="D3DFE9"/>
          </a:solidFill>
          <a:ln w="158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graphicFrame>
        <p:nvGraphicFramePr>
          <p:cNvPr id="49" name="Tablo 48"/>
          <p:cNvGraphicFramePr>
            <a:graphicFrameLocks noGrp="1"/>
          </p:cNvGraphicFramePr>
          <p:nvPr>
            <p:extLst>
              <p:ext uri="{D42A27DB-BD31-4B8C-83A1-F6EECF244321}">
                <p14:modId xmlns:p14="http://schemas.microsoft.com/office/powerpoint/2010/main" val="2238417227"/>
              </p:ext>
            </p:extLst>
          </p:nvPr>
        </p:nvGraphicFramePr>
        <p:xfrm>
          <a:off x="3114393" y="1882481"/>
          <a:ext cx="2967292" cy="1463040"/>
        </p:xfrm>
        <a:graphic>
          <a:graphicData uri="http://schemas.openxmlformats.org/drawingml/2006/table">
            <a:tbl>
              <a:tblPr firstRow="1" bandRow="1">
                <a:tableStyleId>{5C22544A-7EE6-4342-B048-85BDC9FD1C3A}</a:tableStyleId>
              </a:tblPr>
              <a:tblGrid>
                <a:gridCol w="1346137"/>
                <a:gridCol w="1621155"/>
              </a:tblGrid>
              <a:tr h="324624">
                <a:tc gridSpan="2">
                  <a:txBody>
                    <a:bodyPr/>
                    <a:lstStyle/>
                    <a:p>
                      <a:pPr algn="l"/>
                      <a:r>
                        <a:rPr lang="tr-TR" sz="2000" i="1" dirty="0" smtClean="0">
                          <a:latin typeface="Calibri" pitchFamily="34" charset="0"/>
                          <a:cs typeface="Calibri" pitchFamily="34" charset="0"/>
                        </a:rPr>
                        <a:t>TEHLİKE (4M)</a:t>
                      </a:r>
                      <a:endParaRPr lang="tr-TR" sz="2000" i="1" dirty="0">
                        <a:latin typeface="Calibri" pitchFamily="34" charset="0"/>
                        <a:cs typeface="Calibri" pitchFamily="34" charset="0"/>
                      </a:endParaRPr>
                    </a:p>
                  </a:txBody>
                  <a:tcPr anchor="ctr" anchorCtr="1">
                    <a:solidFill>
                      <a:schemeClr val="accent2">
                        <a:lumMod val="75000"/>
                      </a:schemeClr>
                    </a:solidFill>
                  </a:tcPr>
                </a:tc>
                <a:tc hMerge="1">
                  <a:txBody>
                    <a:bodyPr/>
                    <a:lstStyle/>
                    <a:p>
                      <a:pPr algn="l"/>
                      <a:endParaRPr lang="tr-TR" sz="2000" i="1" dirty="0">
                        <a:solidFill>
                          <a:schemeClr val="tx1"/>
                        </a:solidFill>
                        <a:latin typeface="Calibri" pitchFamily="34" charset="0"/>
                        <a:cs typeface="Calibri" pitchFamily="34" charset="0"/>
                      </a:endParaRPr>
                    </a:p>
                  </a:txBody>
                  <a:tcPr anchor="ctr" anchorCtr="1">
                    <a:solidFill>
                      <a:schemeClr val="bg1">
                        <a:lumMod val="85000"/>
                      </a:schemeClr>
                    </a:solidFill>
                  </a:tcPr>
                </a:tc>
              </a:tr>
              <a:tr h="873986">
                <a:tc>
                  <a:txBody>
                    <a:bodyPr/>
                    <a:lstStyle/>
                    <a:p>
                      <a:pPr algn="l"/>
                      <a:r>
                        <a:rPr lang="tr-TR" sz="1600" i="1" dirty="0" smtClean="0">
                          <a:latin typeface="Calibri" pitchFamily="34" charset="0"/>
                          <a:cs typeface="Calibri" pitchFamily="34" charset="0"/>
                        </a:rPr>
                        <a:t>Men</a:t>
                      </a:r>
                    </a:p>
                    <a:p>
                      <a:pPr algn="l"/>
                      <a:r>
                        <a:rPr lang="tr-TR" sz="1600" i="1" dirty="0" smtClean="0">
                          <a:latin typeface="Calibri" pitchFamily="34" charset="0"/>
                          <a:cs typeface="Calibri" pitchFamily="34" charset="0"/>
                        </a:rPr>
                        <a:t>Machine</a:t>
                      </a:r>
                    </a:p>
                    <a:p>
                      <a:pPr algn="l"/>
                      <a:r>
                        <a:rPr lang="tr-TR" sz="1600" i="1" dirty="0" smtClean="0">
                          <a:latin typeface="Calibri" pitchFamily="34" charset="0"/>
                          <a:cs typeface="Calibri" pitchFamily="34" charset="0"/>
                        </a:rPr>
                        <a:t>Media</a:t>
                      </a:r>
                    </a:p>
                    <a:p>
                      <a:pPr algn="l"/>
                      <a:r>
                        <a:rPr lang="tr-TR" sz="1600" i="1" dirty="0" smtClean="0">
                          <a:latin typeface="Calibri" pitchFamily="34" charset="0"/>
                          <a:cs typeface="Calibri" pitchFamily="34" charset="0"/>
                        </a:rPr>
                        <a:t>Management</a:t>
                      </a:r>
                      <a:endParaRPr lang="tr-TR" sz="1600" i="1" dirty="0">
                        <a:latin typeface="Calibri" pitchFamily="34" charset="0"/>
                        <a:cs typeface="Calibri" pitchFamily="34" charset="0"/>
                      </a:endParaRPr>
                    </a:p>
                  </a:txBody>
                  <a:tcPr anchor="ctr" anchorCtr="1">
                    <a:solidFill>
                      <a:schemeClr val="accent3">
                        <a:lumMod val="65000"/>
                      </a:schemeClr>
                    </a:solidFill>
                  </a:tcPr>
                </a:tc>
                <a:tc>
                  <a:txBody>
                    <a:bodyPr/>
                    <a:lstStyle/>
                    <a:p>
                      <a:pPr algn="l"/>
                      <a:r>
                        <a:rPr lang="tr-TR" sz="1600" i="1" dirty="0" smtClean="0">
                          <a:solidFill>
                            <a:schemeClr val="tx1"/>
                          </a:solidFill>
                          <a:latin typeface="Calibri" pitchFamily="34" charset="0"/>
                          <a:cs typeface="Calibri" pitchFamily="34" charset="0"/>
                        </a:rPr>
                        <a:t>İnsan</a:t>
                      </a:r>
                    </a:p>
                    <a:p>
                      <a:pPr algn="l"/>
                      <a:r>
                        <a:rPr lang="tr-TR" sz="1600" i="1" dirty="0" smtClean="0">
                          <a:solidFill>
                            <a:schemeClr val="tx1"/>
                          </a:solidFill>
                          <a:latin typeface="Calibri" pitchFamily="34" charset="0"/>
                          <a:cs typeface="Calibri" pitchFamily="34" charset="0"/>
                        </a:rPr>
                        <a:t>Makine-Ekipman</a:t>
                      </a:r>
                    </a:p>
                    <a:p>
                      <a:pPr algn="l"/>
                      <a:r>
                        <a:rPr lang="tr-TR" sz="1600" i="1" dirty="0" smtClean="0">
                          <a:solidFill>
                            <a:schemeClr val="tx1"/>
                          </a:solidFill>
                          <a:latin typeface="Calibri" pitchFamily="34" charset="0"/>
                          <a:cs typeface="Calibri" pitchFamily="34" charset="0"/>
                        </a:rPr>
                        <a:t>Ortam-Çevre</a:t>
                      </a:r>
                    </a:p>
                    <a:p>
                      <a:pPr algn="l"/>
                      <a:r>
                        <a:rPr lang="tr-TR" sz="1600" i="1" dirty="0" smtClean="0">
                          <a:solidFill>
                            <a:schemeClr val="tx1"/>
                          </a:solidFill>
                          <a:latin typeface="Calibri" pitchFamily="34" charset="0"/>
                          <a:cs typeface="Calibri" pitchFamily="34" charset="0"/>
                        </a:rPr>
                        <a:t>Yönetim</a:t>
                      </a:r>
                      <a:endParaRPr lang="tr-TR" sz="1600" i="1"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50" name="Tablo 49"/>
          <p:cNvGraphicFramePr>
            <a:graphicFrameLocks noGrp="1"/>
          </p:cNvGraphicFramePr>
          <p:nvPr>
            <p:extLst>
              <p:ext uri="{D42A27DB-BD31-4B8C-83A1-F6EECF244321}">
                <p14:modId xmlns:p14="http://schemas.microsoft.com/office/powerpoint/2010/main" val="1476952378"/>
              </p:ext>
            </p:extLst>
          </p:nvPr>
        </p:nvGraphicFramePr>
        <p:xfrm>
          <a:off x="6432794" y="4638675"/>
          <a:ext cx="2635006" cy="759686"/>
        </p:xfrm>
        <a:graphic>
          <a:graphicData uri="http://schemas.openxmlformats.org/drawingml/2006/table">
            <a:tbl>
              <a:tblPr firstRow="1" bandRow="1">
                <a:tableStyleId>{5C22544A-7EE6-4342-B048-85BDC9FD1C3A}</a:tableStyleId>
              </a:tblPr>
              <a:tblGrid>
                <a:gridCol w="1339606"/>
                <a:gridCol w="1295400"/>
              </a:tblGrid>
              <a:tr h="363446">
                <a:tc>
                  <a:txBody>
                    <a:bodyPr/>
                    <a:lstStyle/>
                    <a:p>
                      <a:pPr algn="l"/>
                      <a:r>
                        <a:rPr lang="tr-TR" sz="1600" i="1" dirty="0" smtClean="0">
                          <a:latin typeface="Calibri" pitchFamily="34" charset="0"/>
                          <a:cs typeface="Calibri" pitchFamily="34" charset="0"/>
                        </a:rPr>
                        <a:t>Zarar-Hasar</a:t>
                      </a:r>
                      <a:endParaRPr lang="tr-TR" sz="1600" i="1" dirty="0">
                        <a:latin typeface="Calibri" pitchFamily="34" charset="0"/>
                        <a:cs typeface="Calibri" pitchFamily="34" charset="0"/>
                      </a:endParaRPr>
                    </a:p>
                  </a:txBody>
                  <a:tcPr anchor="ctr" anchorCtr="1">
                    <a:solidFill>
                      <a:schemeClr val="accent3">
                        <a:lumMod val="65000"/>
                      </a:schemeClr>
                    </a:solidFill>
                  </a:tcPr>
                </a:tc>
                <a:tc>
                  <a:txBody>
                    <a:bodyPr/>
                    <a:lstStyle/>
                    <a:p>
                      <a:pPr algn="l"/>
                      <a:r>
                        <a:rPr lang="tr-TR" sz="1600" i="1" dirty="0" smtClean="0">
                          <a:solidFill>
                            <a:schemeClr val="tx1"/>
                          </a:solidFill>
                          <a:latin typeface="Calibri" pitchFamily="34" charset="0"/>
                          <a:cs typeface="Calibri" pitchFamily="34" charset="0"/>
                        </a:rPr>
                        <a:t>Yaralanma</a:t>
                      </a:r>
                      <a:endParaRPr lang="tr-TR" sz="1600" i="1" dirty="0">
                        <a:solidFill>
                          <a:schemeClr val="tx1"/>
                        </a:solidFill>
                        <a:latin typeface="Calibri" pitchFamily="34" charset="0"/>
                        <a:cs typeface="Calibri" pitchFamily="34" charset="0"/>
                      </a:endParaRPr>
                    </a:p>
                  </a:txBody>
                  <a:tcPr anchor="ctr" anchorCtr="1">
                    <a:solidFill>
                      <a:schemeClr val="bg1">
                        <a:lumMod val="85000"/>
                      </a:schemeClr>
                    </a:solidFill>
                  </a:tcPr>
                </a:tc>
              </a:tr>
              <a:tr h="374944">
                <a:tc gridSpan="2">
                  <a:txBody>
                    <a:bodyPr/>
                    <a:lstStyle/>
                    <a:p>
                      <a:pPr algn="l"/>
                      <a:r>
                        <a:rPr lang="tr-TR" sz="2000" b="1" i="1" dirty="0" smtClean="0">
                          <a:latin typeface="Calibri" pitchFamily="34" charset="0"/>
                          <a:cs typeface="Calibri" pitchFamily="34" charset="0"/>
                        </a:rPr>
                        <a:t>KAZA</a:t>
                      </a:r>
                      <a:endParaRPr lang="tr-TR" sz="2000" b="1" i="1" dirty="0">
                        <a:latin typeface="Calibri" pitchFamily="34" charset="0"/>
                        <a:cs typeface="Calibri" pitchFamily="34" charset="0"/>
                      </a:endParaRPr>
                    </a:p>
                  </a:txBody>
                  <a:tcPr anchor="ctr" anchorCtr="1">
                    <a:solidFill>
                      <a:srgbClr val="FFC000"/>
                    </a:solidFill>
                  </a:tcPr>
                </a:tc>
                <a:tc hMerge="1">
                  <a:txBody>
                    <a:bodyPr/>
                    <a:lstStyle/>
                    <a:p>
                      <a:pPr algn="l"/>
                      <a:endParaRPr lang="tr-TR" sz="1600" i="1"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sp>
        <p:nvSpPr>
          <p:cNvPr id="51" name="Aşağı Ok 50"/>
          <p:cNvSpPr/>
          <p:nvPr/>
        </p:nvSpPr>
        <p:spPr bwMode="auto">
          <a:xfrm rot="10800000">
            <a:off x="7446933" y="4326880"/>
            <a:ext cx="612475" cy="284717"/>
          </a:xfrm>
          <a:prstGeom prst="downArrow">
            <a:avLst/>
          </a:prstGeom>
          <a:solidFill>
            <a:srgbClr val="D3DFE9"/>
          </a:solidFill>
          <a:ln w="158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
        <p:nvSpPr>
          <p:cNvPr id="40"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867739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500"/>
                                        <p:tgtEl>
                                          <p:spTgt spid="4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down)">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inVertical)">
                                      <p:cBhvr>
                                        <p:cTn id="20" dur="500"/>
                                        <p:tgtEl>
                                          <p:spTgt spid="49"/>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down)">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barn(inVertical)">
                                      <p:cBhvr>
                                        <p:cTn id="29" dur="500"/>
                                        <p:tgtEl>
                                          <p:spTgt spid="50"/>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down)">
                                      <p:cBhvr>
                                        <p:cTn id="3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DEĞERLENDİRME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«Tehlikelerden kaynaklanan </a:t>
            </a:r>
            <a:r>
              <a:rPr lang="tr-TR" sz="2000" b="1" i="1" dirty="0">
                <a:solidFill>
                  <a:srgbClr val="000000"/>
                </a:solidFill>
                <a:latin typeface="Calibri" pitchFamily="34" charset="0"/>
                <a:cs typeface="Calibri" pitchFamily="34" charset="0"/>
              </a:rPr>
              <a:t>riskin büyüklüğünü tahmin</a:t>
            </a:r>
          </a:p>
          <a:p>
            <a:pPr algn="ctr">
              <a:spcAft>
                <a:spcPts val="0"/>
              </a:spcAft>
              <a:buClr>
                <a:srgbClr val="292929"/>
              </a:buClr>
              <a:defRPr/>
            </a:pPr>
            <a:r>
              <a:rPr lang="tr-TR" sz="2000" b="1" i="1" dirty="0">
                <a:solidFill>
                  <a:srgbClr val="000000"/>
                </a:solidFill>
                <a:latin typeface="Calibri" pitchFamily="34" charset="0"/>
                <a:cs typeface="Calibri" pitchFamily="34" charset="0"/>
              </a:rPr>
              <a:t>etmek ve mevcut kontrollerin </a:t>
            </a:r>
            <a:r>
              <a:rPr lang="tr-TR" sz="2000" b="1" i="1" dirty="0" smtClean="0">
                <a:solidFill>
                  <a:srgbClr val="000000"/>
                </a:solidFill>
                <a:latin typeface="Calibri" pitchFamily="34" charset="0"/>
                <a:cs typeface="Calibri" pitchFamily="34" charset="0"/>
              </a:rPr>
              <a:t>yeterliliğini dikkate </a:t>
            </a:r>
            <a:r>
              <a:rPr lang="tr-TR" sz="2000" b="1" i="1" dirty="0">
                <a:solidFill>
                  <a:srgbClr val="000000"/>
                </a:solidFill>
                <a:latin typeface="Calibri" pitchFamily="34" charset="0"/>
                <a:cs typeface="Calibri" pitchFamily="34" charset="0"/>
              </a:rPr>
              <a:t>alarak riskin kabul </a:t>
            </a:r>
            <a:r>
              <a:rPr lang="tr-TR" sz="2000" b="1" i="1" dirty="0" smtClean="0">
                <a:solidFill>
                  <a:srgbClr val="000000"/>
                </a:solidFill>
                <a:latin typeface="Calibri" pitchFamily="34" charset="0"/>
                <a:cs typeface="Calibri" pitchFamily="34" charset="0"/>
              </a:rPr>
              <a:t>(</a:t>
            </a:r>
            <a:r>
              <a:rPr lang="tr-TR" sz="2000" b="1" i="1" dirty="0" err="1" smtClean="0">
                <a:solidFill>
                  <a:srgbClr val="000000"/>
                </a:solidFill>
                <a:latin typeface="Calibri" pitchFamily="34" charset="0"/>
                <a:cs typeface="Calibri" pitchFamily="34" charset="0"/>
              </a:rPr>
              <a:t>tolere</a:t>
            </a:r>
            <a:r>
              <a:rPr lang="tr-TR" sz="2000" b="1" i="1" dirty="0" smtClean="0">
                <a:solidFill>
                  <a:srgbClr val="000000"/>
                </a:solidFill>
                <a:latin typeface="Calibri" pitchFamily="34" charset="0"/>
                <a:cs typeface="Calibri" pitchFamily="34" charset="0"/>
              </a:rPr>
              <a:t>) edilebilir olup olmadığına </a:t>
            </a:r>
            <a:r>
              <a:rPr lang="tr-TR" sz="2000" b="1" i="1" dirty="0">
                <a:solidFill>
                  <a:srgbClr val="000000"/>
                </a:solidFill>
                <a:latin typeface="Calibri" pitchFamily="34" charset="0"/>
                <a:cs typeface="Calibri" pitchFamily="34" charset="0"/>
              </a:rPr>
              <a:t>karar vermek için </a:t>
            </a:r>
            <a:r>
              <a:rPr lang="tr-TR" sz="2000" b="1" i="1" dirty="0" smtClean="0">
                <a:solidFill>
                  <a:srgbClr val="000000"/>
                </a:solidFill>
                <a:latin typeface="Calibri" pitchFamily="34" charset="0"/>
                <a:cs typeface="Calibri" pitchFamily="34" charset="0"/>
              </a:rPr>
              <a:t>kullanılan proses-süreç.»</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«Kabul </a:t>
            </a:r>
            <a:r>
              <a:rPr lang="tr-TR" sz="2000" b="1" i="1" dirty="0">
                <a:solidFill>
                  <a:srgbClr val="000000"/>
                </a:solidFill>
                <a:latin typeface="Calibri" pitchFamily="34" charset="0"/>
                <a:cs typeface="Calibri" pitchFamily="34" charset="0"/>
              </a:rPr>
              <a:t>E</a:t>
            </a:r>
            <a:r>
              <a:rPr lang="tr-TR" sz="2000" b="1" i="1" dirty="0" smtClean="0">
                <a:solidFill>
                  <a:srgbClr val="000000"/>
                </a:solidFill>
                <a:latin typeface="Calibri" pitchFamily="34" charset="0"/>
                <a:cs typeface="Calibri" pitchFamily="34" charset="0"/>
              </a:rPr>
              <a:t>dilebilir </a:t>
            </a:r>
            <a:r>
              <a:rPr lang="tr-TR" sz="2000" b="1" i="1" dirty="0">
                <a:solidFill>
                  <a:srgbClr val="000000"/>
                </a:solidFill>
                <a:latin typeface="Calibri" pitchFamily="34" charset="0"/>
                <a:cs typeface="Calibri" pitchFamily="34" charset="0"/>
              </a:rPr>
              <a:t>R</a:t>
            </a:r>
            <a:r>
              <a:rPr lang="tr-TR" sz="2000" b="1" i="1" dirty="0" smtClean="0">
                <a:solidFill>
                  <a:srgbClr val="000000"/>
                </a:solidFill>
                <a:latin typeface="Calibri" pitchFamily="34" charset="0"/>
                <a:cs typeface="Calibri" pitchFamily="34" charset="0"/>
              </a:rPr>
              <a:t>isk Düzeyi (KERD): </a:t>
            </a:r>
            <a:r>
              <a:rPr lang="tr-TR" sz="2000" b="1" i="1" dirty="0">
                <a:solidFill>
                  <a:srgbClr val="000000"/>
                </a:solidFill>
                <a:latin typeface="Calibri" pitchFamily="34" charset="0"/>
                <a:cs typeface="Calibri" pitchFamily="34" charset="0"/>
              </a:rPr>
              <a:t>Kuruluşun, </a:t>
            </a:r>
            <a:r>
              <a:rPr lang="tr-TR" sz="2000" b="1" i="1" dirty="0" smtClean="0">
                <a:solidFill>
                  <a:srgbClr val="000000"/>
                </a:solidFill>
                <a:latin typeface="Calibri" pitchFamily="34" charset="0"/>
                <a:cs typeface="Calibri" pitchFamily="34" charset="0"/>
              </a:rPr>
              <a:t>yasal zorunluluklara </a:t>
            </a:r>
            <a:r>
              <a:rPr lang="tr-TR" sz="2000" b="1" i="1" dirty="0">
                <a:solidFill>
                  <a:srgbClr val="000000"/>
                </a:solidFill>
                <a:latin typeface="Calibri" pitchFamily="34" charset="0"/>
                <a:cs typeface="Calibri" pitchFamily="34" charset="0"/>
              </a:rPr>
              <a:t>ve kendi İSG politikasına göre</a:t>
            </a:r>
            <a:r>
              <a:rPr lang="tr-TR" sz="2000" b="1" i="1" dirty="0" smtClean="0">
                <a:solidFill>
                  <a:srgbClr val="000000"/>
                </a:solidFill>
                <a:latin typeface="Calibri" pitchFamily="34" charset="0"/>
                <a:cs typeface="Calibri" pitchFamily="34" charset="0"/>
              </a:rPr>
              <a:t>, tahammül </a:t>
            </a:r>
            <a:r>
              <a:rPr lang="tr-TR" sz="2000" b="1" i="1" dirty="0">
                <a:solidFill>
                  <a:srgbClr val="000000"/>
                </a:solidFill>
                <a:latin typeface="Calibri" pitchFamily="34" charset="0"/>
                <a:cs typeface="Calibri" pitchFamily="34" charset="0"/>
              </a:rPr>
              <a:t>edebileceği düzeye indirilmiş risk</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066330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RAMAK KALA OLAY – KIL PAYI – HASARSIZ OLAY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8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Oluşum </a:t>
            </a:r>
            <a:r>
              <a:rPr lang="tr-TR" sz="2000" i="1" dirty="0">
                <a:solidFill>
                  <a:srgbClr val="000000"/>
                </a:solidFill>
                <a:latin typeface="Calibri" pitchFamily="34" charset="0"/>
                <a:cs typeface="Calibri" pitchFamily="34" charset="0"/>
              </a:rPr>
              <a:t>tarzı itibariyle bir kaza olmasına rağmen sonuçları </a:t>
            </a:r>
            <a:r>
              <a:rPr lang="tr-TR" sz="2000" i="1" dirty="0" smtClean="0">
                <a:solidFill>
                  <a:srgbClr val="000000"/>
                </a:solidFill>
                <a:latin typeface="Calibri" pitchFamily="34" charset="0"/>
                <a:cs typeface="Calibri" pitchFamily="34" charset="0"/>
              </a:rPr>
              <a:t>açısından; </a:t>
            </a:r>
            <a:r>
              <a:rPr lang="tr-TR" sz="2000" b="1" i="1" dirty="0" smtClean="0">
                <a:solidFill>
                  <a:srgbClr val="000000"/>
                </a:solidFill>
                <a:latin typeface="Calibri" pitchFamily="34" charset="0"/>
                <a:cs typeface="Calibri" pitchFamily="34" charset="0"/>
              </a:rPr>
              <a:t>yaralanma</a:t>
            </a:r>
            <a:r>
              <a:rPr lang="tr-TR" sz="2000" b="1" i="1" dirty="0">
                <a:solidFill>
                  <a:srgbClr val="000000"/>
                </a:solidFill>
                <a:latin typeface="Calibri" pitchFamily="34" charset="0"/>
                <a:cs typeface="Calibri" pitchFamily="34" charset="0"/>
              </a:rPr>
              <a:t>, zarar veya hasarın meydana gelmediği </a:t>
            </a:r>
            <a:r>
              <a:rPr lang="tr-TR" sz="2000" b="1" i="1" dirty="0" smtClean="0">
                <a:solidFill>
                  <a:srgbClr val="000000"/>
                </a:solidFill>
                <a:latin typeface="Calibri" pitchFamily="34" charset="0"/>
                <a:cs typeface="Calibri" pitchFamily="34" charset="0"/>
              </a:rPr>
              <a:t>durumdur.»</a:t>
            </a:r>
          </a:p>
          <a:p>
            <a:pPr algn="ctr">
              <a:spcAft>
                <a:spcPts val="0"/>
              </a:spcAft>
              <a:buClr>
                <a:srgbClr val="292929"/>
              </a:buClr>
              <a:defRPr/>
            </a:pPr>
            <a:endParaRPr lang="tr-TR" sz="9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«İşyerinde meydana gelen; çalışan, işyeri ya da iş ekipmanını zarara uğratma potansiyeli olduğu halde zarara uğratmayan olay» </a:t>
            </a: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a:t>
            </a:r>
            <a:r>
              <a:rPr lang="tr-TR" sz="2000" i="1" dirty="0">
                <a:solidFill>
                  <a:srgbClr val="000000"/>
                </a:solidFill>
                <a:latin typeface="Calibri" pitchFamily="34" charset="0"/>
                <a:cs typeface="Calibri" pitchFamily="34" charset="0"/>
              </a:rPr>
              <a:t>İSG Risk Değerlendirmesi </a:t>
            </a:r>
            <a:r>
              <a:rPr lang="tr-TR" sz="2000" i="1" dirty="0" smtClean="0">
                <a:solidFill>
                  <a:srgbClr val="000000"/>
                </a:solidFill>
                <a:latin typeface="Calibri" pitchFamily="34" charset="0"/>
                <a:cs typeface="Calibri" pitchFamily="34" charset="0"/>
              </a:rPr>
              <a:t>Yönetmeliği-Aralık-2012)</a:t>
            </a: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112965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KAZA (OLAYI)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a:t>
            </a:r>
            <a:r>
              <a:rPr lang="tr-TR" sz="2000" b="1" i="1" dirty="0">
                <a:solidFill>
                  <a:srgbClr val="000000"/>
                </a:solidFill>
                <a:latin typeface="Calibri" pitchFamily="34" charset="0"/>
                <a:cs typeface="Calibri" pitchFamily="34" charset="0"/>
              </a:rPr>
              <a:t>Ö</a:t>
            </a:r>
            <a:r>
              <a:rPr lang="tr-TR" sz="2000" b="1" i="1" dirty="0" smtClean="0">
                <a:solidFill>
                  <a:srgbClr val="000000"/>
                </a:solidFill>
                <a:latin typeface="Calibri" pitchFamily="34" charset="0"/>
                <a:cs typeface="Calibri" pitchFamily="34" charset="0"/>
              </a:rPr>
              <a:t>lüme</a:t>
            </a:r>
            <a:r>
              <a:rPr lang="tr-TR" sz="2000" b="1" i="1" dirty="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hastalığa, </a:t>
            </a:r>
            <a:r>
              <a:rPr lang="tr-TR" sz="2000" b="1" i="1" dirty="0">
                <a:solidFill>
                  <a:srgbClr val="000000"/>
                </a:solidFill>
                <a:latin typeface="Calibri" pitchFamily="34" charset="0"/>
                <a:cs typeface="Calibri" pitchFamily="34" charset="0"/>
              </a:rPr>
              <a:t>yaralanmaya, hasara veya diğer kayıplara sebebiyet veren istenmeyen </a:t>
            </a:r>
            <a:r>
              <a:rPr lang="tr-TR" sz="2000" b="1" i="1" dirty="0" smtClean="0">
                <a:solidFill>
                  <a:srgbClr val="000000"/>
                </a:solidFill>
                <a:latin typeface="Calibri" pitchFamily="34" charset="0"/>
                <a:cs typeface="Calibri" pitchFamily="34" charset="0"/>
              </a:rPr>
              <a:t>olay» </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493129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588" y="0"/>
            <a:ext cx="9144000" cy="6858001"/>
            <a:chOff x="0" y="0"/>
            <a:chExt cx="5760" cy="3747"/>
          </a:xfrm>
        </p:grpSpPr>
        <p:sp>
          <p:nvSpPr>
            <p:cNvPr id="461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sp>
          <p:nvSpPr>
            <p:cNvPr id="461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dirty="0">
                <a:solidFill>
                  <a:srgbClr val="FFFFFF"/>
                </a:solidFill>
              </a:endParaRPr>
            </a:p>
          </p:txBody>
        </p:sp>
        <p:sp>
          <p:nvSpPr>
            <p:cNvPr id="461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sp>
          <p:nvSpPr>
            <p:cNvPr id="461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grpSp>
      <p:sp>
        <p:nvSpPr>
          <p:cNvPr id="28" name="Rectangle 2"/>
          <p:cNvSpPr>
            <a:spLocks noChangeArrowheads="1"/>
          </p:cNvSpPr>
          <p:nvPr/>
        </p:nvSpPr>
        <p:spPr bwMode="gray">
          <a:xfrm flipV="1">
            <a:off x="0" y="0"/>
            <a:ext cx="9144000" cy="2632075"/>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rgbClr val="FFFFFF"/>
              </a:solidFill>
              <a:cs typeface="Arial" pitchFamily="34" charset="0"/>
            </a:endParaRPr>
          </a:p>
        </p:txBody>
      </p:sp>
      <p:sp>
        <p:nvSpPr>
          <p:cNvPr id="29" name="Rectangle 3"/>
          <p:cNvSpPr>
            <a:spLocks noChangeArrowheads="1"/>
          </p:cNvSpPr>
          <p:nvPr/>
        </p:nvSpPr>
        <p:spPr bwMode="gray">
          <a:xfrm>
            <a:off x="0" y="3524687"/>
            <a:ext cx="9144000" cy="1473200"/>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rgbClr val="FFFFFF"/>
              </a:solidFill>
              <a:cs typeface="Arial" pitchFamily="34" charset="0"/>
            </a:endParaRPr>
          </a:p>
        </p:txBody>
      </p:sp>
      <p:pic>
        <p:nvPicPr>
          <p:cNvPr id="32" name="Picture 9"/>
          <p:cNvPicPr>
            <a:picLocks noChangeAspect="1" noChangeArrowheads="1"/>
          </p:cNvPicPr>
          <p:nvPr/>
        </p:nvPicPr>
        <p:blipFill>
          <a:blip r:embed="rId3" cstate="print"/>
          <a:srcRect/>
          <a:stretch>
            <a:fillRect/>
          </a:stretch>
        </p:blipFill>
        <p:spPr bwMode="gray">
          <a:xfrm>
            <a:off x="1920874" y="5805308"/>
            <a:ext cx="5222875" cy="488950"/>
          </a:xfrm>
          <a:prstGeom prst="rect">
            <a:avLst/>
          </a:prstGeom>
          <a:noFill/>
          <a:ln w="9525">
            <a:noFill/>
            <a:miter lim="800000"/>
            <a:headEnd/>
            <a:tailEnd/>
          </a:ln>
        </p:spPr>
      </p:pic>
      <p:sp>
        <p:nvSpPr>
          <p:cNvPr id="33" name="Rectangle 31"/>
          <p:cNvSpPr txBox="1">
            <a:spLocks noChangeArrowheads="1"/>
          </p:cNvSpPr>
          <p:nvPr/>
        </p:nvSpPr>
        <p:spPr bwMode="gray">
          <a:xfrm>
            <a:off x="109183" y="220091"/>
            <a:ext cx="8939283"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FFFFFF"/>
                </a:solidFill>
                <a:effectLst>
                  <a:innerShdw blurRad="63500" dist="50800" dir="8100000">
                    <a:prstClr val="black">
                      <a:alpha val="50000"/>
                    </a:prstClr>
                  </a:innerShdw>
                </a:effectLst>
                <a:latin typeface="Calibri" pitchFamily="34" charset="0"/>
                <a:cs typeface="Calibri" pitchFamily="34" charset="0"/>
              </a:rPr>
              <a:t>RAMAK KALA OLAY – KAZA OLAYI İLİŞKİSİ</a:t>
            </a:r>
            <a:endParaRPr lang="en-GB" sz="3200" noProof="1" smtClean="0">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
        <p:nvSpPr>
          <p:cNvPr id="35" name="Oval 14"/>
          <p:cNvSpPr>
            <a:spLocks noChangeArrowheads="1"/>
          </p:cNvSpPr>
          <p:nvPr/>
        </p:nvSpPr>
        <p:spPr bwMode="gray">
          <a:xfrm>
            <a:off x="2436504" y="1651437"/>
            <a:ext cx="4248150" cy="4248150"/>
          </a:xfrm>
          <a:prstGeom prst="ellipse">
            <a:avLst/>
          </a:prstGeom>
          <a:solidFill>
            <a:srgbClr val="9DC2EB"/>
          </a:solidFill>
          <a:ln w="9525" algn="ctr">
            <a:solidFill>
              <a:srgbClr val="FFFFFF"/>
            </a:solidFill>
            <a:round/>
            <a:headEnd/>
            <a:tailEnd/>
          </a:ln>
          <a:effectLst/>
        </p:spPr>
        <p:txBody>
          <a:bodyPr/>
          <a:lstStyle/>
          <a:p>
            <a:pPr algn="ctr" eaLnBrk="0" hangingPunct="0"/>
            <a:endParaRPr lang="en-US" sz="1000">
              <a:solidFill>
                <a:srgbClr val="000000"/>
              </a:solidFill>
              <a:cs typeface="Arial" pitchFamily="34" charset="0"/>
            </a:endParaRPr>
          </a:p>
        </p:txBody>
      </p:sp>
      <p:sp>
        <p:nvSpPr>
          <p:cNvPr id="36" name="Oval 15"/>
          <p:cNvSpPr>
            <a:spLocks noChangeArrowheads="1"/>
          </p:cNvSpPr>
          <p:nvPr/>
        </p:nvSpPr>
        <p:spPr bwMode="gray">
          <a:xfrm>
            <a:off x="2761942" y="2292787"/>
            <a:ext cx="3595687" cy="3594100"/>
          </a:xfrm>
          <a:prstGeom prst="ellipse">
            <a:avLst/>
          </a:prstGeom>
          <a:solidFill>
            <a:srgbClr val="69A2E1"/>
          </a:solidFill>
          <a:ln w="9525" algn="ctr">
            <a:solidFill>
              <a:srgbClr val="FFFFFF"/>
            </a:solidFill>
            <a:round/>
            <a:headEnd/>
            <a:tailEnd/>
          </a:ln>
          <a:effectLst/>
        </p:spPr>
        <p:txBody>
          <a:bodyPr/>
          <a:lstStyle/>
          <a:p>
            <a:pPr algn="ctr" eaLnBrk="0" hangingPunct="0"/>
            <a:endParaRPr lang="en-US" sz="1000">
              <a:solidFill>
                <a:srgbClr val="000000"/>
              </a:solidFill>
              <a:cs typeface="Arial" pitchFamily="34" charset="0"/>
            </a:endParaRPr>
          </a:p>
          <a:p>
            <a:pPr algn="ctr" eaLnBrk="0" hangingPunct="0"/>
            <a:endParaRPr lang="en-US" sz="1000">
              <a:solidFill>
                <a:srgbClr val="000000"/>
              </a:solidFill>
              <a:cs typeface="Arial" pitchFamily="34" charset="0"/>
            </a:endParaRPr>
          </a:p>
        </p:txBody>
      </p:sp>
      <p:sp>
        <p:nvSpPr>
          <p:cNvPr id="37" name="Oval 16"/>
          <p:cNvSpPr>
            <a:spLocks noChangeArrowheads="1"/>
          </p:cNvSpPr>
          <p:nvPr/>
        </p:nvSpPr>
        <p:spPr bwMode="gray">
          <a:xfrm>
            <a:off x="3088967" y="2943662"/>
            <a:ext cx="2940050" cy="2940050"/>
          </a:xfrm>
          <a:prstGeom prst="ellipse">
            <a:avLst/>
          </a:prstGeom>
          <a:solidFill>
            <a:srgbClr val="2A79D0"/>
          </a:solidFill>
          <a:ln w="9525" algn="ctr">
            <a:solidFill>
              <a:srgbClr val="FFFFFF"/>
            </a:solidFill>
            <a:round/>
            <a:headEnd/>
            <a:tailEnd/>
          </a:ln>
          <a:effectLst/>
        </p:spPr>
        <p:txBody>
          <a:bodyPr/>
          <a:lstStyle/>
          <a:p>
            <a:pPr algn="ctr" eaLnBrk="0" hangingPunct="0"/>
            <a:endParaRPr lang="en-US" sz="1000">
              <a:solidFill>
                <a:srgbClr val="000000"/>
              </a:solidFill>
              <a:cs typeface="Arial" pitchFamily="34" charset="0"/>
            </a:endParaRPr>
          </a:p>
        </p:txBody>
      </p:sp>
      <p:sp>
        <p:nvSpPr>
          <p:cNvPr id="38" name="Oval 17"/>
          <p:cNvSpPr>
            <a:spLocks noChangeArrowheads="1"/>
          </p:cNvSpPr>
          <p:nvPr/>
        </p:nvSpPr>
        <p:spPr bwMode="gray">
          <a:xfrm>
            <a:off x="3414404" y="3597712"/>
            <a:ext cx="2287588" cy="2286000"/>
          </a:xfrm>
          <a:prstGeom prst="ellipse">
            <a:avLst/>
          </a:prstGeom>
          <a:solidFill>
            <a:srgbClr val="0061B2"/>
          </a:solidFill>
          <a:ln w="9525" algn="ctr">
            <a:solidFill>
              <a:srgbClr val="FFFFFF"/>
            </a:solidFill>
            <a:round/>
            <a:headEnd/>
            <a:tailEnd/>
          </a:ln>
          <a:effectLst/>
        </p:spPr>
        <p:txBody>
          <a:bodyPr/>
          <a:lstStyle/>
          <a:p>
            <a:pPr algn="ctr" eaLnBrk="0" hangingPunct="0"/>
            <a:endParaRPr lang="en-US" sz="1000">
              <a:solidFill>
                <a:srgbClr val="000000"/>
              </a:solidFill>
              <a:cs typeface="Arial" pitchFamily="34" charset="0"/>
            </a:endParaRPr>
          </a:p>
        </p:txBody>
      </p:sp>
      <p:sp>
        <p:nvSpPr>
          <p:cNvPr id="39" name="Oval 18"/>
          <p:cNvSpPr>
            <a:spLocks noChangeArrowheads="1"/>
          </p:cNvSpPr>
          <p:nvPr/>
        </p:nvSpPr>
        <p:spPr bwMode="gray">
          <a:xfrm>
            <a:off x="3739842" y="4240650"/>
            <a:ext cx="1635125" cy="1635125"/>
          </a:xfrm>
          <a:prstGeom prst="ellipse">
            <a:avLst/>
          </a:prstGeom>
          <a:solidFill>
            <a:srgbClr val="004074"/>
          </a:solidFill>
          <a:ln w="9525" algn="ctr">
            <a:solidFill>
              <a:srgbClr val="FFFFFF"/>
            </a:solidFill>
            <a:round/>
            <a:headEnd/>
            <a:tailEnd/>
          </a:ln>
          <a:effectLst/>
        </p:spPr>
        <p:txBody>
          <a:bodyPr/>
          <a:lstStyle/>
          <a:p>
            <a:pPr algn="ctr" eaLnBrk="0" hangingPunct="0"/>
            <a:endParaRPr lang="en-US" sz="1000">
              <a:solidFill>
                <a:srgbClr val="000000"/>
              </a:solidFill>
              <a:cs typeface="Arial" pitchFamily="34" charset="0"/>
            </a:endParaRPr>
          </a:p>
        </p:txBody>
      </p:sp>
      <p:grpSp>
        <p:nvGrpSpPr>
          <p:cNvPr id="9" name="Grup 8"/>
          <p:cNvGrpSpPr/>
          <p:nvPr/>
        </p:nvGrpSpPr>
        <p:grpSpPr>
          <a:xfrm>
            <a:off x="-3176" y="4616955"/>
            <a:ext cx="5419085" cy="947952"/>
            <a:chOff x="-3176" y="4016443"/>
            <a:chExt cx="5419085" cy="947952"/>
          </a:xfrm>
        </p:grpSpPr>
        <p:sp>
          <p:nvSpPr>
            <p:cNvPr id="62" name="Text Box 19"/>
            <p:cNvSpPr txBox="1">
              <a:spLocks noChangeArrowheads="1"/>
            </p:cNvSpPr>
            <p:nvPr/>
          </p:nvSpPr>
          <p:spPr bwMode="gray">
            <a:xfrm>
              <a:off x="3780785" y="4016443"/>
              <a:ext cx="1635124" cy="947952"/>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400" i="1" dirty="0" smtClean="0">
                  <a:solidFill>
                    <a:srgbClr val="FFFFFF"/>
                  </a:solidFill>
                  <a:latin typeface="Calibri" pitchFamily="34" charset="0"/>
                  <a:cs typeface="Calibri" pitchFamily="34" charset="0"/>
                </a:rPr>
                <a:t>İnsan Tabiat Şartları Karşısında  Zayıftır</a:t>
              </a:r>
            </a:p>
            <a:p>
              <a:pPr algn="ctr" defTabSz="801688">
                <a:spcAft>
                  <a:spcPct val="40000"/>
                </a:spcAft>
              </a:pPr>
              <a:r>
                <a:rPr lang="tr-TR" sz="1400" i="1" dirty="0" smtClean="0">
                  <a:solidFill>
                    <a:srgbClr val="FFFFFF"/>
                  </a:solidFill>
                  <a:latin typeface="Calibri" pitchFamily="34" charset="0"/>
                  <a:cs typeface="Calibri" pitchFamily="34" charset="0"/>
                </a:rPr>
                <a:t>«İnsanın Zayıflığı»         %0,5-1</a:t>
              </a:r>
              <a:endParaRPr lang="en-US" sz="1400" i="1" dirty="0">
                <a:solidFill>
                  <a:srgbClr val="FFFFFF"/>
                </a:solidFill>
                <a:latin typeface="Calibri" pitchFamily="34" charset="0"/>
                <a:cs typeface="Calibri" pitchFamily="34" charset="0"/>
              </a:endParaRPr>
            </a:p>
          </p:txBody>
        </p:sp>
        <p:sp>
          <p:nvSpPr>
            <p:cNvPr id="57" name="Line 17"/>
            <p:cNvSpPr>
              <a:spLocks noChangeShapeType="1"/>
            </p:cNvSpPr>
            <p:nvPr/>
          </p:nvSpPr>
          <p:spPr bwMode="gray">
            <a:xfrm rot="10800000">
              <a:off x="49209" y="4475358"/>
              <a:ext cx="4049714" cy="1687"/>
            </a:xfrm>
            <a:prstGeom prst="line">
              <a:avLst/>
            </a:prstGeom>
            <a:noFill/>
            <a:ln w="19050">
              <a:solidFill>
                <a:srgbClr val="4D4D4D"/>
              </a:solidFill>
              <a:prstDash val="sysDot"/>
              <a:round/>
              <a:headEnd/>
              <a:tailEnd/>
            </a:ln>
          </p:spPr>
          <p:txBody>
            <a:bodyPr/>
            <a:lstStyle/>
            <a:p>
              <a:endParaRPr lang="tr-TR">
                <a:solidFill>
                  <a:srgbClr val="000000"/>
                </a:solidFill>
              </a:endParaRPr>
            </a:p>
          </p:txBody>
        </p:sp>
        <p:sp>
          <p:nvSpPr>
            <p:cNvPr id="50" name="Text Box 13"/>
            <p:cNvSpPr txBox="1">
              <a:spLocks noChangeArrowheads="1"/>
            </p:cNvSpPr>
            <p:nvPr/>
          </p:nvSpPr>
          <p:spPr bwMode="gray">
            <a:xfrm>
              <a:off x="49209" y="4603021"/>
              <a:ext cx="3039757" cy="246221"/>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600" b="1" i="1" dirty="0" smtClean="0">
                  <a:solidFill>
                    <a:srgbClr val="080808"/>
                  </a:solidFill>
                  <a:latin typeface="Calibri" pitchFamily="34" charset="0"/>
                  <a:cs typeface="Calibri" pitchFamily="34" charset="0"/>
                </a:rPr>
                <a:t>Kazalar tam önlenemez!              </a:t>
              </a:r>
              <a:endParaRPr lang="tr-TR" sz="1600" b="1" i="1" dirty="0" smtClean="0">
                <a:solidFill>
                  <a:srgbClr val="FF0000"/>
                </a:solidFill>
                <a:latin typeface="Calibri" pitchFamily="34" charset="0"/>
                <a:cs typeface="Calibri" pitchFamily="34" charset="0"/>
              </a:endParaRPr>
            </a:p>
          </p:txBody>
        </p:sp>
        <p:sp>
          <p:nvSpPr>
            <p:cNvPr id="51" name="Oval 50"/>
            <p:cNvSpPr/>
            <p:nvPr/>
          </p:nvSpPr>
          <p:spPr>
            <a:xfrm>
              <a:off x="-3176" y="4261046"/>
              <a:ext cx="432000" cy="43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solidFill>
                    <a:srgbClr val="FFFFFF"/>
                  </a:solidFill>
                  <a:latin typeface="Calibri" pitchFamily="34" charset="0"/>
                  <a:cs typeface="Calibri" pitchFamily="34" charset="0"/>
                </a:rPr>
                <a:t>1</a:t>
              </a:r>
              <a:endParaRPr lang="tr-TR" sz="2400" b="1" dirty="0">
                <a:solidFill>
                  <a:srgbClr val="FFFFFF"/>
                </a:solidFill>
                <a:latin typeface="Calibri" pitchFamily="34" charset="0"/>
                <a:cs typeface="Calibri" pitchFamily="34" charset="0"/>
              </a:endParaRPr>
            </a:p>
          </p:txBody>
        </p:sp>
      </p:grpSp>
      <p:grpSp>
        <p:nvGrpSpPr>
          <p:cNvPr id="10" name="Grup 9"/>
          <p:cNvGrpSpPr/>
          <p:nvPr/>
        </p:nvGrpSpPr>
        <p:grpSpPr>
          <a:xfrm>
            <a:off x="3913518" y="3761423"/>
            <a:ext cx="5279672" cy="1088114"/>
            <a:chOff x="3913518" y="3160911"/>
            <a:chExt cx="5279672" cy="1088114"/>
          </a:xfrm>
        </p:grpSpPr>
        <p:sp>
          <p:nvSpPr>
            <p:cNvPr id="61" name="Text Box 19"/>
            <p:cNvSpPr txBox="1">
              <a:spLocks noChangeArrowheads="1"/>
            </p:cNvSpPr>
            <p:nvPr/>
          </p:nvSpPr>
          <p:spPr bwMode="gray">
            <a:xfrm>
              <a:off x="3913518" y="3162014"/>
              <a:ext cx="1266824" cy="430887"/>
            </a:xfrm>
            <a:prstGeom prst="rect">
              <a:avLst/>
            </a:prstGeom>
            <a:noFill/>
            <a:ln w="9525">
              <a:noFill/>
              <a:miter lim="800000"/>
              <a:headEnd/>
              <a:tailEnd/>
            </a:ln>
          </p:spPr>
          <p:txBody>
            <a:bodyPr lIns="0" tIns="0" rIns="0" bIns="0">
              <a:spAutoFit/>
            </a:bodyPr>
            <a:lstStyle/>
            <a:p>
              <a:pPr algn="ctr" defTabSz="801688">
                <a:spcAft>
                  <a:spcPct val="40000"/>
                </a:spcAft>
              </a:pPr>
              <a:r>
                <a:rPr lang="tr-TR" sz="1400" i="1" dirty="0" smtClean="0">
                  <a:solidFill>
                    <a:srgbClr val="FFFFFF"/>
                  </a:solidFill>
                  <a:latin typeface="Calibri" pitchFamily="34" charset="0"/>
                  <a:cs typeface="Calibri" pitchFamily="34" charset="0"/>
                </a:rPr>
                <a:t>Kişisel Kusurlar  %0,5-1</a:t>
              </a:r>
            </a:p>
          </p:txBody>
        </p:sp>
        <p:sp>
          <p:nvSpPr>
            <p:cNvPr id="42" name="Text Box 13"/>
            <p:cNvSpPr txBox="1">
              <a:spLocks noChangeArrowheads="1"/>
            </p:cNvSpPr>
            <p:nvPr/>
          </p:nvSpPr>
          <p:spPr bwMode="gray">
            <a:xfrm>
              <a:off x="6552167" y="3510361"/>
              <a:ext cx="2641023" cy="738664"/>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600" b="1" i="1" dirty="0" smtClean="0">
                  <a:solidFill>
                    <a:srgbClr val="080808"/>
                  </a:solidFill>
                  <a:latin typeface="Calibri" pitchFamily="34" charset="0"/>
                  <a:cs typeface="Calibri" pitchFamily="34" charset="0"/>
                </a:rPr>
                <a:t>Zayıflığın Kişisel Boyutu Psikososyal ve Çevresel Faktörlere Bağlı</a:t>
              </a:r>
              <a:endParaRPr lang="tr-TR" sz="1600" b="1" i="1" dirty="0" smtClean="0">
                <a:solidFill>
                  <a:srgbClr val="FF0000"/>
                </a:solidFill>
                <a:latin typeface="Calibri" pitchFamily="34" charset="0"/>
                <a:cs typeface="Calibri" pitchFamily="34" charset="0"/>
              </a:endParaRPr>
            </a:p>
          </p:txBody>
        </p:sp>
        <p:sp>
          <p:nvSpPr>
            <p:cNvPr id="46" name="Line 17"/>
            <p:cNvSpPr>
              <a:spLocks noChangeShapeType="1"/>
            </p:cNvSpPr>
            <p:nvPr/>
          </p:nvSpPr>
          <p:spPr bwMode="gray">
            <a:xfrm rot="10800000">
              <a:off x="5227660" y="3406534"/>
              <a:ext cx="3514725" cy="0"/>
            </a:xfrm>
            <a:prstGeom prst="line">
              <a:avLst/>
            </a:prstGeom>
            <a:noFill/>
            <a:ln w="19050">
              <a:solidFill>
                <a:schemeClr val="bg1"/>
              </a:solidFill>
              <a:prstDash val="sysDot"/>
              <a:round/>
              <a:headEnd/>
              <a:tailEnd/>
            </a:ln>
          </p:spPr>
          <p:txBody>
            <a:bodyPr/>
            <a:lstStyle/>
            <a:p>
              <a:endParaRPr lang="tr-TR">
                <a:solidFill>
                  <a:srgbClr val="000000"/>
                </a:solidFill>
              </a:endParaRPr>
            </a:p>
          </p:txBody>
        </p:sp>
        <p:sp>
          <p:nvSpPr>
            <p:cNvPr id="52" name="Oval 51"/>
            <p:cNvSpPr/>
            <p:nvPr/>
          </p:nvSpPr>
          <p:spPr>
            <a:xfrm>
              <a:off x="8679302" y="3160911"/>
              <a:ext cx="432000" cy="43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solidFill>
                    <a:srgbClr val="FFFFFF"/>
                  </a:solidFill>
                  <a:latin typeface="Calibri" pitchFamily="34" charset="0"/>
                  <a:cs typeface="Calibri" pitchFamily="34" charset="0"/>
                </a:rPr>
                <a:t>2</a:t>
              </a:r>
              <a:endParaRPr lang="tr-TR" sz="2400" b="1" dirty="0">
                <a:solidFill>
                  <a:srgbClr val="FFFFFF"/>
                </a:solidFill>
                <a:latin typeface="Calibri" pitchFamily="34" charset="0"/>
                <a:cs typeface="Calibri" pitchFamily="34" charset="0"/>
              </a:endParaRPr>
            </a:p>
          </p:txBody>
        </p:sp>
      </p:grpSp>
      <p:grpSp>
        <p:nvGrpSpPr>
          <p:cNvPr id="11" name="Grup 10"/>
          <p:cNvGrpSpPr/>
          <p:nvPr/>
        </p:nvGrpSpPr>
        <p:grpSpPr>
          <a:xfrm>
            <a:off x="13648" y="3138924"/>
            <a:ext cx="5282251" cy="1052786"/>
            <a:chOff x="13648" y="2538412"/>
            <a:chExt cx="5282251" cy="1052786"/>
          </a:xfrm>
        </p:grpSpPr>
        <p:sp>
          <p:nvSpPr>
            <p:cNvPr id="60" name="Text Box 19"/>
            <p:cNvSpPr txBox="1">
              <a:spLocks noChangeArrowheads="1"/>
            </p:cNvSpPr>
            <p:nvPr/>
          </p:nvSpPr>
          <p:spPr bwMode="gray">
            <a:xfrm>
              <a:off x="3767137" y="2538412"/>
              <a:ext cx="1528762" cy="430213"/>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400" b="1" i="1" dirty="0" smtClean="0">
                  <a:solidFill>
                    <a:srgbClr val="FFFFFF"/>
                  </a:solidFill>
                  <a:latin typeface="Calibri" pitchFamily="34" charset="0"/>
                  <a:cs typeface="Calibri" pitchFamily="34" charset="0"/>
                </a:rPr>
                <a:t>Tehlikeli Hareket Tehlike Durum %98</a:t>
              </a:r>
              <a:endParaRPr lang="en-US" sz="1400" b="1" i="1" dirty="0">
                <a:solidFill>
                  <a:srgbClr val="FFFFFF"/>
                </a:solidFill>
                <a:latin typeface="Calibri" pitchFamily="34" charset="0"/>
                <a:cs typeface="Calibri" pitchFamily="34" charset="0"/>
              </a:endParaRPr>
            </a:p>
          </p:txBody>
        </p:sp>
        <p:sp>
          <p:nvSpPr>
            <p:cNvPr id="41" name="Text Box 13"/>
            <p:cNvSpPr txBox="1">
              <a:spLocks noChangeArrowheads="1"/>
            </p:cNvSpPr>
            <p:nvPr/>
          </p:nvSpPr>
          <p:spPr bwMode="gray">
            <a:xfrm>
              <a:off x="62858" y="3098755"/>
              <a:ext cx="2389190" cy="492443"/>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600" b="1" i="1" dirty="0" smtClean="0">
                  <a:solidFill>
                    <a:srgbClr val="FFFFFF"/>
                  </a:solidFill>
                  <a:latin typeface="Calibri" pitchFamily="34" charset="0"/>
                  <a:cs typeface="Calibri" pitchFamily="34" charset="0"/>
                </a:rPr>
                <a:t>Tehlikeli hareket-durumun aynı anda olması</a:t>
              </a:r>
              <a:endParaRPr lang="en-US" sz="1600" b="1" i="1"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47" name="Line 17"/>
            <p:cNvSpPr>
              <a:spLocks noChangeShapeType="1"/>
            </p:cNvSpPr>
            <p:nvPr/>
          </p:nvSpPr>
          <p:spPr bwMode="gray">
            <a:xfrm rot="10800000">
              <a:off x="176104" y="2890484"/>
              <a:ext cx="3528000" cy="0"/>
            </a:xfrm>
            <a:prstGeom prst="line">
              <a:avLst/>
            </a:prstGeom>
            <a:noFill/>
            <a:ln w="19050">
              <a:solidFill>
                <a:schemeClr val="bg1"/>
              </a:solidFill>
              <a:prstDash val="sysDot"/>
              <a:round/>
              <a:headEnd/>
              <a:tailEnd/>
            </a:ln>
          </p:spPr>
          <p:txBody>
            <a:bodyPr/>
            <a:lstStyle/>
            <a:p>
              <a:endParaRPr lang="tr-TR">
                <a:solidFill>
                  <a:srgbClr val="000000"/>
                </a:solidFill>
              </a:endParaRPr>
            </a:p>
          </p:txBody>
        </p:sp>
        <p:sp>
          <p:nvSpPr>
            <p:cNvPr id="53" name="Oval 52"/>
            <p:cNvSpPr/>
            <p:nvPr/>
          </p:nvSpPr>
          <p:spPr>
            <a:xfrm>
              <a:off x="13648" y="2674893"/>
              <a:ext cx="432000" cy="43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solidFill>
                    <a:srgbClr val="FFFFFF"/>
                  </a:solidFill>
                  <a:latin typeface="Calibri" pitchFamily="34" charset="0"/>
                  <a:cs typeface="Calibri" pitchFamily="34" charset="0"/>
                </a:rPr>
                <a:t>3</a:t>
              </a:r>
              <a:endParaRPr lang="tr-TR" sz="2400" b="1" dirty="0">
                <a:solidFill>
                  <a:srgbClr val="FFFFFF"/>
                </a:solidFill>
                <a:latin typeface="Calibri" pitchFamily="34" charset="0"/>
                <a:cs typeface="Calibri" pitchFamily="34" charset="0"/>
              </a:endParaRPr>
            </a:p>
          </p:txBody>
        </p:sp>
      </p:grpSp>
      <p:grpSp>
        <p:nvGrpSpPr>
          <p:cNvPr id="12" name="Grup 11"/>
          <p:cNvGrpSpPr/>
          <p:nvPr/>
        </p:nvGrpSpPr>
        <p:grpSpPr>
          <a:xfrm>
            <a:off x="4117974" y="2336234"/>
            <a:ext cx="5083175" cy="950042"/>
            <a:chOff x="4117974" y="1749370"/>
            <a:chExt cx="5083175" cy="950042"/>
          </a:xfrm>
        </p:grpSpPr>
        <p:sp>
          <p:nvSpPr>
            <p:cNvPr id="59" name="Text Box 19"/>
            <p:cNvSpPr txBox="1">
              <a:spLocks noChangeArrowheads="1"/>
            </p:cNvSpPr>
            <p:nvPr/>
          </p:nvSpPr>
          <p:spPr bwMode="gray">
            <a:xfrm>
              <a:off x="4117974" y="1887537"/>
              <a:ext cx="938212" cy="215900"/>
            </a:xfrm>
            <a:prstGeom prst="rect">
              <a:avLst/>
            </a:prstGeom>
            <a:noFill/>
            <a:ln w="9525">
              <a:noFill/>
              <a:miter lim="800000"/>
              <a:headEnd/>
              <a:tailEnd/>
            </a:ln>
          </p:spPr>
          <p:txBody>
            <a:bodyPr lIns="0" tIns="0" rIns="0" bIns="0">
              <a:spAutoFit/>
            </a:bodyPr>
            <a:lstStyle/>
            <a:p>
              <a:pPr algn="ctr" defTabSz="801688">
                <a:spcAft>
                  <a:spcPct val="40000"/>
                </a:spcAft>
              </a:pPr>
              <a:r>
                <a:rPr lang="tr-TR" sz="1400" i="1" dirty="0" smtClean="0">
                  <a:solidFill>
                    <a:srgbClr val="000000"/>
                  </a:solidFill>
                  <a:latin typeface="Calibri" pitchFamily="34" charset="0"/>
                  <a:cs typeface="Calibri" pitchFamily="34" charset="0"/>
                </a:rPr>
                <a:t>Ramak Kala</a:t>
              </a:r>
              <a:endParaRPr lang="en-US" sz="1400" i="1" dirty="0">
                <a:solidFill>
                  <a:srgbClr val="000000"/>
                </a:solidFill>
                <a:latin typeface="Calibri" pitchFamily="34" charset="0"/>
                <a:cs typeface="Calibri" pitchFamily="34" charset="0"/>
              </a:endParaRPr>
            </a:p>
          </p:txBody>
        </p:sp>
        <p:sp>
          <p:nvSpPr>
            <p:cNvPr id="45" name="Line 17"/>
            <p:cNvSpPr>
              <a:spLocks noChangeShapeType="1"/>
            </p:cNvSpPr>
            <p:nvPr/>
          </p:nvSpPr>
          <p:spPr bwMode="gray">
            <a:xfrm rot="10800000">
              <a:off x="5173068" y="1974895"/>
              <a:ext cx="3514725" cy="0"/>
            </a:xfrm>
            <a:prstGeom prst="line">
              <a:avLst/>
            </a:prstGeom>
            <a:noFill/>
            <a:ln w="19050">
              <a:solidFill>
                <a:schemeClr val="bg1"/>
              </a:solidFill>
              <a:prstDash val="sysDot"/>
              <a:round/>
              <a:headEnd/>
              <a:tailEnd/>
            </a:ln>
          </p:spPr>
          <p:txBody>
            <a:bodyPr/>
            <a:lstStyle/>
            <a:p>
              <a:endParaRPr lang="tr-TR">
                <a:solidFill>
                  <a:srgbClr val="000000"/>
                </a:solidFill>
              </a:endParaRPr>
            </a:p>
          </p:txBody>
        </p:sp>
        <p:sp>
          <p:nvSpPr>
            <p:cNvPr id="48" name="Text Box 13"/>
            <p:cNvSpPr txBox="1">
              <a:spLocks noChangeArrowheads="1"/>
            </p:cNvSpPr>
            <p:nvPr/>
          </p:nvSpPr>
          <p:spPr bwMode="gray">
            <a:xfrm>
              <a:off x="6572250" y="2206969"/>
              <a:ext cx="2628899" cy="492443"/>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600" i="1" dirty="0" smtClean="0">
                  <a:solidFill>
                    <a:srgbClr val="FFFFFF"/>
                  </a:solidFill>
                  <a:latin typeface="Calibri" pitchFamily="34" charset="0"/>
                  <a:cs typeface="Calibri" pitchFamily="34" charset="0"/>
                </a:rPr>
                <a:t>Yaralanma, zarar, hasar oluşmamış</a:t>
              </a:r>
              <a:endParaRPr lang="en-US" sz="1600" b="1" i="1" dirty="0">
                <a:solidFill>
                  <a:srgbClr val="FF0000"/>
                </a:solidFill>
                <a:latin typeface="Calibri" pitchFamily="34" charset="0"/>
                <a:cs typeface="Calibri" pitchFamily="34" charset="0"/>
              </a:endParaRPr>
            </a:p>
          </p:txBody>
        </p:sp>
        <p:sp>
          <p:nvSpPr>
            <p:cNvPr id="54" name="Oval 53"/>
            <p:cNvSpPr/>
            <p:nvPr/>
          </p:nvSpPr>
          <p:spPr>
            <a:xfrm>
              <a:off x="8663219" y="1749370"/>
              <a:ext cx="432000" cy="43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solidFill>
                    <a:srgbClr val="FFFFFF"/>
                  </a:solidFill>
                  <a:latin typeface="Calibri" pitchFamily="34" charset="0"/>
                  <a:cs typeface="Calibri" pitchFamily="34" charset="0"/>
                </a:rPr>
                <a:t>4</a:t>
              </a:r>
              <a:endParaRPr lang="tr-TR" sz="2400" b="1" dirty="0">
                <a:solidFill>
                  <a:srgbClr val="FFFFFF"/>
                </a:solidFill>
                <a:latin typeface="Calibri" pitchFamily="34" charset="0"/>
                <a:cs typeface="Calibri" pitchFamily="34" charset="0"/>
              </a:endParaRPr>
            </a:p>
          </p:txBody>
        </p:sp>
      </p:grpSp>
      <p:grpSp>
        <p:nvGrpSpPr>
          <p:cNvPr id="13" name="Grup 12"/>
          <p:cNvGrpSpPr/>
          <p:nvPr/>
        </p:nvGrpSpPr>
        <p:grpSpPr>
          <a:xfrm>
            <a:off x="4763" y="1708819"/>
            <a:ext cx="5107339" cy="916405"/>
            <a:chOff x="4763" y="1108307"/>
            <a:chExt cx="5107339" cy="916405"/>
          </a:xfrm>
        </p:grpSpPr>
        <p:sp>
          <p:nvSpPr>
            <p:cNvPr id="58" name="Text Box 19"/>
            <p:cNvSpPr txBox="1">
              <a:spLocks noChangeArrowheads="1"/>
            </p:cNvSpPr>
            <p:nvPr/>
          </p:nvSpPr>
          <p:spPr bwMode="gray">
            <a:xfrm>
              <a:off x="3989740" y="1186832"/>
              <a:ext cx="1122362" cy="215444"/>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400" i="1" dirty="0" smtClean="0">
                  <a:solidFill>
                    <a:srgbClr val="000000"/>
                  </a:solidFill>
                  <a:latin typeface="Calibri" pitchFamily="34" charset="0"/>
                  <a:cs typeface="Calibri" pitchFamily="34" charset="0"/>
                </a:rPr>
                <a:t>Kaza</a:t>
              </a:r>
            </a:p>
          </p:txBody>
        </p:sp>
        <p:sp>
          <p:nvSpPr>
            <p:cNvPr id="43" name="Text Box 13"/>
            <p:cNvSpPr txBox="1">
              <a:spLocks noChangeArrowheads="1"/>
            </p:cNvSpPr>
            <p:nvPr/>
          </p:nvSpPr>
          <p:spPr bwMode="gray">
            <a:xfrm>
              <a:off x="109183" y="1532269"/>
              <a:ext cx="2420743" cy="492443"/>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600" i="1" dirty="0" smtClean="0">
                  <a:solidFill>
                    <a:srgbClr val="FFFFFF"/>
                  </a:solidFill>
                  <a:latin typeface="Calibri" pitchFamily="34" charset="0"/>
                  <a:cs typeface="Calibri" pitchFamily="34" charset="0"/>
                </a:rPr>
                <a:t>Yaralanma, zarar, hasar meydana gelmesi</a:t>
              </a:r>
              <a:endParaRPr lang="en-US" sz="1400" b="1" i="1" dirty="0">
                <a:solidFill>
                  <a:srgbClr val="FF0000"/>
                </a:solidFill>
                <a:latin typeface="Calibri" pitchFamily="34" charset="0"/>
                <a:cs typeface="Calibri" pitchFamily="34" charset="0"/>
              </a:endParaRPr>
            </a:p>
          </p:txBody>
        </p:sp>
        <p:sp>
          <p:nvSpPr>
            <p:cNvPr id="44" name="Line 17"/>
            <p:cNvSpPr>
              <a:spLocks noChangeShapeType="1"/>
            </p:cNvSpPr>
            <p:nvPr/>
          </p:nvSpPr>
          <p:spPr bwMode="gray">
            <a:xfrm rot="10800000">
              <a:off x="35788" y="1365250"/>
              <a:ext cx="3852000" cy="0"/>
            </a:xfrm>
            <a:prstGeom prst="line">
              <a:avLst/>
            </a:prstGeom>
            <a:noFill/>
            <a:ln w="19050">
              <a:solidFill>
                <a:schemeClr val="bg1"/>
              </a:solidFill>
              <a:prstDash val="sysDot"/>
              <a:round/>
              <a:headEnd/>
              <a:tailEnd/>
            </a:ln>
          </p:spPr>
          <p:txBody>
            <a:bodyPr/>
            <a:lstStyle/>
            <a:p>
              <a:endParaRPr lang="tr-TR">
                <a:solidFill>
                  <a:srgbClr val="000000"/>
                </a:solidFill>
              </a:endParaRPr>
            </a:p>
          </p:txBody>
        </p:sp>
        <p:sp>
          <p:nvSpPr>
            <p:cNvPr id="55" name="Oval 54"/>
            <p:cNvSpPr/>
            <p:nvPr/>
          </p:nvSpPr>
          <p:spPr>
            <a:xfrm>
              <a:off x="4763" y="1108307"/>
              <a:ext cx="432000" cy="43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solidFill>
                    <a:srgbClr val="FFFFFF"/>
                  </a:solidFill>
                  <a:latin typeface="Calibri" pitchFamily="34" charset="0"/>
                  <a:cs typeface="Calibri" pitchFamily="34" charset="0"/>
                </a:rPr>
                <a:t>5</a:t>
              </a:r>
              <a:endParaRPr lang="tr-TR" sz="2400" b="1" dirty="0">
                <a:solidFill>
                  <a:srgbClr val="FFFFFF"/>
                </a:solidFill>
                <a:latin typeface="Calibri" pitchFamily="34" charset="0"/>
                <a:cs typeface="Calibri" pitchFamily="34" charset="0"/>
              </a:endParaRPr>
            </a:p>
          </p:txBody>
        </p:sp>
      </p:grpSp>
      <p:sp>
        <p:nvSpPr>
          <p:cNvPr id="63" name="Text Box 13"/>
          <p:cNvSpPr txBox="1">
            <a:spLocks noChangeArrowheads="1"/>
          </p:cNvSpPr>
          <p:nvPr/>
        </p:nvSpPr>
        <p:spPr bwMode="gray">
          <a:xfrm>
            <a:off x="46328" y="867791"/>
            <a:ext cx="8971965" cy="586745"/>
          </a:xfrm>
          <a:prstGeom prst="rect">
            <a:avLst/>
          </a:prstGeom>
          <a:noFill/>
          <a:ln w="3175">
            <a:solidFill>
              <a:schemeClr val="bg1">
                <a:lumMod val="85000"/>
              </a:schemeClr>
            </a:solidFill>
            <a:miter lim="800000"/>
            <a:headEnd/>
            <a:tailEnd/>
          </a:ln>
        </p:spPr>
        <p:txBody>
          <a:bodyPr wrap="square" lIns="0" tIns="0" rIns="0" bIns="0" anchor="ctr" anchorCtr="0">
            <a:noAutofit/>
          </a:bodyPr>
          <a:lstStyle/>
          <a:p>
            <a:pPr algn="ctr" defTabSz="801688">
              <a:spcAft>
                <a:spcPct val="40000"/>
              </a:spcAft>
            </a:pPr>
            <a:r>
              <a:rPr lang="tr-TR" i="1" dirty="0" smtClean="0">
                <a:solidFill>
                  <a:srgbClr val="FFFFFF"/>
                </a:solidFill>
                <a:latin typeface="Calibri" pitchFamily="34" charset="0"/>
                <a:cs typeface="Calibri" pitchFamily="34" charset="0"/>
              </a:rPr>
              <a:t>Kaza zincirini oluşturan halkalardan biri olmadıkça diğeri oluşmaz ve kaza meydana gelmez!</a:t>
            </a:r>
            <a:endParaRPr lang="en-US" b="1" i="1" dirty="0">
              <a:solidFill>
                <a:srgbClr val="FFFFFF"/>
              </a:solidFill>
              <a:latin typeface="Calibri" pitchFamily="34" charset="0"/>
              <a:cs typeface="Calibri" pitchFamily="34" charset="0"/>
            </a:endParaRPr>
          </a:p>
        </p:txBody>
      </p:sp>
      <p:pic>
        <p:nvPicPr>
          <p:cNvPr id="1026" name="Picture 2" descr="E:\Taş yapı\03-white.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5174" y="288331"/>
            <a:ext cx="431063" cy="432225"/>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3"/>
          <p:cNvSpPr txBox="1">
            <a:spLocks noChangeArrowheads="1"/>
          </p:cNvSpPr>
          <p:nvPr/>
        </p:nvSpPr>
        <p:spPr bwMode="auto">
          <a:xfrm>
            <a:off x="8429625" y="6376921"/>
            <a:ext cx="59155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336490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circle(in)">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İŞ KAZASI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İLO: «Önceden planlanmamış, bilinmeyen ve kontrol altına alınamamış olan etrafa zarar verebilecek nitelikteki olaylardır</a:t>
            </a:r>
            <a:r>
              <a:rPr lang="tr-TR" sz="2000" b="1" i="1" dirty="0" smtClean="0">
                <a:solidFill>
                  <a:srgbClr val="000000"/>
                </a:solidFill>
                <a:latin typeface="Calibri" pitchFamily="34" charset="0"/>
                <a:cs typeface="Calibri" pitchFamily="34" charset="0"/>
              </a:rPr>
              <a:t>.»</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WHO «Önceden </a:t>
            </a:r>
            <a:r>
              <a:rPr lang="tr-TR" sz="2000" b="1" i="1" dirty="0">
                <a:solidFill>
                  <a:srgbClr val="000000"/>
                </a:solidFill>
                <a:latin typeface="Calibri" pitchFamily="34" charset="0"/>
                <a:cs typeface="Calibri" pitchFamily="34" charset="0"/>
              </a:rPr>
              <a:t>planlanmamış, </a:t>
            </a:r>
            <a:r>
              <a:rPr lang="tr-TR" sz="2000" b="1" i="1" dirty="0" smtClean="0">
                <a:solidFill>
                  <a:srgbClr val="000000"/>
                </a:solidFill>
                <a:latin typeface="Calibri" pitchFamily="34" charset="0"/>
                <a:cs typeface="Calibri" pitchFamily="34" charset="0"/>
              </a:rPr>
              <a:t>çoğu kişisel </a:t>
            </a:r>
            <a:r>
              <a:rPr lang="tr-TR" sz="2000" b="1" i="1" dirty="0">
                <a:solidFill>
                  <a:srgbClr val="000000"/>
                </a:solidFill>
                <a:latin typeface="Calibri" pitchFamily="34" charset="0"/>
                <a:cs typeface="Calibri" pitchFamily="34" charset="0"/>
              </a:rPr>
              <a:t>yaralanmalara, </a:t>
            </a:r>
            <a:r>
              <a:rPr lang="tr-TR" sz="2000" b="1" i="1" dirty="0" smtClean="0">
                <a:solidFill>
                  <a:srgbClr val="000000"/>
                </a:solidFill>
                <a:latin typeface="Calibri" pitchFamily="34" charset="0"/>
                <a:cs typeface="Calibri" pitchFamily="34" charset="0"/>
              </a:rPr>
              <a:t>makinelerin ve </a:t>
            </a:r>
            <a:r>
              <a:rPr lang="tr-TR" sz="2000" b="1" i="1" dirty="0">
                <a:solidFill>
                  <a:srgbClr val="000000"/>
                </a:solidFill>
                <a:latin typeface="Calibri" pitchFamily="34" charset="0"/>
                <a:cs typeface="Calibri" pitchFamily="34" charset="0"/>
              </a:rPr>
              <a:t>araç gereçlerin </a:t>
            </a:r>
            <a:r>
              <a:rPr lang="tr-TR" sz="2000" b="1" i="1" dirty="0" smtClean="0">
                <a:solidFill>
                  <a:srgbClr val="000000"/>
                </a:solidFill>
                <a:latin typeface="Calibri" pitchFamily="34" charset="0"/>
                <a:cs typeface="Calibri" pitchFamily="34" charset="0"/>
              </a:rPr>
              <a:t>zarara uğramasına</a:t>
            </a:r>
            <a:r>
              <a:rPr lang="tr-TR" sz="2000" b="1" i="1" dirty="0">
                <a:solidFill>
                  <a:srgbClr val="000000"/>
                </a:solidFill>
                <a:latin typeface="Calibri" pitchFamily="34" charset="0"/>
                <a:cs typeface="Calibri" pitchFamily="34" charset="0"/>
              </a:rPr>
              <a:t>, üretimin </a:t>
            </a:r>
            <a:r>
              <a:rPr lang="tr-TR" sz="2000" b="1" i="1" dirty="0" smtClean="0">
                <a:solidFill>
                  <a:srgbClr val="000000"/>
                </a:solidFill>
                <a:latin typeface="Calibri" pitchFamily="34" charset="0"/>
                <a:cs typeface="Calibri" pitchFamily="34" charset="0"/>
              </a:rPr>
              <a:t>bir süre </a:t>
            </a:r>
            <a:r>
              <a:rPr lang="tr-TR" sz="2000" b="1" i="1" dirty="0">
                <a:solidFill>
                  <a:srgbClr val="000000"/>
                </a:solidFill>
                <a:latin typeface="Calibri" pitchFamily="34" charset="0"/>
                <a:cs typeface="Calibri" pitchFamily="34" charset="0"/>
              </a:rPr>
              <a:t>durmasına  yol açan bir </a:t>
            </a:r>
            <a:r>
              <a:rPr lang="tr-TR" sz="2000" b="1" i="1" dirty="0" smtClean="0">
                <a:solidFill>
                  <a:srgbClr val="000000"/>
                </a:solidFill>
                <a:latin typeface="Calibri" pitchFamily="34" charset="0"/>
                <a:cs typeface="Calibri" pitchFamily="34" charset="0"/>
              </a:rPr>
              <a:t>olay»</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792617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İSG YÖNETİMİ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«İSG </a:t>
            </a:r>
            <a:r>
              <a:rPr lang="tr-TR" sz="2000" b="1" i="1" dirty="0">
                <a:solidFill>
                  <a:srgbClr val="000000"/>
                </a:solidFill>
                <a:latin typeface="Calibri" pitchFamily="34" charset="0"/>
                <a:cs typeface="Calibri" pitchFamily="34" charset="0"/>
              </a:rPr>
              <a:t>yönetim sisteminin temel </a:t>
            </a:r>
            <a:r>
              <a:rPr lang="tr-TR" sz="2000" b="1" i="1" dirty="0" smtClean="0">
                <a:solidFill>
                  <a:srgbClr val="000000"/>
                </a:solidFill>
                <a:latin typeface="Calibri" pitchFamily="34" charset="0"/>
                <a:cs typeface="Calibri" pitchFamily="34" charset="0"/>
              </a:rPr>
              <a:t>amacı işyerlerindeki çalışma koşullarından </a:t>
            </a:r>
            <a:r>
              <a:rPr lang="tr-TR" sz="2000" b="1" i="1" dirty="0">
                <a:solidFill>
                  <a:srgbClr val="000000"/>
                </a:solidFill>
                <a:latin typeface="Calibri" pitchFamily="34" charset="0"/>
                <a:cs typeface="Calibri" pitchFamily="34" charset="0"/>
              </a:rPr>
              <a:t>kaynaklanan her türlü tehlike ve sağlık riskini azaltarak </a:t>
            </a:r>
            <a:r>
              <a:rPr lang="tr-TR" sz="2000" b="1" i="1" dirty="0">
                <a:solidFill>
                  <a:srgbClr val="C00000"/>
                </a:solidFill>
                <a:latin typeface="Calibri" pitchFamily="34" charset="0"/>
                <a:cs typeface="Calibri" pitchFamily="34" charset="0"/>
              </a:rPr>
              <a:t>insan </a:t>
            </a:r>
            <a:r>
              <a:rPr lang="tr-TR" sz="2000" b="1" i="1" dirty="0" smtClean="0">
                <a:solidFill>
                  <a:srgbClr val="C00000"/>
                </a:solidFill>
                <a:latin typeface="Calibri" pitchFamily="34" charset="0"/>
                <a:cs typeface="Calibri" pitchFamily="34" charset="0"/>
              </a:rPr>
              <a:t>sağlığını </a:t>
            </a:r>
            <a:r>
              <a:rPr lang="tr-TR" sz="2000" b="1" i="1" dirty="0" smtClean="0">
                <a:solidFill>
                  <a:srgbClr val="000000"/>
                </a:solidFill>
                <a:latin typeface="Calibri" pitchFamily="34" charset="0"/>
                <a:cs typeface="Calibri" pitchFamily="34" charset="0"/>
              </a:rPr>
              <a:t>etkilemeyen </a:t>
            </a:r>
            <a:r>
              <a:rPr lang="tr-TR" sz="2000" b="1" i="1" dirty="0">
                <a:solidFill>
                  <a:srgbClr val="000000"/>
                </a:solidFill>
                <a:latin typeface="Calibri" pitchFamily="34" charset="0"/>
                <a:cs typeface="Calibri" pitchFamily="34" charset="0"/>
              </a:rPr>
              <a:t>seviyeye </a:t>
            </a:r>
            <a:r>
              <a:rPr lang="tr-TR" sz="2000" b="1" i="1" dirty="0" smtClean="0">
                <a:solidFill>
                  <a:srgbClr val="000000"/>
                </a:solidFill>
                <a:latin typeface="Calibri" pitchFamily="34" charset="0"/>
                <a:cs typeface="Calibri" pitchFamily="34" charset="0"/>
              </a:rPr>
              <a:t>düşürmek, </a:t>
            </a:r>
            <a:r>
              <a:rPr lang="tr-TR" sz="2000" b="1" i="1" dirty="0" smtClean="0">
                <a:solidFill>
                  <a:srgbClr val="6B9B1A"/>
                </a:solidFill>
                <a:latin typeface="Calibri" pitchFamily="34" charset="0"/>
                <a:cs typeface="Calibri" pitchFamily="34" charset="0"/>
              </a:rPr>
              <a:t>işletmenin zarar ve hasara </a:t>
            </a:r>
            <a:r>
              <a:rPr lang="tr-TR" sz="2000" b="1" i="1" dirty="0" smtClean="0">
                <a:solidFill>
                  <a:srgbClr val="000000"/>
                </a:solidFill>
                <a:latin typeface="Calibri" pitchFamily="34" charset="0"/>
                <a:cs typeface="Calibri" pitchFamily="34" charset="0"/>
              </a:rPr>
              <a:t>uğramasına engel olmaktır.»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010216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ÖNLEM / ÖNLEME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a:t>
            </a:r>
            <a:r>
              <a:rPr lang="tr-TR" sz="2000" b="1" i="1" dirty="0">
                <a:solidFill>
                  <a:srgbClr val="000000"/>
                </a:solidFill>
                <a:latin typeface="Calibri" pitchFamily="34" charset="0"/>
                <a:cs typeface="Calibri" pitchFamily="34" charset="0"/>
              </a:rPr>
              <a:t>İşyerinde yürütülen işlerin bütün safhalarında iş sağlığı ve güvenliği ile ilgili riskleri ortadan kaldırmak veya azaltmak için planlanan ve alınan tedbirlerin </a:t>
            </a:r>
            <a:r>
              <a:rPr lang="tr-TR" sz="2000" b="1" i="1" dirty="0" smtClean="0">
                <a:solidFill>
                  <a:srgbClr val="000000"/>
                </a:solidFill>
                <a:latin typeface="Calibri" pitchFamily="34" charset="0"/>
                <a:cs typeface="Calibri" pitchFamily="34" charset="0"/>
              </a:rPr>
              <a:t>tümü»</a:t>
            </a:r>
          </a:p>
          <a:p>
            <a:pPr algn="ctr">
              <a:spcAft>
                <a:spcPts val="0"/>
              </a:spcAft>
              <a:buClr>
                <a:srgbClr val="292929"/>
              </a:buClr>
              <a:defRPr/>
            </a:pPr>
            <a:r>
              <a:rPr lang="tr-TR" sz="2000" i="1" dirty="0">
                <a:solidFill>
                  <a:srgbClr val="000000"/>
                </a:solidFill>
                <a:latin typeface="Calibri" pitchFamily="34" charset="0"/>
                <a:cs typeface="Calibri" pitchFamily="34" charset="0"/>
              </a:rPr>
              <a:t>(İSG Risk Değerlendirmesi </a:t>
            </a:r>
            <a:r>
              <a:rPr lang="tr-TR" sz="2000" i="1" dirty="0" smtClean="0">
                <a:solidFill>
                  <a:srgbClr val="000000"/>
                </a:solidFill>
                <a:latin typeface="Calibri" pitchFamily="34" charset="0"/>
                <a:cs typeface="Calibri" pitchFamily="34" charset="0"/>
              </a:rPr>
              <a:t>Yönetmeliği-Aralık-2012)</a:t>
            </a:r>
            <a:endParaRPr lang="tr-TR" sz="2000"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630546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GÜVENLİK</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«Risklerin </a:t>
            </a:r>
            <a:r>
              <a:rPr lang="tr-TR" sz="2000" b="1" i="1" dirty="0">
                <a:solidFill>
                  <a:srgbClr val="000000"/>
                </a:solidFill>
                <a:latin typeface="Calibri" pitchFamily="34" charset="0"/>
                <a:cs typeface="Calibri" pitchFamily="34" charset="0"/>
              </a:rPr>
              <a:t>tanımlanmış bir zaman aralığı </a:t>
            </a:r>
            <a:r>
              <a:rPr lang="tr-TR" sz="2000" b="1" i="1" dirty="0" smtClean="0">
                <a:solidFill>
                  <a:srgbClr val="000000"/>
                </a:solidFill>
                <a:latin typeface="Calibri" pitchFamily="34" charset="0"/>
                <a:cs typeface="Calibri" pitchFamily="34" charset="0"/>
              </a:rPr>
              <a:t>süresince, </a:t>
            </a:r>
            <a:r>
              <a:rPr lang="tr-TR" sz="2000" b="1" i="1" dirty="0">
                <a:solidFill>
                  <a:srgbClr val="000000"/>
                </a:solidFill>
                <a:latin typeface="Calibri" pitchFamily="34" charset="0"/>
                <a:cs typeface="Calibri" pitchFamily="34" charset="0"/>
              </a:rPr>
              <a:t>kabul edilebilir </a:t>
            </a:r>
            <a:r>
              <a:rPr lang="tr-TR" sz="2000" b="1" i="1" dirty="0" smtClean="0">
                <a:solidFill>
                  <a:srgbClr val="000000"/>
                </a:solidFill>
                <a:latin typeface="Calibri" pitchFamily="34" charset="0"/>
                <a:cs typeface="Calibri" pitchFamily="34" charset="0"/>
              </a:rPr>
              <a:t>düzey içerisinde kalmasına güvenlik denir.»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111432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UYGUNSUZLUK</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a:t>
            </a:r>
            <a:r>
              <a:rPr lang="tr-TR" sz="2000" b="1" i="1" dirty="0">
                <a:solidFill>
                  <a:srgbClr val="000000"/>
                </a:solidFill>
                <a:latin typeface="Calibri" pitchFamily="34" charset="0"/>
                <a:cs typeface="Calibri" pitchFamily="34" charset="0"/>
              </a:rPr>
              <a:t>Doğrudan ya da dolaylı olarak insan yaralanması ya da hastalığı, </a:t>
            </a:r>
            <a:r>
              <a:rPr lang="tr-TR" sz="2000" b="1" i="1" dirty="0" smtClean="0">
                <a:solidFill>
                  <a:srgbClr val="000000"/>
                </a:solidFill>
                <a:latin typeface="Calibri" pitchFamily="34" charset="0"/>
                <a:cs typeface="Calibri" pitchFamily="34" charset="0"/>
              </a:rPr>
              <a:t>malın hasar </a:t>
            </a:r>
            <a:r>
              <a:rPr lang="tr-TR" sz="2000" b="1" i="1" dirty="0">
                <a:solidFill>
                  <a:srgbClr val="000000"/>
                </a:solidFill>
                <a:latin typeface="Calibri" pitchFamily="34" charset="0"/>
                <a:cs typeface="Calibri" pitchFamily="34" charset="0"/>
              </a:rPr>
              <a:t>görmesi, </a:t>
            </a:r>
            <a:r>
              <a:rPr lang="tr-TR" sz="2000" b="1" i="1" dirty="0" smtClean="0">
                <a:solidFill>
                  <a:srgbClr val="000000"/>
                </a:solidFill>
                <a:latin typeface="Calibri" pitchFamily="34" charset="0"/>
                <a:cs typeface="Calibri" pitchFamily="34" charset="0"/>
              </a:rPr>
              <a:t>işyeri </a:t>
            </a:r>
            <a:r>
              <a:rPr lang="tr-TR" sz="2000" b="1" i="1" dirty="0">
                <a:solidFill>
                  <a:srgbClr val="000000"/>
                </a:solidFill>
                <a:latin typeface="Calibri" pitchFamily="34" charset="0"/>
                <a:cs typeface="Calibri" pitchFamily="34" charset="0"/>
              </a:rPr>
              <a:t>çevresinin zarar görmesi ya da bunların kombinasyonuna neden</a:t>
            </a:r>
          </a:p>
          <a:p>
            <a:pPr algn="ctr">
              <a:spcAft>
                <a:spcPts val="0"/>
              </a:spcAft>
              <a:buClr>
                <a:srgbClr val="292929"/>
              </a:buClr>
              <a:defRPr/>
            </a:pPr>
            <a:r>
              <a:rPr lang="tr-TR" sz="2000" b="1" i="1" dirty="0">
                <a:solidFill>
                  <a:srgbClr val="000000"/>
                </a:solidFill>
                <a:latin typeface="Calibri" pitchFamily="34" charset="0"/>
                <a:cs typeface="Calibri" pitchFamily="34" charset="0"/>
              </a:rPr>
              <a:t>olabilecek iş standartları, pratikler, prosedürler, kurallar, yönetim sistemi performansı ve</a:t>
            </a:r>
          </a:p>
          <a:p>
            <a:pPr algn="ctr">
              <a:spcAft>
                <a:spcPts val="0"/>
              </a:spcAft>
              <a:buClr>
                <a:srgbClr val="292929"/>
              </a:buClr>
              <a:defRPr/>
            </a:pPr>
            <a:r>
              <a:rPr lang="tr-TR" sz="2000" b="1" i="1" dirty="0">
                <a:solidFill>
                  <a:srgbClr val="000000"/>
                </a:solidFill>
                <a:latin typeface="Calibri" pitchFamily="34" charset="0"/>
                <a:cs typeface="Calibri" pitchFamily="34" charset="0"/>
              </a:rPr>
              <a:t>benzerlerinden, herhangi bir </a:t>
            </a:r>
            <a:r>
              <a:rPr lang="tr-TR" sz="2000" b="1" i="1" dirty="0" smtClean="0">
                <a:solidFill>
                  <a:srgbClr val="C00000"/>
                </a:solidFill>
                <a:latin typeface="Calibri" pitchFamily="34" charset="0"/>
                <a:cs typeface="Calibri" pitchFamily="34" charset="0"/>
              </a:rPr>
              <a:t>sapmanın</a:t>
            </a:r>
            <a:r>
              <a:rPr lang="tr-TR" sz="2000" b="1" i="1" dirty="0" smtClean="0">
                <a:solidFill>
                  <a:srgbClr val="000000"/>
                </a:solidFill>
                <a:latin typeface="Calibri" pitchFamily="34" charset="0"/>
                <a:cs typeface="Calibri" pitchFamily="34" charset="0"/>
              </a:rPr>
              <a:t> olmasıdır.»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257492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4013738455"/>
              </p:ext>
            </p:extLst>
          </p:nvPr>
        </p:nvGraphicFramePr>
        <p:xfrm>
          <a:off x="4802" y="2647949"/>
          <a:ext cx="9139626" cy="1228725"/>
        </p:xfrm>
        <a:graphic>
          <a:graphicData uri="http://schemas.openxmlformats.org/drawingml/2006/table">
            <a:tbl>
              <a:tblPr firstRow="1" bandRow="1">
                <a:effectLst>
                  <a:innerShdw blurRad="114300">
                    <a:prstClr val="black"/>
                  </a:innerShdw>
                </a:effectLst>
                <a:tableStyleId>{5C22544A-7EE6-4342-B048-85BDC9FD1C3A}</a:tableStyleId>
              </a:tblPr>
              <a:tblGrid>
                <a:gridCol w="566698"/>
                <a:gridCol w="1162050"/>
                <a:gridCol w="7366428"/>
                <a:gridCol w="44450"/>
              </a:tblGrid>
              <a:tr h="1152525">
                <a:tc>
                  <a:txBody>
                    <a:bodyPr/>
                    <a:lstStyle/>
                    <a:p>
                      <a:pPr algn="ctr"/>
                      <a:endParaRPr lang="tr-TR" sz="4400" b="1" dirty="0">
                        <a:solidFill>
                          <a:schemeClr val="tx1"/>
                        </a:solidFill>
                        <a:latin typeface="Calibri" pitchFamily="34" charset="0"/>
                        <a:cs typeface="Calibri" pitchFamily="34" charset="0"/>
                      </a:endParaRPr>
                    </a:p>
                  </a:txBody>
                  <a:tcPr vert="wordArtVert" anchor="ctr">
                    <a:solidFill>
                      <a:schemeClr val="bg1">
                        <a:lumMod val="85000"/>
                      </a:schemeClr>
                    </a:solidFill>
                  </a:tcPr>
                </a:tc>
                <a:tc>
                  <a:txBody>
                    <a:bodyPr/>
                    <a:lstStyle/>
                    <a:p>
                      <a:pPr algn="ctr"/>
                      <a:endParaRPr lang="tr-TR" sz="4400" b="1" dirty="0">
                        <a:latin typeface="Calibri" pitchFamily="34" charset="0"/>
                        <a:cs typeface="Calibri" pitchFamily="34" charset="0"/>
                      </a:endParaRPr>
                    </a:p>
                  </a:txBody>
                  <a:tcPr vert="wordArtVert" anchor="ctr">
                    <a:solidFill>
                      <a:schemeClr val="bg1">
                        <a:lumMod val="9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tr-TR" sz="4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Mevzuat Açısından Risk Değerlendirmesi</a:t>
                      </a:r>
                    </a:p>
                  </a:txBody>
                  <a:tcPr marL="9525" marR="9525" marT="9525" marB="0" anchor="ctr">
                    <a:solidFill>
                      <a:schemeClr val="bg1">
                        <a:lumMod val="85000"/>
                      </a:schemeClr>
                    </a:solidFill>
                  </a:tcPr>
                </a:tc>
                <a:tc>
                  <a:txBody>
                    <a:bodyPr/>
                    <a:lstStyle/>
                    <a:p>
                      <a:pPr algn="ctr" fontAlgn="ct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75757"/>
                    </a:solidFill>
                  </a:tcPr>
                </a:tc>
              </a:tr>
            </a:tbl>
          </a:graphicData>
        </a:graphic>
      </p:graphicFrame>
      <p:pic>
        <p:nvPicPr>
          <p:cNvPr id="7" name="Picture 2" descr="C:\Users\Ahmet Yiğitap\Desktop\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455" y="2790825"/>
            <a:ext cx="882220" cy="8756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9" name="Oval 8"/>
          <p:cNvSpPr>
            <a:spLocks noChangeArrowheads="1"/>
          </p:cNvSpPr>
          <p:nvPr/>
        </p:nvSpPr>
        <p:spPr bwMode="auto">
          <a:xfrm>
            <a:off x="3939596" y="984700"/>
            <a:ext cx="1144587" cy="1144588"/>
          </a:xfrm>
          <a:prstGeom prst="ellipse">
            <a:avLst/>
          </a:prstGeom>
          <a:gradFill rotWithShape="1">
            <a:gsLst>
              <a:gs pos="0">
                <a:srgbClr val="0161B2"/>
              </a:gs>
              <a:gs pos="100000">
                <a:srgbClr val="004074"/>
              </a:gs>
            </a:gsLst>
            <a:lin ang="2700000" scaled="1"/>
          </a:gradFill>
          <a:ln w="9525" algn="ctr">
            <a:noFill/>
            <a:round/>
            <a:headEnd/>
            <a:tailEnd/>
          </a:ln>
          <a:effectLst>
            <a:innerShdw blurRad="63500" dist="50800" dir="5400000">
              <a:prstClr val="black">
                <a:alpha val="50000"/>
              </a:prstClr>
            </a:innerShdw>
          </a:effec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tr-TR" sz="6600" b="1" dirty="0" smtClean="0">
                <a:solidFill>
                  <a:srgbClr val="FFFFFF"/>
                </a:solidFill>
                <a:latin typeface="Arial"/>
                <a:cs typeface="Arial" pitchFamily="34" charset="0"/>
              </a:rPr>
              <a:t>3</a:t>
            </a:r>
            <a:endParaRPr lang="tr-TR" sz="6600" b="1" dirty="0">
              <a:solidFill>
                <a:srgbClr val="FFFFFF"/>
              </a:solidFill>
              <a:latin typeface="Arial"/>
              <a:cs typeface="Arial" pitchFamily="34" charset="0"/>
            </a:endParaRPr>
          </a:p>
        </p:txBody>
      </p:sp>
    </p:spTree>
    <p:extLst>
      <p:ext uri="{BB962C8B-B14F-4D97-AF65-F5344CB8AC3E}">
        <p14:creationId xmlns:p14="http://schemas.microsoft.com/office/powerpoint/2010/main" val="2312873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408650543"/>
              </p:ext>
            </p:extLst>
          </p:nvPr>
        </p:nvGraphicFramePr>
        <p:xfrm>
          <a:off x="60345" y="859933"/>
          <a:ext cx="8933530" cy="5878757"/>
        </p:xfrm>
        <a:graphic>
          <a:graphicData uri="http://schemas.openxmlformats.org/drawingml/2006/table">
            <a:tbl>
              <a:tblPr firstRow="1" firstCol="1" bandRow="1"/>
              <a:tblGrid>
                <a:gridCol w="484822"/>
                <a:gridCol w="8448708"/>
              </a:tblGrid>
              <a:tr h="384995">
                <a:tc>
                  <a:txBody>
                    <a:bodyPr/>
                    <a:lstStyle/>
                    <a:p>
                      <a:pPr algn="ctr">
                        <a:spcAft>
                          <a:spcPts val="0"/>
                        </a:spcAft>
                      </a:pPr>
                      <a:r>
                        <a:rPr lang="tr-TR" sz="2000" b="1" i="1" dirty="0" smtClean="0">
                          <a:solidFill>
                            <a:schemeClr val="bg1"/>
                          </a:solidFill>
                          <a:effectLst/>
                          <a:latin typeface="Cambria" pitchFamily="18" charset="0"/>
                          <a:ea typeface="Times New Roman"/>
                          <a:cs typeface="Times New Roman"/>
                        </a:rPr>
                        <a:t>SN</a:t>
                      </a:r>
                      <a:endParaRPr lang="tr-TR" sz="2000" b="1"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2000" b="1" i="1" dirty="0" smtClean="0">
                          <a:solidFill>
                            <a:schemeClr val="bg1"/>
                          </a:solidFill>
                          <a:effectLst/>
                          <a:latin typeface="Cambria" pitchFamily="18" charset="0"/>
                          <a:ea typeface="Times New Roman"/>
                          <a:cs typeface="Times New Roman"/>
                        </a:rPr>
                        <a:t>KANUN VE YÖNETMELİKLER</a:t>
                      </a:r>
                      <a:endParaRPr lang="tr-TR" sz="2000" b="1" i="1" dirty="0">
                        <a:solidFill>
                          <a:schemeClr val="bg1"/>
                        </a:solidFill>
                        <a:effectLst/>
                        <a:latin typeface="Cambria" pitchFamily="18"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338212">
                <a:tc>
                  <a:txBody>
                    <a:bodyPr/>
                    <a:lstStyle/>
                    <a:p>
                      <a:pPr algn="ctr">
                        <a:spcAft>
                          <a:spcPts val="0"/>
                        </a:spcAft>
                      </a:pPr>
                      <a:r>
                        <a:rPr lang="tr-TR" sz="1400" b="1" i="1" dirty="0" smtClean="0">
                          <a:effectLst/>
                          <a:latin typeface="Calibri" pitchFamily="34" charset="0"/>
                          <a:ea typeface="Times New Roman"/>
                          <a:cs typeface="Calibri" pitchFamily="34" charset="0"/>
                        </a:rPr>
                        <a:t>1</a:t>
                      </a:r>
                      <a:endParaRPr lang="tr-TR" sz="1400" b="1"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400" b="0" i="1" dirty="0" smtClean="0">
                          <a:effectLst/>
                          <a:latin typeface="Calibri" pitchFamily="34" charset="0"/>
                          <a:cs typeface="Calibri" pitchFamily="34" charset="0"/>
                        </a:rPr>
                        <a:t>4857 Sayılı İş Kanunu</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38212">
                <a:tc>
                  <a:txBody>
                    <a:bodyPr/>
                    <a:lstStyle/>
                    <a:p>
                      <a:pPr algn="ctr">
                        <a:spcAft>
                          <a:spcPts val="0"/>
                        </a:spcAft>
                      </a:pPr>
                      <a:r>
                        <a:rPr lang="tr-TR" sz="1400" b="0" i="1" dirty="0" smtClean="0">
                          <a:effectLst/>
                          <a:latin typeface="Calibri" pitchFamily="34" charset="0"/>
                          <a:ea typeface="Times New Roman"/>
                          <a:cs typeface="Calibri" pitchFamily="34" charset="0"/>
                        </a:rPr>
                        <a:t>2</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400" b="0" i="1" dirty="0" smtClean="0">
                          <a:effectLst/>
                          <a:latin typeface="Calibri" pitchFamily="34" charset="0"/>
                          <a:ea typeface="Times New Roman"/>
                          <a:cs typeface="Calibri" pitchFamily="34" charset="0"/>
                        </a:rPr>
                        <a:t>6331 Sayılı İSG Kanunu</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38212">
                <a:tc>
                  <a:txBody>
                    <a:bodyPr/>
                    <a:lstStyle/>
                    <a:p>
                      <a:pPr algn="ctr">
                        <a:spcAft>
                          <a:spcPts val="0"/>
                        </a:spcAft>
                      </a:pPr>
                      <a:r>
                        <a:rPr lang="tr-TR" sz="1400" b="0" i="1" dirty="0" smtClean="0">
                          <a:effectLst/>
                          <a:latin typeface="Calibri" pitchFamily="34" charset="0"/>
                          <a:ea typeface="Times New Roman"/>
                          <a:cs typeface="Calibri" pitchFamily="34" charset="0"/>
                        </a:rPr>
                        <a:t>3</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400" b="0" i="1" dirty="0" smtClean="0">
                          <a:effectLst/>
                          <a:latin typeface="Calibri" pitchFamily="34" charset="0"/>
                          <a:ea typeface="Times New Roman"/>
                          <a:cs typeface="Calibri" pitchFamily="34" charset="0"/>
                        </a:rPr>
                        <a:t>İSG Risk Değerlendirmesi Yönetmeliği </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38212">
                <a:tc>
                  <a:txBody>
                    <a:bodyPr/>
                    <a:lstStyle/>
                    <a:p>
                      <a:pPr algn="ctr">
                        <a:spcAft>
                          <a:spcPts val="0"/>
                        </a:spcAft>
                      </a:pPr>
                      <a:r>
                        <a:rPr lang="tr-TR" sz="1400" b="0" i="1" dirty="0" smtClean="0">
                          <a:effectLst/>
                          <a:latin typeface="Calibri" pitchFamily="34" charset="0"/>
                          <a:ea typeface="Times New Roman"/>
                          <a:cs typeface="Calibri" pitchFamily="34" charset="0"/>
                        </a:rPr>
                        <a:t>4</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400" b="0" i="1" dirty="0" smtClean="0">
                          <a:effectLst/>
                          <a:latin typeface="Calibri" pitchFamily="34" charset="0"/>
                          <a:ea typeface="Times New Roman"/>
                          <a:cs typeface="Calibri" pitchFamily="34" charset="0"/>
                        </a:rPr>
                        <a:t>Kişisel Koruyucu Donanımların İşyerlerinde Kullanılması Hakkında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38212">
                <a:tc>
                  <a:txBody>
                    <a:bodyPr/>
                    <a:lstStyle/>
                    <a:p>
                      <a:pPr algn="ctr">
                        <a:spcAft>
                          <a:spcPts val="0"/>
                        </a:spcAft>
                      </a:pPr>
                      <a:r>
                        <a:rPr lang="tr-TR" sz="1400" b="0" i="1" dirty="0" smtClean="0">
                          <a:effectLst/>
                          <a:latin typeface="Calibri" pitchFamily="34" charset="0"/>
                          <a:ea typeface="Times New Roman"/>
                          <a:cs typeface="Calibri" pitchFamily="34" charset="0"/>
                        </a:rPr>
                        <a:t>5</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400" b="0" i="1" dirty="0" smtClean="0">
                          <a:effectLst/>
                          <a:latin typeface="Calibri" pitchFamily="34" charset="0"/>
                          <a:ea typeface="Times New Roman"/>
                          <a:cs typeface="Calibri" pitchFamily="34" charset="0"/>
                        </a:rPr>
                        <a:t>Patlayıcı Ortamların Tehlikelerinden Çalışanların Korunması Hakkında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38212">
                <a:tc>
                  <a:txBody>
                    <a:bodyPr/>
                    <a:lstStyle/>
                    <a:p>
                      <a:pPr algn="ctr">
                        <a:spcAft>
                          <a:spcPts val="0"/>
                        </a:spcAft>
                      </a:pPr>
                      <a:r>
                        <a:rPr lang="tr-TR" sz="1400" b="0" i="1" dirty="0" smtClean="0">
                          <a:effectLst/>
                          <a:latin typeface="Calibri" pitchFamily="34" charset="0"/>
                          <a:ea typeface="Times New Roman"/>
                          <a:cs typeface="Calibri" pitchFamily="34" charset="0"/>
                        </a:rPr>
                        <a:t>6</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400" b="0" i="1" dirty="0" smtClean="0">
                          <a:effectLst/>
                          <a:latin typeface="Calibri" pitchFamily="34" charset="0"/>
                          <a:ea typeface="Times New Roman"/>
                          <a:cs typeface="Calibri" pitchFamily="34" charset="0"/>
                        </a:rPr>
                        <a:t>Kanserojen ve Mutajen Maddelerle Çalışmalarda Sağlık ve Güvenlik Önlemleri Hakkında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38212">
                <a:tc>
                  <a:txBody>
                    <a:bodyPr/>
                    <a:lstStyle/>
                    <a:p>
                      <a:pPr algn="ctr">
                        <a:spcAft>
                          <a:spcPts val="0"/>
                        </a:spcAft>
                      </a:pPr>
                      <a:r>
                        <a:rPr lang="tr-TR" sz="1400" b="0" i="1" dirty="0" smtClean="0">
                          <a:effectLst/>
                          <a:latin typeface="Calibri" pitchFamily="34" charset="0"/>
                          <a:ea typeface="Times New Roman"/>
                          <a:cs typeface="Calibri" pitchFamily="34" charset="0"/>
                        </a:rPr>
                        <a:t>7</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400" b="0" i="1" dirty="0" smtClean="0">
                          <a:effectLst/>
                          <a:latin typeface="Calibri" pitchFamily="34" charset="0"/>
                          <a:ea typeface="Times New Roman"/>
                          <a:cs typeface="Calibri" pitchFamily="34" charset="0"/>
                        </a:rPr>
                        <a:t>Kimyasal Maddelerle Çalışmalarda Sağlık ve Güvenlik Önlemleri Hakkında Yönetmelik</a:t>
                      </a:r>
                      <a:endParaRPr lang="tr-TR" sz="14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38212">
                <a:tc>
                  <a:txBody>
                    <a:bodyPr/>
                    <a:lstStyle/>
                    <a:p>
                      <a:pPr algn="ctr">
                        <a:spcAft>
                          <a:spcPts val="0"/>
                        </a:spcAft>
                      </a:pPr>
                      <a:r>
                        <a:rPr lang="tr-TR" sz="1400" b="0" i="1" dirty="0" smtClean="0">
                          <a:effectLst/>
                          <a:latin typeface="Calibri" pitchFamily="34" charset="0"/>
                          <a:ea typeface="Times New Roman"/>
                          <a:cs typeface="Calibri" pitchFamily="34" charset="0"/>
                        </a:rPr>
                        <a:t>8</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400" b="0" i="1" dirty="0" smtClean="0">
                          <a:effectLst/>
                          <a:latin typeface="Calibri" pitchFamily="34" charset="0"/>
                          <a:ea typeface="Times New Roman"/>
                          <a:cs typeface="Calibri" pitchFamily="34" charset="0"/>
                        </a:rPr>
                        <a:t>Asbestle Çalışmalarda Sağlık ve Güvenlik Önlemleri Hakkında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38212">
                <a:tc>
                  <a:txBody>
                    <a:bodyPr/>
                    <a:lstStyle/>
                    <a:p>
                      <a:pPr algn="ctr">
                        <a:spcAft>
                          <a:spcPts val="0"/>
                        </a:spcAft>
                      </a:pPr>
                      <a:r>
                        <a:rPr lang="tr-TR" sz="1400" b="0" i="1" dirty="0" smtClean="0">
                          <a:effectLst/>
                          <a:latin typeface="Calibri" pitchFamily="34" charset="0"/>
                          <a:ea typeface="Times New Roman"/>
                          <a:cs typeface="Calibri" pitchFamily="34" charset="0"/>
                        </a:rPr>
                        <a:t>9</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400" b="0" i="1" dirty="0" smtClean="0">
                          <a:effectLst/>
                          <a:latin typeface="Calibri" pitchFamily="34" charset="0"/>
                          <a:ea typeface="Times New Roman"/>
                          <a:cs typeface="Calibri" pitchFamily="34" charset="0"/>
                        </a:rPr>
                        <a:t>Biyolojik Etkenlere Maruziyet Risklerinin Önlenmesi Hakkında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38212">
                <a:tc>
                  <a:txBody>
                    <a:bodyPr/>
                    <a:lstStyle/>
                    <a:p>
                      <a:pPr algn="ctr">
                        <a:spcAft>
                          <a:spcPts val="0"/>
                        </a:spcAft>
                      </a:pPr>
                      <a:r>
                        <a:rPr lang="tr-TR" sz="1400" b="0" i="1" dirty="0" smtClean="0">
                          <a:effectLst/>
                          <a:latin typeface="Calibri" pitchFamily="34" charset="0"/>
                          <a:ea typeface="Times New Roman"/>
                          <a:cs typeface="Calibri" pitchFamily="34" charset="0"/>
                        </a:rPr>
                        <a:t>10</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400" b="0" i="1" dirty="0" smtClean="0">
                          <a:effectLst/>
                          <a:latin typeface="Calibri" pitchFamily="34" charset="0"/>
                          <a:ea typeface="Times New Roman"/>
                          <a:cs typeface="Calibri" pitchFamily="34" charset="0"/>
                        </a:rPr>
                        <a:t>Titreşim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38212">
                <a:tc>
                  <a:txBody>
                    <a:bodyPr/>
                    <a:lstStyle/>
                    <a:p>
                      <a:pPr algn="ctr">
                        <a:spcAft>
                          <a:spcPts val="0"/>
                        </a:spcAft>
                      </a:pPr>
                      <a:r>
                        <a:rPr lang="tr-TR" sz="1400" b="0" i="1" dirty="0" smtClean="0">
                          <a:effectLst/>
                          <a:latin typeface="Calibri" pitchFamily="34" charset="0"/>
                          <a:ea typeface="Times New Roman"/>
                          <a:cs typeface="Calibri" pitchFamily="34" charset="0"/>
                        </a:rPr>
                        <a:t>11</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400" b="0" i="1" dirty="0" smtClean="0">
                          <a:effectLst/>
                          <a:latin typeface="Calibri" pitchFamily="34" charset="0"/>
                          <a:ea typeface="Times New Roman"/>
                          <a:cs typeface="Calibri" pitchFamily="34" charset="0"/>
                        </a:rPr>
                        <a:t>Gürültü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38212">
                <a:tc>
                  <a:txBody>
                    <a:bodyPr/>
                    <a:lstStyle/>
                    <a:p>
                      <a:pPr algn="ctr">
                        <a:spcAft>
                          <a:spcPts val="0"/>
                        </a:spcAft>
                      </a:pPr>
                      <a:r>
                        <a:rPr lang="tr-TR" sz="1400" b="0" i="1" dirty="0" smtClean="0">
                          <a:effectLst/>
                          <a:latin typeface="Calibri" pitchFamily="34" charset="0"/>
                          <a:ea typeface="Times New Roman"/>
                          <a:cs typeface="Calibri" pitchFamily="34" charset="0"/>
                        </a:rPr>
                        <a:t>12</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400" b="0" i="1" dirty="0" smtClean="0">
                          <a:effectLst/>
                          <a:latin typeface="Calibri" pitchFamily="34" charset="0"/>
                          <a:ea typeface="Times New Roman"/>
                          <a:cs typeface="Calibri" pitchFamily="34" charset="0"/>
                        </a:rPr>
                        <a:t>Ekranlı Araçlarla Çalışmalarda Sağlık ve Güvenlik Önlemleri Hakkında Yönetmelik</a:t>
                      </a:r>
                      <a:endParaRPr lang="tr-TR" sz="14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38212">
                <a:tc>
                  <a:txBody>
                    <a:bodyPr/>
                    <a:lstStyle/>
                    <a:p>
                      <a:pPr algn="ctr">
                        <a:spcAft>
                          <a:spcPts val="0"/>
                        </a:spcAft>
                      </a:pPr>
                      <a:r>
                        <a:rPr lang="tr-TR" sz="1400" b="0" i="1" dirty="0" smtClean="0">
                          <a:effectLst/>
                          <a:latin typeface="Calibri" pitchFamily="34" charset="0"/>
                          <a:ea typeface="Times New Roman"/>
                          <a:cs typeface="Calibri" pitchFamily="34" charset="0"/>
                        </a:rPr>
                        <a:t>13</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400" b="0" i="1" dirty="0" smtClean="0">
                          <a:effectLst/>
                          <a:latin typeface="Calibri" pitchFamily="34" charset="0"/>
                          <a:ea typeface="Times New Roman"/>
                          <a:cs typeface="Calibri" pitchFamily="34" charset="0"/>
                        </a:rPr>
                        <a:t>Yapı İşlerinde Sağlık ve Güvenlik Yönetmeliği (Sağlık ve Güvenlik planı hazırlama…)</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38212">
                <a:tc>
                  <a:txBody>
                    <a:bodyPr/>
                    <a:lstStyle/>
                    <a:p>
                      <a:pPr algn="ctr">
                        <a:spcAft>
                          <a:spcPts val="0"/>
                        </a:spcAft>
                      </a:pPr>
                      <a:r>
                        <a:rPr lang="tr-TR" sz="1400" b="0" i="1" dirty="0" smtClean="0">
                          <a:effectLst/>
                          <a:latin typeface="Calibri" pitchFamily="34" charset="0"/>
                          <a:ea typeface="Times New Roman"/>
                          <a:cs typeface="Calibri" pitchFamily="34" charset="0"/>
                        </a:rPr>
                        <a:t>14</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400" b="0" i="1" dirty="0" smtClean="0">
                          <a:effectLst/>
                          <a:latin typeface="Calibri" pitchFamily="34" charset="0"/>
                          <a:ea typeface="Times New Roman"/>
                          <a:cs typeface="Calibri" pitchFamily="34" charset="0"/>
                        </a:rPr>
                        <a:t>İşyeri Hekimlerinin Görev, Yetki, Sorumluluk ve Eğitimleri Hakkında Yönetmelik</a:t>
                      </a:r>
                      <a:endParaRPr lang="tr-TR" sz="14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38212">
                <a:tc>
                  <a:txBody>
                    <a:bodyPr/>
                    <a:lstStyle/>
                    <a:p>
                      <a:pPr algn="ctr">
                        <a:spcAft>
                          <a:spcPts val="0"/>
                        </a:spcAft>
                      </a:pPr>
                      <a:r>
                        <a:rPr lang="tr-TR" sz="1400" b="0" i="1" dirty="0" smtClean="0">
                          <a:effectLst/>
                          <a:latin typeface="Calibri" pitchFamily="34" charset="0"/>
                          <a:ea typeface="Times New Roman"/>
                          <a:cs typeface="Calibri" pitchFamily="34" charset="0"/>
                        </a:rPr>
                        <a:t>14</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0" i="1" dirty="0" smtClean="0">
                          <a:effectLst/>
                          <a:latin typeface="Calibri" pitchFamily="34" charset="0"/>
                          <a:ea typeface="Times New Roman"/>
                          <a:cs typeface="Calibri" pitchFamily="34" charset="0"/>
                        </a:rPr>
                        <a:t>Yeraltı ve Yerüstü Maden İşletmelerinde Sağlık ve Güvenlik Şartları Yönetmeliği ve Sondajla Maden Çıkarılan İşletmelerde Sağlık ve Güvenlik Şartları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32074">
                <a:tc>
                  <a:txBody>
                    <a:bodyPr/>
                    <a:lstStyle/>
                    <a:p>
                      <a:pPr algn="ctr">
                        <a:spcAft>
                          <a:spcPts val="0"/>
                        </a:spcAft>
                      </a:pPr>
                      <a:r>
                        <a:rPr lang="tr-TR" sz="1400" b="0" i="1" dirty="0" smtClean="0">
                          <a:effectLst/>
                          <a:latin typeface="Calibri" pitchFamily="34" charset="0"/>
                          <a:ea typeface="Times New Roman"/>
                          <a:cs typeface="Calibri" pitchFamily="34" charset="0"/>
                        </a:rPr>
                        <a:t>16</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0" i="1" dirty="0" smtClean="0">
                          <a:effectLst/>
                          <a:latin typeface="Calibri" pitchFamily="34" charset="0"/>
                          <a:ea typeface="Times New Roman"/>
                          <a:cs typeface="Calibri" pitchFamily="34" charset="0"/>
                        </a:rPr>
                        <a:t>İş Sağlığı Hizmetlerine İlişkin 161 Numaralı ILO (Uluslararası Çalışma Örgütü) Sözleşmesi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1" name="Rectangle 31"/>
          <p:cNvSpPr txBox="1">
            <a:spLocks noChangeArrowheads="1"/>
          </p:cNvSpPr>
          <p:nvPr/>
        </p:nvSpPr>
        <p:spPr bwMode="gray">
          <a:xfrm>
            <a:off x="231797" y="330840"/>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MEVZUATTA RİSK DEĞERLENDİRME</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373340881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547847338"/>
              </p:ext>
            </p:extLst>
          </p:nvPr>
        </p:nvGraphicFramePr>
        <p:xfrm>
          <a:off x="60345" y="859933"/>
          <a:ext cx="8933530" cy="5832369"/>
        </p:xfrm>
        <a:graphic>
          <a:graphicData uri="http://schemas.openxmlformats.org/drawingml/2006/table">
            <a:tbl>
              <a:tblPr firstRow="1" firstCol="1" bandRow="1"/>
              <a:tblGrid>
                <a:gridCol w="484822"/>
                <a:gridCol w="8448708"/>
              </a:tblGrid>
              <a:tr h="384995">
                <a:tc>
                  <a:txBody>
                    <a:bodyPr/>
                    <a:lstStyle/>
                    <a:p>
                      <a:pPr algn="ctr">
                        <a:spcAft>
                          <a:spcPts val="0"/>
                        </a:spcAft>
                      </a:pPr>
                      <a:r>
                        <a:rPr lang="tr-TR" sz="2000" b="1" i="1" dirty="0" smtClean="0">
                          <a:solidFill>
                            <a:schemeClr val="bg1"/>
                          </a:solidFill>
                          <a:effectLst/>
                          <a:latin typeface="Cambria" pitchFamily="18" charset="0"/>
                          <a:ea typeface="Times New Roman"/>
                          <a:cs typeface="Times New Roman"/>
                        </a:rPr>
                        <a:t>SN</a:t>
                      </a:r>
                      <a:endParaRPr lang="tr-TR" sz="2000" b="1"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2000" b="1" i="1" dirty="0" smtClean="0">
                          <a:solidFill>
                            <a:schemeClr val="bg1"/>
                          </a:solidFill>
                          <a:effectLst/>
                          <a:latin typeface="Cambria" pitchFamily="18" charset="0"/>
                          <a:ea typeface="Times New Roman"/>
                          <a:cs typeface="Times New Roman"/>
                        </a:rPr>
                        <a:t>KANUN VE YÖNETMELİKLER</a:t>
                      </a:r>
                      <a:endParaRPr lang="tr-TR" sz="2000" b="1" i="1" dirty="0">
                        <a:solidFill>
                          <a:schemeClr val="bg1"/>
                        </a:solidFill>
                        <a:effectLst/>
                        <a:latin typeface="Cambria" pitchFamily="18"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338212">
                <a:tc>
                  <a:txBody>
                    <a:bodyPr/>
                    <a:lstStyle/>
                    <a:p>
                      <a:pPr algn="ctr">
                        <a:spcAft>
                          <a:spcPts val="0"/>
                        </a:spcAft>
                      </a:pPr>
                      <a:r>
                        <a:rPr lang="tr-TR" sz="1400" b="0" i="1" dirty="0" smtClean="0">
                          <a:effectLst/>
                          <a:latin typeface="Calibri" pitchFamily="34" charset="0"/>
                          <a:ea typeface="Times New Roman"/>
                          <a:cs typeface="Calibri" pitchFamily="34" charset="0"/>
                        </a:rPr>
                        <a:t>17</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400" b="0" i="1" dirty="0" smtClean="0">
                          <a:effectLst/>
                          <a:latin typeface="Calibri" pitchFamily="34" charset="0"/>
                          <a:cs typeface="Calibri" pitchFamily="34" charset="0"/>
                        </a:rPr>
                        <a:t>Elle Taşıma İşleri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38212">
                <a:tc>
                  <a:txBody>
                    <a:bodyPr/>
                    <a:lstStyle/>
                    <a:p>
                      <a:pPr algn="ctr">
                        <a:spcAft>
                          <a:spcPts val="0"/>
                        </a:spcAft>
                      </a:pPr>
                      <a:r>
                        <a:rPr lang="tr-TR" sz="1400" b="0" i="1" dirty="0" smtClean="0">
                          <a:effectLst/>
                          <a:latin typeface="Calibri" pitchFamily="34" charset="0"/>
                          <a:ea typeface="Times New Roman"/>
                          <a:cs typeface="Calibri" pitchFamily="34" charset="0"/>
                        </a:rPr>
                        <a:t>18</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400" b="0" i="1" dirty="0" smtClean="0">
                          <a:effectLst/>
                          <a:latin typeface="Calibri" pitchFamily="34" charset="0"/>
                          <a:ea typeface="Times New Roman"/>
                          <a:cs typeface="Calibri" pitchFamily="34" charset="0"/>
                        </a:rPr>
                        <a:t> İş Ekipmanlarının Kullanımında Sağlık ve Güvenlik Şartları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38212">
                <a:tc>
                  <a:txBody>
                    <a:bodyPr/>
                    <a:lstStyle/>
                    <a:p>
                      <a:pPr algn="ctr">
                        <a:spcAft>
                          <a:spcPts val="0"/>
                        </a:spcAft>
                      </a:pPr>
                      <a:r>
                        <a:rPr lang="tr-TR" sz="1400" b="0" i="1" dirty="0" smtClean="0">
                          <a:effectLst/>
                          <a:latin typeface="Calibri" pitchFamily="34" charset="0"/>
                          <a:ea typeface="Times New Roman"/>
                          <a:cs typeface="Calibri" pitchFamily="34" charset="0"/>
                        </a:rPr>
                        <a:t>19</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400" b="0" i="1" dirty="0" smtClean="0">
                          <a:effectLst/>
                          <a:latin typeface="Calibri" pitchFamily="34" charset="0"/>
                          <a:ea typeface="Times New Roman"/>
                          <a:cs typeface="Calibri" pitchFamily="34" charset="0"/>
                        </a:rPr>
                        <a:t>Sondajla Maden Çıkarılan İşletmelerde Sağlık Ve Güvenlik Şartları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38212">
                <a:tc>
                  <a:txBody>
                    <a:bodyPr/>
                    <a:lstStyle/>
                    <a:p>
                      <a:pPr algn="ctr">
                        <a:spcAft>
                          <a:spcPts val="0"/>
                        </a:spcAft>
                      </a:pPr>
                      <a:r>
                        <a:rPr lang="tr-TR" sz="1400" b="0" i="1" dirty="0" smtClean="0">
                          <a:effectLst/>
                          <a:latin typeface="Calibri" pitchFamily="34" charset="0"/>
                          <a:ea typeface="Times New Roman"/>
                          <a:cs typeface="Calibri" pitchFamily="34" charset="0"/>
                        </a:rPr>
                        <a:t>20</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400" b="0" i="1" dirty="0" smtClean="0">
                          <a:effectLst/>
                          <a:latin typeface="Calibri" pitchFamily="34" charset="0"/>
                          <a:ea typeface="Times New Roman"/>
                          <a:cs typeface="Calibri" pitchFamily="34" charset="0"/>
                        </a:rPr>
                        <a:t>Büyük Endüstriyel Kazaların Kontrolü Hakkında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38212">
                <a:tc>
                  <a:txBody>
                    <a:bodyPr/>
                    <a:lstStyle/>
                    <a:p>
                      <a:pPr algn="ctr">
                        <a:spcAft>
                          <a:spcPts val="0"/>
                        </a:spcAft>
                      </a:pPr>
                      <a:r>
                        <a:rPr lang="tr-TR" sz="1400" b="0" i="1" dirty="0" smtClean="0">
                          <a:effectLst/>
                          <a:latin typeface="Calibri" pitchFamily="34" charset="0"/>
                          <a:ea typeface="Times New Roman"/>
                          <a:cs typeface="Calibri" pitchFamily="34" charset="0"/>
                        </a:rPr>
                        <a:t>21</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400" b="0" i="1" dirty="0" smtClean="0">
                          <a:effectLst/>
                          <a:latin typeface="Calibri" pitchFamily="34" charset="0"/>
                          <a:ea typeface="Times New Roman"/>
                          <a:cs typeface="Calibri" pitchFamily="34" charset="0"/>
                        </a:rPr>
                        <a:t> Gebe veya Emziren Kadınların Çalıştırılma Şartlarıyla Emzirme Odaları ve Çocuk Bakım Yurtlarına Dair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38212">
                <a:tc>
                  <a:txBody>
                    <a:bodyPr/>
                    <a:lstStyle/>
                    <a:p>
                      <a:pPr algn="ctr">
                        <a:spcAft>
                          <a:spcPts val="0"/>
                        </a:spcAft>
                      </a:pPr>
                      <a:r>
                        <a:rPr lang="tr-TR" sz="1400" b="0" i="1" dirty="0" smtClean="0">
                          <a:effectLst/>
                          <a:latin typeface="Calibri" pitchFamily="34" charset="0"/>
                          <a:ea typeface="Times New Roman"/>
                          <a:cs typeface="Calibri" pitchFamily="34" charset="0"/>
                        </a:rPr>
                        <a:t>22</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400" b="0" i="1" dirty="0" smtClean="0">
                          <a:effectLst/>
                          <a:latin typeface="Calibri" pitchFamily="34" charset="0"/>
                          <a:ea typeface="Times New Roman"/>
                          <a:cs typeface="Calibri" pitchFamily="34" charset="0"/>
                        </a:rPr>
                        <a:t> Radyasyon Güvenliği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38212">
                <a:tc>
                  <a:txBody>
                    <a:bodyPr/>
                    <a:lstStyle/>
                    <a:p>
                      <a:pPr algn="ctr">
                        <a:spcAft>
                          <a:spcPts val="0"/>
                        </a:spcAft>
                      </a:pPr>
                      <a:r>
                        <a:rPr lang="tr-TR" sz="1400" b="0" i="1" dirty="0" smtClean="0">
                          <a:effectLst/>
                          <a:latin typeface="Calibri" pitchFamily="34" charset="0"/>
                          <a:ea typeface="Times New Roman"/>
                          <a:cs typeface="Calibri" pitchFamily="34" charset="0"/>
                        </a:rPr>
                        <a:t>23</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400" b="0" i="1" dirty="0" smtClean="0">
                          <a:effectLst/>
                          <a:latin typeface="Calibri" pitchFamily="34" charset="0"/>
                          <a:ea typeface="Times New Roman"/>
                          <a:cs typeface="Calibri" pitchFamily="34" charset="0"/>
                        </a:rPr>
                        <a:t>Güvenlik ve Sağlık İşaretleri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38212">
                <a:tc>
                  <a:txBody>
                    <a:bodyPr/>
                    <a:lstStyle/>
                    <a:p>
                      <a:pPr algn="ctr">
                        <a:spcAft>
                          <a:spcPts val="0"/>
                        </a:spcAft>
                      </a:pPr>
                      <a:r>
                        <a:rPr lang="tr-TR" sz="1400" b="0" i="1" dirty="0" smtClean="0">
                          <a:effectLst/>
                          <a:latin typeface="Calibri" pitchFamily="34" charset="0"/>
                          <a:ea typeface="Times New Roman"/>
                          <a:cs typeface="Calibri" pitchFamily="34" charset="0"/>
                        </a:rPr>
                        <a:t>24</a:t>
                      </a: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400" b="0" i="1" dirty="0" smtClean="0">
                          <a:effectLst/>
                          <a:latin typeface="Calibri" pitchFamily="34" charset="0"/>
                          <a:ea typeface="Times New Roman"/>
                          <a:cs typeface="Calibri" pitchFamily="34" charset="0"/>
                        </a:rPr>
                        <a:t> İşyeri Bina ve Eklentilerinde Alınacak Sağlık Ve Güvenlik Önlemlerine İlişkin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38212">
                <a:tc>
                  <a:txBody>
                    <a:bodyPr/>
                    <a:lstStyle/>
                    <a:p>
                      <a:pPr algn="ctr">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endParaRPr lang="tr-TR" sz="1400" b="0" i="1" dirty="0" smtClean="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38212">
                <a:tc>
                  <a:txBody>
                    <a:bodyPr/>
                    <a:lstStyle/>
                    <a:p>
                      <a:pPr algn="ctr">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endParaRPr lang="tr-TR" sz="1400" b="0" i="1" dirty="0" smtClean="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38212">
                <a:tc>
                  <a:txBody>
                    <a:bodyPr/>
                    <a:lstStyle/>
                    <a:p>
                      <a:pPr algn="ctr">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endParaRPr lang="tr-TR" sz="1400" b="0" i="1" dirty="0" smtClean="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38212">
                <a:tc>
                  <a:txBody>
                    <a:bodyPr/>
                    <a:lstStyle/>
                    <a:p>
                      <a:pPr algn="ctr">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endParaRPr lang="tr-TR" sz="14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38212">
                <a:tc>
                  <a:txBody>
                    <a:bodyPr/>
                    <a:lstStyle/>
                    <a:p>
                      <a:pPr algn="ctr">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endParaRPr lang="tr-TR" sz="1400" b="0" i="1" dirty="0" smtClean="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38212">
                <a:tc>
                  <a:txBody>
                    <a:bodyPr/>
                    <a:lstStyle/>
                    <a:p>
                      <a:pPr algn="ctr">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endParaRPr lang="tr-TR" sz="14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38212">
                <a:tc>
                  <a:txBody>
                    <a:bodyPr/>
                    <a:lstStyle/>
                    <a:p>
                      <a:pPr algn="ctr">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endParaRPr lang="tr-TR" sz="1400" b="0" i="1" dirty="0" smtClean="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74194">
                <a:tc>
                  <a:txBody>
                    <a:bodyPr/>
                    <a:lstStyle/>
                    <a:p>
                      <a:pPr algn="ctr">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endParaRPr lang="tr-TR" sz="1400" b="0" i="1" dirty="0" smtClean="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1" name="Rectangle 31"/>
          <p:cNvSpPr txBox="1">
            <a:spLocks noChangeArrowheads="1"/>
          </p:cNvSpPr>
          <p:nvPr/>
        </p:nvSpPr>
        <p:spPr bwMode="gray">
          <a:xfrm>
            <a:off x="231797" y="330840"/>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MEVZUATTA RİSK DEĞERLENDİRME</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425010658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6331</a:t>
            </a: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a:t>
            </a: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ayılı </a:t>
            </a:r>
            <a:r>
              <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İş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Sağlığı ve Güvenliği Kanunu</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b="1" i="1" dirty="0" smtClean="0">
                <a:solidFill>
                  <a:srgbClr val="000000"/>
                </a:solidFill>
                <a:latin typeface="Calibri" pitchFamily="34" charset="0"/>
                <a:cs typeface="Calibri" pitchFamily="34" charset="0"/>
              </a:rPr>
              <a:t>İşveren</a:t>
            </a:r>
            <a:r>
              <a:rPr lang="tr-TR" sz="2000" b="1" i="1" dirty="0">
                <a:solidFill>
                  <a:srgbClr val="000000"/>
                </a:solidFill>
                <a:latin typeface="Calibri" pitchFamily="34" charset="0"/>
                <a:cs typeface="Calibri" pitchFamily="34" charset="0"/>
              </a:rPr>
              <a:t>, iş sağlığı ve güvenliği yönünden risk değerlendirmesi yapmak veya yaptırmakla yükümlüdür. Risk değerlendirmesi yapılırken, aşağıdaki hususlar dikkate alınır;</a:t>
            </a:r>
          </a:p>
          <a:p>
            <a:pPr marL="342900" indent="-342900">
              <a:spcAft>
                <a:spcPts val="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Belirli </a:t>
            </a:r>
            <a:r>
              <a:rPr lang="tr-TR" sz="2000" b="1" i="1" dirty="0">
                <a:solidFill>
                  <a:srgbClr val="000000"/>
                </a:solidFill>
                <a:latin typeface="Calibri" pitchFamily="34" charset="0"/>
                <a:cs typeface="Calibri" pitchFamily="34" charset="0"/>
              </a:rPr>
              <a:t>risklerden etkilenecek çalışanların durumu</a:t>
            </a:r>
          </a:p>
          <a:p>
            <a:pPr marL="342900" indent="-342900">
              <a:spcAft>
                <a:spcPts val="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Kullanılacak </a:t>
            </a:r>
            <a:r>
              <a:rPr lang="tr-TR" sz="2000" b="1" i="1" dirty="0">
                <a:solidFill>
                  <a:srgbClr val="000000"/>
                </a:solidFill>
                <a:latin typeface="Calibri" pitchFamily="34" charset="0"/>
                <a:cs typeface="Calibri" pitchFamily="34" charset="0"/>
              </a:rPr>
              <a:t>iş ekipmanı ile kimyasal madde ve müstahzarların seçimi</a:t>
            </a:r>
          </a:p>
          <a:p>
            <a:pPr marL="342900" indent="-342900">
              <a:spcAft>
                <a:spcPts val="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İşyerinin </a:t>
            </a:r>
            <a:r>
              <a:rPr lang="tr-TR" sz="2000" b="1" i="1" dirty="0">
                <a:solidFill>
                  <a:srgbClr val="000000"/>
                </a:solidFill>
                <a:latin typeface="Calibri" pitchFamily="34" charset="0"/>
                <a:cs typeface="Calibri" pitchFamily="34" charset="0"/>
              </a:rPr>
              <a:t>tertip ve düzeni</a:t>
            </a:r>
          </a:p>
          <a:p>
            <a:pPr marL="342900" indent="-342900">
              <a:spcAft>
                <a:spcPts val="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Genç</a:t>
            </a:r>
            <a:r>
              <a:rPr lang="tr-TR" sz="2000" b="1" i="1" dirty="0">
                <a:solidFill>
                  <a:srgbClr val="000000"/>
                </a:solidFill>
                <a:latin typeface="Calibri" pitchFamily="34" charset="0"/>
                <a:cs typeface="Calibri" pitchFamily="34" charset="0"/>
              </a:rPr>
              <a:t>, yaşlı, engelli, gebe veya emziren çalışanlar gibi özel politika gerektiren gruplar ile kadın çalışanların durumu</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1</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1171296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4857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a:t>
            </a: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ayılı </a:t>
            </a:r>
            <a:r>
              <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İş Kanununun 78.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M</a:t>
            </a: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addesi </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Bu maddeye göre </a:t>
            </a:r>
            <a:r>
              <a:rPr lang="tr-TR" sz="2000" b="1" i="1" dirty="0">
                <a:solidFill>
                  <a:srgbClr val="000000"/>
                </a:solidFill>
                <a:latin typeface="Calibri" pitchFamily="34" charset="0"/>
                <a:cs typeface="Calibri" pitchFamily="34" charset="0"/>
              </a:rPr>
              <a:t>çıkartılmış yönetmeliklerin çoğunda</a:t>
            </a:r>
            <a:r>
              <a:rPr lang="tr-TR" sz="2000" b="1" i="1" dirty="0" smtClean="0">
                <a:solidFill>
                  <a:srgbClr val="000000"/>
                </a:solidFill>
                <a:latin typeface="Calibri" pitchFamily="34" charset="0"/>
                <a:cs typeface="Calibri" pitchFamily="34" charset="0"/>
              </a:rPr>
              <a:t>, işverenlere </a:t>
            </a:r>
            <a:r>
              <a:rPr lang="tr-TR" sz="2000" b="1" i="1" dirty="0">
                <a:solidFill>
                  <a:srgbClr val="000000"/>
                </a:solidFill>
                <a:latin typeface="Calibri" pitchFamily="34" charset="0"/>
                <a:cs typeface="Calibri" pitchFamily="34" charset="0"/>
              </a:rPr>
              <a:t>işyerlerinde </a:t>
            </a:r>
            <a:r>
              <a:rPr lang="tr-TR" sz="2000" b="1" i="1" dirty="0" smtClean="0">
                <a:solidFill>
                  <a:srgbClr val="000000"/>
                </a:solidFill>
                <a:latin typeface="Calibri" pitchFamily="34" charset="0"/>
                <a:cs typeface="Calibri" pitchFamily="34" charset="0"/>
              </a:rPr>
              <a:t>«Risk Değerlendirmesi» yapma </a:t>
            </a:r>
            <a:r>
              <a:rPr lang="tr-TR" sz="2000" b="1" i="1" dirty="0">
                <a:solidFill>
                  <a:srgbClr val="000000"/>
                </a:solidFill>
                <a:latin typeface="Calibri" pitchFamily="34" charset="0"/>
                <a:cs typeface="Calibri" pitchFamily="34" charset="0"/>
              </a:rPr>
              <a:t>ve alınan sonuçlara göre </a:t>
            </a:r>
            <a:r>
              <a:rPr lang="tr-TR" sz="2000" b="1" i="1" dirty="0" smtClean="0">
                <a:solidFill>
                  <a:srgbClr val="000000"/>
                </a:solidFill>
                <a:latin typeface="Calibri" pitchFamily="34" charset="0"/>
                <a:cs typeface="Calibri" pitchFamily="34" charset="0"/>
              </a:rPr>
              <a:t>gerekli sağlık </a:t>
            </a:r>
            <a:r>
              <a:rPr lang="tr-TR" sz="2000" b="1" i="1" dirty="0">
                <a:solidFill>
                  <a:srgbClr val="000000"/>
                </a:solidFill>
                <a:latin typeface="Calibri" pitchFamily="34" charset="0"/>
                <a:cs typeface="Calibri" pitchFamily="34" charset="0"/>
              </a:rPr>
              <a:t>ve güvenlik önlemlerini </a:t>
            </a:r>
            <a:r>
              <a:rPr lang="tr-TR" sz="2000" b="1" i="1" dirty="0" smtClean="0">
                <a:solidFill>
                  <a:srgbClr val="000000"/>
                </a:solidFill>
                <a:latin typeface="Calibri" pitchFamily="34" charset="0"/>
                <a:cs typeface="Calibri" pitchFamily="34" charset="0"/>
              </a:rPr>
              <a:t>belirlenme zorunluluğunun </a:t>
            </a:r>
            <a:r>
              <a:rPr lang="tr-TR" sz="2000" b="1" i="1" dirty="0">
                <a:solidFill>
                  <a:srgbClr val="000000"/>
                </a:solidFill>
                <a:latin typeface="Calibri" pitchFamily="34" charset="0"/>
                <a:cs typeface="Calibri" pitchFamily="34" charset="0"/>
              </a:rPr>
              <a:t>getirilmiştir</a:t>
            </a:r>
            <a:r>
              <a:rPr lang="tr-TR" sz="2000" b="1" i="1" dirty="0" smtClean="0">
                <a:solidFill>
                  <a:srgbClr val="000000"/>
                </a:solidFill>
                <a:latin typeface="Calibri" pitchFamily="34" charset="0"/>
                <a:cs typeface="Calibri" pitchFamily="34" charset="0"/>
              </a:rPr>
              <a:t>.</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«İş kanunu kapsamındaki </a:t>
            </a:r>
            <a:r>
              <a:rPr lang="tr-TR" sz="2000" b="1" i="1" dirty="0" smtClean="0">
                <a:solidFill>
                  <a:srgbClr val="C00000"/>
                </a:solidFill>
                <a:latin typeface="Calibri" pitchFamily="34" charset="0"/>
                <a:cs typeface="Calibri" pitchFamily="34" charset="0"/>
              </a:rPr>
              <a:t>tüm işyerlerinde </a:t>
            </a:r>
            <a:r>
              <a:rPr lang="tr-TR" sz="2000" b="1" i="1" dirty="0" smtClean="0">
                <a:solidFill>
                  <a:srgbClr val="000000"/>
                </a:solidFill>
                <a:latin typeface="Calibri" pitchFamily="34" charset="0"/>
                <a:cs typeface="Calibri" pitchFamily="34" charset="0"/>
              </a:rPr>
              <a:t>risk değerlendirmesi yapılması zorunlu hale getirilmiştir.»</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35" name="Oval 34"/>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2</a:t>
            </a:r>
            <a:endParaRPr lang="tr-TR" sz="2800" b="1" dirty="0">
              <a:solidFill>
                <a:srgbClr val="000000"/>
              </a:solidFill>
              <a:latin typeface="Cambria" pitchFamily="18" charset="0"/>
            </a:endParaRPr>
          </a:p>
        </p:txBody>
      </p:sp>
      <p:sp>
        <p:nvSpPr>
          <p:cNvPr id="3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70434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İSG Risk Değerlendirmesi Yönetmelik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(29.12.02/28512)</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İşveren; çalışma ortamının ve çalışanların sağlık ve güvenliğini sağlama, sürdürme ve geliştirme amacı ile iş sağlığı ve güvenliği yönünden risk değerlendirmesi yapar veya </a:t>
            </a:r>
            <a:r>
              <a:rPr lang="tr-TR" sz="2000" b="1" i="1" dirty="0" smtClean="0">
                <a:solidFill>
                  <a:srgbClr val="000000"/>
                </a:solidFill>
                <a:latin typeface="Calibri" pitchFamily="34" charset="0"/>
                <a:cs typeface="Calibri" pitchFamily="34" charset="0"/>
              </a:rPr>
              <a:t>yaptırır.</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3</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697770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Yönetmelikler</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b="1" i="1" dirty="0" smtClean="0">
                <a:solidFill>
                  <a:srgbClr val="000000"/>
                </a:solidFill>
                <a:latin typeface="Calibri" pitchFamily="34" charset="0"/>
                <a:cs typeface="Calibri" pitchFamily="34" charset="0"/>
              </a:rPr>
              <a:t>Kanserojen </a:t>
            </a:r>
            <a:r>
              <a:rPr lang="tr-TR" sz="2000" b="1" i="1" dirty="0">
                <a:solidFill>
                  <a:srgbClr val="000000"/>
                </a:solidFill>
                <a:latin typeface="Calibri" pitchFamily="34" charset="0"/>
                <a:cs typeface="Calibri" pitchFamily="34" charset="0"/>
              </a:rPr>
              <a:t>ve Mutajen </a:t>
            </a:r>
            <a:r>
              <a:rPr lang="tr-TR" sz="2000" b="1" i="1" dirty="0" smtClean="0">
                <a:solidFill>
                  <a:srgbClr val="000000"/>
                </a:solidFill>
                <a:latin typeface="Calibri" pitchFamily="34" charset="0"/>
                <a:cs typeface="Calibri" pitchFamily="34" charset="0"/>
              </a:rPr>
              <a:t>Maddelerle Çalışmalarda </a:t>
            </a:r>
            <a:r>
              <a:rPr lang="tr-TR" sz="2000" b="1" i="1" dirty="0">
                <a:solidFill>
                  <a:srgbClr val="000000"/>
                </a:solidFill>
                <a:latin typeface="Calibri" pitchFamily="34" charset="0"/>
                <a:cs typeface="Calibri" pitchFamily="34" charset="0"/>
              </a:rPr>
              <a:t>Sağlık ve Güvenlik </a:t>
            </a:r>
            <a:r>
              <a:rPr lang="tr-TR" sz="2000" b="1" i="1" dirty="0" smtClean="0">
                <a:solidFill>
                  <a:srgbClr val="000000"/>
                </a:solidFill>
                <a:latin typeface="Calibri" pitchFamily="34" charset="0"/>
                <a:cs typeface="Calibri" pitchFamily="34" charset="0"/>
              </a:rPr>
              <a:t>Önlemleri Hakkında </a:t>
            </a:r>
            <a:r>
              <a:rPr lang="tr-TR" sz="2000" b="1" i="1" dirty="0">
                <a:solidFill>
                  <a:srgbClr val="000000"/>
                </a:solidFill>
                <a:latin typeface="Calibri" pitchFamily="34" charset="0"/>
                <a:cs typeface="Calibri" pitchFamily="34" charset="0"/>
              </a:rPr>
              <a:t>Yönetmelik</a:t>
            </a:r>
          </a:p>
          <a:p>
            <a:pPr algn="ctr">
              <a:spcAft>
                <a:spcPts val="0"/>
              </a:spcAft>
              <a:buClr>
                <a:srgbClr val="292929"/>
              </a:buClr>
              <a:defRPr/>
            </a:pPr>
            <a:endParaRPr lang="tr-TR" sz="4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Kanserojen </a:t>
            </a:r>
            <a:r>
              <a:rPr lang="tr-TR" sz="2000" i="1" dirty="0">
                <a:solidFill>
                  <a:srgbClr val="000000"/>
                </a:solidFill>
                <a:latin typeface="Calibri" pitchFamily="34" charset="0"/>
                <a:cs typeface="Calibri" pitchFamily="34" charset="0"/>
              </a:rPr>
              <a:t>ve mutajen maddelere maruziyet riski bulunan işlerde çalışanların, bu </a:t>
            </a:r>
            <a:r>
              <a:rPr lang="tr-TR" sz="2000" i="1" dirty="0" smtClean="0">
                <a:solidFill>
                  <a:srgbClr val="000000"/>
                </a:solidFill>
                <a:latin typeface="Calibri" pitchFamily="34" charset="0"/>
                <a:cs typeface="Calibri" pitchFamily="34" charset="0"/>
              </a:rPr>
              <a:t>maddelere;</a:t>
            </a: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Maruziyet şekli, </a:t>
            </a: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Maruziyet miktarı </a:t>
            </a: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Maruziyet süresi </a:t>
            </a:r>
          </a:p>
          <a:p>
            <a:pPr>
              <a:spcAft>
                <a:spcPts val="0"/>
              </a:spcAft>
              <a:buClr>
                <a:srgbClr val="292929"/>
              </a:buClr>
              <a:defRPr/>
            </a:pPr>
            <a:r>
              <a:rPr lang="tr-TR" sz="2000" i="1" dirty="0" smtClean="0">
                <a:solidFill>
                  <a:srgbClr val="000000"/>
                </a:solidFill>
                <a:latin typeface="Calibri" pitchFamily="34" charset="0"/>
                <a:cs typeface="Calibri" pitchFamily="34" charset="0"/>
              </a:rPr>
              <a:t>                      ……belirlenerek risk </a:t>
            </a:r>
            <a:r>
              <a:rPr lang="tr-TR" sz="2000" i="1" dirty="0">
                <a:solidFill>
                  <a:srgbClr val="000000"/>
                </a:solidFill>
                <a:latin typeface="Calibri" pitchFamily="34" charset="0"/>
                <a:cs typeface="Calibri" pitchFamily="34" charset="0"/>
              </a:rPr>
              <a:t>değerlendirmesi yapılacak ve alınması gerekli sağlık ve güvenlik önlemleri belirlenecektir. </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4</a:t>
            </a:r>
            <a:endParaRPr lang="tr-TR" sz="2800" b="1" dirty="0">
              <a:solidFill>
                <a:srgbClr val="000000"/>
              </a:solidFill>
              <a:latin typeface="Cambria" pitchFamily="18" charset="0"/>
            </a:endParaRPr>
          </a:p>
        </p:txBody>
      </p:sp>
      <p:sp>
        <p:nvSpPr>
          <p:cNvPr id="3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246968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İSG YÖNETİM SİSTEMİ (OHSAS)</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32" name="Grup 31"/>
          <p:cNvGrpSpPr/>
          <p:nvPr/>
        </p:nvGrpSpPr>
        <p:grpSpPr>
          <a:xfrm>
            <a:off x="334479" y="990740"/>
            <a:ext cx="8475038" cy="612000"/>
            <a:chOff x="345112" y="1447959"/>
            <a:chExt cx="8475038" cy="612000"/>
          </a:xfrm>
        </p:grpSpPr>
        <p:sp>
          <p:nvSpPr>
            <p:cNvPr id="33" name="Rectangle 11"/>
            <p:cNvSpPr>
              <a:spLocks noChangeArrowheads="1"/>
            </p:cNvSpPr>
            <p:nvPr/>
          </p:nvSpPr>
          <p:spPr bwMode="gray">
            <a:xfrm>
              <a:off x="957404" y="1554539"/>
              <a:ext cx="7862746"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SÜREKLİ İYİLEŞTİRME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grpSp>
          <p:nvGrpSpPr>
            <p:cNvPr id="34" name="Group 9"/>
            <p:cNvGrpSpPr>
              <a:grpSpLocks noChangeAspect="1"/>
            </p:cNvGrpSpPr>
            <p:nvPr/>
          </p:nvGrpSpPr>
          <p:grpSpPr bwMode="auto">
            <a:xfrm>
              <a:off x="345112" y="1447959"/>
              <a:ext cx="612000" cy="612000"/>
              <a:chOff x="1710" y="1035"/>
              <a:chExt cx="2316" cy="2316"/>
            </a:xfrm>
          </p:grpSpPr>
          <p:grpSp>
            <p:nvGrpSpPr>
              <p:cNvPr id="35" name="Group 10"/>
              <p:cNvGrpSpPr>
                <a:grpSpLocks/>
              </p:cNvGrpSpPr>
              <p:nvPr/>
            </p:nvGrpSpPr>
            <p:grpSpPr bwMode="auto">
              <a:xfrm rot="3600000">
                <a:off x="1710" y="1035"/>
                <a:ext cx="2316" cy="2316"/>
                <a:chOff x="1710" y="1035"/>
                <a:chExt cx="2316" cy="2316"/>
              </a:xfrm>
            </p:grpSpPr>
            <p:sp>
              <p:nvSpPr>
                <p:cNvPr id="40"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41"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42"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36" name="Group 14"/>
              <p:cNvGrpSpPr>
                <a:grpSpLocks/>
              </p:cNvGrpSpPr>
              <p:nvPr/>
            </p:nvGrpSpPr>
            <p:grpSpPr bwMode="auto">
              <a:xfrm rot="7200000">
                <a:off x="2059" y="1386"/>
                <a:ext cx="1616" cy="1614"/>
                <a:chOff x="2060" y="1387"/>
                <a:chExt cx="1616" cy="1614"/>
              </a:xfrm>
            </p:grpSpPr>
            <p:sp>
              <p:nvSpPr>
                <p:cNvPr id="37"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8"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9"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grpSp>
      <p:sp>
        <p:nvSpPr>
          <p:cNvPr id="43" name="Rectangle 3"/>
          <p:cNvSpPr>
            <a:spLocks noChangeArrowheads="1"/>
          </p:cNvSpPr>
          <p:nvPr/>
        </p:nvSpPr>
        <p:spPr bwMode="auto">
          <a:xfrm>
            <a:off x="563563" y="6000322"/>
            <a:ext cx="5416550" cy="610028"/>
          </a:xfrm>
          <a:prstGeom prst="rect">
            <a:avLst/>
          </a:prstGeom>
          <a:solidFill>
            <a:srgbClr val="E5FFBF"/>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r>
              <a:rPr lang="en-US" sz="1600" b="1" dirty="0" smtClean="0">
                <a:solidFill>
                  <a:srgbClr val="000000"/>
                </a:solidFill>
                <a:latin typeface="Calibri" pitchFamily="34" charset="0"/>
                <a:cs typeface="Calibri" pitchFamily="34" charset="0"/>
              </a:rPr>
              <a:t>UYGULAMA – ÖLÇME</a:t>
            </a:r>
            <a:r>
              <a:rPr lang="tr-TR" sz="1600" b="1" dirty="0" smtClean="0">
                <a:solidFill>
                  <a:srgbClr val="000000"/>
                </a:solidFill>
                <a:latin typeface="Calibri" pitchFamily="34" charset="0"/>
                <a:cs typeface="Calibri" pitchFamily="34" charset="0"/>
              </a:rPr>
              <a:t> (VE DEĞERLENDİRME)</a:t>
            </a:r>
            <a:r>
              <a:rPr lang="en-US" sz="1600" b="1" dirty="0" smtClean="0">
                <a:solidFill>
                  <a:srgbClr val="000000"/>
                </a:solidFill>
                <a:latin typeface="Calibri" pitchFamily="34" charset="0"/>
                <a:cs typeface="Calibri" pitchFamily="34" charset="0"/>
              </a:rPr>
              <a:t> – İZLEME</a:t>
            </a:r>
          </a:p>
        </p:txBody>
      </p:sp>
      <p:sp>
        <p:nvSpPr>
          <p:cNvPr id="44" name="AutoShape 4"/>
          <p:cNvSpPr>
            <a:spLocks noChangeArrowheads="1"/>
          </p:cNvSpPr>
          <p:nvPr/>
        </p:nvSpPr>
        <p:spPr bwMode="auto">
          <a:xfrm>
            <a:off x="2451580" y="1509848"/>
            <a:ext cx="1830387" cy="1219200"/>
          </a:xfrm>
          <a:prstGeom prst="triangle">
            <a:avLst>
              <a:gd name="adj" fmla="val 50000"/>
            </a:avLst>
          </a:prstGeom>
          <a:solidFill>
            <a:schemeClr val="accent1">
              <a:lumMod val="75000"/>
            </a:schemeClr>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r>
              <a:rPr lang="en-US" sz="2000" b="1" dirty="0" smtClean="0">
                <a:solidFill>
                  <a:srgbClr val="FFFFFF"/>
                </a:solidFill>
                <a:latin typeface="Calibri" pitchFamily="34" charset="0"/>
                <a:cs typeface="Calibri" pitchFamily="34" charset="0"/>
              </a:rPr>
              <a:t>İSG</a:t>
            </a:r>
          </a:p>
          <a:p>
            <a:pPr algn="ctr" eaLnBrk="0" hangingPunct="0"/>
            <a:r>
              <a:rPr lang="en-US" sz="2000" b="1" dirty="0" smtClean="0">
                <a:solidFill>
                  <a:srgbClr val="FFFFFF"/>
                </a:solidFill>
                <a:latin typeface="Calibri" pitchFamily="34" charset="0"/>
                <a:cs typeface="Calibri" pitchFamily="34" charset="0"/>
              </a:rPr>
              <a:t>POLİTİKASI</a:t>
            </a:r>
          </a:p>
        </p:txBody>
      </p:sp>
      <p:sp>
        <p:nvSpPr>
          <p:cNvPr id="46" name="AutoShape 5"/>
          <p:cNvSpPr>
            <a:spLocks noChangeArrowheads="1"/>
          </p:cNvSpPr>
          <p:nvPr/>
        </p:nvSpPr>
        <p:spPr bwMode="auto">
          <a:xfrm flipV="1">
            <a:off x="1477963" y="2806994"/>
            <a:ext cx="3798887" cy="105972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5">
              <a:lumMod val="75000"/>
            </a:schemeClr>
          </a:solidFill>
          <a:ln w="9525">
            <a:solidFill>
              <a:schemeClr val="tx1"/>
            </a:solidFill>
            <a:miter lim="800000"/>
            <a:headEnd/>
            <a:tailEnd/>
          </a:ln>
          <a:effectLst>
            <a:outerShdw dist="107763" dir="2700000" algn="ctr" rotWithShape="0">
              <a:schemeClr val="bg2"/>
            </a:outerShdw>
          </a:effectLst>
        </p:spPr>
        <p:txBody>
          <a:bodyPr rot="10800000" wrap="none" anchor="ctr"/>
          <a:lstStyle/>
          <a:p>
            <a:pPr algn="ctr" eaLnBrk="0" hangingPunct="0"/>
            <a:endParaRPr lang="tr-TR" sz="1600" dirty="0" smtClean="0">
              <a:solidFill>
                <a:srgbClr val="FFFFFF"/>
              </a:solidFill>
              <a:latin typeface="Calibri" pitchFamily="34" charset="0"/>
              <a:cs typeface="Calibri" pitchFamily="34" charset="0"/>
            </a:endParaRPr>
          </a:p>
        </p:txBody>
      </p:sp>
      <p:sp>
        <p:nvSpPr>
          <p:cNvPr id="47" name="Text Box 6"/>
          <p:cNvSpPr txBox="1">
            <a:spLocks noChangeArrowheads="1"/>
          </p:cNvSpPr>
          <p:nvPr/>
        </p:nvSpPr>
        <p:spPr bwMode="auto">
          <a:xfrm>
            <a:off x="1945758" y="3022172"/>
            <a:ext cx="2785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600" b="1" dirty="0" smtClean="0">
                <a:solidFill>
                  <a:srgbClr val="000000"/>
                </a:solidFill>
                <a:latin typeface="Calibri" pitchFamily="34" charset="0"/>
                <a:cs typeface="Calibri" pitchFamily="34" charset="0"/>
              </a:rPr>
              <a:t>TEHLİKE &amp; RİSK ANALİZİ</a:t>
            </a:r>
          </a:p>
          <a:p>
            <a:pPr algn="ctr" eaLnBrk="0" hangingPunct="0"/>
            <a:r>
              <a:rPr lang="en-US" sz="1200" b="1" dirty="0" smtClean="0">
                <a:solidFill>
                  <a:srgbClr val="000000"/>
                </a:solidFill>
                <a:latin typeface="Calibri" pitchFamily="34" charset="0"/>
                <a:cs typeface="Calibri" pitchFamily="34" charset="0"/>
              </a:rPr>
              <a:t>ÖNEMLİ RİSKLER</a:t>
            </a:r>
            <a:r>
              <a:rPr lang="tr-TR" sz="1200" b="1" dirty="0" smtClean="0">
                <a:solidFill>
                  <a:srgbClr val="000000"/>
                </a:solidFill>
                <a:latin typeface="Calibri" pitchFamily="34" charset="0"/>
                <a:cs typeface="Calibri" pitchFamily="34" charset="0"/>
              </a:rPr>
              <a:t> </a:t>
            </a:r>
            <a:r>
              <a:rPr lang="en-US" sz="1200" b="1" dirty="0" smtClean="0">
                <a:solidFill>
                  <a:srgbClr val="000000"/>
                </a:solidFill>
                <a:latin typeface="Calibri" pitchFamily="34" charset="0"/>
                <a:cs typeface="Calibri" pitchFamily="34" charset="0"/>
              </a:rPr>
              <a:t>AMAÇ VE HEDEFLER</a:t>
            </a:r>
          </a:p>
        </p:txBody>
      </p:sp>
      <p:sp>
        <p:nvSpPr>
          <p:cNvPr id="48" name="AutoShape 7"/>
          <p:cNvSpPr>
            <a:spLocks noChangeArrowheads="1"/>
          </p:cNvSpPr>
          <p:nvPr/>
        </p:nvSpPr>
        <p:spPr bwMode="auto">
          <a:xfrm>
            <a:off x="1125538" y="3942922"/>
            <a:ext cx="4151312" cy="838200"/>
          </a:xfrm>
          <a:prstGeom prst="flowChartMultidocument">
            <a:avLst/>
          </a:prstGeom>
          <a:solidFill>
            <a:srgbClr val="C0FF63"/>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r>
              <a:rPr lang="en-US" sz="1600" b="1" dirty="0" smtClean="0">
                <a:solidFill>
                  <a:srgbClr val="000000"/>
                </a:solidFill>
                <a:latin typeface="Calibri" pitchFamily="34" charset="0"/>
                <a:cs typeface="Calibri" pitchFamily="34" charset="0"/>
              </a:rPr>
              <a:t>İSG PROGRAM(LAR)I</a:t>
            </a:r>
          </a:p>
        </p:txBody>
      </p:sp>
      <p:sp>
        <p:nvSpPr>
          <p:cNvPr id="49" name="AutoShape 8"/>
          <p:cNvSpPr>
            <a:spLocks noChangeArrowheads="1"/>
          </p:cNvSpPr>
          <p:nvPr/>
        </p:nvSpPr>
        <p:spPr bwMode="auto">
          <a:xfrm>
            <a:off x="422275" y="4857322"/>
            <a:ext cx="1336675" cy="990600"/>
          </a:xfrm>
          <a:prstGeom prst="flowChartMultidocument">
            <a:avLst/>
          </a:prstGeom>
          <a:solidFill>
            <a:srgbClr val="D6FF99"/>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r>
              <a:rPr lang="en-US" sz="1600" b="1" smtClean="0">
                <a:solidFill>
                  <a:srgbClr val="000000"/>
                </a:solidFill>
                <a:latin typeface="Calibri" pitchFamily="34" charset="0"/>
                <a:cs typeface="Calibri" pitchFamily="34" charset="0"/>
              </a:rPr>
              <a:t>Plan</a:t>
            </a:r>
          </a:p>
        </p:txBody>
      </p:sp>
      <p:sp>
        <p:nvSpPr>
          <p:cNvPr id="50" name="AutoShape 9"/>
          <p:cNvSpPr>
            <a:spLocks noChangeArrowheads="1"/>
          </p:cNvSpPr>
          <p:nvPr/>
        </p:nvSpPr>
        <p:spPr bwMode="auto">
          <a:xfrm>
            <a:off x="1828800" y="4857322"/>
            <a:ext cx="1336675" cy="990600"/>
          </a:xfrm>
          <a:prstGeom prst="flowChartMultidocument">
            <a:avLst/>
          </a:prstGeom>
          <a:solidFill>
            <a:srgbClr val="D6FF99"/>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r>
              <a:rPr lang="en-US" sz="1600" b="1" smtClean="0">
                <a:solidFill>
                  <a:srgbClr val="000000"/>
                </a:solidFill>
                <a:latin typeface="Calibri" pitchFamily="34" charset="0"/>
                <a:cs typeface="Calibri" pitchFamily="34" charset="0"/>
              </a:rPr>
              <a:t>Prosedür</a:t>
            </a:r>
          </a:p>
        </p:txBody>
      </p:sp>
      <p:sp>
        <p:nvSpPr>
          <p:cNvPr id="51" name="AutoShape 10"/>
          <p:cNvSpPr>
            <a:spLocks noChangeArrowheads="1"/>
          </p:cNvSpPr>
          <p:nvPr/>
        </p:nvSpPr>
        <p:spPr bwMode="auto">
          <a:xfrm>
            <a:off x="3236913" y="4857322"/>
            <a:ext cx="1336675" cy="990600"/>
          </a:xfrm>
          <a:prstGeom prst="flowChartMultidocument">
            <a:avLst/>
          </a:prstGeom>
          <a:solidFill>
            <a:srgbClr val="D6FF99"/>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r>
              <a:rPr lang="en-US" sz="1600" b="1" smtClean="0">
                <a:solidFill>
                  <a:srgbClr val="000000"/>
                </a:solidFill>
                <a:latin typeface="Calibri" pitchFamily="34" charset="0"/>
                <a:cs typeface="Calibri" pitchFamily="34" charset="0"/>
              </a:rPr>
              <a:t>Talimat</a:t>
            </a:r>
          </a:p>
        </p:txBody>
      </p:sp>
      <p:sp>
        <p:nvSpPr>
          <p:cNvPr id="56" name="AutoShape 11"/>
          <p:cNvSpPr>
            <a:spLocks noChangeArrowheads="1"/>
          </p:cNvSpPr>
          <p:nvPr/>
        </p:nvSpPr>
        <p:spPr bwMode="auto">
          <a:xfrm>
            <a:off x="4643438" y="4857322"/>
            <a:ext cx="1336675" cy="990600"/>
          </a:xfrm>
          <a:prstGeom prst="flowChartMultidocument">
            <a:avLst/>
          </a:prstGeom>
          <a:solidFill>
            <a:srgbClr val="D6FF99"/>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r>
              <a:rPr lang="en-US" sz="1600" b="1" smtClean="0">
                <a:solidFill>
                  <a:srgbClr val="000000"/>
                </a:solidFill>
                <a:latin typeface="Calibri" pitchFamily="34" charset="0"/>
                <a:cs typeface="Calibri" pitchFamily="34" charset="0"/>
              </a:rPr>
              <a:t>Harici</a:t>
            </a:r>
          </a:p>
          <a:p>
            <a:pPr algn="ctr" eaLnBrk="0" hangingPunct="0"/>
            <a:r>
              <a:rPr lang="en-US" sz="1600" b="1" smtClean="0">
                <a:solidFill>
                  <a:srgbClr val="000000"/>
                </a:solidFill>
                <a:latin typeface="Calibri" pitchFamily="34" charset="0"/>
                <a:cs typeface="Calibri" pitchFamily="34" charset="0"/>
              </a:rPr>
              <a:t>Doküman</a:t>
            </a:r>
          </a:p>
        </p:txBody>
      </p:sp>
      <p:sp>
        <p:nvSpPr>
          <p:cNvPr id="57" name="AutoShape 12"/>
          <p:cNvSpPr>
            <a:spLocks noChangeArrowheads="1"/>
          </p:cNvSpPr>
          <p:nvPr/>
        </p:nvSpPr>
        <p:spPr bwMode="auto">
          <a:xfrm>
            <a:off x="6754813" y="2647522"/>
            <a:ext cx="2054704" cy="12954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tr-TR" sz="1600" b="1" dirty="0" smtClean="0">
                <a:solidFill>
                  <a:srgbClr val="000000"/>
                </a:solidFill>
                <a:latin typeface="Calibri" pitchFamily="34" charset="0"/>
                <a:cs typeface="Calibri" pitchFamily="34" charset="0"/>
              </a:rPr>
              <a:t>(</a:t>
            </a:r>
            <a:r>
              <a:rPr lang="en-US" sz="1600" b="1" dirty="0" smtClean="0">
                <a:solidFill>
                  <a:srgbClr val="000000"/>
                </a:solidFill>
                <a:latin typeface="Calibri" pitchFamily="34" charset="0"/>
                <a:cs typeface="Calibri" pitchFamily="34" charset="0"/>
              </a:rPr>
              <a:t>YÖNETİMİN</a:t>
            </a:r>
            <a:r>
              <a:rPr lang="tr-TR" sz="1600" b="1" dirty="0" smtClean="0">
                <a:solidFill>
                  <a:srgbClr val="000000"/>
                </a:solidFill>
                <a:latin typeface="Calibri" pitchFamily="34" charset="0"/>
                <a:cs typeface="Calibri" pitchFamily="34" charset="0"/>
              </a:rPr>
              <a:t>)</a:t>
            </a:r>
            <a:endParaRPr lang="en-US" sz="1600" b="1" dirty="0" smtClean="0">
              <a:solidFill>
                <a:srgbClr val="000000"/>
              </a:solidFill>
              <a:latin typeface="Calibri" pitchFamily="34" charset="0"/>
              <a:cs typeface="Calibri" pitchFamily="34" charset="0"/>
            </a:endParaRPr>
          </a:p>
          <a:p>
            <a:pPr algn="ctr" eaLnBrk="0" hangingPunct="0"/>
            <a:r>
              <a:rPr lang="en-US" sz="1600" b="1" dirty="0" smtClean="0">
                <a:solidFill>
                  <a:srgbClr val="000000"/>
                </a:solidFill>
                <a:latin typeface="Calibri" pitchFamily="34" charset="0"/>
                <a:cs typeface="Calibri" pitchFamily="34" charset="0"/>
              </a:rPr>
              <a:t>GÖZDEN</a:t>
            </a:r>
            <a:r>
              <a:rPr lang="tr-TR" sz="1600" b="1" dirty="0" smtClean="0">
                <a:solidFill>
                  <a:srgbClr val="000000"/>
                </a:solidFill>
                <a:latin typeface="Calibri" pitchFamily="34" charset="0"/>
                <a:cs typeface="Calibri" pitchFamily="34" charset="0"/>
              </a:rPr>
              <a:t> </a:t>
            </a:r>
            <a:r>
              <a:rPr lang="en-US" sz="1600" b="1" dirty="0" smtClean="0">
                <a:solidFill>
                  <a:srgbClr val="000000"/>
                </a:solidFill>
                <a:latin typeface="Calibri" pitchFamily="34" charset="0"/>
                <a:cs typeface="Calibri" pitchFamily="34" charset="0"/>
              </a:rPr>
              <a:t>GEÇİRME</a:t>
            </a:r>
          </a:p>
        </p:txBody>
      </p:sp>
      <p:sp>
        <p:nvSpPr>
          <p:cNvPr id="58" name="AutoShape 13"/>
          <p:cNvSpPr>
            <a:spLocks noChangeArrowheads="1"/>
          </p:cNvSpPr>
          <p:nvPr/>
        </p:nvSpPr>
        <p:spPr bwMode="auto">
          <a:xfrm>
            <a:off x="6191250" y="3866721"/>
            <a:ext cx="2286000" cy="2829354"/>
          </a:xfrm>
          <a:custGeom>
            <a:avLst/>
            <a:gdLst>
              <a:gd name="G0" fmla="+- 8486 0 0"/>
              <a:gd name="G1" fmla="+- 17357 0 0"/>
              <a:gd name="G2" fmla="+- 5400 0 0"/>
              <a:gd name="G3" fmla="*/ 8486 1 2"/>
              <a:gd name="G4" fmla="+- G3 10800 0"/>
              <a:gd name="G5" fmla="+- 21600 8486 17357"/>
              <a:gd name="G6" fmla="+- 17357 5400 0"/>
              <a:gd name="G7" fmla="*/ G6 1 2"/>
              <a:gd name="G8" fmla="*/ 17357 2 1"/>
              <a:gd name="G9" fmla="+- G8 0 21600"/>
              <a:gd name="G10" fmla="*/ 21600 G0 G1"/>
              <a:gd name="G11" fmla="*/ 21600 G4 G1"/>
              <a:gd name="G12" fmla="*/ 21600 G5 G1"/>
              <a:gd name="G13" fmla="*/ 21600 G7 G1"/>
              <a:gd name="G14" fmla="*/ 17357 1 2"/>
              <a:gd name="G15" fmla="+- G5 0 G4"/>
              <a:gd name="G16" fmla="+- G0 0 G4"/>
              <a:gd name="G17" fmla="*/ G2 G15 G16"/>
              <a:gd name="T0" fmla="*/ 15043 w 21600"/>
              <a:gd name="T1" fmla="*/ 0 h 21600"/>
              <a:gd name="T2" fmla="*/ 8486 w 21600"/>
              <a:gd name="T3" fmla="*/ 5400 h 21600"/>
              <a:gd name="T4" fmla="*/ 0 w 21600"/>
              <a:gd name="T5" fmla="*/ 18720 h 21600"/>
              <a:gd name="T6" fmla="*/ 8679 w 21600"/>
              <a:gd name="T7" fmla="*/ 21600 h 21600"/>
              <a:gd name="T8" fmla="*/ 17357 w 21600"/>
              <a:gd name="T9" fmla="*/ 14161 h 21600"/>
              <a:gd name="T10" fmla="*/ 21600 w 21600"/>
              <a:gd name="T11" fmla="*/ 54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043" y="0"/>
                </a:moveTo>
                <a:lnTo>
                  <a:pt x="8486" y="5400"/>
                </a:lnTo>
                <a:lnTo>
                  <a:pt x="12729" y="5400"/>
                </a:lnTo>
                <a:lnTo>
                  <a:pt x="12729" y="15841"/>
                </a:lnTo>
                <a:lnTo>
                  <a:pt x="0" y="15841"/>
                </a:lnTo>
                <a:lnTo>
                  <a:pt x="0" y="21600"/>
                </a:lnTo>
                <a:lnTo>
                  <a:pt x="17357" y="21600"/>
                </a:lnTo>
                <a:lnTo>
                  <a:pt x="17357" y="5400"/>
                </a:lnTo>
                <a:lnTo>
                  <a:pt x="21600" y="5400"/>
                </a:lnTo>
                <a:close/>
              </a:path>
            </a:pathLst>
          </a:custGeom>
          <a:solidFill>
            <a:schemeClr val="accent5">
              <a:lumMod val="60000"/>
              <a:lumOff val="40000"/>
              <a:alpha val="68000"/>
            </a:schemeClr>
          </a:solidFill>
          <a:ln w="12700">
            <a:solidFill>
              <a:schemeClr val="bg1">
                <a:lumMod val="50000"/>
              </a:schemeClr>
            </a:solidFill>
            <a:miter lim="800000"/>
            <a:headEnd/>
            <a:tailEnd/>
          </a:ln>
          <a:effectLst/>
          <a:extLst/>
        </p:spPr>
        <p:txBody>
          <a:bodyPr wrap="none" anchor="ctr"/>
          <a:lstStyle/>
          <a:p>
            <a:pPr eaLnBrk="0" hangingPunct="0"/>
            <a:endParaRPr lang="tr-TR" sz="2400" smtClean="0">
              <a:solidFill>
                <a:srgbClr val="000000"/>
              </a:solidFill>
              <a:latin typeface="Times New Roman" pitchFamily="18" charset="0"/>
            </a:endParaRPr>
          </a:p>
        </p:txBody>
      </p:sp>
      <p:sp>
        <p:nvSpPr>
          <p:cNvPr id="59" name="Line 14"/>
          <p:cNvSpPr>
            <a:spLocks noChangeShapeType="1"/>
          </p:cNvSpPr>
          <p:nvPr/>
        </p:nvSpPr>
        <p:spPr bwMode="auto">
          <a:xfrm flipH="1" flipV="1">
            <a:off x="3953908" y="1968810"/>
            <a:ext cx="2765977" cy="1053362"/>
          </a:xfrm>
          <a:prstGeom prst="line">
            <a:avLst/>
          </a:prstGeom>
          <a:ln>
            <a:headEnd/>
            <a:tailEnd type="triangle" w="med" len="med"/>
          </a:ln>
          <a:extLst/>
        </p:spPr>
        <p:style>
          <a:lnRef idx="3">
            <a:schemeClr val="dk1"/>
          </a:lnRef>
          <a:fillRef idx="0">
            <a:schemeClr val="dk1"/>
          </a:fillRef>
          <a:effectRef idx="2">
            <a:schemeClr val="dk1"/>
          </a:effectRef>
          <a:fontRef idx="minor">
            <a:schemeClr val="tx1"/>
          </a:fontRef>
        </p:style>
        <p:txBody>
          <a:bodyPr wrap="none" anchor="ctr"/>
          <a:lstStyle/>
          <a:p>
            <a:pPr eaLnBrk="0" hangingPunct="0"/>
            <a:endParaRPr lang="tr-TR" sz="2400" smtClean="0">
              <a:solidFill>
                <a:srgbClr val="000000"/>
              </a:solidFill>
            </a:endParaRPr>
          </a:p>
        </p:txBody>
      </p:sp>
      <p:sp>
        <p:nvSpPr>
          <p:cNvPr id="60" name="Line 15"/>
          <p:cNvSpPr>
            <a:spLocks noChangeShapeType="1"/>
          </p:cNvSpPr>
          <p:nvPr/>
        </p:nvSpPr>
        <p:spPr bwMode="auto">
          <a:xfrm flipH="1" flipV="1">
            <a:off x="4807539" y="3172062"/>
            <a:ext cx="1912347" cy="76200"/>
          </a:xfrm>
          <a:prstGeom prst="line">
            <a:avLst/>
          </a:prstGeom>
          <a:ln>
            <a:headEnd/>
            <a:tailEnd type="triangle" w="med" len="med"/>
          </a:ln>
          <a:extLst/>
        </p:spPr>
        <p:style>
          <a:lnRef idx="3">
            <a:schemeClr val="dk1"/>
          </a:lnRef>
          <a:fillRef idx="0">
            <a:schemeClr val="dk1"/>
          </a:fillRef>
          <a:effectRef idx="2">
            <a:schemeClr val="dk1"/>
          </a:effectRef>
          <a:fontRef idx="minor">
            <a:schemeClr val="tx1"/>
          </a:fontRef>
        </p:style>
        <p:txBody>
          <a:bodyPr wrap="none" anchor="ctr"/>
          <a:lstStyle/>
          <a:p>
            <a:pPr eaLnBrk="0" hangingPunct="0"/>
            <a:endParaRPr lang="tr-TR" sz="2400">
              <a:solidFill>
                <a:srgbClr val="000000"/>
              </a:solidFill>
            </a:endParaRPr>
          </a:p>
        </p:txBody>
      </p:sp>
      <p:sp>
        <p:nvSpPr>
          <p:cNvPr id="61" name="Line 16"/>
          <p:cNvSpPr>
            <a:spLocks noChangeShapeType="1"/>
          </p:cNvSpPr>
          <p:nvPr/>
        </p:nvSpPr>
        <p:spPr bwMode="auto">
          <a:xfrm flipH="1">
            <a:off x="5383211" y="3604452"/>
            <a:ext cx="1336676" cy="738670"/>
          </a:xfrm>
          <a:prstGeom prst="line">
            <a:avLst/>
          </a:prstGeom>
          <a:ln>
            <a:headEnd/>
            <a:tailEnd type="triangle" w="med" len="med"/>
          </a:ln>
          <a:extLst/>
        </p:spPr>
        <p:style>
          <a:lnRef idx="3">
            <a:schemeClr val="dk1"/>
          </a:lnRef>
          <a:fillRef idx="0">
            <a:schemeClr val="dk1"/>
          </a:fillRef>
          <a:effectRef idx="2">
            <a:schemeClr val="dk1"/>
          </a:effectRef>
          <a:fontRef idx="minor">
            <a:schemeClr val="tx1"/>
          </a:fontRef>
        </p:style>
        <p:txBody>
          <a:bodyPr wrap="none" anchor="ctr"/>
          <a:lstStyle/>
          <a:p>
            <a:pPr eaLnBrk="0" hangingPunct="0"/>
            <a:endParaRPr lang="tr-TR" sz="2400">
              <a:solidFill>
                <a:srgbClr val="000000"/>
              </a:solidFill>
            </a:endParaRPr>
          </a:p>
        </p:txBody>
      </p:sp>
      <p:sp>
        <p:nvSpPr>
          <p:cNvPr id="62" name="Line 17"/>
          <p:cNvSpPr>
            <a:spLocks noChangeShapeType="1"/>
          </p:cNvSpPr>
          <p:nvPr/>
        </p:nvSpPr>
        <p:spPr bwMode="auto">
          <a:xfrm flipH="1">
            <a:off x="6051549" y="4019122"/>
            <a:ext cx="720000" cy="720000"/>
          </a:xfrm>
          <a:prstGeom prst="line">
            <a:avLst/>
          </a:prstGeom>
          <a:ln>
            <a:headEnd/>
            <a:tailEnd type="triangle" w="med" len="med"/>
          </a:ln>
          <a:extLst/>
        </p:spPr>
        <p:style>
          <a:lnRef idx="3">
            <a:schemeClr val="dk1"/>
          </a:lnRef>
          <a:fillRef idx="0">
            <a:schemeClr val="dk1"/>
          </a:fillRef>
          <a:effectRef idx="2">
            <a:schemeClr val="dk1"/>
          </a:effectRef>
          <a:fontRef idx="minor">
            <a:schemeClr val="tx1"/>
          </a:fontRef>
        </p:style>
        <p:txBody>
          <a:bodyPr wrap="none" anchor="ctr"/>
          <a:lstStyle/>
          <a:p>
            <a:pPr eaLnBrk="0" hangingPunct="0"/>
            <a:endParaRPr lang="tr-TR" sz="2400">
              <a:solidFill>
                <a:srgbClr val="000000"/>
              </a:solidFill>
            </a:endParaRPr>
          </a:p>
        </p:txBody>
      </p:sp>
      <p:sp>
        <p:nvSpPr>
          <p:cNvPr id="2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09203823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Yönetmelikler</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b="1" i="1" dirty="0" smtClean="0">
                <a:solidFill>
                  <a:srgbClr val="000000"/>
                </a:solidFill>
                <a:latin typeface="Calibri" pitchFamily="34" charset="0"/>
                <a:cs typeface="Calibri" pitchFamily="34" charset="0"/>
              </a:rPr>
              <a:t>Kanserojen </a:t>
            </a:r>
            <a:r>
              <a:rPr lang="tr-TR" sz="2000" b="1" i="1" dirty="0">
                <a:solidFill>
                  <a:srgbClr val="000000"/>
                </a:solidFill>
                <a:latin typeface="Calibri" pitchFamily="34" charset="0"/>
                <a:cs typeface="Calibri" pitchFamily="34" charset="0"/>
              </a:rPr>
              <a:t>ve Mutajen </a:t>
            </a:r>
            <a:r>
              <a:rPr lang="tr-TR" sz="2000" b="1" i="1" dirty="0" smtClean="0">
                <a:solidFill>
                  <a:srgbClr val="000000"/>
                </a:solidFill>
                <a:latin typeface="Calibri" pitchFamily="34" charset="0"/>
                <a:cs typeface="Calibri" pitchFamily="34" charset="0"/>
              </a:rPr>
              <a:t>Maddelerle Çalışmalarda </a:t>
            </a:r>
            <a:r>
              <a:rPr lang="tr-TR" sz="2000" b="1" i="1" dirty="0">
                <a:solidFill>
                  <a:srgbClr val="000000"/>
                </a:solidFill>
                <a:latin typeface="Calibri" pitchFamily="34" charset="0"/>
                <a:cs typeface="Calibri" pitchFamily="34" charset="0"/>
              </a:rPr>
              <a:t>Sağlık ve Güvenlik </a:t>
            </a:r>
            <a:r>
              <a:rPr lang="tr-TR" sz="2000" b="1" i="1" dirty="0" smtClean="0">
                <a:solidFill>
                  <a:srgbClr val="000000"/>
                </a:solidFill>
                <a:latin typeface="Calibri" pitchFamily="34" charset="0"/>
                <a:cs typeface="Calibri" pitchFamily="34" charset="0"/>
              </a:rPr>
              <a:t>Önlemleri Hakkında </a:t>
            </a:r>
            <a:r>
              <a:rPr lang="tr-TR" sz="2000" b="1" i="1" dirty="0">
                <a:solidFill>
                  <a:srgbClr val="000000"/>
                </a:solidFill>
                <a:latin typeface="Calibri" pitchFamily="34" charset="0"/>
                <a:cs typeface="Calibri" pitchFamily="34" charset="0"/>
              </a:rPr>
              <a:t>Yönetmelik</a:t>
            </a:r>
          </a:p>
          <a:p>
            <a:pPr algn="ctr">
              <a:spcAft>
                <a:spcPts val="0"/>
              </a:spcAft>
              <a:buClr>
                <a:srgbClr val="292929"/>
              </a:buClr>
              <a:defRPr/>
            </a:pPr>
            <a:endParaRPr lang="tr-TR" sz="4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Risk değerlendirmesinin </a:t>
            </a:r>
            <a:r>
              <a:rPr lang="tr-TR" sz="2000" i="1" dirty="0">
                <a:solidFill>
                  <a:srgbClr val="000000"/>
                </a:solidFill>
                <a:latin typeface="Calibri" pitchFamily="34" charset="0"/>
                <a:cs typeface="Calibri" pitchFamily="34" charset="0"/>
              </a:rPr>
              <a:t>geçerli olduğu süre ile hangi aralıklarla yenileneceği belirlenecek ve </a:t>
            </a:r>
            <a:r>
              <a:rPr lang="tr-TR" sz="2000" b="1" i="1" dirty="0">
                <a:solidFill>
                  <a:srgbClr val="000000"/>
                </a:solidFill>
                <a:latin typeface="Calibri" pitchFamily="34" charset="0"/>
                <a:cs typeface="Calibri" pitchFamily="34" charset="0"/>
              </a:rPr>
              <a:t>her durumda en az </a:t>
            </a:r>
            <a:r>
              <a:rPr lang="tr-TR" sz="2000" b="1" i="1" dirty="0">
                <a:solidFill>
                  <a:srgbClr val="C00000"/>
                </a:solidFill>
                <a:latin typeface="Calibri" pitchFamily="34" charset="0"/>
                <a:cs typeface="Calibri" pitchFamily="34" charset="0"/>
              </a:rPr>
              <a:t>beş yılda </a:t>
            </a:r>
            <a:r>
              <a:rPr lang="tr-TR" sz="2000" i="1" dirty="0">
                <a:solidFill>
                  <a:srgbClr val="000000"/>
                </a:solidFill>
                <a:latin typeface="Calibri" pitchFamily="34" charset="0"/>
                <a:cs typeface="Calibri" pitchFamily="34" charset="0"/>
              </a:rPr>
              <a:t>bir defa yenilenecektir</a:t>
            </a:r>
            <a:r>
              <a:rPr lang="tr-TR" sz="2000" i="1" dirty="0" smtClean="0">
                <a:solidFill>
                  <a:srgbClr val="000000"/>
                </a:solidFill>
                <a:latin typeface="Calibri" pitchFamily="34" charset="0"/>
                <a:cs typeface="Calibri" pitchFamily="34" charset="0"/>
              </a:rPr>
              <a:t>.</a:t>
            </a:r>
          </a:p>
          <a:p>
            <a:pPr algn="ctr">
              <a:spcAft>
                <a:spcPts val="0"/>
              </a:spcAft>
              <a:buClr>
                <a:srgbClr val="292929"/>
              </a:buClr>
              <a:defRPr/>
            </a:pPr>
            <a:endParaRPr lang="tr-TR" sz="2000"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a:solidFill>
                  <a:srgbClr val="000000"/>
                </a:solidFill>
                <a:latin typeface="Calibri" pitchFamily="34" charset="0"/>
                <a:cs typeface="Calibri" pitchFamily="34" charset="0"/>
              </a:rPr>
              <a:t>Risk değerlendirmesi, ayrıca çalışma şartlarında maruziyet düzeyini etkileyebilecek </a:t>
            </a:r>
            <a:r>
              <a:rPr lang="tr-TR" sz="2000" b="1" i="1" dirty="0">
                <a:solidFill>
                  <a:srgbClr val="000000"/>
                </a:solidFill>
                <a:latin typeface="Calibri" pitchFamily="34" charset="0"/>
                <a:cs typeface="Calibri" pitchFamily="34" charset="0"/>
              </a:rPr>
              <a:t>herhangi bir değişiklik olduğunda da yeniden yapılacaktır</a:t>
            </a:r>
          </a:p>
          <a:p>
            <a:pPr algn="ctr">
              <a:spcAft>
                <a:spcPts val="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4</a:t>
            </a:r>
            <a:endParaRPr lang="tr-TR" sz="2800" b="1" dirty="0">
              <a:solidFill>
                <a:srgbClr val="000000"/>
              </a:solidFill>
              <a:latin typeface="Cambria" pitchFamily="18" charset="0"/>
            </a:endParaRPr>
          </a:p>
        </p:txBody>
      </p:sp>
      <p:sp>
        <p:nvSpPr>
          <p:cNvPr id="3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807430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Yönetmelikler</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b="1" i="1" dirty="0" smtClean="0">
                <a:solidFill>
                  <a:srgbClr val="000000"/>
                </a:solidFill>
                <a:latin typeface="Calibri" pitchFamily="34" charset="0"/>
                <a:cs typeface="Calibri" pitchFamily="34" charset="0"/>
              </a:rPr>
              <a:t>Kimyasal </a:t>
            </a:r>
            <a:r>
              <a:rPr lang="tr-TR" sz="2000" b="1" i="1" dirty="0">
                <a:solidFill>
                  <a:srgbClr val="000000"/>
                </a:solidFill>
                <a:latin typeface="Calibri" pitchFamily="34" charset="0"/>
                <a:cs typeface="Calibri" pitchFamily="34" charset="0"/>
              </a:rPr>
              <a:t>Maddelerle Çalışmalarda Sağlık </a:t>
            </a:r>
            <a:r>
              <a:rPr lang="tr-TR" sz="2000" b="1" i="1" dirty="0" smtClean="0">
                <a:solidFill>
                  <a:srgbClr val="000000"/>
                </a:solidFill>
                <a:latin typeface="Calibri" pitchFamily="34" charset="0"/>
                <a:cs typeface="Calibri" pitchFamily="34" charset="0"/>
              </a:rPr>
              <a:t>ve Güvenlik </a:t>
            </a:r>
            <a:r>
              <a:rPr lang="tr-TR" sz="2000" b="1" i="1" dirty="0">
                <a:solidFill>
                  <a:srgbClr val="000000"/>
                </a:solidFill>
                <a:latin typeface="Calibri" pitchFamily="34" charset="0"/>
                <a:cs typeface="Calibri" pitchFamily="34" charset="0"/>
              </a:rPr>
              <a:t>Önlemleri Hakkında </a:t>
            </a:r>
            <a:r>
              <a:rPr lang="tr-TR" sz="2000" b="1" i="1" dirty="0" smtClean="0">
                <a:solidFill>
                  <a:srgbClr val="000000"/>
                </a:solidFill>
                <a:latin typeface="Calibri" pitchFamily="34" charset="0"/>
                <a:cs typeface="Calibri" pitchFamily="34" charset="0"/>
              </a:rPr>
              <a:t>Yönetmelik </a:t>
            </a:r>
          </a:p>
          <a:p>
            <a:pPr>
              <a:spcAft>
                <a:spcPts val="0"/>
              </a:spcAft>
              <a:buClr>
                <a:srgbClr val="292929"/>
              </a:buClr>
              <a:defRPr/>
            </a:pPr>
            <a:r>
              <a:rPr lang="tr-TR" sz="2000" i="1" dirty="0">
                <a:solidFill>
                  <a:srgbClr val="000000"/>
                </a:solidFill>
                <a:latin typeface="Calibri" pitchFamily="34" charset="0"/>
                <a:cs typeface="Calibri" pitchFamily="34" charset="0"/>
              </a:rPr>
              <a:t>Risk </a:t>
            </a:r>
            <a:r>
              <a:rPr lang="tr-TR" sz="2000" i="1" dirty="0" smtClean="0">
                <a:solidFill>
                  <a:srgbClr val="000000"/>
                </a:solidFill>
                <a:latin typeface="Calibri" pitchFamily="34" charset="0"/>
                <a:cs typeface="Calibri" pitchFamily="34" charset="0"/>
              </a:rPr>
              <a:t>değerlendirmesi, şunlar </a:t>
            </a:r>
            <a:r>
              <a:rPr lang="tr-TR" sz="2000" i="1" dirty="0">
                <a:solidFill>
                  <a:srgbClr val="000000"/>
                </a:solidFill>
                <a:latin typeface="Calibri" pitchFamily="34" charset="0"/>
                <a:cs typeface="Calibri" pitchFamily="34" charset="0"/>
              </a:rPr>
              <a:t>dikkate alınarak yapılır;</a:t>
            </a:r>
          </a:p>
          <a:p>
            <a:pPr marL="342900" indent="-342900">
              <a:spcAft>
                <a:spcPts val="0"/>
              </a:spcAft>
              <a:buClr>
                <a:srgbClr val="292929"/>
              </a:buClr>
              <a:buFont typeface="Wingdings" pitchFamily="2" charset="2"/>
              <a:buChar char="ü"/>
              <a:defRPr/>
            </a:pPr>
            <a:r>
              <a:rPr lang="tr-TR" sz="1600" i="1" dirty="0" smtClean="0">
                <a:solidFill>
                  <a:srgbClr val="000000"/>
                </a:solidFill>
                <a:latin typeface="Calibri" pitchFamily="34" charset="0"/>
                <a:cs typeface="Calibri" pitchFamily="34" charset="0"/>
              </a:rPr>
              <a:t>Kimyasal </a:t>
            </a:r>
            <a:r>
              <a:rPr lang="tr-TR" sz="1600" i="1" dirty="0">
                <a:solidFill>
                  <a:srgbClr val="000000"/>
                </a:solidFill>
                <a:latin typeface="Calibri" pitchFamily="34" charset="0"/>
                <a:cs typeface="Calibri" pitchFamily="34" charset="0"/>
              </a:rPr>
              <a:t>maddenin sağlık ve güvenlik yönünden tehlike ve zararları</a:t>
            </a:r>
          </a:p>
          <a:p>
            <a:pPr marL="285750" indent="-285750">
              <a:spcAft>
                <a:spcPts val="0"/>
              </a:spcAft>
              <a:buClr>
                <a:srgbClr val="292929"/>
              </a:buClr>
              <a:buFont typeface="Wingdings" pitchFamily="2" charset="2"/>
              <a:buChar char="ü"/>
              <a:defRPr/>
            </a:pPr>
            <a:r>
              <a:rPr lang="tr-TR" sz="1600" i="1" dirty="0" smtClean="0">
                <a:solidFill>
                  <a:srgbClr val="000000"/>
                </a:solidFill>
                <a:latin typeface="Calibri" pitchFamily="34" charset="0"/>
                <a:cs typeface="Calibri" pitchFamily="34" charset="0"/>
              </a:rPr>
              <a:t>İmalatçı</a:t>
            </a:r>
            <a:r>
              <a:rPr lang="tr-TR" sz="1600" i="1" dirty="0">
                <a:solidFill>
                  <a:srgbClr val="000000"/>
                </a:solidFill>
                <a:latin typeface="Calibri" pitchFamily="34" charset="0"/>
                <a:cs typeface="Calibri" pitchFamily="34" charset="0"/>
              </a:rPr>
              <a:t>, </a:t>
            </a:r>
            <a:r>
              <a:rPr lang="tr-TR" sz="1600" i="1" dirty="0" smtClean="0">
                <a:solidFill>
                  <a:srgbClr val="000000"/>
                </a:solidFill>
                <a:latin typeface="Calibri" pitchFamily="34" charset="0"/>
                <a:cs typeface="Calibri" pitchFamily="34" charset="0"/>
              </a:rPr>
              <a:t>ithalatçı, satıcılardan </a:t>
            </a:r>
            <a:r>
              <a:rPr lang="tr-TR" sz="1600" i="1" dirty="0">
                <a:solidFill>
                  <a:srgbClr val="000000"/>
                </a:solidFill>
                <a:latin typeface="Calibri" pitchFamily="34" charset="0"/>
                <a:cs typeface="Calibri" pitchFamily="34" charset="0"/>
              </a:rPr>
              <a:t>sağlanacak malzeme güvenlik bilgi </a:t>
            </a:r>
            <a:r>
              <a:rPr lang="tr-TR" sz="1600" i="1" dirty="0" smtClean="0">
                <a:solidFill>
                  <a:srgbClr val="000000"/>
                </a:solidFill>
                <a:latin typeface="Calibri" pitchFamily="34" charset="0"/>
                <a:cs typeface="Calibri" pitchFamily="34" charset="0"/>
              </a:rPr>
              <a:t>formu (MSDS)</a:t>
            </a:r>
            <a:endParaRPr lang="tr-TR" sz="1600" i="1" dirty="0">
              <a:solidFill>
                <a:srgbClr val="000000"/>
              </a:solidFill>
              <a:latin typeface="Calibri" pitchFamily="34" charset="0"/>
              <a:cs typeface="Calibri" pitchFamily="34" charset="0"/>
            </a:endParaRPr>
          </a:p>
          <a:p>
            <a:pPr marL="285750" indent="-285750">
              <a:spcAft>
                <a:spcPts val="0"/>
              </a:spcAft>
              <a:buClr>
                <a:srgbClr val="292929"/>
              </a:buClr>
              <a:buFont typeface="Wingdings" pitchFamily="2" charset="2"/>
              <a:buChar char="ü"/>
              <a:defRPr/>
            </a:pPr>
            <a:r>
              <a:rPr lang="tr-TR" sz="1600" i="1" dirty="0" smtClean="0">
                <a:solidFill>
                  <a:srgbClr val="000000"/>
                </a:solidFill>
                <a:latin typeface="Calibri" pitchFamily="34" charset="0"/>
                <a:cs typeface="Calibri" pitchFamily="34" charset="0"/>
              </a:rPr>
              <a:t>Maruziyetin </a:t>
            </a:r>
            <a:r>
              <a:rPr lang="tr-TR" sz="1600" i="1" dirty="0">
                <a:solidFill>
                  <a:srgbClr val="000000"/>
                </a:solidFill>
                <a:latin typeface="Calibri" pitchFamily="34" charset="0"/>
                <a:cs typeface="Calibri" pitchFamily="34" charset="0"/>
              </a:rPr>
              <a:t>türü, düzeyi ve süresi</a:t>
            </a:r>
          </a:p>
          <a:p>
            <a:pPr marL="285750" indent="-285750">
              <a:spcAft>
                <a:spcPts val="0"/>
              </a:spcAft>
              <a:buClr>
                <a:srgbClr val="292929"/>
              </a:buClr>
              <a:buFont typeface="Wingdings" pitchFamily="2" charset="2"/>
              <a:buChar char="ü"/>
              <a:defRPr/>
            </a:pPr>
            <a:r>
              <a:rPr lang="tr-TR" sz="1600" i="1" dirty="0" smtClean="0">
                <a:solidFill>
                  <a:srgbClr val="000000"/>
                </a:solidFill>
                <a:latin typeface="Calibri" pitchFamily="34" charset="0"/>
                <a:cs typeface="Calibri" pitchFamily="34" charset="0"/>
              </a:rPr>
              <a:t>Kimyasal </a:t>
            </a:r>
            <a:r>
              <a:rPr lang="tr-TR" sz="1600" i="1" dirty="0">
                <a:solidFill>
                  <a:srgbClr val="000000"/>
                </a:solidFill>
                <a:latin typeface="Calibri" pitchFamily="34" charset="0"/>
                <a:cs typeface="Calibri" pitchFamily="34" charset="0"/>
              </a:rPr>
              <a:t>maddenin miktarı, kullanma şartları ve kullanım sıklığı</a:t>
            </a:r>
          </a:p>
          <a:p>
            <a:pPr marL="285750" indent="-285750">
              <a:spcAft>
                <a:spcPts val="0"/>
              </a:spcAft>
              <a:buClr>
                <a:srgbClr val="292929"/>
              </a:buClr>
              <a:buFont typeface="Wingdings" pitchFamily="2" charset="2"/>
              <a:buChar char="ü"/>
              <a:defRPr/>
            </a:pPr>
            <a:r>
              <a:rPr lang="tr-TR" sz="1600" i="1" dirty="0" smtClean="0">
                <a:solidFill>
                  <a:srgbClr val="000000"/>
                </a:solidFill>
                <a:latin typeface="Calibri" pitchFamily="34" charset="0"/>
                <a:cs typeface="Calibri" pitchFamily="34" charset="0"/>
              </a:rPr>
              <a:t>Bu </a:t>
            </a:r>
            <a:r>
              <a:rPr lang="tr-TR" sz="1600" i="1" dirty="0">
                <a:solidFill>
                  <a:srgbClr val="000000"/>
                </a:solidFill>
                <a:latin typeface="Calibri" pitchFamily="34" charset="0"/>
                <a:cs typeface="Calibri" pitchFamily="34" charset="0"/>
              </a:rPr>
              <a:t>Yönetmelik eklerinde verilen mesleki maruziyet sınır değerleri ve biyolojik sınır değerleri</a:t>
            </a:r>
          </a:p>
          <a:p>
            <a:pPr marL="285750" indent="-285750">
              <a:spcAft>
                <a:spcPts val="0"/>
              </a:spcAft>
              <a:buClr>
                <a:srgbClr val="292929"/>
              </a:buClr>
              <a:buFont typeface="Wingdings" pitchFamily="2" charset="2"/>
              <a:buChar char="ü"/>
              <a:defRPr/>
            </a:pPr>
            <a:r>
              <a:rPr lang="tr-TR" sz="1600" i="1" dirty="0" smtClean="0">
                <a:solidFill>
                  <a:srgbClr val="000000"/>
                </a:solidFill>
                <a:latin typeface="Calibri" pitchFamily="34" charset="0"/>
                <a:cs typeface="Calibri" pitchFamily="34" charset="0"/>
              </a:rPr>
              <a:t>Alınan </a:t>
            </a:r>
            <a:r>
              <a:rPr lang="tr-TR" sz="1600" i="1" dirty="0">
                <a:solidFill>
                  <a:srgbClr val="000000"/>
                </a:solidFill>
                <a:latin typeface="Calibri" pitchFamily="34" charset="0"/>
                <a:cs typeface="Calibri" pitchFamily="34" charset="0"/>
              </a:rPr>
              <a:t>ya da alınması gereken önleyici tedbirlerin etkisi</a:t>
            </a:r>
          </a:p>
          <a:p>
            <a:pPr marL="285750" indent="-285750">
              <a:spcAft>
                <a:spcPts val="0"/>
              </a:spcAft>
              <a:buClr>
                <a:srgbClr val="292929"/>
              </a:buClr>
              <a:buFont typeface="Wingdings" pitchFamily="2" charset="2"/>
              <a:buChar char="ü"/>
              <a:defRPr/>
            </a:pPr>
            <a:r>
              <a:rPr lang="tr-TR" sz="1600" i="1" dirty="0" smtClean="0">
                <a:solidFill>
                  <a:srgbClr val="000000"/>
                </a:solidFill>
                <a:latin typeface="Calibri" pitchFamily="34" charset="0"/>
                <a:cs typeface="Calibri" pitchFamily="34" charset="0"/>
              </a:rPr>
              <a:t>Varsa</a:t>
            </a:r>
            <a:r>
              <a:rPr lang="tr-TR" sz="1600" i="1" dirty="0">
                <a:solidFill>
                  <a:srgbClr val="000000"/>
                </a:solidFill>
                <a:latin typeface="Calibri" pitchFamily="34" charset="0"/>
                <a:cs typeface="Calibri" pitchFamily="34" charset="0"/>
              </a:rPr>
              <a:t>, daha önce yapılmış olan sağlık gözetimlerinin sonuçları</a:t>
            </a:r>
          </a:p>
          <a:p>
            <a:pPr algn="ctr">
              <a:spcAft>
                <a:spcPts val="0"/>
              </a:spcAft>
              <a:buClr>
                <a:srgbClr val="292929"/>
              </a:buClr>
              <a:defRPr/>
            </a:pPr>
            <a:endParaRPr lang="tr-TR" sz="16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35" name="Oval 34"/>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5</a:t>
            </a:r>
          </a:p>
        </p:txBody>
      </p:sp>
      <p:sp>
        <p:nvSpPr>
          <p:cNvPr id="3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678861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Yönetmelikler</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b="1" i="1" dirty="0" smtClean="0">
                <a:solidFill>
                  <a:srgbClr val="000000"/>
                </a:solidFill>
                <a:latin typeface="Calibri" pitchFamily="34" charset="0"/>
                <a:cs typeface="Calibri" pitchFamily="34" charset="0"/>
              </a:rPr>
              <a:t>Kimyasal </a:t>
            </a:r>
            <a:r>
              <a:rPr lang="tr-TR" sz="2000" b="1" i="1" dirty="0">
                <a:solidFill>
                  <a:srgbClr val="000000"/>
                </a:solidFill>
                <a:latin typeface="Calibri" pitchFamily="34" charset="0"/>
                <a:cs typeface="Calibri" pitchFamily="34" charset="0"/>
              </a:rPr>
              <a:t>Maddelerle Çalışmalarda Sağlık </a:t>
            </a:r>
            <a:r>
              <a:rPr lang="tr-TR" sz="2000" b="1" i="1" dirty="0" smtClean="0">
                <a:solidFill>
                  <a:srgbClr val="000000"/>
                </a:solidFill>
                <a:latin typeface="Calibri" pitchFamily="34" charset="0"/>
                <a:cs typeface="Calibri" pitchFamily="34" charset="0"/>
              </a:rPr>
              <a:t>ve Güvenlik </a:t>
            </a:r>
            <a:r>
              <a:rPr lang="tr-TR" sz="2000" b="1" i="1" dirty="0">
                <a:solidFill>
                  <a:srgbClr val="000000"/>
                </a:solidFill>
                <a:latin typeface="Calibri" pitchFamily="34" charset="0"/>
                <a:cs typeface="Calibri" pitchFamily="34" charset="0"/>
              </a:rPr>
              <a:t>Önlemleri Hakkında </a:t>
            </a:r>
            <a:r>
              <a:rPr lang="tr-TR" sz="2000" b="1" i="1" dirty="0" smtClean="0">
                <a:solidFill>
                  <a:srgbClr val="000000"/>
                </a:solidFill>
                <a:latin typeface="Calibri" pitchFamily="34" charset="0"/>
                <a:cs typeface="Calibri" pitchFamily="34" charset="0"/>
              </a:rPr>
              <a:t>Yönetmelik </a:t>
            </a:r>
          </a:p>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spcAft>
                <a:spcPts val="0"/>
              </a:spcAft>
              <a:buClr>
                <a:srgbClr val="292929"/>
              </a:buClr>
              <a:defRPr/>
            </a:pPr>
            <a:r>
              <a:rPr lang="tr-TR" sz="2000" i="1" dirty="0">
                <a:solidFill>
                  <a:srgbClr val="000000"/>
                </a:solidFill>
                <a:latin typeface="Calibri" pitchFamily="34" charset="0"/>
                <a:cs typeface="Calibri" pitchFamily="34" charset="0"/>
              </a:rPr>
              <a:t>Risk değerlendirmesi aşağıdaki hallerde yenilenecektir;</a:t>
            </a:r>
          </a:p>
          <a:p>
            <a:pPr marL="342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Risk değerlendirmesinde belirlenen sürelerde</a:t>
            </a:r>
          </a:p>
          <a:p>
            <a:pPr marL="342900" indent="-3429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Çalışma koşullarında önemli bir değişiklik </a:t>
            </a:r>
            <a:r>
              <a:rPr lang="tr-TR" sz="2000" i="1" dirty="0">
                <a:solidFill>
                  <a:srgbClr val="000000"/>
                </a:solidFill>
                <a:latin typeface="Calibri" pitchFamily="34" charset="0"/>
                <a:cs typeface="Calibri" pitchFamily="34" charset="0"/>
              </a:rPr>
              <a:t>olduğunda</a:t>
            </a:r>
          </a:p>
          <a:p>
            <a:pPr marL="342900" indent="-3429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Ortam ölçümleri ve sağlık gözetimlerinin sonuçlarına göre</a:t>
            </a:r>
            <a:r>
              <a:rPr lang="tr-TR" sz="2000" i="1" dirty="0">
                <a:solidFill>
                  <a:srgbClr val="000000"/>
                </a:solidFill>
                <a:latin typeface="Calibri" pitchFamily="34" charset="0"/>
                <a:cs typeface="Calibri" pitchFamily="34" charset="0"/>
              </a:rPr>
              <a:t> gerektiğinde</a:t>
            </a:r>
          </a:p>
          <a:p>
            <a:pPr marL="342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Kimyasal maddeler nedeni ile </a:t>
            </a:r>
            <a:r>
              <a:rPr lang="tr-TR" sz="2000" b="1" i="1" dirty="0">
                <a:solidFill>
                  <a:srgbClr val="000000"/>
                </a:solidFill>
                <a:latin typeface="Calibri" pitchFamily="34" charset="0"/>
                <a:cs typeface="Calibri" pitchFamily="34" charset="0"/>
              </a:rPr>
              <a:t>herhangi bir kaza olduğunda</a:t>
            </a:r>
          </a:p>
          <a:p>
            <a:pPr marL="342900" indent="-342900">
              <a:spcAft>
                <a:spcPts val="0"/>
              </a:spcAft>
              <a:buClr>
                <a:srgbClr val="292929"/>
              </a:buClr>
              <a:buFont typeface="Wingdings" pitchFamily="2" charset="2"/>
              <a:buChar char="ü"/>
              <a:defRPr/>
            </a:pPr>
            <a:r>
              <a:rPr lang="tr-TR" sz="2000" b="1" i="1" dirty="0">
                <a:solidFill>
                  <a:srgbClr val="C00000"/>
                </a:solidFill>
                <a:latin typeface="Calibri" pitchFamily="34" charset="0"/>
                <a:cs typeface="Calibri" pitchFamily="34" charset="0"/>
              </a:rPr>
              <a:t>En az beş (5) yılda bir defa</a:t>
            </a:r>
          </a:p>
          <a:p>
            <a:pPr>
              <a:spcAft>
                <a:spcPts val="0"/>
              </a:spcAft>
              <a:buClr>
                <a:srgbClr val="292929"/>
              </a:buClr>
              <a:defRPr/>
            </a:pPr>
            <a:endParaRPr lang="tr-TR" sz="1600" i="1" dirty="0">
              <a:solidFill>
                <a:srgbClr val="000000"/>
              </a:solidFill>
              <a:latin typeface="Calibri" pitchFamily="34" charset="0"/>
              <a:cs typeface="Calibri" pitchFamily="34" charset="0"/>
            </a:endParaRPr>
          </a:p>
          <a:p>
            <a:pPr algn="ctr">
              <a:spcAft>
                <a:spcPts val="0"/>
              </a:spcAft>
              <a:buClr>
                <a:srgbClr val="292929"/>
              </a:buClr>
              <a:defRPr/>
            </a:pPr>
            <a:endParaRPr lang="tr-TR" sz="16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35" name="Oval 34"/>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5</a:t>
            </a:r>
            <a:endParaRPr lang="tr-TR" sz="2800" b="1" dirty="0">
              <a:solidFill>
                <a:srgbClr val="000000"/>
              </a:solidFill>
              <a:latin typeface="Cambria" pitchFamily="18" charset="0"/>
            </a:endParaRPr>
          </a:p>
        </p:txBody>
      </p:sp>
      <p:sp>
        <p:nvSpPr>
          <p:cNvPr id="3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244257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Yönetmelikler</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b="1" i="1" dirty="0" smtClean="0">
                <a:solidFill>
                  <a:srgbClr val="000000"/>
                </a:solidFill>
                <a:latin typeface="Calibri" pitchFamily="34" charset="0"/>
                <a:cs typeface="Calibri" pitchFamily="34" charset="0"/>
              </a:rPr>
              <a:t>Kimyasal </a:t>
            </a:r>
            <a:r>
              <a:rPr lang="tr-TR" sz="2000" b="1" i="1" dirty="0">
                <a:solidFill>
                  <a:srgbClr val="000000"/>
                </a:solidFill>
                <a:latin typeface="Calibri" pitchFamily="34" charset="0"/>
                <a:cs typeface="Calibri" pitchFamily="34" charset="0"/>
              </a:rPr>
              <a:t>Maddelerle Çalışmalarda Sağlık </a:t>
            </a:r>
            <a:r>
              <a:rPr lang="tr-TR" sz="2000" b="1" i="1" dirty="0" smtClean="0">
                <a:solidFill>
                  <a:srgbClr val="000000"/>
                </a:solidFill>
                <a:latin typeface="Calibri" pitchFamily="34" charset="0"/>
                <a:cs typeface="Calibri" pitchFamily="34" charset="0"/>
              </a:rPr>
              <a:t>ve Güvenlik </a:t>
            </a:r>
            <a:r>
              <a:rPr lang="tr-TR" sz="2000" b="1" i="1" dirty="0">
                <a:solidFill>
                  <a:srgbClr val="000000"/>
                </a:solidFill>
                <a:latin typeface="Calibri" pitchFamily="34" charset="0"/>
                <a:cs typeface="Calibri" pitchFamily="34" charset="0"/>
              </a:rPr>
              <a:t>Önlemleri Hakkında </a:t>
            </a:r>
            <a:r>
              <a:rPr lang="tr-TR" sz="2000" b="1" i="1" dirty="0" smtClean="0">
                <a:solidFill>
                  <a:srgbClr val="000000"/>
                </a:solidFill>
                <a:latin typeface="Calibri" pitchFamily="34" charset="0"/>
                <a:cs typeface="Calibri" pitchFamily="34" charset="0"/>
              </a:rPr>
              <a:t>Yönetmelik </a:t>
            </a:r>
          </a:p>
          <a:p>
            <a:pPr algn="ctr">
              <a:spcAft>
                <a:spcPts val="0"/>
              </a:spcAft>
              <a:buClr>
                <a:srgbClr val="292929"/>
              </a:buClr>
              <a:defRPr/>
            </a:pPr>
            <a:endParaRPr lang="tr-TR" sz="2000" i="1" dirty="0">
              <a:solidFill>
                <a:srgbClr val="000000"/>
              </a:solidFill>
              <a:latin typeface="Calibri" pitchFamily="34" charset="0"/>
              <a:cs typeface="Calibri" pitchFamily="34" charset="0"/>
            </a:endParaRPr>
          </a:p>
          <a:p>
            <a:pPr marL="285750" indent="-285750">
              <a:spcAft>
                <a:spcPts val="0"/>
              </a:spcAft>
              <a:buClr>
                <a:srgbClr val="292929"/>
              </a:buClr>
              <a:buFont typeface="Wingdings" pitchFamily="2" charset="2"/>
              <a:buChar char="ü"/>
              <a:defRPr/>
            </a:pPr>
            <a:r>
              <a:rPr lang="tr-TR" i="1" dirty="0">
                <a:solidFill>
                  <a:srgbClr val="000000"/>
                </a:solidFill>
                <a:latin typeface="Calibri" pitchFamily="34" charset="0"/>
                <a:cs typeface="Calibri" pitchFamily="34" charset="0"/>
              </a:rPr>
              <a:t>Risk değerlendirmesi, tamir ve bakım işleri de dahil olmak üzere kimyasal maddelerle çalışılan tüm işleri kapsayacaktır.</a:t>
            </a:r>
          </a:p>
          <a:p>
            <a:pPr marL="285750" indent="-285750">
              <a:spcAft>
                <a:spcPts val="0"/>
              </a:spcAft>
              <a:buClr>
                <a:srgbClr val="292929"/>
              </a:buClr>
              <a:buFont typeface="Wingdings" pitchFamily="2" charset="2"/>
              <a:buChar char="ü"/>
              <a:defRPr/>
            </a:pPr>
            <a:r>
              <a:rPr lang="tr-TR" i="1" dirty="0">
                <a:solidFill>
                  <a:srgbClr val="000000"/>
                </a:solidFill>
                <a:latin typeface="Calibri" pitchFamily="34" charset="0"/>
                <a:cs typeface="Calibri" pitchFamily="34" charset="0"/>
              </a:rPr>
              <a:t>Birden fazla kimyasal madde ile çalışılan işlerde, bu maddelerin her biri ve birbirleri ile etkileşimleri dikkate alınarak risk değerlendirmesi yapılacaktır.</a:t>
            </a:r>
          </a:p>
          <a:p>
            <a:pPr marL="285750" indent="-285750">
              <a:spcAft>
                <a:spcPts val="0"/>
              </a:spcAft>
              <a:buClr>
                <a:srgbClr val="292929"/>
              </a:buClr>
              <a:buFont typeface="Wingdings" pitchFamily="2" charset="2"/>
              <a:buChar char="ü"/>
              <a:defRPr/>
            </a:pPr>
            <a:r>
              <a:rPr lang="tr-TR" i="1" dirty="0" smtClean="0">
                <a:solidFill>
                  <a:srgbClr val="000000"/>
                </a:solidFill>
                <a:latin typeface="Calibri" pitchFamily="34" charset="0"/>
                <a:cs typeface="Calibri" pitchFamily="34" charset="0"/>
              </a:rPr>
              <a:t>Tehlikeli </a:t>
            </a:r>
            <a:r>
              <a:rPr lang="tr-TR" i="1" dirty="0">
                <a:solidFill>
                  <a:srgbClr val="000000"/>
                </a:solidFill>
                <a:latin typeface="Calibri" pitchFamily="34" charset="0"/>
                <a:cs typeface="Calibri" pitchFamily="34" charset="0"/>
              </a:rPr>
              <a:t>kimyasal maddeler içeren yeni bir faaliyete ancak risk değerlendirilmesi yapılarak belirlenen her türlü önlem alındıktan sonra başlanacaktır.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35" name="Oval 34"/>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5</a:t>
            </a:r>
            <a:endParaRPr lang="tr-TR" sz="2800" b="1" dirty="0">
              <a:solidFill>
                <a:srgbClr val="000000"/>
              </a:solidFill>
              <a:latin typeface="Cambria" pitchFamily="18" charset="0"/>
            </a:endParaRPr>
          </a:p>
        </p:txBody>
      </p:sp>
      <p:sp>
        <p:nvSpPr>
          <p:cNvPr id="3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094143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Yönetmelikler</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Yeraltı ve Yerüstü Maden </a:t>
            </a:r>
            <a:r>
              <a:rPr lang="tr-TR" sz="2000" b="1" i="1" dirty="0" smtClean="0">
                <a:solidFill>
                  <a:srgbClr val="000000"/>
                </a:solidFill>
                <a:latin typeface="Calibri" pitchFamily="34" charset="0"/>
                <a:cs typeface="Calibri" pitchFamily="34" charset="0"/>
              </a:rPr>
              <a:t>İşletmelerinde Sağlık </a:t>
            </a:r>
            <a:r>
              <a:rPr lang="tr-TR" sz="2000" b="1" i="1" dirty="0">
                <a:solidFill>
                  <a:srgbClr val="000000"/>
                </a:solidFill>
                <a:latin typeface="Calibri" pitchFamily="34" charset="0"/>
                <a:cs typeface="Calibri" pitchFamily="34" charset="0"/>
              </a:rPr>
              <a:t>ve Güvenlik Şartları </a:t>
            </a:r>
            <a:r>
              <a:rPr lang="tr-TR" sz="2000" b="1" i="1" dirty="0" smtClean="0">
                <a:solidFill>
                  <a:srgbClr val="000000"/>
                </a:solidFill>
                <a:latin typeface="Calibri" pitchFamily="34" charset="0"/>
                <a:cs typeface="Calibri" pitchFamily="34" charset="0"/>
              </a:rPr>
              <a:t>Yönetmeliği ve Sondajla </a:t>
            </a:r>
            <a:r>
              <a:rPr lang="tr-TR" sz="2000" b="1" i="1" dirty="0">
                <a:solidFill>
                  <a:srgbClr val="000000"/>
                </a:solidFill>
                <a:latin typeface="Calibri" pitchFamily="34" charset="0"/>
                <a:cs typeface="Calibri" pitchFamily="34" charset="0"/>
              </a:rPr>
              <a:t>Maden Çıkarılan </a:t>
            </a:r>
            <a:r>
              <a:rPr lang="tr-TR" sz="2000" b="1" i="1" dirty="0" smtClean="0">
                <a:solidFill>
                  <a:srgbClr val="000000"/>
                </a:solidFill>
                <a:latin typeface="Calibri" pitchFamily="34" charset="0"/>
                <a:cs typeface="Calibri" pitchFamily="34" charset="0"/>
              </a:rPr>
              <a:t>İşletmelerde Sağlık </a:t>
            </a:r>
            <a:r>
              <a:rPr lang="tr-TR" sz="2000" b="1" i="1" dirty="0">
                <a:solidFill>
                  <a:srgbClr val="000000"/>
                </a:solidFill>
                <a:latin typeface="Calibri" pitchFamily="34" charset="0"/>
                <a:cs typeface="Calibri" pitchFamily="34" charset="0"/>
              </a:rPr>
              <a:t>ve Güvenlik Şartları </a:t>
            </a:r>
            <a:r>
              <a:rPr lang="tr-TR" sz="2000" b="1" i="1" dirty="0" smtClean="0">
                <a:solidFill>
                  <a:srgbClr val="000000"/>
                </a:solidFill>
                <a:latin typeface="Calibri" pitchFamily="34" charset="0"/>
                <a:cs typeface="Calibri" pitchFamily="34" charset="0"/>
              </a:rPr>
              <a:t>Yönetmeliği</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«Yer </a:t>
            </a:r>
            <a:r>
              <a:rPr lang="tr-TR" sz="2000" i="1" dirty="0">
                <a:solidFill>
                  <a:srgbClr val="000000"/>
                </a:solidFill>
                <a:latin typeface="Calibri" pitchFamily="34" charset="0"/>
                <a:cs typeface="Calibri" pitchFamily="34" charset="0"/>
              </a:rPr>
              <a:t>altı ve yer üstü maden işletmeleri ile sondajla</a:t>
            </a:r>
          </a:p>
          <a:p>
            <a:pPr algn="ctr">
              <a:spcAft>
                <a:spcPts val="0"/>
              </a:spcAft>
              <a:buClr>
                <a:srgbClr val="292929"/>
              </a:buClr>
              <a:defRPr/>
            </a:pPr>
            <a:r>
              <a:rPr lang="tr-TR" sz="2000" i="1" dirty="0">
                <a:solidFill>
                  <a:srgbClr val="000000"/>
                </a:solidFill>
                <a:latin typeface="Calibri" pitchFamily="34" charset="0"/>
                <a:cs typeface="Calibri" pitchFamily="34" charset="0"/>
              </a:rPr>
              <a:t>maden çıkarılan işletmelerde “Sağlık ve Güvenlik</a:t>
            </a:r>
          </a:p>
          <a:p>
            <a:pPr algn="ctr">
              <a:spcAft>
                <a:spcPts val="0"/>
              </a:spcAft>
              <a:buClr>
                <a:srgbClr val="292929"/>
              </a:buClr>
              <a:defRPr/>
            </a:pPr>
            <a:r>
              <a:rPr lang="tr-TR" sz="2000" i="1" dirty="0">
                <a:solidFill>
                  <a:srgbClr val="000000"/>
                </a:solidFill>
                <a:latin typeface="Calibri" pitchFamily="34" charset="0"/>
                <a:cs typeface="Calibri" pitchFamily="34" charset="0"/>
              </a:rPr>
              <a:t>Dokümanı” hazırlanırken işçilerin iş yerinde maruz</a:t>
            </a:r>
          </a:p>
          <a:p>
            <a:pPr algn="ctr">
              <a:spcAft>
                <a:spcPts val="0"/>
              </a:spcAft>
              <a:buClr>
                <a:srgbClr val="292929"/>
              </a:buClr>
              <a:defRPr/>
            </a:pPr>
            <a:r>
              <a:rPr lang="tr-TR" sz="2000" i="1" dirty="0">
                <a:solidFill>
                  <a:srgbClr val="000000"/>
                </a:solidFill>
                <a:latin typeface="Calibri" pitchFamily="34" charset="0"/>
                <a:cs typeface="Calibri" pitchFamily="34" charset="0"/>
              </a:rPr>
              <a:t>kalabilecekleri </a:t>
            </a:r>
            <a:r>
              <a:rPr lang="tr-TR" sz="2000" b="1" i="1" dirty="0">
                <a:solidFill>
                  <a:srgbClr val="000000"/>
                </a:solidFill>
                <a:latin typeface="Calibri" pitchFamily="34" charset="0"/>
                <a:cs typeface="Calibri" pitchFamily="34" charset="0"/>
              </a:rPr>
              <a:t>risklerin belirlemesi </a:t>
            </a:r>
            <a:r>
              <a:rPr lang="tr-TR" sz="2000" i="1" dirty="0" smtClean="0">
                <a:solidFill>
                  <a:srgbClr val="000000"/>
                </a:solidFill>
                <a:latin typeface="Calibri" pitchFamily="34" charset="0"/>
                <a:cs typeface="Calibri" pitchFamily="34" charset="0"/>
              </a:rPr>
              <a:t>ve değerlendirmesini yapmak»</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endParaRPr lang="tr-TR" sz="2800" b="1" dirty="0">
              <a:solidFill>
                <a:srgbClr val="000000"/>
              </a:solidFill>
              <a:latin typeface="Cambria" pitchFamily="18" charset="0"/>
            </a:endParaRPr>
          </a:p>
        </p:txBody>
      </p:sp>
      <p:sp>
        <p:nvSpPr>
          <p:cNvPr id="18" name="Metin kutusu 17"/>
          <p:cNvSpPr txBox="1"/>
          <p:nvPr/>
        </p:nvSpPr>
        <p:spPr>
          <a:xfrm>
            <a:off x="668687" y="2028685"/>
            <a:ext cx="763111" cy="523220"/>
          </a:xfrm>
          <a:prstGeom prst="rect">
            <a:avLst/>
          </a:prstGeom>
          <a:noFill/>
          <a:ln w="28575">
            <a:noFill/>
            <a:prstDash val="sysDot"/>
            <a:round/>
            <a:headEnd/>
            <a:tailEnd/>
          </a:ln>
        </p:spPr>
        <p:txBody>
          <a:bodyPr rtlCol="0" anchor="ctr"/>
          <a:lstStyle>
            <a:defPPr>
              <a:defRPr lang="de-DE"/>
            </a:defPPr>
            <a:lvl1pPr algn="ctr">
              <a:defRPr sz="2800" b="1">
                <a:solidFill>
                  <a:srgbClr val="000000"/>
                </a:solidFill>
                <a:latin typeface="Cambria" pitchFamily="18" charset="0"/>
              </a:defRPr>
            </a:lvl1pPr>
          </a:lstStyle>
          <a:p>
            <a:r>
              <a:rPr lang="tr-TR" dirty="0" smtClean="0"/>
              <a:t>6</a:t>
            </a:r>
            <a:endParaRPr lang="tr-TR" dirty="0"/>
          </a:p>
        </p:txBody>
      </p:sp>
      <p:sp>
        <p:nvSpPr>
          <p:cNvPr id="1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411530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Yönetmelikler</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b="1" i="1" dirty="0">
                <a:solidFill>
                  <a:srgbClr val="000000"/>
                </a:solidFill>
                <a:latin typeface="Calibri" pitchFamily="34" charset="0"/>
                <a:cs typeface="Calibri" pitchFamily="34" charset="0"/>
              </a:rPr>
              <a:t>Yapı İşlerinde Sağlık ve Güvenlik </a:t>
            </a:r>
            <a:r>
              <a:rPr lang="tr-TR" sz="2000" b="1" i="1" dirty="0" smtClean="0">
                <a:solidFill>
                  <a:srgbClr val="000000"/>
                </a:solidFill>
                <a:latin typeface="Calibri" pitchFamily="34" charset="0"/>
                <a:cs typeface="Calibri" pitchFamily="34" charset="0"/>
              </a:rPr>
              <a:t>Yönetmeliği</a:t>
            </a: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«Madde </a:t>
            </a:r>
            <a:r>
              <a:rPr lang="tr-TR" sz="2000" i="1" dirty="0">
                <a:solidFill>
                  <a:srgbClr val="000000"/>
                </a:solidFill>
                <a:latin typeface="Calibri" pitchFamily="34" charset="0"/>
                <a:cs typeface="Calibri" pitchFamily="34" charset="0"/>
              </a:rPr>
              <a:t>5-b:İşveren veya proje sorumlusu, yapı işine</a:t>
            </a:r>
          </a:p>
          <a:p>
            <a:pPr algn="ctr">
              <a:spcAft>
                <a:spcPts val="0"/>
              </a:spcAft>
              <a:buClr>
                <a:srgbClr val="292929"/>
              </a:buClr>
              <a:defRPr/>
            </a:pPr>
            <a:r>
              <a:rPr lang="tr-TR" sz="2000" i="1" dirty="0">
                <a:solidFill>
                  <a:srgbClr val="000000"/>
                </a:solidFill>
                <a:latin typeface="Calibri" pitchFamily="34" charset="0"/>
                <a:cs typeface="Calibri" pitchFamily="34" charset="0"/>
              </a:rPr>
              <a:t>başlamadan önce, 7 </a:t>
            </a:r>
            <a:r>
              <a:rPr lang="tr-TR" sz="2000" i="1" dirty="0" err="1">
                <a:solidFill>
                  <a:srgbClr val="000000"/>
                </a:solidFill>
                <a:latin typeface="Calibri" pitchFamily="34" charset="0"/>
                <a:cs typeface="Calibri" pitchFamily="34" charset="0"/>
              </a:rPr>
              <a:t>nci</a:t>
            </a:r>
            <a:r>
              <a:rPr lang="tr-TR" sz="2000" i="1" dirty="0">
                <a:solidFill>
                  <a:srgbClr val="000000"/>
                </a:solidFill>
                <a:latin typeface="Calibri" pitchFamily="34" charset="0"/>
                <a:cs typeface="Calibri" pitchFamily="34" charset="0"/>
              </a:rPr>
              <a:t> maddenin (b) </a:t>
            </a:r>
            <a:r>
              <a:rPr lang="tr-TR" sz="2000" i="1" dirty="0" smtClean="0">
                <a:solidFill>
                  <a:srgbClr val="000000"/>
                </a:solidFill>
                <a:latin typeface="Calibri" pitchFamily="34" charset="0"/>
                <a:cs typeface="Calibri" pitchFamily="34" charset="0"/>
              </a:rPr>
              <a:t>bendinde belirtilen </a:t>
            </a:r>
            <a:r>
              <a:rPr lang="tr-TR" sz="2000" i="1" dirty="0">
                <a:solidFill>
                  <a:srgbClr val="000000"/>
                </a:solidFill>
                <a:latin typeface="Calibri" pitchFamily="34" charset="0"/>
                <a:cs typeface="Calibri" pitchFamily="34" charset="0"/>
              </a:rPr>
              <a:t>sağlık ve güvenlik planı hazırlayacaktır</a:t>
            </a:r>
            <a:r>
              <a:rPr lang="tr-TR" sz="2000" i="1" dirty="0" smtClean="0">
                <a:solidFill>
                  <a:srgbClr val="000000"/>
                </a:solidFill>
                <a:latin typeface="Calibri" pitchFamily="34" charset="0"/>
                <a:cs typeface="Calibri" pitchFamily="34" charset="0"/>
              </a:rPr>
              <a:t>. Madde </a:t>
            </a:r>
            <a:r>
              <a:rPr lang="tr-TR" sz="2000" i="1" dirty="0">
                <a:solidFill>
                  <a:srgbClr val="000000"/>
                </a:solidFill>
                <a:latin typeface="Calibri" pitchFamily="34" charset="0"/>
                <a:cs typeface="Calibri" pitchFamily="34" charset="0"/>
              </a:rPr>
              <a:t>7-b:Yapı alanında yürütülen faaliyetleri </a:t>
            </a:r>
            <a:r>
              <a:rPr lang="tr-TR" sz="2000" i="1" dirty="0" smtClean="0">
                <a:solidFill>
                  <a:srgbClr val="000000"/>
                </a:solidFill>
                <a:latin typeface="Calibri" pitchFamily="34" charset="0"/>
                <a:cs typeface="Calibri" pitchFamily="34" charset="0"/>
              </a:rPr>
              <a:t>dikkate alarak</a:t>
            </a:r>
            <a:r>
              <a:rPr lang="tr-TR" sz="2000" i="1" dirty="0">
                <a:solidFill>
                  <a:srgbClr val="000000"/>
                </a:solidFill>
                <a:latin typeface="Calibri" pitchFamily="34" charset="0"/>
                <a:cs typeface="Calibri" pitchFamily="34" charset="0"/>
              </a:rPr>
              <a:t>, </a:t>
            </a:r>
            <a:r>
              <a:rPr lang="tr-TR" sz="2000" i="1" dirty="0" smtClean="0">
                <a:solidFill>
                  <a:srgbClr val="000000"/>
                </a:solidFill>
                <a:latin typeface="Calibri" pitchFamily="34" charset="0"/>
                <a:cs typeface="Calibri" pitchFamily="34" charset="0"/>
              </a:rPr>
              <a:t>uygulanacak </a:t>
            </a:r>
            <a:r>
              <a:rPr lang="tr-TR" sz="2000" i="1" dirty="0">
                <a:solidFill>
                  <a:srgbClr val="000000"/>
                </a:solidFill>
                <a:latin typeface="Calibri" pitchFamily="34" charset="0"/>
                <a:cs typeface="Calibri" pitchFamily="34" charset="0"/>
              </a:rPr>
              <a:t>kuralları belirleyen bir sağlık </a:t>
            </a:r>
            <a:r>
              <a:rPr lang="tr-TR" sz="2000" i="1" dirty="0" smtClean="0">
                <a:solidFill>
                  <a:srgbClr val="000000"/>
                </a:solidFill>
                <a:latin typeface="Calibri" pitchFamily="34" charset="0"/>
                <a:cs typeface="Calibri" pitchFamily="34" charset="0"/>
              </a:rPr>
              <a:t>ve güvenlik </a:t>
            </a:r>
            <a:r>
              <a:rPr lang="tr-TR" sz="2000" i="1" dirty="0">
                <a:solidFill>
                  <a:srgbClr val="000000"/>
                </a:solidFill>
                <a:latin typeface="Calibri" pitchFamily="34" charset="0"/>
                <a:cs typeface="Calibri" pitchFamily="34" charset="0"/>
              </a:rPr>
              <a:t>planı hazırlayacak veya </a:t>
            </a:r>
            <a:r>
              <a:rPr lang="tr-TR" sz="2000" i="1" dirty="0" smtClean="0">
                <a:solidFill>
                  <a:srgbClr val="000000"/>
                </a:solidFill>
                <a:latin typeface="Calibri" pitchFamily="34" charset="0"/>
                <a:cs typeface="Calibri" pitchFamily="34" charset="0"/>
              </a:rPr>
              <a:t>hazırlanmasını sağlayacaktır</a:t>
            </a:r>
            <a:r>
              <a:rPr lang="tr-TR" sz="2000" i="1" dirty="0">
                <a:solidFill>
                  <a:srgbClr val="000000"/>
                </a:solidFill>
                <a:latin typeface="Calibri" pitchFamily="34" charset="0"/>
                <a:cs typeface="Calibri" pitchFamily="34" charset="0"/>
              </a:rPr>
              <a:t>. Yapı alanında Ek-</a:t>
            </a:r>
            <a:r>
              <a:rPr lang="tr-TR" sz="2000" i="1" dirty="0" err="1">
                <a:solidFill>
                  <a:srgbClr val="000000"/>
                </a:solidFill>
                <a:latin typeface="Calibri" pitchFamily="34" charset="0"/>
                <a:cs typeface="Calibri" pitchFamily="34" charset="0"/>
              </a:rPr>
              <a:t>II’de</a:t>
            </a:r>
            <a:r>
              <a:rPr lang="tr-TR" sz="2000" i="1" dirty="0">
                <a:solidFill>
                  <a:srgbClr val="000000"/>
                </a:solidFill>
                <a:latin typeface="Calibri" pitchFamily="34" charset="0"/>
                <a:cs typeface="Calibri" pitchFamily="34" charset="0"/>
              </a:rPr>
              <a:t> belirtilen </a:t>
            </a:r>
            <a:r>
              <a:rPr lang="tr-TR" sz="2000" i="1" dirty="0" smtClean="0">
                <a:solidFill>
                  <a:srgbClr val="000000"/>
                </a:solidFill>
                <a:latin typeface="Calibri" pitchFamily="34" charset="0"/>
                <a:cs typeface="Calibri" pitchFamily="34" charset="0"/>
              </a:rPr>
              <a:t>işler yapılıyorsa, bu </a:t>
            </a:r>
            <a:r>
              <a:rPr lang="tr-TR" sz="2000" i="1" dirty="0">
                <a:solidFill>
                  <a:srgbClr val="000000"/>
                </a:solidFill>
                <a:latin typeface="Calibri" pitchFamily="34" charset="0"/>
                <a:cs typeface="Calibri" pitchFamily="34" charset="0"/>
              </a:rPr>
              <a:t>işlerle ilgili özel önlemler planda </a:t>
            </a:r>
            <a:r>
              <a:rPr lang="tr-TR" sz="2000" i="1" dirty="0" smtClean="0">
                <a:solidFill>
                  <a:srgbClr val="000000"/>
                </a:solidFill>
                <a:latin typeface="Calibri" pitchFamily="34" charset="0"/>
                <a:cs typeface="Calibri" pitchFamily="34" charset="0"/>
              </a:rPr>
              <a:t>yer alacaktır.»</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endParaRPr lang="tr-TR" sz="2800" b="1" dirty="0">
              <a:solidFill>
                <a:srgbClr val="000000"/>
              </a:solidFill>
              <a:latin typeface="Cambria" pitchFamily="18" charset="0"/>
            </a:endParaRPr>
          </a:p>
        </p:txBody>
      </p:sp>
      <p:sp>
        <p:nvSpPr>
          <p:cNvPr id="18" name="Metin kutusu 17"/>
          <p:cNvSpPr txBox="1"/>
          <p:nvPr/>
        </p:nvSpPr>
        <p:spPr>
          <a:xfrm>
            <a:off x="668687" y="2028685"/>
            <a:ext cx="763111" cy="523220"/>
          </a:xfrm>
          <a:prstGeom prst="rect">
            <a:avLst/>
          </a:prstGeom>
          <a:noFill/>
          <a:ln w="28575">
            <a:noFill/>
            <a:prstDash val="sysDot"/>
            <a:round/>
            <a:headEnd/>
            <a:tailEnd/>
          </a:ln>
        </p:spPr>
        <p:txBody>
          <a:bodyPr rtlCol="0" anchor="ctr"/>
          <a:lstStyle>
            <a:defPPr>
              <a:defRPr lang="de-DE"/>
            </a:defPPr>
            <a:lvl1pPr algn="ctr">
              <a:defRPr sz="2800" b="1">
                <a:solidFill>
                  <a:srgbClr val="000000"/>
                </a:solidFill>
                <a:latin typeface="Cambria" pitchFamily="18" charset="0"/>
              </a:defRPr>
            </a:lvl1pPr>
          </a:lstStyle>
          <a:p>
            <a:r>
              <a:rPr lang="tr-TR" dirty="0" smtClean="0"/>
              <a:t>7</a:t>
            </a:r>
            <a:endParaRPr lang="tr-TR" dirty="0"/>
          </a:p>
        </p:txBody>
      </p:sp>
      <p:sp>
        <p:nvSpPr>
          <p:cNvPr id="1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126502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Yönetmelikler</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Patlayıcı </a:t>
            </a:r>
            <a:r>
              <a:rPr lang="tr-TR" sz="2000" b="1" i="1" dirty="0">
                <a:solidFill>
                  <a:srgbClr val="000000"/>
                </a:solidFill>
                <a:latin typeface="Calibri" pitchFamily="34" charset="0"/>
                <a:cs typeface="Calibri" pitchFamily="34" charset="0"/>
              </a:rPr>
              <a:t>Ortamların </a:t>
            </a:r>
            <a:r>
              <a:rPr lang="tr-TR" sz="2000" b="1" i="1" dirty="0" smtClean="0">
                <a:solidFill>
                  <a:srgbClr val="000000"/>
                </a:solidFill>
                <a:latin typeface="Calibri" pitchFamily="34" charset="0"/>
                <a:cs typeface="Calibri" pitchFamily="34" charset="0"/>
              </a:rPr>
              <a:t>Tehlikelerinden Çalışanların </a:t>
            </a:r>
            <a:r>
              <a:rPr lang="tr-TR" sz="2000" b="1" i="1" dirty="0">
                <a:solidFill>
                  <a:srgbClr val="000000"/>
                </a:solidFill>
                <a:latin typeface="Calibri" pitchFamily="34" charset="0"/>
                <a:cs typeface="Calibri" pitchFamily="34" charset="0"/>
              </a:rPr>
              <a:t>Korunması Hakkında </a:t>
            </a:r>
            <a:r>
              <a:rPr lang="tr-TR" sz="2000" b="1" i="1" dirty="0" smtClean="0">
                <a:solidFill>
                  <a:srgbClr val="000000"/>
                </a:solidFill>
                <a:latin typeface="Calibri" pitchFamily="34" charset="0"/>
                <a:cs typeface="Calibri" pitchFamily="34" charset="0"/>
              </a:rPr>
              <a:t>Yönetmelik</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«Sağlık </a:t>
            </a:r>
            <a:r>
              <a:rPr lang="tr-TR" sz="2000" i="1" dirty="0">
                <a:solidFill>
                  <a:srgbClr val="000000"/>
                </a:solidFill>
                <a:latin typeface="Calibri" pitchFamily="34" charset="0"/>
                <a:cs typeface="Calibri" pitchFamily="34" charset="0"/>
              </a:rPr>
              <a:t>ve güvenlik dokümanı hazırlanırken işçilerin işyerinde maruz kalabilecekleri risklerin belirlenmesi ve değerlendirilmesini yapmak bir işveren yükümlülüğü olarak ifade </a:t>
            </a:r>
            <a:r>
              <a:rPr lang="tr-TR" sz="2000" i="1" dirty="0" smtClean="0">
                <a:solidFill>
                  <a:srgbClr val="000000"/>
                </a:solidFill>
                <a:latin typeface="Calibri" pitchFamily="34" charset="0"/>
                <a:cs typeface="Calibri" pitchFamily="34" charset="0"/>
              </a:rPr>
              <a:t>edilmiştir.»</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8</a:t>
            </a: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487383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İLO Sözleşmeleri</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b="1" i="1" dirty="0" smtClean="0">
                <a:solidFill>
                  <a:srgbClr val="000000"/>
                </a:solidFill>
                <a:latin typeface="Calibri" pitchFamily="34" charset="0"/>
                <a:cs typeface="Calibri" pitchFamily="34" charset="0"/>
              </a:rPr>
              <a:t>İş </a:t>
            </a:r>
            <a:r>
              <a:rPr lang="tr-TR" sz="2000" b="1" i="1" dirty="0">
                <a:solidFill>
                  <a:srgbClr val="000000"/>
                </a:solidFill>
                <a:latin typeface="Calibri" pitchFamily="34" charset="0"/>
                <a:cs typeface="Calibri" pitchFamily="34" charset="0"/>
              </a:rPr>
              <a:t>Sağlığı Hizmetlerine İlişkin 161 </a:t>
            </a:r>
            <a:r>
              <a:rPr lang="tr-TR" sz="2000" b="1" i="1" dirty="0" smtClean="0">
                <a:solidFill>
                  <a:srgbClr val="000000"/>
                </a:solidFill>
                <a:latin typeface="Calibri" pitchFamily="34" charset="0"/>
                <a:cs typeface="Calibri" pitchFamily="34" charset="0"/>
              </a:rPr>
              <a:t>Numaralı ILO </a:t>
            </a:r>
            <a:r>
              <a:rPr lang="tr-TR" sz="2000" b="1" i="1" dirty="0">
                <a:solidFill>
                  <a:srgbClr val="000000"/>
                </a:solidFill>
                <a:latin typeface="Calibri" pitchFamily="34" charset="0"/>
                <a:cs typeface="Calibri" pitchFamily="34" charset="0"/>
              </a:rPr>
              <a:t>(</a:t>
            </a:r>
            <a:r>
              <a:rPr lang="tr-TR" sz="2000" b="1" i="1" dirty="0" smtClean="0">
                <a:solidFill>
                  <a:srgbClr val="000000"/>
                </a:solidFill>
                <a:latin typeface="Calibri" pitchFamily="34" charset="0"/>
                <a:cs typeface="Calibri" pitchFamily="34" charset="0"/>
              </a:rPr>
              <a:t>Uluslararası </a:t>
            </a:r>
            <a:r>
              <a:rPr lang="tr-TR" sz="2000" b="1" i="1" dirty="0">
                <a:solidFill>
                  <a:srgbClr val="000000"/>
                </a:solidFill>
                <a:latin typeface="Calibri" pitchFamily="34" charset="0"/>
                <a:cs typeface="Calibri" pitchFamily="34" charset="0"/>
              </a:rPr>
              <a:t>Çalışma Örgütü</a:t>
            </a:r>
            <a:r>
              <a:rPr lang="tr-TR" sz="2000" b="1" i="1" dirty="0" smtClean="0">
                <a:solidFill>
                  <a:srgbClr val="000000"/>
                </a:solidFill>
                <a:latin typeface="Calibri" pitchFamily="34" charset="0"/>
                <a:cs typeface="Calibri" pitchFamily="34" charset="0"/>
              </a:rPr>
              <a:t>) Sözleşmesi</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a:solidFill>
                  <a:srgbClr val="000000"/>
                </a:solidFill>
                <a:latin typeface="Calibri" pitchFamily="34" charset="0"/>
                <a:cs typeface="Calibri" pitchFamily="34" charset="0"/>
              </a:rPr>
              <a:t>5. madde</a:t>
            </a:r>
            <a:r>
              <a:rPr lang="tr-TR" sz="2000" i="1" dirty="0" smtClean="0">
                <a:solidFill>
                  <a:srgbClr val="000000"/>
                </a:solidFill>
                <a:latin typeface="Calibri" pitchFamily="34" charset="0"/>
                <a:cs typeface="Calibri" pitchFamily="34" charset="0"/>
              </a:rPr>
              <a:t>: Her </a:t>
            </a:r>
            <a:r>
              <a:rPr lang="tr-TR" sz="2000" i="1" dirty="0">
                <a:solidFill>
                  <a:srgbClr val="000000"/>
                </a:solidFill>
                <a:latin typeface="Calibri" pitchFamily="34" charset="0"/>
                <a:cs typeface="Calibri" pitchFamily="34" charset="0"/>
              </a:rPr>
              <a:t>işverenin istihdam ettiği işçilerin sağlık </a:t>
            </a:r>
            <a:r>
              <a:rPr lang="tr-TR" sz="2000" i="1" dirty="0" smtClean="0">
                <a:solidFill>
                  <a:srgbClr val="000000"/>
                </a:solidFill>
                <a:latin typeface="Calibri" pitchFamily="34" charset="0"/>
                <a:cs typeface="Calibri" pitchFamily="34" charset="0"/>
              </a:rPr>
              <a:t>ve güvenliği </a:t>
            </a:r>
            <a:r>
              <a:rPr lang="tr-TR" sz="2000" i="1" dirty="0">
                <a:solidFill>
                  <a:srgbClr val="000000"/>
                </a:solidFill>
                <a:latin typeface="Calibri" pitchFamily="34" charset="0"/>
                <a:cs typeface="Calibri" pitchFamily="34" charset="0"/>
              </a:rPr>
              <a:t>için sorumluluğu saklı kalmak </a:t>
            </a:r>
            <a:r>
              <a:rPr lang="tr-TR" sz="2000" i="1" dirty="0" smtClean="0">
                <a:solidFill>
                  <a:srgbClr val="000000"/>
                </a:solidFill>
                <a:latin typeface="Calibri" pitchFamily="34" charset="0"/>
                <a:cs typeface="Calibri" pitchFamily="34" charset="0"/>
              </a:rPr>
              <a:t>kaydıyla ve </a:t>
            </a:r>
            <a:r>
              <a:rPr lang="tr-TR" sz="2000" i="1" dirty="0">
                <a:solidFill>
                  <a:srgbClr val="000000"/>
                </a:solidFill>
                <a:latin typeface="Calibri" pitchFamily="34" charset="0"/>
                <a:cs typeface="Calibri" pitchFamily="34" charset="0"/>
              </a:rPr>
              <a:t>işçilerin iş sağlığı ve güvenliği </a:t>
            </a:r>
            <a:r>
              <a:rPr lang="tr-TR" sz="2000" i="1" dirty="0" smtClean="0">
                <a:solidFill>
                  <a:srgbClr val="000000"/>
                </a:solidFill>
                <a:latin typeface="Calibri" pitchFamily="34" charset="0"/>
                <a:cs typeface="Calibri" pitchFamily="34" charset="0"/>
              </a:rPr>
              <a:t>konusunda katılımının </a:t>
            </a:r>
            <a:r>
              <a:rPr lang="tr-TR" sz="2000" i="1" dirty="0">
                <a:solidFill>
                  <a:srgbClr val="000000"/>
                </a:solidFill>
                <a:latin typeface="Calibri" pitchFamily="34" charset="0"/>
                <a:cs typeface="Calibri" pitchFamily="34" charset="0"/>
              </a:rPr>
              <a:t>gerekliliği göz önüne alınarak, </a:t>
            </a:r>
            <a:r>
              <a:rPr lang="tr-TR" sz="2000" i="1" dirty="0" smtClean="0">
                <a:solidFill>
                  <a:srgbClr val="000000"/>
                </a:solidFill>
                <a:latin typeface="Calibri" pitchFamily="34" charset="0"/>
                <a:cs typeface="Calibri" pitchFamily="34" charset="0"/>
              </a:rPr>
              <a:t>iş sağlığı </a:t>
            </a:r>
            <a:r>
              <a:rPr lang="tr-TR" sz="2000" i="1" dirty="0">
                <a:solidFill>
                  <a:srgbClr val="000000"/>
                </a:solidFill>
                <a:latin typeface="Calibri" pitchFamily="34" charset="0"/>
                <a:cs typeface="Calibri" pitchFamily="34" charset="0"/>
              </a:rPr>
              <a:t>hizmetleri, işletmedeki iş risklerine </a:t>
            </a:r>
            <a:r>
              <a:rPr lang="tr-TR" sz="2000" i="1" dirty="0" smtClean="0">
                <a:solidFill>
                  <a:srgbClr val="000000"/>
                </a:solidFill>
                <a:latin typeface="Calibri" pitchFamily="34" charset="0"/>
                <a:cs typeface="Calibri" pitchFamily="34" charset="0"/>
              </a:rPr>
              <a:t>uygun </a:t>
            </a:r>
          </a:p>
          <a:p>
            <a:pPr algn="ctr">
              <a:spcAft>
                <a:spcPts val="0"/>
              </a:spcAft>
              <a:buClr>
                <a:srgbClr val="292929"/>
              </a:buClr>
              <a:defRPr/>
            </a:pPr>
            <a:r>
              <a:rPr lang="tr-TR" sz="2000" i="1" dirty="0" smtClean="0">
                <a:solidFill>
                  <a:srgbClr val="000000"/>
                </a:solidFill>
                <a:latin typeface="Calibri" pitchFamily="34" charset="0"/>
                <a:cs typeface="Calibri" pitchFamily="34" charset="0"/>
              </a:rPr>
              <a:t>ve yeterli olacak şekilde aşağıdaki görevleri kapsayacaktır. İşyerlerinde sağlığa zararlı </a:t>
            </a:r>
            <a:r>
              <a:rPr lang="tr-TR" sz="2000" b="1" i="1" dirty="0" smtClean="0">
                <a:solidFill>
                  <a:srgbClr val="000000"/>
                </a:solidFill>
                <a:latin typeface="Calibri" pitchFamily="34" charset="0"/>
                <a:cs typeface="Calibri" pitchFamily="34" charset="0"/>
              </a:rPr>
              <a:t>risklerin tanımlanması </a:t>
            </a:r>
            <a:r>
              <a:rPr lang="tr-TR" sz="2000" i="1" dirty="0" smtClean="0">
                <a:solidFill>
                  <a:srgbClr val="000000"/>
                </a:solidFill>
                <a:latin typeface="Calibri" pitchFamily="34" charset="0"/>
                <a:cs typeface="Calibri" pitchFamily="34" charset="0"/>
              </a:rPr>
              <a:t>ve değerlendirilmesi…</a:t>
            </a:r>
          </a:p>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endParaRPr lang="tr-TR" sz="2800" b="1" dirty="0">
              <a:solidFill>
                <a:srgbClr val="000000"/>
              </a:solidFill>
              <a:latin typeface="Cambria" pitchFamily="18" charset="0"/>
            </a:endParaRPr>
          </a:p>
        </p:txBody>
      </p:sp>
      <p:sp>
        <p:nvSpPr>
          <p:cNvPr id="18" name="Metin kutusu 17"/>
          <p:cNvSpPr txBox="1"/>
          <p:nvPr/>
        </p:nvSpPr>
        <p:spPr>
          <a:xfrm>
            <a:off x="668687" y="2028685"/>
            <a:ext cx="763111" cy="523220"/>
          </a:xfrm>
          <a:prstGeom prst="rect">
            <a:avLst/>
          </a:prstGeom>
          <a:noFill/>
          <a:ln w="28575">
            <a:noFill/>
            <a:prstDash val="sysDot"/>
            <a:round/>
            <a:headEnd/>
            <a:tailEnd/>
          </a:ln>
        </p:spPr>
        <p:txBody>
          <a:bodyPr rtlCol="0" anchor="ctr"/>
          <a:lstStyle>
            <a:defPPr>
              <a:defRPr lang="de-DE"/>
            </a:defPPr>
            <a:lvl1pPr algn="ctr">
              <a:defRPr sz="2800" b="1">
                <a:solidFill>
                  <a:srgbClr val="000000"/>
                </a:solidFill>
                <a:latin typeface="Cambria" pitchFamily="18" charset="0"/>
              </a:defRPr>
            </a:lvl1pPr>
          </a:lstStyle>
          <a:p>
            <a:r>
              <a:rPr lang="tr-TR" dirty="0" smtClean="0"/>
              <a:t>9</a:t>
            </a:r>
            <a:endParaRPr lang="tr-TR" dirty="0"/>
          </a:p>
        </p:txBody>
      </p:sp>
      <p:sp>
        <p:nvSpPr>
          <p:cNvPr id="1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480863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Kalite Yönetim Sistemleri</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342900">
              <a:spcAft>
                <a:spcPts val="0"/>
              </a:spcAft>
              <a:buClr>
                <a:srgbClr val="292929"/>
              </a:buClr>
              <a:buFont typeface="Wingdings" pitchFamily="2" charset="2"/>
              <a:buChar char="ü"/>
              <a:defRPr/>
            </a:pPr>
            <a:endParaRPr lang="tr-TR" sz="2000" b="1" i="1" dirty="0" smtClean="0">
              <a:solidFill>
                <a:srgbClr val="000000"/>
              </a:solidFill>
              <a:latin typeface="Calibri" pitchFamily="34" charset="0"/>
              <a:cs typeface="Calibri" pitchFamily="34" charset="0"/>
            </a:endParaRP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TS </a:t>
            </a:r>
            <a:r>
              <a:rPr lang="tr-TR" sz="2000" b="1" i="1" dirty="0">
                <a:solidFill>
                  <a:srgbClr val="000000"/>
                </a:solidFill>
                <a:latin typeface="Calibri" pitchFamily="34" charset="0"/>
                <a:cs typeface="Calibri" pitchFamily="34" charset="0"/>
              </a:rPr>
              <a:t>EN ISO </a:t>
            </a:r>
            <a:r>
              <a:rPr lang="tr-TR" sz="2000" b="1" i="1" dirty="0" smtClean="0">
                <a:solidFill>
                  <a:srgbClr val="000000"/>
                </a:solidFill>
                <a:latin typeface="Calibri" pitchFamily="34" charset="0"/>
                <a:cs typeface="Calibri" pitchFamily="34" charset="0"/>
              </a:rPr>
              <a:t>9001</a:t>
            </a:r>
          </a:p>
          <a:p>
            <a:pPr marL="342900" indent="-3429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TS EN ISO 14001</a:t>
            </a:r>
            <a:endParaRPr lang="tr-TR" sz="2000" b="1" i="1" dirty="0" smtClean="0">
              <a:solidFill>
                <a:srgbClr val="000000"/>
              </a:solidFill>
              <a:latin typeface="Calibri" pitchFamily="34" charset="0"/>
              <a:cs typeface="Calibri" pitchFamily="34" charset="0"/>
            </a:endParaRPr>
          </a:p>
          <a:p>
            <a:pPr marL="342900" indent="-3429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OHSAS/TS 18001</a:t>
            </a: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endParaRPr lang="tr-TR" sz="2800" b="1" dirty="0">
              <a:solidFill>
                <a:srgbClr val="000000"/>
              </a:solidFill>
              <a:latin typeface="Cambria" pitchFamily="18" charset="0"/>
            </a:endParaRPr>
          </a:p>
        </p:txBody>
      </p:sp>
      <p:sp>
        <p:nvSpPr>
          <p:cNvPr id="18" name="Metin kutusu 17"/>
          <p:cNvSpPr txBox="1"/>
          <p:nvPr/>
        </p:nvSpPr>
        <p:spPr>
          <a:xfrm>
            <a:off x="668687" y="2028685"/>
            <a:ext cx="763111" cy="523220"/>
          </a:xfrm>
          <a:prstGeom prst="rect">
            <a:avLst/>
          </a:prstGeom>
          <a:noFill/>
          <a:ln w="28575">
            <a:noFill/>
            <a:prstDash val="sysDot"/>
            <a:round/>
            <a:headEnd/>
            <a:tailEnd/>
          </a:ln>
        </p:spPr>
        <p:txBody>
          <a:bodyPr rtlCol="0" anchor="ctr"/>
          <a:lstStyle>
            <a:defPPr>
              <a:defRPr lang="de-DE"/>
            </a:defPPr>
            <a:lvl1pPr algn="ctr">
              <a:defRPr sz="2800" b="1">
                <a:solidFill>
                  <a:srgbClr val="000000"/>
                </a:solidFill>
                <a:latin typeface="Cambria" pitchFamily="18" charset="0"/>
              </a:defRPr>
            </a:lvl1pPr>
          </a:lstStyle>
          <a:p>
            <a:r>
              <a:rPr lang="tr-TR" dirty="0" smtClean="0"/>
              <a:t>10</a:t>
            </a:r>
            <a:endParaRPr lang="tr-TR" dirty="0"/>
          </a:p>
        </p:txBody>
      </p:sp>
      <p:sp>
        <p:nvSpPr>
          <p:cNvPr id="1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492422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1918129139"/>
              </p:ext>
            </p:extLst>
          </p:nvPr>
        </p:nvGraphicFramePr>
        <p:xfrm>
          <a:off x="4802" y="2647949"/>
          <a:ext cx="9139626" cy="1228725"/>
        </p:xfrm>
        <a:graphic>
          <a:graphicData uri="http://schemas.openxmlformats.org/drawingml/2006/table">
            <a:tbl>
              <a:tblPr firstRow="1" bandRow="1">
                <a:effectLst>
                  <a:innerShdw blurRad="114300">
                    <a:prstClr val="black"/>
                  </a:innerShdw>
                </a:effectLst>
                <a:tableStyleId>{5C22544A-7EE6-4342-B048-85BDC9FD1C3A}</a:tableStyleId>
              </a:tblPr>
              <a:tblGrid>
                <a:gridCol w="566698"/>
                <a:gridCol w="1162050"/>
                <a:gridCol w="7366428"/>
                <a:gridCol w="44450"/>
              </a:tblGrid>
              <a:tr h="1152525">
                <a:tc>
                  <a:txBody>
                    <a:bodyPr/>
                    <a:lstStyle/>
                    <a:p>
                      <a:pPr algn="ctr"/>
                      <a:endParaRPr lang="tr-TR" sz="4400" b="1" dirty="0">
                        <a:solidFill>
                          <a:schemeClr val="tx1"/>
                        </a:solidFill>
                        <a:latin typeface="Calibri" pitchFamily="34" charset="0"/>
                        <a:cs typeface="Calibri" pitchFamily="34" charset="0"/>
                      </a:endParaRPr>
                    </a:p>
                  </a:txBody>
                  <a:tcPr vert="wordArtVert" anchor="ctr">
                    <a:solidFill>
                      <a:schemeClr val="bg1">
                        <a:lumMod val="85000"/>
                      </a:schemeClr>
                    </a:solidFill>
                  </a:tcPr>
                </a:tc>
                <a:tc>
                  <a:txBody>
                    <a:bodyPr/>
                    <a:lstStyle/>
                    <a:p>
                      <a:pPr algn="ctr"/>
                      <a:endParaRPr lang="tr-TR" sz="4400" b="1" dirty="0">
                        <a:latin typeface="Calibri" pitchFamily="34" charset="0"/>
                        <a:cs typeface="Calibri" pitchFamily="34" charset="0"/>
                      </a:endParaRPr>
                    </a:p>
                  </a:txBody>
                  <a:tcPr vert="wordArtVert" anchor="ctr">
                    <a:solidFill>
                      <a:schemeClr val="bg1">
                        <a:lumMod val="9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tr-TR" sz="4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Risk Yönetim Prosesi (Süreci)</a:t>
                      </a:r>
                    </a:p>
                    <a:p>
                      <a:pPr algn="ctr" fontAlgn="ctr"/>
                      <a:r>
                        <a:rPr kumimoji="0" lang="tr-TR" sz="40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(Risk Management Proses-RMP)</a:t>
                      </a:r>
                    </a:p>
                  </a:txBody>
                  <a:tcPr marL="9525" marR="9525" marT="9525" marB="0" anchor="ctr">
                    <a:solidFill>
                      <a:schemeClr val="bg1">
                        <a:lumMod val="85000"/>
                      </a:schemeClr>
                    </a:solidFill>
                  </a:tcPr>
                </a:tc>
                <a:tc>
                  <a:txBody>
                    <a:bodyPr/>
                    <a:lstStyle/>
                    <a:p>
                      <a:pPr algn="ctr" fontAlgn="ct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75757"/>
                    </a:solidFill>
                  </a:tcPr>
                </a:tc>
              </a:tr>
            </a:tbl>
          </a:graphicData>
        </a:graphic>
      </p:graphicFrame>
      <p:pic>
        <p:nvPicPr>
          <p:cNvPr id="7" name="Picture 2" descr="C:\Users\Ahmet Yiğitap\Desktop\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455" y="2790825"/>
            <a:ext cx="882220" cy="87562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a:spLocks noChangeArrowheads="1"/>
          </p:cNvSpPr>
          <p:nvPr/>
        </p:nvSpPr>
        <p:spPr bwMode="auto">
          <a:xfrm>
            <a:off x="4082470" y="1070425"/>
            <a:ext cx="1144587" cy="1144588"/>
          </a:xfrm>
          <a:prstGeom prst="ellipse">
            <a:avLst/>
          </a:prstGeom>
          <a:gradFill rotWithShape="1">
            <a:gsLst>
              <a:gs pos="0">
                <a:srgbClr val="0161B2"/>
              </a:gs>
              <a:gs pos="100000">
                <a:srgbClr val="004074"/>
              </a:gs>
            </a:gsLst>
            <a:lin ang="2700000" scaled="1"/>
          </a:gradFill>
          <a:ln w="9525" algn="ctr">
            <a:noFill/>
            <a:round/>
            <a:headEnd/>
            <a:tailEnd/>
          </a:ln>
          <a:effectLst>
            <a:innerShdw blurRad="63500" dist="50800" dir="5400000">
              <a:prstClr val="black">
                <a:alpha val="50000"/>
              </a:prstClr>
            </a:innerShdw>
          </a:effec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tr-TR" sz="6600" b="1" dirty="0" smtClean="0">
                <a:solidFill>
                  <a:schemeClr val="bg1"/>
                </a:solidFill>
                <a:latin typeface="+mn-lt"/>
                <a:cs typeface="Arial" pitchFamily="34" charset="0"/>
              </a:rPr>
              <a:t>4</a:t>
            </a:r>
            <a:endParaRPr lang="tr-TR" sz="6600" b="1" dirty="0">
              <a:solidFill>
                <a:schemeClr val="bg1"/>
              </a:solidFill>
              <a:latin typeface="+mn-lt"/>
              <a:cs typeface="Arial" pitchFamily="34" charset="0"/>
            </a:endParaRPr>
          </a:p>
        </p:txBody>
      </p:sp>
      <p:sp>
        <p:nvSpPr>
          <p:cNvPr id="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486320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904577" y="1806897"/>
            <a:ext cx="5307614" cy="4923553"/>
            <a:chOff x="1904577" y="1806897"/>
            <a:chExt cx="5307614" cy="4923553"/>
          </a:xfrm>
        </p:grpSpPr>
        <p:grpSp>
          <p:nvGrpSpPr>
            <p:cNvPr id="37970" name="Grup 37969"/>
            <p:cNvGrpSpPr/>
            <p:nvPr/>
          </p:nvGrpSpPr>
          <p:grpSpPr>
            <a:xfrm>
              <a:off x="1904577" y="1806897"/>
              <a:ext cx="5307614" cy="4923553"/>
              <a:chOff x="1933152" y="977523"/>
              <a:chExt cx="5307614" cy="4923553"/>
            </a:xfrm>
          </p:grpSpPr>
          <p:sp>
            <p:nvSpPr>
              <p:cNvPr id="17" name="Yay 16"/>
              <p:cNvSpPr/>
              <p:nvPr/>
            </p:nvSpPr>
            <p:spPr>
              <a:xfrm>
                <a:off x="1933152" y="1275923"/>
                <a:ext cx="5307614" cy="4625153"/>
              </a:xfrm>
              <a:prstGeom prst="arc">
                <a:avLst>
                  <a:gd name="adj1" fmla="val 20131591"/>
                  <a:gd name="adj2" fmla="val 14809375"/>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tr-TR">
                  <a:solidFill>
                    <a:srgbClr val="000000"/>
                  </a:solidFill>
                </a:endParaRPr>
              </a:p>
            </p:txBody>
          </p:sp>
          <p:sp>
            <p:nvSpPr>
              <p:cNvPr id="37957" name="Oval 37956"/>
              <p:cNvSpPr/>
              <p:nvPr/>
            </p:nvSpPr>
            <p:spPr>
              <a:xfrm>
                <a:off x="3585346" y="1158963"/>
                <a:ext cx="2015840" cy="829328"/>
              </a:xfrm>
              <a:prstGeom prst="ellips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tr-TR">
                  <a:solidFill>
                    <a:srgbClr val="000000"/>
                  </a:solidFill>
                </a:endParaRPr>
              </a:p>
            </p:txBody>
          </p:sp>
          <p:sp>
            <p:nvSpPr>
              <p:cNvPr id="37963" name="Yay 37962"/>
              <p:cNvSpPr/>
              <p:nvPr/>
            </p:nvSpPr>
            <p:spPr>
              <a:xfrm rot="13995480">
                <a:off x="3866559" y="631913"/>
                <a:ext cx="495781" cy="1187001"/>
              </a:xfrm>
              <a:prstGeom prst="arc">
                <a:avLst>
                  <a:gd name="adj1" fmla="val 16961695"/>
                  <a:gd name="adj2" fmla="val 3998807"/>
                </a:avLst>
              </a:pr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lang="tr-TR">
                  <a:solidFill>
                    <a:srgbClr val="000000"/>
                  </a:solidFill>
                </a:endParaRPr>
              </a:p>
            </p:txBody>
          </p:sp>
        </p:grpSp>
        <p:sp>
          <p:nvSpPr>
            <p:cNvPr id="45" name="Metin kutusu 44"/>
            <p:cNvSpPr txBox="1"/>
            <p:nvPr/>
          </p:nvSpPr>
          <p:spPr>
            <a:xfrm>
              <a:off x="3549281" y="2233724"/>
              <a:ext cx="2030819" cy="338554"/>
            </a:xfrm>
            <a:prstGeom prst="rect">
              <a:avLst/>
            </a:prstGeom>
            <a:noFill/>
          </p:spPr>
          <p:txBody>
            <a:bodyPr wrap="square" rtlCol="0">
              <a:spAutoFit/>
            </a:bodyPr>
            <a:lstStyle/>
            <a:p>
              <a:pPr algn="ctr"/>
              <a:r>
                <a:rPr lang="tr-TR" sz="1600" b="1" i="1" dirty="0" smtClean="0">
                  <a:solidFill>
                    <a:srgbClr val="000000"/>
                  </a:solidFill>
                  <a:latin typeface="Calibri" pitchFamily="34" charset="0"/>
                  <a:cs typeface="Calibri" pitchFamily="34" charset="0"/>
                </a:rPr>
                <a:t>SÜREKLİ İYİLEŞTİRME</a:t>
              </a:r>
              <a:endParaRPr lang="tr-TR" sz="1600" b="1" i="1" dirty="0">
                <a:solidFill>
                  <a:srgbClr val="000000"/>
                </a:solidFill>
                <a:latin typeface="Calibri" pitchFamily="34" charset="0"/>
                <a:cs typeface="Calibri" pitchFamily="34" charset="0"/>
              </a:endParaRPr>
            </a:p>
          </p:txBody>
        </p:sp>
      </p:grpSp>
      <p:grpSp>
        <p:nvGrpSpPr>
          <p:cNvPr id="37976" name="Grup 37975"/>
          <p:cNvGrpSpPr/>
          <p:nvPr/>
        </p:nvGrpSpPr>
        <p:grpSpPr>
          <a:xfrm>
            <a:off x="4535810" y="3241277"/>
            <a:ext cx="2397567" cy="1382233"/>
            <a:chOff x="4564385" y="2411903"/>
            <a:chExt cx="2397567" cy="1382233"/>
          </a:xfrm>
        </p:grpSpPr>
        <p:sp>
          <p:nvSpPr>
            <p:cNvPr id="19" name="Paralelkenar 18"/>
            <p:cNvSpPr/>
            <p:nvPr/>
          </p:nvSpPr>
          <p:spPr>
            <a:xfrm>
              <a:off x="4699195" y="2411903"/>
              <a:ext cx="2262757" cy="1382233"/>
            </a:xfrm>
            <a:prstGeom prst="parallelogram">
              <a:avLst/>
            </a:prstGeom>
            <a:solidFill>
              <a:schemeClr val="bg1"/>
            </a:solid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2" name="Metin kutusu 21"/>
            <p:cNvSpPr txBox="1"/>
            <p:nvPr/>
          </p:nvSpPr>
          <p:spPr>
            <a:xfrm>
              <a:off x="4931133" y="2474012"/>
              <a:ext cx="2030819" cy="492443"/>
            </a:xfrm>
            <a:prstGeom prst="rect">
              <a:avLst/>
            </a:prstGeom>
            <a:noFill/>
          </p:spPr>
          <p:txBody>
            <a:bodyPr wrap="square" rtlCol="0">
              <a:spAutoFit/>
            </a:bodyPr>
            <a:lstStyle/>
            <a:p>
              <a:pPr algn="ctr"/>
              <a:r>
                <a:rPr lang="tr-TR" sz="1600" b="1" i="1" dirty="0" smtClean="0">
                  <a:solidFill>
                    <a:srgbClr val="000000"/>
                  </a:solidFill>
                  <a:latin typeface="Calibri" pitchFamily="34" charset="0"/>
                  <a:cs typeface="Calibri" pitchFamily="34" charset="0"/>
                </a:rPr>
                <a:t>İSG POLİTİKASI</a:t>
              </a:r>
            </a:p>
            <a:p>
              <a:pPr>
                <a:spcAft>
                  <a:spcPts val="0"/>
                </a:spcAft>
                <a:buClr>
                  <a:srgbClr val="292929"/>
                </a:buClr>
                <a:defRPr/>
              </a:pPr>
              <a:r>
                <a:rPr lang="tr-TR" sz="1000" i="1" dirty="0" smtClean="0">
                  <a:solidFill>
                    <a:srgbClr val="000000"/>
                  </a:solidFill>
                  <a:latin typeface="Calibri" pitchFamily="34" charset="0"/>
                  <a:cs typeface="Calibri" pitchFamily="34" charset="0"/>
                </a:rPr>
                <a:t>(</a:t>
              </a:r>
              <a:r>
                <a:rPr lang="tr-TR" sz="1000" i="1" dirty="0">
                  <a:solidFill>
                    <a:srgbClr val="000000"/>
                  </a:solidFill>
                  <a:latin typeface="Calibri" pitchFamily="34" charset="0"/>
                  <a:cs typeface="Calibri" pitchFamily="34" charset="0"/>
                </a:rPr>
                <a:t>Tüm sağlık </a:t>
              </a:r>
              <a:r>
                <a:rPr lang="tr-TR" sz="1000" i="1" dirty="0" smtClean="0">
                  <a:solidFill>
                    <a:srgbClr val="000000"/>
                  </a:solidFill>
                  <a:latin typeface="Calibri" pitchFamily="34" charset="0"/>
                  <a:cs typeface="Calibri" pitchFamily="34" charset="0"/>
                </a:rPr>
                <a:t>ve güvenlik hedefleri)</a:t>
              </a:r>
              <a:endParaRPr lang="tr-TR" sz="1000" b="1" i="1" dirty="0">
                <a:solidFill>
                  <a:srgbClr val="000000"/>
                </a:solidFill>
                <a:latin typeface="Calibri" pitchFamily="34" charset="0"/>
                <a:cs typeface="Calibri" pitchFamily="34" charset="0"/>
              </a:endParaRPr>
            </a:p>
          </p:txBody>
        </p:sp>
        <p:sp>
          <p:nvSpPr>
            <p:cNvPr id="37969" name="Oval 37968"/>
            <p:cNvSpPr/>
            <p:nvPr/>
          </p:nvSpPr>
          <p:spPr>
            <a:xfrm>
              <a:off x="4564385" y="3291536"/>
              <a:ext cx="360000" cy="360000"/>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000000"/>
                  </a:solidFill>
                  <a:latin typeface="Calibri" pitchFamily="34" charset="0"/>
                  <a:cs typeface="Calibri" pitchFamily="34" charset="0"/>
                </a:rPr>
                <a:t>1</a:t>
              </a:r>
              <a:endParaRPr lang="tr-TR" sz="2000" b="1" dirty="0">
                <a:solidFill>
                  <a:srgbClr val="000000"/>
                </a:solidFill>
                <a:latin typeface="Calibri" pitchFamily="34" charset="0"/>
                <a:cs typeface="Calibri" pitchFamily="34" charset="0"/>
              </a:endParaRPr>
            </a:p>
          </p:txBody>
        </p:sp>
      </p:grpSp>
      <p:grpSp>
        <p:nvGrpSpPr>
          <p:cNvPr id="37977" name="Grup 37976"/>
          <p:cNvGrpSpPr/>
          <p:nvPr/>
        </p:nvGrpSpPr>
        <p:grpSpPr>
          <a:xfrm>
            <a:off x="4861543" y="4049353"/>
            <a:ext cx="2390819" cy="1382233"/>
            <a:chOff x="4890118" y="3219979"/>
            <a:chExt cx="2390819" cy="1382233"/>
          </a:xfrm>
        </p:grpSpPr>
        <p:sp>
          <p:nvSpPr>
            <p:cNvPr id="20" name="Paralelkenar 19"/>
            <p:cNvSpPr/>
            <p:nvPr/>
          </p:nvSpPr>
          <p:spPr>
            <a:xfrm>
              <a:off x="5018180" y="3219979"/>
              <a:ext cx="2262757" cy="1382233"/>
            </a:xfrm>
            <a:prstGeom prst="parallelogram">
              <a:avLst/>
            </a:prstGeom>
            <a:solidFill>
              <a:schemeClr val="bg1"/>
            </a:solid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3" name="Metin kutusu 22"/>
            <p:cNvSpPr txBox="1"/>
            <p:nvPr/>
          </p:nvSpPr>
          <p:spPr>
            <a:xfrm>
              <a:off x="5250118" y="3305043"/>
              <a:ext cx="2030819" cy="800219"/>
            </a:xfrm>
            <a:prstGeom prst="rect">
              <a:avLst/>
            </a:prstGeom>
            <a:noFill/>
          </p:spPr>
          <p:txBody>
            <a:bodyPr wrap="square" rtlCol="0">
              <a:spAutoFit/>
            </a:bodyPr>
            <a:lstStyle/>
            <a:p>
              <a:pPr algn="ctr"/>
              <a:r>
                <a:rPr lang="tr-TR" sz="1600" b="1" i="1" dirty="0" smtClean="0">
                  <a:solidFill>
                    <a:srgbClr val="000000"/>
                  </a:solidFill>
                  <a:latin typeface="Calibri" pitchFamily="34" charset="0"/>
                  <a:cs typeface="Calibri" pitchFamily="34" charset="0"/>
                </a:rPr>
                <a:t>PLANLAMA</a:t>
              </a:r>
            </a:p>
            <a:p>
              <a:pPr algn="ctr"/>
              <a:r>
                <a:rPr lang="tr-TR" sz="1000" i="1" dirty="0">
                  <a:solidFill>
                    <a:srgbClr val="000000"/>
                  </a:solidFill>
                  <a:latin typeface="Calibri" pitchFamily="34" charset="0"/>
                  <a:cs typeface="Calibri" pitchFamily="34" charset="0"/>
                </a:rPr>
                <a:t>(Tehlike tanımlaması, risk </a:t>
              </a:r>
              <a:r>
                <a:rPr lang="tr-TR" sz="1000" i="1" dirty="0" smtClean="0">
                  <a:solidFill>
                    <a:srgbClr val="000000"/>
                  </a:solidFill>
                  <a:latin typeface="Calibri" pitchFamily="34" charset="0"/>
                  <a:cs typeface="Calibri" pitchFamily="34" charset="0"/>
                </a:rPr>
                <a:t>değerlendirmesi ve risk kontrol süreçleri)</a:t>
              </a:r>
              <a:endParaRPr lang="tr-TR" sz="1000" i="1" dirty="0">
                <a:solidFill>
                  <a:srgbClr val="000000"/>
                </a:solidFill>
                <a:latin typeface="Calibri" pitchFamily="34" charset="0"/>
                <a:cs typeface="Calibri" pitchFamily="34" charset="0"/>
              </a:endParaRPr>
            </a:p>
          </p:txBody>
        </p:sp>
        <p:sp>
          <p:nvSpPr>
            <p:cNvPr id="52" name="Oval 51"/>
            <p:cNvSpPr/>
            <p:nvPr/>
          </p:nvSpPr>
          <p:spPr>
            <a:xfrm>
              <a:off x="4890118" y="4102475"/>
              <a:ext cx="360000" cy="360000"/>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000000"/>
                  </a:solidFill>
                  <a:latin typeface="Calibri" pitchFamily="34" charset="0"/>
                  <a:cs typeface="Calibri" pitchFamily="34" charset="0"/>
                </a:rPr>
                <a:t>2</a:t>
              </a:r>
              <a:endParaRPr lang="tr-TR" sz="2000" b="1" dirty="0">
                <a:solidFill>
                  <a:srgbClr val="000000"/>
                </a:solidFill>
                <a:latin typeface="Calibri" pitchFamily="34" charset="0"/>
                <a:cs typeface="Calibri" pitchFamily="34" charset="0"/>
              </a:endParaRPr>
            </a:p>
          </p:txBody>
        </p:sp>
      </p:grpSp>
      <p:grpSp>
        <p:nvGrpSpPr>
          <p:cNvPr id="37979" name="Grup 37978"/>
          <p:cNvGrpSpPr/>
          <p:nvPr/>
        </p:nvGrpSpPr>
        <p:grpSpPr>
          <a:xfrm>
            <a:off x="5148246" y="4953115"/>
            <a:ext cx="2391207" cy="1382233"/>
            <a:chOff x="5176821" y="4123741"/>
            <a:chExt cx="2391207" cy="1382233"/>
          </a:xfrm>
        </p:grpSpPr>
        <p:sp>
          <p:nvSpPr>
            <p:cNvPr id="21" name="Paralelkenar 20"/>
            <p:cNvSpPr/>
            <p:nvPr/>
          </p:nvSpPr>
          <p:spPr>
            <a:xfrm>
              <a:off x="5305271" y="4123741"/>
              <a:ext cx="2262757" cy="1382233"/>
            </a:xfrm>
            <a:prstGeom prst="parallelogram">
              <a:avLst/>
            </a:prstGeom>
            <a:solidFill>
              <a:schemeClr val="bg1"/>
            </a:solid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4" name="Metin kutusu 23"/>
            <p:cNvSpPr txBox="1"/>
            <p:nvPr/>
          </p:nvSpPr>
          <p:spPr>
            <a:xfrm>
              <a:off x="5537209" y="4208805"/>
              <a:ext cx="2030819" cy="954107"/>
            </a:xfrm>
            <a:prstGeom prst="rect">
              <a:avLst/>
            </a:prstGeom>
            <a:noFill/>
          </p:spPr>
          <p:txBody>
            <a:bodyPr wrap="square" rtlCol="0">
              <a:spAutoFit/>
            </a:bodyPr>
            <a:lstStyle/>
            <a:p>
              <a:pPr algn="ctr"/>
              <a:r>
                <a:rPr lang="tr-TR" sz="1600" b="1" i="1" dirty="0" smtClean="0">
                  <a:solidFill>
                    <a:srgbClr val="000000"/>
                  </a:solidFill>
                  <a:latin typeface="Calibri" pitchFamily="34" charset="0"/>
                  <a:cs typeface="Calibri" pitchFamily="34" charset="0"/>
                </a:rPr>
                <a:t>UYGULAMA-İŞLETME</a:t>
              </a:r>
            </a:p>
            <a:p>
              <a:pPr algn="ctr"/>
              <a:r>
                <a:rPr lang="tr-TR" sz="1000" i="1" dirty="0">
                  <a:solidFill>
                    <a:srgbClr val="000000"/>
                  </a:solidFill>
                  <a:latin typeface="Calibri" pitchFamily="34" charset="0"/>
                  <a:cs typeface="Calibri" pitchFamily="34" charset="0"/>
                </a:rPr>
                <a:t>(</a:t>
              </a:r>
              <a:r>
                <a:rPr lang="tr-TR" sz="1000" i="1" dirty="0" smtClean="0">
                  <a:solidFill>
                    <a:srgbClr val="000000"/>
                  </a:solidFill>
                  <a:latin typeface="Calibri" pitchFamily="34" charset="0"/>
                  <a:cs typeface="Calibri" pitchFamily="34" charset="0"/>
                </a:rPr>
                <a:t>Çalışan </a:t>
              </a:r>
              <a:r>
                <a:rPr lang="tr-TR" sz="1000" i="1" dirty="0">
                  <a:solidFill>
                    <a:srgbClr val="000000"/>
                  </a:solidFill>
                  <a:latin typeface="Calibri" pitchFamily="34" charset="0"/>
                  <a:cs typeface="Calibri" pitchFamily="34" charset="0"/>
                </a:rPr>
                <a:t>eğitimi, </a:t>
              </a:r>
              <a:r>
                <a:rPr lang="tr-TR" sz="1000" i="1" dirty="0" smtClean="0">
                  <a:solidFill>
                    <a:srgbClr val="000000"/>
                  </a:solidFill>
                  <a:latin typeface="Calibri" pitchFamily="34" charset="0"/>
                  <a:cs typeface="Calibri" pitchFamily="34" charset="0"/>
                </a:rPr>
                <a:t>bilinçlendirme</a:t>
              </a:r>
              <a:r>
                <a:rPr lang="tr-TR" sz="1000" i="1" dirty="0">
                  <a:solidFill>
                    <a:srgbClr val="000000"/>
                  </a:solidFill>
                  <a:latin typeface="Calibri" pitchFamily="34" charset="0"/>
                  <a:cs typeface="Calibri" pitchFamily="34" charset="0"/>
                </a:rPr>
                <a:t>, </a:t>
              </a:r>
              <a:r>
                <a:rPr lang="tr-TR" sz="1000" i="1" dirty="0" smtClean="0">
                  <a:solidFill>
                    <a:srgbClr val="000000"/>
                  </a:solidFill>
                  <a:latin typeface="Calibri" pitchFamily="34" charset="0"/>
                  <a:cs typeface="Calibri" pitchFamily="34" charset="0"/>
                </a:rPr>
                <a:t>görüşlerin </a:t>
              </a:r>
              <a:r>
                <a:rPr lang="tr-TR" sz="1000" i="1" dirty="0">
                  <a:solidFill>
                    <a:srgbClr val="000000"/>
                  </a:solidFill>
                  <a:latin typeface="Calibri" pitchFamily="34" charset="0"/>
                  <a:cs typeface="Calibri" pitchFamily="34" charset="0"/>
                </a:rPr>
                <a:t>alınması ve gerekli dokümantasyon sisteminin </a:t>
              </a:r>
              <a:r>
                <a:rPr lang="tr-TR" sz="1000" i="1" dirty="0" smtClean="0">
                  <a:solidFill>
                    <a:srgbClr val="000000"/>
                  </a:solidFill>
                  <a:latin typeface="Calibri" pitchFamily="34" charset="0"/>
                  <a:cs typeface="Calibri" pitchFamily="34" charset="0"/>
                </a:rPr>
                <a:t>kurulması)</a:t>
              </a:r>
              <a:endParaRPr lang="tr-TR" sz="1000" i="1" dirty="0">
                <a:solidFill>
                  <a:srgbClr val="000000"/>
                </a:solidFill>
                <a:latin typeface="Calibri" pitchFamily="34" charset="0"/>
                <a:cs typeface="Calibri" pitchFamily="34" charset="0"/>
              </a:endParaRPr>
            </a:p>
          </p:txBody>
        </p:sp>
        <p:sp>
          <p:nvSpPr>
            <p:cNvPr id="53" name="Oval 52"/>
            <p:cNvSpPr/>
            <p:nvPr/>
          </p:nvSpPr>
          <p:spPr>
            <a:xfrm>
              <a:off x="5176821" y="5006242"/>
              <a:ext cx="360000" cy="360000"/>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000000"/>
                  </a:solidFill>
                  <a:latin typeface="Calibri" pitchFamily="34" charset="0"/>
                  <a:cs typeface="Calibri" pitchFamily="34" charset="0"/>
                </a:rPr>
                <a:t>3</a:t>
              </a:r>
              <a:endParaRPr lang="tr-TR" sz="2000" b="1" dirty="0">
                <a:solidFill>
                  <a:srgbClr val="000000"/>
                </a:solidFill>
                <a:latin typeface="Calibri" pitchFamily="34" charset="0"/>
                <a:cs typeface="Calibri" pitchFamily="34" charset="0"/>
              </a:endParaRPr>
            </a:p>
          </p:txBody>
        </p:sp>
      </p:grpSp>
      <p:grpSp>
        <p:nvGrpSpPr>
          <p:cNvPr id="37971" name="Grup 37970"/>
          <p:cNvGrpSpPr/>
          <p:nvPr/>
        </p:nvGrpSpPr>
        <p:grpSpPr>
          <a:xfrm>
            <a:off x="1915210" y="4963748"/>
            <a:ext cx="2391952" cy="1382233"/>
            <a:chOff x="1943785" y="4134374"/>
            <a:chExt cx="2391952" cy="1382233"/>
          </a:xfrm>
        </p:grpSpPr>
        <p:grpSp>
          <p:nvGrpSpPr>
            <p:cNvPr id="37964" name="Grup 37963"/>
            <p:cNvGrpSpPr/>
            <p:nvPr/>
          </p:nvGrpSpPr>
          <p:grpSpPr>
            <a:xfrm>
              <a:off x="2072980" y="4134374"/>
              <a:ext cx="2262757" cy="1382233"/>
              <a:chOff x="2072980" y="4134374"/>
              <a:chExt cx="2262757" cy="1382233"/>
            </a:xfrm>
          </p:grpSpPr>
          <p:sp>
            <p:nvSpPr>
              <p:cNvPr id="25" name="Paralelkenar 24"/>
              <p:cNvSpPr/>
              <p:nvPr/>
            </p:nvSpPr>
            <p:spPr>
              <a:xfrm>
                <a:off x="2072980" y="4134374"/>
                <a:ext cx="2262757" cy="1382233"/>
              </a:xfrm>
              <a:prstGeom prst="parallelogram">
                <a:avLst/>
              </a:prstGeom>
              <a:solidFill>
                <a:schemeClr val="bg1"/>
              </a:solid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6" name="Metin kutusu 25"/>
              <p:cNvSpPr txBox="1"/>
              <p:nvPr/>
            </p:nvSpPr>
            <p:spPr>
              <a:xfrm>
                <a:off x="2283652" y="4208805"/>
                <a:ext cx="2030819" cy="892552"/>
              </a:xfrm>
              <a:prstGeom prst="rect">
                <a:avLst/>
              </a:prstGeom>
              <a:noFill/>
            </p:spPr>
            <p:txBody>
              <a:bodyPr wrap="square" rtlCol="0">
                <a:spAutoFit/>
              </a:bodyPr>
              <a:lstStyle/>
              <a:p>
                <a:pPr algn="ctr"/>
                <a:r>
                  <a:rPr lang="tr-TR" sz="1600" b="1" i="1" dirty="0" smtClean="0">
                    <a:solidFill>
                      <a:srgbClr val="000000"/>
                    </a:solidFill>
                    <a:latin typeface="Calibri" pitchFamily="34" charset="0"/>
                    <a:cs typeface="Calibri" pitchFamily="34" charset="0"/>
                  </a:rPr>
                  <a:t>KONTROL-DÜZELTİCİ FAALİYETLER</a:t>
                </a:r>
              </a:p>
              <a:p>
                <a:pPr algn="ctr"/>
                <a:r>
                  <a:rPr lang="tr-TR" sz="1000" i="1" dirty="0">
                    <a:solidFill>
                      <a:srgbClr val="000000"/>
                    </a:solidFill>
                    <a:latin typeface="Calibri" pitchFamily="34" charset="0"/>
                    <a:cs typeface="Calibri" pitchFamily="34" charset="0"/>
                  </a:rPr>
                  <a:t>(Performans ölçümü, kayıtlar ve kayıtların </a:t>
                </a:r>
                <a:r>
                  <a:rPr lang="tr-TR" sz="1000" i="1" dirty="0" smtClean="0">
                    <a:solidFill>
                      <a:srgbClr val="000000"/>
                    </a:solidFill>
                    <a:latin typeface="Calibri" pitchFamily="34" charset="0"/>
                    <a:cs typeface="Calibri" pitchFamily="34" charset="0"/>
                  </a:rPr>
                  <a:t>yönetimi)</a:t>
                </a:r>
                <a:endParaRPr lang="tr-TR" sz="1000" i="1" dirty="0">
                  <a:solidFill>
                    <a:srgbClr val="000000"/>
                  </a:solidFill>
                  <a:latin typeface="Calibri" pitchFamily="34" charset="0"/>
                  <a:cs typeface="Calibri" pitchFamily="34" charset="0"/>
                </a:endParaRPr>
              </a:p>
            </p:txBody>
          </p:sp>
        </p:grpSp>
        <p:sp>
          <p:nvSpPr>
            <p:cNvPr id="54" name="Oval 53"/>
            <p:cNvSpPr/>
            <p:nvPr/>
          </p:nvSpPr>
          <p:spPr>
            <a:xfrm>
              <a:off x="1943785" y="4995609"/>
              <a:ext cx="360000" cy="360000"/>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000000"/>
                  </a:solidFill>
                  <a:latin typeface="Calibri" pitchFamily="34" charset="0"/>
                  <a:cs typeface="Calibri" pitchFamily="34" charset="0"/>
                </a:rPr>
                <a:t>4</a:t>
              </a:r>
              <a:endParaRPr lang="tr-TR" sz="2000" b="1" dirty="0">
                <a:solidFill>
                  <a:srgbClr val="000000"/>
                </a:solidFill>
                <a:latin typeface="Calibri" pitchFamily="34" charset="0"/>
                <a:cs typeface="Calibri" pitchFamily="34" charset="0"/>
              </a:endParaRPr>
            </a:p>
          </p:txBody>
        </p:sp>
      </p:grpSp>
      <p:grpSp>
        <p:nvGrpSpPr>
          <p:cNvPr id="37972" name="Grup 37971"/>
          <p:cNvGrpSpPr/>
          <p:nvPr/>
        </p:nvGrpSpPr>
        <p:grpSpPr>
          <a:xfrm>
            <a:off x="1427238" y="3358236"/>
            <a:ext cx="2412085" cy="1382233"/>
            <a:chOff x="1455813" y="2528862"/>
            <a:chExt cx="2412085" cy="1382233"/>
          </a:xfrm>
        </p:grpSpPr>
        <p:grpSp>
          <p:nvGrpSpPr>
            <p:cNvPr id="37965" name="Grup 37964"/>
            <p:cNvGrpSpPr/>
            <p:nvPr/>
          </p:nvGrpSpPr>
          <p:grpSpPr>
            <a:xfrm>
              <a:off x="1605141" y="2528862"/>
              <a:ext cx="2262757" cy="1382233"/>
              <a:chOff x="1551976" y="2528862"/>
              <a:chExt cx="2262757" cy="1382233"/>
            </a:xfrm>
          </p:grpSpPr>
          <p:sp>
            <p:nvSpPr>
              <p:cNvPr id="27" name="Paralelkenar 26"/>
              <p:cNvSpPr/>
              <p:nvPr/>
            </p:nvSpPr>
            <p:spPr>
              <a:xfrm>
                <a:off x="1551976" y="2528862"/>
                <a:ext cx="2262757" cy="1382233"/>
              </a:xfrm>
              <a:prstGeom prst="parallelogram">
                <a:avLst/>
              </a:prstGeom>
              <a:solidFill>
                <a:schemeClr val="bg1"/>
              </a:solid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8" name="Metin kutusu 27"/>
              <p:cNvSpPr txBox="1"/>
              <p:nvPr/>
            </p:nvSpPr>
            <p:spPr>
              <a:xfrm>
                <a:off x="1736289" y="2579491"/>
                <a:ext cx="2030819" cy="1046440"/>
              </a:xfrm>
              <a:prstGeom prst="rect">
                <a:avLst/>
              </a:prstGeom>
              <a:noFill/>
            </p:spPr>
            <p:txBody>
              <a:bodyPr wrap="square" rtlCol="0">
                <a:spAutoFit/>
              </a:bodyPr>
              <a:lstStyle/>
              <a:p>
                <a:pPr algn="ctr"/>
                <a:r>
                  <a:rPr lang="tr-TR" sz="1600" b="1" i="1" dirty="0" smtClean="0">
                    <a:solidFill>
                      <a:srgbClr val="000000"/>
                    </a:solidFill>
                    <a:latin typeface="Calibri" pitchFamily="34" charset="0"/>
                    <a:cs typeface="Calibri" pitchFamily="34" charset="0"/>
                  </a:rPr>
                  <a:t>YÖNETİMİN GÖZDEN GEÇİRİLMESİ</a:t>
                </a:r>
              </a:p>
              <a:p>
                <a:pPr algn="ctr"/>
                <a:r>
                  <a:rPr lang="tr-TR" sz="1000" i="1" dirty="0">
                    <a:solidFill>
                      <a:srgbClr val="000000"/>
                    </a:solidFill>
                    <a:latin typeface="Calibri" pitchFamily="34" charset="0"/>
                    <a:cs typeface="Calibri" pitchFamily="34" charset="0"/>
                  </a:rPr>
                  <a:t>(Üst yönetim </a:t>
                </a:r>
                <a:r>
                  <a:rPr lang="tr-TR" sz="1000" i="1" dirty="0" smtClean="0">
                    <a:solidFill>
                      <a:srgbClr val="000000"/>
                    </a:solidFill>
                    <a:latin typeface="Calibri" pitchFamily="34" charset="0"/>
                    <a:cs typeface="Calibri" pitchFamily="34" charset="0"/>
                  </a:rPr>
                  <a:t>belli </a:t>
                </a:r>
                <a:r>
                  <a:rPr lang="tr-TR" sz="1000" i="1" dirty="0">
                    <a:solidFill>
                      <a:srgbClr val="000000"/>
                    </a:solidFill>
                    <a:latin typeface="Calibri" pitchFamily="34" charset="0"/>
                    <a:cs typeface="Calibri" pitchFamily="34" charset="0"/>
                  </a:rPr>
                  <a:t>aralıklarla sistemin </a:t>
                </a:r>
                <a:r>
                  <a:rPr lang="tr-TR" sz="1000" i="1" dirty="0" smtClean="0">
                    <a:solidFill>
                      <a:srgbClr val="000000"/>
                    </a:solidFill>
                    <a:latin typeface="Calibri" pitchFamily="34" charset="0"/>
                    <a:cs typeface="Calibri" pitchFamily="34" charset="0"/>
                  </a:rPr>
                  <a:t>uygunluk, yeterlilik ve </a:t>
                </a:r>
                <a:r>
                  <a:rPr lang="tr-TR" sz="1000" i="1" dirty="0">
                    <a:solidFill>
                      <a:srgbClr val="000000"/>
                    </a:solidFill>
                    <a:latin typeface="Calibri" pitchFamily="34" charset="0"/>
                    <a:cs typeface="Calibri" pitchFamily="34" charset="0"/>
                  </a:rPr>
                  <a:t>etkinliğini gözden </a:t>
                </a:r>
                <a:r>
                  <a:rPr lang="tr-TR" sz="1000" i="1" dirty="0" smtClean="0">
                    <a:solidFill>
                      <a:srgbClr val="000000"/>
                    </a:solidFill>
                    <a:latin typeface="Calibri" pitchFamily="34" charset="0"/>
                    <a:cs typeface="Calibri" pitchFamily="34" charset="0"/>
                  </a:rPr>
                  <a:t>geçirmesi)</a:t>
                </a:r>
                <a:endParaRPr lang="tr-TR" sz="1000" i="1" dirty="0">
                  <a:solidFill>
                    <a:srgbClr val="000000"/>
                  </a:solidFill>
                  <a:latin typeface="Calibri" pitchFamily="34" charset="0"/>
                  <a:cs typeface="Calibri" pitchFamily="34" charset="0"/>
                </a:endParaRPr>
              </a:p>
            </p:txBody>
          </p:sp>
        </p:grpSp>
        <p:sp>
          <p:nvSpPr>
            <p:cNvPr id="55" name="Oval 54"/>
            <p:cNvSpPr/>
            <p:nvPr/>
          </p:nvSpPr>
          <p:spPr>
            <a:xfrm>
              <a:off x="1455813" y="3418711"/>
              <a:ext cx="360000" cy="360000"/>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000000"/>
                  </a:solidFill>
                  <a:latin typeface="Calibri" pitchFamily="34" charset="0"/>
                  <a:cs typeface="Calibri" pitchFamily="34" charset="0"/>
                </a:rPr>
                <a:t>5</a:t>
              </a:r>
              <a:endParaRPr lang="tr-TR" sz="2000" b="1" dirty="0">
                <a:solidFill>
                  <a:srgbClr val="000000"/>
                </a:solidFill>
                <a:latin typeface="Calibri" pitchFamily="34" charset="0"/>
                <a:cs typeface="Calibri" pitchFamily="34" charset="0"/>
              </a:endParaRPr>
            </a:p>
          </p:txBody>
        </p:sp>
      </p:grpSp>
      <p:sp>
        <p:nvSpPr>
          <p:cNvPr id="6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İSG YÖNETİM SİSTEMİ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32" name="Grup 31"/>
          <p:cNvGrpSpPr/>
          <p:nvPr/>
        </p:nvGrpSpPr>
        <p:grpSpPr>
          <a:xfrm>
            <a:off x="334479" y="990740"/>
            <a:ext cx="8475038" cy="612000"/>
            <a:chOff x="345112" y="1447959"/>
            <a:chExt cx="8475038" cy="612000"/>
          </a:xfrm>
        </p:grpSpPr>
        <p:sp>
          <p:nvSpPr>
            <p:cNvPr id="33" name="Rectangle 11"/>
            <p:cNvSpPr>
              <a:spLocks noChangeArrowheads="1"/>
            </p:cNvSpPr>
            <p:nvPr/>
          </p:nvSpPr>
          <p:spPr bwMode="gray">
            <a:xfrm>
              <a:off x="957404" y="1554539"/>
              <a:ext cx="7862746"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SÜREKLİ İYİLEŞTİRME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grpSp>
          <p:nvGrpSpPr>
            <p:cNvPr id="34" name="Group 9"/>
            <p:cNvGrpSpPr>
              <a:grpSpLocks noChangeAspect="1"/>
            </p:cNvGrpSpPr>
            <p:nvPr/>
          </p:nvGrpSpPr>
          <p:grpSpPr bwMode="auto">
            <a:xfrm>
              <a:off x="345112" y="1447959"/>
              <a:ext cx="612000" cy="612000"/>
              <a:chOff x="1710" y="1035"/>
              <a:chExt cx="2316" cy="2316"/>
            </a:xfrm>
          </p:grpSpPr>
          <p:grpSp>
            <p:nvGrpSpPr>
              <p:cNvPr id="35" name="Group 10"/>
              <p:cNvGrpSpPr>
                <a:grpSpLocks/>
              </p:cNvGrpSpPr>
              <p:nvPr/>
            </p:nvGrpSpPr>
            <p:grpSpPr bwMode="auto">
              <a:xfrm rot="3600000">
                <a:off x="1710" y="1035"/>
                <a:ext cx="2316" cy="2316"/>
                <a:chOff x="1710" y="1035"/>
                <a:chExt cx="2316" cy="2316"/>
              </a:xfrm>
            </p:grpSpPr>
            <p:sp>
              <p:nvSpPr>
                <p:cNvPr id="40"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41"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42"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36" name="Group 14"/>
              <p:cNvGrpSpPr>
                <a:grpSpLocks/>
              </p:cNvGrpSpPr>
              <p:nvPr/>
            </p:nvGrpSpPr>
            <p:grpSpPr bwMode="auto">
              <a:xfrm rot="7200000">
                <a:off x="2059" y="1386"/>
                <a:ext cx="1616" cy="1614"/>
                <a:chOff x="2060" y="1387"/>
                <a:chExt cx="1616" cy="1614"/>
              </a:xfrm>
            </p:grpSpPr>
            <p:sp>
              <p:nvSpPr>
                <p:cNvPr id="37"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8"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9"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grpSp>
      <p:sp>
        <p:nvSpPr>
          <p:cNvPr id="4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249435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976"/>
                                        </p:tgtEl>
                                        <p:attrNameLst>
                                          <p:attrName>style.visibility</p:attrName>
                                        </p:attrNameLst>
                                      </p:cBhvr>
                                      <p:to>
                                        <p:strVal val="visible"/>
                                      </p:to>
                                    </p:set>
                                    <p:animEffect transition="in" filter="barn(inVertical)">
                                      <p:cBhvr>
                                        <p:cTn id="7" dur="500"/>
                                        <p:tgtEl>
                                          <p:spTgt spid="379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977"/>
                                        </p:tgtEl>
                                        <p:attrNameLst>
                                          <p:attrName>style.visibility</p:attrName>
                                        </p:attrNameLst>
                                      </p:cBhvr>
                                      <p:to>
                                        <p:strVal val="visible"/>
                                      </p:to>
                                    </p:set>
                                    <p:animEffect transition="in" filter="barn(inVertical)">
                                      <p:cBhvr>
                                        <p:cTn id="12" dur="500"/>
                                        <p:tgtEl>
                                          <p:spTgt spid="3797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7979"/>
                                        </p:tgtEl>
                                        <p:attrNameLst>
                                          <p:attrName>style.visibility</p:attrName>
                                        </p:attrNameLst>
                                      </p:cBhvr>
                                      <p:to>
                                        <p:strVal val="visible"/>
                                      </p:to>
                                    </p:set>
                                    <p:animEffect transition="in" filter="barn(inVertical)">
                                      <p:cBhvr>
                                        <p:cTn id="17" dur="500"/>
                                        <p:tgtEl>
                                          <p:spTgt spid="3797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7971"/>
                                        </p:tgtEl>
                                        <p:attrNameLst>
                                          <p:attrName>style.visibility</p:attrName>
                                        </p:attrNameLst>
                                      </p:cBhvr>
                                      <p:to>
                                        <p:strVal val="visible"/>
                                      </p:to>
                                    </p:set>
                                    <p:animEffect transition="in" filter="barn(inVertical)">
                                      <p:cBhvr>
                                        <p:cTn id="22" dur="500"/>
                                        <p:tgtEl>
                                          <p:spTgt spid="3797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7972"/>
                                        </p:tgtEl>
                                        <p:attrNameLst>
                                          <p:attrName>style.visibility</p:attrName>
                                        </p:attrNameLst>
                                      </p:cBhvr>
                                      <p:to>
                                        <p:strVal val="visible"/>
                                      </p:to>
                                    </p:set>
                                    <p:animEffect transition="in" filter="barn(inVertical)">
                                      <p:cBhvr>
                                        <p:cTn id="27" dur="500"/>
                                        <p:tgtEl>
                                          <p:spTgt spid="3797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DEĞERLENDİRME NEDİR?</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«Tüm </a:t>
            </a:r>
            <a:r>
              <a:rPr lang="tr-TR" sz="2000" b="1" i="1" dirty="0">
                <a:solidFill>
                  <a:srgbClr val="000000"/>
                </a:solidFill>
                <a:latin typeface="Calibri" pitchFamily="34" charset="0"/>
                <a:cs typeface="Calibri" pitchFamily="34" charset="0"/>
              </a:rPr>
              <a:t>işyerleri için tasarım veya kuruluş aşamasından başlamak üzere tehlikeleri tanımlama, riskleri belirleme ve analiz etme, risk kontrol tedbirlerinin kararlaştırılması, dokümantasyon, yapılan çalışmaların güncellenmesi ve gerektiğinde yenileme aşamaları izlenerek </a:t>
            </a:r>
            <a:r>
              <a:rPr lang="tr-TR" sz="2000" b="1" i="1" dirty="0" smtClean="0">
                <a:solidFill>
                  <a:srgbClr val="000000"/>
                </a:solidFill>
                <a:latin typeface="Calibri" pitchFamily="34" charset="0"/>
                <a:cs typeface="Calibri" pitchFamily="34" charset="0"/>
              </a:rPr>
              <a:t>gerçekleştirilmesidir.»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(İSG </a:t>
            </a:r>
            <a:r>
              <a:rPr lang="tr-TR" sz="2000" i="1" dirty="0">
                <a:solidFill>
                  <a:srgbClr val="000000"/>
                </a:solidFill>
                <a:latin typeface="Calibri" pitchFamily="34" charset="0"/>
                <a:cs typeface="Calibri" pitchFamily="34" charset="0"/>
              </a:rPr>
              <a:t>Risk Değerlendirmesi </a:t>
            </a:r>
            <a:r>
              <a:rPr lang="tr-TR" sz="2000" i="1" dirty="0" smtClean="0">
                <a:solidFill>
                  <a:srgbClr val="000000"/>
                </a:solidFill>
                <a:latin typeface="Calibri" pitchFamily="34" charset="0"/>
                <a:cs typeface="Calibri" pitchFamily="34" charset="0"/>
              </a:rPr>
              <a:t>Yönetmeliği-Aralık, 2012)</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1801190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YÖNETİM PROSESİ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“Çalışma hayatında insan sağlığı ve çevre güvenliği ile ilgili risklerin değerlendirilmesi ve kontrol edilmesine yönelik </a:t>
            </a:r>
            <a:r>
              <a:rPr lang="tr-TR" sz="2000" b="1" i="1" dirty="0">
                <a:solidFill>
                  <a:srgbClr val="C00000"/>
                </a:solidFill>
                <a:latin typeface="Calibri" pitchFamily="34" charset="0"/>
                <a:cs typeface="Calibri" pitchFamily="34" charset="0"/>
              </a:rPr>
              <a:t>politikalar ve tecrübelerin uygulanmasına </a:t>
            </a:r>
            <a:r>
              <a:rPr lang="tr-TR" sz="2000" b="1" i="1" dirty="0" smtClean="0">
                <a:solidFill>
                  <a:srgbClr val="C00000"/>
                </a:solidFill>
                <a:latin typeface="Calibri" pitchFamily="34" charset="0"/>
                <a:cs typeface="Calibri" pitchFamily="34" charset="0"/>
              </a:rPr>
              <a:t>Risk Yönetimi denir.</a:t>
            </a:r>
            <a:r>
              <a:rPr lang="tr-TR" sz="2000" b="1" i="1" dirty="0" smtClean="0">
                <a:solidFill>
                  <a:srgbClr val="000000"/>
                </a:solidFill>
                <a:latin typeface="Calibri" pitchFamily="34" charset="0"/>
                <a:cs typeface="Calibri" pitchFamily="34" charset="0"/>
              </a:rPr>
              <a:t>”</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“Risk Yönetim Prosesi-Süreci” İş Sağlığı ve Güvenliği Yönetim Sisteminin temel taşını oluşturur</a:t>
            </a:r>
            <a:r>
              <a:rPr lang="tr-TR" sz="2000" b="1" i="1" dirty="0" smtClean="0">
                <a:solidFill>
                  <a:srgbClr val="000000"/>
                </a:solidFill>
                <a:latin typeface="Calibri" pitchFamily="34" charset="0"/>
                <a:cs typeface="Calibri" pitchFamily="34" charset="0"/>
              </a:rPr>
              <a:t>.</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383464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PROSESİ-SÜRECİ / GENEL</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 name="Yuvarlatılmış Dikdörtgen 1"/>
          <p:cNvSpPr/>
          <p:nvPr/>
        </p:nvSpPr>
        <p:spPr>
          <a:xfrm>
            <a:off x="2351556" y="1254628"/>
            <a:ext cx="3442990" cy="542281"/>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smtClean="0">
                <a:solidFill>
                  <a:srgbClr val="000000"/>
                </a:solidFill>
                <a:latin typeface="Calibri" pitchFamily="34" charset="0"/>
                <a:cs typeface="Calibri" pitchFamily="34" charset="0"/>
              </a:rPr>
              <a:t>Tehlikeleri Belirlenme (Tanımlama)</a:t>
            </a:r>
          </a:p>
          <a:p>
            <a:pPr algn="ctr"/>
            <a:r>
              <a:rPr lang="tr-TR" sz="1400" i="1" dirty="0" smtClean="0">
                <a:solidFill>
                  <a:srgbClr val="000000"/>
                </a:solidFill>
                <a:latin typeface="Calibri" pitchFamily="34" charset="0"/>
                <a:cs typeface="Calibri" pitchFamily="34" charset="0"/>
              </a:rPr>
              <a:t>(Girdiler…)</a:t>
            </a:r>
            <a:endParaRPr lang="tr-TR" sz="1400" i="1" dirty="0">
              <a:solidFill>
                <a:srgbClr val="000000"/>
              </a:solidFill>
              <a:latin typeface="Calibri" pitchFamily="34" charset="0"/>
              <a:cs typeface="Calibri" pitchFamily="34" charset="0"/>
            </a:endParaRPr>
          </a:p>
        </p:txBody>
      </p:sp>
      <p:grpSp>
        <p:nvGrpSpPr>
          <p:cNvPr id="16" name="Grup 15"/>
          <p:cNvGrpSpPr/>
          <p:nvPr/>
        </p:nvGrpSpPr>
        <p:grpSpPr>
          <a:xfrm>
            <a:off x="774463" y="2110564"/>
            <a:ext cx="5327752" cy="1733107"/>
            <a:chOff x="1924481" y="2200939"/>
            <a:chExt cx="5209984" cy="1733107"/>
          </a:xfrm>
        </p:grpSpPr>
        <p:sp>
          <p:nvSpPr>
            <p:cNvPr id="5" name="Dikdörtgen 4"/>
            <p:cNvSpPr/>
            <p:nvPr/>
          </p:nvSpPr>
          <p:spPr>
            <a:xfrm>
              <a:off x="1967014" y="2200939"/>
              <a:ext cx="5167451" cy="1733107"/>
            </a:xfrm>
            <a:prstGeom prst="rect">
              <a:avLst/>
            </a:prstGeom>
            <a:solidFill>
              <a:schemeClr val="accent2">
                <a:lumMod val="20000"/>
                <a:lumOff val="80000"/>
                <a:alpha val="14000"/>
              </a:schemeClr>
            </a:solid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7" name="Metin kutusu 6"/>
            <p:cNvSpPr txBox="1"/>
            <p:nvPr/>
          </p:nvSpPr>
          <p:spPr>
            <a:xfrm>
              <a:off x="1924481" y="2764450"/>
              <a:ext cx="1669309" cy="830997"/>
            </a:xfrm>
            <a:prstGeom prst="rect">
              <a:avLst/>
            </a:prstGeom>
            <a:noFill/>
          </p:spPr>
          <p:txBody>
            <a:bodyPr wrap="square" rtlCol="0">
              <a:spAutoFit/>
            </a:bodyPr>
            <a:lstStyle/>
            <a:p>
              <a:pPr algn="ctr"/>
              <a:r>
                <a:rPr lang="tr-TR" sz="1600" b="1" i="1" dirty="0" smtClean="0">
                  <a:solidFill>
                    <a:srgbClr val="000000"/>
                  </a:solidFill>
                  <a:latin typeface="Calibri" pitchFamily="34" charset="0"/>
                  <a:cs typeface="Calibri" pitchFamily="34" charset="0"/>
                </a:rPr>
                <a:t>Risklerin Değerlendirilmesi</a:t>
              </a:r>
            </a:p>
            <a:p>
              <a:pPr algn="ctr"/>
              <a:r>
                <a:rPr lang="tr-TR" sz="1400" i="1" dirty="0" smtClean="0">
                  <a:solidFill>
                    <a:srgbClr val="000000"/>
                  </a:solidFill>
                  <a:latin typeface="Calibri" pitchFamily="34" charset="0"/>
                  <a:cs typeface="Calibri" pitchFamily="34" charset="0"/>
                </a:rPr>
                <a:t>(Değer Biçme)</a:t>
              </a:r>
              <a:endParaRPr lang="tr-TR" sz="1400" i="1" dirty="0">
                <a:solidFill>
                  <a:srgbClr val="000000"/>
                </a:solidFill>
                <a:latin typeface="Calibri" pitchFamily="34" charset="0"/>
                <a:cs typeface="Calibri" pitchFamily="34" charset="0"/>
              </a:endParaRPr>
            </a:p>
          </p:txBody>
        </p:sp>
      </p:grpSp>
      <p:sp>
        <p:nvSpPr>
          <p:cNvPr id="14" name="Yuvarlatılmış Dikdörtgen 13"/>
          <p:cNvSpPr/>
          <p:nvPr/>
        </p:nvSpPr>
        <p:spPr>
          <a:xfrm rot="16200000">
            <a:off x="-1889031" y="3205436"/>
            <a:ext cx="4455348" cy="343657"/>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smtClean="0">
                <a:solidFill>
                  <a:srgbClr val="000000"/>
                </a:solidFill>
                <a:latin typeface="Calibri" pitchFamily="34" charset="0"/>
                <a:cs typeface="Calibri" pitchFamily="34" charset="0"/>
              </a:rPr>
              <a:t>İletişim &amp; Danışma </a:t>
            </a:r>
            <a:r>
              <a:rPr lang="tr-TR" sz="1600" b="1" i="1" dirty="0" smtClean="0">
                <a:solidFill>
                  <a:srgbClr val="C00000"/>
                </a:solidFill>
                <a:latin typeface="Calibri" pitchFamily="34" charset="0"/>
                <a:cs typeface="Calibri" pitchFamily="34" charset="0"/>
              </a:rPr>
              <a:t>(KERD)</a:t>
            </a:r>
            <a:endParaRPr lang="tr-TR" sz="1600" b="1" i="1" dirty="0">
              <a:solidFill>
                <a:srgbClr val="C00000"/>
              </a:solidFill>
              <a:latin typeface="Calibri" pitchFamily="34" charset="0"/>
              <a:cs typeface="Calibri" pitchFamily="34" charset="0"/>
            </a:endParaRPr>
          </a:p>
        </p:txBody>
      </p:sp>
      <p:sp>
        <p:nvSpPr>
          <p:cNvPr id="67" name="Yuvarlatılmış Dikdörtgen 66"/>
          <p:cNvSpPr/>
          <p:nvPr/>
        </p:nvSpPr>
        <p:spPr>
          <a:xfrm>
            <a:off x="2351556" y="2222194"/>
            <a:ext cx="3442990" cy="542281"/>
          </a:xfrm>
          <a:prstGeom prst="roundRect">
            <a:avLst/>
          </a:prstGeom>
          <a:solidFill>
            <a:schemeClr val="bg1">
              <a:lumMod val="95000"/>
              <a:alpha val="48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smtClean="0">
                <a:solidFill>
                  <a:srgbClr val="000000"/>
                </a:solidFill>
                <a:latin typeface="Calibri" pitchFamily="34" charset="0"/>
                <a:cs typeface="Calibri" pitchFamily="34" charset="0"/>
              </a:rPr>
              <a:t>Riskleri Belirleme (Tahmin Etme)</a:t>
            </a:r>
          </a:p>
          <a:p>
            <a:pPr algn="ctr"/>
            <a:r>
              <a:rPr lang="tr-TR" sz="1400" i="1" dirty="0">
                <a:solidFill>
                  <a:srgbClr val="000000"/>
                </a:solidFill>
                <a:latin typeface="Calibri" pitchFamily="34" charset="0"/>
                <a:cs typeface="Calibri" pitchFamily="34" charset="0"/>
              </a:rPr>
              <a:t>(Risk Haritası-İşyeri Bilgi Bankaları)</a:t>
            </a:r>
          </a:p>
        </p:txBody>
      </p:sp>
      <p:sp>
        <p:nvSpPr>
          <p:cNvPr id="68" name="Yuvarlatılmış Dikdörtgen 67"/>
          <p:cNvSpPr/>
          <p:nvPr/>
        </p:nvSpPr>
        <p:spPr>
          <a:xfrm>
            <a:off x="2351556" y="3198376"/>
            <a:ext cx="3442990" cy="542281"/>
          </a:xfrm>
          <a:prstGeom prst="roundRect">
            <a:avLst/>
          </a:prstGeom>
          <a:solidFill>
            <a:schemeClr val="bg1">
              <a:lumMod val="95000"/>
              <a:alpha val="48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smtClean="0">
                <a:solidFill>
                  <a:srgbClr val="000000"/>
                </a:solidFill>
                <a:latin typeface="Calibri" pitchFamily="34" charset="0"/>
                <a:cs typeface="Calibri" pitchFamily="34" charset="0"/>
              </a:rPr>
              <a:t>Riskleri Derecelendirme (Analizi)</a:t>
            </a:r>
          </a:p>
          <a:p>
            <a:pPr algn="ctr"/>
            <a:r>
              <a:rPr lang="tr-TR" sz="1400" i="1" dirty="0" smtClean="0">
                <a:solidFill>
                  <a:srgbClr val="000000"/>
                </a:solidFill>
                <a:latin typeface="Calibri" pitchFamily="34" charset="0"/>
                <a:cs typeface="Calibri" pitchFamily="34" charset="0"/>
              </a:rPr>
              <a:t>(Kriterleri Tekrar Kıyasla - Risk </a:t>
            </a:r>
            <a:r>
              <a:rPr lang="tr-TR" sz="1400" i="1" dirty="0">
                <a:solidFill>
                  <a:srgbClr val="000000"/>
                </a:solidFill>
                <a:latin typeface="Calibri" pitchFamily="34" charset="0"/>
                <a:cs typeface="Calibri" pitchFamily="34" charset="0"/>
              </a:rPr>
              <a:t>Düzeyi</a:t>
            </a:r>
            <a:r>
              <a:rPr lang="tr-TR" sz="1400" i="1" dirty="0" smtClean="0">
                <a:solidFill>
                  <a:srgbClr val="000000"/>
                </a:solidFill>
                <a:latin typeface="Calibri" pitchFamily="34" charset="0"/>
                <a:cs typeface="Calibri" pitchFamily="34" charset="0"/>
              </a:rPr>
              <a:t>)</a:t>
            </a:r>
            <a:endParaRPr lang="tr-TR" sz="1400" i="1" dirty="0">
              <a:solidFill>
                <a:srgbClr val="000000"/>
              </a:solidFill>
              <a:latin typeface="Calibri" pitchFamily="34" charset="0"/>
              <a:cs typeface="Calibri" pitchFamily="34" charset="0"/>
            </a:endParaRPr>
          </a:p>
        </p:txBody>
      </p:sp>
      <p:cxnSp>
        <p:nvCxnSpPr>
          <p:cNvPr id="38" name="Düz Ok Bağlayıcısı 37"/>
          <p:cNvCxnSpPr/>
          <p:nvPr/>
        </p:nvCxnSpPr>
        <p:spPr>
          <a:xfrm>
            <a:off x="5806287" y="1525768"/>
            <a:ext cx="648000" cy="0"/>
          </a:xfrm>
          <a:prstGeom prst="straightConnector1">
            <a:avLst/>
          </a:prstGeom>
          <a:ln w="28575">
            <a:solidFill>
              <a:schemeClr val="accent1">
                <a:lumMod val="50000"/>
              </a:schemeClr>
            </a:solidFill>
            <a:headEnd type="stealth"/>
            <a:tailEnd type="stealth"/>
          </a:ln>
        </p:spPr>
        <p:style>
          <a:lnRef idx="3">
            <a:schemeClr val="dk1"/>
          </a:lnRef>
          <a:fillRef idx="0">
            <a:schemeClr val="dk1"/>
          </a:fillRef>
          <a:effectRef idx="2">
            <a:schemeClr val="dk1"/>
          </a:effectRef>
          <a:fontRef idx="minor">
            <a:schemeClr val="tx1"/>
          </a:fontRef>
        </p:style>
      </p:cxnSp>
      <p:cxnSp>
        <p:nvCxnSpPr>
          <p:cNvPr id="77" name="Düz Ok Bağlayıcısı 76"/>
          <p:cNvCxnSpPr/>
          <p:nvPr/>
        </p:nvCxnSpPr>
        <p:spPr>
          <a:xfrm>
            <a:off x="6135910" y="3074587"/>
            <a:ext cx="324000" cy="0"/>
          </a:xfrm>
          <a:prstGeom prst="straightConnector1">
            <a:avLst/>
          </a:prstGeom>
          <a:ln w="28575">
            <a:solidFill>
              <a:schemeClr val="accent1">
                <a:lumMod val="50000"/>
              </a:schemeClr>
            </a:solidFill>
            <a:headEnd type="stealth"/>
            <a:tailEnd type="stealth"/>
          </a:ln>
        </p:spPr>
        <p:style>
          <a:lnRef idx="3">
            <a:schemeClr val="dk1"/>
          </a:lnRef>
          <a:fillRef idx="0">
            <a:schemeClr val="dk1"/>
          </a:fillRef>
          <a:effectRef idx="2">
            <a:schemeClr val="dk1"/>
          </a:effectRef>
          <a:fontRef idx="minor">
            <a:schemeClr val="tx1"/>
          </a:fontRef>
        </p:style>
      </p:cxnSp>
      <p:cxnSp>
        <p:nvCxnSpPr>
          <p:cNvPr id="79" name="Düz Ok Bağlayıcısı 78"/>
          <p:cNvCxnSpPr/>
          <p:nvPr/>
        </p:nvCxnSpPr>
        <p:spPr>
          <a:xfrm>
            <a:off x="541445" y="1525768"/>
            <a:ext cx="1800000" cy="0"/>
          </a:xfrm>
          <a:prstGeom prst="straightConnector1">
            <a:avLst/>
          </a:prstGeom>
          <a:ln w="28575">
            <a:solidFill>
              <a:schemeClr val="accent1">
                <a:lumMod val="50000"/>
              </a:schemeClr>
            </a:solidFill>
            <a:headEnd type="stealth"/>
            <a:tailEnd type="stealth"/>
          </a:ln>
        </p:spPr>
        <p:style>
          <a:lnRef idx="3">
            <a:schemeClr val="dk1"/>
          </a:lnRef>
          <a:fillRef idx="0">
            <a:schemeClr val="dk1"/>
          </a:fillRef>
          <a:effectRef idx="2">
            <a:schemeClr val="dk1"/>
          </a:effectRef>
          <a:fontRef idx="minor">
            <a:schemeClr val="tx1"/>
          </a:fontRef>
        </p:style>
      </p:cxnSp>
      <p:cxnSp>
        <p:nvCxnSpPr>
          <p:cNvPr id="80" name="Düz Ok Bağlayıcısı 79"/>
          <p:cNvCxnSpPr/>
          <p:nvPr/>
        </p:nvCxnSpPr>
        <p:spPr>
          <a:xfrm>
            <a:off x="530812" y="4454317"/>
            <a:ext cx="1800000" cy="0"/>
          </a:xfrm>
          <a:prstGeom prst="straightConnector1">
            <a:avLst/>
          </a:prstGeom>
          <a:ln w="28575">
            <a:solidFill>
              <a:schemeClr val="accent1">
                <a:lumMod val="50000"/>
              </a:schemeClr>
            </a:solidFill>
            <a:headEnd type="stealth"/>
            <a:tailEnd type="stealth"/>
          </a:ln>
        </p:spPr>
        <p:style>
          <a:lnRef idx="3">
            <a:schemeClr val="dk1"/>
          </a:lnRef>
          <a:fillRef idx="0">
            <a:schemeClr val="dk1"/>
          </a:fillRef>
          <a:effectRef idx="2">
            <a:schemeClr val="dk1"/>
          </a:effectRef>
          <a:fontRef idx="minor">
            <a:schemeClr val="tx1"/>
          </a:fontRef>
        </p:style>
      </p:cxnSp>
      <p:cxnSp>
        <p:nvCxnSpPr>
          <p:cNvPr id="81" name="Düz Ok Bağlayıcısı 80"/>
          <p:cNvCxnSpPr/>
          <p:nvPr/>
        </p:nvCxnSpPr>
        <p:spPr>
          <a:xfrm>
            <a:off x="529704" y="2988466"/>
            <a:ext cx="288000" cy="0"/>
          </a:xfrm>
          <a:prstGeom prst="straightConnector1">
            <a:avLst/>
          </a:prstGeom>
          <a:ln w="28575">
            <a:solidFill>
              <a:schemeClr val="accent1">
                <a:lumMod val="50000"/>
              </a:schemeClr>
            </a:solidFill>
            <a:headEnd type="stealth"/>
            <a:tailEnd type="stealth"/>
          </a:ln>
        </p:spPr>
        <p:style>
          <a:lnRef idx="3">
            <a:schemeClr val="dk1"/>
          </a:lnRef>
          <a:fillRef idx="0">
            <a:schemeClr val="dk1"/>
          </a:fillRef>
          <a:effectRef idx="2">
            <a:schemeClr val="dk1"/>
          </a:effectRef>
          <a:fontRef idx="minor">
            <a:schemeClr val="tx1"/>
          </a:fontRef>
        </p:style>
      </p:cxnSp>
      <p:cxnSp>
        <p:nvCxnSpPr>
          <p:cNvPr id="47" name="Düz Ok Bağlayıcısı 46"/>
          <p:cNvCxnSpPr/>
          <p:nvPr/>
        </p:nvCxnSpPr>
        <p:spPr>
          <a:xfrm>
            <a:off x="4072240" y="1818154"/>
            <a:ext cx="0" cy="396000"/>
          </a:xfrm>
          <a:prstGeom prst="straightConnector1">
            <a:avLst/>
          </a:prstGeom>
          <a:ln>
            <a:solidFill>
              <a:schemeClr val="bg2">
                <a:lumMod val="60000"/>
                <a:lumOff val="40000"/>
              </a:schemeClr>
            </a:solidFill>
            <a:headEnd type="none"/>
            <a:tailEnd type="arrow"/>
          </a:ln>
        </p:spPr>
        <p:style>
          <a:lnRef idx="3">
            <a:schemeClr val="dk1"/>
          </a:lnRef>
          <a:fillRef idx="0">
            <a:schemeClr val="dk1"/>
          </a:fillRef>
          <a:effectRef idx="2">
            <a:schemeClr val="dk1"/>
          </a:effectRef>
          <a:fontRef idx="minor">
            <a:schemeClr val="tx1"/>
          </a:fontRef>
        </p:style>
      </p:cxnSp>
      <p:cxnSp>
        <p:nvCxnSpPr>
          <p:cNvPr id="85" name="Düz Ok Bağlayıcısı 84"/>
          <p:cNvCxnSpPr/>
          <p:nvPr/>
        </p:nvCxnSpPr>
        <p:spPr>
          <a:xfrm>
            <a:off x="4071245" y="2782416"/>
            <a:ext cx="0" cy="396000"/>
          </a:xfrm>
          <a:prstGeom prst="straightConnector1">
            <a:avLst/>
          </a:prstGeom>
          <a:ln>
            <a:solidFill>
              <a:schemeClr val="bg2">
                <a:lumMod val="60000"/>
                <a:lumOff val="40000"/>
              </a:schemeClr>
            </a:solidFill>
            <a:headEnd type="none"/>
            <a:tailEnd type="arrow"/>
          </a:ln>
        </p:spPr>
        <p:style>
          <a:lnRef idx="3">
            <a:schemeClr val="dk1"/>
          </a:lnRef>
          <a:fillRef idx="0">
            <a:schemeClr val="dk1"/>
          </a:fillRef>
          <a:effectRef idx="2">
            <a:schemeClr val="dk1"/>
          </a:effectRef>
          <a:fontRef idx="minor">
            <a:schemeClr val="tx1"/>
          </a:fontRef>
        </p:style>
      </p:cxnSp>
      <p:cxnSp>
        <p:nvCxnSpPr>
          <p:cNvPr id="86" name="Düz Ok Bağlayıcısı 85"/>
          <p:cNvCxnSpPr/>
          <p:nvPr/>
        </p:nvCxnSpPr>
        <p:spPr>
          <a:xfrm>
            <a:off x="4061720" y="3766628"/>
            <a:ext cx="0" cy="396000"/>
          </a:xfrm>
          <a:prstGeom prst="straightConnector1">
            <a:avLst/>
          </a:prstGeom>
          <a:ln>
            <a:solidFill>
              <a:schemeClr val="bg2">
                <a:lumMod val="60000"/>
                <a:lumOff val="40000"/>
              </a:schemeClr>
            </a:solidFill>
            <a:headEnd type="none"/>
            <a:tailEnd type="arrow"/>
          </a:ln>
        </p:spPr>
        <p:style>
          <a:lnRef idx="3">
            <a:schemeClr val="dk1"/>
          </a:lnRef>
          <a:fillRef idx="0">
            <a:schemeClr val="dk1"/>
          </a:fillRef>
          <a:effectRef idx="2">
            <a:schemeClr val="dk1"/>
          </a:effectRef>
          <a:fontRef idx="minor">
            <a:schemeClr val="tx1"/>
          </a:fontRef>
        </p:style>
      </p:cxnSp>
      <p:cxnSp>
        <p:nvCxnSpPr>
          <p:cNvPr id="87" name="Düz Ok Bağlayıcısı 86"/>
          <p:cNvCxnSpPr/>
          <p:nvPr/>
        </p:nvCxnSpPr>
        <p:spPr>
          <a:xfrm>
            <a:off x="4060612" y="4752053"/>
            <a:ext cx="0" cy="396000"/>
          </a:xfrm>
          <a:prstGeom prst="straightConnector1">
            <a:avLst/>
          </a:prstGeom>
          <a:ln>
            <a:solidFill>
              <a:schemeClr val="bg2">
                <a:lumMod val="60000"/>
                <a:lumOff val="40000"/>
              </a:schemeClr>
            </a:solidFill>
            <a:headEnd type="none"/>
            <a:tailEnd type="arrow"/>
          </a:ln>
        </p:spPr>
        <p:style>
          <a:lnRef idx="3">
            <a:schemeClr val="dk1"/>
          </a:lnRef>
          <a:fillRef idx="0">
            <a:schemeClr val="dk1"/>
          </a:fillRef>
          <a:effectRef idx="2">
            <a:schemeClr val="dk1"/>
          </a:effectRef>
          <a:fontRef idx="minor">
            <a:schemeClr val="tx1"/>
          </a:fontRef>
        </p:style>
      </p:cxnSp>
      <p:sp>
        <p:nvSpPr>
          <p:cNvPr id="10" name="Dikdörtgen 9"/>
          <p:cNvSpPr/>
          <p:nvPr/>
        </p:nvSpPr>
        <p:spPr>
          <a:xfrm>
            <a:off x="39556" y="6449857"/>
            <a:ext cx="2761012" cy="276999"/>
          </a:xfrm>
          <a:prstGeom prst="rect">
            <a:avLst/>
          </a:prstGeom>
        </p:spPr>
        <p:txBody>
          <a:bodyPr wrap="none">
            <a:spAutoFit/>
          </a:bodyPr>
          <a:lstStyle/>
          <a:p>
            <a:r>
              <a:rPr lang="tr-TR" sz="1200" i="1" dirty="0" smtClean="0">
                <a:solidFill>
                  <a:srgbClr val="000000"/>
                </a:solidFill>
                <a:latin typeface="Calibri" pitchFamily="34" charset="0"/>
                <a:cs typeface="Calibri" pitchFamily="34" charset="0"/>
              </a:rPr>
              <a:t>‘’Not: Avustralya standardı </a:t>
            </a:r>
            <a:r>
              <a:rPr lang="tr-TR" sz="1200" i="1" dirty="0">
                <a:solidFill>
                  <a:srgbClr val="000000"/>
                </a:solidFill>
                <a:latin typeface="Calibri" pitchFamily="34" charset="0"/>
                <a:cs typeface="Calibri" pitchFamily="34" charset="0"/>
              </a:rPr>
              <a:t>AS/NZS </a:t>
            </a:r>
            <a:r>
              <a:rPr lang="tr-TR" sz="1200" i="1" dirty="0" smtClean="0">
                <a:solidFill>
                  <a:srgbClr val="000000"/>
                </a:solidFill>
                <a:latin typeface="Calibri" pitchFamily="34" charset="0"/>
                <a:cs typeface="Calibri" pitchFamily="34" charset="0"/>
              </a:rPr>
              <a:t>4360’’</a:t>
            </a:r>
            <a:endParaRPr lang="tr-TR" sz="1200" i="1" dirty="0">
              <a:solidFill>
                <a:srgbClr val="000000"/>
              </a:solidFill>
              <a:latin typeface="Calibri" pitchFamily="34" charset="0"/>
              <a:cs typeface="Calibri" pitchFamily="34" charset="0"/>
            </a:endParaRPr>
          </a:p>
        </p:txBody>
      </p:sp>
      <p:sp>
        <p:nvSpPr>
          <p:cNvPr id="25" name="Yuvarlatılmış Dikdörtgen 24"/>
          <p:cNvSpPr/>
          <p:nvPr/>
        </p:nvSpPr>
        <p:spPr>
          <a:xfrm>
            <a:off x="2114376" y="953047"/>
            <a:ext cx="344384" cy="443122"/>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Calibri" pitchFamily="34" charset="0"/>
                <a:cs typeface="Calibri" pitchFamily="34" charset="0"/>
              </a:rPr>
              <a:t>1</a:t>
            </a:r>
            <a:endParaRPr lang="tr-TR" sz="2400" b="1" dirty="0">
              <a:solidFill>
                <a:srgbClr val="FF0000"/>
              </a:solidFill>
              <a:latin typeface="Calibri" pitchFamily="34" charset="0"/>
              <a:cs typeface="Calibri" pitchFamily="34" charset="0"/>
            </a:endParaRPr>
          </a:p>
        </p:txBody>
      </p:sp>
      <p:sp>
        <p:nvSpPr>
          <p:cNvPr id="26" name="Yuvarlatılmış Dikdörtgen 25"/>
          <p:cNvSpPr/>
          <p:nvPr/>
        </p:nvSpPr>
        <p:spPr>
          <a:xfrm>
            <a:off x="2112603" y="1913356"/>
            <a:ext cx="344384" cy="443122"/>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Calibri" pitchFamily="34" charset="0"/>
                <a:cs typeface="Calibri" pitchFamily="34" charset="0"/>
              </a:rPr>
              <a:t>2</a:t>
            </a:r>
            <a:endParaRPr lang="tr-TR" sz="2400" b="1" dirty="0">
              <a:solidFill>
                <a:srgbClr val="FF0000"/>
              </a:solidFill>
              <a:latin typeface="Calibri" pitchFamily="34" charset="0"/>
              <a:cs typeface="Calibri" pitchFamily="34" charset="0"/>
            </a:endParaRPr>
          </a:p>
        </p:txBody>
      </p:sp>
      <p:sp>
        <p:nvSpPr>
          <p:cNvPr id="27" name="Yuvarlatılmış Dikdörtgen 26"/>
          <p:cNvSpPr/>
          <p:nvPr/>
        </p:nvSpPr>
        <p:spPr>
          <a:xfrm>
            <a:off x="2112602" y="3674050"/>
            <a:ext cx="344384" cy="443122"/>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Calibri" pitchFamily="34" charset="0"/>
                <a:cs typeface="Calibri" pitchFamily="34" charset="0"/>
              </a:rPr>
              <a:t>3</a:t>
            </a:r>
            <a:endParaRPr lang="tr-TR" sz="2400" b="1" dirty="0">
              <a:solidFill>
                <a:srgbClr val="FF0000"/>
              </a:solidFill>
              <a:latin typeface="Calibri" pitchFamily="34" charset="0"/>
              <a:cs typeface="Calibri" pitchFamily="34" charset="0"/>
            </a:endParaRPr>
          </a:p>
        </p:txBody>
      </p:sp>
      <p:sp>
        <p:nvSpPr>
          <p:cNvPr id="28" name="Yuvarlatılmış Dikdörtgen 27"/>
          <p:cNvSpPr/>
          <p:nvPr/>
        </p:nvSpPr>
        <p:spPr>
          <a:xfrm>
            <a:off x="2112602" y="4639676"/>
            <a:ext cx="344384" cy="443122"/>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Calibri" pitchFamily="34" charset="0"/>
                <a:cs typeface="Calibri" pitchFamily="34" charset="0"/>
              </a:rPr>
              <a:t>4</a:t>
            </a:r>
            <a:endParaRPr lang="tr-TR" sz="2400" b="1" dirty="0">
              <a:solidFill>
                <a:srgbClr val="FF0000"/>
              </a:solidFill>
              <a:latin typeface="Calibri" pitchFamily="34" charset="0"/>
              <a:cs typeface="Calibri" pitchFamily="34" charset="0"/>
            </a:endParaRPr>
          </a:p>
        </p:txBody>
      </p:sp>
      <p:sp>
        <p:nvSpPr>
          <p:cNvPr id="29" name="Yuvarlatılmış Dikdörtgen 28"/>
          <p:cNvSpPr/>
          <p:nvPr/>
        </p:nvSpPr>
        <p:spPr>
          <a:xfrm>
            <a:off x="2109826" y="5604939"/>
            <a:ext cx="344384" cy="443122"/>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Calibri" pitchFamily="34" charset="0"/>
                <a:cs typeface="Calibri" pitchFamily="34" charset="0"/>
              </a:rPr>
              <a:t>5</a:t>
            </a:r>
            <a:endParaRPr lang="tr-TR" sz="2400" b="1" dirty="0">
              <a:solidFill>
                <a:srgbClr val="FF0000"/>
              </a:solidFill>
              <a:latin typeface="Calibri" pitchFamily="34" charset="0"/>
              <a:cs typeface="Calibri" pitchFamily="34" charset="0"/>
            </a:endParaRPr>
          </a:p>
        </p:txBody>
      </p:sp>
      <p:sp>
        <p:nvSpPr>
          <p:cNvPr id="30"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6" name="Grup 5"/>
          <p:cNvGrpSpPr/>
          <p:nvPr/>
        </p:nvGrpSpPr>
        <p:grpSpPr>
          <a:xfrm>
            <a:off x="4246451" y="3842828"/>
            <a:ext cx="2412000" cy="2160000"/>
            <a:chOff x="5351351" y="3766628"/>
            <a:chExt cx="3204000" cy="2052000"/>
          </a:xfrm>
        </p:grpSpPr>
        <p:cxnSp>
          <p:nvCxnSpPr>
            <p:cNvPr id="50" name="Dirsek Bağlayıcısı 49"/>
            <p:cNvCxnSpPr/>
            <p:nvPr/>
          </p:nvCxnSpPr>
          <p:spPr>
            <a:xfrm rot="5400000" flipH="1" flipV="1">
              <a:off x="6863351" y="4032173"/>
              <a:ext cx="180000" cy="3204000"/>
            </a:xfrm>
            <a:prstGeom prst="bentConnector3">
              <a:avLst>
                <a:gd name="adj1" fmla="val -201013"/>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 name="Düz Bağlayıcı 3"/>
            <p:cNvCxnSpPr/>
            <p:nvPr/>
          </p:nvCxnSpPr>
          <p:spPr>
            <a:xfrm>
              <a:off x="5351351" y="3766628"/>
              <a:ext cx="0" cy="205200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3" name="Yuvarlatılmış Dikdörtgen 32"/>
          <p:cNvSpPr/>
          <p:nvPr/>
        </p:nvSpPr>
        <p:spPr>
          <a:xfrm>
            <a:off x="2334722" y="4174322"/>
            <a:ext cx="3442990" cy="54228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smtClean="0">
                <a:solidFill>
                  <a:srgbClr val="000000"/>
                </a:solidFill>
                <a:latin typeface="Calibri" pitchFamily="34" charset="0"/>
                <a:cs typeface="Calibri" pitchFamily="34" charset="0"/>
              </a:rPr>
              <a:t>Kontrol Önlemlerinin Belirlenmesi</a:t>
            </a:r>
          </a:p>
          <a:p>
            <a:pPr algn="ctr"/>
            <a:r>
              <a:rPr lang="tr-TR" sz="1400" i="1" dirty="0">
                <a:solidFill>
                  <a:srgbClr val="000000"/>
                </a:solidFill>
                <a:latin typeface="Calibri" pitchFamily="34" charset="0"/>
                <a:cs typeface="Calibri" pitchFamily="34" charset="0"/>
              </a:rPr>
              <a:t>(Seçenekler-Metod-Plan</a:t>
            </a:r>
            <a:r>
              <a:rPr lang="tr-TR" sz="1400" i="1" dirty="0" smtClean="0">
                <a:solidFill>
                  <a:srgbClr val="000000"/>
                </a:solidFill>
                <a:latin typeface="Calibri" pitchFamily="34" charset="0"/>
                <a:cs typeface="Calibri" pitchFamily="34" charset="0"/>
              </a:rPr>
              <a:t>)</a:t>
            </a:r>
            <a:endParaRPr lang="tr-TR" sz="1400" i="1" dirty="0">
              <a:solidFill>
                <a:srgbClr val="000000"/>
              </a:solidFill>
              <a:latin typeface="Calibri" pitchFamily="34" charset="0"/>
              <a:cs typeface="Calibri" pitchFamily="34" charset="0"/>
            </a:endParaRPr>
          </a:p>
        </p:txBody>
      </p:sp>
      <p:sp>
        <p:nvSpPr>
          <p:cNvPr id="34" name="Yuvarlatılmış Dikdörtgen 33"/>
          <p:cNvSpPr/>
          <p:nvPr/>
        </p:nvSpPr>
        <p:spPr>
          <a:xfrm>
            <a:off x="2326122" y="5180437"/>
            <a:ext cx="3442990" cy="54228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smtClean="0">
                <a:solidFill>
                  <a:srgbClr val="000000"/>
                </a:solidFill>
                <a:latin typeface="Calibri" pitchFamily="34" charset="0"/>
                <a:cs typeface="Calibri" pitchFamily="34" charset="0"/>
              </a:rPr>
              <a:t>Kontrol Önlemlerinin Uygulanması</a:t>
            </a:r>
          </a:p>
        </p:txBody>
      </p:sp>
      <p:cxnSp>
        <p:nvCxnSpPr>
          <p:cNvPr id="9" name="Düz Bağlayıcı 8"/>
          <p:cNvCxnSpPr/>
          <p:nvPr/>
        </p:nvCxnSpPr>
        <p:spPr>
          <a:xfrm>
            <a:off x="5815812" y="3467203"/>
            <a:ext cx="1440000" cy="0"/>
          </a:xfrm>
          <a:prstGeom prst="line">
            <a:avLst/>
          </a:prstGeom>
          <a:ln>
            <a:headEnd type="stealth"/>
          </a:ln>
        </p:spPr>
        <p:style>
          <a:lnRef idx="3">
            <a:schemeClr val="accent2"/>
          </a:lnRef>
          <a:fillRef idx="0">
            <a:schemeClr val="accent2"/>
          </a:fillRef>
          <a:effectRef idx="2">
            <a:schemeClr val="accent2"/>
          </a:effectRef>
          <a:fontRef idx="minor">
            <a:schemeClr val="tx1"/>
          </a:fontRef>
        </p:style>
      </p:cxnSp>
      <p:sp>
        <p:nvSpPr>
          <p:cNvPr id="39" name="Yuvarlatılmış Dikdörtgen 38"/>
          <p:cNvSpPr/>
          <p:nvPr/>
        </p:nvSpPr>
        <p:spPr>
          <a:xfrm>
            <a:off x="7270854" y="3167715"/>
            <a:ext cx="1759845" cy="587364"/>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smtClean="0">
                <a:solidFill>
                  <a:srgbClr val="000000"/>
                </a:solidFill>
                <a:latin typeface="Calibri" pitchFamily="34" charset="0"/>
                <a:cs typeface="Calibri" pitchFamily="34" charset="0"/>
              </a:rPr>
              <a:t>Risk Analiz Metotları</a:t>
            </a:r>
            <a:endParaRPr lang="tr-TR" sz="1600" b="1" i="1" dirty="0">
              <a:solidFill>
                <a:srgbClr val="000000"/>
              </a:solidFill>
              <a:latin typeface="Calibri" pitchFamily="34" charset="0"/>
              <a:cs typeface="Calibri" pitchFamily="34" charset="0"/>
            </a:endParaRPr>
          </a:p>
        </p:txBody>
      </p:sp>
      <p:cxnSp>
        <p:nvCxnSpPr>
          <p:cNvPr id="40" name="Düz Bağlayıcı 39"/>
          <p:cNvCxnSpPr/>
          <p:nvPr/>
        </p:nvCxnSpPr>
        <p:spPr>
          <a:xfrm>
            <a:off x="5815811" y="4451268"/>
            <a:ext cx="1440000" cy="0"/>
          </a:xfrm>
          <a:prstGeom prst="line">
            <a:avLst/>
          </a:prstGeom>
          <a:ln>
            <a:headEnd type="stealth"/>
          </a:ln>
        </p:spPr>
        <p:style>
          <a:lnRef idx="3">
            <a:schemeClr val="accent2"/>
          </a:lnRef>
          <a:fillRef idx="0">
            <a:schemeClr val="accent2"/>
          </a:fillRef>
          <a:effectRef idx="2">
            <a:schemeClr val="accent2"/>
          </a:effectRef>
          <a:fontRef idx="minor">
            <a:schemeClr val="tx1"/>
          </a:fontRef>
        </p:style>
      </p:cxnSp>
      <p:sp>
        <p:nvSpPr>
          <p:cNvPr id="41" name="Yuvarlatılmış Dikdörtgen 40"/>
          <p:cNvSpPr/>
          <p:nvPr/>
        </p:nvSpPr>
        <p:spPr>
          <a:xfrm>
            <a:off x="7270853" y="4142255"/>
            <a:ext cx="1759845" cy="587364"/>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smtClean="0">
                <a:solidFill>
                  <a:srgbClr val="000000"/>
                </a:solidFill>
                <a:latin typeface="Calibri" pitchFamily="34" charset="0"/>
                <a:cs typeface="Calibri" pitchFamily="34" charset="0"/>
              </a:rPr>
              <a:t>Korunma Önceliği </a:t>
            </a:r>
          </a:p>
          <a:p>
            <a:pPr algn="ctr"/>
            <a:r>
              <a:rPr lang="tr-TR" sz="1600" b="1" i="1" dirty="0" smtClean="0">
                <a:solidFill>
                  <a:srgbClr val="000000"/>
                </a:solidFill>
                <a:latin typeface="Calibri" pitchFamily="34" charset="0"/>
                <a:cs typeface="Calibri" pitchFamily="34" charset="0"/>
              </a:rPr>
              <a:t>(KERD İndirme)</a:t>
            </a:r>
            <a:endParaRPr lang="tr-TR" sz="1600" b="1" i="1" dirty="0">
              <a:solidFill>
                <a:srgbClr val="000000"/>
              </a:solidFill>
              <a:latin typeface="Calibri" pitchFamily="34" charset="0"/>
              <a:cs typeface="Calibri" pitchFamily="34" charset="0"/>
            </a:endParaRPr>
          </a:p>
        </p:txBody>
      </p:sp>
      <p:cxnSp>
        <p:nvCxnSpPr>
          <p:cNvPr id="43" name="Düz Bağlayıcı 42"/>
          <p:cNvCxnSpPr/>
          <p:nvPr/>
        </p:nvCxnSpPr>
        <p:spPr>
          <a:xfrm>
            <a:off x="6130137" y="2713116"/>
            <a:ext cx="1116000" cy="0"/>
          </a:xfrm>
          <a:prstGeom prst="line">
            <a:avLst/>
          </a:prstGeom>
          <a:ln>
            <a:headEnd type="stealth"/>
          </a:ln>
        </p:spPr>
        <p:style>
          <a:lnRef idx="3">
            <a:schemeClr val="accent2"/>
          </a:lnRef>
          <a:fillRef idx="0">
            <a:schemeClr val="accent2"/>
          </a:fillRef>
          <a:effectRef idx="2">
            <a:schemeClr val="accent2"/>
          </a:effectRef>
          <a:fontRef idx="minor">
            <a:schemeClr val="tx1"/>
          </a:fontRef>
        </p:style>
      </p:cxnSp>
      <p:sp>
        <p:nvSpPr>
          <p:cNvPr id="44" name="Yuvarlatılmış Dikdörtgen 43"/>
          <p:cNvSpPr/>
          <p:nvPr/>
        </p:nvSpPr>
        <p:spPr>
          <a:xfrm>
            <a:off x="7261329" y="2413628"/>
            <a:ext cx="1759845" cy="587364"/>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smtClean="0">
                <a:solidFill>
                  <a:srgbClr val="000000"/>
                </a:solidFill>
                <a:latin typeface="Calibri" pitchFamily="34" charset="0"/>
                <a:cs typeface="Calibri" pitchFamily="34" charset="0"/>
              </a:rPr>
              <a:t>KERD</a:t>
            </a:r>
          </a:p>
          <a:p>
            <a:pPr algn="ctr"/>
            <a:r>
              <a:rPr lang="tr-TR" sz="800" i="1" dirty="0" smtClean="0">
                <a:solidFill>
                  <a:srgbClr val="000000"/>
                </a:solidFill>
                <a:latin typeface="Calibri" pitchFamily="34" charset="0"/>
                <a:cs typeface="Calibri" pitchFamily="34" charset="0"/>
              </a:rPr>
              <a:t>(Yasa-İSG Politikası)</a:t>
            </a:r>
            <a:endParaRPr lang="tr-TR" sz="800" i="1" dirty="0">
              <a:solidFill>
                <a:srgbClr val="000000"/>
              </a:solidFill>
              <a:latin typeface="Calibri" pitchFamily="34" charset="0"/>
              <a:cs typeface="Calibri" pitchFamily="34" charset="0"/>
            </a:endParaRPr>
          </a:p>
        </p:txBody>
      </p:sp>
      <p:sp>
        <p:nvSpPr>
          <p:cNvPr id="45" name="Yuvarlatılmış Dikdörtgen 44"/>
          <p:cNvSpPr/>
          <p:nvPr/>
        </p:nvSpPr>
        <p:spPr>
          <a:xfrm rot="16200000">
            <a:off x="4514366" y="3380902"/>
            <a:ext cx="4297974" cy="328507"/>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smtClean="0">
                <a:solidFill>
                  <a:srgbClr val="000000"/>
                </a:solidFill>
                <a:latin typeface="Calibri" pitchFamily="34" charset="0"/>
                <a:cs typeface="Calibri" pitchFamily="34" charset="0"/>
              </a:rPr>
              <a:t>İzleme &amp; Gözden Geçirme</a:t>
            </a:r>
            <a:endParaRPr lang="tr-TR" sz="1600" b="1" i="1" dirty="0">
              <a:solidFill>
                <a:srgbClr val="000000"/>
              </a:solidFill>
              <a:latin typeface="Calibri" pitchFamily="34" charset="0"/>
              <a:cs typeface="Calibri" pitchFamily="34" charset="0"/>
            </a:endParaRPr>
          </a:p>
        </p:txBody>
      </p:sp>
      <p:cxnSp>
        <p:nvCxnSpPr>
          <p:cNvPr id="42" name="Düz Bağlayıcı 41"/>
          <p:cNvCxnSpPr/>
          <p:nvPr/>
        </p:nvCxnSpPr>
        <p:spPr>
          <a:xfrm>
            <a:off x="5829343" y="1345685"/>
            <a:ext cx="1404000" cy="0"/>
          </a:xfrm>
          <a:prstGeom prst="line">
            <a:avLst/>
          </a:prstGeom>
          <a:ln>
            <a:headEnd type="stealth"/>
          </a:ln>
        </p:spPr>
        <p:style>
          <a:lnRef idx="3">
            <a:schemeClr val="accent2"/>
          </a:lnRef>
          <a:fillRef idx="0">
            <a:schemeClr val="accent2"/>
          </a:fillRef>
          <a:effectRef idx="2">
            <a:schemeClr val="accent2"/>
          </a:effectRef>
          <a:fontRef idx="minor">
            <a:schemeClr val="tx1"/>
          </a:fontRef>
        </p:style>
      </p:cxnSp>
      <p:sp>
        <p:nvSpPr>
          <p:cNvPr id="46" name="Yuvarlatılmış Dikdörtgen 45"/>
          <p:cNvSpPr/>
          <p:nvPr/>
        </p:nvSpPr>
        <p:spPr>
          <a:xfrm>
            <a:off x="7255810" y="1046197"/>
            <a:ext cx="1759845" cy="587364"/>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smtClean="0">
                <a:solidFill>
                  <a:srgbClr val="000000"/>
                </a:solidFill>
                <a:latin typeface="Calibri" pitchFamily="34" charset="0"/>
                <a:cs typeface="Calibri" pitchFamily="34" charset="0"/>
              </a:rPr>
              <a:t>Tehlike Girdileri</a:t>
            </a:r>
          </a:p>
          <a:p>
            <a:pPr algn="ctr"/>
            <a:r>
              <a:rPr lang="tr-TR" sz="800" i="1" dirty="0" smtClean="0">
                <a:solidFill>
                  <a:srgbClr val="000000"/>
                </a:solidFill>
                <a:latin typeface="Calibri" pitchFamily="34" charset="0"/>
                <a:cs typeface="Calibri" pitchFamily="34" charset="0"/>
              </a:rPr>
              <a:t>(Objektiflik Açısından)</a:t>
            </a:r>
            <a:endParaRPr lang="tr-TR" sz="800" i="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2556497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down)">
                                      <p:cBhvr>
                                        <p:cTn id="21" dur="5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down)">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p:cTn id="31" dur="500" fill="hold"/>
                                        <p:tgtEl>
                                          <p:spTgt spid="67"/>
                                        </p:tgtEl>
                                        <p:attrNameLst>
                                          <p:attrName>ppt_w</p:attrName>
                                        </p:attrNameLst>
                                      </p:cBhvr>
                                      <p:tavLst>
                                        <p:tav tm="0">
                                          <p:val>
                                            <p:fltVal val="0"/>
                                          </p:val>
                                        </p:tav>
                                        <p:tav tm="100000">
                                          <p:val>
                                            <p:strVal val="#ppt_w"/>
                                          </p:val>
                                        </p:tav>
                                      </p:tavLst>
                                    </p:anim>
                                    <p:anim calcmode="lin" valueType="num">
                                      <p:cBhvr>
                                        <p:cTn id="32" dur="500" fill="hold"/>
                                        <p:tgtEl>
                                          <p:spTgt spid="67"/>
                                        </p:tgtEl>
                                        <p:attrNameLst>
                                          <p:attrName>ppt_h</p:attrName>
                                        </p:attrNameLst>
                                      </p:cBhvr>
                                      <p:tavLst>
                                        <p:tav tm="0">
                                          <p:val>
                                            <p:fltVal val="0"/>
                                          </p:val>
                                        </p:tav>
                                        <p:tav tm="100000">
                                          <p:val>
                                            <p:strVal val="#ppt_h"/>
                                          </p:val>
                                        </p:tav>
                                      </p:tavLst>
                                    </p:anim>
                                    <p:animEffect transition="in" filter="fade">
                                      <p:cBhvr>
                                        <p:cTn id="33" dur="500"/>
                                        <p:tgtEl>
                                          <p:spTgt spid="67"/>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wipe(down)">
                                      <p:cBhvr>
                                        <p:cTn id="42" dur="500"/>
                                        <p:tgtEl>
                                          <p:spTgt spid="8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p:cTn id="47" dur="500" fill="hold"/>
                                        <p:tgtEl>
                                          <p:spTgt spid="68"/>
                                        </p:tgtEl>
                                        <p:attrNameLst>
                                          <p:attrName>ppt_w</p:attrName>
                                        </p:attrNameLst>
                                      </p:cBhvr>
                                      <p:tavLst>
                                        <p:tav tm="0">
                                          <p:val>
                                            <p:fltVal val="0"/>
                                          </p:val>
                                        </p:tav>
                                        <p:tav tm="100000">
                                          <p:val>
                                            <p:strVal val="#ppt_w"/>
                                          </p:val>
                                        </p:tav>
                                      </p:tavLst>
                                    </p:anim>
                                    <p:anim calcmode="lin" valueType="num">
                                      <p:cBhvr>
                                        <p:cTn id="48" dur="500" fill="hold"/>
                                        <p:tgtEl>
                                          <p:spTgt spid="68"/>
                                        </p:tgtEl>
                                        <p:attrNameLst>
                                          <p:attrName>ppt_h</p:attrName>
                                        </p:attrNameLst>
                                      </p:cBhvr>
                                      <p:tavLst>
                                        <p:tav tm="0">
                                          <p:val>
                                            <p:fltVal val="0"/>
                                          </p:val>
                                        </p:tav>
                                        <p:tav tm="100000">
                                          <p:val>
                                            <p:strVal val="#ppt_h"/>
                                          </p:val>
                                        </p:tav>
                                      </p:tavLst>
                                    </p:anim>
                                    <p:animEffect transition="in" filter="fade">
                                      <p:cBhvr>
                                        <p:cTn id="49" dur="500"/>
                                        <p:tgtEl>
                                          <p:spTgt spid="6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barn(inVertical)">
                                      <p:cBhvr>
                                        <p:cTn id="64" dur="500"/>
                                        <p:tgtEl>
                                          <p:spTgt spid="9"/>
                                        </p:tgtEl>
                                      </p:cBhvr>
                                    </p:animEffec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down)">
                                      <p:cBhvr>
                                        <p:cTn id="68" dur="500"/>
                                        <p:tgtEl>
                                          <p:spTgt spid="39"/>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barn(inVertical)">
                                      <p:cBhvr>
                                        <p:cTn id="73" dur="500"/>
                                        <p:tgtEl>
                                          <p:spTgt spid="43"/>
                                        </p:tgtEl>
                                      </p:cBhvr>
                                    </p:animEffect>
                                  </p:childTnLst>
                                </p:cTn>
                              </p:par>
                            </p:childTnLst>
                          </p:cTn>
                        </p:par>
                        <p:par>
                          <p:cTn id="74" fill="hold">
                            <p:stCondLst>
                              <p:cond delay="500"/>
                            </p:stCondLst>
                            <p:childTnLst>
                              <p:par>
                                <p:cTn id="75" presetID="22" presetClass="entr" presetSubtype="4"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down)">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circle(in)">
                                      <p:cBhvr>
                                        <p:cTn id="82" dur="500"/>
                                        <p:tgtEl>
                                          <p:spTgt spid="6"/>
                                        </p:tgtEl>
                                      </p:cBhvr>
                                    </p:animEffect>
                                  </p:childTnLst>
                                </p:cTn>
                              </p:par>
                            </p:childTnLst>
                          </p:cTn>
                        </p:par>
                        <p:par>
                          <p:cTn id="83" fill="hold">
                            <p:stCondLst>
                              <p:cond delay="500"/>
                            </p:stCondLst>
                            <p:childTnLst>
                              <p:par>
                                <p:cTn id="84" presetID="22" presetClass="entr" presetSubtype="4"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wipe(down)">
                                      <p:cBhvr>
                                        <p:cTn id="86" dur="500"/>
                                        <p:tgtEl>
                                          <p:spTgt spid="45"/>
                                        </p:tgtEl>
                                      </p:cBhvr>
                                    </p:animEffect>
                                  </p:childTnLst>
                                </p:cTn>
                              </p:par>
                            </p:childTnLst>
                          </p:cTn>
                        </p:par>
                        <p:par>
                          <p:cTn id="87" fill="hold">
                            <p:stCondLst>
                              <p:cond delay="1000"/>
                            </p:stCondLst>
                            <p:childTnLst>
                              <p:par>
                                <p:cTn id="88" presetID="16" presetClass="entr" presetSubtype="21" fill="hold" nodeType="after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barn(inVertical)">
                                      <p:cBhvr>
                                        <p:cTn id="90" dur="500"/>
                                        <p:tgtEl>
                                          <p:spTgt spid="77"/>
                                        </p:tgtEl>
                                      </p:cBhvr>
                                    </p:animEffect>
                                  </p:childTnLst>
                                </p:cTn>
                              </p:par>
                            </p:childTnLst>
                          </p:cTn>
                        </p:par>
                        <p:par>
                          <p:cTn id="91" fill="hold">
                            <p:stCondLst>
                              <p:cond delay="1500"/>
                            </p:stCondLst>
                            <p:childTnLst>
                              <p:par>
                                <p:cTn id="92" presetID="16" presetClass="entr" presetSubtype="21" fill="hold"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barn(inVertical)">
                                      <p:cBhvr>
                                        <p:cTn id="94" dur="500"/>
                                        <p:tgtEl>
                                          <p:spTgt spid="3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86"/>
                                        </p:tgtEl>
                                        <p:attrNameLst>
                                          <p:attrName>style.visibility</p:attrName>
                                        </p:attrNameLst>
                                      </p:cBhvr>
                                      <p:to>
                                        <p:strVal val="visible"/>
                                      </p:to>
                                    </p:set>
                                    <p:animEffect transition="in" filter="wipe(down)">
                                      <p:cBhvr>
                                        <p:cTn id="99" dur="500"/>
                                        <p:tgtEl>
                                          <p:spTgt spid="86"/>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nodeType="click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barn(inVertical)">
                                      <p:cBhvr>
                                        <p:cTn id="111" dur="500"/>
                                        <p:tgtEl>
                                          <p:spTgt spid="40"/>
                                        </p:tgtEl>
                                      </p:cBhvr>
                                    </p:animEffect>
                                  </p:childTnLst>
                                </p:cTn>
                              </p:par>
                            </p:childTnLst>
                          </p:cTn>
                        </p:par>
                        <p:par>
                          <p:cTn id="112" fill="hold">
                            <p:stCondLst>
                              <p:cond delay="500"/>
                            </p:stCondLst>
                            <p:childTnLst>
                              <p:par>
                                <p:cTn id="113" presetID="22" presetClass="entr" presetSubtype="4"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wipe(down)">
                                      <p:cBhvr>
                                        <p:cTn id="115" dur="500"/>
                                        <p:tgtEl>
                                          <p:spTgt spid="4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fade">
                                      <p:cBhvr>
                                        <p:cTn id="118" dur="500"/>
                                        <p:tgtEl>
                                          <p:spTgt spid="28"/>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down)">
                                      <p:cBhvr>
                                        <p:cTn id="123" dur="500"/>
                                        <p:tgtEl>
                                          <p:spTgt spid="87"/>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34"/>
                                        </p:tgtEl>
                                        <p:attrNameLst>
                                          <p:attrName>style.visibility</p:attrName>
                                        </p:attrNameLst>
                                      </p:cBhvr>
                                      <p:to>
                                        <p:strVal val="visible"/>
                                      </p:to>
                                    </p:set>
                                    <p:anim calcmode="lin" valueType="num">
                                      <p:cBhvr>
                                        <p:cTn id="128" dur="500" fill="hold"/>
                                        <p:tgtEl>
                                          <p:spTgt spid="34"/>
                                        </p:tgtEl>
                                        <p:attrNameLst>
                                          <p:attrName>ppt_w</p:attrName>
                                        </p:attrNameLst>
                                      </p:cBhvr>
                                      <p:tavLst>
                                        <p:tav tm="0">
                                          <p:val>
                                            <p:fltVal val="0"/>
                                          </p:val>
                                        </p:tav>
                                        <p:tav tm="100000">
                                          <p:val>
                                            <p:strVal val="#ppt_w"/>
                                          </p:val>
                                        </p:tav>
                                      </p:tavLst>
                                    </p:anim>
                                    <p:anim calcmode="lin" valueType="num">
                                      <p:cBhvr>
                                        <p:cTn id="129" dur="500" fill="hold"/>
                                        <p:tgtEl>
                                          <p:spTgt spid="34"/>
                                        </p:tgtEl>
                                        <p:attrNameLst>
                                          <p:attrName>ppt_h</p:attrName>
                                        </p:attrNameLst>
                                      </p:cBhvr>
                                      <p:tavLst>
                                        <p:tav tm="0">
                                          <p:val>
                                            <p:fltVal val="0"/>
                                          </p:val>
                                        </p:tav>
                                        <p:tav tm="100000">
                                          <p:val>
                                            <p:strVal val="#ppt_h"/>
                                          </p:val>
                                        </p:tav>
                                      </p:tavLst>
                                    </p:anim>
                                    <p:animEffect transition="in" filter="fade">
                                      <p:cBhvr>
                                        <p:cTn id="130" dur="500"/>
                                        <p:tgtEl>
                                          <p:spTgt spid="3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9"/>
                                        </p:tgtEl>
                                        <p:attrNameLst>
                                          <p:attrName>style.visibility</p:attrName>
                                        </p:attrNameLst>
                                      </p:cBhvr>
                                      <p:to>
                                        <p:strVal val="visible"/>
                                      </p:to>
                                    </p:set>
                                    <p:animEffect transition="in" filter="fade">
                                      <p:cBhvr>
                                        <p:cTn id="133" dur="500"/>
                                        <p:tgtEl>
                                          <p:spTgt spid="29"/>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grpId="0" nodeType="clickEffect">
                                  <p:stCondLst>
                                    <p:cond delay="0"/>
                                  </p:stCondLst>
                                  <p:childTnLst>
                                    <p:set>
                                      <p:cBhvr>
                                        <p:cTn id="137" dur="1" fill="hold">
                                          <p:stCondLst>
                                            <p:cond delay="0"/>
                                          </p:stCondLst>
                                        </p:cTn>
                                        <p:tgtEl>
                                          <p:spTgt spid="14"/>
                                        </p:tgtEl>
                                        <p:attrNameLst>
                                          <p:attrName>style.visibility</p:attrName>
                                        </p:attrNameLst>
                                      </p:cBhvr>
                                      <p:to>
                                        <p:strVal val="visible"/>
                                      </p:to>
                                    </p:set>
                                    <p:animEffect transition="in" filter="wipe(down)">
                                      <p:cBhvr>
                                        <p:cTn id="138" dur="500"/>
                                        <p:tgtEl>
                                          <p:spTgt spid="14"/>
                                        </p:tgtEl>
                                      </p:cBhvr>
                                    </p:animEffect>
                                  </p:childTnLst>
                                </p:cTn>
                              </p:par>
                            </p:childTnLst>
                          </p:cTn>
                        </p:par>
                        <p:par>
                          <p:cTn id="139" fill="hold">
                            <p:stCondLst>
                              <p:cond delay="500"/>
                            </p:stCondLst>
                            <p:childTnLst>
                              <p:par>
                                <p:cTn id="140" presetID="16" presetClass="entr" presetSubtype="21" fill="hold" nodeType="after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barn(inVertical)">
                                      <p:cBhvr>
                                        <p:cTn id="142" dur="500"/>
                                        <p:tgtEl>
                                          <p:spTgt spid="80"/>
                                        </p:tgtEl>
                                      </p:cBhvr>
                                    </p:animEffect>
                                  </p:childTnLst>
                                </p:cTn>
                              </p:par>
                            </p:childTnLst>
                          </p:cTn>
                        </p:par>
                        <p:par>
                          <p:cTn id="143" fill="hold">
                            <p:stCondLst>
                              <p:cond delay="1000"/>
                            </p:stCondLst>
                            <p:childTnLst>
                              <p:par>
                                <p:cTn id="144" presetID="16" presetClass="entr" presetSubtype="21" fill="hold" nodeType="afterEffect">
                                  <p:stCondLst>
                                    <p:cond delay="0"/>
                                  </p:stCondLst>
                                  <p:childTnLst>
                                    <p:set>
                                      <p:cBhvr>
                                        <p:cTn id="145" dur="1" fill="hold">
                                          <p:stCondLst>
                                            <p:cond delay="0"/>
                                          </p:stCondLst>
                                        </p:cTn>
                                        <p:tgtEl>
                                          <p:spTgt spid="81"/>
                                        </p:tgtEl>
                                        <p:attrNameLst>
                                          <p:attrName>style.visibility</p:attrName>
                                        </p:attrNameLst>
                                      </p:cBhvr>
                                      <p:to>
                                        <p:strVal val="visible"/>
                                      </p:to>
                                    </p:set>
                                    <p:animEffect transition="in" filter="barn(inVertical)">
                                      <p:cBhvr>
                                        <p:cTn id="146" dur="500"/>
                                        <p:tgtEl>
                                          <p:spTgt spid="81"/>
                                        </p:tgtEl>
                                      </p:cBhvr>
                                    </p:animEffect>
                                  </p:childTnLst>
                                </p:cTn>
                              </p:par>
                            </p:childTnLst>
                          </p:cTn>
                        </p:par>
                        <p:par>
                          <p:cTn id="147" fill="hold">
                            <p:stCondLst>
                              <p:cond delay="1500"/>
                            </p:stCondLst>
                            <p:childTnLst>
                              <p:par>
                                <p:cTn id="148" presetID="16" presetClass="entr" presetSubtype="21" fill="hold" nodeType="afterEffect">
                                  <p:stCondLst>
                                    <p:cond delay="0"/>
                                  </p:stCondLst>
                                  <p:childTnLst>
                                    <p:set>
                                      <p:cBhvr>
                                        <p:cTn id="149" dur="1" fill="hold">
                                          <p:stCondLst>
                                            <p:cond delay="0"/>
                                          </p:stCondLst>
                                        </p:cTn>
                                        <p:tgtEl>
                                          <p:spTgt spid="79"/>
                                        </p:tgtEl>
                                        <p:attrNameLst>
                                          <p:attrName>style.visibility</p:attrName>
                                        </p:attrNameLst>
                                      </p:cBhvr>
                                      <p:to>
                                        <p:strVal val="visible"/>
                                      </p:to>
                                    </p:set>
                                    <p:animEffect transition="in" filter="barn(inVertical)">
                                      <p:cBhvr>
                                        <p:cTn id="150" dur="500"/>
                                        <p:tgtEl>
                                          <p:spTgt spid="79"/>
                                        </p:tgtEl>
                                      </p:cBhvr>
                                    </p:animEffect>
                                  </p:childTnLst>
                                </p:cTn>
                              </p:par>
                            </p:childTnLst>
                          </p:cTn>
                        </p:par>
                        <p:par>
                          <p:cTn id="151" fill="hold">
                            <p:stCondLst>
                              <p:cond delay="2000"/>
                            </p:stCondLst>
                            <p:childTnLst>
                              <p:par>
                                <p:cTn id="152" presetID="16" presetClass="entr" presetSubtype="21" fill="hold" grpId="0" nodeType="afterEffect">
                                  <p:stCondLst>
                                    <p:cond delay="0"/>
                                  </p:stCondLst>
                                  <p:childTnLst>
                                    <p:set>
                                      <p:cBhvr>
                                        <p:cTn id="153" dur="1" fill="hold">
                                          <p:stCondLst>
                                            <p:cond delay="0"/>
                                          </p:stCondLst>
                                        </p:cTn>
                                        <p:tgtEl>
                                          <p:spTgt spid="10"/>
                                        </p:tgtEl>
                                        <p:attrNameLst>
                                          <p:attrName>style.visibility</p:attrName>
                                        </p:attrNameLst>
                                      </p:cBhvr>
                                      <p:to>
                                        <p:strVal val="visible"/>
                                      </p:to>
                                    </p:set>
                                    <p:animEffect transition="in" filter="barn(inVertical)">
                                      <p:cBhvr>
                                        <p:cTn id="1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67" grpId="0" animBg="1"/>
      <p:bldP spid="68" grpId="0" animBg="1"/>
      <p:bldP spid="10" grpId="0"/>
      <p:bldP spid="25" grpId="0" animBg="1"/>
      <p:bldP spid="26" grpId="0" animBg="1"/>
      <p:bldP spid="27" grpId="0" animBg="1"/>
      <p:bldP spid="28" grpId="0" animBg="1"/>
      <p:bldP spid="29" grpId="0" animBg="1"/>
      <p:bldP spid="33" grpId="0" animBg="1"/>
      <p:bldP spid="34" grpId="0" animBg="1"/>
      <p:bldP spid="39" grpId="0" animBg="1"/>
      <p:bldP spid="41" grpId="0" animBg="1"/>
      <p:bldP spid="44" grpId="0" animBg="1"/>
      <p:bldP spid="45" grpId="0" animBg="1"/>
      <p:bldP spid="4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85725" y="2755011"/>
            <a:ext cx="8935450" cy="1683637"/>
          </a:xfrm>
          <a:prstGeom prst="rect">
            <a:avLst/>
          </a:prstGeom>
          <a:noFill/>
          <a:ln w="9525" algn="ctr">
            <a:noFill/>
            <a:round/>
            <a:headEnd/>
            <a:tailEnd/>
          </a:ln>
        </p:spPr>
        <p:txBody>
          <a:bodyPr wrap="none" anchor="ctr"/>
          <a:lstStyle/>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Tehlikeleri Tanımlama (Belirleme)</a:t>
            </a:r>
          </a:p>
        </p:txBody>
      </p:sp>
      <p:sp>
        <p:nvSpPr>
          <p:cNvPr id="2" name="Altıgen 1"/>
          <p:cNvSpPr/>
          <p:nvPr/>
        </p:nvSpPr>
        <p:spPr>
          <a:xfrm>
            <a:off x="3829050" y="1714500"/>
            <a:ext cx="1476375" cy="1219200"/>
          </a:xfrm>
          <a:prstGeom prst="hexagon">
            <a:avLst/>
          </a:prstGeom>
          <a:ln w="47625">
            <a:solidFill>
              <a:srgbClr val="575F57"/>
            </a:solidFill>
          </a:ln>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rtlCol="0" anchor="ctr"/>
          <a:lstStyle/>
          <a:p>
            <a:pPr algn="ctr"/>
            <a:r>
              <a:rPr lang="tr-TR" sz="7200" b="1" dirty="0" smtClean="0">
                <a:solidFill>
                  <a:srgbClr val="FFFFFF"/>
                </a:solidFill>
                <a:latin typeface="Cambria" pitchFamily="18" charset="0"/>
              </a:rPr>
              <a:t>1</a:t>
            </a:r>
            <a:endParaRPr lang="tr-TR" sz="7200" b="1" dirty="0">
              <a:solidFill>
                <a:srgbClr val="FFFFFF"/>
              </a:solidFill>
              <a:latin typeface="Cambria" pitchFamily="18" charset="0"/>
            </a:endParaRP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762531141"/>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695325" y="1574800"/>
            <a:ext cx="33623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 İŞYERİ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695325" y="1935163"/>
            <a:ext cx="3362325" cy="4094162"/>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
              <a:spcAft>
                <a:spcPts val="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endParaRPr lang="en-GB" sz="3200" b="1"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Rectangle 11"/>
          <p:cNvSpPr>
            <a:spLocks noChangeArrowheads="1"/>
          </p:cNvSpPr>
          <p:nvPr/>
        </p:nvSpPr>
        <p:spPr bwMode="gray">
          <a:xfrm>
            <a:off x="5105400" y="1555750"/>
            <a:ext cx="33623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B</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 İŞYERİ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18" name="Rectangle 5"/>
          <p:cNvSpPr>
            <a:spLocks noChangeArrowheads="1"/>
          </p:cNvSpPr>
          <p:nvPr/>
        </p:nvSpPr>
        <p:spPr bwMode="gray">
          <a:xfrm>
            <a:off x="5105400" y="1916113"/>
            <a:ext cx="3362325" cy="4113212"/>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
              <a:spcAft>
                <a:spcPts val="0"/>
              </a:spcAft>
              <a:buClr>
                <a:srgbClr val="292929"/>
              </a:buClr>
              <a:defRPr/>
            </a:pPr>
            <a:endParaRPr lang="tr-TR" sz="2000" i="1" dirty="0">
              <a:solidFill>
                <a:srgbClr val="000000"/>
              </a:solidFill>
              <a:latin typeface="Calibri" pitchFamily="34" charset="0"/>
              <a:cs typeface="Calibri" pitchFamily="34" charset="0"/>
            </a:endParaRPr>
          </a:p>
        </p:txBody>
      </p:sp>
      <p:pic>
        <p:nvPicPr>
          <p:cNvPr id="1026" name="Picture 2" descr="D:\DOKTOR\1-DRUZ DOK\2-DRUZ EGITIMLER\4-RESİMLER\Ev-Konut-Fabrika\coal-power-plant-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7" y="2038350"/>
            <a:ext cx="30861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DOKTOR\1-DRUZ DOK\2-DRUZ EGITIMLER\4-RESİMLER\Ev-Konut-Fabrika\coal-power-plant-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512" y="2021681"/>
            <a:ext cx="3086100" cy="308610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695325" y="5572125"/>
            <a:ext cx="3362325" cy="338554"/>
          </a:xfrm>
          <a:prstGeom prst="rect">
            <a:avLst/>
          </a:prstGeom>
          <a:noFill/>
        </p:spPr>
        <p:txBody>
          <a:bodyPr wrap="square" rtlCol="0">
            <a:spAutoFit/>
          </a:bodyPr>
          <a:lstStyle/>
          <a:p>
            <a:pPr algn="ctr"/>
            <a:r>
              <a:rPr lang="tr-TR" sz="1600" dirty="0" smtClean="0">
                <a:latin typeface="Calibri" pitchFamily="34" charset="0"/>
              </a:rPr>
              <a:t>Sektör: Tekstil / Çalışan Sayısı: 50</a:t>
            </a:r>
            <a:endParaRPr lang="tr-TR" sz="1600" dirty="0">
              <a:latin typeface="Calibri" pitchFamily="34" charset="0"/>
            </a:endParaRPr>
          </a:p>
        </p:txBody>
      </p:sp>
      <p:sp>
        <p:nvSpPr>
          <p:cNvPr id="22" name="Metin kutusu 21"/>
          <p:cNvSpPr txBox="1"/>
          <p:nvPr/>
        </p:nvSpPr>
        <p:spPr>
          <a:xfrm>
            <a:off x="5105400" y="5572125"/>
            <a:ext cx="3362325" cy="338554"/>
          </a:xfrm>
          <a:prstGeom prst="rect">
            <a:avLst/>
          </a:prstGeom>
          <a:noFill/>
        </p:spPr>
        <p:txBody>
          <a:bodyPr wrap="square" rtlCol="0">
            <a:spAutoFit/>
          </a:bodyPr>
          <a:lstStyle/>
          <a:p>
            <a:pPr algn="ctr"/>
            <a:r>
              <a:rPr lang="tr-TR" sz="1600" dirty="0" smtClean="0">
                <a:latin typeface="Calibri" pitchFamily="34" charset="0"/>
              </a:rPr>
              <a:t>Sektör: Tekstil / Çalışan Sayısı: 50</a:t>
            </a:r>
            <a:endParaRPr lang="tr-TR" sz="1600" dirty="0">
              <a:latin typeface="Calibri" pitchFamily="34" charset="0"/>
            </a:endParaRPr>
          </a:p>
        </p:txBody>
      </p:sp>
    </p:spTree>
    <p:extLst>
      <p:ext uri="{BB962C8B-B14F-4D97-AF65-F5344CB8AC3E}">
        <p14:creationId xmlns:p14="http://schemas.microsoft.com/office/powerpoint/2010/main" val="281674553"/>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TEHLİKELERİ TANIMLAMA (BELİRLEME) «GİRDİLER»</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Benzer kuruluşlarda olmuş olan kaza ve olaylar,</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Diğer ilgili taraflardan alınan bilgiler,</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Çalışanlardan elde edilen İSG bilgileri, </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İşyerindeki gözden geçirme ve iyileştirme faaliyetleri (reaktif ya da proaktif olabilir),</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Denetim sonuçları,</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Elektrik kullanımı,</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En iyi uygulamalar hakkındaki bilgiler,</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İletişim belgeleri,</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İnceleme raporları,</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İSG politikası</a:t>
            </a:r>
            <a:r>
              <a:rPr lang="tr-TR" sz="2000" i="1" dirty="0" smtClean="0">
                <a:solidFill>
                  <a:srgbClr val="000000"/>
                </a:solidFill>
                <a:latin typeface="Calibri" pitchFamily="34" charset="0"/>
                <a:cs typeface="Calibri" pitchFamily="34" charset="0"/>
              </a:rPr>
              <a:t>,</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endParaRPr lang="en-GB" sz="3200" b="1"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147344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TEHLİKELERİ TANIMLAMA (BELİRLEME) «GİRDİLER»</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78900" indent="-342900">
              <a:spcAft>
                <a:spcPts val="0"/>
              </a:spcAft>
              <a:buClr>
                <a:srgbClr val="292929"/>
              </a:buClr>
              <a:buFont typeface="Wingdings" pitchFamily="2" charset="2"/>
              <a:buChar char="ü"/>
              <a:defRPr/>
            </a:pPr>
            <a:r>
              <a:rPr lang="tr-TR" sz="2000" i="1" dirty="0" err="1" smtClean="0">
                <a:solidFill>
                  <a:srgbClr val="000000"/>
                </a:solidFill>
                <a:latin typeface="Calibri" pitchFamily="34" charset="0"/>
                <a:cs typeface="Calibri" pitchFamily="34" charset="0"/>
              </a:rPr>
              <a:t>İSG’ne</a:t>
            </a:r>
            <a:r>
              <a:rPr lang="tr-TR" sz="2000" i="1" dirty="0" smtClean="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ilişkin hukuki ve diğer şartlar (mevzuat),</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Kaza ve olay kayıtları,</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Kimyasal ve biyolojik maddeler,</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Kuruluşa özgü tipik tehlike riskleri, </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Kuruluşun tesisleri, prosesleri ve faaliyetleri hakkındaki bilgiler,</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Makina, ekipman </a:t>
            </a:r>
            <a:r>
              <a:rPr lang="tr-TR" sz="2000" i="1" dirty="0" smtClean="0">
                <a:solidFill>
                  <a:srgbClr val="000000"/>
                </a:solidFill>
                <a:latin typeface="Calibri" pitchFamily="34" charset="0"/>
                <a:cs typeface="Calibri" pitchFamily="34" charset="0"/>
              </a:rPr>
              <a:t>bilgileri,</a:t>
            </a:r>
            <a:endParaRPr lang="tr-TR" sz="2000" i="1" dirty="0">
              <a:solidFill>
                <a:srgbClr val="000000"/>
              </a:solidFill>
              <a:latin typeface="Calibri" pitchFamily="34" charset="0"/>
              <a:cs typeface="Calibri" pitchFamily="34" charset="0"/>
            </a:endParaRP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Malzeme envanterleri (ham maddeler, kimyasallar, atıklar, ürünler ve alt ürünler),</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Malzeme Güvenlik Bilgi Formları (MSDS),</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Ön gözden geçirme sonuçları</a:t>
            </a:r>
            <a:r>
              <a:rPr lang="tr-TR" sz="2000" i="1" dirty="0" smtClean="0">
                <a:solidFill>
                  <a:srgbClr val="000000"/>
                </a:solidFill>
                <a:latin typeface="Calibri" pitchFamily="34" charset="0"/>
                <a:cs typeface="Calibri" pitchFamily="34" charset="0"/>
              </a:rPr>
              <a:t>,</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endParaRPr lang="en-GB" sz="3200" b="1"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888004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TEHLİKELERİ TANIMLAMA (BELİRLEME) «GİRDİLER»</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78900" indent="-34290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Profesyonel </a:t>
            </a:r>
            <a:r>
              <a:rPr lang="tr-TR" sz="2000" i="1" dirty="0">
                <a:solidFill>
                  <a:srgbClr val="000000"/>
                </a:solidFill>
                <a:latin typeface="Calibri" pitchFamily="34" charset="0"/>
                <a:cs typeface="Calibri" pitchFamily="34" charset="0"/>
              </a:rPr>
              <a:t>destek ve uzmanlıklar,</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Proses akış şemaları,</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Radyasyon kaynakları,</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Sağlık riskleri taramasıdır.</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Saha planları,</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Tıbbi/ilkyardım raporları,</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Toksikoloji ve diğer sağlık ve iş güvenliği verileri,</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Uygunsuzluklar,</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Verilerin izlenmesi,</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Yangın,</a:t>
            </a:r>
          </a:p>
          <a:p>
            <a:pPr marL="378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Yöntemler ve görevler</a:t>
            </a:r>
            <a:r>
              <a:rPr lang="tr-TR" sz="2000" i="1" dirty="0" smtClean="0">
                <a:solidFill>
                  <a:srgbClr val="000000"/>
                </a:solidFill>
                <a:latin typeface="Calibri" pitchFamily="34" charset="0"/>
                <a:cs typeface="Calibri" pitchFamily="34" charset="0"/>
              </a:rPr>
              <a:t>,</a:t>
            </a: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endParaRPr lang="en-GB" sz="3200" b="1"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055566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graphicFrame>
        <p:nvGraphicFramePr>
          <p:cNvPr id="2" name="Tablo 1"/>
          <p:cNvGraphicFramePr>
            <a:graphicFrameLocks noGrp="1"/>
          </p:cNvGraphicFramePr>
          <p:nvPr>
            <p:extLst>
              <p:ext uri="{D42A27DB-BD31-4B8C-83A1-F6EECF244321}">
                <p14:modId xmlns:p14="http://schemas.microsoft.com/office/powerpoint/2010/main" val="1585064913"/>
              </p:ext>
            </p:extLst>
          </p:nvPr>
        </p:nvGraphicFramePr>
        <p:xfrm>
          <a:off x="85061" y="1261552"/>
          <a:ext cx="9030364" cy="4111791"/>
        </p:xfrm>
        <a:graphic>
          <a:graphicData uri="http://schemas.openxmlformats.org/drawingml/2006/table">
            <a:tbl>
              <a:tblPr firstRow="1" bandRow="1">
                <a:tableStyleId>{5C22544A-7EE6-4342-B048-85BDC9FD1C3A}</a:tableStyleId>
              </a:tblPr>
              <a:tblGrid>
                <a:gridCol w="1741488"/>
                <a:gridCol w="1595501"/>
                <a:gridCol w="5693375"/>
              </a:tblGrid>
              <a:tr h="449270">
                <a:tc gridSpan="3">
                  <a:txBody>
                    <a:bodyPr/>
                    <a:lstStyle/>
                    <a:p>
                      <a:pPr algn="ctr"/>
                      <a:r>
                        <a:rPr lang="tr-TR" sz="2800" dirty="0" smtClean="0">
                          <a:latin typeface="Calibri" pitchFamily="34" charset="0"/>
                          <a:cs typeface="Calibri" pitchFamily="34" charset="0"/>
                        </a:rPr>
                        <a:t>TEHLİKE BELİRLEMEDE [4M] MODELİ</a:t>
                      </a:r>
                      <a:endParaRPr lang="tr-TR" sz="2800" dirty="0">
                        <a:latin typeface="Calibri" pitchFamily="34" charset="0"/>
                        <a:cs typeface="Calibri" pitchFamily="34" charset="0"/>
                      </a:endParaRPr>
                    </a:p>
                  </a:txBody>
                  <a:tcPr anchor="ctr">
                    <a:solidFill>
                      <a:schemeClr val="bg1">
                        <a:lumMod val="50000"/>
                      </a:schemeClr>
                    </a:solidFill>
                  </a:tcPr>
                </a:tc>
                <a:tc hMerge="1">
                  <a:txBody>
                    <a:bodyPr/>
                    <a:lstStyle/>
                    <a:p>
                      <a:endParaRPr lang="tr-TR"/>
                    </a:p>
                  </a:txBody>
                  <a:tcPr/>
                </a:tc>
                <a:tc hMerge="1">
                  <a:txBody>
                    <a:bodyPr/>
                    <a:lstStyle/>
                    <a:p>
                      <a:endParaRPr lang="tr-TR" dirty="0"/>
                    </a:p>
                  </a:txBody>
                  <a:tcPr anchor="ctr">
                    <a:solidFill>
                      <a:schemeClr val="bg2">
                        <a:lumMod val="60000"/>
                        <a:lumOff val="40000"/>
                      </a:schemeClr>
                    </a:solidFill>
                  </a:tcPr>
                </a:tc>
              </a:tr>
              <a:tr h="804000">
                <a:tc>
                  <a:txBody>
                    <a:bodyPr/>
                    <a:lstStyle/>
                    <a:p>
                      <a:r>
                        <a:rPr lang="tr-TR" sz="2800" b="1" dirty="0" smtClean="0">
                          <a:solidFill>
                            <a:srgbClr val="FF0000"/>
                          </a:solidFill>
                          <a:latin typeface="Calibri" pitchFamily="34" charset="0"/>
                          <a:cs typeface="Calibri" pitchFamily="34" charset="0"/>
                        </a:rPr>
                        <a:t>M</a:t>
                      </a:r>
                      <a:r>
                        <a:rPr lang="tr-TR" sz="2000" b="1" dirty="0" smtClean="0">
                          <a:latin typeface="Calibri" pitchFamily="34" charset="0"/>
                          <a:cs typeface="Calibri" pitchFamily="34" charset="0"/>
                        </a:rPr>
                        <a:t>an</a:t>
                      </a:r>
                      <a:endParaRPr lang="tr-TR" sz="2000" b="1" dirty="0">
                        <a:latin typeface="Calibri" pitchFamily="34" charset="0"/>
                        <a:cs typeface="Calibri" pitchFamily="34" charset="0"/>
                      </a:endParaRPr>
                    </a:p>
                  </a:txBody>
                  <a:tcPr anchor="ctr">
                    <a:solidFill>
                      <a:srgbClr val="D3DFE9"/>
                    </a:solidFill>
                  </a:tcPr>
                </a:tc>
                <a:tc>
                  <a:txBody>
                    <a:bodyPr/>
                    <a:lstStyle/>
                    <a:p>
                      <a:r>
                        <a:rPr lang="tr-TR" sz="2000" b="1" baseline="0" dirty="0" smtClean="0">
                          <a:latin typeface="Calibri" pitchFamily="34" charset="0"/>
                          <a:cs typeface="Calibri" pitchFamily="34" charset="0"/>
                        </a:rPr>
                        <a:t>İnsan</a:t>
                      </a:r>
                      <a:endParaRPr lang="tr-TR" sz="2000" b="1" dirty="0">
                        <a:latin typeface="Calibri" pitchFamily="34" charset="0"/>
                        <a:cs typeface="Calibri" pitchFamily="34" charset="0"/>
                      </a:endParaRPr>
                    </a:p>
                  </a:txBody>
                  <a:tcPr anchor="ctr">
                    <a:solidFill>
                      <a:srgbClr val="D3DFE9"/>
                    </a:solidFill>
                  </a:tcPr>
                </a:tc>
                <a:tc>
                  <a:txBody>
                    <a:bodyPr/>
                    <a:lstStyle/>
                    <a:p>
                      <a:r>
                        <a:rPr lang="tr-TR" sz="2000" i="1" dirty="0" smtClean="0">
                          <a:latin typeface="Calibri" pitchFamily="34" charset="0"/>
                          <a:cs typeface="Calibri" pitchFamily="34" charset="0"/>
                        </a:rPr>
                        <a:t>Tehlikeli davranışlar (Aceleci</a:t>
                      </a:r>
                      <a:r>
                        <a:rPr lang="tr-TR" sz="2000" i="1" baseline="0" dirty="0" smtClean="0">
                          <a:latin typeface="Calibri" pitchFamily="34" charset="0"/>
                          <a:cs typeface="Calibri" pitchFamily="34" charset="0"/>
                        </a:rPr>
                        <a:t> ve</a:t>
                      </a:r>
                      <a:r>
                        <a:rPr lang="tr-TR" sz="2000" i="1" dirty="0" smtClean="0">
                          <a:latin typeface="Calibri" pitchFamily="34" charset="0"/>
                          <a:cs typeface="Calibri" pitchFamily="34" charset="0"/>
                        </a:rPr>
                        <a:t> dikkatsiz çalışma)</a:t>
                      </a:r>
                    </a:p>
                    <a:p>
                      <a:r>
                        <a:rPr lang="tr-TR" sz="2000" i="1" dirty="0" smtClean="0">
                          <a:latin typeface="Calibri" pitchFamily="34" charset="0"/>
                          <a:cs typeface="Calibri" pitchFamily="34" charset="0"/>
                        </a:rPr>
                        <a:t>Fizyolojik faktörler (Görme</a:t>
                      </a:r>
                      <a:r>
                        <a:rPr lang="tr-TR" sz="2000" i="1" baseline="0" dirty="0" smtClean="0">
                          <a:latin typeface="Calibri" pitchFamily="34" charset="0"/>
                          <a:cs typeface="Calibri" pitchFamily="34" charset="0"/>
                        </a:rPr>
                        <a:t> ve </a:t>
                      </a:r>
                      <a:r>
                        <a:rPr lang="tr-TR" sz="2000" i="1" dirty="0" smtClean="0">
                          <a:latin typeface="Calibri" pitchFamily="34" charset="0"/>
                          <a:cs typeface="Calibri" pitchFamily="34" charset="0"/>
                        </a:rPr>
                        <a:t>duymada eksiklik)</a:t>
                      </a:r>
                    </a:p>
                  </a:txBody>
                  <a:tcPr anchor="ctr">
                    <a:solidFill>
                      <a:srgbClr val="D3DFE9"/>
                    </a:solidFill>
                  </a:tcPr>
                </a:tc>
              </a:tr>
              <a:tr h="1049257">
                <a:tc>
                  <a:txBody>
                    <a:bodyPr/>
                    <a:lstStyle/>
                    <a:p>
                      <a:r>
                        <a:rPr lang="tr-TR" sz="2800" b="1" dirty="0" smtClean="0">
                          <a:solidFill>
                            <a:srgbClr val="FF0000"/>
                          </a:solidFill>
                          <a:latin typeface="Calibri" pitchFamily="34" charset="0"/>
                          <a:cs typeface="Calibri" pitchFamily="34" charset="0"/>
                        </a:rPr>
                        <a:t>M</a:t>
                      </a:r>
                      <a:r>
                        <a:rPr lang="tr-TR" sz="2000" b="1" dirty="0" smtClean="0">
                          <a:latin typeface="Calibri" pitchFamily="34" charset="0"/>
                          <a:cs typeface="Calibri" pitchFamily="34" charset="0"/>
                        </a:rPr>
                        <a:t>achine</a:t>
                      </a:r>
                    </a:p>
                    <a:p>
                      <a:r>
                        <a:rPr lang="tr-TR" sz="2800" b="1" kern="1200" dirty="0" err="1" smtClean="0">
                          <a:solidFill>
                            <a:srgbClr val="FF0000"/>
                          </a:solidFill>
                          <a:latin typeface="Calibri" pitchFamily="34" charset="0"/>
                          <a:ea typeface="+mn-ea"/>
                          <a:cs typeface="Calibri" pitchFamily="34" charset="0"/>
                        </a:rPr>
                        <a:t>M</a:t>
                      </a:r>
                      <a:r>
                        <a:rPr lang="tr-TR" sz="2000" b="1" dirty="0" err="1" smtClean="0">
                          <a:latin typeface="Calibri" pitchFamily="34" charset="0"/>
                          <a:cs typeface="Calibri" pitchFamily="34" charset="0"/>
                        </a:rPr>
                        <a:t>aterial</a:t>
                      </a:r>
                      <a:endParaRPr lang="tr-TR" sz="2000" b="1" dirty="0">
                        <a:latin typeface="Calibri" pitchFamily="34" charset="0"/>
                        <a:cs typeface="Calibri" pitchFamily="34" charset="0"/>
                      </a:endParaRPr>
                    </a:p>
                  </a:txBody>
                  <a:tcPr anchor="ctr">
                    <a:solidFill>
                      <a:srgbClr val="F2F4F4"/>
                    </a:solidFill>
                  </a:tcPr>
                </a:tc>
                <a:tc>
                  <a:txBody>
                    <a:bodyPr/>
                    <a:lstStyle/>
                    <a:p>
                      <a:r>
                        <a:rPr lang="tr-TR" sz="2000" b="1" dirty="0" smtClean="0">
                          <a:latin typeface="Calibri" pitchFamily="34" charset="0"/>
                          <a:cs typeface="Calibri" pitchFamily="34" charset="0"/>
                        </a:rPr>
                        <a:t>Makine</a:t>
                      </a:r>
                    </a:p>
                    <a:p>
                      <a:r>
                        <a:rPr lang="tr-TR" sz="2000" b="1" dirty="0" smtClean="0">
                          <a:latin typeface="Calibri" pitchFamily="34" charset="0"/>
                          <a:cs typeface="Calibri" pitchFamily="34" charset="0"/>
                        </a:rPr>
                        <a:t>Ekipman</a:t>
                      </a:r>
                      <a:endParaRPr lang="tr-TR" sz="2000" b="1" dirty="0">
                        <a:latin typeface="Calibri" pitchFamily="34" charset="0"/>
                        <a:cs typeface="Calibri" pitchFamily="34" charset="0"/>
                      </a:endParaRPr>
                    </a:p>
                  </a:txBody>
                  <a:tcPr anchor="ctr">
                    <a:solidFill>
                      <a:srgbClr val="F2F4F4"/>
                    </a:solidFill>
                  </a:tcPr>
                </a:tc>
                <a:tc>
                  <a:txBody>
                    <a:bodyPr/>
                    <a:lstStyle/>
                    <a:p>
                      <a:r>
                        <a:rPr lang="tr-TR" sz="2000" i="1" dirty="0" smtClean="0">
                          <a:latin typeface="Calibri" pitchFamily="34" charset="0"/>
                          <a:cs typeface="Calibri" pitchFamily="34" charset="0"/>
                        </a:rPr>
                        <a:t>Fiziksel kusurlar (Uygun olmayan, koruyucusuz makine ve ekipmanlar) </a:t>
                      </a:r>
                      <a:endParaRPr lang="tr-TR" sz="2000" i="1" dirty="0">
                        <a:latin typeface="Calibri" pitchFamily="34" charset="0"/>
                        <a:cs typeface="Calibri" pitchFamily="34" charset="0"/>
                      </a:endParaRPr>
                    </a:p>
                  </a:txBody>
                  <a:tcPr anchor="ctr">
                    <a:solidFill>
                      <a:srgbClr val="F2F4F4"/>
                    </a:solidFill>
                  </a:tcPr>
                </a:tc>
              </a:tr>
              <a:tr h="795494">
                <a:tc>
                  <a:txBody>
                    <a:bodyPr/>
                    <a:lstStyle/>
                    <a:p>
                      <a:r>
                        <a:rPr lang="tr-TR" sz="2800" b="1" dirty="0" smtClean="0">
                          <a:solidFill>
                            <a:srgbClr val="FF0000"/>
                          </a:solidFill>
                          <a:latin typeface="Calibri" pitchFamily="34" charset="0"/>
                          <a:cs typeface="Calibri" pitchFamily="34" charset="0"/>
                        </a:rPr>
                        <a:t>M</a:t>
                      </a:r>
                      <a:r>
                        <a:rPr lang="tr-TR" sz="2000" b="1" dirty="0" smtClean="0">
                          <a:latin typeface="Calibri" pitchFamily="34" charset="0"/>
                          <a:cs typeface="Calibri" pitchFamily="34" charset="0"/>
                        </a:rPr>
                        <a:t>edia</a:t>
                      </a:r>
                      <a:endParaRPr lang="tr-TR" sz="2000" b="1" dirty="0">
                        <a:latin typeface="Calibri" pitchFamily="34" charset="0"/>
                        <a:cs typeface="Calibri" pitchFamily="34" charset="0"/>
                      </a:endParaRPr>
                    </a:p>
                  </a:txBody>
                  <a:tcPr anchor="ctr">
                    <a:solidFill>
                      <a:srgbClr val="D3DFEA"/>
                    </a:solidFill>
                  </a:tcPr>
                </a:tc>
                <a:tc>
                  <a:txBody>
                    <a:bodyPr/>
                    <a:lstStyle/>
                    <a:p>
                      <a:r>
                        <a:rPr lang="tr-TR" sz="2000" b="1" dirty="0" smtClean="0">
                          <a:latin typeface="Calibri" pitchFamily="34" charset="0"/>
                          <a:cs typeface="Calibri" pitchFamily="34" charset="0"/>
                        </a:rPr>
                        <a:t>Ortam-Çevre</a:t>
                      </a:r>
                      <a:endParaRPr lang="tr-TR" sz="2000" b="1" dirty="0">
                        <a:latin typeface="Calibri" pitchFamily="34" charset="0"/>
                        <a:cs typeface="Calibri" pitchFamily="34" charset="0"/>
                      </a:endParaRPr>
                    </a:p>
                  </a:txBody>
                  <a:tcPr anchor="ctr">
                    <a:solidFill>
                      <a:srgbClr val="D3DFEA"/>
                    </a:solidFill>
                  </a:tcPr>
                </a:tc>
                <a:tc>
                  <a:txBody>
                    <a:bodyPr/>
                    <a:lstStyle/>
                    <a:p>
                      <a:r>
                        <a:rPr lang="tr-TR" sz="2000" i="1" dirty="0" smtClean="0">
                          <a:latin typeface="Calibri" pitchFamily="34" charset="0"/>
                          <a:cs typeface="Calibri" pitchFamily="34" charset="0"/>
                        </a:rPr>
                        <a:t>Ergonomik faktörler (Sıcaklık, nem, gürültü, toz, çalışma pozisyonu)</a:t>
                      </a:r>
                    </a:p>
                  </a:txBody>
                  <a:tcPr anchor="ctr">
                    <a:solidFill>
                      <a:srgbClr val="D3DFEA"/>
                    </a:solidFill>
                  </a:tcPr>
                </a:tc>
              </a:tr>
              <a:tr h="797981">
                <a:tc>
                  <a:txBody>
                    <a:bodyPr/>
                    <a:lstStyle/>
                    <a:p>
                      <a:r>
                        <a:rPr lang="tr-TR" sz="2800" b="1" dirty="0" smtClean="0">
                          <a:solidFill>
                            <a:srgbClr val="FF0000"/>
                          </a:solidFill>
                          <a:latin typeface="Calibri" pitchFamily="34" charset="0"/>
                          <a:cs typeface="Calibri" pitchFamily="34" charset="0"/>
                        </a:rPr>
                        <a:t>M</a:t>
                      </a:r>
                      <a:r>
                        <a:rPr lang="tr-TR" sz="2000" b="1" dirty="0" smtClean="0">
                          <a:latin typeface="Calibri" pitchFamily="34" charset="0"/>
                          <a:cs typeface="Calibri" pitchFamily="34" charset="0"/>
                        </a:rPr>
                        <a:t>anagement</a:t>
                      </a:r>
                    </a:p>
                    <a:p>
                      <a:r>
                        <a:rPr lang="tr-TR" sz="2800" b="1" kern="1200" dirty="0" err="1" smtClean="0">
                          <a:solidFill>
                            <a:srgbClr val="FF0000"/>
                          </a:solidFill>
                          <a:latin typeface="Calibri" pitchFamily="34" charset="0"/>
                          <a:ea typeface="+mn-ea"/>
                          <a:cs typeface="Calibri" pitchFamily="34" charset="0"/>
                        </a:rPr>
                        <a:t>M</a:t>
                      </a:r>
                      <a:r>
                        <a:rPr lang="tr-TR" sz="2000" b="1" dirty="0" err="1" smtClean="0">
                          <a:latin typeface="Calibri" pitchFamily="34" charset="0"/>
                          <a:cs typeface="Calibri" pitchFamily="34" charset="0"/>
                        </a:rPr>
                        <a:t>ethod</a:t>
                      </a:r>
                      <a:endParaRPr lang="tr-TR" sz="2000" b="1" dirty="0">
                        <a:latin typeface="Calibri" pitchFamily="34" charset="0"/>
                        <a:cs typeface="Calibri" pitchFamily="34" charset="0"/>
                      </a:endParaRPr>
                    </a:p>
                  </a:txBody>
                  <a:tcPr anchor="ctr">
                    <a:solidFill>
                      <a:srgbClr val="F2F4F4"/>
                    </a:solidFill>
                  </a:tcPr>
                </a:tc>
                <a:tc>
                  <a:txBody>
                    <a:bodyPr/>
                    <a:lstStyle/>
                    <a:p>
                      <a:r>
                        <a:rPr lang="tr-TR" sz="2000" b="1" dirty="0" smtClean="0">
                          <a:latin typeface="Calibri" pitchFamily="34" charset="0"/>
                          <a:cs typeface="Calibri" pitchFamily="34" charset="0"/>
                        </a:rPr>
                        <a:t>Yönetim</a:t>
                      </a:r>
                    </a:p>
                    <a:p>
                      <a:r>
                        <a:rPr lang="tr-TR" sz="2000" b="1" dirty="0" smtClean="0">
                          <a:latin typeface="Calibri" pitchFamily="34" charset="0"/>
                          <a:cs typeface="Calibri" pitchFamily="34" charset="0"/>
                        </a:rPr>
                        <a:t>Yöntem</a:t>
                      </a:r>
                      <a:endParaRPr lang="tr-TR" sz="2000" b="1" dirty="0">
                        <a:latin typeface="Calibri" pitchFamily="34" charset="0"/>
                        <a:cs typeface="Calibri" pitchFamily="34" charset="0"/>
                      </a:endParaRPr>
                    </a:p>
                  </a:txBody>
                  <a:tcPr anchor="ctr">
                    <a:solidFill>
                      <a:srgbClr val="F2F4F4"/>
                    </a:solidFill>
                  </a:tcPr>
                </a:tc>
                <a:tc>
                  <a:txBody>
                    <a:bodyPr/>
                    <a:lstStyle/>
                    <a:p>
                      <a:r>
                        <a:rPr lang="tr-TR" sz="2000" i="1" dirty="0" smtClean="0">
                          <a:latin typeface="Calibri" pitchFamily="34" charset="0"/>
                          <a:cs typeface="Calibri" pitchFamily="34" charset="0"/>
                        </a:rPr>
                        <a:t>Yönetimsel faktörler (Yetersiz prosedürler, talimatlar ve iş organizasyonları)</a:t>
                      </a:r>
                    </a:p>
                  </a:txBody>
                  <a:tcPr anchor="ctr">
                    <a:solidFill>
                      <a:srgbClr val="F2F4F4"/>
                    </a:solidFill>
                  </a:tcPr>
                </a:tc>
              </a:tr>
            </a:tbl>
          </a:graphicData>
        </a:graphic>
      </p:graphicFrame>
      <p:sp>
        <p:nvSpPr>
          <p:cNvPr id="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460427401"/>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İNSANA (KİŞİYE) BAĞLI TEHLİKE KAYNAKLARI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24000" indent="-288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Psikolojik Nedenli; (Unutkanlık</a:t>
            </a:r>
            <a:r>
              <a:rPr lang="tr-TR" sz="2000" b="1" i="1" dirty="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sıkıntı, üzüntü, keder</a:t>
            </a:r>
            <a:r>
              <a:rPr lang="tr-TR" sz="2000" b="1" i="1" dirty="0">
                <a:solidFill>
                  <a:srgbClr val="000000"/>
                </a:solidFill>
                <a:latin typeface="Calibri" pitchFamily="34" charset="0"/>
                <a:cs typeface="Calibri" pitchFamily="34" charset="0"/>
              </a:rPr>
              <a:t>, çevre etkileri, istem dışı davranış, ihmalci davranış, hatalı davranış vb</a:t>
            </a:r>
            <a:r>
              <a:rPr lang="tr-TR" sz="2000" b="1" i="1" dirty="0" smtClean="0">
                <a:solidFill>
                  <a:srgbClr val="000000"/>
                </a:solidFill>
                <a:latin typeface="Calibri" pitchFamily="34" charset="0"/>
                <a:cs typeface="Calibri" pitchFamily="34" charset="0"/>
              </a:rPr>
              <a:t>.)          </a:t>
            </a:r>
            <a:endParaRPr lang="tr-TR" sz="2000" b="1" i="1" dirty="0">
              <a:solidFill>
                <a:srgbClr val="000000"/>
              </a:solidFill>
              <a:latin typeface="Calibri" pitchFamily="34" charset="0"/>
              <a:cs typeface="Calibri" pitchFamily="34" charset="0"/>
            </a:endParaRPr>
          </a:p>
          <a:p>
            <a:pPr marL="36000">
              <a:spcAft>
                <a:spcPts val="0"/>
              </a:spcAft>
              <a:buClr>
                <a:srgbClr val="292929"/>
              </a:buClr>
              <a:defRPr/>
            </a:pPr>
            <a:r>
              <a:rPr lang="tr-TR" sz="1000" b="1" i="1" dirty="0" smtClean="0">
                <a:solidFill>
                  <a:srgbClr val="000000"/>
                </a:solidFill>
                <a:latin typeface="Calibri" pitchFamily="34" charset="0"/>
                <a:cs typeface="Calibri" pitchFamily="34" charset="0"/>
              </a:rPr>
              <a:t>                        </a:t>
            </a:r>
            <a:endParaRPr lang="tr-TR" sz="1000" b="1" i="1" dirty="0">
              <a:solidFill>
                <a:srgbClr val="000000"/>
              </a:solidFill>
              <a:latin typeface="Calibri" pitchFamily="34" charset="0"/>
              <a:cs typeface="Calibri" pitchFamily="34" charset="0"/>
            </a:endParaRPr>
          </a:p>
          <a:p>
            <a:pPr marL="324000" indent="-288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Fiziksel Nedenli; (Yorgunluk</a:t>
            </a:r>
            <a:r>
              <a:rPr lang="tr-TR" sz="2000" b="1" i="1" dirty="0">
                <a:solidFill>
                  <a:srgbClr val="000000"/>
                </a:solidFill>
                <a:latin typeface="Calibri" pitchFamily="34" charset="0"/>
                <a:cs typeface="Calibri" pitchFamily="34" charset="0"/>
              </a:rPr>
              <a:t>, uykusuzluk</a:t>
            </a:r>
            <a:r>
              <a:rPr lang="tr-TR" sz="2000" b="1" i="1" dirty="0" smtClean="0">
                <a:solidFill>
                  <a:srgbClr val="000000"/>
                </a:solidFill>
                <a:latin typeface="Calibri" pitchFamily="34" charset="0"/>
                <a:cs typeface="Calibri" pitchFamily="34" charset="0"/>
              </a:rPr>
              <a:t>, alkol</a:t>
            </a:r>
            <a:r>
              <a:rPr lang="tr-TR" sz="2000" b="1" i="1" dirty="0">
                <a:solidFill>
                  <a:srgbClr val="000000"/>
                </a:solidFill>
                <a:latin typeface="Calibri" pitchFamily="34" charset="0"/>
                <a:cs typeface="Calibri" pitchFamily="34" charset="0"/>
              </a:rPr>
              <a:t>, hastalık vb</a:t>
            </a:r>
            <a:r>
              <a:rPr lang="tr-TR" sz="2000" b="1" i="1" dirty="0" smtClean="0">
                <a:solidFill>
                  <a:srgbClr val="000000"/>
                </a:solidFill>
                <a:latin typeface="Calibri" pitchFamily="34" charset="0"/>
                <a:cs typeface="Calibri" pitchFamily="34" charset="0"/>
              </a:rPr>
              <a:t>.)</a:t>
            </a:r>
          </a:p>
          <a:p>
            <a:pPr marL="324000" indent="-288000">
              <a:spcAft>
                <a:spcPts val="0"/>
              </a:spcAft>
              <a:buClr>
                <a:srgbClr val="292929"/>
              </a:buClr>
              <a:buFont typeface="Wingdings" pitchFamily="2" charset="2"/>
              <a:buChar char="ü"/>
              <a:defRPr/>
            </a:pPr>
            <a:endParaRPr lang="tr-TR" sz="1000" b="1" i="1" dirty="0">
              <a:solidFill>
                <a:srgbClr val="000000"/>
              </a:solidFill>
              <a:latin typeface="Calibri" pitchFamily="34" charset="0"/>
              <a:cs typeface="Calibri" pitchFamily="34" charset="0"/>
            </a:endParaRPr>
          </a:p>
          <a:p>
            <a:pPr marL="324000" indent="-288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İşyeri Nedenli; (İnsan </a:t>
            </a:r>
            <a:r>
              <a:rPr lang="tr-TR" sz="2000" b="1" i="1" dirty="0">
                <a:solidFill>
                  <a:srgbClr val="000000"/>
                </a:solidFill>
                <a:latin typeface="Calibri" pitchFamily="34" charset="0"/>
                <a:cs typeface="Calibri" pitchFamily="34" charset="0"/>
              </a:rPr>
              <a:t>ilişkileri, takım çalışması, iletişim vb</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a:p>
            <a:pPr marL="36000">
              <a:spcAft>
                <a:spcPts val="0"/>
              </a:spcAft>
              <a:buClr>
                <a:srgbClr val="292929"/>
              </a:buClr>
              <a:defRPr/>
            </a:pPr>
            <a:endParaRPr lang="tr-TR" sz="1400" b="1" i="1" dirty="0" smtClean="0">
              <a:solidFill>
                <a:srgbClr val="000000"/>
              </a:solidFill>
              <a:latin typeface="Calibri" pitchFamily="34" charset="0"/>
              <a:cs typeface="Calibri" pitchFamily="34" charset="0"/>
            </a:endParaRPr>
          </a:p>
          <a:p>
            <a:pPr marL="36000" algn="ctr">
              <a:spcAft>
                <a:spcPts val="0"/>
              </a:spcAft>
              <a:buClr>
                <a:srgbClr val="292929"/>
              </a:buClr>
              <a:defRPr/>
            </a:pPr>
            <a:r>
              <a:rPr lang="tr-TR" sz="2000" i="1" dirty="0" smtClean="0">
                <a:solidFill>
                  <a:srgbClr val="000000"/>
                </a:solidFill>
                <a:latin typeface="Calibri" pitchFamily="34" charset="0"/>
                <a:cs typeface="Calibri" pitchFamily="34" charset="0"/>
              </a:rPr>
              <a:t>«Deneyim</a:t>
            </a:r>
            <a:r>
              <a:rPr lang="tr-TR" sz="2000" i="1" dirty="0">
                <a:solidFill>
                  <a:srgbClr val="000000"/>
                </a:solidFill>
                <a:latin typeface="Calibri" pitchFamily="34" charset="0"/>
                <a:cs typeface="Calibri" pitchFamily="34" charset="0"/>
              </a:rPr>
              <a:t>, eğitim, sağlık düzeyi, bedensel yetersizlikler, işi yapan dışındakilerin </a:t>
            </a:r>
            <a:r>
              <a:rPr lang="tr-TR" sz="2000" i="1" dirty="0" smtClean="0">
                <a:solidFill>
                  <a:srgbClr val="000000"/>
                </a:solidFill>
                <a:latin typeface="Calibri" pitchFamily="34" charset="0"/>
                <a:cs typeface="Calibri" pitchFamily="34" charset="0"/>
              </a:rPr>
              <a:t>etkilenmesi»</a:t>
            </a:r>
            <a:endParaRPr lang="tr-TR" sz="2000" i="1" dirty="0">
              <a:solidFill>
                <a:srgbClr val="000000"/>
              </a:solidFill>
              <a:latin typeface="Calibri" pitchFamily="34" charset="0"/>
              <a:cs typeface="Calibri" pitchFamily="34" charset="0"/>
            </a:endParaRPr>
          </a:p>
          <a:p>
            <a:pPr marL="324000" indent="-288000">
              <a:spcAft>
                <a:spcPts val="0"/>
              </a:spcAft>
              <a:buClr>
                <a:srgbClr val="292929"/>
              </a:buClr>
              <a:buFont typeface="Wingdings" pitchFamily="2" charset="2"/>
              <a:buChar char="ü"/>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M</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931071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RİSK YÖNETİMDE PUKÖ DÖNGÜSÜ</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3" name="Diyagram 2"/>
          <p:cNvGraphicFramePr/>
          <p:nvPr>
            <p:extLst>
              <p:ext uri="{D42A27DB-BD31-4B8C-83A1-F6EECF244321}">
                <p14:modId xmlns:p14="http://schemas.microsoft.com/office/powerpoint/2010/main" val="535868231"/>
              </p:ext>
            </p:extLst>
          </p:nvPr>
        </p:nvGraphicFramePr>
        <p:xfrm>
          <a:off x="372141" y="1843586"/>
          <a:ext cx="8527310" cy="4514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etin kutusu 3"/>
          <p:cNvSpPr txBox="1"/>
          <p:nvPr/>
        </p:nvSpPr>
        <p:spPr>
          <a:xfrm>
            <a:off x="5348177" y="1839447"/>
            <a:ext cx="2211573" cy="461665"/>
          </a:xfrm>
          <a:prstGeom prst="rect">
            <a:avLst/>
          </a:prstGeom>
          <a:noFill/>
        </p:spPr>
        <p:txBody>
          <a:bodyPr wrap="square" rtlCol="0">
            <a:spAutoFit/>
          </a:bodyPr>
          <a:lstStyle/>
          <a:p>
            <a:pPr algn="ctr"/>
            <a:r>
              <a:rPr lang="tr-TR" sz="2400" b="1" i="1" dirty="0" smtClean="0">
                <a:solidFill>
                  <a:srgbClr val="000000"/>
                </a:solidFill>
                <a:latin typeface="Calibri" pitchFamily="34" charset="0"/>
                <a:cs typeface="Calibri" pitchFamily="34" charset="0"/>
              </a:rPr>
              <a:t>Uygula</a:t>
            </a:r>
            <a:endParaRPr lang="tr-TR" sz="2400" b="1" i="1" dirty="0">
              <a:solidFill>
                <a:srgbClr val="000000"/>
              </a:solidFill>
              <a:latin typeface="Calibri" pitchFamily="34" charset="0"/>
              <a:cs typeface="Calibri" pitchFamily="34" charset="0"/>
            </a:endParaRPr>
          </a:p>
        </p:txBody>
      </p:sp>
      <p:sp>
        <p:nvSpPr>
          <p:cNvPr id="24" name="Metin kutusu 23"/>
          <p:cNvSpPr txBox="1"/>
          <p:nvPr/>
        </p:nvSpPr>
        <p:spPr>
          <a:xfrm>
            <a:off x="5348176" y="5847922"/>
            <a:ext cx="2211573" cy="461665"/>
          </a:xfrm>
          <a:prstGeom prst="rect">
            <a:avLst/>
          </a:prstGeom>
          <a:noFill/>
        </p:spPr>
        <p:txBody>
          <a:bodyPr wrap="square" rtlCol="0">
            <a:spAutoFit/>
          </a:bodyPr>
          <a:lstStyle/>
          <a:p>
            <a:pPr algn="ctr"/>
            <a:r>
              <a:rPr lang="tr-TR" sz="2400" b="1" i="1" dirty="0" smtClean="0">
                <a:solidFill>
                  <a:srgbClr val="000000"/>
                </a:solidFill>
                <a:latin typeface="Calibri" pitchFamily="34" charset="0"/>
                <a:cs typeface="Calibri" pitchFamily="34" charset="0"/>
              </a:rPr>
              <a:t>Kontrol Et</a:t>
            </a:r>
            <a:endParaRPr lang="tr-TR" sz="2400" b="1" i="1" dirty="0">
              <a:solidFill>
                <a:srgbClr val="000000"/>
              </a:solidFill>
              <a:latin typeface="Calibri" pitchFamily="34" charset="0"/>
              <a:cs typeface="Calibri" pitchFamily="34" charset="0"/>
            </a:endParaRPr>
          </a:p>
        </p:txBody>
      </p:sp>
      <p:sp>
        <p:nvSpPr>
          <p:cNvPr id="25" name="Metin kutusu 24"/>
          <p:cNvSpPr txBox="1"/>
          <p:nvPr/>
        </p:nvSpPr>
        <p:spPr>
          <a:xfrm>
            <a:off x="1711841" y="5852384"/>
            <a:ext cx="2211573" cy="461665"/>
          </a:xfrm>
          <a:prstGeom prst="rect">
            <a:avLst/>
          </a:prstGeom>
          <a:noFill/>
        </p:spPr>
        <p:txBody>
          <a:bodyPr wrap="square" rtlCol="0">
            <a:spAutoFit/>
          </a:bodyPr>
          <a:lstStyle/>
          <a:p>
            <a:pPr algn="ctr"/>
            <a:r>
              <a:rPr lang="tr-TR" sz="2400" b="1" i="1" dirty="0" smtClean="0">
                <a:solidFill>
                  <a:srgbClr val="000000"/>
                </a:solidFill>
                <a:latin typeface="Calibri" pitchFamily="34" charset="0"/>
                <a:cs typeface="Calibri" pitchFamily="34" charset="0"/>
              </a:rPr>
              <a:t>Önlem Al</a:t>
            </a:r>
            <a:endParaRPr lang="tr-TR" sz="2400" b="1" i="1" dirty="0">
              <a:solidFill>
                <a:srgbClr val="000000"/>
              </a:solidFill>
              <a:latin typeface="Calibri" pitchFamily="34" charset="0"/>
              <a:cs typeface="Calibri" pitchFamily="34" charset="0"/>
            </a:endParaRPr>
          </a:p>
        </p:txBody>
      </p:sp>
      <p:sp>
        <p:nvSpPr>
          <p:cNvPr id="26" name="Metin kutusu 25"/>
          <p:cNvSpPr txBox="1"/>
          <p:nvPr/>
        </p:nvSpPr>
        <p:spPr>
          <a:xfrm>
            <a:off x="1711840" y="1839447"/>
            <a:ext cx="2211573" cy="461665"/>
          </a:xfrm>
          <a:prstGeom prst="rect">
            <a:avLst/>
          </a:prstGeom>
          <a:noFill/>
        </p:spPr>
        <p:txBody>
          <a:bodyPr wrap="square" rtlCol="0">
            <a:spAutoFit/>
          </a:bodyPr>
          <a:lstStyle/>
          <a:p>
            <a:pPr algn="ctr"/>
            <a:r>
              <a:rPr lang="tr-TR" sz="2400" b="1" i="1" dirty="0" smtClean="0">
                <a:solidFill>
                  <a:srgbClr val="000000"/>
                </a:solidFill>
                <a:latin typeface="Calibri" pitchFamily="34" charset="0"/>
                <a:cs typeface="Calibri" pitchFamily="34" charset="0"/>
              </a:rPr>
              <a:t>Planla</a:t>
            </a:r>
            <a:endParaRPr lang="tr-TR" sz="2400" b="1" i="1" dirty="0">
              <a:solidFill>
                <a:srgbClr val="000000"/>
              </a:solidFill>
              <a:latin typeface="Calibri" pitchFamily="34" charset="0"/>
              <a:cs typeface="Calibri" pitchFamily="34" charset="0"/>
            </a:endParaRPr>
          </a:p>
        </p:txBody>
      </p:sp>
      <p:grpSp>
        <p:nvGrpSpPr>
          <p:cNvPr id="10" name="Grup 9"/>
          <p:cNvGrpSpPr/>
          <p:nvPr/>
        </p:nvGrpSpPr>
        <p:grpSpPr>
          <a:xfrm>
            <a:off x="334479" y="990740"/>
            <a:ext cx="8475038" cy="612000"/>
            <a:chOff x="345112" y="1447959"/>
            <a:chExt cx="8475038" cy="612000"/>
          </a:xfrm>
        </p:grpSpPr>
        <p:sp>
          <p:nvSpPr>
            <p:cNvPr id="11" name="Rectangle 11"/>
            <p:cNvSpPr>
              <a:spLocks noChangeArrowheads="1"/>
            </p:cNvSpPr>
            <p:nvPr/>
          </p:nvSpPr>
          <p:spPr bwMode="gray">
            <a:xfrm>
              <a:off x="957404" y="1554539"/>
              <a:ext cx="7862746"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SÜREKLİ İYİLEŞTİRME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grpSp>
          <p:nvGrpSpPr>
            <p:cNvPr id="12" name="Group 9"/>
            <p:cNvGrpSpPr>
              <a:grpSpLocks noChangeAspect="1"/>
            </p:cNvGrpSpPr>
            <p:nvPr/>
          </p:nvGrpSpPr>
          <p:grpSpPr bwMode="auto">
            <a:xfrm>
              <a:off x="345112" y="1447959"/>
              <a:ext cx="612000" cy="612000"/>
              <a:chOff x="1710" y="1035"/>
              <a:chExt cx="2316" cy="2316"/>
            </a:xfrm>
          </p:grpSpPr>
          <p:grpSp>
            <p:nvGrpSpPr>
              <p:cNvPr id="13" name="Group 10"/>
              <p:cNvGrpSpPr>
                <a:grpSpLocks/>
              </p:cNvGrpSpPr>
              <p:nvPr/>
            </p:nvGrpSpPr>
            <p:grpSpPr bwMode="auto">
              <a:xfrm rot="3600000">
                <a:off x="1710" y="1035"/>
                <a:ext cx="2316" cy="2316"/>
                <a:chOff x="1710" y="1035"/>
                <a:chExt cx="2316" cy="2316"/>
              </a:xfrm>
            </p:grpSpPr>
            <p:sp>
              <p:nvSpPr>
                <p:cNvPr id="18"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19"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0"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14" name="Group 14"/>
              <p:cNvGrpSpPr>
                <a:grpSpLocks/>
              </p:cNvGrpSpPr>
              <p:nvPr/>
            </p:nvGrpSpPr>
            <p:grpSpPr bwMode="auto">
              <a:xfrm rot="7200000">
                <a:off x="2059" y="1386"/>
                <a:ext cx="1616" cy="1614"/>
                <a:chOff x="2060" y="1387"/>
                <a:chExt cx="1616" cy="1614"/>
              </a:xfrm>
            </p:grpSpPr>
            <p:sp>
              <p:nvSpPr>
                <p:cNvPr id="15"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16"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17"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grpSp>
      <p:sp>
        <p:nvSpPr>
          <p:cNvPr id="21"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240159434"/>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MAKİNE-EKİPMAN-DONANIMA BAĞLI TEHLİKELER</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24000" indent="-288000">
              <a:spcAft>
                <a:spcPts val="0"/>
              </a:spcAft>
              <a:buClr>
                <a:srgbClr val="292929"/>
              </a:buClr>
              <a:buFont typeface="Wingdings" pitchFamily="2" charset="2"/>
              <a:buChar char="ü"/>
              <a:defRPr/>
            </a:pPr>
            <a:endParaRPr lang="tr-TR" sz="2000" i="1" dirty="0" smtClean="0">
              <a:solidFill>
                <a:srgbClr val="000000"/>
              </a:solidFill>
              <a:latin typeface="Calibri" pitchFamily="34" charset="0"/>
              <a:cs typeface="Calibri" pitchFamily="34" charset="0"/>
            </a:endParaRPr>
          </a:p>
          <a:p>
            <a:pPr marL="781200" lvl="1" indent="-288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Bakımsızlık</a:t>
            </a:r>
            <a:endParaRPr lang="tr-TR" sz="2000" b="1" i="1" dirty="0">
              <a:solidFill>
                <a:srgbClr val="000000"/>
              </a:solidFill>
              <a:latin typeface="Calibri" pitchFamily="34" charset="0"/>
              <a:cs typeface="Calibri" pitchFamily="34" charset="0"/>
            </a:endParaRPr>
          </a:p>
          <a:p>
            <a:pPr marL="781200" lvl="1" indent="-288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Kontrolsüzlük</a:t>
            </a:r>
            <a:endParaRPr lang="tr-TR" sz="2000" b="1" i="1" dirty="0">
              <a:solidFill>
                <a:srgbClr val="000000"/>
              </a:solidFill>
              <a:latin typeface="Calibri" pitchFamily="34" charset="0"/>
              <a:cs typeface="Calibri" pitchFamily="34" charset="0"/>
            </a:endParaRPr>
          </a:p>
          <a:p>
            <a:pPr marL="781200" lvl="1" indent="-288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Yıpranma</a:t>
            </a:r>
            <a:endParaRPr lang="tr-TR" sz="2000" b="1" i="1" dirty="0">
              <a:solidFill>
                <a:srgbClr val="000000"/>
              </a:solidFill>
              <a:latin typeface="Calibri" pitchFamily="34" charset="0"/>
              <a:cs typeface="Calibri" pitchFamily="34" charset="0"/>
            </a:endParaRPr>
          </a:p>
          <a:p>
            <a:pPr marL="781200" lvl="1" indent="-288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Koruyucuların </a:t>
            </a:r>
            <a:r>
              <a:rPr lang="tr-TR" sz="2000" b="1" i="1" dirty="0">
                <a:solidFill>
                  <a:srgbClr val="000000"/>
                </a:solidFill>
                <a:latin typeface="Calibri" pitchFamily="34" charset="0"/>
                <a:cs typeface="Calibri" pitchFamily="34" charset="0"/>
              </a:rPr>
              <a:t>olmaması</a:t>
            </a:r>
          </a:p>
          <a:p>
            <a:pPr marL="781200" lvl="1" indent="-288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Eski teknoloji</a:t>
            </a:r>
          </a:p>
          <a:p>
            <a:pPr marL="781200" lvl="1" indent="-288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Hatalı yerleşim</a:t>
            </a:r>
          </a:p>
          <a:p>
            <a:pPr marL="781200" lvl="1" indent="-288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Yetersiz koordinasyon</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M</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53024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ÇALIŞMA ORTAMINA (İŞ ÇEVRESİNE) BAĞLI TEHLİKELER</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24000" indent="-288000">
              <a:spcAft>
                <a:spcPts val="0"/>
              </a:spcAft>
              <a:buClr>
                <a:srgbClr val="292929"/>
              </a:buClr>
              <a:buFont typeface="Wingdings" pitchFamily="2" charset="2"/>
              <a:buChar char="ü"/>
              <a:defRPr/>
            </a:pPr>
            <a:endParaRPr lang="tr-TR" sz="2000" i="1" dirty="0" smtClean="0">
              <a:solidFill>
                <a:srgbClr val="000000"/>
              </a:solidFill>
              <a:latin typeface="Calibri" pitchFamily="34" charset="0"/>
              <a:cs typeface="Calibri" pitchFamily="34" charset="0"/>
            </a:endParaRPr>
          </a:p>
          <a:p>
            <a:pPr marL="493200" indent="-3240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İç Çevre Unsurları: </a:t>
            </a:r>
            <a:r>
              <a:rPr lang="tr-TR" sz="2000" i="1" dirty="0">
                <a:solidFill>
                  <a:srgbClr val="000000"/>
                </a:solidFill>
                <a:latin typeface="Calibri" pitchFamily="34" charset="0"/>
                <a:cs typeface="Calibri" pitchFamily="34" charset="0"/>
              </a:rPr>
              <a:t>Çalışanı </a:t>
            </a:r>
            <a:r>
              <a:rPr lang="tr-TR" sz="2000" i="1" dirty="0" smtClean="0">
                <a:solidFill>
                  <a:srgbClr val="000000"/>
                </a:solidFill>
                <a:latin typeface="Calibri" pitchFamily="34" charset="0"/>
                <a:cs typeface="Calibri" pitchFamily="34" charset="0"/>
              </a:rPr>
              <a:t>etkileyebilecek maddi olan (sıcaklık, nem, aydınlatma, gürültü, toz, zemin, giriş-çıkışlar, korkuluklar, merdiven vb.) olmayan tüm şartlar</a:t>
            </a:r>
            <a:endParaRPr lang="tr-TR" sz="2000" i="1" dirty="0">
              <a:solidFill>
                <a:srgbClr val="000000"/>
              </a:solidFill>
              <a:latin typeface="Calibri" pitchFamily="34" charset="0"/>
              <a:cs typeface="Calibri" pitchFamily="34" charset="0"/>
            </a:endParaRPr>
          </a:p>
          <a:p>
            <a:pPr marL="493200" indent="-324000">
              <a:spcAft>
                <a:spcPts val="0"/>
              </a:spcAft>
              <a:buClr>
                <a:srgbClr val="292929"/>
              </a:buClr>
              <a:buFont typeface="+mj-lt"/>
              <a:buAutoNum type="arabicPeriod"/>
              <a:defRPr/>
            </a:pPr>
            <a:endParaRPr lang="tr-TR" sz="2000" i="1" dirty="0" smtClean="0">
              <a:solidFill>
                <a:srgbClr val="000000"/>
              </a:solidFill>
              <a:latin typeface="Calibri" pitchFamily="34" charset="0"/>
              <a:cs typeface="Calibri" pitchFamily="34" charset="0"/>
            </a:endParaRPr>
          </a:p>
          <a:p>
            <a:pPr marL="493200" indent="-324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Dış </a:t>
            </a:r>
            <a:r>
              <a:rPr lang="tr-TR" sz="2000" b="1" i="1" dirty="0">
                <a:solidFill>
                  <a:srgbClr val="000000"/>
                </a:solidFill>
                <a:latin typeface="Calibri" pitchFamily="34" charset="0"/>
                <a:cs typeface="Calibri" pitchFamily="34" charset="0"/>
              </a:rPr>
              <a:t>Çevre Unsurları: </a:t>
            </a:r>
            <a:r>
              <a:rPr lang="tr-TR" sz="2000" i="1" dirty="0" smtClean="0">
                <a:solidFill>
                  <a:srgbClr val="000000"/>
                </a:solidFill>
                <a:latin typeface="Calibri" pitchFamily="34" charset="0"/>
                <a:cs typeface="Calibri" pitchFamily="34" charset="0"/>
              </a:rPr>
              <a:t>Jeolojik </a:t>
            </a:r>
            <a:r>
              <a:rPr lang="tr-TR" sz="2000" i="1" dirty="0">
                <a:solidFill>
                  <a:srgbClr val="000000"/>
                </a:solidFill>
                <a:latin typeface="Calibri" pitchFamily="34" charset="0"/>
                <a:cs typeface="Calibri" pitchFamily="34" charset="0"/>
              </a:rPr>
              <a:t>riskler (</a:t>
            </a:r>
            <a:r>
              <a:rPr lang="tr-TR" sz="2000" i="1" dirty="0" smtClean="0">
                <a:solidFill>
                  <a:srgbClr val="000000"/>
                </a:solidFill>
                <a:latin typeface="Calibri" pitchFamily="34" charset="0"/>
                <a:cs typeface="Calibri" pitchFamily="34" charset="0"/>
              </a:rPr>
              <a:t>deprem vb.), coğrafi </a:t>
            </a:r>
            <a:r>
              <a:rPr lang="tr-TR" sz="2000" i="1" dirty="0">
                <a:solidFill>
                  <a:srgbClr val="000000"/>
                </a:solidFill>
                <a:latin typeface="Calibri" pitchFamily="34" charset="0"/>
                <a:cs typeface="Calibri" pitchFamily="34" charset="0"/>
              </a:rPr>
              <a:t>riskler (</a:t>
            </a:r>
            <a:r>
              <a:rPr lang="tr-TR" sz="2000" b="1" i="1" dirty="0">
                <a:solidFill>
                  <a:srgbClr val="000000"/>
                </a:solidFill>
                <a:latin typeface="Calibri" pitchFamily="34" charset="0"/>
                <a:cs typeface="Calibri" pitchFamily="34" charset="0"/>
              </a:rPr>
              <a:t>sel</a:t>
            </a:r>
            <a:r>
              <a:rPr lang="tr-TR" sz="2000" i="1" dirty="0">
                <a:solidFill>
                  <a:srgbClr val="000000"/>
                </a:solidFill>
                <a:latin typeface="Calibri" pitchFamily="34" charset="0"/>
                <a:cs typeface="Calibri" pitchFamily="34" charset="0"/>
              </a:rPr>
              <a:t>, vb.), </a:t>
            </a:r>
            <a:r>
              <a:rPr lang="tr-TR" sz="2000" i="1" dirty="0" smtClean="0">
                <a:solidFill>
                  <a:srgbClr val="000000"/>
                </a:solidFill>
                <a:latin typeface="Calibri" pitchFamily="34" charset="0"/>
                <a:cs typeface="Calibri" pitchFamily="34" charset="0"/>
              </a:rPr>
              <a:t>atmosferik riskler </a:t>
            </a:r>
            <a:r>
              <a:rPr lang="tr-TR" sz="2000" i="1" dirty="0">
                <a:solidFill>
                  <a:srgbClr val="000000"/>
                </a:solidFill>
                <a:latin typeface="Calibri" pitchFamily="34" charset="0"/>
                <a:cs typeface="Calibri" pitchFamily="34" charset="0"/>
              </a:rPr>
              <a:t>(don, fırtına, çevre işyerlerinden </a:t>
            </a:r>
            <a:r>
              <a:rPr lang="tr-TR" sz="2000" i="1" dirty="0" smtClean="0">
                <a:solidFill>
                  <a:srgbClr val="000000"/>
                </a:solidFill>
                <a:latin typeface="Calibri" pitchFamily="34" charset="0"/>
                <a:cs typeface="Calibri" pitchFamily="34" charset="0"/>
              </a:rPr>
              <a:t>gelen gazlar</a:t>
            </a:r>
            <a:r>
              <a:rPr lang="tr-TR" sz="2000" i="1" dirty="0">
                <a:solidFill>
                  <a:srgbClr val="000000"/>
                </a:solidFill>
                <a:latin typeface="Calibri" pitchFamily="34" charset="0"/>
                <a:cs typeface="Calibri" pitchFamily="34" charset="0"/>
              </a:rPr>
              <a:t>), çevreden gelen </a:t>
            </a:r>
            <a:r>
              <a:rPr lang="tr-TR" sz="2000" i="1" dirty="0" smtClean="0">
                <a:solidFill>
                  <a:srgbClr val="000000"/>
                </a:solidFill>
                <a:latin typeface="Calibri" pitchFamily="34" charset="0"/>
                <a:cs typeface="Calibri" pitchFamily="34" charset="0"/>
              </a:rPr>
              <a:t>biyolojik, kimyasal riskler,</a:t>
            </a:r>
          </a:p>
          <a:p>
            <a:pPr marL="324000" indent="-288000">
              <a:spcAft>
                <a:spcPts val="0"/>
              </a:spcAft>
              <a:buClr>
                <a:srgbClr val="292929"/>
              </a:buClr>
              <a:buFont typeface="Wingdings" pitchFamily="2" charset="2"/>
              <a:buChar char="ü"/>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M</a:t>
            </a:r>
            <a:endParaRPr lang="tr-TR" sz="2800" b="1" dirty="0">
              <a:solidFill>
                <a:srgbClr val="000000"/>
              </a:solidFill>
              <a:latin typeface="Cambria" pitchFamily="18" charset="0"/>
            </a:endParaRPr>
          </a:p>
        </p:txBody>
      </p:sp>
      <p:sp>
        <p:nvSpPr>
          <p:cNvPr id="3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322228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YÖNTEMLERE VE SÜRECE BAĞLI TEHLİKELER</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24000" indent="-288000">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Süreçler </a:t>
            </a:r>
            <a:r>
              <a:rPr lang="tr-TR" sz="2000" i="1" dirty="0">
                <a:solidFill>
                  <a:srgbClr val="000000"/>
                </a:solidFill>
                <a:latin typeface="Calibri" pitchFamily="34" charset="0"/>
                <a:cs typeface="Calibri" pitchFamily="34" charset="0"/>
              </a:rPr>
              <a:t>– Alt </a:t>
            </a:r>
            <a:r>
              <a:rPr lang="tr-TR" sz="2000" i="1" dirty="0" smtClean="0">
                <a:solidFill>
                  <a:srgbClr val="000000"/>
                </a:solidFill>
                <a:latin typeface="Calibri" pitchFamily="34" charset="0"/>
                <a:cs typeface="Calibri" pitchFamily="34" charset="0"/>
              </a:rPr>
              <a:t>süreçler ve İşlemler ile ilgili;</a:t>
            </a:r>
          </a:p>
          <a:p>
            <a:pPr marL="836100" lvl="1" indent="-342900">
              <a:spcAft>
                <a:spcPts val="0"/>
              </a:spcAft>
              <a:buClr>
                <a:srgbClr val="292929"/>
              </a:buClr>
              <a:buFont typeface="Wingdings" pitchFamily="2" charset="2"/>
              <a:buChar char="§"/>
              <a:defRPr/>
            </a:pPr>
            <a:r>
              <a:rPr lang="tr-TR" sz="2000" b="1" i="1" dirty="0">
                <a:solidFill>
                  <a:srgbClr val="000000"/>
                </a:solidFill>
                <a:latin typeface="Calibri" pitchFamily="34" charset="0"/>
                <a:cs typeface="Calibri" pitchFamily="34" charset="0"/>
              </a:rPr>
              <a:t>Yetersiz yönetim organizasyonu,</a:t>
            </a:r>
          </a:p>
          <a:p>
            <a:pPr marL="836100" lvl="1" indent="-342900">
              <a:spcAft>
                <a:spcPts val="0"/>
              </a:spcAft>
              <a:buClr>
                <a:srgbClr val="292929"/>
              </a:buClr>
              <a:buFont typeface="Wingdings" pitchFamily="2" charset="2"/>
              <a:buChar char="§"/>
              <a:defRPr/>
            </a:pPr>
            <a:r>
              <a:rPr lang="tr-TR" sz="2000" b="1" i="1" dirty="0">
                <a:solidFill>
                  <a:srgbClr val="000000"/>
                </a:solidFill>
                <a:latin typeface="Calibri" pitchFamily="34" charset="0"/>
                <a:cs typeface="Calibri" pitchFamily="34" charset="0"/>
              </a:rPr>
              <a:t>Yetersiz kurallar ve talimatlar,</a:t>
            </a:r>
          </a:p>
          <a:p>
            <a:pPr marL="836100" lvl="1" indent="-342900">
              <a:spcAft>
                <a:spcPts val="0"/>
              </a:spcAft>
              <a:buClr>
                <a:srgbClr val="292929"/>
              </a:buClr>
              <a:buFont typeface="Wingdings" pitchFamily="2" charset="2"/>
              <a:buChar char="§"/>
              <a:defRPr/>
            </a:pPr>
            <a:r>
              <a:rPr lang="tr-TR" sz="2000" b="1" i="1" dirty="0">
                <a:solidFill>
                  <a:srgbClr val="000000"/>
                </a:solidFill>
                <a:latin typeface="Calibri" pitchFamily="34" charset="0"/>
                <a:cs typeface="Calibri" pitchFamily="34" charset="0"/>
              </a:rPr>
              <a:t>Yetersiz güvenlik yönetim planı, </a:t>
            </a:r>
          </a:p>
          <a:p>
            <a:pPr marL="836100" lvl="1" indent="-342900">
              <a:spcAft>
                <a:spcPts val="0"/>
              </a:spcAft>
              <a:buClr>
                <a:srgbClr val="292929"/>
              </a:buClr>
              <a:buFont typeface="Wingdings" pitchFamily="2" charset="2"/>
              <a:buChar char="§"/>
              <a:defRPr/>
            </a:pPr>
            <a:r>
              <a:rPr lang="tr-TR" sz="2000" b="1" i="1" dirty="0">
                <a:solidFill>
                  <a:srgbClr val="000000"/>
                </a:solidFill>
                <a:latin typeface="Calibri" pitchFamily="34" charset="0"/>
                <a:cs typeface="Calibri" pitchFamily="34" charset="0"/>
              </a:rPr>
              <a:t>Eğitim ve öğretim yetersizliği,</a:t>
            </a:r>
          </a:p>
          <a:p>
            <a:pPr marL="836100" lvl="1" indent="-342900">
              <a:spcAft>
                <a:spcPts val="0"/>
              </a:spcAft>
              <a:buClr>
                <a:srgbClr val="292929"/>
              </a:buClr>
              <a:buFont typeface="Wingdings" pitchFamily="2" charset="2"/>
              <a:buChar char="§"/>
              <a:defRPr/>
            </a:pPr>
            <a:r>
              <a:rPr lang="tr-TR" sz="2000" b="1" i="1" dirty="0">
                <a:solidFill>
                  <a:srgbClr val="000000"/>
                </a:solidFill>
                <a:latin typeface="Calibri" pitchFamily="34" charset="0"/>
                <a:cs typeface="Calibri" pitchFamily="34" charset="0"/>
              </a:rPr>
              <a:t>Yetkin  olmayan personel istihdamı,</a:t>
            </a:r>
          </a:p>
          <a:p>
            <a:pPr marL="324000" indent="-288000">
              <a:spcAft>
                <a:spcPts val="0"/>
              </a:spcAft>
              <a:buClr>
                <a:srgbClr val="292929"/>
              </a:buClr>
              <a:buFont typeface="Wingdings" pitchFamily="2" charset="2"/>
              <a:buChar char="ü"/>
              <a:defRPr/>
            </a:pPr>
            <a:endParaRPr lang="tr-TR" sz="2000" i="1" dirty="0">
              <a:solidFill>
                <a:srgbClr val="000000"/>
              </a:solidFill>
              <a:latin typeface="Calibri" pitchFamily="34" charset="0"/>
              <a:cs typeface="Calibri" pitchFamily="34" charset="0"/>
            </a:endParaRPr>
          </a:p>
          <a:p>
            <a:pPr marL="36000">
              <a:spcAft>
                <a:spcPts val="0"/>
              </a:spcAft>
              <a:buClr>
                <a:srgbClr val="292929"/>
              </a:buClr>
              <a:defRPr/>
            </a:pPr>
            <a:r>
              <a:rPr lang="tr-TR" sz="2000" i="1" dirty="0" smtClean="0">
                <a:solidFill>
                  <a:srgbClr val="000000"/>
                </a:solidFill>
                <a:latin typeface="Calibri" pitchFamily="34" charset="0"/>
                <a:cs typeface="Calibri" pitchFamily="34" charset="0"/>
              </a:rPr>
              <a:t>Örnek</a:t>
            </a:r>
            <a:r>
              <a:rPr lang="tr-TR" sz="2000" i="1" dirty="0">
                <a:solidFill>
                  <a:srgbClr val="000000"/>
                </a:solidFill>
                <a:latin typeface="Calibri" pitchFamily="34" charset="0"/>
                <a:cs typeface="Calibri" pitchFamily="34" charset="0"/>
              </a:rPr>
              <a:t>: Bir </a:t>
            </a:r>
            <a:r>
              <a:rPr lang="tr-TR" sz="2000" i="1" dirty="0" smtClean="0">
                <a:solidFill>
                  <a:srgbClr val="000000"/>
                </a:solidFill>
                <a:latin typeface="Calibri" pitchFamily="34" charset="0"/>
                <a:cs typeface="Calibri" pitchFamily="34" charset="0"/>
              </a:rPr>
              <a:t>Tanka </a:t>
            </a:r>
            <a:r>
              <a:rPr lang="tr-TR" sz="2000" i="1" dirty="0">
                <a:solidFill>
                  <a:srgbClr val="000000"/>
                </a:solidFill>
                <a:latin typeface="Calibri" pitchFamily="34" charset="0"/>
                <a:cs typeface="Calibri" pitchFamily="34" charset="0"/>
              </a:rPr>
              <a:t>Nitrik Asit </a:t>
            </a:r>
            <a:r>
              <a:rPr lang="tr-TR" sz="2000" i="1" dirty="0" smtClean="0">
                <a:solidFill>
                  <a:srgbClr val="000000"/>
                </a:solidFill>
                <a:latin typeface="Calibri" pitchFamily="34" charset="0"/>
                <a:cs typeface="Calibri" pitchFamily="34" charset="0"/>
              </a:rPr>
              <a:t>doldurulması </a:t>
            </a:r>
          </a:p>
          <a:p>
            <a:pPr marL="836100" lvl="1" indent="-342900">
              <a:spcAft>
                <a:spcPts val="0"/>
              </a:spcAft>
              <a:buClr>
                <a:srgbClr val="292929"/>
              </a:buClr>
              <a:buFont typeface="Wingdings" pitchFamily="2" charset="2"/>
              <a:buChar char="§"/>
              <a:defRPr/>
            </a:pPr>
            <a:r>
              <a:rPr lang="tr-TR" sz="2000" i="1" dirty="0" smtClean="0">
                <a:solidFill>
                  <a:srgbClr val="000000"/>
                </a:solidFill>
                <a:latin typeface="Calibri" pitchFamily="34" charset="0"/>
                <a:cs typeface="Calibri" pitchFamily="34" charset="0"/>
              </a:rPr>
              <a:t>Hortum yanlış vanaya bağlanıyor,</a:t>
            </a:r>
          </a:p>
          <a:p>
            <a:pPr marL="836100" lvl="1" indent="-342900">
              <a:spcAft>
                <a:spcPts val="0"/>
              </a:spcAft>
              <a:buClr>
                <a:srgbClr val="292929"/>
              </a:buClr>
              <a:buFont typeface="Wingdings" pitchFamily="2" charset="2"/>
              <a:buChar char="§"/>
              <a:defRPr/>
            </a:pPr>
            <a:r>
              <a:rPr lang="tr-TR" sz="2000" i="1" dirty="0" smtClean="0">
                <a:solidFill>
                  <a:srgbClr val="000000"/>
                </a:solidFill>
                <a:latin typeface="Calibri" pitchFamily="34" charset="0"/>
                <a:cs typeface="Calibri" pitchFamily="34" charset="0"/>
              </a:rPr>
              <a:t>Oluşan </a:t>
            </a:r>
            <a:r>
              <a:rPr lang="tr-TR" sz="2000" i="1" dirty="0">
                <a:solidFill>
                  <a:srgbClr val="000000"/>
                </a:solidFill>
                <a:latin typeface="Calibri" pitchFamily="34" charset="0"/>
                <a:cs typeface="Calibri" pitchFamily="34" charset="0"/>
              </a:rPr>
              <a:t>kimyasal reaksiyon sonucu bir </a:t>
            </a:r>
            <a:r>
              <a:rPr lang="tr-TR" sz="2000" i="1" dirty="0" smtClean="0">
                <a:solidFill>
                  <a:srgbClr val="000000"/>
                </a:solidFill>
                <a:latin typeface="Calibri" pitchFamily="34" charset="0"/>
                <a:cs typeface="Calibri" pitchFamily="34" charset="0"/>
              </a:rPr>
              <a:t>patlama gerçekleşiyor.</a:t>
            </a:r>
          </a:p>
          <a:p>
            <a:pPr marL="836100" lvl="1" indent="-342900">
              <a:spcAft>
                <a:spcPts val="0"/>
              </a:spcAft>
              <a:buClr>
                <a:srgbClr val="292929"/>
              </a:buClr>
              <a:buFont typeface="Wingdings" pitchFamily="2" charset="2"/>
              <a:buChar char="§"/>
              <a:defRPr/>
            </a:pPr>
            <a:endParaRPr lang="tr-TR" sz="2000" b="1" i="1" dirty="0">
              <a:solidFill>
                <a:srgbClr val="000000"/>
              </a:solidFill>
              <a:latin typeface="Calibri" pitchFamily="34" charset="0"/>
              <a:cs typeface="Calibri" pitchFamily="34" charset="0"/>
            </a:endParaRPr>
          </a:p>
          <a:p>
            <a:pPr marL="836100" lvl="1" indent="-342900">
              <a:spcAft>
                <a:spcPts val="0"/>
              </a:spcAft>
              <a:buClr>
                <a:srgbClr val="292929"/>
              </a:buClr>
              <a:buFont typeface="Wingdings" pitchFamily="2" charset="2"/>
              <a:buChar char="§"/>
              <a:defRPr/>
            </a:pPr>
            <a:endParaRPr lang="tr-TR" sz="2000" b="1" i="1" dirty="0">
              <a:solidFill>
                <a:srgbClr val="000000"/>
              </a:solidFill>
              <a:latin typeface="Calibri" pitchFamily="34" charset="0"/>
              <a:cs typeface="Calibri" pitchFamily="34" charset="0"/>
            </a:endParaRPr>
          </a:p>
          <a:p>
            <a:pPr marL="836100" lvl="1" indent="-342900">
              <a:spcAft>
                <a:spcPts val="0"/>
              </a:spcAft>
              <a:buClr>
                <a:srgbClr val="292929"/>
              </a:buClr>
              <a:buFont typeface="Wingdings" pitchFamily="2" charset="2"/>
              <a:buChar cha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M</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996754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TEHLİKELERİ GRUPLANDIRMA</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24000" indent="-288000">
              <a:spcAft>
                <a:spcPts val="0"/>
              </a:spcAft>
              <a:buClr>
                <a:srgbClr val="292929"/>
              </a:buClr>
              <a:buFont typeface="Wingdings" pitchFamily="2" charset="2"/>
              <a:buChar char="ü"/>
              <a:defRPr/>
            </a:pPr>
            <a:endParaRPr lang="tr-TR" sz="2000" i="1" dirty="0" smtClean="0">
              <a:solidFill>
                <a:srgbClr val="000000"/>
              </a:solidFill>
              <a:latin typeface="Calibri" pitchFamily="34" charset="0"/>
              <a:cs typeface="Calibri" pitchFamily="34" charset="0"/>
            </a:endParaRPr>
          </a:p>
          <a:p>
            <a:pPr marL="950400" lvl="1" indent="-324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Mevzuat </a:t>
            </a:r>
            <a:r>
              <a:rPr lang="tr-TR" sz="2000" b="1" i="1" dirty="0">
                <a:solidFill>
                  <a:srgbClr val="000000"/>
                </a:solidFill>
                <a:latin typeface="Calibri" pitchFamily="34" charset="0"/>
                <a:cs typeface="Calibri" pitchFamily="34" charset="0"/>
              </a:rPr>
              <a:t>bazlı gruplama,</a:t>
            </a:r>
          </a:p>
          <a:p>
            <a:pPr marL="950400" lvl="1" indent="-324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Proses </a:t>
            </a:r>
            <a:r>
              <a:rPr lang="tr-TR" sz="2000" b="1" i="1" dirty="0">
                <a:solidFill>
                  <a:srgbClr val="000000"/>
                </a:solidFill>
                <a:latin typeface="Calibri" pitchFamily="34" charset="0"/>
                <a:cs typeface="Calibri" pitchFamily="34" charset="0"/>
              </a:rPr>
              <a:t>bazlı gruplama,</a:t>
            </a:r>
          </a:p>
          <a:p>
            <a:pPr marL="950400" lvl="1" indent="-324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Yerleşim </a:t>
            </a:r>
            <a:r>
              <a:rPr lang="tr-TR" sz="2000" b="1" i="1" dirty="0">
                <a:solidFill>
                  <a:srgbClr val="000000"/>
                </a:solidFill>
                <a:latin typeface="Calibri" pitchFamily="34" charset="0"/>
                <a:cs typeface="Calibri" pitchFamily="34" charset="0"/>
              </a:rPr>
              <a:t>bazlı gruplama,</a:t>
            </a:r>
          </a:p>
          <a:p>
            <a:pPr marL="950400" lvl="1" indent="-324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Organizasyon </a:t>
            </a:r>
            <a:r>
              <a:rPr lang="tr-TR" sz="2000" b="1" i="1" dirty="0">
                <a:solidFill>
                  <a:srgbClr val="000000"/>
                </a:solidFill>
                <a:latin typeface="Calibri" pitchFamily="34" charset="0"/>
                <a:cs typeface="Calibri" pitchFamily="34" charset="0"/>
              </a:rPr>
              <a:t>bazlı gruplama,</a:t>
            </a:r>
          </a:p>
          <a:p>
            <a:pPr marL="950400" lvl="1" indent="-324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Bilimsel </a:t>
            </a:r>
            <a:r>
              <a:rPr lang="tr-TR" sz="2000" b="1" i="1" dirty="0">
                <a:solidFill>
                  <a:srgbClr val="000000"/>
                </a:solidFill>
                <a:latin typeface="Calibri" pitchFamily="34" charset="0"/>
                <a:cs typeface="Calibri" pitchFamily="34" charset="0"/>
              </a:rPr>
              <a:t>bazlı gruplama,</a:t>
            </a:r>
          </a:p>
          <a:p>
            <a:pPr marL="950400" lvl="1" indent="-324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Karma </a:t>
            </a:r>
            <a:r>
              <a:rPr lang="tr-TR" sz="2000" b="1" i="1" dirty="0">
                <a:solidFill>
                  <a:srgbClr val="000000"/>
                </a:solidFill>
                <a:latin typeface="Calibri" pitchFamily="34" charset="0"/>
                <a:cs typeface="Calibri" pitchFamily="34" charset="0"/>
              </a:rPr>
              <a:t>bazlı gruplama,</a:t>
            </a: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306794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Yerleşim Esaslı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Gruplandırma</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2" name="Dikdörtgen 1"/>
          <p:cNvSpPr/>
          <p:nvPr/>
        </p:nvSpPr>
        <p:spPr bwMode="auto">
          <a:xfrm>
            <a:off x="2676525" y="1916113"/>
            <a:ext cx="6143625" cy="3449637"/>
          </a:xfrm>
          <a:prstGeom prst="rect">
            <a:avLst/>
          </a:prstGeom>
          <a:solidFill>
            <a:schemeClr val="bg1">
              <a:lumMod val="85000"/>
              <a:alpha val="80000"/>
            </a:schemeClr>
          </a:solidFill>
          <a:ln w="28575">
            <a:solidFill>
              <a:schemeClr val="bg1">
                <a:lumMod val="65000"/>
              </a:schemeClr>
            </a:solidFill>
            <a:prstDash val="solid"/>
            <a:round/>
            <a:headEnd/>
            <a:tailEnd/>
          </a:ln>
        </p:spPr>
        <p:txBody>
          <a:bodyPr rtlCol="0" anchor="ctr"/>
          <a:lstStyle/>
          <a:p>
            <a:pPr algn="ctr"/>
            <a:endParaRPr lang="tr-TR" dirty="0">
              <a:solidFill>
                <a:srgbClr val="000000"/>
              </a:solidFill>
            </a:endParaRPr>
          </a:p>
        </p:txBody>
      </p:sp>
      <p:sp>
        <p:nvSpPr>
          <p:cNvPr id="6" name="Dikdörtgen 5"/>
          <p:cNvSpPr/>
          <p:nvPr/>
        </p:nvSpPr>
        <p:spPr bwMode="auto">
          <a:xfrm>
            <a:off x="2724150" y="2286000"/>
            <a:ext cx="809625" cy="1354931"/>
          </a:xfrm>
          <a:prstGeom prst="rect">
            <a:avLst/>
          </a:prstGeom>
          <a:solidFill>
            <a:schemeClr val="bg1">
              <a:lumMod val="95000"/>
            </a:schemeClr>
          </a:solidFill>
          <a:ln w="12700">
            <a:solidFill>
              <a:srgbClr val="4D4D4D"/>
            </a:solidFill>
            <a:prstDash val="solid"/>
            <a:round/>
            <a:headEnd/>
            <a:tailEnd/>
          </a:ln>
        </p:spPr>
        <p:txBody>
          <a:bodyPr rtlCol="0" anchor="ctr"/>
          <a:lstStyle/>
          <a:p>
            <a:pPr algn="ctr"/>
            <a:endParaRPr lang="tr-TR" sz="1400" dirty="0">
              <a:solidFill>
                <a:srgbClr val="000000"/>
              </a:solidFill>
              <a:latin typeface="Calibri" pitchFamily="34" charset="0"/>
              <a:cs typeface="Calibri" pitchFamily="34" charset="0"/>
            </a:endParaRPr>
          </a:p>
        </p:txBody>
      </p:sp>
      <p:sp>
        <p:nvSpPr>
          <p:cNvPr id="19" name="Dikdörtgen 18"/>
          <p:cNvSpPr/>
          <p:nvPr/>
        </p:nvSpPr>
        <p:spPr bwMode="auto">
          <a:xfrm>
            <a:off x="3636169" y="2285999"/>
            <a:ext cx="809625" cy="1354931"/>
          </a:xfrm>
          <a:prstGeom prst="rect">
            <a:avLst/>
          </a:prstGeom>
          <a:solidFill>
            <a:schemeClr val="bg1">
              <a:lumMod val="95000"/>
            </a:schemeClr>
          </a:solidFill>
          <a:ln w="12700">
            <a:solidFill>
              <a:srgbClr val="4D4D4D"/>
            </a:solidFill>
            <a:prstDash val="solid"/>
            <a:round/>
            <a:headEnd/>
            <a:tailEnd/>
          </a:ln>
        </p:spPr>
        <p:txBody>
          <a:bodyPr rtlCol="0" anchor="ctr"/>
          <a:lstStyle/>
          <a:p>
            <a:pPr algn="ctr"/>
            <a:endParaRPr lang="tr-TR" dirty="0">
              <a:solidFill>
                <a:srgbClr val="000000"/>
              </a:solidFill>
            </a:endParaRPr>
          </a:p>
        </p:txBody>
      </p:sp>
      <p:sp>
        <p:nvSpPr>
          <p:cNvPr id="20" name="Dikdörtgen 19"/>
          <p:cNvSpPr/>
          <p:nvPr/>
        </p:nvSpPr>
        <p:spPr bwMode="auto">
          <a:xfrm>
            <a:off x="4544881" y="2286000"/>
            <a:ext cx="809625" cy="1354931"/>
          </a:xfrm>
          <a:prstGeom prst="rect">
            <a:avLst/>
          </a:prstGeom>
          <a:solidFill>
            <a:schemeClr val="bg1">
              <a:lumMod val="95000"/>
            </a:schemeClr>
          </a:solidFill>
          <a:ln w="12700">
            <a:solidFill>
              <a:srgbClr val="4D4D4D"/>
            </a:solidFill>
            <a:prstDash val="solid"/>
            <a:round/>
            <a:headEnd/>
            <a:tailEnd/>
          </a:ln>
        </p:spPr>
        <p:txBody>
          <a:bodyPr rtlCol="0" anchor="ctr"/>
          <a:lstStyle/>
          <a:p>
            <a:pPr algn="ctr"/>
            <a:endParaRPr lang="tr-TR" dirty="0">
              <a:solidFill>
                <a:srgbClr val="000000"/>
              </a:solidFill>
            </a:endParaRPr>
          </a:p>
        </p:txBody>
      </p:sp>
      <p:sp>
        <p:nvSpPr>
          <p:cNvPr id="21" name="Dikdörtgen 20"/>
          <p:cNvSpPr/>
          <p:nvPr/>
        </p:nvSpPr>
        <p:spPr bwMode="auto">
          <a:xfrm>
            <a:off x="6828398" y="2286000"/>
            <a:ext cx="803407" cy="677465"/>
          </a:xfrm>
          <a:prstGeom prst="rect">
            <a:avLst/>
          </a:prstGeom>
          <a:solidFill>
            <a:schemeClr val="bg1">
              <a:lumMod val="95000"/>
            </a:schemeClr>
          </a:solidFill>
          <a:ln w="12700">
            <a:solidFill>
              <a:srgbClr val="4D4D4D"/>
            </a:solidFill>
            <a:prstDash val="solid"/>
            <a:round/>
            <a:headEnd/>
            <a:tailEnd/>
          </a:ln>
        </p:spPr>
        <p:txBody>
          <a:bodyPr rtlCol="0" anchor="ctr"/>
          <a:lstStyle/>
          <a:p>
            <a:pPr algn="ctr"/>
            <a:r>
              <a:rPr lang="tr-TR" sz="1600" dirty="0" smtClean="0">
                <a:solidFill>
                  <a:srgbClr val="000000"/>
                </a:solidFill>
                <a:latin typeface="Calibri" pitchFamily="34" charset="0"/>
                <a:cs typeface="Calibri" pitchFamily="34" charset="0"/>
              </a:rPr>
              <a:t>İdari</a:t>
            </a:r>
            <a:endParaRPr lang="tr-TR" sz="1600" dirty="0">
              <a:solidFill>
                <a:srgbClr val="000000"/>
              </a:solidFill>
              <a:latin typeface="Calibri" pitchFamily="34" charset="0"/>
              <a:cs typeface="Calibri" pitchFamily="34" charset="0"/>
            </a:endParaRPr>
          </a:p>
        </p:txBody>
      </p:sp>
      <p:sp>
        <p:nvSpPr>
          <p:cNvPr id="22" name="Dikdörtgen 21"/>
          <p:cNvSpPr/>
          <p:nvPr/>
        </p:nvSpPr>
        <p:spPr bwMode="auto">
          <a:xfrm>
            <a:off x="7714223" y="2286000"/>
            <a:ext cx="803407" cy="677465"/>
          </a:xfrm>
          <a:prstGeom prst="rect">
            <a:avLst/>
          </a:prstGeom>
          <a:solidFill>
            <a:schemeClr val="bg1">
              <a:lumMod val="95000"/>
            </a:schemeClr>
          </a:solidFill>
          <a:ln w="12700">
            <a:solidFill>
              <a:srgbClr val="4D4D4D"/>
            </a:solidFill>
            <a:prstDash val="solid"/>
            <a:round/>
            <a:headEnd/>
            <a:tailEnd/>
          </a:ln>
        </p:spPr>
        <p:txBody>
          <a:bodyPr rtlCol="0" anchor="ctr"/>
          <a:lstStyle/>
          <a:p>
            <a:pPr algn="ctr"/>
            <a:r>
              <a:rPr lang="tr-TR" sz="1600" dirty="0" smtClean="0">
                <a:solidFill>
                  <a:srgbClr val="000000"/>
                </a:solidFill>
                <a:latin typeface="Calibri" pitchFamily="34" charset="0"/>
                <a:cs typeface="Calibri" pitchFamily="34" charset="0"/>
              </a:rPr>
              <a:t>İdari</a:t>
            </a:r>
            <a:endParaRPr lang="tr-TR" sz="1600" dirty="0">
              <a:solidFill>
                <a:srgbClr val="000000"/>
              </a:solidFill>
              <a:latin typeface="Calibri" pitchFamily="34" charset="0"/>
              <a:cs typeface="Calibri" pitchFamily="34" charset="0"/>
            </a:endParaRPr>
          </a:p>
        </p:txBody>
      </p:sp>
      <p:sp>
        <p:nvSpPr>
          <p:cNvPr id="24" name="Dikdörtgen 23"/>
          <p:cNvSpPr/>
          <p:nvPr/>
        </p:nvSpPr>
        <p:spPr bwMode="auto">
          <a:xfrm>
            <a:off x="2808848" y="4438650"/>
            <a:ext cx="803407" cy="677465"/>
          </a:xfrm>
          <a:prstGeom prst="rect">
            <a:avLst/>
          </a:prstGeom>
          <a:solidFill>
            <a:schemeClr val="bg1">
              <a:lumMod val="95000"/>
            </a:schemeClr>
          </a:solidFill>
          <a:ln w="12700">
            <a:solidFill>
              <a:srgbClr val="4D4D4D"/>
            </a:solidFill>
            <a:prstDash val="solid"/>
            <a:round/>
            <a:headEnd/>
            <a:tailEnd/>
          </a:ln>
        </p:spPr>
        <p:txBody>
          <a:bodyPr rtlCol="0" anchor="ctr"/>
          <a:lstStyle/>
          <a:p>
            <a:pPr algn="ctr"/>
            <a:r>
              <a:rPr lang="tr-TR" sz="1600" dirty="0">
                <a:solidFill>
                  <a:srgbClr val="000000"/>
                </a:solidFill>
                <a:latin typeface="Calibri" pitchFamily="34" charset="0"/>
                <a:cs typeface="Calibri" pitchFamily="34" charset="0"/>
              </a:rPr>
              <a:t>Kazan Dairesi</a:t>
            </a:r>
          </a:p>
        </p:txBody>
      </p:sp>
      <p:sp>
        <p:nvSpPr>
          <p:cNvPr id="26" name="Dikdörtgen 25"/>
          <p:cNvSpPr/>
          <p:nvPr/>
        </p:nvSpPr>
        <p:spPr bwMode="auto">
          <a:xfrm>
            <a:off x="3694674" y="4438650"/>
            <a:ext cx="1139264" cy="677465"/>
          </a:xfrm>
          <a:prstGeom prst="rect">
            <a:avLst/>
          </a:prstGeom>
          <a:solidFill>
            <a:schemeClr val="bg1">
              <a:lumMod val="95000"/>
            </a:schemeClr>
          </a:solidFill>
          <a:ln w="12700">
            <a:solidFill>
              <a:srgbClr val="4D4D4D"/>
            </a:solidFill>
            <a:prstDash val="solid"/>
            <a:round/>
            <a:headEnd/>
            <a:tailEnd/>
          </a:ln>
        </p:spPr>
        <p:txBody>
          <a:bodyPr rtlCol="0" anchor="ctr"/>
          <a:lstStyle/>
          <a:p>
            <a:pPr algn="ctr"/>
            <a:r>
              <a:rPr lang="tr-TR" sz="1600" dirty="0" smtClean="0">
                <a:solidFill>
                  <a:srgbClr val="000000"/>
                </a:solidFill>
                <a:latin typeface="Calibri" pitchFamily="34" charset="0"/>
                <a:cs typeface="Calibri" pitchFamily="34" charset="0"/>
              </a:rPr>
              <a:t>Kompresör Dairesi</a:t>
            </a:r>
            <a:endParaRPr lang="tr-TR" sz="1600" dirty="0">
              <a:solidFill>
                <a:srgbClr val="000000"/>
              </a:solidFill>
              <a:latin typeface="Calibri" pitchFamily="34" charset="0"/>
              <a:cs typeface="Calibri" pitchFamily="34" charset="0"/>
            </a:endParaRPr>
          </a:p>
        </p:txBody>
      </p:sp>
      <p:sp>
        <p:nvSpPr>
          <p:cNvPr id="27" name="Dikdörtgen 26"/>
          <p:cNvSpPr/>
          <p:nvPr/>
        </p:nvSpPr>
        <p:spPr bwMode="auto">
          <a:xfrm>
            <a:off x="6910816" y="3670694"/>
            <a:ext cx="1606814" cy="429223"/>
          </a:xfrm>
          <a:prstGeom prst="rect">
            <a:avLst/>
          </a:prstGeom>
          <a:solidFill>
            <a:schemeClr val="bg1">
              <a:lumMod val="95000"/>
            </a:schemeClr>
          </a:solidFill>
          <a:ln w="12700">
            <a:solidFill>
              <a:srgbClr val="4D4D4D"/>
            </a:solidFill>
            <a:prstDash val="solid"/>
            <a:round/>
            <a:headEnd/>
            <a:tailEnd/>
          </a:ln>
        </p:spPr>
        <p:txBody>
          <a:bodyPr rtlCol="0" anchor="ctr"/>
          <a:lstStyle/>
          <a:p>
            <a:pPr algn="ctr"/>
            <a:r>
              <a:rPr lang="tr-TR" sz="1600" dirty="0" smtClean="0">
                <a:solidFill>
                  <a:srgbClr val="000000"/>
                </a:solidFill>
                <a:latin typeface="Calibri" pitchFamily="34" charset="0"/>
                <a:cs typeface="Calibri" pitchFamily="34" charset="0"/>
              </a:rPr>
              <a:t>Sosyal Tesis</a:t>
            </a:r>
            <a:endParaRPr lang="tr-TR" sz="1600" dirty="0">
              <a:solidFill>
                <a:srgbClr val="000000"/>
              </a:solidFill>
              <a:latin typeface="Calibri" pitchFamily="34" charset="0"/>
              <a:cs typeface="Calibri" pitchFamily="34" charset="0"/>
            </a:endParaRPr>
          </a:p>
        </p:txBody>
      </p:sp>
      <p:sp>
        <p:nvSpPr>
          <p:cNvPr id="28" name="Dikdörtgen 27"/>
          <p:cNvSpPr/>
          <p:nvPr/>
        </p:nvSpPr>
        <p:spPr bwMode="auto">
          <a:xfrm>
            <a:off x="6910816" y="4157659"/>
            <a:ext cx="1606814" cy="429223"/>
          </a:xfrm>
          <a:prstGeom prst="rect">
            <a:avLst/>
          </a:prstGeom>
          <a:solidFill>
            <a:schemeClr val="bg1">
              <a:lumMod val="95000"/>
            </a:schemeClr>
          </a:solidFill>
          <a:ln w="12700">
            <a:solidFill>
              <a:srgbClr val="4D4D4D"/>
            </a:solidFill>
            <a:prstDash val="solid"/>
            <a:round/>
            <a:headEnd/>
            <a:tailEnd/>
          </a:ln>
        </p:spPr>
        <p:txBody>
          <a:bodyPr rtlCol="0" anchor="ctr"/>
          <a:lstStyle/>
          <a:p>
            <a:pPr algn="ctr"/>
            <a:r>
              <a:rPr lang="tr-TR" sz="1600" dirty="0" smtClean="0">
                <a:solidFill>
                  <a:srgbClr val="000000"/>
                </a:solidFill>
                <a:latin typeface="Calibri" pitchFamily="34" charset="0"/>
                <a:cs typeface="Calibri" pitchFamily="34" charset="0"/>
              </a:rPr>
              <a:t>Mutfak Yemekhane</a:t>
            </a:r>
            <a:endParaRPr lang="tr-TR" sz="1600" dirty="0">
              <a:solidFill>
                <a:srgbClr val="000000"/>
              </a:solidFill>
              <a:latin typeface="Calibri" pitchFamily="34" charset="0"/>
              <a:cs typeface="Calibri" pitchFamily="34" charset="0"/>
            </a:endParaRPr>
          </a:p>
        </p:txBody>
      </p:sp>
      <p:sp>
        <p:nvSpPr>
          <p:cNvPr id="29" name="Dikdörtgen 28"/>
          <p:cNvSpPr/>
          <p:nvPr/>
        </p:nvSpPr>
        <p:spPr bwMode="auto">
          <a:xfrm>
            <a:off x="6910816" y="4653557"/>
            <a:ext cx="1606814" cy="429223"/>
          </a:xfrm>
          <a:prstGeom prst="rect">
            <a:avLst/>
          </a:prstGeom>
          <a:solidFill>
            <a:schemeClr val="bg1">
              <a:lumMod val="95000"/>
            </a:schemeClr>
          </a:solidFill>
          <a:ln w="12700">
            <a:solidFill>
              <a:srgbClr val="4D4D4D"/>
            </a:solidFill>
            <a:prstDash val="solid"/>
            <a:round/>
            <a:headEnd/>
            <a:tailEnd/>
          </a:ln>
        </p:spPr>
        <p:txBody>
          <a:bodyPr rtlCol="0" anchor="ctr"/>
          <a:lstStyle/>
          <a:p>
            <a:pPr algn="ctr"/>
            <a:r>
              <a:rPr lang="tr-TR" sz="1600" dirty="0" smtClean="0">
                <a:solidFill>
                  <a:srgbClr val="000000"/>
                </a:solidFill>
                <a:latin typeface="Calibri" pitchFamily="34" charset="0"/>
                <a:cs typeface="Calibri" pitchFamily="34" charset="0"/>
              </a:rPr>
              <a:t>Soyunma-Duş</a:t>
            </a:r>
            <a:endParaRPr lang="tr-TR" sz="1600" dirty="0">
              <a:solidFill>
                <a:srgbClr val="000000"/>
              </a:solidFill>
              <a:latin typeface="Calibri" pitchFamily="34" charset="0"/>
              <a:cs typeface="Calibri" pitchFamily="34" charset="0"/>
            </a:endParaRPr>
          </a:p>
        </p:txBody>
      </p:sp>
      <p:sp>
        <p:nvSpPr>
          <p:cNvPr id="7" name="Metin kutusu 6"/>
          <p:cNvSpPr txBox="1"/>
          <p:nvPr/>
        </p:nvSpPr>
        <p:spPr>
          <a:xfrm rot="16200000">
            <a:off x="2406981" y="2794187"/>
            <a:ext cx="1463013" cy="338554"/>
          </a:xfrm>
          <a:prstGeom prst="rect">
            <a:avLst/>
          </a:prstGeom>
          <a:noFill/>
        </p:spPr>
        <p:txBody>
          <a:bodyPr wrap="square" rtlCol="0">
            <a:spAutoFit/>
          </a:bodyPr>
          <a:lstStyle/>
          <a:p>
            <a:pPr algn="ctr"/>
            <a:r>
              <a:rPr lang="tr-TR" sz="1600" b="1" dirty="0" smtClean="0">
                <a:latin typeface="Calibri" pitchFamily="34" charset="0"/>
                <a:cs typeface="Calibri" pitchFamily="34" charset="0"/>
              </a:rPr>
              <a:t>Dökümhane</a:t>
            </a:r>
            <a:endParaRPr lang="tr-TR" sz="1600" b="1" dirty="0">
              <a:latin typeface="Calibri" pitchFamily="34" charset="0"/>
              <a:cs typeface="Calibri" pitchFamily="34" charset="0"/>
            </a:endParaRPr>
          </a:p>
        </p:txBody>
      </p:sp>
      <p:sp>
        <p:nvSpPr>
          <p:cNvPr id="30" name="Metin kutusu 29"/>
          <p:cNvSpPr txBox="1"/>
          <p:nvPr/>
        </p:nvSpPr>
        <p:spPr>
          <a:xfrm rot="16200000">
            <a:off x="3316619" y="2794186"/>
            <a:ext cx="1463013" cy="338554"/>
          </a:xfrm>
          <a:prstGeom prst="rect">
            <a:avLst/>
          </a:prstGeom>
          <a:noFill/>
        </p:spPr>
        <p:txBody>
          <a:bodyPr wrap="square" rtlCol="0">
            <a:spAutoFit/>
          </a:bodyPr>
          <a:lstStyle/>
          <a:p>
            <a:pPr algn="ctr"/>
            <a:r>
              <a:rPr lang="tr-TR" sz="1600" b="1" dirty="0" smtClean="0">
                <a:latin typeface="Calibri" pitchFamily="34" charset="0"/>
                <a:cs typeface="Calibri" pitchFamily="34" charset="0"/>
              </a:rPr>
              <a:t>İmalathane</a:t>
            </a:r>
            <a:endParaRPr lang="tr-TR" sz="1600" b="1" dirty="0">
              <a:latin typeface="Calibri" pitchFamily="34" charset="0"/>
              <a:cs typeface="Calibri" pitchFamily="34" charset="0"/>
            </a:endParaRPr>
          </a:p>
        </p:txBody>
      </p:sp>
      <p:sp>
        <p:nvSpPr>
          <p:cNvPr id="31" name="Metin kutusu 30"/>
          <p:cNvSpPr txBox="1"/>
          <p:nvPr/>
        </p:nvSpPr>
        <p:spPr>
          <a:xfrm rot="16200000">
            <a:off x="4218187" y="2669555"/>
            <a:ext cx="1463013" cy="584775"/>
          </a:xfrm>
          <a:prstGeom prst="rect">
            <a:avLst/>
          </a:prstGeom>
          <a:noFill/>
        </p:spPr>
        <p:txBody>
          <a:bodyPr wrap="square" rtlCol="0">
            <a:spAutoFit/>
          </a:bodyPr>
          <a:lstStyle/>
          <a:p>
            <a:pPr algn="ctr"/>
            <a:r>
              <a:rPr lang="tr-TR" sz="1600" b="1" dirty="0" smtClean="0">
                <a:latin typeface="Calibri" pitchFamily="34" charset="0"/>
                <a:cs typeface="Calibri" pitchFamily="34" charset="0"/>
              </a:rPr>
              <a:t>Montaj Bölümü</a:t>
            </a:r>
            <a:endParaRPr lang="tr-TR" sz="1600" b="1" dirty="0">
              <a:latin typeface="Calibri" pitchFamily="34" charset="0"/>
              <a:cs typeface="Calibri" pitchFamily="34" charset="0"/>
            </a:endParaRPr>
          </a:p>
        </p:txBody>
      </p:sp>
      <p:sp>
        <p:nvSpPr>
          <p:cNvPr id="32" name="Dikdörtgen 31"/>
          <p:cNvSpPr/>
          <p:nvPr/>
        </p:nvSpPr>
        <p:spPr bwMode="auto">
          <a:xfrm>
            <a:off x="5449756" y="2286000"/>
            <a:ext cx="809625" cy="1354931"/>
          </a:xfrm>
          <a:prstGeom prst="rect">
            <a:avLst/>
          </a:prstGeom>
          <a:solidFill>
            <a:schemeClr val="bg1">
              <a:lumMod val="95000"/>
            </a:schemeClr>
          </a:solidFill>
          <a:ln w="12700">
            <a:solidFill>
              <a:srgbClr val="4D4D4D"/>
            </a:solidFill>
            <a:prstDash val="solid"/>
            <a:round/>
            <a:headEnd/>
            <a:tailEnd/>
          </a:ln>
        </p:spPr>
        <p:txBody>
          <a:bodyPr rtlCol="0" anchor="ctr"/>
          <a:lstStyle/>
          <a:p>
            <a:pPr algn="ctr"/>
            <a:endParaRPr lang="tr-TR" dirty="0">
              <a:solidFill>
                <a:srgbClr val="000000"/>
              </a:solidFill>
            </a:endParaRPr>
          </a:p>
        </p:txBody>
      </p:sp>
      <p:sp>
        <p:nvSpPr>
          <p:cNvPr id="33" name="Metin kutusu 32"/>
          <p:cNvSpPr txBox="1"/>
          <p:nvPr/>
        </p:nvSpPr>
        <p:spPr>
          <a:xfrm rot="16200000">
            <a:off x="5123062" y="2669555"/>
            <a:ext cx="1463013" cy="584775"/>
          </a:xfrm>
          <a:prstGeom prst="rect">
            <a:avLst/>
          </a:prstGeom>
          <a:noFill/>
        </p:spPr>
        <p:txBody>
          <a:bodyPr wrap="square" rtlCol="0">
            <a:spAutoFit/>
          </a:bodyPr>
          <a:lstStyle/>
          <a:p>
            <a:pPr algn="ctr"/>
            <a:r>
              <a:rPr lang="tr-TR" sz="1600" b="1" dirty="0" smtClean="0">
                <a:latin typeface="Calibri" pitchFamily="34" charset="0"/>
                <a:cs typeface="Calibri" pitchFamily="34" charset="0"/>
              </a:rPr>
              <a:t>Kaynak Atölyesi</a:t>
            </a:r>
            <a:endParaRPr lang="tr-TR" sz="1600" b="1" dirty="0">
              <a:latin typeface="Calibri" pitchFamily="34" charset="0"/>
              <a:cs typeface="Calibri" pitchFamily="34" charset="0"/>
            </a:endParaRPr>
          </a:p>
        </p:txBody>
      </p:sp>
      <p:sp>
        <p:nvSpPr>
          <p:cNvPr id="34" name="Dikdörtgen 33"/>
          <p:cNvSpPr/>
          <p:nvPr/>
        </p:nvSpPr>
        <p:spPr bwMode="auto">
          <a:xfrm>
            <a:off x="4942758" y="4438650"/>
            <a:ext cx="911810" cy="677465"/>
          </a:xfrm>
          <a:prstGeom prst="rect">
            <a:avLst/>
          </a:prstGeom>
          <a:solidFill>
            <a:schemeClr val="bg1">
              <a:lumMod val="95000"/>
            </a:schemeClr>
          </a:solidFill>
          <a:ln w="12700">
            <a:solidFill>
              <a:srgbClr val="4D4D4D"/>
            </a:solidFill>
            <a:prstDash val="solid"/>
            <a:round/>
            <a:headEnd/>
            <a:tailEnd/>
          </a:ln>
        </p:spPr>
        <p:txBody>
          <a:bodyPr rtlCol="0" anchor="ctr"/>
          <a:lstStyle/>
          <a:p>
            <a:pPr algn="ctr"/>
            <a:r>
              <a:rPr lang="tr-TR" sz="1600" dirty="0" smtClean="0">
                <a:solidFill>
                  <a:srgbClr val="000000"/>
                </a:solidFill>
                <a:latin typeface="Calibri" pitchFamily="34" charset="0"/>
                <a:cs typeface="Calibri" pitchFamily="34" charset="0"/>
              </a:rPr>
              <a:t>Trafo Dağıtım</a:t>
            </a:r>
            <a:endParaRPr lang="tr-TR" sz="1600" dirty="0">
              <a:solidFill>
                <a:srgbClr val="000000"/>
              </a:solidFill>
              <a:latin typeface="Calibri" pitchFamily="34" charset="0"/>
              <a:cs typeface="Calibri" pitchFamily="34" charset="0"/>
            </a:endParaRP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087674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grpSp>
        <p:nvGrpSpPr>
          <p:cNvPr id="32" name="Grup 31"/>
          <p:cNvGrpSpPr/>
          <p:nvPr/>
        </p:nvGrpSpPr>
        <p:grpSpPr>
          <a:xfrm>
            <a:off x="334479" y="990740"/>
            <a:ext cx="8475038" cy="612000"/>
            <a:chOff x="345112" y="1447959"/>
            <a:chExt cx="8475038" cy="612000"/>
          </a:xfrm>
        </p:grpSpPr>
        <p:sp>
          <p:nvSpPr>
            <p:cNvPr id="33" name="Rectangle 11"/>
            <p:cNvSpPr>
              <a:spLocks noChangeArrowheads="1"/>
            </p:cNvSpPr>
            <p:nvPr/>
          </p:nvSpPr>
          <p:spPr bwMode="gray">
            <a:xfrm>
              <a:off x="957404" y="1554539"/>
              <a:ext cx="7862746"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Bilimsel Bazlı Gruplandırma</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grpSp>
          <p:nvGrpSpPr>
            <p:cNvPr id="34" name="Group 9"/>
            <p:cNvGrpSpPr>
              <a:grpSpLocks noChangeAspect="1"/>
            </p:cNvGrpSpPr>
            <p:nvPr/>
          </p:nvGrpSpPr>
          <p:grpSpPr bwMode="auto">
            <a:xfrm>
              <a:off x="345112" y="1447959"/>
              <a:ext cx="612000" cy="612000"/>
              <a:chOff x="1710" y="1035"/>
              <a:chExt cx="2316" cy="2316"/>
            </a:xfrm>
          </p:grpSpPr>
          <p:grpSp>
            <p:nvGrpSpPr>
              <p:cNvPr id="35" name="Group 10"/>
              <p:cNvGrpSpPr>
                <a:grpSpLocks/>
              </p:cNvGrpSpPr>
              <p:nvPr/>
            </p:nvGrpSpPr>
            <p:grpSpPr bwMode="auto">
              <a:xfrm rot="3600000">
                <a:off x="1710" y="1035"/>
                <a:ext cx="2316" cy="2316"/>
                <a:chOff x="1710" y="1035"/>
                <a:chExt cx="2316" cy="2316"/>
              </a:xfrm>
            </p:grpSpPr>
            <p:sp>
              <p:nvSpPr>
                <p:cNvPr id="40"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41"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42"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36" name="Group 14"/>
              <p:cNvGrpSpPr>
                <a:grpSpLocks/>
              </p:cNvGrpSpPr>
              <p:nvPr/>
            </p:nvGrpSpPr>
            <p:grpSpPr bwMode="auto">
              <a:xfrm rot="7200000">
                <a:off x="2059" y="1386"/>
                <a:ext cx="1616" cy="1614"/>
                <a:chOff x="2060" y="1387"/>
                <a:chExt cx="1616" cy="1614"/>
              </a:xfrm>
            </p:grpSpPr>
            <p:sp>
              <p:nvSpPr>
                <p:cNvPr id="37"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8"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9"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grpSp>
      <p:sp>
        <p:nvSpPr>
          <p:cNvPr id="27" name="Rectangle 3"/>
          <p:cNvSpPr>
            <a:spLocks noChangeArrowheads="1"/>
          </p:cNvSpPr>
          <p:nvPr/>
        </p:nvSpPr>
        <p:spPr bwMode="auto">
          <a:xfrm>
            <a:off x="1468438" y="1630363"/>
            <a:ext cx="2005012" cy="654050"/>
          </a:xfrm>
          <a:prstGeom prst="rect">
            <a:avLst/>
          </a:prstGeom>
          <a:solidFill>
            <a:srgbClr val="FCE46A"/>
          </a:solidFill>
          <a:ln>
            <a:noFill/>
          </a:ln>
          <a:effectLst>
            <a:outerShdw dist="17819" dir="2700000" algn="ctr" rotWithShape="0">
              <a:srgbClr val="000000">
                <a:alpha val="5002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tr-TR" i="1" dirty="0" smtClean="0">
                <a:solidFill>
                  <a:srgbClr val="000000"/>
                </a:solidFill>
                <a:latin typeface="Calibri"/>
                <a:ea typeface="Arial Unicode MS" pitchFamily="34" charset="-128"/>
                <a:cs typeface="Arial Unicode MS" pitchFamily="34" charset="-128"/>
              </a:rPr>
              <a:t>Mekanik Tehlikeler</a:t>
            </a:r>
            <a:endParaRPr lang="en-GB" i="1" dirty="0">
              <a:solidFill>
                <a:srgbClr val="000000"/>
              </a:solidFill>
              <a:latin typeface="Calibri"/>
              <a:ea typeface="Arial Unicode MS" pitchFamily="34" charset="-128"/>
              <a:cs typeface="Arial Unicode MS" pitchFamily="34" charset="-128"/>
            </a:endParaRPr>
          </a:p>
        </p:txBody>
      </p:sp>
      <p:sp>
        <p:nvSpPr>
          <p:cNvPr id="28" name="Rectangle 4"/>
          <p:cNvSpPr>
            <a:spLocks noChangeArrowheads="1"/>
          </p:cNvSpPr>
          <p:nvPr/>
        </p:nvSpPr>
        <p:spPr bwMode="auto">
          <a:xfrm>
            <a:off x="1477963" y="2344738"/>
            <a:ext cx="2003425" cy="654050"/>
          </a:xfrm>
          <a:prstGeom prst="rect">
            <a:avLst/>
          </a:prstGeom>
          <a:solidFill>
            <a:srgbClr val="FCE46A"/>
          </a:solidFill>
          <a:ln>
            <a:noFill/>
          </a:ln>
          <a:effectLst>
            <a:outerShdw dist="17819" dir="2700000" algn="ctr" rotWithShape="0">
              <a:srgbClr val="000000">
                <a:alpha val="5002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tr-TR" i="1" dirty="0" smtClean="0">
                <a:solidFill>
                  <a:prstClr val="black"/>
                </a:solidFill>
                <a:latin typeface="Calibri"/>
                <a:ea typeface="MS PGothic" pitchFamily="34" charset="-128"/>
                <a:cs typeface="Arial" pitchFamily="34" charset="0"/>
              </a:rPr>
              <a:t>Elektrik Tehlikesi</a:t>
            </a:r>
            <a:endParaRPr lang="tr-TR" i="1" dirty="0">
              <a:solidFill>
                <a:prstClr val="black"/>
              </a:solidFill>
              <a:latin typeface="Calibri"/>
              <a:ea typeface="MS PGothic" pitchFamily="34" charset="-128"/>
              <a:cs typeface="Arial" pitchFamily="34" charset="0"/>
            </a:endParaRPr>
          </a:p>
        </p:txBody>
      </p:sp>
      <p:sp>
        <p:nvSpPr>
          <p:cNvPr id="29" name="Rectangle 5"/>
          <p:cNvSpPr>
            <a:spLocks noChangeArrowheads="1"/>
          </p:cNvSpPr>
          <p:nvPr/>
        </p:nvSpPr>
        <p:spPr bwMode="auto">
          <a:xfrm>
            <a:off x="1468438" y="3049588"/>
            <a:ext cx="2005012" cy="654050"/>
          </a:xfrm>
          <a:prstGeom prst="rect">
            <a:avLst/>
          </a:prstGeom>
          <a:solidFill>
            <a:srgbClr val="FCE46A"/>
          </a:solidFill>
          <a:ln>
            <a:noFill/>
          </a:ln>
          <a:effectLst>
            <a:outerShdw dist="17819" dir="2700000" algn="ctr" rotWithShape="0">
              <a:srgbClr val="000000">
                <a:alpha val="5002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tr-TR" i="1" dirty="0" smtClean="0">
                <a:solidFill>
                  <a:prstClr val="black"/>
                </a:solidFill>
                <a:latin typeface="Calibri"/>
                <a:ea typeface="MS PGothic" pitchFamily="34" charset="-128"/>
                <a:cs typeface="Arial" pitchFamily="34" charset="0"/>
              </a:rPr>
              <a:t>Termal Tehlikeler</a:t>
            </a:r>
            <a:endParaRPr lang="tr-TR" i="1" dirty="0">
              <a:solidFill>
                <a:prstClr val="black"/>
              </a:solidFill>
              <a:latin typeface="Calibri"/>
              <a:ea typeface="MS PGothic" pitchFamily="34" charset="-128"/>
              <a:cs typeface="Arial" pitchFamily="34" charset="0"/>
            </a:endParaRPr>
          </a:p>
        </p:txBody>
      </p:sp>
      <p:sp>
        <p:nvSpPr>
          <p:cNvPr id="30" name="Rectangle 6"/>
          <p:cNvSpPr>
            <a:spLocks noChangeArrowheads="1"/>
          </p:cNvSpPr>
          <p:nvPr/>
        </p:nvSpPr>
        <p:spPr bwMode="auto">
          <a:xfrm>
            <a:off x="1468438" y="3763963"/>
            <a:ext cx="2003425" cy="654050"/>
          </a:xfrm>
          <a:prstGeom prst="rect">
            <a:avLst/>
          </a:prstGeom>
          <a:solidFill>
            <a:srgbClr val="FCE46A"/>
          </a:solidFill>
          <a:ln>
            <a:noFill/>
          </a:ln>
          <a:effectLst>
            <a:outerShdw dist="17819" dir="2700000" algn="ctr" rotWithShape="0">
              <a:srgbClr val="000000">
                <a:alpha val="5002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i="1">
              <a:solidFill>
                <a:prstClr val="black"/>
              </a:solidFill>
              <a:latin typeface="Calibri"/>
              <a:ea typeface="MS PGothic" pitchFamily="34" charset="-128"/>
              <a:cs typeface="Arial" pitchFamily="34" charset="0"/>
            </a:endParaRPr>
          </a:p>
        </p:txBody>
      </p:sp>
      <p:sp>
        <p:nvSpPr>
          <p:cNvPr id="31" name="Rectangle 7"/>
          <p:cNvSpPr>
            <a:spLocks noChangeArrowheads="1"/>
          </p:cNvSpPr>
          <p:nvPr/>
        </p:nvSpPr>
        <p:spPr bwMode="auto">
          <a:xfrm>
            <a:off x="1468438" y="4467225"/>
            <a:ext cx="2005012" cy="654050"/>
          </a:xfrm>
          <a:prstGeom prst="rect">
            <a:avLst/>
          </a:prstGeom>
          <a:solidFill>
            <a:srgbClr val="FCE46A"/>
          </a:solidFill>
          <a:ln>
            <a:noFill/>
          </a:ln>
          <a:effectLst>
            <a:outerShdw dist="17819" dir="2700000" algn="ctr" rotWithShape="0">
              <a:srgbClr val="000000">
                <a:alpha val="5002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i="1">
              <a:solidFill>
                <a:prstClr val="black"/>
              </a:solidFill>
              <a:latin typeface="Calibri"/>
              <a:ea typeface="MS PGothic" pitchFamily="34" charset="-128"/>
              <a:cs typeface="Arial" pitchFamily="34" charset="0"/>
            </a:endParaRPr>
          </a:p>
        </p:txBody>
      </p:sp>
      <p:sp>
        <p:nvSpPr>
          <p:cNvPr id="45" name="Rectangle 8"/>
          <p:cNvSpPr>
            <a:spLocks noChangeArrowheads="1"/>
          </p:cNvSpPr>
          <p:nvPr/>
        </p:nvSpPr>
        <p:spPr bwMode="auto">
          <a:xfrm>
            <a:off x="1468438" y="5176838"/>
            <a:ext cx="2005012" cy="654050"/>
          </a:xfrm>
          <a:prstGeom prst="rect">
            <a:avLst/>
          </a:prstGeom>
          <a:solidFill>
            <a:srgbClr val="FCE46A"/>
          </a:solidFill>
          <a:ln>
            <a:noFill/>
          </a:ln>
          <a:effectLst>
            <a:outerShdw dist="17819" dir="2700000" algn="ctr" rotWithShape="0">
              <a:srgbClr val="000000">
                <a:alpha val="5002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i="1">
              <a:solidFill>
                <a:prstClr val="black"/>
              </a:solidFill>
              <a:latin typeface="Calibri"/>
              <a:ea typeface="MS PGothic" pitchFamily="34" charset="-128"/>
              <a:cs typeface="Arial" pitchFamily="34" charset="0"/>
            </a:endParaRPr>
          </a:p>
        </p:txBody>
      </p:sp>
      <p:sp>
        <p:nvSpPr>
          <p:cNvPr id="47" name="Rectangle 9"/>
          <p:cNvSpPr>
            <a:spLocks noChangeArrowheads="1"/>
          </p:cNvSpPr>
          <p:nvPr/>
        </p:nvSpPr>
        <p:spPr bwMode="auto">
          <a:xfrm>
            <a:off x="1468438" y="5886450"/>
            <a:ext cx="7392987" cy="654050"/>
          </a:xfrm>
          <a:prstGeom prst="rect">
            <a:avLst/>
          </a:prstGeom>
          <a:solidFill>
            <a:srgbClr val="FCE46A"/>
          </a:solidFill>
          <a:ln>
            <a:noFill/>
          </a:ln>
          <a:effectLst>
            <a:outerShdw dist="17819" dir="2700000" algn="ctr" rotWithShape="0">
              <a:srgbClr val="000000">
                <a:alpha val="5002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i="1">
              <a:solidFill>
                <a:prstClr val="black"/>
              </a:solidFill>
              <a:latin typeface="Calibri"/>
              <a:ea typeface="MS PGothic" pitchFamily="34" charset="-128"/>
              <a:cs typeface="Arial" pitchFamily="34" charset="0"/>
            </a:endParaRPr>
          </a:p>
        </p:txBody>
      </p:sp>
      <p:sp>
        <p:nvSpPr>
          <p:cNvPr id="48" name="Rectangle 10"/>
          <p:cNvSpPr>
            <a:spLocks noChangeArrowheads="1"/>
          </p:cNvSpPr>
          <p:nvPr/>
        </p:nvSpPr>
        <p:spPr bwMode="auto">
          <a:xfrm>
            <a:off x="4176713" y="1630363"/>
            <a:ext cx="2003425" cy="654050"/>
          </a:xfrm>
          <a:prstGeom prst="rect">
            <a:avLst/>
          </a:prstGeom>
          <a:solidFill>
            <a:srgbClr val="FCE46A"/>
          </a:solidFill>
          <a:ln>
            <a:noFill/>
          </a:ln>
          <a:effectLst>
            <a:outerShdw dist="17819" dir="2700000" algn="ctr" rotWithShape="0">
              <a:srgbClr val="000000">
                <a:alpha val="5002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i="1">
              <a:solidFill>
                <a:prstClr val="black"/>
              </a:solidFill>
              <a:latin typeface="Calibri"/>
              <a:ea typeface="MS PGothic" pitchFamily="34" charset="-128"/>
              <a:cs typeface="Arial" pitchFamily="34" charset="0"/>
            </a:endParaRPr>
          </a:p>
        </p:txBody>
      </p:sp>
      <p:sp>
        <p:nvSpPr>
          <p:cNvPr id="52" name="Rectangle 11"/>
          <p:cNvSpPr>
            <a:spLocks noChangeArrowheads="1"/>
          </p:cNvSpPr>
          <p:nvPr/>
        </p:nvSpPr>
        <p:spPr bwMode="auto">
          <a:xfrm>
            <a:off x="4176713" y="2339975"/>
            <a:ext cx="2003425" cy="654050"/>
          </a:xfrm>
          <a:prstGeom prst="rect">
            <a:avLst/>
          </a:prstGeom>
          <a:solidFill>
            <a:srgbClr val="FCE46A"/>
          </a:solidFill>
          <a:ln>
            <a:noFill/>
          </a:ln>
          <a:effectLst>
            <a:outerShdw dist="17819" dir="2700000" algn="ctr" rotWithShape="0">
              <a:srgbClr val="000000">
                <a:alpha val="5002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i="1">
              <a:solidFill>
                <a:prstClr val="black"/>
              </a:solidFill>
              <a:latin typeface="Calibri"/>
              <a:ea typeface="MS PGothic" pitchFamily="34" charset="-128"/>
              <a:cs typeface="Arial" pitchFamily="34" charset="0"/>
            </a:endParaRPr>
          </a:p>
        </p:txBody>
      </p:sp>
      <p:sp>
        <p:nvSpPr>
          <p:cNvPr id="53" name="Rectangle 12"/>
          <p:cNvSpPr>
            <a:spLocks noChangeArrowheads="1"/>
          </p:cNvSpPr>
          <p:nvPr/>
        </p:nvSpPr>
        <p:spPr bwMode="auto">
          <a:xfrm>
            <a:off x="4176713" y="3049588"/>
            <a:ext cx="2003425" cy="654050"/>
          </a:xfrm>
          <a:prstGeom prst="rect">
            <a:avLst/>
          </a:prstGeom>
          <a:solidFill>
            <a:srgbClr val="FCE46A"/>
          </a:solidFill>
          <a:ln>
            <a:noFill/>
          </a:ln>
          <a:effectLst>
            <a:outerShdw dist="17819" dir="2700000" algn="ctr" rotWithShape="0">
              <a:srgbClr val="000000">
                <a:alpha val="5002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i="1">
              <a:solidFill>
                <a:prstClr val="black"/>
              </a:solidFill>
              <a:latin typeface="Calibri"/>
              <a:ea typeface="MS PGothic" pitchFamily="34" charset="-128"/>
              <a:cs typeface="Arial" pitchFamily="34" charset="0"/>
            </a:endParaRPr>
          </a:p>
        </p:txBody>
      </p:sp>
      <p:sp>
        <p:nvSpPr>
          <p:cNvPr id="54" name="Rectangle 13"/>
          <p:cNvSpPr>
            <a:spLocks noChangeArrowheads="1"/>
          </p:cNvSpPr>
          <p:nvPr/>
        </p:nvSpPr>
        <p:spPr bwMode="auto">
          <a:xfrm>
            <a:off x="4184650" y="3754438"/>
            <a:ext cx="2005013" cy="654050"/>
          </a:xfrm>
          <a:prstGeom prst="rect">
            <a:avLst/>
          </a:prstGeom>
          <a:solidFill>
            <a:srgbClr val="FCE46A"/>
          </a:solidFill>
          <a:ln>
            <a:noFill/>
          </a:ln>
          <a:effectLst>
            <a:outerShdw dist="17819" dir="2700000" algn="ctr" rotWithShape="0">
              <a:srgbClr val="000000">
                <a:alpha val="5002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i="1">
              <a:solidFill>
                <a:prstClr val="black"/>
              </a:solidFill>
              <a:latin typeface="Calibri"/>
              <a:ea typeface="MS PGothic" pitchFamily="34" charset="-128"/>
              <a:cs typeface="Arial" pitchFamily="34" charset="0"/>
            </a:endParaRPr>
          </a:p>
        </p:txBody>
      </p:sp>
      <p:sp>
        <p:nvSpPr>
          <p:cNvPr id="55" name="Rectangle 14"/>
          <p:cNvSpPr>
            <a:spLocks noChangeArrowheads="1"/>
          </p:cNvSpPr>
          <p:nvPr/>
        </p:nvSpPr>
        <p:spPr bwMode="auto">
          <a:xfrm>
            <a:off x="4176713" y="4467225"/>
            <a:ext cx="2003425" cy="654050"/>
          </a:xfrm>
          <a:prstGeom prst="rect">
            <a:avLst/>
          </a:prstGeom>
          <a:solidFill>
            <a:srgbClr val="FCE46A"/>
          </a:solidFill>
          <a:ln>
            <a:noFill/>
          </a:ln>
          <a:effectLst>
            <a:outerShdw dist="17819" dir="2700000" algn="ctr" rotWithShape="0">
              <a:srgbClr val="000000">
                <a:alpha val="5002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i="1">
              <a:solidFill>
                <a:prstClr val="black"/>
              </a:solidFill>
              <a:latin typeface="Calibri"/>
              <a:ea typeface="MS PGothic" pitchFamily="34" charset="-128"/>
              <a:cs typeface="Arial" pitchFamily="34" charset="0"/>
            </a:endParaRPr>
          </a:p>
        </p:txBody>
      </p:sp>
      <p:sp>
        <p:nvSpPr>
          <p:cNvPr id="60" name="Rectangle 15"/>
          <p:cNvSpPr>
            <a:spLocks noChangeArrowheads="1"/>
          </p:cNvSpPr>
          <p:nvPr/>
        </p:nvSpPr>
        <p:spPr bwMode="auto">
          <a:xfrm>
            <a:off x="4176713" y="5176838"/>
            <a:ext cx="2003425" cy="654050"/>
          </a:xfrm>
          <a:prstGeom prst="rect">
            <a:avLst/>
          </a:prstGeom>
          <a:solidFill>
            <a:srgbClr val="FCE46A"/>
          </a:solidFill>
          <a:ln>
            <a:noFill/>
          </a:ln>
          <a:effectLst>
            <a:outerShdw dist="17819" dir="2700000" algn="ctr" rotWithShape="0">
              <a:srgbClr val="000000">
                <a:alpha val="5002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i="1">
              <a:solidFill>
                <a:prstClr val="black"/>
              </a:solidFill>
              <a:latin typeface="Calibri"/>
              <a:ea typeface="MS PGothic" pitchFamily="34" charset="-128"/>
              <a:cs typeface="Arial" pitchFamily="34" charset="0"/>
            </a:endParaRPr>
          </a:p>
        </p:txBody>
      </p:sp>
      <p:sp>
        <p:nvSpPr>
          <p:cNvPr id="61" name="Rectangle 16"/>
          <p:cNvSpPr>
            <a:spLocks noChangeArrowheads="1"/>
          </p:cNvSpPr>
          <p:nvPr/>
        </p:nvSpPr>
        <p:spPr bwMode="auto">
          <a:xfrm>
            <a:off x="6864350" y="1630363"/>
            <a:ext cx="2003425" cy="654050"/>
          </a:xfrm>
          <a:prstGeom prst="rect">
            <a:avLst/>
          </a:prstGeom>
          <a:solidFill>
            <a:srgbClr val="FCE46A"/>
          </a:solidFill>
          <a:ln>
            <a:noFill/>
          </a:ln>
          <a:effectLst>
            <a:outerShdw dist="17819" dir="2700000" algn="ctr" rotWithShape="0">
              <a:srgbClr val="000000">
                <a:alpha val="5002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i="1">
              <a:solidFill>
                <a:prstClr val="black"/>
              </a:solidFill>
              <a:latin typeface="Calibri"/>
              <a:ea typeface="MS PGothic" pitchFamily="34" charset="-128"/>
              <a:cs typeface="Arial" pitchFamily="34" charset="0"/>
            </a:endParaRPr>
          </a:p>
        </p:txBody>
      </p:sp>
      <p:sp>
        <p:nvSpPr>
          <p:cNvPr id="62" name="Rectangle 17"/>
          <p:cNvSpPr>
            <a:spLocks noChangeArrowheads="1"/>
          </p:cNvSpPr>
          <p:nvPr/>
        </p:nvSpPr>
        <p:spPr bwMode="auto">
          <a:xfrm>
            <a:off x="6873875" y="2325688"/>
            <a:ext cx="2005013" cy="654050"/>
          </a:xfrm>
          <a:prstGeom prst="rect">
            <a:avLst/>
          </a:prstGeom>
          <a:solidFill>
            <a:srgbClr val="FCE46A"/>
          </a:solidFill>
          <a:ln>
            <a:noFill/>
          </a:ln>
          <a:effectLst>
            <a:outerShdw dist="17819" dir="2700000" algn="ctr" rotWithShape="0">
              <a:srgbClr val="000000">
                <a:alpha val="5002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i="1">
              <a:solidFill>
                <a:prstClr val="black"/>
              </a:solidFill>
              <a:latin typeface="Calibri"/>
              <a:ea typeface="MS PGothic" pitchFamily="34" charset="-128"/>
              <a:cs typeface="Arial" pitchFamily="34" charset="0"/>
            </a:endParaRPr>
          </a:p>
        </p:txBody>
      </p:sp>
      <p:sp>
        <p:nvSpPr>
          <p:cNvPr id="63" name="Rectangle 18"/>
          <p:cNvSpPr>
            <a:spLocks noChangeArrowheads="1"/>
          </p:cNvSpPr>
          <p:nvPr/>
        </p:nvSpPr>
        <p:spPr bwMode="auto">
          <a:xfrm>
            <a:off x="6873875" y="3044825"/>
            <a:ext cx="2005013" cy="654050"/>
          </a:xfrm>
          <a:prstGeom prst="rect">
            <a:avLst/>
          </a:prstGeom>
          <a:solidFill>
            <a:srgbClr val="FCE46A"/>
          </a:solidFill>
          <a:ln>
            <a:noFill/>
          </a:ln>
          <a:effectLst>
            <a:outerShdw dist="17819" dir="2700000" algn="ctr" rotWithShape="0">
              <a:srgbClr val="000000">
                <a:alpha val="5002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i="1">
              <a:solidFill>
                <a:prstClr val="black"/>
              </a:solidFill>
              <a:latin typeface="Calibri"/>
              <a:ea typeface="MS PGothic" pitchFamily="34" charset="-128"/>
              <a:cs typeface="Arial" pitchFamily="34" charset="0"/>
            </a:endParaRPr>
          </a:p>
        </p:txBody>
      </p:sp>
      <p:sp>
        <p:nvSpPr>
          <p:cNvPr id="64" name="Rectangle 19"/>
          <p:cNvSpPr>
            <a:spLocks noChangeArrowheads="1"/>
          </p:cNvSpPr>
          <p:nvPr/>
        </p:nvSpPr>
        <p:spPr bwMode="auto">
          <a:xfrm>
            <a:off x="6864350" y="3759200"/>
            <a:ext cx="2003425" cy="652463"/>
          </a:xfrm>
          <a:prstGeom prst="rect">
            <a:avLst/>
          </a:prstGeom>
          <a:solidFill>
            <a:srgbClr val="FCE46A"/>
          </a:solidFill>
          <a:ln>
            <a:noFill/>
          </a:ln>
          <a:effectLst>
            <a:outerShdw dist="17819" dir="2700000" algn="ctr" rotWithShape="0">
              <a:srgbClr val="000000">
                <a:alpha val="5002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i="1">
              <a:solidFill>
                <a:prstClr val="black"/>
              </a:solidFill>
              <a:latin typeface="Calibri"/>
              <a:ea typeface="MS PGothic" pitchFamily="34" charset="-128"/>
              <a:cs typeface="Arial" pitchFamily="34" charset="0"/>
            </a:endParaRPr>
          </a:p>
        </p:txBody>
      </p:sp>
      <p:sp>
        <p:nvSpPr>
          <p:cNvPr id="66" name="Rectangle 20"/>
          <p:cNvSpPr>
            <a:spLocks noChangeArrowheads="1"/>
          </p:cNvSpPr>
          <p:nvPr/>
        </p:nvSpPr>
        <p:spPr bwMode="auto">
          <a:xfrm>
            <a:off x="6864350" y="4467225"/>
            <a:ext cx="2003425" cy="654050"/>
          </a:xfrm>
          <a:prstGeom prst="rect">
            <a:avLst/>
          </a:prstGeom>
          <a:solidFill>
            <a:srgbClr val="FCE46A"/>
          </a:solidFill>
          <a:ln>
            <a:noFill/>
          </a:ln>
          <a:effectLst>
            <a:outerShdw dist="17819" dir="2700000" algn="ctr" rotWithShape="0">
              <a:srgbClr val="000000">
                <a:alpha val="5002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i="1">
              <a:solidFill>
                <a:prstClr val="black"/>
              </a:solidFill>
              <a:latin typeface="Calibri"/>
              <a:ea typeface="MS PGothic" pitchFamily="34" charset="-128"/>
              <a:cs typeface="Arial" pitchFamily="34" charset="0"/>
            </a:endParaRPr>
          </a:p>
        </p:txBody>
      </p:sp>
      <p:sp>
        <p:nvSpPr>
          <p:cNvPr id="67" name="Rectangle 21"/>
          <p:cNvSpPr>
            <a:spLocks noChangeArrowheads="1"/>
          </p:cNvSpPr>
          <p:nvPr/>
        </p:nvSpPr>
        <p:spPr bwMode="auto">
          <a:xfrm>
            <a:off x="6864350" y="5176838"/>
            <a:ext cx="2003425" cy="654050"/>
          </a:xfrm>
          <a:prstGeom prst="rect">
            <a:avLst/>
          </a:prstGeom>
          <a:solidFill>
            <a:srgbClr val="FCE46A"/>
          </a:solidFill>
          <a:ln>
            <a:noFill/>
          </a:ln>
          <a:effectLst>
            <a:outerShdw dist="17819" dir="2700000" algn="ctr" rotWithShape="0">
              <a:srgbClr val="000000">
                <a:alpha val="5002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i="1">
              <a:solidFill>
                <a:prstClr val="black"/>
              </a:solidFill>
              <a:latin typeface="Calibri"/>
              <a:ea typeface="MS PGothic" pitchFamily="34" charset="-128"/>
              <a:cs typeface="Arial" pitchFamily="34" charset="0"/>
            </a:endParaRPr>
          </a:p>
        </p:txBody>
      </p:sp>
      <p:pic>
        <p:nvPicPr>
          <p:cNvPr id="68" name="Picture 23"/>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28047" y="1622905"/>
            <a:ext cx="625475" cy="649287"/>
          </a:xfrm>
          <a:prstGeom prst="rect">
            <a:avLst/>
          </a:prstGeom>
          <a:noFill/>
          <a:ln>
            <a:noFill/>
          </a:ln>
          <a:effectLst>
            <a:outerShdw dist="17819" dir="2700000" algn="ctr" rotWithShape="0">
              <a:srgbClr val="000000">
                <a:alpha val="50026"/>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69" name="Picture 24"/>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49313" y="2343150"/>
            <a:ext cx="615950" cy="641350"/>
          </a:xfrm>
          <a:prstGeom prst="rect">
            <a:avLst/>
          </a:prstGeom>
          <a:noFill/>
          <a:ln>
            <a:noFill/>
          </a:ln>
          <a:effectLst>
            <a:outerShdw dist="17819" dir="2700000" algn="ctr" rotWithShape="0">
              <a:srgbClr val="000000">
                <a:alpha val="50026"/>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7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313" y="3052763"/>
            <a:ext cx="623887" cy="647700"/>
          </a:xfrm>
          <a:prstGeom prst="rect">
            <a:avLst/>
          </a:prstGeom>
          <a:noFill/>
          <a:ln>
            <a:noFill/>
          </a:ln>
          <a:effectLst>
            <a:outerShdw dist="17819" dir="2700000" algn="ctr" rotWithShape="0">
              <a:srgbClr val="000000">
                <a:alpha val="50026"/>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71" name="Text Box 29"/>
          <p:cNvSpPr txBox="1">
            <a:spLocks noChangeArrowheads="1"/>
          </p:cNvSpPr>
          <p:nvPr/>
        </p:nvSpPr>
        <p:spPr bwMode="auto">
          <a:xfrm>
            <a:off x="1546225" y="4650988"/>
            <a:ext cx="1301959"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eaLnBrk="1" hangingPunct="1">
              <a:spcBef>
                <a:spcPts val="938"/>
              </a:spcBef>
              <a:buClr>
                <a:srgbClr val="000000"/>
              </a:buClr>
              <a:buSzPct val="100000"/>
              <a:buFont typeface="Arial" pitchFamily="34" charset="0"/>
              <a:buNone/>
            </a:pPr>
            <a:r>
              <a:rPr lang="tr-TR" i="1" dirty="0">
                <a:solidFill>
                  <a:prstClr val="black"/>
                </a:solidFill>
                <a:latin typeface="Calibri"/>
                <a:cs typeface="Arial" pitchFamily="34" charset="0"/>
              </a:rPr>
              <a:t>İklim </a:t>
            </a:r>
            <a:r>
              <a:rPr lang="tr-TR" i="1" dirty="0" smtClean="0">
                <a:solidFill>
                  <a:prstClr val="black"/>
                </a:solidFill>
                <a:latin typeface="Calibri"/>
                <a:cs typeface="Arial" pitchFamily="34" charset="0"/>
              </a:rPr>
              <a:t>Koşulları</a:t>
            </a:r>
            <a:endParaRPr lang="tr-TR" i="1" dirty="0">
              <a:solidFill>
                <a:prstClr val="black"/>
              </a:solidFill>
              <a:latin typeface="Calibri"/>
              <a:cs typeface="Arial" pitchFamily="34" charset="0"/>
            </a:endParaRPr>
          </a:p>
        </p:txBody>
      </p:sp>
      <p:sp>
        <p:nvSpPr>
          <p:cNvPr id="72" name="Text Box 30"/>
          <p:cNvSpPr txBox="1">
            <a:spLocks noChangeArrowheads="1"/>
          </p:cNvSpPr>
          <p:nvPr/>
        </p:nvSpPr>
        <p:spPr bwMode="auto">
          <a:xfrm>
            <a:off x="1549400" y="5359013"/>
            <a:ext cx="739754"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eaLnBrk="1" hangingPunct="1">
              <a:spcBef>
                <a:spcPts val="938"/>
              </a:spcBef>
              <a:buClr>
                <a:srgbClr val="000000"/>
              </a:buClr>
              <a:buSzPct val="100000"/>
              <a:buFont typeface="Arial" pitchFamily="34" charset="0"/>
              <a:buNone/>
            </a:pPr>
            <a:r>
              <a:rPr lang="tr-TR" i="1" dirty="0">
                <a:solidFill>
                  <a:prstClr val="black"/>
                </a:solidFill>
                <a:latin typeface="Calibri"/>
                <a:cs typeface="Arial" pitchFamily="34" charset="0"/>
              </a:rPr>
              <a:t>Renkler</a:t>
            </a:r>
            <a:r>
              <a:rPr lang="en-GB" sz="1500" i="1" dirty="0">
                <a:solidFill>
                  <a:srgbClr val="000000"/>
                </a:solidFill>
                <a:latin typeface="Calibri"/>
                <a:ea typeface="Arial Unicode MS" pitchFamily="34" charset="-128"/>
                <a:cs typeface="Arial Unicode MS" pitchFamily="34" charset="-128"/>
              </a:rPr>
              <a:t> </a:t>
            </a:r>
          </a:p>
        </p:txBody>
      </p:sp>
      <p:sp>
        <p:nvSpPr>
          <p:cNvPr id="73" name="Text Box 31"/>
          <p:cNvSpPr txBox="1">
            <a:spLocks noChangeArrowheads="1"/>
          </p:cNvSpPr>
          <p:nvPr/>
        </p:nvSpPr>
        <p:spPr bwMode="auto">
          <a:xfrm>
            <a:off x="1552575" y="6070214"/>
            <a:ext cx="2039661"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defPPr>
              <a:defRPr lang="de-DE"/>
            </a:defPPr>
            <a:lvl1pPr defTabSz="449263" eaLnBrk="1" hangingPunct="1">
              <a:spcBef>
                <a:spcPts val="938"/>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i="1">
                <a:solidFill>
                  <a:prstClr val="black"/>
                </a:solidFill>
                <a:latin typeface="Calibri"/>
                <a:ea typeface="MS PGothic" pitchFamily="34" charset="-128"/>
                <a:cs typeface="Arial" pitchFamily="34"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9pPr>
          </a:lstStyle>
          <a:p>
            <a:r>
              <a:rPr lang="tr-TR" dirty="0"/>
              <a:t>Çok faktörlü tehlikeler</a:t>
            </a:r>
            <a:endParaRPr lang="en-GB" dirty="0"/>
          </a:p>
        </p:txBody>
      </p:sp>
      <p:pic>
        <p:nvPicPr>
          <p:cNvPr id="74"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9313" y="3759200"/>
            <a:ext cx="627062" cy="652463"/>
          </a:xfrm>
          <a:prstGeom prst="rect">
            <a:avLst/>
          </a:prstGeom>
          <a:noFill/>
          <a:ln>
            <a:noFill/>
          </a:ln>
          <a:effectLst>
            <a:outerShdw dist="17819" dir="2700000" algn="ctr" rotWithShape="0">
              <a:srgbClr val="000000">
                <a:alpha val="50026"/>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75"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9313" y="4467225"/>
            <a:ext cx="627062" cy="650875"/>
          </a:xfrm>
          <a:prstGeom prst="rect">
            <a:avLst/>
          </a:prstGeom>
          <a:noFill/>
          <a:ln>
            <a:noFill/>
          </a:ln>
          <a:effectLst>
            <a:outerShdw dist="17819" dir="2700000" algn="ctr" rotWithShape="0">
              <a:srgbClr val="000000">
                <a:alpha val="50026"/>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76"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313" y="5180013"/>
            <a:ext cx="623887" cy="647700"/>
          </a:xfrm>
          <a:prstGeom prst="rect">
            <a:avLst/>
          </a:prstGeom>
          <a:noFill/>
          <a:ln>
            <a:noFill/>
          </a:ln>
          <a:effectLst>
            <a:outerShdw dist="17819" dir="2700000" algn="ctr" rotWithShape="0">
              <a:srgbClr val="000000">
                <a:alpha val="50026"/>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77"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40125" y="2343150"/>
            <a:ext cx="625475" cy="650875"/>
          </a:xfrm>
          <a:prstGeom prst="rect">
            <a:avLst/>
          </a:prstGeom>
          <a:noFill/>
          <a:ln>
            <a:noFill/>
          </a:ln>
          <a:effectLst>
            <a:outerShdw dist="17819" dir="2700000" algn="ctr" rotWithShape="0">
              <a:srgbClr val="000000">
                <a:alpha val="50026"/>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78" name="Text Box 36"/>
          <p:cNvSpPr txBox="1">
            <a:spLocks noChangeArrowheads="1"/>
          </p:cNvSpPr>
          <p:nvPr/>
        </p:nvSpPr>
        <p:spPr bwMode="auto">
          <a:xfrm>
            <a:off x="4273551" y="1642289"/>
            <a:ext cx="1906588"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eaLnBrk="1" hangingPunct="1">
              <a:spcBef>
                <a:spcPts val="938"/>
              </a:spcBef>
              <a:buClr>
                <a:srgbClr val="000000"/>
              </a:buClr>
              <a:buSzPct val="100000"/>
              <a:buFont typeface="Arial" pitchFamily="34" charset="0"/>
              <a:buNone/>
            </a:pPr>
            <a:r>
              <a:rPr lang="tr-TR" i="1" dirty="0" smtClean="0">
                <a:solidFill>
                  <a:srgbClr val="000000"/>
                </a:solidFill>
                <a:latin typeface="Calibri"/>
                <a:ea typeface="Arial Unicode MS" pitchFamily="34" charset="-128"/>
                <a:cs typeface="Arial Unicode MS" pitchFamily="34" charset="-128"/>
              </a:rPr>
              <a:t>Nemli-ıslak Koşullarda </a:t>
            </a:r>
            <a:r>
              <a:rPr lang="tr-TR" i="1" dirty="0" smtClean="0">
                <a:solidFill>
                  <a:prstClr val="black"/>
                </a:solidFill>
                <a:latin typeface="Calibri"/>
                <a:cs typeface="Arial" pitchFamily="34" charset="0"/>
              </a:rPr>
              <a:t>çalışmak</a:t>
            </a:r>
            <a:endParaRPr lang="en-GB" i="1" dirty="0">
              <a:solidFill>
                <a:prstClr val="black"/>
              </a:solidFill>
              <a:latin typeface="Calibri"/>
              <a:cs typeface="Arial" pitchFamily="34" charset="0"/>
            </a:endParaRPr>
          </a:p>
        </p:txBody>
      </p:sp>
      <p:sp>
        <p:nvSpPr>
          <p:cNvPr id="79" name="Text Box 37"/>
          <p:cNvSpPr txBox="1">
            <a:spLocks noChangeArrowheads="1"/>
          </p:cNvSpPr>
          <p:nvPr/>
        </p:nvSpPr>
        <p:spPr bwMode="auto">
          <a:xfrm>
            <a:off x="4276725" y="2522151"/>
            <a:ext cx="1364220"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eaLnBrk="1" hangingPunct="1">
              <a:spcBef>
                <a:spcPts val="938"/>
              </a:spcBef>
              <a:buClr>
                <a:srgbClr val="000000"/>
              </a:buClr>
              <a:buSzPct val="100000"/>
              <a:buFont typeface="Arial" pitchFamily="34" charset="0"/>
              <a:buNone/>
            </a:pPr>
            <a:r>
              <a:rPr lang="tr-TR" i="1" dirty="0">
                <a:solidFill>
                  <a:prstClr val="black"/>
                </a:solidFill>
                <a:latin typeface="Calibri"/>
                <a:cs typeface="Arial" pitchFamily="34" charset="0"/>
              </a:rPr>
              <a:t>Basınçlı</a:t>
            </a:r>
            <a:r>
              <a:rPr lang="tr-TR" i="1" dirty="0">
                <a:solidFill>
                  <a:srgbClr val="000000"/>
                </a:solidFill>
                <a:latin typeface="Calibri"/>
                <a:ea typeface="Arial Unicode MS" pitchFamily="34" charset="-128"/>
                <a:cs typeface="Arial Unicode MS" pitchFamily="34" charset="-128"/>
              </a:rPr>
              <a:t> </a:t>
            </a:r>
            <a:r>
              <a:rPr lang="tr-TR" i="1" dirty="0" smtClean="0">
                <a:solidFill>
                  <a:srgbClr val="000000"/>
                </a:solidFill>
                <a:latin typeface="Calibri"/>
                <a:ea typeface="Arial Unicode MS" pitchFamily="34" charset="-128"/>
                <a:cs typeface="Arial Unicode MS" pitchFamily="34" charset="-128"/>
              </a:rPr>
              <a:t>Ortam</a:t>
            </a:r>
            <a:endParaRPr lang="en-GB" i="1" dirty="0">
              <a:solidFill>
                <a:srgbClr val="000000"/>
              </a:solidFill>
              <a:latin typeface="Calibri"/>
              <a:ea typeface="Arial Unicode MS" pitchFamily="34" charset="-128"/>
              <a:cs typeface="Arial Unicode MS" pitchFamily="34" charset="-128"/>
            </a:endParaRPr>
          </a:p>
        </p:txBody>
      </p:sp>
      <p:sp>
        <p:nvSpPr>
          <p:cNvPr id="80" name="Text Box 38"/>
          <p:cNvSpPr txBox="1">
            <a:spLocks noChangeArrowheads="1"/>
          </p:cNvSpPr>
          <p:nvPr/>
        </p:nvSpPr>
        <p:spPr bwMode="auto">
          <a:xfrm>
            <a:off x="4252913" y="3234939"/>
            <a:ext cx="756617"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eaLnBrk="1" hangingPunct="1">
              <a:spcBef>
                <a:spcPts val="938"/>
              </a:spcBef>
              <a:buClr>
                <a:srgbClr val="000000"/>
              </a:buClr>
              <a:buSzPct val="100000"/>
              <a:buFont typeface="Arial" pitchFamily="34" charset="0"/>
              <a:buNone/>
            </a:pPr>
            <a:r>
              <a:rPr lang="tr-TR" i="1" dirty="0">
                <a:solidFill>
                  <a:prstClr val="black"/>
                </a:solidFill>
                <a:latin typeface="Calibri"/>
                <a:cs typeface="Arial" pitchFamily="34" charset="0"/>
              </a:rPr>
              <a:t>Titreşim</a:t>
            </a:r>
            <a:endParaRPr lang="en-GB" i="1" dirty="0">
              <a:solidFill>
                <a:prstClr val="black"/>
              </a:solidFill>
              <a:latin typeface="Calibri"/>
              <a:cs typeface="Arial" pitchFamily="34" charset="0"/>
            </a:endParaRPr>
          </a:p>
        </p:txBody>
      </p:sp>
      <p:sp>
        <p:nvSpPr>
          <p:cNvPr id="81" name="Text Box 39"/>
          <p:cNvSpPr txBox="1">
            <a:spLocks noChangeArrowheads="1"/>
          </p:cNvSpPr>
          <p:nvPr/>
        </p:nvSpPr>
        <p:spPr bwMode="auto">
          <a:xfrm>
            <a:off x="4254500" y="3939788"/>
            <a:ext cx="1208664"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defPPr>
              <a:defRPr lang="de-DE"/>
            </a:defPPr>
            <a:lvl1pPr defTabSz="449263" eaLnBrk="1" hangingPunct="1">
              <a:spcBef>
                <a:spcPts val="938"/>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i="1">
                <a:solidFill>
                  <a:prstClr val="black"/>
                </a:solidFill>
                <a:latin typeface="Calibri"/>
                <a:ea typeface="MS PGothic" pitchFamily="34" charset="-128"/>
                <a:cs typeface="Arial" pitchFamily="34"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9pPr>
          </a:lstStyle>
          <a:p>
            <a:r>
              <a:rPr lang="en-GB" dirty="0"/>
              <a:t>S</a:t>
            </a:r>
            <a:r>
              <a:rPr lang="tr-TR" dirty="0" smtClean="0"/>
              <a:t>es (Gürültü)</a:t>
            </a:r>
            <a:endParaRPr lang="en-GB" dirty="0"/>
          </a:p>
        </p:txBody>
      </p:sp>
      <p:sp>
        <p:nvSpPr>
          <p:cNvPr id="82" name="Text Box 40"/>
          <p:cNvSpPr txBox="1">
            <a:spLocks noChangeArrowheads="1"/>
          </p:cNvSpPr>
          <p:nvPr/>
        </p:nvSpPr>
        <p:spPr bwMode="auto">
          <a:xfrm>
            <a:off x="4256088" y="4650988"/>
            <a:ext cx="1008931"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defPPr>
              <a:defRPr lang="de-DE"/>
            </a:defPPr>
            <a:lvl1pPr defTabSz="449263" eaLnBrk="1" hangingPunct="1">
              <a:spcBef>
                <a:spcPts val="938"/>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i="1">
                <a:solidFill>
                  <a:prstClr val="black"/>
                </a:solidFill>
                <a:latin typeface="Calibri"/>
                <a:ea typeface="MS PGothic" pitchFamily="34" charset="-128"/>
                <a:cs typeface="Arial" pitchFamily="34"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9pPr>
          </a:lstStyle>
          <a:p>
            <a:r>
              <a:rPr lang="tr-TR" smtClean="0"/>
              <a:t>Radyasyon</a:t>
            </a:r>
            <a:endParaRPr lang="tr-TR"/>
          </a:p>
        </p:txBody>
      </p:sp>
      <p:sp>
        <p:nvSpPr>
          <p:cNvPr id="83" name="Text Box 41"/>
          <p:cNvSpPr txBox="1">
            <a:spLocks noChangeArrowheads="1"/>
          </p:cNvSpPr>
          <p:nvPr/>
        </p:nvSpPr>
        <p:spPr bwMode="auto">
          <a:xfrm>
            <a:off x="4251325" y="5359013"/>
            <a:ext cx="176753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defPPr>
              <a:defRPr lang="de-DE"/>
            </a:defPPr>
            <a:lvl1pPr defTabSz="449263" eaLnBrk="1" hangingPunct="1">
              <a:spcBef>
                <a:spcPts val="938"/>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i="1">
                <a:solidFill>
                  <a:prstClr val="black"/>
                </a:solidFill>
                <a:latin typeface="Calibri"/>
                <a:ea typeface="MS PGothic" pitchFamily="34" charset="-128"/>
                <a:cs typeface="Arial" pitchFamily="34"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itchFamily="34" charset="0"/>
                <a:ea typeface="MS PGothic" pitchFamily="34" charset="-128"/>
              </a:defRPr>
            </a:lvl9pPr>
          </a:lstStyle>
          <a:p>
            <a:r>
              <a:rPr lang="tr-TR" dirty="0"/>
              <a:t>Yangın, </a:t>
            </a:r>
            <a:r>
              <a:rPr lang="tr-TR" dirty="0" smtClean="0"/>
              <a:t>Patlamalar</a:t>
            </a:r>
            <a:endParaRPr lang="en-GB" dirty="0"/>
          </a:p>
        </p:txBody>
      </p:sp>
      <p:sp>
        <p:nvSpPr>
          <p:cNvPr id="84" name="Text Box 42"/>
          <p:cNvSpPr txBox="1">
            <a:spLocks noChangeArrowheads="1"/>
          </p:cNvSpPr>
          <p:nvPr/>
        </p:nvSpPr>
        <p:spPr bwMode="auto">
          <a:xfrm>
            <a:off x="6945313" y="1807776"/>
            <a:ext cx="1084271"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eaLnBrk="1" hangingPunct="1">
              <a:spcBef>
                <a:spcPts val="938"/>
              </a:spcBef>
              <a:buClr>
                <a:srgbClr val="000000"/>
              </a:buClr>
              <a:buSzPct val="100000"/>
              <a:buFont typeface="Arial" pitchFamily="34" charset="0"/>
              <a:buNone/>
            </a:pPr>
            <a:r>
              <a:rPr lang="tr-TR" i="1">
                <a:solidFill>
                  <a:srgbClr val="000000"/>
                </a:solidFill>
                <a:latin typeface="Calibri"/>
                <a:ea typeface="Arial Unicode MS" pitchFamily="34" charset="-128"/>
                <a:cs typeface="Arial Unicode MS" pitchFamily="34" charset="-128"/>
              </a:rPr>
              <a:t>Kimyasallar</a:t>
            </a:r>
            <a:endParaRPr lang="en-GB" i="1">
              <a:solidFill>
                <a:srgbClr val="000000"/>
              </a:solidFill>
              <a:latin typeface="Calibri"/>
              <a:ea typeface="Arial Unicode MS" pitchFamily="34" charset="-128"/>
              <a:cs typeface="Arial Unicode MS" pitchFamily="34" charset="-128"/>
            </a:endParaRPr>
          </a:p>
        </p:txBody>
      </p:sp>
      <p:sp>
        <p:nvSpPr>
          <p:cNvPr id="85" name="Text Box 43"/>
          <p:cNvSpPr txBox="1">
            <a:spLocks noChangeArrowheads="1"/>
          </p:cNvSpPr>
          <p:nvPr/>
        </p:nvSpPr>
        <p:spPr bwMode="auto">
          <a:xfrm>
            <a:off x="6964362" y="2538025"/>
            <a:ext cx="191452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eaLnBrk="1" hangingPunct="1">
              <a:spcBef>
                <a:spcPts val="938"/>
              </a:spcBef>
              <a:buClr>
                <a:srgbClr val="000000"/>
              </a:buClr>
              <a:buSzPct val="100000"/>
              <a:buFont typeface="Arial" pitchFamily="34" charset="0"/>
              <a:buNone/>
            </a:pPr>
            <a:r>
              <a:rPr lang="tr-TR" i="1" dirty="0" smtClean="0">
                <a:solidFill>
                  <a:srgbClr val="000000"/>
                </a:solidFill>
                <a:latin typeface="Calibri"/>
                <a:ea typeface="Arial Unicode MS" pitchFamily="34" charset="-128"/>
                <a:cs typeface="Arial Unicode MS" pitchFamily="34" charset="-128"/>
              </a:rPr>
              <a:t>Biyolojik Materyaller</a:t>
            </a:r>
            <a:endParaRPr lang="tr-TR" i="1" dirty="0">
              <a:solidFill>
                <a:srgbClr val="000000"/>
              </a:solidFill>
              <a:latin typeface="Calibri"/>
              <a:ea typeface="Arial Unicode MS" pitchFamily="34" charset="-128"/>
              <a:cs typeface="Arial Unicode MS" pitchFamily="34" charset="-128"/>
            </a:endParaRPr>
          </a:p>
        </p:txBody>
      </p:sp>
      <p:sp>
        <p:nvSpPr>
          <p:cNvPr id="86" name="Text Box 44"/>
          <p:cNvSpPr txBox="1">
            <a:spLocks noChangeArrowheads="1"/>
          </p:cNvSpPr>
          <p:nvPr/>
        </p:nvSpPr>
        <p:spPr bwMode="auto">
          <a:xfrm>
            <a:off x="6899275" y="3258751"/>
            <a:ext cx="1535113"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eaLnBrk="1" hangingPunct="1">
              <a:spcBef>
                <a:spcPts val="938"/>
              </a:spcBef>
              <a:buClr>
                <a:srgbClr val="000000"/>
              </a:buClr>
              <a:buSzPct val="100000"/>
              <a:buFont typeface="Arial" pitchFamily="34" charset="0"/>
              <a:buNone/>
            </a:pPr>
            <a:r>
              <a:rPr lang="tr-TR" i="1" dirty="0">
                <a:solidFill>
                  <a:srgbClr val="000000"/>
                </a:solidFill>
                <a:latin typeface="Calibri"/>
                <a:ea typeface="Arial Unicode MS" pitchFamily="34" charset="-128"/>
                <a:cs typeface="Arial Unicode MS" pitchFamily="34" charset="-128"/>
              </a:rPr>
              <a:t>Fiziksel </a:t>
            </a:r>
            <a:r>
              <a:rPr lang="tr-TR" i="1" dirty="0" smtClean="0">
                <a:solidFill>
                  <a:srgbClr val="000000"/>
                </a:solidFill>
                <a:latin typeface="Calibri"/>
                <a:ea typeface="Arial Unicode MS" pitchFamily="34" charset="-128"/>
                <a:cs typeface="Arial Unicode MS" pitchFamily="34" charset="-128"/>
              </a:rPr>
              <a:t>Stres</a:t>
            </a:r>
            <a:endParaRPr lang="en-GB" i="1" dirty="0">
              <a:solidFill>
                <a:srgbClr val="000000"/>
              </a:solidFill>
              <a:latin typeface="Calibri"/>
              <a:ea typeface="Arial Unicode MS" pitchFamily="34" charset="-128"/>
              <a:cs typeface="Arial Unicode MS" pitchFamily="34" charset="-128"/>
            </a:endParaRPr>
          </a:p>
        </p:txBody>
      </p:sp>
      <p:sp>
        <p:nvSpPr>
          <p:cNvPr id="87" name="Text Box 45"/>
          <p:cNvSpPr txBox="1">
            <a:spLocks noChangeArrowheads="1"/>
          </p:cNvSpPr>
          <p:nvPr/>
        </p:nvSpPr>
        <p:spPr bwMode="auto">
          <a:xfrm>
            <a:off x="6899275" y="3906451"/>
            <a:ext cx="155728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eaLnBrk="1" hangingPunct="1">
              <a:spcBef>
                <a:spcPts val="938"/>
              </a:spcBef>
              <a:buClr>
                <a:srgbClr val="000000"/>
              </a:buClr>
              <a:buSzPct val="100000"/>
              <a:buFont typeface="Arial" pitchFamily="34" charset="0"/>
              <a:buNone/>
            </a:pPr>
            <a:r>
              <a:rPr lang="en-GB" i="1" dirty="0">
                <a:solidFill>
                  <a:srgbClr val="000000"/>
                </a:solidFill>
                <a:latin typeface="Calibri"/>
                <a:ea typeface="Arial Unicode MS" pitchFamily="34" charset="-128"/>
                <a:cs typeface="Arial Unicode MS" pitchFamily="34" charset="-128"/>
              </a:rPr>
              <a:t>Ps</a:t>
            </a:r>
            <a:r>
              <a:rPr lang="tr-TR" i="1" dirty="0" err="1" smtClean="0">
                <a:solidFill>
                  <a:srgbClr val="000000"/>
                </a:solidFill>
                <a:latin typeface="Calibri"/>
                <a:ea typeface="Arial Unicode MS" pitchFamily="34" charset="-128"/>
                <a:cs typeface="Arial Unicode MS" pitchFamily="34" charset="-128"/>
              </a:rPr>
              <a:t>ikososyal</a:t>
            </a:r>
            <a:r>
              <a:rPr lang="tr-TR" i="1" dirty="0" smtClean="0">
                <a:solidFill>
                  <a:srgbClr val="000000"/>
                </a:solidFill>
                <a:latin typeface="Calibri"/>
                <a:ea typeface="Arial Unicode MS" pitchFamily="34" charset="-128"/>
                <a:cs typeface="Arial Unicode MS" pitchFamily="34" charset="-128"/>
              </a:rPr>
              <a:t> Stres</a:t>
            </a:r>
            <a:endParaRPr lang="en-GB" i="1" dirty="0">
              <a:solidFill>
                <a:srgbClr val="000000"/>
              </a:solidFill>
              <a:latin typeface="Calibri"/>
              <a:ea typeface="Arial Unicode MS" pitchFamily="34" charset="-128"/>
              <a:cs typeface="Arial Unicode MS" pitchFamily="34" charset="-128"/>
            </a:endParaRPr>
          </a:p>
        </p:txBody>
      </p:sp>
      <p:sp>
        <p:nvSpPr>
          <p:cNvPr id="88" name="Text Box 46"/>
          <p:cNvSpPr txBox="1">
            <a:spLocks noChangeArrowheads="1"/>
          </p:cNvSpPr>
          <p:nvPr/>
        </p:nvSpPr>
        <p:spPr bwMode="auto">
          <a:xfrm>
            <a:off x="6953250" y="4650988"/>
            <a:ext cx="753411"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eaLnBrk="1" hangingPunct="1">
              <a:spcBef>
                <a:spcPts val="938"/>
              </a:spcBef>
              <a:buClr>
                <a:srgbClr val="000000"/>
              </a:buClr>
              <a:buSzPct val="100000"/>
              <a:buFont typeface="Arial" pitchFamily="34" charset="0"/>
              <a:buNone/>
            </a:pPr>
            <a:r>
              <a:rPr lang="tr-TR" i="1" dirty="0">
                <a:solidFill>
                  <a:srgbClr val="000000"/>
                </a:solidFill>
                <a:latin typeface="Calibri"/>
                <a:ea typeface="Arial Unicode MS" pitchFamily="34" charset="-128"/>
                <a:cs typeface="Arial Unicode MS" pitchFamily="34" charset="-128"/>
              </a:rPr>
              <a:t>İnsanlar</a:t>
            </a:r>
            <a:endParaRPr lang="en-GB" i="1" dirty="0">
              <a:solidFill>
                <a:srgbClr val="000000"/>
              </a:solidFill>
              <a:latin typeface="Calibri"/>
              <a:ea typeface="Arial Unicode MS" pitchFamily="34" charset="-128"/>
              <a:cs typeface="Arial Unicode MS" pitchFamily="34" charset="-128"/>
            </a:endParaRPr>
          </a:p>
        </p:txBody>
      </p:sp>
      <p:sp>
        <p:nvSpPr>
          <p:cNvPr id="89" name="Text Box 47"/>
          <p:cNvSpPr txBox="1">
            <a:spLocks noChangeArrowheads="1"/>
          </p:cNvSpPr>
          <p:nvPr/>
        </p:nvSpPr>
        <p:spPr bwMode="auto">
          <a:xfrm>
            <a:off x="6956425" y="5359013"/>
            <a:ext cx="955711"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eaLnBrk="1" hangingPunct="1">
              <a:spcBef>
                <a:spcPts val="938"/>
              </a:spcBef>
              <a:buClr>
                <a:srgbClr val="000000"/>
              </a:buClr>
              <a:buSzPct val="100000"/>
              <a:buFont typeface="Arial" pitchFamily="34" charset="0"/>
              <a:buNone/>
            </a:pPr>
            <a:r>
              <a:rPr lang="tr-TR" i="1" dirty="0">
                <a:solidFill>
                  <a:prstClr val="black"/>
                </a:solidFill>
                <a:latin typeface="Calibri"/>
                <a:cs typeface="Arial" pitchFamily="34" charset="0"/>
              </a:rPr>
              <a:t>Hayvanlar</a:t>
            </a:r>
            <a:endParaRPr lang="en-GB" i="1" dirty="0">
              <a:solidFill>
                <a:prstClr val="black"/>
              </a:solidFill>
              <a:latin typeface="Calibri"/>
              <a:cs typeface="Arial" pitchFamily="34" charset="0"/>
            </a:endParaRPr>
          </a:p>
        </p:txBody>
      </p:sp>
      <p:pic>
        <p:nvPicPr>
          <p:cNvPr id="90" name="Picture 4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40125" y="3049588"/>
            <a:ext cx="622300" cy="647700"/>
          </a:xfrm>
          <a:prstGeom prst="rect">
            <a:avLst/>
          </a:prstGeom>
          <a:noFill/>
          <a:ln>
            <a:noFill/>
          </a:ln>
          <a:effectLst>
            <a:outerShdw dist="17819" dir="2700000" algn="ctr" rotWithShape="0">
              <a:srgbClr val="000000">
                <a:alpha val="50026"/>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91" name="Picture 4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40125" y="3760788"/>
            <a:ext cx="620713" cy="646112"/>
          </a:xfrm>
          <a:prstGeom prst="rect">
            <a:avLst/>
          </a:prstGeom>
          <a:noFill/>
          <a:ln>
            <a:noFill/>
          </a:ln>
          <a:effectLst>
            <a:outerShdw dist="17819" dir="2700000" algn="ctr" rotWithShape="0">
              <a:srgbClr val="000000">
                <a:alpha val="50026"/>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92" name="Picture 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40125" y="4470400"/>
            <a:ext cx="625475" cy="650875"/>
          </a:xfrm>
          <a:prstGeom prst="rect">
            <a:avLst/>
          </a:prstGeom>
          <a:noFill/>
          <a:ln>
            <a:noFill/>
          </a:ln>
          <a:effectLst>
            <a:outerShdw dist="17819" dir="2700000" algn="ctr" rotWithShape="0">
              <a:srgbClr val="000000">
                <a:alpha val="50026"/>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93" name="Picture 5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40125" y="5180013"/>
            <a:ext cx="622300" cy="647700"/>
          </a:xfrm>
          <a:prstGeom prst="rect">
            <a:avLst/>
          </a:prstGeom>
          <a:noFill/>
          <a:ln>
            <a:noFill/>
          </a:ln>
          <a:effectLst>
            <a:outerShdw dist="17819" dir="2700000" algn="ctr" rotWithShape="0">
              <a:srgbClr val="000000">
                <a:alpha val="50026"/>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94" name="Picture 5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40463" y="1630363"/>
            <a:ext cx="628650" cy="654050"/>
          </a:xfrm>
          <a:prstGeom prst="rect">
            <a:avLst/>
          </a:prstGeom>
          <a:noFill/>
          <a:ln>
            <a:noFill/>
          </a:ln>
          <a:effectLst>
            <a:outerShdw dist="17819" dir="2700000" algn="ctr" rotWithShape="0">
              <a:srgbClr val="000000">
                <a:alpha val="50026"/>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95" name="Picture 5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40463" y="2336800"/>
            <a:ext cx="628650" cy="654050"/>
          </a:xfrm>
          <a:prstGeom prst="rect">
            <a:avLst/>
          </a:prstGeom>
          <a:noFill/>
          <a:ln>
            <a:noFill/>
          </a:ln>
          <a:effectLst>
            <a:outerShdw dist="17819" dir="2700000" algn="ctr" rotWithShape="0">
              <a:srgbClr val="000000">
                <a:alpha val="50026"/>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96" name="Picture 5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40463" y="3055938"/>
            <a:ext cx="620712" cy="644525"/>
          </a:xfrm>
          <a:prstGeom prst="rect">
            <a:avLst/>
          </a:prstGeom>
          <a:noFill/>
          <a:ln>
            <a:noFill/>
          </a:ln>
          <a:effectLst>
            <a:outerShdw dist="17819" dir="2700000" algn="ctr" rotWithShape="0">
              <a:srgbClr val="000000">
                <a:alpha val="50026"/>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97" name="Picture 5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40463" y="3760788"/>
            <a:ext cx="623887" cy="647700"/>
          </a:xfrm>
          <a:prstGeom prst="rect">
            <a:avLst/>
          </a:prstGeom>
          <a:noFill/>
          <a:ln>
            <a:noFill/>
          </a:ln>
          <a:effectLst>
            <a:outerShdw dist="17819" dir="2700000" algn="ctr" rotWithShape="0">
              <a:srgbClr val="000000">
                <a:alpha val="50026"/>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98" name="Picture 5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40463" y="4467225"/>
            <a:ext cx="628650" cy="654050"/>
          </a:xfrm>
          <a:prstGeom prst="rect">
            <a:avLst/>
          </a:prstGeom>
          <a:noFill/>
          <a:ln>
            <a:noFill/>
          </a:ln>
          <a:effectLst>
            <a:outerShdw dist="17819" dir="2700000" algn="ctr" rotWithShape="0">
              <a:srgbClr val="000000">
                <a:alpha val="50026"/>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99" name="Picture 5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40463" y="5176838"/>
            <a:ext cx="628650" cy="654050"/>
          </a:xfrm>
          <a:prstGeom prst="rect">
            <a:avLst/>
          </a:prstGeom>
          <a:noFill/>
          <a:ln>
            <a:noFill/>
          </a:ln>
          <a:effectLst>
            <a:outerShdw dist="17819" dir="2700000" algn="ctr" rotWithShape="0">
              <a:srgbClr val="000000">
                <a:alpha val="50026"/>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100" name="Picture 5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9313" y="5886450"/>
            <a:ext cx="627062" cy="650875"/>
          </a:xfrm>
          <a:prstGeom prst="rect">
            <a:avLst/>
          </a:prstGeom>
          <a:noFill/>
          <a:ln>
            <a:noFill/>
          </a:ln>
          <a:effectLst>
            <a:outerShdw dist="17819" dir="2700000" algn="ctr" rotWithShape="0">
              <a:srgbClr val="000000">
                <a:alpha val="50026"/>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101" name="Picture 5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40125" y="1627188"/>
            <a:ext cx="631825" cy="657225"/>
          </a:xfrm>
          <a:prstGeom prst="rect">
            <a:avLst/>
          </a:prstGeom>
          <a:noFill/>
          <a:ln>
            <a:noFill/>
          </a:ln>
          <a:effectLst>
            <a:outerShdw dist="17819" dir="2700000" algn="ctr" rotWithShape="0">
              <a:srgbClr val="000000">
                <a:alpha val="50026"/>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102" name="Text Box 29"/>
          <p:cNvSpPr txBox="1">
            <a:spLocks noChangeArrowheads="1"/>
          </p:cNvSpPr>
          <p:nvPr/>
        </p:nvSpPr>
        <p:spPr bwMode="auto">
          <a:xfrm>
            <a:off x="1552575" y="3914388"/>
            <a:ext cx="1110432"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eaLnBrk="1" hangingPunct="1">
              <a:spcBef>
                <a:spcPts val="938"/>
              </a:spcBef>
              <a:buClr>
                <a:srgbClr val="000000"/>
              </a:buClr>
              <a:buSzPct val="100000"/>
              <a:buFont typeface="Arial" pitchFamily="34" charset="0"/>
              <a:buNone/>
            </a:pPr>
            <a:r>
              <a:rPr lang="tr-TR" i="1" dirty="0">
                <a:solidFill>
                  <a:prstClr val="black"/>
                </a:solidFill>
                <a:latin typeface="Calibri"/>
                <a:cs typeface="Arial" pitchFamily="34" charset="0"/>
              </a:rPr>
              <a:t>Aydınlatma</a:t>
            </a:r>
            <a:r>
              <a:rPr lang="en-GB" sz="1500" i="1" dirty="0">
                <a:solidFill>
                  <a:srgbClr val="000000"/>
                </a:solidFill>
                <a:latin typeface="Calibri"/>
                <a:ea typeface="Arial Unicode MS" pitchFamily="34" charset="-128"/>
                <a:cs typeface="Arial Unicode MS" pitchFamily="34" charset="-128"/>
              </a:rPr>
              <a:t> </a:t>
            </a:r>
          </a:p>
        </p:txBody>
      </p:sp>
    </p:spTree>
    <p:extLst>
      <p:ext uri="{BB962C8B-B14F-4D97-AF65-F5344CB8AC3E}">
        <p14:creationId xmlns:p14="http://schemas.microsoft.com/office/powerpoint/2010/main" val="1782521561"/>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85725" y="2840075"/>
            <a:ext cx="8935450" cy="1683637"/>
          </a:xfrm>
          <a:prstGeom prst="rect">
            <a:avLst/>
          </a:prstGeom>
          <a:noFill/>
          <a:ln w="9525" algn="ctr">
            <a:noFill/>
            <a:round/>
            <a:headEnd/>
            <a:tailEnd/>
          </a:ln>
        </p:spPr>
        <p:txBody>
          <a:bodyPr wrap="none" anchor="ctr"/>
          <a:lstStyle/>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Riskleri Belirleme – Tahmin Etme </a:t>
            </a:r>
          </a:p>
        </p:txBody>
      </p:sp>
      <p:sp>
        <p:nvSpPr>
          <p:cNvPr id="2" name="Altıgen 1"/>
          <p:cNvSpPr/>
          <p:nvPr/>
        </p:nvSpPr>
        <p:spPr>
          <a:xfrm>
            <a:off x="3829050" y="1714500"/>
            <a:ext cx="1476375" cy="1219200"/>
          </a:xfrm>
          <a:prstGeom prst="hexagon">
            <a:avLst/>
          </a:prstGeom>
          <a:ln w="47625">
            <a:solidFill>
              <a:srgbClr val="575F57"/>
            </a:solidFill>
          </a:ln>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rtlCol="0" anchor="ctr"/>
          <a:lstStyle/>
          <a:p>
            <a:pPr algn="ctr"/>
            <a:r>
              <a:rPr lang="tr-TR" sz="7200" b="1" dirty="0" smtClean="0">
                <a:solidFill>
                  <a:srgbClr val="FFFFFF"/>
                </a:solidFill>
                <a:latin typeface="Cambria" pitchFamily="18" charset="0"/>
              </a:rPr>
              <a:t>2</a:t>
            </a:r>
            <a:endParaRPr lang="tr-TR" sz="7200" b="1" dirty="0">
              <a:solidFill>
                <a:srgbClr val="FFFFFF"/>
              </a:solidFill>
              <a:latin typeface="Cambria" pitchFamily="18" charset="0"/>
            </a:endParaRP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981529800"/>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RİSKLERİ BELİRLEME – TAHMİN ETME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b="1" i="1" dirty="0" smtClean="0">
                <a:solidFill>
                  <a:srgbClr val="000000"/>
                </a:solidFill>
                <a:latin typeface="Calibri" pitchFamily="34" charset="0"/>
                <a:cs typeface="Calibri" pitchFamily="34" charset="0"/>
              </a:rPr>
              <a:t>Tespit </a:t>
            </a:r>
            <a:r>
              <a:rPr lang="tr-TR" sz="2000" b="1" i="1" dirty="0">
                <a:solidFill>
                  <a:srgbClr val="000000"/>
                </a:solidFill>
                <a:latin typeface="Calibri" pitchFamily="34" charset="0"/>
                <a:cs typeface="Calibri" pitchFamily="34" charset="0"/>
              </a:rPr>
              <a:t>edilmiş olan tehlikelerin her biri ayrı ayrı dikkate alınarak bu tehlikelerden kaynaklanabilecek risklerin </a:t>
            </a:r>
            <a:endParaRPr lang="tr-TR" sz="2000" b="1" i="1" dirty="0" smtClean="0">
              <a:solidFill>
                <a:srgbClr val="000000"/>
              </a:solidFill>
              <a:latin typeface="Calibri" pitchFamily="34" charset="0"/>
              <a:cs typeface="Calibri" pitchFamily="34" charset="0"/>
            </a:endParaRPr>
          </a:p>
          <a:p>
            <a:pPr marL="800100" lvl="1" indent="-342900">
              <a:spcAft>
                <a:spcPts val="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Hangi sıklıkta oluşabileceği,</a:t>
            </a:r>
          </a:p>
          <a:p>
            <a:pPr marL="800100" lvl="1" indent="-342900">
              <a:spcAft>
                <a:spcPts val="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Risklerden kimlerin, </a:t>
            </a:r>
          </a:p>
          <a:p>
            <a:pPr marL="800100" lvl="1" indent="-342900">
              <a:spcAft>
                <a:spcPts val="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Nelerin, </a:t>
            </a:r>
          </a:p>
          <a:p>
            <a:pPr marL="800100" lvl="1" indent="-342900">
              <a:spcAft>
                <a:spcPts val="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Ne şekilde, </a:t>
            </a:r>
          </a:p>
          <a:p>
            <a:pPr marL="800100" lvl="1" indent="-342900">
              <a:spcAft>
                <a:spcPts val="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Hangi şiddette,…. </a:t>
            </a:r>
            <a:r>
              <a:rPr lang="tr-TR" sz="2000" i="1" dirty="0" smtClean="0">
                <a:solidFill>
                  <a:srgbClr val="000000"/>
                </a:solidFill>
                <a:latin typeface="Calibri" pitchFamily="34" charset="0"/>
                <a:cs typeface="Calibri" pitchFamily="34" charset="0"/>
              </a:rPr>
              <a:t>zarar görebileceği belirlenir. </a:t>
            </a:r>
          </a:p>
          <a:p>
            <a:pP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Bu </a:t>
            </a:r>
            <a:r>
              <a:rPr lang="tr-TR" sz="2000" b="1" i="1" dirty="0">
                <a:solidFill>
                  <a:srgbClr val="000000"/>
                </a:solidFill>
                <a:latin typeface="Calibri" pitchFamily="34" charset="0"/>
                <a:cs typeface="Calibri" pitchFamily="34" charset="0"/>
              </a:rPr>
              <a:t>belirleme yapılırken mevcut kontrol tedbirlerinin etkisi de göz önünde bulundurulur</a:t>
            </a:r>
            <a:r>
              <a:rPr lang="tr-TR" sz="2000" b="1" i="1" dirty="0" smtClean="0">
                <a:solidFill>
                  <a:srgbClr val="000000"/>
                </a:solidFill>
                <a:latin typeface="Calibri" pitchFamily="34" charset="0"/>
                <a:cs typeface="Calibri" pitchFamily="34" charset="0"/>
              </a:rPr>
              <a:t>.</a:t>
            </a:r>
          </a:p>
          <a:p>
            <a:pPr algn="ctr">
              <a:spcAft>
                <a:spcPts val="0"/>
              </a:spcAft>
              <a:buClr>
                <a:srgbClr val="292929"/>
              </a:buClr>
              <a:defRPr/>
            </a:pPr>
            <a:endParaRPr lang="tr-TR" sz="800" b="1"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(İSG </a:t>
            </a:r>
            <a:r>
              <a:rPr lang="tr-TR" sz="2000" i="1" dirty="0">
                <a:solidFill>
                  <a:srgbClr val="000000"/>
                </a:solidFill>
                <a:latin typeface="Calibri" pitchFamily="34" charset="0"/>
                <a:cs typeface="Calibri" pitchFamily="34" charset="0"/>
              </a:rPr>
              <a:t>Risk Değerlendirmesi Yönetmeliği-Aralık, </a:t>
            </a:r>
            <a:r>
              <a:rPr lang="tr-TR" sz="2000" i="1" dirty="0" smtClean="0">
                <a:solidFill>
                  <a:srgbClr val="000000"/>
                </a:solidFill>
                <a:latin typeface="Calibri" pitchFamily="34" charset="0"/>
                <a:cs typeface="Calibri" pitchFamily="34" charset="0"/>
              </a:rPr>
              <a:t>2012)</a:t>
            </a:r>
            <a:endParaRPr lang="tr-TR" sz="2000"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862183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104275" y="2933700"/>
            <a:ext cx="8935450" cy="1683637"/>
          </a:xfrm>
          <a:prstGeom prst="rect">
            <a:avLst/>
          </a:prstGeom>
          <a:noFill/>
          <a:ln w="9525" algn="ctr">
            <a:noFill/>
            <a:round/>
            <a:headEnd/>
            <a:tailEnd/>
          </a:ln>
        </p:spPr>
        <p:txBody>
          <a:bodyPr wrap="none" anchor="ctr"/>
          <a:lstStyle/>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Risk Değerecenlendirme-Analiz Etme</a:t>
            </a:r>
          </a:p>
          <a:p>
            <a:pPr marL="36000" algn="ctr"/>
            <a:r>
              <a:rPr lang="tr-TR" sz="4000" noProof="1">
                <a:solidFill>
                  <a:srgbClr val="575757"/>
                </a:solidFill>
                <a:effectLst>
                  <a:innerShdw blurRad="63500" dist="50800" dir="8100000">
                    <a:prstClr val="black">
                      <a:alpha val="50000"/>
                    </a:prstClr>
                  </a:innerShdw>
                </a:effectLst>
                <a:latin typeface="Calibri" pitchFamily="34" charset="0"/>
                <a:cs typeface="Calibri" pitchFamily="34" charset="0"/>
              </a:rPr>
              <a:t>«Kabul Edilebilirlik </a:t>
            </a:r>
            <a:r>
              <a:rPr lang="tr-TR" sz="40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Değerlendirmesi-KERD»</a:t>
            </a:r>
            <a:endParaRPr lang="tr-TR" sz="40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 name="Altıgen 1"/>
          <p:cNvSpPr/>
          <p:nvPr/>
        </p:nvSpPr>
        <p:spPr>
          <a:xfrm>
            <a:off x="3829050" y="1714500"/>
            <a:ext cx="1476375" cy="1219200"/>
          </a:xfrm>
          <a:prstGeom prst="hexagon">
            <a:avLst/>
          </a:prstGeom>
          <a:ln w="47625">
            <a:solidFill>
              <a:srgbClr val="575F57"/>
            </a:solidFill>
          </a:ln>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rtlCol="0" anchor="ctr"/>
          <a:lstStyle/>
          <a:p>
            <a:pPr algn="ctr"/>
            <a:r>
              <a:rPr lang="tr-TR" sz="7200" b="1" dirty="0">
                <a:solidFill>
                  <a:srgbClr val="FFFFFF"/>
                </a:solidFill>
                <a:latin typeface="Cambria" pitchFamily="18" charset="0"/>
              </a:rPr>
              <a:t>3</a:t>
            </a: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837041254"/>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RİSKLERİ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DERECELENDİRME - ANALİZ ETME</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spcAft>
                <a:spcPts val="0"/>
              </a:spcAft>
              <a:buClr>
                <a:srgbClr val="292929"/>
              </a:buClr>
              <a:defRPr/>
            </a:pPr>
            <a:r>
              <a:rPr lang="tr-TR" sz="2000" b="1" i="1" dirty="0" smtClean="0">
                <a:solidFill>
                  <a:srgbClr val="000000"/>
                </a:solidFill>
                <a:latin typeface="Calibri" pitchFamily="34" charset="0"/>
                <a:cs typeface="Calibri" pitchFamily="34" charset="0"/>
              </a:rPr>
              <a:t>Toplanan </a:t>
            </a:r>
            <a:r>
              <a:rPr lang="tr-TR" sz="2000" b="1" i="1" dirty="0">
                <a:solidFill>
                  <a:srgbClr val="000000"/>
                </a:solidFill>
                <a:latin typeface="Calibri" pitchFamily="34" charset="0"/>
                <a:cs typeface="Calibri" pitchFamily="34" charset="0"/>
              </a:rPr>
              <a:t>bilgi ve veriler ışığında belirlenen riskler; </a:t>
            </a:r>
            <a:endParaRPr lang="tr-TR" sz="2000" b="1" i="1" dirty="0" smtClean="0">
              <a:solidFill>
                <a:srgbClr val="000000"/>
              </a:solidFill>
              <a:latin typeface="Calibri" pitchFamily="34" charset="0"/>
              <a:cs typeface="Calibri" pitchFamily="34" charset="0"/>
            </a:endParaRPr>
          </a:p>
          <a:p>
            <a:pPr marL="800100" lvl="1" indent="-342900">
              <a:spcAft>
                <a:spcPts val="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İşletmenin faaliyetine ilişkin özellikleri, </a:t>
            </a:r>
          </a:p>
          <a:p>
            <a:pPr marL="800100" lvl="1" indent="-342900">
              <a:spcAft>
                <a:spcPts val="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İşyerindeki tehlike veya risklerin nitelikleri, </a:t>
            </a:r>
          </a:p>
          <a:p>
            <a:pPr marL="800100" lvl="1" indent="-342900">
              <a:spcAft>
                <a:spcPts val="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İşyerinin kısıtları,</a:t>
            </a:r>
          </a:p>
          <a:p>
            <a:pPr marL="800100" lvl="1" indent="-342900">
              <a:spcAft>
                <a:spcPts val="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Ulusal veya uluslararası standartlar,</a:t>
            </a:r>
          </a:p>
          <a:p>
            <a:pPr>
              <a:spcAft>
                <a:spcPts val="0"/>
              </a:spcAft>
              <a:buClr>
                <a:srgbClr val="292929"/>
              </a:buClr>
              <a:defRPr/>
            </a:pPr>
            <a:r>
              <a:rPr lang="tr-TR" sz="2000" b="1" i="1" dirty="0" smtClean="0">
                <a:solidFill>
                  <a:srgbClr val="000000"/>
                </a:solidFill>
                <a:latin typeface="Calibri" pitchFamily="34" charset="0"/>
                <a:cs typeface="Calibri" pitchFamily="34" charset="0"/>
              </a:rPr>
              <a:t>    </a:t>
            </a: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………….esas </a:t>
            </a:r>
            <a:r>
              <a:rPr lang="tr-TR" sz="2000" b="1" i="1" dirty="0">
                <a:solidFill>
                  <a:srgbClr val="000000"/>
                </a:solidFill>
                <a:latin typeface="Calibri" pitchFamily="34" charset="0"/>
                <a:cs typeface="Calibri" pitchFamily="34" charset="0"/>
              </a:rPr>
              <a:t>alınarak </a:t>
            </a:r>
            <a:r>
              <a:rPr lang="tr-TR" sz="2000" b="1" i="1" dirty="0">
                <a:solidFill>
                  <a:srgbClr val="C00000"/>
                </a:solidFill>
                <a:latin typeface="Calibri" pitchFamily="34" charset="0"/>
                <a:cs typeface="Calibri" pitchFamily="34" charset="0"/>
              </a:rPr>
              <a:t>seçilen yöntemlerden </a:t>
            </a:r>
            <a:r>
              <a:rPr lang="tr-TR" sz="2000" b="1" i="1" dirty="0">
                <a:solidFill>
                  <a:srgbClr val="000000"/>
                </a:solidFill>
                <a:latin typeface="Calibri" pitchFamily="34" charset="0"/>
                <a:cs typeface="Calibri" pitchFamily="34" charset="0"/>
              </a:rPr>
              <a:t>biri veya birkaçı bir arada kullanılarak analiz </a:t>
            </a:r>
            <a:r>
              <a:rPr lang="tr-TR" sz="2000" b="1" i="1" dirty="0" smtClean="0">
                <a:solidFill>
                  <a:srgbClr val="000000"/>
                </a:solidFill>
                <a:latin typeface="Calibri" pitchFamily="34" charset="0"/>
                <a:cs typeface="Calibri" pitchFamily="34" charset="0"/>
              </a:rPr>
              <a:t>edilir.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a:solidFill>
                  <a:srgbClr val="000000"/>
                </a:solidFill>
                <a:latin typeface="Calibri" pitchFamily="34" charset="0"/>
                <a:cs typeface="Calibri" pitchFamily="34" charset="0"/>
              </a:rPr>
              <a:t>(İSG Risk Değerlendirmesi Yönetmeliği-Aralık, </a:t>
            </a:r>
            <a:r>
              <a:rPr lang="tr-TR" sz="2000" i="1" dirty="0" smtClean="0">
                <a:solidFill>
                  <a:srgbClr val="000000"/>
                </a:solidFill>
                <a:latin typeface="Calibri" pitchFamily="34" charset="0"/>
                <a:cs typeface="Calibri" pitchFamily="34" charset="0"/>
              </a:rPr>
              <a:t>2012)</a:t>
            </a:r>
            <a:endParaRPr lang="tr-TR" sz="2000"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176534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PLANLA</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342900">
              <a:spcAft>
                <a:spcPts val="0"/>
              </a:spcAft>
              <a:buClr>
                <a:srgbClr val="292929"/>
              </a:buClr>
              <a:buFont typeface="Wingdings" pitchFamily="2" charset="2"/>
              <a:buChar char="ü"/>
              <a:defRPr/>
            </a:pPr>
            <a:endParaRPr lang="tr-TR" sz="1000" b="1" i="1" dirty="0" smtClean="0">
              <a:solidFill>
                <a:srgbClr val="000000"/>
              </a:solidFill>
              <a:latin typeface="Calibri" pitchFamily="34" charset="0"/>
              <a:cs typeface="Calibri" pitchFamily="34" charset="0"/>
            </a:endParaRP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İSG </a:t>
            </a:r>
            <a:r>
              <a:rPr lang="tr-TR" sz="2000" b="1" i="1" dirty="0">
                <a:solidFill>
                  <a:srgbClr val="000000"/>
                </a:solidFill>
                <a:latin typeface="Calibri" pitchFamily="34" charset="0"/>
                <a:cs typeface="Calibri" pitchFamily="34" charset="0"/>
              </a:rPr>
              <a:t>açısından </a:t>
            </a:r>
            <a:r>
              <a:rPr lang="tr-TR" sz="2000" b="1" i="1" dirty="0" smtClean="0">
                <a:solidFill>
                  <a:srgbClr val="000000"/>
                </a:solidFill>
                <a:latin typeface="Calibri" pitchFamily="34" charset="0"/>
                <a:cs typeface="Calibri" pitchFamily="34" charset="0"/>
              </a:rPr>
              <a:t>amacın belirlenmesi</a:t>
            </a: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Mevcut </a:t>
            </a:r>
            <a:r>
              <a:rPr lang="tr-TR" sz="2000" b="1" i="1" dirty="0">
                <a:solidFill>
                  <a:srgbClr val="000000"/>
                </a:solidFill>
                <a:latin typeface="Calibri" pitchFamily="34" charset="0"/>
                <a:cs typeface="Calibri" pitchFamily="34" charset="0"/>
              </a:rPr>
              <a:t>durumu analiz etme</a:t>
            </a: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Hedeflerin </a:t>
            </a:r>
            <a:r>
              <a:rPr lang="tr-TR" sz="2000" b="1" i="1" dirty="0">
                <a:solidFill>
                  <a:srgbClr val="000000"/>
                </a:solidFill>
                <a:latin typeface="Calibri" pitchFamily="34" charset="0"/>
                <a:cs typeface="Calibri" pitchFamily="34" charset="0"/>
              </a:rPr>
              <a:t>belirlenmesi</a:t>
            </a: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Kayıtların analizi edilmesi</a:t>
            </a:r>
            <a:endParaRPr lang="tr-TR" sz="2000" b="1" i="1" dirty="0">
              <a:solidFill>
                <a:srgbClr val="000000"/>
              </a:solidFill>
              <a:latin typeface="Calibri" pitchFamily="34" charset="0"/>
              <a:cs typeface="Calibri" pitchFamily="34" charset="0"/>
            </a:endParaRP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Tehlikelerin belirlenmesi</a:t>
            </a:r>
            <a:endParaRPr lang="tr-TR" sz="2000" b="1" i="1" dirty="0">
              <a:solidFill>
                <a:srgbClr val="000000"/>
              </a:solidFill>
              <a:latin typeface="Calibri" pitchFamily="34" charset="0"/>
              <a:cs typeface="Calibri" pitchFamily="34" charset="0"/>
            </a:endParaRP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Risk </a:t>
            </a:r>
            <a:r>
              <a:rPr lang="tr-TR" sz="2000" b="1" i="1" dirty="0">
                <a:solidFill>
                  <a:srgbClr val="000000"/>
                </a:solidFill>
                <a:latin typeface="Calibri" pitchFamily="34" charset="0"/>
                <a:cs typeface="Calibri" pitchFamily="34" charset="0"/>
              </a:rPr>
              <a:t>değerlendirme tekniklerinin </a:t>
            </a:r>
            <a:r>
              <a:rPr lang="tr-TR" sz="2000" b="1" i="1" dirty="0" smtClean="0">
                <a:solidFill>
                  <a:srgbClr val="000000"/>
                </a:solidFill>
                <a:latin typeface="Calibri" pitchFamily="34" charset="0"/>
                <a:cs typeface="Calibri" pitchFamily="34" charset="0"/>
              </a:rPr>
              <a:t>belirlenmesi</a:t>
            </a:r>
          </a:p>
          <a:p>
            <a:pPr marL="800100" lvl="1" indent="-342900">
              <a:spcAft>
                <a:spcPts val="0"/>
              </a:spcAft>
              <a:buClr>
                <a:srgbClr val="292929"/>
              </a:buClr>
              <a:buFont typeface="Wingdings" pitchFamily="2" charset="2"/>
              <a:buChar char="§"/>
              <a:defRPr/>
            </a:pPr>
            <a:r>
              <a:rPr lang="tr-TR" sz="2000" i="1" dirty="0">
                <a:solidFill>
                  <a:srgbClr val="FF0000"/>
                </a:solidFill>
                <a:latin typeface="Calibri" pitchFamily="34" charset="0"/>
                <a:cs typeface="Calibri" pitchFamily="34" charset="0"/>
              </a:rPr>
              <a:t>TS 18001 </a:t>
            </a:r>
            <a:r>
              <a:rPr lang="tr-TR" sz="2000" i="1" dirty="0" smtClean="0">
                <a:solidFill>
                  <a:srgbClr val="FF0000"/>
                </a:solidFill>
                <a:latin typeface="Calibri" pitchFamily="34" charset="0"/>
                <a:cs typeface="Calibri" pitchFamily="34" charset="0"/>
              </a:rPr>
              <a:t>Standardı </a:t>
            </a: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Detaylı </a:t>
            </a:r>
            <a:r>
              <a:rPr lang="tr-TR" sz="2000" b="1" i="1" dirty="0">
                <a:solidFill>
                  <a:srgbClr val="000000"/>
                </a:solidFill>
                <a:latin typeface="Calibri" pitchFamily="34" charset="0"/>
                <a:cs typeface="Calibri" pitchFamily="34" charset="0"/>
              </a:rPr>
              <a:t>plan hazırlaması </a:t>
            </a:r>
            <a:r>
              <a:rPr lang="tr-TR" sz="2000" b="1" i="1" dirty="0" smtClean="0">
                <a:solidFill>
                  <a:srgbClr val="000000"/>
                </a:solidFill>
                <a:latin typeface="Calibri" pitchFamily="34" charset="0"/>
                <a:cs typeface="Calibri" pitchFamily="34" charset="0"/>
              </a:rPr>
              <a:t>(uygulama planı)</a:t>
            </a:r>
            <a:endParaRPr lang="tr-TR" sz="2000" b="1" i="1" dirty="0">
              <a:solidFill>
                <a:srgbClr val="000000"/>
              </a:solidFill>
              <a:latin typeface="Calibri" pitchFamily="34" charset="0"/>
              <a:cs typeface="Calibri" pitchFamily="34" charset="0"/>
            </a:endParaRP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İç talimatların hazırlama</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YÖNETİMDE PUKÖ DÖNGÜSÜ</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802293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RİSKLERİ DERECELENDİRME - ANALİZ ETME</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«Analizin </a:t>
            </a:r>
            <a:r>
              <a:rPr lang="tr-TR" sz="2000" b="1" i="1" dirty="0">
                <a:solidFill>
                  <a:srgbClr val="000000"/>
                </a:solidFill>
                <a:latin typeface="Calibri" pitchFamily="34" charset="0"/>
                <a:cs typeface="Calibri" pitchFamily="34" charset="0"/>
              </a:rPr>
              <a:t>ayrı ayrı bölümler için yapılması halinde bölümlerin etkileşimleri de dikkate alınarak bir bütün olarak ele alınıp sonuçlandırılır</a:t>
            </a:r>
            <a:r>
              <a:rPr lang="tr-TR" sz="2000" b="1" i="1" dirty="0" smtClean="0">
                <a:solidFill>
                  <a:srgbClr val="000000"/>
                </a:solidFill>
                <a:latin typeface="Calibri" pitchFamily="34" charset="0"/>
                <a:cs typeface="Calibri" pitchFamily="34" charset="0"/>
              </a:rPr>
              <a:t>.»</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«Analiz </a:t>
            </a:r>
            <a:r>
              <a:rPr lang="tr-TR" sz="2000" b="1" i="1" dirty="0">
                <a:solidFill>
                  <a:srgbClr val="000000"/>
                </a:solidFill>
                <a:latin typeface="Calibri" pitchFamily="34" charset="0"/>
                <a:cs typeface="Calibri" pitchFamily="34" charset="0"/>
              </a:rPr>
              <a:t>edilen riskler, kontrol tedbirlerine karar verilmek üzere etkilerinin büyüklüğüne ve önemlerine göre en yüksek risk seviyesine sahip olandan başlanarak sıralanır ve yazılı hale getirilir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a:solidFill>
                  <a:srgbClr val="000000"/>
                </a:solidFill>
                <a:latin typeface="Calibri" pitchFamily="34" charset="0"/>
                <a:cs typeface="Calibri" pitchFamily="34" charset="0"/>
              </a:rPr>
              <a:t>(İSG Risk Değerlendirmesi Yönetmeliği-Aralık, </a:t>
            </a:r>
            <a:r>
              <a:rPr lang="tr-TR" sz="2000" i="1" dirty="0" smtClean="0">
                <a:solidFill>
                  <a:srgbClr val="000000"/>
                </a:solidFill>
                <a:latin typeface="Calibri" pitchFamily="34" charset="0"/>
                <a:cs typeface="Calibri" pitchFamily="34" charset="0"/>
              </a:rPr>
              <a:t>2012)</a:t>
            </a:r>
            <a:endParaRPr lang="tr-TR" sz="2000"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420391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RİSKLERİ DERECELENDİRME - ANALİZ ETME</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Derecelendirilen risklerin «Risk </a:t>
            </a:r>
            <a:r>
              <a:rPr lang="tr-TR" sz="2000" b="1" i="1" dirty="0">
                <a:solidFill>
                  <a:srgbClr val="000000"/>
                </a:solidFill>
                <a:latin typeface="Calibri" pitchFamily="34" charset="0"/>
                <a:cs typeface="Calibri" pitchFamily="34" charset="0"/>
              </a:rPr>
              <a:t>seviyelerinin kabul </a:t>
            </a:r>
            <a:r>
              <a:rPr lang="tr-TR" sz="2000" b="1" i="1" dirty="0" smtClean="0">
                <a:solidFill>
                  <a:srgbClr val="000000"/>
                </a:solidFill>
                <a:latin typeface="Calibri" pitchFamily="34" charset="0"/>
                <a:cs typeface="Calibri" pitchFamily="34" charset="0"/>
              </a:rPr>
              <a:t>edilebilirliğinin» önceden oluşturulmuş </a:t>
            </a:r>
            <a:r>
              <a:rPr lang="tr-TR" sz="2000" b="1" i="1" dirty="0">
                <a:solidFill>
                  <a:srgbClr val="000000"/>
                </a:solidFill>
                <a:latin typeface="Calibri" pitchFamily="34" charset="0"/>
                <a:cs typeface="Calibri" pitchFamily="34" charset="0"/>
              </a:rPr>
              <a:t>kriterler ile kıyaslaması yapılır</a:t>
            </a:r>
            <a:r>
              <a:rPr lang="tr-TR" sz="2000" b="1" i="1" dirty="0" smtClean="0">
                <a:solidFill>
                  <a:srgbClr val="000000"/>
                </a:solidFill>
                <a:latin typeface="Calibri" pitchFamily="34" charset="0"/>
                <a:cs typeface="Calibri" pitchFamily="34" charset="0"/>
              </a:rPr>
              <a:t>.  </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a:solidFill>
                  <a:srgbClr val="000000"/>
                </a:solidFill>
                <a:latin typeface="Calibri" pitchFamily="34" charset="0"/>
                <a:cs typeface="Calibri" pitchFamily="34" charset="0"/>
              </a:rPr>
              <a:t>Risk değerlendirmesi aşamasında, riskin kabul edilebilirliğine karar vermek için, riskin önemi üzerinde kapsamlı olarak karar verilir. </a:t>
            </a:r>
            <a:r>
              <a:rPr lang="tr-TR" sz="2000" b="1" i="1" dirty="0" smtClean="0">
                <a:solidFill>
                  <a:srgbClr val="000000"/>
                </a:solidFill>
                <a:latin typeface="Calibri" pitchFamily="34" charset="0"/>
                <a:cs typeface="Calibri" pitchFamily="34" charset="0"/>
              </a:rPr>
              <a:t>«</a:t>
            </a:r>
            <a:r>
              <a:rPr lang="tr-TR" sz="2000" b="1" i="1" dirty="0">
                <a:solidFill>
                  <a:srgbClr val="000000"/>
                </a:solidFill>
                <a:latin typeface="Calibri" pitchFamily="34" charset="0"/>
                <a:cs typeface="Calibri" pitchFamily="34" charset="0"/>
              </a:rPr>
              <a:t>Bu tamamen </a:t>
            </a:r>
            <a:r>
              <a:rPr lang="tr-TR" sz="2000" b="1" i="1" dirty="0">
                <a:solidFill>
                  <a:srgbClr val="C00000"/>
                </a:solidFill>
                <a:latin typeface="Calibri" pitchFamily="34" charset="0"/>
                <a:cs typeface="Calibri" pitchFamily="34" charset="0"/>
              </a:rPr>
              <a:t>yargılara dayanır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18" name="Tablo 17"/>
          <p:cNvGraphicFramePr>
            <a:graphicFrameLocks noGrp="1"/>
          </p:cNvGraphicFramePr>
          <p:nvPr>
            <p:extLst>
              <p:ext uri="{D42A27DB-BD31-4B8C-83A1-F6EECF244321}">
                <p14:modId xmlns:p14="http://schemas.microsoft.com/office/powerpoint/2010/main" val="1814452677"/>
              </p:ext>
            </p:extLst>
          </p:nvPr>
        </p:nvGraphicFramePr>
        <p:xfrm>
          <a:off x="222321" y="5905958"/>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solidFill>
                            <a:schemeClr val="tx1"/>
                          </a:solidFill>
                        </a:rPr>
                        <a:t>11-20</a:t>
                      </a:r>
                      <a:endParaRPr lang="tr-TR" dirty="0">
                        <a:solidFill>
                          <a:schemeClr val="tx1"/>
                        </a:solidFill>
                      </a:endParaRPr>
                    </a:p>
                  </a:txBody>
                  <a:tcPr>
                    <a:solidFill>
                      <a:srgbClr val="FFC000"/>
                    </a:solidFill>
                  </a:tcPr>
                </a:tc>
                <a:tc>
                  <a:txBody>
                    <a:bodyPr/>
                    <a:lstStyle/>
                    <a:p>
                      <a:r>
                        <a:rPr lang="tr-TR" dirty="0" smtClean="0">
                          <a:solidFill>
                            <a:schemeClr val="tx1"/>
                          </a:solidFill>
                          <a:latin typeface="Calibri" pitchFamily="34" charset="0"/>
                          <a:cs typeface="Calibri" pitchFamily="34" charset="0"/>
                        </a:rPr>
                        <a:t>Dikkate değer risk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19" name="Tablo 18"/>
          <p:cNvGraphicFramePr>
            <a:graphicFrameLocks noGrp="1"/>
          </p:cNvGraphicFramePr>
          <p:nvPr>
            <p:extLst>
              <p:ext uri="{D42A27DB-BD31-4B8C-83A1-F6EECF244321}">
                <p14:modId xmlns:p14="http://schemas.microsoft.com/office/powerpoint/2010/main" val="2250076760"/>
              </p:ext>
            </p:extLst>
          </p:nvPr>
        </p:nvGraphicFramePr>
        <p:xfrm>
          <a:off x="216874" y="5494837"/>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solidFill>
                            <a:schemeClr val="tx1"/>
                          </a:solidFill>
                        </a:rPr>
                        <a:t>1-10</a:t>
                      </a:r>
                      <a:endParaRPr lang="tr-TR" dirty="0">
                        <a:solidFill>
                          <a:schemeClr val="tx1"/>
                        </a:solidFill>
                      </a:endParaRPr>
                    </a:p>
                  </a:txBody>
                  <a:tcPr>
                    <a:solidFill>
                      <a:srgbClr val="FFFF00"/>
                    </a:solidFill>
                  </a:tcPr>
                </a:tc>
                <a:tc>
                  <a:txBody>
                    <a:bodyPr/>
                    <a:lstStyle/>
                    <a:p>
                      <a:r>
                        <a:rPr lang="tr-TR" dirty="0" smtClean="0">
                          <a:solidFill>
                            <a:schemeClr val="tx1"/>
                          </a:solidFill>
                          <a:latin typeface="Calibri" pitchFamily="34" charset="0"/>
                          <a:cs typeface="Calibri" pitchFamily="34" charset="0"/>
                        </a:rPr>
                        <a:t>Kabul edilebilir risk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20" name="Tablo 19"/>
          <p:cNvGraphicFramePr>
            <a:graphicFrameLocks noGrp="1"/>
          </p:cNvGraphicFramePr>
          <p:nvPr>
            <p:extLst>
              <p:ext uri="{D42A27DB-BD31-4B8C-83A1-F6EECF244321}">
                <p14:modId xmlns:p14="http://schemas.microsoft.com/office/powerpoint/2010/main" val="400603269"/>
              </p:ext>
            </p:extLst>
          </p:nvPr>
        </p:nvGraphicFramePr>
        <p:xfrm>
          <a:off x="223202" y="6309471"/>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t>21-25</a:t>
                      </a:r>
                      <a:endParaRPr lang="tr-TR" dirty="0"/>
                    </a:p>
                  </a:txBody>
                  <a:tcPr>
                    <a:solidFill>
                      <a:srgbClr val="FF0000"/>
                    </a:solidFill>
                  </a:tcPr>
                </a:tc>
                <a:tc>
                  <a:txBody>
                    <a:bodyPr/>
                    <a:lstStyle/>
                    <a:p>
                      <a:r>
                        <a:rPr lang="tr-TR" dirty="0" smtClean="0">
                          <a:solidFill>
                            <a:schemeClr val="tx1"/>
                          </a:solidFill>
                          <a:latin typeface="Calibri" pitchFamily="34" charset="0"/>
                          <a:cs typeface="Calibri" pitchFamily="34" charset="0"/>
                        </a:rPr>
                        <a:t>Kabul edilemez risk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sp>
        <p:nvSpPr>
          <p:cNvPr id="21" name="Metin kutusu 20"/>
          <p:cNvSpPr txBox="1"/>
          <p:nvPr/>
        </p:nvSpPr>
        <p:spPr>
          <a:xfrm>
            <a:off x="3347403" y="5495876"/>
            <a:ext cx="4577397" cy="353943"/>
          </a:xfrm>
          <a:prstGeom prst="rect">
            <a:avLst/>
          </a:prstGeom>
          <a:noFill/>
          <a:ln w="0">
            <a:solidFill>
              <a:schemeClr val="bg1">
                <a:lumMod val="85000"/>
              </a:schemeClr>
            </a:solidFill>
          </a:ln>
        </p:spPr>
        <p:txBody>
          <a:bodyPr wrap="square" rtlCol="0">
            <a:spAutoFit/>
          </a:bodyPr>
          <a:lstStyle/>
          <a:p>
            <a:r>
              <a:rPr lang="tr-TR" sz="1700" b="1" i="1" dirty="0" smtClean="0">
                <a:solidFill>
                  <a:srgbClr val="000000"/>
                </a:solidFill>
                <a:latin typeface="Calibri" pitchFamily="34" charset="0"/>
                <a:cs typeface="Calibri" pitchFamily="34" charset="0"/>
              </a:rPr>
              <a:t>Acil tedbir gerektirmeyebilir</a:t>
            </a:r>
            <a:endParaRPr lang="tr-TR" sz="1700" b="1" i="1" dirty="0">
              <a:solidFill>
                <a:srgbClr val="000000"/>
              </a:solidFill>
              <a:latin typeface="Calibri" pitchFamily="34" charset="0"/>
              <a:cs typeface="Calibri" pitchFamily="34" charset="0"/>
            </a:endParaRPr>
          </a:p>
        </p:txBody>
      </p:sp>
      <p:sp>
        <p:nvSpPr>
          <p:cNvPr id="22" name="Metin kutusu 21"/>
          <p:cNvSpPr txBox="1"/>
          <p:nvPr/>
        </p:nvSpPr>
        <p:spPr>
          <a:xfrm>
            <a:off x="3347403" y="5885444"/>
            <a:ext cx="4577397" cy="353943"/>
          </a:xfrm>
          <a:prstGeom prst="rect">
            <a:avLst/>
          </a:prstGeom>
          <a:noFill/>
          <a:ln w="0">
            <a:solidFill>
              <a:schemeClr val="bg1">
                <a:lumMod val="85000"/>
              </a:schemeClr>
            </a:solidFill>
          </a:ln>
        </p:spPr>
        <p:txBody>
          <a:bodyPr wrap="square" rtlCol="0">
            <a:spAutoFit/>
          </a:bodyPr>
          <a:lstStyle/>
          <a:p>
            <a:r>
              <a:rPr lang="tr-TR" sz="1700" b="1" i="1" dirty="0" smtClean="0">
                <a:solidFill>
                  <a:srgbClr val="000000"/>
                </a:solidFill>
                <a:latin typeface="Calibri" pitchFamily="34" charset="0"/>
                <a:cs typeface="Calibri" pitchFamily="34" charset="0"/>
              </a:rPr>
              <a:t>Mümkün olduğunca çabuk müdahale edilmeli </a:t>
            </a:r>
            <a:endParaRPr lang="tr-TR" sz="1700" b="1" i="1" dirty="0">
              <a:solidFill>
                <a:srgbClr val="000000"/>
              </a:solidFill>
              <a:latin typeface="Calibri" pitchFamily="34" charset="0"/>
              <a:cs typeface="Calibri" pitchFamily="34" charset="0"/>
            </a:endParaRPr>
          </a:p>
        </p:txBody>
      </p:sp>
      <p:sp>
        <p:nvSpPr>
          <p:cNvPr id="24" name="Metin kutusu 23"/>
          <p:cNvSpPr txBox="1"/>
          <p:nvPr/>
        </p:nvSpPr>
        <p:spPr>
          <a:xfrm>
            <a:off x="3347403" y="6295848"/>
            <a:ext cx="4577397" cy="353943"/>
          </a:xfrm>
          <a:prstGeom prst="rect">
            <a:avLst/>
          </a:prstGeom>
          <a:noFill/>
          <a:ln w="0">
            <a:solidFill>
              <a:schemeClr val="bg1">
                <a:lumMod val="85000"/>
              </a:schemeClr>
            </a:solidFill>
          </a:ln>
        </p:spPr>
        <p:txBody>
          <a:bodyPr wrap="square" rtlCol="0">
            <a:spAutoFit/>
          </a:bodyPr>
          <a:lstStyle/>
          <a:p>
            <a:r>
              <a:rPr lang="tr-TR" sz="1700" b="1" i="1" dirty="0" smtClean="0">
                <a:solidFill>
                  <a:srgbClr val="000000"/>
                </a:solidFill>
                <a:latin typeface="Calibri" pitchFamily="34" charset="0"/>
                <a:cs typeface="Calibri" pitchFamily="34" charset="0"/>
              </a:rPr>
              <a:t>Hemen çalışma yapılmalı</a:t>
            </a:r>
            <a:endParaRPr lang="tr-TR" sz="1700" b="1" i="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811424487"/>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149523" y="3195824"/>
            <a:ext cx="8935450" cy="1683637"/>
          </a:xfrm>
          <a:prstGeom prst="rect">
            <a:avLst/>
          </a:prstGeom>
          <a:noFill/>
          <a:ln w="9525" algn="ctr">
            <a:noFill/>
            <a:round/>
            <a:headEnd/>
            <a:tailEnd/>
          </a:ln>
        </p:spPr>
        <p:txBody>
          <a:bodyPr wrap="none" anchor="ctr"/>
          <a:lstStyle/>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Kontrol Önlemlerini (Tedbirlerini) </a:t>
            </a:r>
          </a:p>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Tespit Etme (Karar Verme)</a:t>
            </a:r>
          </a:p>
          <a:p>
            <a:pPr marL="36000" algn="ctr"/>
            <a:endParaRPr lang="tr-TR" sz="4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 name="Altıgen 1"/>
          <p:cNvSpPr/>
          <p:nvPr/>
        </p:nvSpPr>
        <p:spPr>
          <a:xfrm>
            <a:off x="3829050" y="1714500"/>
            <a:ext cx="1476375" cy="1219200"/>
          </a:xfrm>
          <a:prstGeom prst="hexagon">
            <a:avLst/>
          </a:prstGeom>
          <a:ln w="47625">
            <a:solidFill>
              <a:srgbClr val="575F57"/>
            </a:solidFill>
          </a:ln>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rtlCol="0" anchor="ctr"/>
          <a:lstStyle/>
          <a:p>
            <a:pPr algn="ctr"/>
            <a:r>
              <a:rPr lang="tr-TR" sz="7200" b="1" dirty="0" smtClean="0">
                <a:solidFill>
                  <a:srgbClr val="FFFFFF"/>
                </a:solidFill>
                <a:latin typeface="Cambria" pitchFamily="18" charset="0"/>
              </a:rPr>
              <a:t>4</a:t>
            </a:r>
            <a:endParaRPr lang="tr-TR" sz="7200" b="1" dirty="0">
              <a:solidFill>
                <a:srgbClr val="FFFFFF"/>
              </a:solidFill>
              <a:latin typeface="Cambria" pitchFamily="18" charset="0"/>
            </a:endParaRP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837041254"/>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KONTROL ÖNLEMLERİNİ BELİRLEME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8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İhtiyaç </a:t>
            </a:r>
            <a:r>
              <a:rPr lang="tr-TR" sz="2000" b="1" i="1" dirty="0">
                <a:solidFill>
                  <a:srgbClr val="000000"/>
                </a:solidFill>
                <a:latin typeface="Calibri" pitchFamily="34" charset="0"/>
                <a:cs typeface="Calibri" pitchFamily="34" charset="0"/>
              </a:rPr>
              <a:t>duyulan her ilave risk kontrol önleminin belirlenmesi, risk kontrol önlemlerinin </a:t>
            </a:r>
            <a:r>
              <a:rPr lang="tr-TR" sz="2000" b="1" i="1" dirty="0">
                <a:solidFill>
                  <a:srgbClr val="C00000"/>
                </a:solidFill>
                <a:latin typeface="Calibri" pitchFamily="34" charset="0"/>
                <a:cs typeface="Calibri" pitchFamily="34" charset="0"/>
              </a:rPr>
              <a:t>riski katlanılabilir bir seviyeye</a:t>
            </a:r>
            <a:r>
              <a:rPr lang="tr-TR" sz="2000" b="1" i="1" dirty="0">
                <a:solidFill>
                  <a:srgbClr val="000000"/>
                </a:solidFill>
                <a:latin typeface="Calibri" pitchFamily="34" charset="0"/>
                <a:cs typeface="Calibri" pitchFamily="34" charset="0"/>
              </a:rPr>
              <a:t> indirmeye yetip yetmeyeceğinin değerlendirilmesi yapılır</a:t>
            </a:r>
            <a:r>
              <a:rPr lang="tr-TR" sz="2000" b="1" i="1" dirty="0" smtClean="0">
                <a:solidFill>
                  <a:srgbClr val="000000"/>
                </a:solidFill>
                <a:latin typeface="Calibri" pitchFamily="34" charset="0"/>
                <a:cs typeface="Calibri" pitchFamily="34" charset="0"/>
              </a:rPr>
              <a:t>.</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marL="1828800" lvl="3" indent="-457200">
              <a:spcAft>
                <a:spcPts val="0"/>
              </a:spcAft>
              <a:buClr>
                <a:srgbClr val="292929"/>
              </a:buClr>
              <a:buAutoNum type="arabicPeriod"/>
              <a:defRPr/>
            </a:pPr>
            <a:r>
              <a:rPr lang="tr-TR" sz="2000" b="1" i="1" dirty="0" smtClean="0">
                <a:solidFill>
                  <a:srgbClr val="000000"/>
                </a:solidFill>
                <a:latin typeface="Calibri" pitchFamily="34" charset="0"/>
                <a:cs typeface="Calibri" pitchFamily="34" charset="0"/>
              </a:rPr>
              <a:t>Riskin Yanıtlanması</a:t>
            </a:r>
          </a:p>
          <a:p>
            <a:pPr marL="1828800" lvl="3" indent="-457200">
              <a:spcAft>
                <a:spcPts val="0"/>
              </a:spcAft>
              <a:buClr>
                <a:srgbClr val="292929"/>
              </a:buClr>
              <a:buAutoNum type="arabicPeriod"/>
              <a:defRPr/>
            </a:pPr>
            <a:r>
              <a:rPr lang="tr-TR" sz="2000" b="1" i="1" dirty="0" smtClean="0">
                <a:solidFill>
                  <a:srgbClr val="000000"/>
                </a:solidFill>
                <a:latin typeface="Calibri" pitchFamily="34" charset="0"/>
                <a:cs typeface="Calibri" pitchFamily="34" charset="0"/>
              </a:rPr>
              <a:t>Riskin Kontrol Edilmesi</a:t>
            </a:r>
          </a:p>
          <a:p>
            <a:pPr algn="ctr">
              <a:spcAft>
                <a:spcPts val="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102248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YANITLANMASI (KONTROL ADIMLARI)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Risk </a:t>
            </a:r>
            <a:r>
              <a:rPr lang="tr-TR" sz="2000" b="1" i="1" dirty="0" smtClean="0">
                <a:solidFill>
                  <a:srgbClr val="000000"/>
                </a:solidFill>
                <a:latin typeface="Calibri" pitchFamily="34" charset="0"/>
                <a:cs typeface="Calibri" pitchFamily="34" charset="0"/>
              </a:rPr>
              <a:t>yanıtlaması; </a:t>
            </a:r>
            <a:r>
              <a:rPr lang="tr-TR" sz="2000" b="1" i="1" dirty="0">
                <a:solidFill>
                  <a:srgbClr val="000000"/>
                </a:solidFill>
                <a:latin typeface="Calibri" pitchFamily="34" charset="0"/>
                <a:cs typeface="Calibri" pitchFamily="34" charset="0"/>
              </a:rPr>
              <a:t>kurum üst yönetimi tarafından, riske karşılık alınacak tutumun belirlenmesidir. Tüm riskler kontrol edilmek zorunda </a:t>
            </a:r>
            <a:r>
              <a:rPr lang="tr-TR" sz="2000" b="1" i="1" dirty="0" smtClean="0">
                <a:solidFill>
                  <a:srgbClr val="000000"/>
                </a:solidFill>
                <a:latin typeface="Calibri" pitchFamily="34" charset="0"/>
                <a:cs typeface="Calibri" pitchFamily="34" charset="0"/>
              </a:rPr>
              <a:t>değildir. Yönetim</a:t>
            </a:r>
            <a:r>
              <a:rPr lang="tr-TR" sz="2000" b="1" i="1" dirty="0">
                <a:solidFill>
                  <a:srgbClr val="000000"/>
                </a:solidFill>
                <a:latin typeface="Calibri" pitchFamily="34" charset="0"/>
                <a:cs typeface="Calibri" pitchFamily="34" charset="0"/>
              </a:rPr>
              <a:t>, kontrol dışında da risk stratejileri belirleyebilir. </a:t>
            </a: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Analiz </a:t>
            </a:r>
            <a:r>
              <a:rPr lang="tr-TR" sz="2000" b="1" i="1" dirty="0">
                <a:solidFill>
                  <a:srgbClr val="000000"/>
                </a:solidFill>
                <a:latin typeface="Calibri" pitchFamily="34" charset="0"/>
                <a:cs typeface="Calibri" pitchFamily="34" charset="0"/>
              </a:rPr>
              <a:t>edilerek etkilerinin büyüklüğüne ve </a:t>
            </a:r>
            <a:r>
              <a:rPr lang="tr-TR" sz="2000" b="1" i="1" dirty="0" smtClean="0">
                <a:solidFill>
                  <a:srgbClr val="000000"/>
                </a:solidFill>
                <a:latin typeface="Calibri" pitchFamily="34" charset="0"/>
                <a:cs typeface="Calibri" pitchFamily="34" charset="0"/>
              </a:rPr>
              <a:t>önemlerine </a:t>
            </a:r>
            <a:r>
              <a:rPr lang="tr-TR" sz="2000" b="1" i="1" dirty="0">
                <a:solidFill>
                  <a:srgbClr val="000000"/>
                </a:solidFill>
                <a:latin typeface="Calibri" pitchFamily="34" charset="0"/>
                <a:cs typeface="Calibri" pitchFamily="34" charset="0"/>
              </a:rPr>
              <a:t>göre sıralı hale getirilen </a:t>
            </a:r>
            <a:r>
              <a:rPr lang="tr-TR" sz="2000" b="1" i="1" dirty="0" smtClean="0">
                <a:solidFill>
                  <a:srgbClr val="000000"/>
                </a:solidFill>
                <a:latin typeface="Calibri" pitchFamily="34" charset="0"/>
                <a:cs typeface="Calibri" pitchFamily="34" charset="0"/>
              </a:rPr>
              <a:t>risklerin (kusurların) </a:t>
            </a:r>
            <a:r>
              <a:rPr lang="tr-TR" sz="2000" b="1" i="1" dirty="0">
                <a:solidFill>
                  <a:srgbClr val="000000"/>
                </a:solidFill>
                <a:latin typeface="Calibri" pitchFamily="34" charset="0"/>
                <a:cs typeface="Calibri" pitchFamily="34" charset="0"/>
              </a:rPr>
              <a:t>kontrolü </a:t>
            </a:r>
            <a:r>
              <a:rPr lang="tr-TR" sz="2000" b="1" i="1" dirty="0" smtClean="0">
                <a:solidFill>
                  <a:srgbClr val="000000"/>
                </a:solidFill>
                <a:latin typeface="Calibri" pitchFamily="34" charset="0"/>
                <a:cs typeface="Calibri" pitchFamily="34" charset="0"/>
              </a:rPr>
              <a:t>amacıyla </a:t>
            </a:r>
            <a:r>
              <a:rPr lang="tr-TR" sz="2000" b="1" i="1" dirty="0" smtClean="0">
                <a:solidFill>
                  <a:srgbClr val="C00000"/>
                </a:solidFill>
                <a:latin typeface="Calibri" pitchFamily="34" charset="0"/>
                <a:cs typeface="Calibri" pitchFamily="34" charset="0"/>
              </a:rPr>
              <a:t>«4 başlıkta risk yanıtlama planlaması»</a:t>
            </a:r>
            <a:r>
              <a:rPr lang="tr-TR" sz="2000" b="1" i="1" dirty="0" smtClean="0">
                <a:solidFill>
                  <a:srgbClr val="000000"/>
                </a:solidFill>
                <a:latin typeface="Calibri" pitchFamily="34" charset="0"/>
                <a:cs typeface="Calibri" pitchFamily="34" charset="0"/>
              </a:rPr>
              <a:t> yapılır.</a:t>
            </a:r>
          </a:p>
          <a:p>
            <a:pP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645584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YANITLANMASI (KONTROL ADIMLARI)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504000" indent="-324000">
              <a:spcAft>
                <a:spcPts val="0"/>
              </a:spcAft>
              <a:buClr>
                <a:srgbClr val="292929"/>
              </a:buClr>
              <a:buFont typeface="+mj-lt"/>
              <a:buAutoNum type="arabicPeriod"/>
              <a:defRPr/>
            </a:pPr>
            <a:endParaRPr lang="tr-TR" sz="2000" b="1" i="1" dirty="0" smtClean="0">
              <a:solidFill>
                <a:srgbClr val="000000"/>
              </a:solidFill>
              <a:latin typeface="Calibri" pitchFamily="34" charset="0"/>
              <a:cs typeface="Calibri" pitchFamily="34" charset="0"/>
            </a:endParaRPr>
          </a:p>
          <a:p>
            <a:pPr marL="504000" indent="-324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Kabullenme </a:t>
            </a:r>
            <a:r>
              <a:rPr lang="tr-TR" sz="2000" b="1" i="1" dirty="0">
                <a:solidFill>
                  <a:srgbClr val="000000"/>
                </a:solidFill>
                <a:latin typeface="Calibri" pitchFamily="34" charset="0"/>
                <a:cs typeface="Calibri" pitchFamily="34" charset="0"/>
              </a:rPr>
              <a:t>(Kabul </a:t>
            </a:r>
            <a:r>
              <a:rPr lang="tr-TR" sz="2000" b="1" i="1" dirty="0" smtClean="0">
                <a:solidFill>
                  <a:srgbClr val="000000"/>
                </a:solidFill>
                <a:latin typeface="Calibri" pitchFamily="34" charset="0"/>
                <a:cs typeface="Calibri" pitchFamily="34" charset="0"/>
              </a:rPr>
              <a:t>Etmek – Kabul </a:t>
            </a:r>
            <a:r>
              <a:rPr lang="tr-TR" sz="2000" b="1" i="1" dirty="0">
                <a:solidFill>
                  <a:srgbClr val="000000"/>
                </a:solidFill>
                <a:latin typeface="Calibri" pitchFamily="34" charset="0"/>
                <a:cs typeface="Calibri" pitchFamily="34" charset="0"/>
              </a:rPr>
              <a:t>– Üstlenmek)</a:t>
            </a:r>
          </a:p>
          <a:p>
            <a:pPr marL="504000" indent="-3240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Kaçınma </a:t>
            </a:r>
            <a:r>
              <a:rPr lang="tr-TR" sz="2000" b="1" i="1" dirty="0" smtClean="0">
                <a:solidFill>
                  <a:srgbClr val="000000"/>
                </a:solidFill>
                <a:latin typeface="Calibri" pitchFamily="34" charset="0"/>
                <a:cs typeface="Calibri" pitchFamily="34" charset="0"/>
              </a:rPr>
              <a:t>(Kaçınmak) </a:t>
            </a:r>
            <a:endParaRPr lang="tr-TR" sz="2000" b="1" i="1" dirty="0">
              <a:solidFill>
                <a:srgbClr val="000000"/>
              </a:solidFill>
              <a:latin typeface="Calibri" pitchFamily="34" charset="0"/>
              <a:cs typeface="Calibri" pitchFamily="34" charset="0"/>
            </a:endParaRPr>
          </a:p>
          <a:p>
            <a:pPr marL="504000" indent="-3240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Azaltma</a:t>
            </a:r>
          </a:p>
          <a:p>
            <a:pPr marL="504000" indent="-3240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Transfer </a:t>
            </a:r>
            <a:r>
              <a:rPr lang="tr-TR" sz="2000" b="1" i="1" dirty="0" smtClean="0">
                <a:solidFill>
                  <a:srgbClr val="000000"/>
                </a:solidFill>
                <a:latin typeface="Calibri" pitchFamily="34" charset="0"/>
                <a:cs typeface="Calibri" pitchFamily="34" charset="0"/>
              </a:rPr>
              <a:t>Etme (Devretme)</a:t>
            </a:r>
            <a:endParaRPr lang="tr-TR" sz="2000" b="1" i="1" dirty="0">
              <a:solidFill>
                <a:srgbClr val="000000"/>
              </a:solidFill>
              <a:latin typeface="Calibri" pitchFamily="34" charset="0"/>
              <a:cs typeface="Calibri" pitchFamily="34" charset="0"/>
            </a:endParaRPr>
          </a:p>
          <a:p>
            <a:pP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170958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KONTROL ADIMLARI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b="1" i="1" dirty="0" smtClean="0">
                <a:solidFill>
                  <a:srgbClr val="000000"/>
                </a:solidFill>
                <a:latin typeface="Calibri" pitchFamily="34" charset="0"/>
                <a:cs typeface="Calibri" pitchFamily="34" charset="0"/>
              </a:rPr>
              <a:t>Planlamadan sonra belirlenen </a:t>
            </a:r>
            <a:r>
              <a:rPr lang="tr-TR" sz="2000" b="1" i="1" dirty="0">
                <a:solidFill>
                  <a:srgbClr val="C00000"/>
                </a:solidFill>
                <a:latin typeface="Calibri" pitchFamily="34" charset="0"/>
                <a:cs typeface="Calibri" pitchFamily="34" charset="0"/>
              </a:rPr>
              <a:t>tehlikelerin ortadan </a:t>
            </a:r>
            <a:r>
              <a:rPr lang="tr-TR" sz="2000" b="1" i="1" dirty="0" smtClean="0">
                <a:solidFill>
                  <a:srgbClr val="C00000"/>
                </a:solidFill>
                <a:latin typeface="Calibri" pitchFamily="34" charset="0"/>
                <a:cs typeface="Calibri" pitchFamily="34" charset="0"/>
              </a:rPr>
              <a:t>kaldırılması, bu mümkün değil ise </a:t>
            </a:r>
            <a:r>
              <a:rPr lang="tr-TR" sz="2000" b="1" i="1" dirty="0">
                <a:solidFill>
                  <a:srgbClr val="C00000"/>
                </a:solidFill>
                <a:latin typeface="Calibri" pitchFamily="34" charset="0"/>
                <a:cs typeface="Calibri" pitchFamily="34" charset="0"/>
              </a:rPr>
              <a:t>risklerin kabul edilebilir düzeye indirilmesi </a:t>
            </a:r>
            <a:r>
              <a:rPr lang="tr-TR" sz="2000" b="1" i="1" dirty="0" smtClean="0">
                <a:solidFill>
                  <a:srgbClr val="000000"/>
                </a:solidFill>
                <a:latin typeface="Calibri" pitchFamily="34" charset="0"/>
                <a:cs typeface="Calibri" pitchFamily="34" charset="0"/>
              </a:rPr>
              <a:t>için gerekli </a:t>
            </a:r>
            <a:r>
              <a:rPr lang="tr-TR" sz="2000" b="1" i="1" dirty="0">
                <a:solidFill>
                  <a:srgbClr val="000000"/>
                </a:solidFill>
                <a:latin typeface="Calibri" pitchFamily="34" charset="0"/>
                <a:cs typeface="Calibri" pitchFamily="34" charset="0"/>
              </a:rPr>
              <a:t>kontrol tedbirlerine karar verilir</a:t>
            </a:r>
            <a:r>
              <a:rPr lang="tr-TR" sz="2000" b="1" i="1" dirty="0" smtClean="0">
                <a:solidFill>
                  <a:srgbClr val="000000"/>
                </a:solidFill>
                <a:latin typeface="Calibri" pitchFamily="34" charset="0"/>
                <a:cs typeface="Calibri" pitchFamily="34" charset="0"/>
              </a:rPr>
              <a:t>.</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(İSG </a:t>
            </a:r>
            <a:r>
              <a:rPr lang="tr-TR" sz="2000" i="1" dirty="0">
                <a:solidFill>
                  <a:srgbClr val="000000"/>
                </a:solidFill>
                <a:latin typeface="Calibri" pitchFamily="34" charset="0"/>
                <a:cs typeface="Calibri" pitchFamily="34" charset="0"/>
              </a:rPr>
              <a:t>Risk Değerlendirmesi </a:t>
            </a:r>
            <a:r>
              <a:rPr lang="tr-TR" sz="2000" i="1" dirty="0" smtClean="0">
                <a:solidFill>
                  <a:srgbClr val="000000"/>
                </a:solidFill>
                <a:latin typeface="Calibri" pitchFamily="34" charset="0"/>
                <a:cs typeface="Calibri" pitchFamily="34" charset="0"/>
              </a:rPr>
              <a:t>Yönetmeliği-Aralık, 2012)</a:t>
            </a:r>
          </a:p>
          <a:p>
            <a:pPr algn="ctr">
              <a:spcAft>
                <a:spcPts val="0"/>
              </a:spcAft>
              <a:buClr>
                <a:srgbClr val="292929"/>
              </a:buClr>
              <a:defRPr/>
            </a:pPr>
            <a:endParaRPr lang="tr-TR" sz="2000"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a:solidFill>
                  <a:srgbClr val="000000"/>
                </a:solidFill>
                <a:latin typeface="Calibri" pitchFamily="34" charset="0"/>
                <a:cs typeface="Calibri" pitchFamily="34" charset="0"/>
              </a:rPr>
              <a:t>Genellikle kontrol yöntemleri alternatifli olarak belirlenir ve fayda-maliyet analizi yapılarak yetkililerin tercihine sunulur.</a:t>
            </a:r>
          </a:p>
          <a:p>
            <a:pPr algn="ctr">
              <a:spcAft>
                <a:spcPts val="0"/>
              </a:spcAft>
              <a:buClr>
                <a:srgbClr val="292929"/>
              </a:buClr>
              <a:defRPr/>
            </a:pPr>
            <a:endParaRPr lang="tr-TR" sz="2000"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785871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t>
            </a:r>
            <a:r>
              <a:rPr lang="tr-TR" sz="3200" b="1" noProof="1" smtClean="0">
                <a:solidFill>
                  <a:srgbClr val="C00000"/>
                </a:solidFill>
                <a:effectLst>
                  <a:innerShdw blurRad="63500" dist="50800" dir="8100000">
                    <a:prstClr val="black">
                      <a:alpha val="50000"/>
                    </a:prstClr>
                  </a:innerShdw>
                </a:effectLst>
                <a:latin typeface="Calibri" pitchFamily="34" charset="0"/>
                <a:cs typeface="Calibri" pitchFamily="34" charset="0"/>
              </a:rPr>
              <a:t>******!!!!!!</a:t>
            </a:r>
            <a:endParaRPr lang="tr-TR" sz="3200" b="1" noProof="1">
              <a:solidFill>
                <a:srgbClr val="C00000"/>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18" name="Tablo 17"/>
          <p:cNvGraphicFramePr>
            <a:graphicFrameLocks noGrp="1"/>
          </p:cNvGraphicFramePr>
          <p:nvPr>
            <p:extLst>
              <p:ext uri="{D42A27DB-BD31-4B8C-83A1-F6EECF244321}">
                <p14:modId xmlns:p14="http://schemas.microsoft.com/office/powerpoint/2010/main" val="3152468151"/>
              </p:ext>
            </p:extLst>
          </p:nvPr>
        </p:nvGraphicFramePr>
        <p:xfrm>
          <a:off x="3544" y="987614"/>
          <a:ext cx="9130930" cy="5825441"/>
        </p:xfrm>
        <a:graphic>
          <a:graphicData uri="http://schemas.openxmlformats.org/drawingml/2006/table">
            <a:tbl>
              <a:tblPr firstRow="1" firstCol="1" bandRow="1"/>
              <a:tblGrid>
                <a:gridCol w="341204"/>
                <a:gridCol w="1506388"/>
                <a:gridCol w="341204"/>
                <a:gridCol w="2115282"/>
                <a:gridCol w="4826852"/>
              </a:tblGrid>
              <a:tr h="450928">
                <a:tc>
                  <a:txBody>
                    <a:bodyPr/>
                    <a:lstStyle/>
                    <a:p>
                      <a:pPr algn="ctr">
                        <a:spcAft>
                          <a:spcPts val="0"/>
                        </a:spcAft>
                      </a:pPr>
                      <a:endParaRPr lang="tr-TR" sz="2000" b="1"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gridSpan="4">
                  <a:txBody>
                    <a:bodyPr/>
                    <a:lstStyle/>
                    <a:p>
                      <a:pPr algn="ctr">
                        <a:spcAft>
                          <a:spcPts val="0"/>
                        </a:spcAft>
                      </a:pPr>
                      <a:r>
                        <a:rPr lang="tr-TR" sz="2000" b="1" i="1" dirty="0" smtClean="0">
                          <a:solidFill>
                            <a:schemeClr val="bg1"/>
                          </a:solidFill>
                          <a:effectLst/>
                          <a:latin typeface="Cambria" pitchFamily="18" charset="0"/>
                          <a:ea typeface="Times New Roman"/>
                          <a:cs typeface="Times New Roman"/>
                        </a:rPr>
                        <a:t>Risk Kontrolünde</a:t>
                      </a:r>
                      <a:r>
                        <a:rPr lang="tr-TR" sz="2000" b="1" i="1" baseline="0" dirty="0" smtClean="0">
                          <a:solidFill>
                            <a:schemeClr val="bg1"/>
                          </a:solidFill>
                          <a:effectLst/>
                          <a:latin typeface="Cambria" pitchFamily="18" charset="0"/>
                          <a:ea typeface="Times New Roman"/>
                          <a:cs typeface="Times New Roman"/>
                        </a:rPr>
                        <a:t> </a:t>
                      </a:r>
                      <a:r>
                        <a:rPr lang="tr-TR" sz="2000" b="1" i="1" dirty="0" smtClean="0">
                          <a:solidFill>
                            <a:schemeClr val="bg1"/>
                          </a:solidFill>
                          <a:effectLst/>
                          <a:latin typeface="Cambria" pitchFamily="18" charset="0"/>
                          <a:ea typeface="Times New Roman"/>
                          <a:cs typeface="Times New Roman"/>
                        </a:rPr>
                        <a:t>Öncelik  Sıralaması (Hiyerarşisi)</a:t>
                      </a:r>
                      <a:endParaRPr lang="tr-TR" sz="2000" b="1"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hMerge="1">
                  <a:txBody>
                    <a:bodyPr/>
                    <a:lstStyle/>
                    <a:p>
                      <a:pPr algn="ctr">
                        <a:spcAft>
                          <a:spcPts val="0"/>
                        </a:spcAft>
                      </a:pPr>
                      <a:endParaRPr lang="tr-TR" sz="2000" b="1"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hMerge="1">
                  <a:txBody>
                    <a:bodyPr/>
                    <a:lstStyle/>
                    <a:p>
                      <a:endParaRPr lang="tr-TR"/>
                    </a:p>
                  </a:txBody>
                  <a:tcPr/>
                </a:tc>
                <a:tc hMerge="1">
                  <a:txBody>
                    <a:bodyPr/>
                    <a:lstStyle/>
                    <a:p>
                      <a:endParaRPr lang="tr-TR"/>
                    </a:p>
                  </a:txBody>
                  <a:tcPr/>
                </a:tc>
              </a:tr>
              <a:tr h="356728">
                <a:tc>
                  <a:txBody>
                    <a:bodyPr/>
                    <a:lstStyle/>
                    <a:p>
                      <a:pPr algn="ctr">
                        <a:spcAft>
                          <a:spcPts val="0"/>
                        </a:spcAft>
                      </a:pPr>
                      <a:r>
                        <a:rPr lang="tr-TR" sz="2000" b="1" i="1" dirty="0" smtClean="0">
                          <a:solidFill>
                            <a:schemeClr val="tx1"/>
                          </a:solidFill>
                          <a:effectLst/>
                          <a:latin typeface="Cambria" pitchFamily="18" charset="0"/>
                          <a:ea typeface="Times New Roman"/>
                          <a:cs typeface="Times New Roman"/>
                        </a:rPr>
                        <a:t>0</a:t>
                      </a:r>
                      <a:endParaRPr lang="tr-TR" sz="2000" b="1" i="1" dirty="0">
                        <a:solidFill>
                          <a:schemeClr val="tx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accent1">
                        <a:lumMod val="40000"/>
                        <a:lumOff val="60000"/>
                      </a:schemeClr>
                    </a:solidFill>
                  </a:tcPr>
                </a:tc>
                <a:tc gridSpan="4">
                  <a:txBody>
                    <a:bodyPr/>
                    <a:lstStyle/>
                    <a:p>
                      <a:pPr algn="ctr">
                        <a:spcAft>
                          <a:spcPts val="0"/>
                        </a:spcAft>
                      </a:pPr>
                      <a:r>
                        <a:rPr lang="tr-TR" sz="2000" b="1" i="1" dirty="0" smtClean="0">
                          <a:solidFill>
                            <a:schemeClr val="tx1"/>
                          </a:solidFill>
                          <a:effectLst/>
                          <a:latin typeface="Cambria" pitchFamily="18" charset="0"/>
                          <a:ea typeface="Times New Roman"/>
                          <a:cs typeface="Times New Roman"/>
                        </a:rPr>
                        <a:t>Üretimin planlanması … dan sonra</a:t>
                      </a:r>
                      <a:endParaRPr lang="tr-TR" sz="2000" b="1" i="1" dirty="0">
                        <a:solidFill>
                          <a:schemeClr val="tx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663846">
                <a:tc rowSpan="2">
                  <a:txBody>
                    <a:bodyPr/>
                    <a:lstStyle/>
                    <a:p>
                      <a:pPr algn="ctr">
                        <a:spcAft>
                          <a:spcPts val="0"/>
                        </a:spcAft>
                      </a:pPr>
                      <a:r>
                        <a:rPr lang="tr-TR" sz="2000" b="1" i="1" dirty="0" smtClean="0">
                          <a:effectLst/>
                          <a:latin typeface="Calibri" pitchFamily="34" charset="0"/>
                          <a:ea typeface="Times New Roman"/>
                          <a:cs typeface="Calibri" pitchFamily="34" charset="0"/>
                        </a:rPr>
                        <a:t>1</a:t>
                      </a:r>
                      <a:endParaRPr lang="tr-TR" sz="2000" b="1"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rowSpan="2">
                  <a:txBody>
                    <a:bodyPr/>
                    <a:lstStyle/>
                    <a:p>
                      <a:pPr algn="ctr">
                        <a:spcAft>
                          <a:spcPts val="0"/>
                        </a:spcAft>
                      </a:pPr>
                      <a:r>
                        <a:rPr lang="tr-TR" sz="2000" b="1" i="1" dirty="0" smtClean="0">
                          <a:effectLst/>
                          <a:latin typeface="Calibri" pitchFamily="34" charset="0"/>
                          <a:ea typeface="Times New Roman"/>
                          <a:cs typeface="Calibri" pitchFamily="34" charset="0"/>
                        </a:rPr>
                        <a:t>Kaynakta </a:t>
                      </a:r>
                    </a:p>
                    <a:p>
                      <a:pPr algn="ctr">
                        <a:spcAft>
                          <a:spcPts val="0"/>
                        </a:spcAft>
                      </a:pPr>
                      <a:r>
                        <a:rPr lang="tr-TR" sz="2000" b="1" i="1" dirty="0" smtClean="0">
                          <a:effectLst/>
                          <a:latin typeface="Calibri" pitchFamily="34" charset="0"/>
                          <a:ea typeface="Times New Roman"/>
                          <a:cs typeface="Calibri" pitchFamily="34" charset="0"/>
                        </a:rPr>
                        <a:t>Koruma</a:t>
                      </a:r>
                      <a:endParaRPr lang="tr-TR" sz="2000" b="1"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2000" b="1" i="1" dirty="0" smtClean="0">
                          <a:effectLst/>
                          <a:latin typeface="Calibri" pitchFamily="34" charset="0"/>
                          <a:ea typeface="Times New Roman"/>
                          <a:cs typeface="Calibri" pitchFamily="34" charset="0"/>
                        </a:rPr>
                        <a:t>1</a:t>
                      </a:r>
                      <a:endParaRPr lang="tr-TR" sz="2000" b="1"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tr-TR" b="1" i="1" dirty="0" smtClean="0">
                          <a:latin typeface="Calibri" pitchFamily="34" charset="0"/>
                          <a:cs typeface="Calibri" pitchFamily="34" charset="0"/>
                        </a:rPr>
                        <a:t>Eliminasyon</a:t>
                      </a:r>
                    </a:p>
                    <a:p>
                      <a:pPr algn="ctr"/>
                      <a:r>
                        <a:rPr lang="tr-TR" sz="1200" b="1" i="1" dirty="0" smtClean="0">
                          <a:latin typeface="Calibri" pitchFamily="34" charset="0"/>
                          <a:cs typeface="Calibri" pitchFamily="34" charset="0"/>
                        </a:rPr>
                        <a:t>(Elimine Etmek)</a:t>
                      </a:r>
                      <a:endParaRPr lang="tr-TR" sz="1200" b="1" i="1" dirty="0">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800" b="0" i="1" dirty="0" smtClean="0">
                          <a:effectLst/>
                          <a:latin typeface="Calibri" pitchFamily="34" charset="0"/>
                          <a:ea typeface="Times New Roman"/>
                          <a:cs typeface="Calibri" pitchFamily="34" charset="0"/>
                        </a:rPr>
                        <a:t>Riski yüksek olan z</a:t>
                      </a:r>
                      <a:r>
                        <a:rPr lang="tr-TR" sz="1800" b="0" i="1" baseline="0" dirty="0" smtClean="0">
                          <a:effectLst/>
                          <a:latin typeface="Calibri" pitchFamily="34" charset="0"/>
                          <a:ea typeface="Times New Roman"/>
                          <a:cs typeface="Calibri" pitchFamily="34" charset="0"/>
                        </a:rPr>
                        <a:t>ararlı etmenin, kimyasalın, riskin … </a:t>
                      </a:r>
                      <a:r>
                        <a:rPr lang="tr-TR" sz="1800" b="1" i="1" baseline="0" dirty="0" smtClean="0">
                          <a:effectLst/>
                          <a:latin typeface="Calibri" pitchFamily="34" charset="0"/>
                          <a:ea typeface="Times New Roman"/>
                          <a:cs typeface="Calibri" pitchFamily="34" charset="0"/>
                        </a:rPr>
                        <a:t>ortadan kaldırılması</a:t>
                      </a:r>
                      <a:endParaRPr lang="tr-TR" sz="1800" b="1"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746234">
                <a:tc vMerge="1">
                  <a:txBody>
                    <a:bodyPr/>
                    <a:lstStyle/>
                    <a:p>
                      <a:endParaRPr lang="tr-TR"/>
                    </a:p>
                  </a:txBody>
                  <a:tcPr/>
                </a:tc>
                <a:tc vMerge="1">
                  <a:txBody>
                    <a:bodyPr/>
                    <a:lstStyle/>
                    <a:p>
                      <a:pPr algn="ctr">
                        <a:spcAft>
                          <a:spcPts val="0"/>
                        </a:spcAft>
                      </a:pPr>
                      <a:endParaRPr lang="tr-TR" sz="20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2000" b="1" i="1" dirty="0" smtClean="0">
                          <a:effectLst/>
                          <a:latin typeface="Calibri" pitchFamily="34" charset="0"/>
                          <a:ea typeface="Times New Roman"/>
                          <a:cs typeface="Calibri" pitchFamily="34" charset="0"/>
                        </a:rPr>
                        <a:t>2</a:t>
                      </a:r>
                      <a:endParaRPr lang="tr-TR" sz="2000" b="1"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tr-TR" b="1" i="1" dirty="0" smtClean="0">
                          <a:latin typeface="Calibri" pitchFamily="34" charset="0"/>
                          <a:cs typeface="Calibri" pitchFamily="34" charset="0"/>
                        </a:rPr>
                        <a:t>Substitusyon</a:t>
                      </a:r>
                    </a:p>
                    <a:p>
                      <a:pPr algn="ctr"/>
                      <a:r>
                        <a:rPr lang="tr-TR" sz="1200" b="1" i="1" dirty="0" smtClean="0">
                          <a:latin typeface="Calibri" pitchFamily="34" charset="0"/>
                          <a:cs typeface="Calibri" pitchFamily="34" charset="0"/>
                        </a:rPr>
                        <a:t>(Yerine Koyma-İkame Etme</a:t>
                      </a:r>
                      <a:r>
                        <a:rPr lang="tr-TR" sz="1200" b="1" i="1" baseline="0" dirty="0" smtClean="0">
                          <a:latin typeface="Calibri" pitchFamily="34" charset="0"/>
                          <a:cs typeface="Calibri" pitchFamily="34" charset="0"/>
                        </a:rPr>
                        <a:t>- Değiştirme)</a:t>
                      </a:r>
                      <a:endParaRPr lang="tr-TR" sz="1200" b="1" i="1" dirty="0">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800" b="0" i="1" dirty="0" smtClean="0">
                          <a:effectLst/>
                          <a:latin typeface="Calibri" pitchFamily="34" charset="0"/>
                          <a:ea typeface="Times New Roman"/>
                          <a:cs typeface="Calibri" pitchFamily="34" charset="0"/>
                        </a:rPr>
                        <a:t>Riski yüksek olanın yerine, riski daha düşük bir etmen, makine </a:t>
                      </a:r>
                      <a:r>
                        <a:rPr lang="tr-TR" sz="1800" b="0" i="1" baseline="0" dirty="0" smtClean="0">
                          <a:effectLst/>
                          <a:latin typeface="Calibri" pitchFamily="34" charset="0"/>
                          <a:ea typeface="Times New Roman"/>
                          <a:cs typeface="Calibri" pitchFamily="34" charset="0"/>
                        </a:rPr>
                        <a:t>seçimi, </a:t>
                      </a:r>
                      <a:r>
                        <a:rPr lang="tr-TR" sz="1800" b="1" i="1" baseline="0" dirty="0" smtClean="0">
                          <a:effectLst/>
                          <a:latin typeface="Calibri" pitchFamily="34" charset="0"/>
                          <a:ea typeface="Times New Roman"/>
                          <a:cs typeface="Calibri" pitchFamily="34" charset="0"/>
                        </a:rPr>
                        <a:t>değiştirme</a:t>
                      </a:r>
                      <a:endParaRPr lang="tr-TR" sz="1800" b="1" i="1" dirty="0" smtClean="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76275">
                <a:tc rowSpan="2">
                  <a:txBody>
                    <a:bodyPr/>
                    <a:lstStyle/>
                    <a:p>
                      <a:pPr algn="ctr">
                        <a:spcAft>
                          <a:spcPts val="0"/>
                        </a:spcAft>
                      </a:pPr>
                      <a:r>
                        <a:rPr lang="tr-TR" sz="2000" b="1" i="1" dirty="0" smtClean="0">
                          <a:effectLst/>
                          <a:latin typeface="Calibri" pitchFamily="34" charset="0"/>
                          <a:ea typeface="Times New Roman"/>
                          <a:cs typeface="Calibri" pitchFamily="34" charset="0"/>
                        </a:rPr>
                        <a:t>2</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rowSpan="2">
                  <a:txBody>
                    <a:bodyPr/>
                    <a:lstStyle/>
                    <a:p>
                      <a:pPr algn="ctr">
                        <a:spcAft>
                          <a:spcPts val="0"/>
                        </a:spcAft>
                      </a:pPr>
                      <a:r>
                        <a:rPr lang="tr-TR" sz="2000" b="1" i="1" dirty="0" smtClean="0">
                          <a:effectLst/>
                          <a:latin typeface="Calibri" pitchFamily="34" charset="0"/>
                          <a:ea typeface="Times New Roman"/>
                          <a:cs typeface="Calibri" pitchFamily="34" charset="0"/>
                        </a:rPr>
                        <a:t>Ortamda</a:t>
                      </a:r>
                      <a:r>
                        <a:rPr lang="tr-TR" sz="2000" b="1" i="1" baseline="0" dirty="0" smtClean="0">
                          <a:effectLst/>
                          <a:latin typeface="Calibri" pitchFamily="34" charset="0"/>
                          <a:ea typeface="Times New Roman"/>
                          <a:cs typeface="Calibri" pitchFamily="34" charset="0"/>
                        </a:rPr>
                        <a:t> </a:t>
                      </a:r>
                    </a:p>
                    <a:p>
                      <a:pPr algn="ctr">
                        <a:spcAft>
                          <a:spcPts val="0"/>
                        </a:spcAft>
                      </a:pPr>
                      <a:r>
                        <a:rPr lang="tr-TR" sz="2000" b="1" i="1" baseline="0" dirty="0" smtClean="0">
                          <a:effectLst/>
                          <a:latin typeface="Calibri" pitchFamily="34" charset="0"/>
                          <a:ea typeface="Times New Roman"/>
                          <a:cs typeface="Calibri" pitchFamily="34" charset="0"/>
                        </a:rPr>
                        <a:t>Koruma</a:t>
                      </a:r>
                      <a:endParaRPr lang="tr-TR" sz="2000" b="1" i="1" dirty="0" smtClean="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2000" b="1" i="1" dirty="0" smtClean="0">
                          <a:effectLst/>
                          <a:latin typeface="Calibri" pitchFamily="34" charset="0"/>
                          <a:ea typeface="Times New Roman"/>
                          <a:cs typeface="Calibri" pitchFamily="34" charset="0"/>
                        </a:rPr>
                        <a:t>3</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tr-TR" b="1" i="1" dirty="0" smtClean="0">
                          <a:latin typeface="Calibri" pitchFamily="34" charset="0"/>
                          <a:cs typeface="Calibri" pitchFamily="34" charset="0"/>
                        </a:rPr>
                        <a:t>Tecrit Etme</a:t>
                      </a:r>
                      <a:r>
                        <a:rPr lang="tr-TR" b="1" i="1" baseline="0" dirty="0" smtClean="0">
                          <a:latin typeface="Calibri" pitchFamily="34" charset="0"/>
                          <a:cs typeface="Calibri" pitchFamily="34" charset="0"/>
                        </a:rPr>
                        <a:t> </a:t>
                      </a:r>
                    </a:p>
                    <a:p>
                      <a:pPr algn="ctr"/>
                      <a:r>
                        <a:rPr lang="tr-TR" sz="1200" b="1" i="1" baseline="0" dirty="0" smtClean="0">
                          <a:latin typeface="Calibri" pitchFamily="34" charset="0"/>
                          <a:cs typeface="Calibri" pitchFamily="34" charset="0"/>
                        </a:rPr>
                        <a:t>(</a:t>
                      </a:r>
                      <a:r>
                        <a:rPr lang="tr-TR" sz="1200" b="1" i="1" dirty="0" smtClean="0">
                          <a:latin typeface="Calibri" pitchFamily="34" charset="0"/>
                          <a:cs typeface="Calibri" pitchFamily="34" charset="0"/>
                        </a:rPr>
                        <a:t>Yalıtım-Kontrol-İzolasyon)</a:t>
                      </a:r>
                      <a:endParaRPr lang="tr-TR" sz="1200" b="1" i="1" dirty="0">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800" b="0" i="1" dirty="0" smtClean="0">
                          <a:effectLst/>
                          <a:latin typeface="Calibri" pitchFamily="34" charset="0"/>
                          <a:ea typeface="Times New Roman"/>
                          <a:cs typeface="Calibri" pitchFamily="34" charset="0"/>
                        </a:rPr>
                        <a:t>Tehlike kaynağı materyal, makina, ekipman veya proses izole edilmelidir  </a:t>
                      </a:r>
                      <a:endParaRPr lang="fi-FI" sz="1800" b="0" i="1" dirty="0" smtClean="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732535">
                <a:tc vMerge="1">
                  <a:txBody>
                    <a:bodyPr/>
                    <a:lstStyle/>
                    <a:p>
                      <a:endParaRPr lang="tr-TR"/>
                    </a:p>
                  </a:txBody>
                  <a:tcPr/>
                </a:tc>
                <a:tc vMerge="1">
                  <a:txBody>
                    <a:bodyPr/>
                    <a:lstStyle/>
                    <a:p>
                      <a:pPr algn="ctr">
                        <a:spcAft>
                          <a:spcPts val="0"/>
                        </a:spcAft>
                      </a:pPr>
                      <a:endParaRPr lang="tr-TR" sz="2000" b="0" i="1" dirty="0" smtClean="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2000" b="1" i="1" dirty="0" smtClean="0">
                          <a:effectLst/>
                          <a:latin typeface="Calibri" pitchFamily="34" charset="0"/>
                          <a:ea typeface="Times New Roman"/>
                          <a:cs typeface="Calibri" pitchFamily="34" charset="0"/>
                        </a:rPr>
                        <a:t>4</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tr-TR" b="1" i="1" dirty="0" smtClean="0">
                          <a:latin typeface="Calibri" pitchFamily="34" charset="0"/>
                          <a:cs typeface="Calibri" pitchFamily="34" charset="0"/>
                        </a:rPr>
                        <a:t>Yönetsel Önlemler</a:t>
                      </a:r>
                    </a:p>
                    <a:p>
                      <a:pPr algn="ctr"/>
                      <a:r>
                        <a:rPr lang="tr-TR" b="1" i="1" dirty="0" smtClean="0">
                          <a:latin typeface="Calibri" pitchFamily="34" charset="0"/>
                          <a:cs typeface="Calibri" pitchFamily="34" charset="0"/>
                        </a:rPr>
                        <a:t>(proses-süreç)</a:t>
                      </a:r>
                      <a:endParaRPr lang="tr-TR" b="1" i="1" dirty="0">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800" b="0" i="1" dirty="0" smtClean="0">
                          <a:effectLst/>
                          <a:latin typeface="Calibri" pitchFamily="34" charset="0"/>
                          <a:ea typeface="Times New Roman"/>
                          <a:cs typeface="Calibri" pitchFamily="34" charset="0"/>
                        </a:rPr>
                        <a:t>Kurallar-politikalar (süre kısıtlaması, eşik değer, işaretlemeler, …)</a:t>
                      </a:r>
                      <a:endParaRPr lang="tr-TR" sz="18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732965">
                <a:tc rowSpan="3">
                  <a:txBody>
                    <a:bodyPr/>
                    <a:lstStyle/>
                    <a:p>
                      <a:pPr algn="ctr">
                        <a:spcAft>
                          <a:spcPts val="0"/>
                        </a:spcAft>
                      </a:pPr>
                      <a:r>
                        <a:rPr lang="tr-TR" sz="2000" b="1" i="1" dirty="0" smtClean="0">
                          <a:effectLst/>
                          <a:latin typeface="Calibri" pitchFamily="34" charset="0"/>
                          <a:ea typeface="Times New Roman"/>
                          <a:cs typeface="Calibri" pitchFamily="34" charset="0"/>
                        </a:rPr>
                        <a:t>3</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rowSpan="3">
                  <a:txBody>
                    <a:bodyPr/>
                    <a:lstStyle/>
                    <a:p>
                      <a:pPr algn="ctr">
                        <a:spcAft>
                          <a:spcPts val="0"/>
                        </a:spcAft>
                      </a:pPr>
                      <a:r>
                        <a:rPr lang="tr-TR" sz="2000" b="1" i="1" dirty="0" smtClean="0">
                          <a:effectLst/>
                          <a:latin typeface="Calibri" pitchFamily="34" charset="0"/>
                          <a:ea typeface="Times New Roman"/>
                          <a:cs typeface="Calibri" pitchFamily="34" charset="0"/>
                        </a:rPr>
                        <a:t>Kişide </a:t>
                      </a:r>
                    </a:p>
                    <a:p>
                      <a:pPr algn="ctr">
                        <a:spcAft>
                          <a:spcPts val="0"/>
                        </a:spcAft>
                      </a:pPr>
                      <a:r>
                        <a:rPr lang="tr-TR" sz="2000" b="1" i="1" dirty="0" smtClean="0">
                          <a:effectLst/>
                          <a:latin typeface="Calibri" pitchFamily="34" charset="0"/>
                          <a:ea typeface="Times New Roman"/>
                          <a:cs typeface="Calibri" pitchFamily="34" charset="0"/>
                        </a:rPr>
                        <a:t>Koruma</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2000" b="1" i="1" dirty="0" smtClean="0">
                          <a:effectLst/>
                          <a:latin typeface="Calibri" pitchFamily="34" charset="0"/>
                          <a:ea typeface="Times New Roman"/>
                          <a:cs typeface="Calibri" pitchFamily="34" charset="0"/>
                        </a:rPr>
                        <a:t>5</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tr-TR" b="1" i="1" dirty="0" smtClean="0">
                          <a:latin typeface="Calibri" pitchFamily="34" charset="0"/>
                          <a:cs typeface="Calibri" pitchFamily="34" charset="0"/>
                        </a:rPr>
                        <a:t>Toplu </a:t>
                      </a:r>
                    </a:p>
                    <a:p>
                      <a:pPr algn="ctr"/>
                      <a:r>
                        <a:rPr lang="tr-TR" b="1" i="1" dirty="0" smtClean="0">
                          <a:latin typeface="Calibri" pitchFamily="34" charset="0"/>
                          <a:cs typeface="Calibri" pitchFamily="34" charset="0"/>
                        </a:rPr>
                        <a:t>Önleme</a:t>
                      </a:r>
                      <a:r>
                        <a:rPr lang="tr-TR" b="1" i="1" baseline="0" dirty="0" smtClean="0">
                          <a:latin typeface="Calibri" pitchFamily="34" charset="0"/>
                          <a:cs typeface="Calibri" pitchFamily="34" charset="0"/>
                        </a:rPr>
                        <a:t>-</a:t>
                      </a:r>
                      <a:r>
                        <a:rPr lang="tr-TR" b="1" i="1" dirty="0" smtClean="0">
                          <a:latin typeface="Calibri" pitchFamily="34" charset="0"/>
                          <a:cs typeface="Calibri" pitchFamily="34" charset="0"/>
                        </a:rPr>
                        <a:t>Koruma</a:t>
                      </a:r>
                      <a:endParaRPr lang="tr-TR" b="1" i="1" dirty="0">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800" b="1" i="1" dirty="0" smtClean="0">
                          <a:effectLst/>
                          <a:latin typeface="Calibri" pitchFamily="34" charset="0"/>
                          <a:ea typeface="Times New Roman"/>
                          <a:cs typeface="Calibri" pitchFamily="34" charset="0"/>
                        </a:rPr>
                        <a:t>Öncelikle toplu koruma</a:t>
                      </a:r>
                      <a:r>
                        <a:rPr lang="tr-TR" sz="1800" b="0" i="1" dirty="0" smtClean="0">
                          <a:effectLst/>
                          <a:latin typeface="Calibri" pitchFamily="34" charset="0"/>
                          <a:ea typeface="Times New Roman"/>
                          <a:cs typeface="Calibri" pitchFamily="34" charset="0"/>
                        </a:rPr>
                        <a:t> yapılmalıdır. Risk ek yöntemlerle engellenir. Eklenmiş güvenliktir.</a:t>
                      </a:r>
                      <a:endParaRPr lang="tr-TR" sz="18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732965">
                <a:tc vMerge="1">
                  <a:txBody>
                    <a:bodyPr/>
                    <a:lstStyle/>
                    <a:p>
                      <a:pPr algn="ctr">
                        <a:spcAft>
                          <a:spcPts val="0"/>
                        </a:spcAft>
                      </a:pPr>
                      <a:endParaRPr lang="tr-TR" sz="2000" b="1" i="1" dirty="0" smtClean="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vMerge="1">
                  <a:txBody>
                    <a:bodyPr/>
                    <a:lstStyle/>
                    <a:p>
                      <a:pPr algn="ctr">
                        <a:spcAft>
                          <a:spcPts val="0"/>
                        </a:spcAft>
                      </a:pPr>
                      <a:endParaRPr lang="tr-TR" sz="2000" b="1" i="1" dirty="0" smtClean="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2000" b="1" i="1" dirty="0" smtClean="0">
                          <a:effectLst/>
                          <a:latin typeface="Calibri" pitchFamily="34" charset="0"/>
                          <a:ea typeface="Times New Roman"/>
                          <a:cs typeface="Calibri" pitchFamily="34" charset="0"/>
                        </a:rPr>
                        <a:t>6</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alpha val="1000"/>
                      </a:schemeClr>
                    </a:solidFill>
                  </a:tcPr>
                </a:tc>
                <a:tc>
                  <a:txBody>
                    <a:bodyPr/>
                    <a:lstStyle/>
                    <a:p>
                      <a:pPr algn="ctr"/>
                      <a:r>
                        <a:rPr lang="tr-TR" b="1" i="1" dirty="0" smtClean="0">
                          <a:latin typeface="Calibri" pitchFamily="34" charset="0"/>
                          <a:cs typeface="Calibri" pitchFamily="34" charset="0"/>
                        </a:rPr>
                        <a:t>Bireysel-Kişisel Önleme-Koruma</a:t>
                      </a:r>
                      <a:endParaRPr lang="tr-TR" b="1" i="1" dirty="0">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alpha val="1000"/>
                      </a:schemeClr>
                    </a:solidFill>
                  </a:tcPr>
                </a:tc>
                <a:tc>
                  <a:txBody>
                    <a:bodyPr/>
                    <a:lstStyle/>
                    <a:p>
                      <a:pPr lvl="0" algn="ctr">
                        <a:spcAft>
                          <a:spcPts val="0"/>
                        </a:spcAft>
                      </a:pPr>
                      <a:r>
                        <a:rPr lang="tr-TR" sz="1800" b="1" i="1" dirty="0" smtClean="0">
                          <a:effectLst/>
                          <a:latin typeface="Calibri" pitchFamily="34" charset="0"/>
                          <a:ea typeface="Times New Roman"/>
                          <a:cs typeface="Calibri" pitchFamily="34" charset="0"/>
                        </a:rPr>
                        <a:t>Bireysel korumaya</a:t>
                      </a:r>
                      <a:r>
                        <a:rPr lang="tr-TR" sz="1800" b="0" i="1" dirty="0" smtClean="0">
                          <a:effectLst/>
                          <a:latin typeface="Calibri" pitchFamily="34" charset="0"/>
                          <a:ea typeface="Times New Roman"/>
                          <a:cs typeface="Calibri" pitchFamily="34" charset="0"/>
                        </a:rPr>
                        <a:t> en son başvurulur. (KKD kullanımı, </a:t>
                      </a:r>
                      <a:r>
                        <a:rPr lang="tr-TR" sz="1800" b="0" i="1" baseline="0" dirty="0" smtClean="0">
                          <a:effectLst/>
                          <a:latin typeface="Calibri" pitchFamily="34" charset="0"/>
                          <a:ea typeface="Times New Roman"/>
                          <a:cs typeface="Calibri" pitchFamily="34" charset="0"/>
                        </a:rPr>
                        <a:t>Tıbbi koruma, Hijyen) </a:t>
                      </a:r>
                      <a:endParaRPr lang="tr-TR" sz="1800" b="0" i="1" dirty="0" smtClean="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alpha val="1000"/>
                      </a:schemeClr>
                    </a:solidFill>
                  </a:tcPr>
                </a:tc>
              </a:tr>
              <a:tr h="732965">
                <a:tc vMerge="1">
                  <a:txBody>
                    <a:bodyPr/>
                    <a:lstStyle/>
                    <a:p>
                      <a:pPr algn="ctr">
                        <a:spcAft>
                          <a:spcPts val="0"/>
                        </a:spcAft>
                      </a:pPr>
                      <a:endParaRPr lang="tr-TR" sz="2000" b="1" i="1" dirty="0" smtClean="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vMerge="1">
                  <a:txBody>
                    <a:bodyPr/>
                    <a:lstStyle/>
                    <a:p>
                      <a:pPr algn="ctr">
                        <a:spcAft>
                          <a:spcPts val="0"/>
                        </a:spcAft>
                      </a:pPr>
                      <a:endParaRPr lang="tr-TR" sz="2000" b="1" i="1" dirty="0" smtClean="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2000" b="1" i="1" dirty="0" smtClean="0">
                          <a:effectLst/>
                          <a:latin typeface="Calibri" pitchFamily="34" charset="0"/>
                          <a:ea typeface="Times New Roman"/>
                          <a:cs typeface="Calibri" pitchFamily="34" charset="0"/>
                        </a:rPr>
                        <a:t>7</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tr-TR" b="1" i="1" dirty="0" smtClean="0">
                          <a:latin typeface="Calibri" pitchFamily="34" charset="0"/>
                          <a:cs typeface="Calibri" pitchFamily="34" charset="0"/>
                        </a:rPr>
                        <a:t>Seçme (Uygun İşe Yerleştirme)</a:t>
                      </a:r>
                      <a:endParaRPr lang="tr-TR" b="1" i="1" dirty="0">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800" b="0" i="1" dirty="0" smtClean="0">
                          <a:effectLst/>
                          <a:latin typeface="Calibri" pitchFamily="34" charset="0"/>
                          <a:ea typeface="Times New Roman"/>
                          <a:cs typeface="Calibri" pitchFamily="34" charset="0"/>
                        </a:rPr>
                        <a:t>Duyarlı kişilerin riskle karşılaşmasının önlenmesi gerekir.</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811424487"/>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KAYNAKTA KORUMA</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endParaRPr lang="tr-TR" sz="1000" i="1" dirty="0" smtClean="0">
              <a:solidFill>
                <a:srgbClr val="000000"/>
              </a:solidFill>
              <a:latin typeface="Calibri" pitchFamily="34" charset="0"/>
              <a:cs typeface="Calibri" pitchFamily="34" charset="0"/>
            </a:endParaRPr>
          </a:p>
          <a:p>
            <a:pPr>
              <a:spcAft>
                <a:spcPts val="0"/>
              </a:spcAft>
              <a:buClr>
                <a:srgbClr val="292929"/>
              </a:buClr>
              <a:defRPr/>
            </a:pPr>
            <a:r>
              <a:rPr lang="fi-FI" sz="2000" i="1" dirty="0" smtClean="0">
                <a:solidFill>
                  <a:srgbClr val="C00000"/>
                </a:solidFill>
                <a:latin typeface="Calibri" pitchFamily="34" charset="0"/>
                <a:cs typeface="Calibri" pitchFamily="34" charset="0"/>
              </a:rPr>
              <a:t>Riskin </a:t>
            </a:r>
            <a:r>
              <a:rPr lang="fi-FI" sz="2000" i="1" dirty="0">
                <a:solidFill>
                  <a:srgbClr val="C00000"/>
                </a:solidFill>
                <a:latin typeface="Calibri" pitchFamily="34" charset="0"/>
                <a:cs typeface="Calibri" pitchFamily="34" charset="0"/>
              </a:rPr>
              <a:t>Ortadan Kaldırılması (Elimine </a:t>
            </a:r>
            <a:r>
              <a:rPr lang="fi-FI" sz="2000" i="1" dirty="0" smtClean="0">
                <a:solidFill>
                  <a:srgbClr val="C00000"/>
                </a:solidFill>
                <a:latin typeface="Calibri" pitchFamily="34" charset="0"/>
                <a:cs typeface="Calibri" pitchFamily="34" charset="0"/>
              </a:rPr>
              <a:t>Etmek</a:t>
            </a:r>
            <a:r>
              <a:rPr lang="tr-TR" sz="2000" i="1" dirty="0" smtClean="0">
                <a:solidFill>
                  <a:srgbClr val="C00000"/>
                </a:solidFill>
                <a:latin typeface="Calibri" pitchFamily="34" charset="0"/>
                <a:cs typeface="Calibri" pitchFamily="34" charset="0"/>
              </a:rPr>
              <a:t>-Eliminasyon</a:t>
            </a:r>
            <a:r>
              <a:rPr lang="fi-FI" sz="2000" i="1" dirty="0" smtClean="0">
                <a:solidFill>
                  <a:srgbClr val="C00000"/>
                </a:solidFill>
                <a:latin typeface="Calibri" pitchFamily="34" charset="0"/>
                <a:cs typeface="Calibri" pitchFamily="34" charset="0"/>
              </a:rPr>
              <a:t>)</a:t>
            </a:r>
            <a:endParaRPr lang="fi-FI" sz="2000" i="1" dirty="0">
              <a:solidFill>
                <a:srgbClr val="C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a:t>
            </a:r>
            <a:r>
              <a:rPr lang="tr-TR" sz="2000" b="1" i="1" dirty="0">
                <a:solidFill>
                  <a:srgbClr val="000000"/>
                </a:solidFill>
                <a:latin typeface="Calibri" pitchFamily="34" charset="0"/>
                <a:cs typeface="Calibri" pitchFamily="34" charset="0"/>
              </a:rPr>
              <a:t>Tesis içerisinde yüksek </a:t>
            </a:r>
            <a:r>
              <a:rPr lang="tr-TR" sz="2000" b="1" i="1" dirty="0" smtClean="0">
                <a:solidFill>
                  <a:srgbClr val="000000"/>
                </a:solidFill>
                <a:latin typeface="Calibri" pitchFamily="34" charset="0"/>
                <a:cs typeface="Calibri" pitchFamily="34" charset="0"/>
              </a:rPr>
              <a:t>tehlike </a:t>
            </a:r>
            <a:r>
              <a:rPr lang="tr-TR" sz="2000" b="1" i="1" dirty="0">
                <a:solidFill>
                  <a:srgbClr val="000000"/>
                </a:solidFill>
                <a:latin typeface="Calibri" pitchFamily="34" charset="0"/>
                <a:cs typeface="Calibri" pitchFamily="34" charset="0"/>
              </a:rPr>
              <a:t>taşıyan materyalin, </a:t>
            </a:r>
            <a:r>
              <a:rPr lang="tr-TR" sz="2000" b="1" i="1" dirty="0" smtClean="0">
                <a:solidFill>
                  <a:srgbClr val="000000"/>
                </a:solidFill>
                <a:latin typeface="Calibri" pitchFamily="34" charset="0"/>
                <a:cs typeface="Calibri" pitchFamily="34" charset="0"/>
              </a:rPr>
              <a:t>makinenin </a:t>
            </a:r>
            <a:r>
              <a:rPr lang="tr-TR" sz="2000" b="1" i="1" dirty="0">
                <a:solidFill>
                  <a:srgbClr val="000000"/>
                </a:solidFill>
                <a:latin typeface="Calibri" pitchFamily="34" charset="0"/>
                <a:cs typeface="Calibri" pitchFamily="34" charset="0"/>
              </a:rPr>
              <a:t>veya </a:t>
            </a:r>
            <a:r>
              <a:rPr lang="tr-TR" sz="2000" b="1" i="1" dirty="0" smtClean="0">
                <a:solidFill>
                  <a:srgbClr val="000000"/>
                </a:solidFill>
                <a:latin typeface="Calibri" pitchFamily="34" charset="0"/>
                <a:cs typeface="Calibri" pitchFamily="34" charset="0"/>
              </a:rPr>
              <a:t>prosesin (sürecin) </a:t>
            </a:r>
            <a:r>
              <a:rPr lang="tr-TR" sz="2000" b="1" i="1" dirty="0">
                <a:solidFill>
                  <a:srgbClr val="000000"/>
                </a:solidFill>
                <a:latin typeface="Calibri" pitchFamily="34" charset="0"/>
                <a:cs typeface="Calibri" pitchFamily="34" charset="0"/>
              </a:rPr>
              <a:t>elimine </a:t>
            </a:r>
            <a:r>
              <a:rPr lang="tr-TR" sz="2000" b="1" i="1" dirty="0" smtClean="0">
                <a:solidFill>
                  <a:srgbClr val="000000"/>
                </a:solidFill>
                <a:latin typeface="Calibri" pitchFamily="34" charset="0"/>
                <a:cs typeface="Calibri" pitchFamily="34" charset="0"/>
              </a:rPr>
              <a:t>edilmesi, ortadan kaldırılması, yok edilmesi…»</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Örnek; </a:t>
            </a:r>
            <a:r>
              <a:rPr lang="tr-TR" sz="2000" i="1" dirty="0">
                <a:solidFill>
                  <a:srgbClr val="000000"/>
                </a:solidFill>
                <a:latin typeface="Calibri" pitchFamily="34" charset="0"/>
                <a:cs typeface="Calibri" pitchFamily="34" charset="0"/>
              </a:rPr>
              <a:t>Teknolojisi eski olan ve çift el kumanda yada fotosel tertibatı yapılamayan presin kullanımdan kaldırılması</a:t>
            </a:r>
            <a:r>
              <a:rPr lang="tr-TR" sz="2000" i="1" dirty="0" smtClean="0">
                <a:solidFill>
                  <a:srgbClr val="000000"/>
                </a:solidFill>
                <a:latin typeface="Calibri" pitchFamily="34" charset="0"/>
                <a:cs typeface="Calibri" pitchFamily="34" charset="0"/>
              </a:rPr>
              <a:t>. İnsanla yapılan işin makineyle yapılması. Otomasyona geçilmesi…</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2" name="Oval 1"/>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1</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563765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KAYNAKTA KORUMA</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i="1" dirty="0" smtClean="0">
              <a:solidFill>
                <a:srgbClr val="000000"/>
              </a:solidFill>
              <a:latin typeface="Calibri" pitchFamily="34" charset="0"/>
              <a:cs typeface="Calibri" pitchFamily="34" charset="0"/>
            </a:endParaRPr>
          </a:p>
          <a:p>
            <a:pPr>
              <a:spcAft>
                <a:spcPts val="0"/>
              </a:spcAft>
              <a:buClr>
                <a:srgbClr val="292929"/>
              </a:buClr>
              <a:defRPr/>
            </a:pPr>
            <a:r>
              <a:rPr lang="tr-TR" sz="2000" i="1" dirty="0" smtClean="0">
                <a:solidFill>
                  <a:srgbClr val="C00000"/>
                </a:solidFill>
                <a:latin typeface="Calibri" pitchFamily="34" charset="0"/>
                <a:cs typeface="Calibri" pitchFamily="34" charset="0"/>
              </a:rPr>
              <a:t>Yerine Koyma–İkame Etme-Yer Değiştirme </a:t>
            </a:r>
            <a:r>
              <a:rPr lang="tr-TR" sz="2000" i="1" dirty="0">
                <a:solidFill>
                  <a:srgbClr val="C00000"/>
                </a:solidFill>
                <a:latin typeface="Calibri" pitchFamily="34" charset="0"/>
                <a:cs typeface="Calibri" pitchFamily="34" charset="0"/>
              </a:rPr>
              <a:t>(Substitusyon) </a:t>
            </a: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«Tehlike (kaynakta) elimine </a:t>
            </a:r>
            <a:r>
              <a:rPr lang="tr-TR" sz="2000" b="1" i="1" dirty="0">
                <a:solidFill>
                  <a:srgbClr val="000000"/>
                </a:solidFill>
                <a:latin typeface="Calibri" pitchFamily="34" charset="0"/>
                <a:cs typeface="Calibri" pitchFamily="34" charset="0"/>
              </a:rPr>
              <a:t>edilemiyorsa, yüksek risk taşıyan materyal, </a:t>
            </a:r>
            <a:r>
              <a:rPr lang="tr-TR" sz="2000" b="1" i="1" dirty="0" smtClean="0">
                <a:solidFill>
                  <a:srgbClr val="000000"/>
                </a:solidFill>
                <a:latin typeface="Calibri" pitchFamily="34" charset="0"/>
                <a:cs typeface="Calibri" pitchFamily="34" charset="0"/>
              </a:rPr>
              <a:t>makine </a:t>
            </a:r>
            <a:r>
              <a:rPr lang="tr-TR" sz="2000" b="1" i="1" dirty="0">
                <a:solidFill>
                  <a:srgbClr val="000000"/>
                </a:solidFill>
                <a:latin typeface="Calibri" pitchFamily="34" charset="0"/>
                <a:cs typeface="Calibri" pitchFamily="34" charset="0"/>
              </a:rPr>
              <a:t>veya proses daha az risk taşıyan ile </a:t>
            </a:r>
            <a:r>
              <a:rPr lang="tr-TR" sz="2000" b="1" i="1" dirty="0" smtClean="0">
                <a:solidFill>
                  <a:srgbClr val="000000"/>
                </a:solidFill>
                <a:latin typeface="Calibri" pitchFamily="34" charset="0"/>
                <a:cs typeface="Calibri" pitchFamily="34" charset="0"/>
              </a:rPr>
              <a:t>değiştirilir…» </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1200"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Örnek;</a:t>
            </a:r>
            <a:r>
              <a:rPr lang="tr-TR" sz="2000" i="1" dirty="0" smtClean="0">
                <a:solidFill>
                  <a:srgbClr val="000000"/>
                </a:solidFill>
                <a:latin typeface="Calibri" pitchFamily="34" charset="0"/>
                <a:cs typeface="Calibri" pitchFamily="34" charset="0"/>
              </a:rPr>
              <a:t> Proses </a:t>
            </a:r>
            <a:r>
              <a:rPr lang="tr-TR" sz="2000" i="1" dirty="0">
                <a:solidFill>
                  <a:srgbClr val="000000"/>
                </a:solidFill>
                <a:latin typeface="Calibri" pitchFamily="34" charset="0"/>
                <a:cs typeface="Calibri" pitchFamily="34" charset="0"/>
              </a:rPr>
              <a:t>içerisinde kullanılan </a:t>
            </a:r>
            <a:r>
              <a:rPr lang="tr-TR" sz="2000" i="1" dirty="0" err="1" smtClean="0">
                <a:solidFill>
                  <a:srgbClr val="000000"/>
                </a:solidFill>
                <a:latin typeface="Calibri" pitchFamily="34" charset="0"/>
                <a:cs typeface="Calibri" pitchFamily="34" charset="0"/>
              </a:rPr>
              <a:t>toksik</a:t>
            </a:r>
            <a:r>
              <a:rPr lang="tr-TR" sz="2000" i="1" dirty="0" smtClean="0">
                <a:solidFill>
                  <a:srgbClr val="000000"/>
                </a:solidFill>
                <a:latin typeface="Calibri" pitchFamily="34" charset="0"/>
                <a:cs typeface="Calibri" pitchFamily="34" charset="0"/>
              </a:rPr>
              <a:t> (zehirleyici) olan veya </a:t>
            </a:r>
            <a:r>
              <a:rPr lang="tr-TR" sz="2000" i="1" dirty="0">
                <a:solidFill>
                  <a:srgbClr val="000000"/>
                </a:solidFill>
                <a:latin typeface="Calibri" pitchFamily="34" charset="0"/>
                <a:cs typeface="Calibri" pitchFamily="34" charset="0"/>
              </a:rPr>
              <a:t>çabuk yanıcı </a:t>
            </a:r>
            <a:r>
              <a:rPr lang="tr-TR" sz="2000" i="1" dirty="0" smtClean="0">
                <a:solidFill>
                  <a:srgbClr val="000000"/>
                </a:solidFill>
                <a:latin typeface="Calibri" pitchFamily="34" charset="0"/>
                <a:cs typeface="Calibri" pitchFamily="34" charset="0"/>
              </a:rPr>
              <a:t>olan bir </a:t>
            </a:r>
            <a:r>
              <a:rPr lang="tr-TR" sz="2000" i="1" dirty="0">
                <a:solidFill>
                  <a:srgbClr val="000000"/>
                </a:solidFill>
                <a:latin typeface="Calibri" pitchFamily="34" charset="0"/>
                <a:cs typeface="Calibri" pitchFamily="34" charset="0"/>
              </a:rPr>
              <a:t>çözücünün, toksik olmayan ve parlama noktası yüksek bir çözücü ile </a:t>
            </a:r>
            <a:r>
              <a:rPr lang="tr-TR" sz="2000" i="1" dirty="0" smtClean="0">
                <a:solidFill>
                  <a:srgbClr val="000000"/>
                </a:solidFill>
                <a:latin typeface="Calibri" pitchFamily="34" charset="0"/>
                <a:cs typeface="Calibri" pitchFamily="34" charset="0"/>
              </a:rPr>
              <a:t>değiştirilmesi.</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2</a:t>
            </a:r>
            <a:endParaRPr lang="tr-TR" sz="2800" b="1" dirty="0">
              <a:solidFill>
                <a:srgbClr val="000000"/>
              </a:solidFill>
              <a:latin typeface="Cambria" pitchFamily="18" charset="0"/>
            </a:endParaRPr>
          </a:p>
        </p:txBody>
      </p:sp>
      <p:sp>
        <p:nvSpPr>
          <p:cNvPr id="3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774414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UYGULA</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342900">
              <a:spcAft>
                <a:spcPts val="0"/>
              </a:spcAft>
              <a:buClr>
                <a:srgbClr val="292929"/>
              </a:buClr>
              <a:buFont typeface="Wingdings" pitchFamily="2" charset="2"/>
              <a:buChar char="ü"/>
              <a:defRPr/>
            </a:pPr>
            <a:endParaRPr lang="tr-TR" sz="1000" b="1" i="1" dirty="0" smtClean="0">
              <a:solidFill>
                <a:srgbClr val="000000"/>
              </a:solidFill>
              <a:latin typeface="Calibri" pitchFamily="34" charset="0"/>
              <a:cs typeface="Calibri" pitchFamily="34" charset="0"/>
            </a:endParaRP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Riskleri </a:t>
            </a:r>
            <a:r>
              <a:rPr lang="tr-TR" sz="2000" b="1" i="1" dirty="0">
                <a:solidFill>
                  <a:srgbClr val="000000"/>
                </a:solidFill>
                <a:latin typeface="Calibri" pitchFamily="34" charset="0"/>
                <a:cs typeface="Calibri" pitchFamily="34" charset="0"/>
              </a:rPr>
              <a:t>Değerlendirme</a:t>
            </a: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Risklerin </a:t>
            </a:r>
            <a:r>
              <a:rPr lang="tr-TR" sz="2000" b="1" i="1" dirty="0">
                <a:solidFill>
                  <a:srgbClr val="000000"/>
                </a:solidFill>
                <a:latin typeface="Calibri" pitchFamily="34" charset="0"/>
                <a:cs typeface="Calibri" pitchFamily="34" charset="0"/>
              </a:rPr>
              <a:t>kabul edilebilir olup </a:t>
            </a:r>
            <a:r>
              <a:rPr lang="tr-TR" sz="2000" b="1" i="1" dirty="0" smtClean="0">
                <a:solidFill>
                  <a:srgbClr val="000000"/>
                </a:solidFill>
                <a:latin typeface="Calibri" pitchFamily="34" charset="0"/>
                <a:cs typeface="Calibri" pitchFamily="34" charset="0"/>
              </a:rPr>
              <a:t>olmadığına karar </a:t>
            </a:r>
            <a:r>
              <a:rPr lang="tr-TR" sz="2000" b="1" i="1" dirty="0">
                <a:solidFill>
                  <a:srgbClr val="000000"/>
                </a:solidFill>
                <a:latin typeface="Calibri" pitchFamily="34" charset="0"/>
                <a:cs typeface="Calibri" pitchFamily="34" charset="0"/>
              </a:rPr>
              <a:t>verme</a:t>
            </a: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Kontrol önlemlerinin </a:t>
            </a:r>
            <a:r>
              <a:rPr lang="tr-TR" sz="2000" b="1" i="1" dirty="0">
                <a:solidFill>
                  <a:srgbClr val="000000"/>
                </a:solidFill>
                <a:latin typeface="Calibri" pitchFamily="34" charset="0"/>
                <a:cs typeface="Calibri" pitchFamily="34" charset="0"/>
              </a:rPr>
              <a:t>seçimi ve uygulaması</a:t>
            </a: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Her </a:t>
            </a:r>
            <a:r>
              <a:rPr lang="tr-TR" sz="2000" b="1" i="1" dirty="0">
                <a:solidFill>
                  <a:srgbClr val="000000"/>
                </a:solidFill>
                <a:latin typeface="Calibri" pitchFamily="34" charset="0"/>
                <a:cs typeface="Calibri" pitchFamily="34" charset="0"/>
              </a:rPr>
              <a:t>bölümdeki İlgili kişileri bilgilendirme</a:t>
            </a:r>
            <a:r>
              <a:rPr lang="tr-TR" sz="2000" b="1" i="1" dirty="0" smtClean="0">
                <a:solidFill>
                  <a:srgbClr val="000000"/>
                </a:solidFill>
                <a:latin typeface="Calibri" pitchFamily="34" charset="0"/>
                <a:cs typeface="Calibri" pitchFamily="34" charset="0"/>
              </a:rPr>
              <a:t>, eğitme </a:t>
            </a:r>
            <a:r>
              <a:rPr lang="tr-TR" sz="2000" b="1" i="1" dirty="0">
                <a:solidFill>
                  <a:srgbClr val="000000"/>
                </a:solidFill>
                <a:latin typeface="Calibri" pitchFamily="34" charset="0"/>
                <a:cs typeface="Calibri" pitchFamily="34" charset="0"/>
              </a:rPr>
              <a:t>ve katılımını sağlama</a:t>
            </a: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Faaliyet </a:t>
            </a:r>
            <a:r>
              <a:rPr lang="tr-TR" sz="2000" b="1" i="1" dirty="0">
                <a:solidFill>
                  <a:srgbClr val="000000"/>
                </a:solidFill>
                <a:latin typeface="Calibri" pitchFamily="34" charset="0"/>
                <a:cs typeface="Calibri" pitchFamily="34" charset="0"/>
              </a:rPr>
              <a:t>planını izleme ve gerçekleştirme</a:t>
            </a: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Uygulama </a:t>
            </a:r>
            <a:r>
              <a:rPr lang="tr-TR" sz="2000" b="1" i="1" dirty="0">
                <a:solidFill>
                  <a:srgbClr val="000000"/>
                </a:solidFill>
                <a:latin typeface="Calibri" pitchFamily="34" charset="0"/>
                <a:cs typeface="Calibri" pitchFamily="34" charset="0"/>
              </a:rPr>
              <a:t>sonuçlarını yakın takip etme</a:t>
            </a: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YÖNETİMDE PUKÖ DÖNGÜSÜ</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496761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ORTAMDA KORUMA</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endParaRPr lang="tr-TR" sz="2000" i="1" dirty="0" smtClean="0">
              <a:solidFill>
                <a:srgbClr val="C00000"/>
              </a:solidFill>
              <a:latin typeface="Calibri" pitchFamily="34" charset="0"/>
              <a:cs typeface="Calibri" pitchFamily="34" charset="0"/>
            </a:endParaRPr>
          </a:p>
          <a:p>
            <a:pPr>
              <a:spcAft>
                <a:spcPts val="0"/>
              </a:spcAft>
              <a:buClr>
                <a:srgbClr val="292929"/>
              </a:buClr>
              <a:defRPr/>
            </a:pPr>
            <a:r>
              <a:rPr lang="tr-TR" sz="2000" i="1" dirty="0" smtClean="0">
                <a:solidFill>
                  <a:srgbClr val="C00000"/>
                </a:solidFill>
                <a:latin typeface="Calibri" pitchFamily="34" charset="0"/>
                <a:cs typeface="Calibri" pitchFamily="34" charset="0"/>
              </a:rPr>
              <a:t>Tecrit Etme (Yalıtım-Kontrol-İzolasyon) </a:t>
            </a:r>
            <a:endParaRPr lang="tr-TR" sz="2000" i="1" dirty="0">
              <a:solidFill>
                <a:srgbClr val="C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«Eğer </a:t>
            </a:r>
            <a:r>
              <a:rPr lang="tr-TR" sz="2000" b="1" i="1" dirty="0">
                <a:solidFill>
                  <a:srgbClr val="000000"/>
                </a:solidFill>
                <a:latin typeface="Calibri" pitchFamily="34" charset="0"/>
                <a:cs typeface="Calibri" pitchFamily="34" charset="0"/>
              </a:rPr>
              <a:t>tehlike </a:t>
            </a:r>
            <a:r>
              <a:rPr lang="tr-TR" sz="2000" b="1" i="1" dirty="0" smtClean="0">
                <a:solidFill>
                  <a:srgbClr val="000000"/>
                </a:solidFill>
                <a:latin typeface="Calibri" pitchFamily="34" charset="0"/>
                <a:cs typeface="Calibri" pitchFamily="34" charset="0"/>
              </a:rPr>
              <a:t>kaynakta kontrol (eliminasyon- </a:t>
            </a:r>
            <a:r>
              <a:rPr lang="tr-TR" sz="2000" b="1" i="1" dirty="0" err="1" smtClean="0">
                <a:solidFill>
                  <a:srgbClr val="000000"/>
                </a:solidFill>
                <a:latin typeface="Calibri" pitchFamily="34" charset="0"/>
                <a:cs typeface="Calibri" pitchFamily="34" charset="0"/>
              </a:rPr>
              <a:t>substitusyon</a:t>
            </a:r>
            <a:r>
              <a:rPr lang="tr-TR" sz="2000" b="1" i="1" dirty="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edilemiyorsa, </a:t>
            </a:r>
            <a:r>
              <a:rPr lang="tr-TR" sz="2000" b="1" i="1" dirty="0">
                <a:solidFill>
                  <a:srgbClr val="000000"/>
                </a:solidFill>
                <a:latin typeface="Calibri" pitchFamily="34" charset="0"/>
                <a:cs typeface="Calibri" pitchFamily="34" charset="0"/>
              </a:rPr>
              <a:t>tehlike kaynağı </a:t>
            </a:r>
            <a:r>
              <a:rPr lang="tr-TR" sz="2000" i="1" dirty="0" smtClean="0">
                <a:solidFill>
                  <a:srgbClr val="000000"/>
                </a:solidFill>
                <a:latin typeface="Calibri" pitchFamily="34" charset="0"/>
                <a:cs typeface="Calibri" pitchFamily="34" charset="0"/>
              </a:rPr>
              <a:t>(materyal</a:t>
            </a:r>
            <a:r>
              <a:rPr lang="tr-TR" sz="2000" i="1" dirty="0">
                <a:solidFill>
                  <a:srgbClr val="000000"/>
                </a:solidFill>
                <a:latin typeface="Calibri" pitchFamily="34" charset="0"/>
                <a:cs typeface="Calibri" pitchFamily="34" charset="0"/>
              </a:rPr>
              <a:t>, makina, ekipman veya </a:t>
            </a:r>
            <a:r>
              <a:rPr lang="tr-TR" sz="2000" i="1" dirty="0" smtClean="0">
                <a:solidFill>
                  <a:srgbClr val="000000"/>
                </a:solidFill>
                <a:latin typeface="Calibri" pitchFamily="34" charset="0"/>
                <a:cs typeface="Calibri" pitchFamily="34" charset="0"/>
              </a:rPr>
              <a:t>proses) </a:t>
            </a:r>
            <a:r>
              <a:rPr lang="tr-TR" sz="2000" b="1" i="1" dirty="0" smtClean="0">
                <a:solidFill>
                  <a:srgbClr val="000000"/>
                </a:solidFill>
                <a:latin typeface="Calibri" pitchFamily="34" charset="0"/>
                <a:cs typeface="Calibri" pitchFamily="34" charset="0"/>
              </a:rPr>
              <a:t>izole </a:t>
            </a:r>
            <a:r>
              <a:rPr lang="tr-TR" sz="2000" b="1" i="1" dirty="0">
                <a:solidFill>
                  <a:srgbClr val="000000"/>
                </a:solidFill>
                <a:latin typeface="Calibri" pitchFamily="34" charset="0"/>
                <a:cs typeface="Calibri" pitchFamily="34" charset="0"/>
              </a:rPr>
              <a:t>edilmelidir</a:t>
            </a:r>
            <a:r>
              <a:rPr lang="tr-TR" sz="2000" b="1" i="1" dirty="0" smtClean="0">
                <a:solidFill>
                  <a:srgbClr val="000000"/>
                </a:solidFill>
                <a:latin typeface="Calibri" pitchFamily="34" charset="0"/>
                <a:cs typeface="Calibri" pitchFamily="34" charset="0"/>
              </a:rPr>
              <a:t>.» </a:t>
            </a:r>
          </a:p>
          <a:p>
            <a:pPr algn="ctr">
              <a:spcAft>
                <a:spcPts val="0"/>
              </a:spcAft>
              <a:buClr>
                <a:srgbClr val="292929"/>
              </a:buClr>
              <a:defRPr/>
            </a:pPr>
            <a:endParaRPr lang="tr-TR" sz="1000" b="1" i="1" dirty="0">
              <a:solidFill>
                <a:srgbClr val="000000"/>
              </a:solidFill>
              <a:latin typeface="Calibri" pitchFamily="34" charset="0"/>
              <a:cs typeface="Calibri" pitchFamily="34" charset="0"/>
            </a:endParaRPr>
          </a:p>
          <a:p>
            <a:pPr algn="ctr">
              <a:spcAft>
                <a:spcPts val="0"/>
              </a:spcAft>
              <a:buClr>
                <a:srgbClr val="292929"/>
              </a:buClr>
              <a:defRPr/>
            </a:pPr>
            <a:endParaRPr lang="tr-TR" sz="8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800" b="1" i="1" dirty="0">
              <a:solidFill>
                <a:srgbClr val="000000"/>
              </a:solidFill>
              <a:latin typeface="Calibri" pitchFamily="34" charset="0"/>
              <a:cs typeface="Calibri" pitchFamily="34" charset="0"/>
            </a:endParaRPr>
          </a:p>
          <a:p>
            <a:pPr algn="ctr">
              <a:spcAft>
                <a:spcPts val="0"/>
              </a:spcAft>
              <a:buClr>
                <a:srgbClr val="292929"/>
              </a:buClr>
              <a:defRPr/>
            </a:pPr>
            <a:endParaRPr lang="tr-TR" sz="8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Örnek; </a:t>
            </a:r>
            <a:r>
              <a:rPr lang="tr-TR" sz="2000" i="1" dirty="0" smtClean="0">
                <a:solidFill>
                  <a:srgbClr val="000000"/>
                </a:solidFill>
                <a:latin typeface="Calibri" pitchFamily="34" charset="0"/>
                <a:cs typeface="Calibri" pitchFamily="34" charset="0"/>
              </a:rPr>
              <a:t>Boyahanedeki </a:t>
            </a:r>
            <a:r>
              <a:rPr lang="tr-TR" sz="2000" i="1" dirty="0">
                <a:solidFill>
                  <a:srgbClr val="000000"/>
                </a:solidFill>
                <a:latin typeface="Calibri" pitchFamily="34" charset="0"/>
                <a:cs typeface="Calibri" pitchFamily="34" charset="0"/>
              </a:rPr>
              <a:t>boyaların daha az tehlikeli </a:t>
            </a:r>
            <a:r>
              <a:rPr lang="tr-TR" sz="2000" i="1" dirty="0" smtClean="0">
                <a:solidFill>
                  <a:srgbClr val="000000"/>
                </a:solidFill>
                <a:latin typeface="Calibri" pitchFamily="34" charset="0"/>
                <a:cs typeface="Calibri" pitchFamily="34" charset="0"/>
              </a:rPr>
              <a:t>boyalarla değiştirilmesi,… </a:t>
            </a:r>
            <a:r>
              <a:rPr lang="tr-TR" sz="2000" i="1" dirty="0">
                <a:solidFill>
                  <a:srgbClr val="000000"/>
                </a:solidFill>
                <a:latin typeface="Calibri" pitchFamily="34" charset="0"/>
                <a:cs typeface="Calibri" pitchFamily="34" charset="0"/>
              </a:rPr>
              <a:t>kapalı sistem boya kabini </a:t>
            </a:r>
            <a:r>
              <a:rPr lang="tr-TR" sz="2000" i="1" dirty="0" smtClean="0">
                <a:solidFill>
                  <a:srgbClr val="000000"/>
                </a:solidFill>
                <a:latin typeface="Calibri" pitchFamily="34" charset="0"/>
                <a:cs typeface="Calibri" pitchFamily="34" charset="0"/>
              </a:rPr>
              <a:t>kullanılması</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3</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738698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ORTAMDA KORUMA</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endParaRPr lang="tr-TR" sz="1000" i="1" dirty="0" smtClean="0">
              <a:solidFill>
                <a:srgbClr val="000000"/>
              </a:solidFill>
              <a:latin typeface="Calibri" pitchFamily="34" charset="0"/>
              <a:cs typeface="Calibri" pitchFamily="34" charset="0"/>
            </a:endParaRPr>
          </a:p>
          <a:p>
            <a:pPr>
              <a:spcAft>
                <a:spcPts val="0"/>
              </a:spcAft>
              <a:buClr>
                <a:srgbClr val="292929"/>
              </a:buClr>
              <a:defRPr/>
            </a:pPr>
            <a:r>
              <a:rPr lang="tr-TR" sz="2000" i="1" dirty="0" smtClean="0">
                <a:solidFill>
                  <a:srgbClr val="C00000"/>
                </a:solidFill>
                <a:latin typeface="Calibri" pitchFamily="34" charset="0"/>
                <a:cs typeface="Calibri" pitchFamily="34" charset="0"/>
              </a:rPr>
              <a:t>Yönetsel Önlemler-Uygunlaştırma (Proses-Süreç-Politika)</a:t>
            </a:r>
            <a:endParaRPr lang="tr-TR" sz="2000" i="1" dirty="0">
              <a:solidFill>
                <a:srgbClr val="C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«Dizayn </a:t>
            </a:r>
            <a:r>
              <a:rPr lang="tr-TR" sz="2000" b="1" i="1" dirty="0">
                <a:solidFill>
                  <a:srgbClr val="000000"/>
                </a:solidFill>
                <a:latin typeface="Calibri" pitchFamily="34" charset="0"/>
                <a:cs typeface="Calibri" pitchFamily="34" charset="0"/>
              </a:rPr>
              <a:t>mühendisleri, elimine, ikame ve izole edilemeyen ve kontrolü sağlanamayan tehlikeyi gidermek için makinanın, tesisatın veya prosesin </a:t>
            </a:r>
            <a:r>
              <a:rPr lang="tr-TR" sz="2000" b="1" i="1" dirty="0" smtClean="0">
                <a:solidFill>
                  <a:srgbClr val="000000"/>
                </a:solidFill>
                <a:latin typeface="Calibri" pitchFamily="34" charset="0"/>
                <a:cs typeface="Calibri" pitchFamily="34" charset="0"/>
              </a:rPr>
              <a:t>tasarımını değiştirmelidir…» </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Örnek; </a:t>
            </a:r>
            <a:r>
              <a:rPr lang="tr-TR" sz="2000" i="1" dirty="0" smtClean="0">
                <a:solidFill>
                  <a:srgbClr val="000000"/>
                </a:solidFill>
                <a:latin typeface="Calibri" pitchFamily="34" charset="0"/>
                <a:cs typeface="Calibri" pitchFamily="34" charset="0"/>
              </a:rPr>
              <a:t>Tehlikenin </a:t>
            </a:r>
            <a:r>
              <a:rPr lang="tr-TR" sz="2000" i="1" dirty="0">
                <a:solidFill>
                  <a:srgbClr val="000000"/>
                </a:solidFill>
                <a:latin typeface="Calibri" pitchFamily="34" charset="0"/>
                <a:cs typeface="Calibri" pitchFamily="34" charset="0"/>
              </a:rPr>
              <a:t>fazla olduğu bölümlerde çalışan </a:t>
            </a:r>
            <a:r>
              <a:rPr lang="tr-TR" sz="2000" b="1" i="1" dirty="0">
                <a:solidFill>
                  <a:srgbClr val="000000"/>
                </a:solidFill>
                <a:latin typeface="Calibri" pitchFamily="34" charset="0"/>
                <a:cs typeface="Calibri" pitchFamily="34" charset="0"/>
              </a:rPr>
              <a:t>sayısının </a:t>
            </a:r>
            <a:r>
              <a:rPr lang="tr-TR" sz="2000" i="1" dirty="0">
                <a:solidFill>
                  <a:srgbClr val="000000"/>
                </a:solidFill>
                <a:latin typeface="Calibri" pitchFamily="34" charset="0"/>
                <a:cs typeface="Calibri" pitchFamily="34" charset="0"/>
              </a:rPr>
              <a:t>azaltılması, çalışma </a:t>
            </a:r>
            <a:r>
              <a:rPr lang="tr-TR" sz="2000" b="1" i="1" dirty="0">
                <a:solidFill>
                  <a:srgbClr val="000000"/>
                </a:solidFill>
                <a:latin typeface="Calibri" pitchFamily="34" charset="0"/>
                <a:cs typeface="Calibri" pitchFamily="34" charset="0"/>
              </a:rPr>
              <a:t>süresinin</a:t>
            </a:r>
            <a:r>
              <a:rPr lang="tr-TR" sz="2000" i="1" dirty="0">
                <a:solidFill>
                  <a:srgbClr val="000000"/>
                </a:solidFill>
                <a:latin typeface="Calibri" pitchFamily="34" charset="0"/>
                <a:cs typeface="Calibri" pitchFamily="34" charset="0"/>
              </a:rPr>
              <a:t> kısaltılması veya bu bölümlerde </a:t>
            </a:r>
            <a:r>
              <a:rPr lang="tr-TR" sz="2000" b="1" i="1" dirty="0">
                <a:solidFill>
                  <a:srgbClr val="000000"/>
                </a:solidFill>
                <a:latin typeface="Calibri" pitchFamily="34" charset="0"/>
                <a:cs typeface="Calibri" pitchFamily="34" charset="0"/>
              </a:rPr>
              <a:t>dönüşümlü </a:t>
            </a:r>
            <a:r>
              <a:rPr lang="tr-TR" sz="2000" i="1" dirty="0">
                <a:solidFill>
                  <a:srgbClr val="000000"/>
                </a:solidFill>
                <a:latin typeface="Calibri" pitchFamily="34" charset="0"/>
                <a:cs typeface="Calibri" pitchFamily="34" charset="0"/>
              </a:rPr>
              <a:t>olarak </a:t>
            </a:r>
            <a:r>
              <a:rPr lang="tr-TR" sz="2000" i="1" dirty="0" smtClean="0">
                <a:solidFill>
                  <a:srgbClr val="000000"/>
                </a:solidFill>
                <a:latin typeface="Calibri" pitchFamily="34" charset="0"/>
                <a:cs typeface="Calibri" pitchFamily="34" charset="0"/>
              </a:rPr>
              <a:t>(rotasyonla) çalışılması… Mekanın işe uygun hale getirilmesi….</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4</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705308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KİŞİDE KORUMA </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endParaRPr lang="tr-TR" sz="2000" i="1" dirty="0" smtClean="0">
              <a:solidFill>
                <a:srgbClr val="000000"/>
              </a:solidFill>
              <a:latin typeface="Calibri" pitchFamily="34" charset="0"/>
              <a:cs typeface="Calibri" pitchFamily="34" charset="0"/>
            </a:endParaRPr>
          </a:p>
          <a:p>
            <a:pPr>
              <a:spcAft>
                <a:spcPts val="0"/>
              </a:spcAft>
              <a:buClr>
                <a:srgbClr val="292929"/>
              </a:buClr>
              <a:defRPr/>
            </a:pPr>
            <a:r>
              <a:rPr lang="tr-TR" sz="2000" i="1" dirty="0" smtClean="0">
                <a:solidFill>
                  <a:srgbClr val="C00000"/>
                </a:solidFill>
                <a:latin typeface="Calibri" pitchFamily="34" charset="0"/>
                <a:cs typeface="Calibri" pitchFamily="34" charset="0"/>
              </a:rPr>
              <a:t>Toplu Önleme </a:t>
            </a:r>
            <a:r>
              <a:rPr lang="tr-TR" sz="2000" i="1" dirty="0">
                <a:solidFill>
                  <a:srgbClr val="C00000"/>
                </a:solidFill>
                <a:latin typeface="Calibri" pitchFamily="34" charset="0"/>
                <a:cs typeface="Calibri" pitchFamily="34" charset="0"/>
              </a:rPr>
              <a:t>(</a:t>
            </a:r>
            <a:r>
              <a:rPr lang="tr-TR" sz="2000" i="1" dirty="0" smtClean="0">
                <a:solidFill>
                  <a:srgbClr val="C00000"/>
                </a:solidFill>
                <a:latin typeface="Calibri" pitchFamily="34" charset="0"/>
                <a:cs typeface="Calibri" pitchFamily="34" charset="0"/>
              </a:rPr>
              <a:t>Koruma) Önceliklidir;</a:t>
            </a: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«Risk </a:t>
            </a:r>
            <a:r>
              <a:rPr lang="tr-TR" sz="2000" b="1" i="1" dirty="0">
                <a:solidFill>
                  <a:srgbClr val="000000"/>
                </a:solidFill>
                <a:latin typeface="Calibri" pitchFamily="34" charset="0"/>
                <a:cs typeface="Calibri" pitchFamily="34" charset="0"/>
              </a:rPr>
              <a:t>kontrol adımları uygulanırken toplu </a:t>
            </a:r>
            <a:r>
              <a:rPr lang="tr-TR" sz="2000" b="1" i="1" dirty="0" smtClean="0">
                <a:solidFill>
                  <a:srgbClr val="000000"/>
                </a:solidFill>
                <a:latin typeface="Calibri" pitchFamily="34" charset="0"/>
                <a:cs typeface="Calibri" pitchFamily="34" charset="0"/>
              </a:rPr>
              <a:t>koruma </a:t>
            </a:r>
            <a:r>
              <a:rPr lang="tr-TR" sz="2000" b="1" i="1" dirty="0">
                <a:solidFill>
                  <a:srgbClr val="000000"/>
                </a:solidFill>
                <a:latin typeface="Calibri" pitchFamily="34" charset="0"/>
                <a:cs typeface="Calibri" pitchFamily="34" charset="0"/>
              </a:rPr>
              <a:t>önlemlerine, kişisel korunma önlemlerine göre öncelik </a:t>
            </a:r>
            <a:r>
              <a:rPr lang="tr-TR" sz="2000" b="1" i="1" dirty="0" smtClean="0">
                <a:solidFill>
                  <a:srgbClr val="000000"/>
                </a:solidFill>
                <a:latin typeface="Calibri" pitchFamily="34" charset="0"/>
                <a:cs typeface="Calibri" pitchFamily="34" charset="0"/>
              </a:rPr>
              <a:t>verilmeli </a:t>
            </a:r>
            <a:r>
              <a:rPr lang="tr-TR" sz="2000" b="1" i="1" dirty="0">
                <a:solidFill>
                  <a:srgbClr val="000000"/>
                </a:solidFill>
                <a:latin typeface="Calibri" pitchFamily="34" charset="0"/>
                <a:cs typeface="Calibri" pitchFamily="34" charset="0"/>
              </a:rPr>
              <a:t>ve uygulanacak önlemlerin yeni risklere neden olmaması </a:t>
            </a:r>
            <a:r>
              <a:rPr lang="tr-TR" sz="2000" b="1" i="1" dirty="0" smtClean="0">
                <a:solidFill>
                  <a:srgbClr val="000000"/>
                </a:solidFill>
                <a:latin typeface="Calibri" pitchFamily="34" charset="0"/>
                <a:cs typeface="Calibri" pitchFamily="34" charset="0"/>
              </a:rPr>
              <a:t>sağlanmalıdır.»</a:t>
            </a:r>
          </a:p>
          <a:p>
            <a:pPr algn="ctr">
              <a:spcAft>
                <a:spcPts val="0"/>
              </a:spcAft>
              <a:buClr>
                <a:srgbClr val="292929"/>
              </a:buClr>
              <a:defRPr/>
            </a:pPr>
            <a:r>
              <a:rPr lang="tr-TR" sz="2000" i="1" dirty="0">
                <a:solidFill>
                  <a:srgbClr val="000000"/>
                </a:solidFill>
                <a:latin typeface="Calibri" pitchFamily="34" charset="0"/>
                <a:cs typeface="Calibri" pitchFamily="34" charset="0"/>
              </a:rPr>
              <a:t>(İSG Risk Değerlendirmesi Yönetmelik-Aralık, 2012)</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«Toplu korumada risk </a:t>
            </a:r>
            <a:r>
              <a:rPr lang="tr-TR" sz="2000" b="1" i="1" dirty="0">
                <a:solidFill>
                  <a:srgbClr val="000000"/>
                </a:solidFill>
                <a:latin typeface="Calibri" pitchFamily="34" charset="0"/>
                <a:cs typeface="Calibri" pitchFamily="34" charset="0"/>
              </a:rPr>
              <a:t>ek yöntemlerle engellenir. </a:t>
            </a:r>
            <a:r>
              <a:rPr lang="tr-TR" sz="2000" b="1" i="1" dirty="0" smtClean="0">
                <a:solidFill>
                  <a:srgbClr val="000000"/>
                </a:solidFill>
                <a:latin typeface="Calibri" pitchFamily="34" charset="0"/>
                <a:cs typeface="Calibri" pitchFamily="34" charset="0"/>
              </a:rPr>
              <a:t>Bu durum eklenmiş </a:t>
            </a:r>
            <a:r>
              <a:rPr lang="tr-TR" sz="2000" b="1" i="1" dirty="0">
                <a:solidFill>
                  <a:srgbClr val="000000"/>
                </a:solidFill>
                <a:latin typeface="Calibri" pitchFamily="34" charset="0"/>
                <a:cs typeface="Calibri" pitchFamily="34" charset="0"/>
              </a:rPr>
              <a:t>güvenlik olarak da </a:t>
            </a:r>
            <a:r>
              <a:rPr lang="tr-TR" sz="2000" b="1" i="1" dirty="0" smtClean="0">
                <a:solidFill>
                  <a:srgbClr val="000000"/>
                </a:solidFill>
                <a:latin typeface="Calibri" pitchFamily="34" charset="0"/>
                <a:cs typeface="Calibri" pitchFamily="34" charset="0"/>
              </a:rPr>
              <a:t>adlandırılır.»</a:t>
            </a: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5</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899885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557338"/>
            <a:ext cx="7924800" cy="44910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Text Box 5"/>
          <p:cNvSpPr txBox="1">
            <a:spLocks noChangeArrowheads="1"/>
          </p:cNvSpPr>
          <p:nvPr/>
        </p:nvSpPr>
        <p:spPr bwMode="auto">
          <a:xfrm>
            <a:off x="858838" y="3538944"/>
            <a:ext cx="1351139"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1">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eaLnBrk="1" hangingPunct="1">
              <a:spcBef>
                <a:spcPts val="1125"/>
              </a:spcBef>
              <a:buClr>
                <a:srgbClr val="000000"/>
              </a:buClr>
              <a:buSzPct val="100000"/>
              <a:buFont typeface="Arial" pitchFamily="34" charset="0"/>
              <a:buNone/>
            </a:pPr>
            <a:r>
              <a:rPr lang="tr-TR" b="1" i="1" dirty="0">
                <a:solidFill>
                  <a:srgbClr val="000000"/>
                </a:solidFill>
                <a:latin typeface="Calibri" pitchFamily="34" charset="0"/>
                <a:ea typeface="Arial Unicode MS" pitchFamily="34" charset="-128"/>
                <a:cs typeface="Calibri" pitchFamily="34" charset="0"/>
              </a:rPr>
              <a:t>Kenar koruma</a:t>
            </a:r>
            <a:endParaRPr lang="en-GB" b="1" i="1" dirty="0">
              <a:solidFill>
                <a:srgbClr val="000000"/>
              </a:solidFill>
              <a:latin typeface="Calibri" pitchFamily="34" charset="0"/>
              <a:ea typeface="Arial Unicode MS" pitchFamily="34" charset="-128"/>
              <a:cs typeface="Calibri" pitchFamily="34" charset="0"/>
            </a:endParaRPr>
          </a:p>
        </p:txBody>
      </p:sp>
      <p:sp>
        <p:nvSpPr>
          <p:cNvPr id="20" name="Text Box 6"/>
          <p:cNvSpPr txBox="1">
            <a:spLocks noChangeArrowheads="1"/>
          </p:cNvSpPr>
          <p:nvPr/>
        </p:nvSpPr>
        <p:spPr bwMode="auto">
          <a:xfrm>
            <a:off x="3762375" y="3569107"/>
            <a:ext cx="144911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1">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eaLnBrk="1" hangingPunct="1">
              <a:spcBef>
                <a:spcPts val="1125"/>
              </a:spcBef>
              <a:buClr>
                <a:srgbClr val="000000"/>
              </a:buClr>
              <a:buSzPct val="100000"/>
              <a:buFont typeface="Arial" pitchFamily="34" charset="0"/>
              <a:buNone/>
            </a:pPr>
            <a:r>
              <a:rPr lang="tr-TR" b="1" i="1">
                <a:solidFill>
                  <a:srgbClr val="000000"/>
                </a:solidFill>
                <a:latin typeface="Calibri" pitchFamily="34" charset="0"/>
                <a:ea typeface="Arial Unicode MS" pitchFamily="34" charset="-128"/>
                <a:cs typeface="Calibri" pitchFamily="34" charset="0"/>
              </a:rPr>
              <a:t>Güvenlik ağları</a:t>
            </a:r>
            <a:endParaRPr lang="en-GB" b="1" i="1">
              <a:solidFill>
                <a:srgbClr val="000000"/>
              </a:solidFill>
              <a:latin typeface="Calibri" pitchFamily="34" charset="0"/>
              <a:ea typeface="Arial Unicode MS" pitchFamily="34" charset="-128"/>
              <a:cs typeface="Calibri" pitchFamily="34" charset="0"/>
            </a:endParaRPr>
          </a:p>
        </p:txBody>
      </p:sp>
      <p:sp>
        <p:nvSpPr>
          <p:cNvPr id="21" name="Text Box 7"/>
          <p:cNvSpPr txBox="1">
            <a:spLocks noChangeArrowheads="1"/>
          </p:cNvSpPr>
          <p:nvPr/>
        </p:nvSpPr>
        <p:spPr bwMode="auto">
          <a:xfrm>
            <a:off x="7197725" y="3569107"/>
            <a:ext cx="59753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1">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eaLnBrk="1" hangingPunct="1">
              <a:spcBef>
                <a:spcPts val="1125"/>
              </a:spcBef>
              <a:buClr>
                <a:srgbClr val="000000"/>
              </a:buClr>
              <a:buSzPct val="100000"/>
              <a:buFont typeface="Arial" pitchFamily="34" charset="0"/>
              <a:buNone/>
            </a:pPr>
            <a:r>
              <a:rPr lang="tr-TR" b="1" i="1">
                <a:solidFill>
                  <a:srgbClr val="000000"/>
                </a:solidFill>
                <a:latin typeface="Calibri" pitchFamily="34" charset="0"/>
                <a:ea typeface="Arial Unicode MS" pitchFamily="34" charset="-128"/>
                <a:cs typeface="Calibri" pitchFamily="34" charset="0"/>
              </a:rPr>
              <a:t>Kapak</a:t>
            </a:r>
            <a:endParaRPr lang="en-GB" b="1" i="1">
              <a:solidFill>
                <a:srgbClr val="000000"/>
              </a:solidFill>
              <a:latin typeface="Calibri" pitchFamily="34" charset="0"/>
              <a:ea typeface="Arial Unicode MS" pitchFamily="34" charset="-128"/>
              <a:cs typeface="Calibri" pitchFamily="34" charset="0"/>
            </a:endParaRPr>
          </a:p>
        </p:txBody>
      </p:sp>
      <p:sp>
        <p:nvSpPr>
          <p:cNvPr id="22" name="Text Box 8"/>
          <p:cNvSpPr txBox="1">
            <a:spLocks noChangeArrowheads="1"/>
          </p:cNvSpPr>
          <p:nvPr/>
        </p:nvSpPr>
        <p:spPr bwMode="auto">
          <a:xfrm>
            <a:off x="2454275" y="6045607"/>
            <a:ext cx="1181862"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1">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eaLnBrk="1" hangingPunct="1">
              <a:spcBef>
                <a:spcPts val="1125"/>
              </a:spcBef>
              <a:buClr>
                <a:srgbClr val="000000"/>
              </a:buClr>
              <a:buSzPct val="100000"/>
              <a:buFont typeface="Arial" pitchFamily="34" charset="0"/>
              <a:buNone/>
            </a:pPr>
            <a:r>
              <a:rPr lang="tr-TR" b="1" i="1">
                <a:solidFill>
                  <a:srgbClr val="000000"/>
                </a:solidFill>
                <a:latin typeface="Calibri" pitchFamily="34" charset="0"/>
                <a:ea typeface="Arial Unicode MS" pitchFamily="34" charset="-128"/>
                <a:cs typeface="Calibri" pitchFamily="34" charset="0"/>
              </a:rPr>
              <a:t>Barikatlama</a:t>
            </a:r>
            <a:endParaRPr lang="en-GB" b="1" i="1">
              <a:solidFill>
                <a:srgbClr val="000000"/>
              </a:solidFill>
              <a:latin typeface="Calibri" pitchFamily="34" charset="0"/>
              <a:ea typeface="Arial Unicode MS" pitchFamily="34" charset="-128"/>
              <a:cs typeface="Calibri" pitchFamily="34" charset="0"/>
            </a:endParaRPr>
          </a:p>
        </p:txBody>
      </p:sp>
      <p:sp>
        <p:nvSpPr>
          <p:cNvPr id="24" name="Text Box 9"/>
          <p:cNvSpPr txBox="1">
            <a:spLocks noChangeArrowheads="1"/>
          </p:cNvSpPr>
          <p:nvPr/>
        </p:nvSpPr>
        <p:spPr bwMode="auto">
          <a:xfrm>
            <a:off x="4356100" y="6046788"/>
            <a:ext cx="37449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eaLnBrk="1" hangingPunct="1">
              <a:spcBef>
                <a:spcPts val="1125"/>
              </a:spcBef>
              <a:buClr>
                <a:srgbClr val="000000"/>
              </a:buClr>
              <a:buSzPct val="100000"/>
              <a:buFont typeface="Arial" pitchFamily="34" charset="0"/>
              <a:buNone/>
            </a:pPr>
            <a:r>
              <a:rPr lang="tr-TR" b="1" i="1">
                <a:solidFill>
                  <a:srgbClr val="000000"/>
                </a:solidFill>
                <a:latin typeface="Calibri" pitchFamily="34" charset="0"/>
                <a:ea typeface="Arial Unicode MS" pitchFamily="34" charset="-128"/>
                <a:cs typeface="Calibri" pitchFamily="34" charset="0"/>
              </a:rPr>
              <a:t>Emniyet kemeri=Kişisel koruma</a:t>
            </a:r>
            <a:endParaRPr lang="en-GB" b="1" i="1">
              <a:solidFill>
                <a:srgbClr val="000000"/>
              </a:solidFill>
              <a:latin typeface="Calibri" pitchFamily="34" charset="0"/>
              <a:ea typeface="Arial Unicode MS" pitchFamily="34" charset="-128"/>
              <a:cs typeface="Calibri" pitchFamily="34" charset="0"/>
            </a:endParaRPr>
          </a:p>
        </p:txBody>
      </p:sp>
      <p:sp>
        <p:nvSpPr>
          <p:cNvPr id="26" name="Text Box 10"/>
          <p:cNvSpPr txBox="1">
            <a:spLocks noChangeArrowheads="1"/>
          </p:cNvSpPr>
          <p:nvPr/>
        </p:nvSpPr>
        <p:spPr bwMode="auto">
          <a:xfrm>
            <a:off x="1" y="1165880"/>
            <a:ext cx="9210674"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algn="ctr" eaLnBrk="1" hangingPunct="1">
              <a:buClr>
                <a:srgbClr val="FFFFFF"/>
              </a:buClr>
              <a:buSzPct val="100000"/>
              <a:buFont typeface="Arial" pitchFamily="34" charset="0"/>
              <a:buNone/>
            </a:pPr>
            <a:r>
              <a:rPr lang="tr-TR" sz="2000" b="1" i="1" dirty="0">
                <a:solidFill>
                  <a:prstClr val="black"/>
                </a:solidFill>
                <a:latin typeface="+mn-lt"/>
                <a:ea typeface="Arial Unicode MS" pitchFamily="34" charset="-128"/>
                <a:cs typeface="Arial Unicode MS" pitchFamily="34" charset="-128"/>
              </a:rPr>
              <a:t>Yüksekten düşmelere karşı  </a:t>
            </a:r>
            <a:r>
              <a:rPr lang="tr-TR" sz="2000" b="1" i="1" dirty="0" smtClean="0">
                <a:solidFill>
                  <a:prstClr val="black"/>
                </a:solidFill>
                <a:latin typeface="+mn-lt"/>
                <a:ea typeface="Arial Unicode MS" pitchFamily="34" charset="-128"/>
                <a:cs typeface="Arial Unicode MS" pitchFamily="34" charset="-128"/>
              </a:rPr>
              <a:t>toplu ve kişisel </a:t>
            </a:r>
            <a:r>
              <a:rPr lang="tr-TR" sz="2000" b="1" i="1" dirty="0">
                <a:solidFill>
                  <a:prstClr val="black"/>
                </a:solidFill>
                <a:latin typeface="+mn-lt"/>
                <a:ea typeface="Arial Unicode MS" pitchFamily="34" charset="-128"/>
                <a:cs typeface="Arial Unicode MS" pitchFamily="34" charset="-128"/>
              </a:rPr>
              <a:t>koruma </a:t>
            </a:r>
            <a:r>
              <a:rPr lang="tr-TR" sz="2000" b="1" i="1" dirty="0" smtClean="0">
                <a:solidFill>
                  <a:prstClr val="black"/>
                </a:solidFill>
                <a:latin typeface="+mn-lt"/>
                <a:ea typeface="Arial Unicode MS" pitchFamily="34" charset="-128"/>
                <a:cs typeface="Arial Unicode MS" pitchFamily="34" charset="-128"/>
              </a:rPr>
              <a:t>önlemleri-tedbirleri</a:t>
            </a:r>
            <a:endParaRPr lang="en-GB" sz="2000" b="1" i="1" dirty="0">
              <a:solidFill>
                <a:prstClr val="black"/>
              </a:solidFill>
              <a:latin typeface="+mn-lt"/>
              <a:ea typeface="Arial Unicode MS" pitchFamily="34" charset="-128"/>
              <a:cs typeface="Arial Unicode MS" pitchFamily="34" charset="-128"/>
            </a:endParaRPr>
          </a:p>
        </p:txBody>
      </p:sp>
      <p:sp>
        <p:nvSpPr>
          <p:cNvPr id="12"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707145287"/>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KİŞİ</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 </a:t>
            </a: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KORUMA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endParaRPr lang="tr-TR" sz="1000" i="1" dirty="0" smtClean="0">
              <a:solidFill>
                <a:srgbClr val="000000"/>
              </a:solidFill>
              <a:latin typeface="Calibri" pitchFamily="34" charset="0"/>
              <a:cs typeface="Calibri" pitchFamily="34" charset="0"/>
            </a:endParaRPr>
          </a:p>
          <a:p>
            <a:pPr>
              <a:spcAft>
                <a:spcPts val="0"/>
              </a:spcAft>
              <a:buClr>
                <a:srgbClr val="292929"/>
              </a:buClr>
              <a:defRPr/>
            </a:pPr>
            <a:r>
              <a:rPr lang="tr-TR" sz="2000" i="1" dirty="0" smtClean="0">
                <a:solidFill>
                  <a:srgbClr val="C00000"/>
                </a:solidFill>
                <a:latin typeface="Calibri" pitchFamily="34" charset="0"/>
                <a:cs typeface="Calibri" pitchFamily="34" charset="0"/>
              </a:rPr>
              <a:t>Bireysel-Kişisel Önleme </a:t>
            </a:r>
            <a:r>
              <a:rPr lang="tr-TR" sz="2000" i="1" dirty="0">
                <a:solidFill>
                  <a:srgbClr val="C00000"/>
                </a:solidFill>
                <a:latin typeface="Calibri" pitchFamily="34" charset="0"/>
                <a:cs typeface="Calibri" pitchFamily="34" charset="0"/>
              </a:rPr>
              <a:t>(</a:t>
            </a:r>
            <a:r>
              <a:rPr lang="tr-TR" sz="2000" i="1" dirty="0" smtClean="0">
                <a:solidFill>
                  <a:srgbClr val="C00000"/>
                </a:solidFill>
                <a:latin typeface="Calibri" pitchFamily="34" charset="0"/>
                <a:cs typeface="Calibri" pitchFamily="34" charset="0"/>
              </a:rPr>
              <a:t>Koruma);</a:t>
            </a: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İşyerlerinde çalışanları risklerden korumada en son başvurulacak yöntem olarak kişisel-bireysel koruma yöntemleri gelmektedir. </a:t>
            </a:r>
          </a:p>
          <a:p>
            <a:pPr>
              <a:spcAft>
                <a:spcPts val="0"/>
              </a:spcAft>
              <a:buClr>
                <a:srgbClr val="292929"/>
              </a:buClr>
              <a:defRPr/>
            </a:pPr>
            <a:r>
              <a:rPr lang="tr-TR" sz="2000" b="1" i="1" dirty="0" smtClean="0">
                <a:solidFill>
                  <a:srgbClr val="000000"/>
                </a:solidFill>
                <a:latin typeface="Calibri" pitchFamily="34" charset="0"/>
                <a:cs typeface="Calibri" pitchFamily="34" charset="0"/>
              </a:rPr>
              <a:t>Bunlar;</a:t>
            </a:r>
          </a:p>
          <a:p>
            <a:pPr marL="342900" indent="-342900">
              <a:spcAft>
                <a:spcPts val="0"/>
              </a:spcAft>
              <a:buClr>
                <a:srgbClr val="292929"/>
              </a:buClr>
              <a:buFont typeface="Wingdings" pitchFamily="2" charset="2"/>
              <a:buChar char="ü"/>
              <a:defRPr/>
            </a:pPr>
            <a:r>
              <a:rPr lang="tr-TR" sz="2000" b="1" i="1" dirty="0" err="1" smtClean="0">
                <a:solidFill>
                  <a:srgbClr val="000000"/>
                </a:solidFill>
                <a:latin typeface="Calibri" pitchFamily="34" charset="0"/>
                <a:cs typeface="Calibri" pitchFamily="34" charset="0"/>
              </a:rPr>
              <a:t>KKD’ler</a:t>
            </a:r>
            <a:r>
              <a:rPr lang="tr-TR" sz="2000" b="1" i="1" dirty="0" smtClean="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(Kişisel Korunma Araçları) </a:t>
            </a:r>
          </a:p>
          <a:p>
            <a:pPr marL="342900" indent="-3429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Tıbbi Koruma </a:t>
            </a:r>
            <a:r>
              <a:rPr lang="tr-TR" sz="2000" i="1" dirty="0">
                <a:solidFill>
                  <a:srgbClr val="000000"/>
                </a:solidFill>
                <a:latin typeface="Calibri" pitchFamily="34" charset="0"/>
                <a:cs typeface="Calibri" pitchFamily="34" charset="0"/>
              </a:rPr>
              <a:t>(</a:t>
            </a:r>
            <a:r>
              <a:rPr lang="tr-TR" sz="2000" i="1" dirty="0" smtClean="0">
                <a:solidFill>
                  <a:srgbClr val="000000"/>
                </a:solidFill>
                <a:latin typeface="Calibri" pitchFamily="34" charset="0"/>
                <a:cs typeface="Calibri" pitchFamily="34" charset="0"/>
              </a:rPr>
              <a:t>Aşılama-tetanos gibi, </a:t>
            </a:r>
            <a:r>
              <a:rPr lang="tr-TR" sz="2000" i="1" dirty="0">
                <a:solidFill>
                  <a:srgbClr val="000000"/>
                </a:solidFill>
                <a:latin typeface="Calibri" pitchFamily="34" charset="0"/>
                <a:cs typeface="Calibri" pitchFamily="34" charset="0"/>
              </a:rPr>
              <a:t>Sağlık eğitimi)</a:t>
            </a:r>
          </a:p>
          <a:p>
            <a:pPr marL="342900" indent="-3429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Kişisel Hijyen </a:t>
            </a:r>
            <a:r>
              <a:rPr lang="tr-TR" sz="2000" i="1" dirty="0">
                <a:solidFill>
                  <a:srgbClr val="000000"/>
                </a:solidFill>
                <a:latin typeface="Calibri" pitchFamily="34" charset="0"/>
                <a:cs typeface="Calibri" pitchFamily="34" charset="0"/>
              </a:rPr>
              <a:t>(Sağlıklı su, yeterli beslenme, temizlik)</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6</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576318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KİŞİ</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 </a:t>
            </a: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KORUMA</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 / KKD Kullanımı</a:t>
            </a: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endParaRPr lang="tr-TR" sz="1000" i="1" dirty="0" smtClean="0">
              <a:solidFill>
                <a:srgbClr val="000000"/>
              </a:solidFill>
              <a:latin typeface="Calibri" pitchFamily="34" charset="0"/>
              <a:cs typeface="Calibri" pitchFamily="34" charset="0"/>
            </a:endParaRPr>
          </a:p>
          <a:p>
            <a:pPr>
              <a:spcAft>
                <a:spcPts val="0"/>
              </a:spcAft>
              <a:buClr>
                <a:srgbClr val="292929"/>
              </a:buClr>
              <a:defRPr/>
            </a:pPr>
            <a:r>
              <a:rPr lang="tr-TR" sz="2000" b="1" i="1" dirty="0" smtClean="0">
                <a:solidFill>
                  <a:srgbClr val="000000"/>
                </a:solidFill>
                <a:latin typeface="Calibri" pitchFamily="34" charset="0"/>
                <a:cs typeface="Calibri" pitchFamily="34" charset="0"/>
              </a:rPr>
              <a:t>Kişisel koruyucu donanım kullanımının korunmada en </a:t>
            </a:r>
            <a:r>
              <a:rPr lang="tr-TR" sz="2000" b="1" i="1" dirty="0">
                <a:solidFill>
                  <a:srgbClr val="000000"/>
                </a:solidFill>
                <a:latin typeface="Calibri" pitchFamily="34" charset="0"/>
                <a:cs typeface="Calibri" pitchFamily="34" charset="0"/>
              </a:rPr>
              <a:t>son </a:t>
            </a:r>
            <a:r>
              <a:rPr lang="tr-TR" sz="2000" b="1" i="1" dirty="0" smtClean="0">
                <a:solidFill>
                  <a:srgbClr val="000000"/>
                </a:solidFill>
                <a:latin typeface="Calibri" pitchFamily="34" charset="0"/>
                <a:cs typeface="Calibri" pitchFamily="34" charset="0"/>
              </a:rPr>
              <a:t>başvurulacak yöntem olmasının nedenleri;</a:t>
            </a:r>
          </a:p>
          <a:p>
            <a:pPr marL="457200" indent="-457200">
              <a:spcAft>
                <a:spcPts val="0"/>
              </a:spcAft>
              <a:buClr>
                <a:srgbClr val="292929"/>
              </a:buClr>
              <a:buFont typeface="Wingdings" pitchFamily="2" charset="2"/>
              <a:buChar char="ü"/>
              <a:defRPr/>
            </a:pPr>
            <a:r>
              <a:rPr lang="tr-TR" sz="2000" b="1" i="1" dirty="0" err="1" smtClean="0">
                <a:latin typeface="Calibri" pitchFamily="34" charset="0"/>
                <a:cs typeface="Calibri" pitchFamily="34" charset="0"/>
              </a:rPr>
              <a:t>KKD’lar</a:t>
            </a:r>
            <a:r>
              <a:rPr lang="tr-TR" sz="2000" b="1" i="1" dirty="0" smtClean="0">
                <a:latin typeface="Calibri" pitchFamily="34" charset="0"/>
                <a:cs typeface="Calibri" pitchFamily="34" charset="0"/>
              </a:rPr>
              <a:t> rahatsızlık vericidir, </a:t>
            </a:r>
          </a:p>
          <a:p>
            <a:pPr marL="457200" indent="-457200">
              <a:spcAft>
                <a:spcPts val="0"/>
              </a:spcAft>
              <a:buClr>
                <a:srgbClr val="292929"/>
              </a:buClr>
              <a:buFont typeface="Wingdings" pitchFamily="2" charset="2"/>
              <a:buChar char="ü"/>
              <a:defRPr/>
            </a:pPr>
            <a:r>
              <a:rPr lang="tr-TR" sz="2000" b="1" i="1" dirty="0" err="1" smtClean="0">
                <a:latin typeface="Calibri" pitchFamily="34" charset="0"/>
                <a:cs typeface="Calibri" pitchFamily="34" charset="0"/>
              </a:rPr>
              <a:t>KKD’ların</a:t>
            </a:r>
            <a:r>
              <a:rPr lang="tr-TR" sz="2000" b="1" i="1" dirty="0" smtClean="0">
                <a:latin typeface="Calibri" pitchFamily="34" charset="0"/>
                <a:cs typeface="Calibri" pitchFamily="34" charset="0"/>
              </a:rPr>
              <a:t> denetiminin yapılması zordur,</a:t>
            </a:r>
          </a:p>
          <a:p>
            <a:pPr marL="457200" indent="-457200">
              <a:spcAft>
                <a:spcPts val="0"/>
              </a:spcAft>
              <a:buClr>
                <a:srgbClr val="292929"/>
              </a:buClr>
              <a:buFont typeface="Wingdings" pitchFamily="2" charset="2"/>
              <a:buChar char="ü"/>
              <a:defRPr/>
            </a:pPr>
            <a:r>
              <a:rPr lang="tr-TR" sz="2000" b="1" i="1" dirty="0" err="1" smtClean="0">
                <a:latin typeface="Calibri" pitchFamily="34" charset="0"/>
                <a:cs typeface="Calibri" pitchFamily="34" charset="0"/>
              </a:rPr>
              <a:t>KKD’lar</a:t>
            </a:r>
            <a:r>
              <a:rPr lang="tr-TR" sz="2000" b="1" i="1" dirty="0" smtClean="0">
                <a:latin typeface="Calibri" pitchFamily="34" charset="0"/>
                <a:cs typeface="Calibri" pitchFamily="34" charset="0"/>
              </a:rPr>
              <a:t> riski ortadan kaldırmada daha az etkilidir.</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«Kişisel </a:t>
            </a:r>
            <a:r>
              <a:rPr lang="tr-TR" sz="2000" i="1" dirty="0">
                <a:solidFill>
                  <a:srgbClr val="000000"/>
                </a:solidFill>
                <a:latin typeface="Calibri" pitchFamily="34" charset="0"/>
                <a:cs typeface="Calibri" pitchFamily="34" charset="0"/>
              </a:rPr>
              <a:t>koruyucu kullanımı gerekli ise mutlak suretle koruyucu ekipmanın kullanım prosedürünün yayınlanması gereklidir</a:t>
            </a:r>
            <a:r>
              <a:rPr lang="tr-TR" sz="2000" i="1" dirty="0" smtClean="0">
                <a:solidFill>
                  <a:srgbClr val="000000"/>
                </a:solidFill>
                <a:latin typeface="Calibri" pitchFamily="34" charset="0"/>
                <a:cs typeface="Calibri" pitchFamily="34" charset="0"/>
              </a:rPr>
              <a:t>.»</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6</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587935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25350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grpSp>
        <p:nvGrpSpPr>
          <p:cNvPr id="22" name="Grup 21"/>
          <p:cNvGrpSpPr/>
          <p:nvPr/>
        </p:nvGrpSpPr>
        <p:grpSpPr>
          <a:xfrm>
            <a:off x="82223" y="864612"/>
            <a:ext cx="8475038" cy="612000"/>
            <a:chOff x="345112" y="1447959"/>
            <a:chExt cx="8475038" cy="612000"/>
          </a:xfrm>
        </p:grpSpPr>
        <p:sp>
          <p:nvSpPr>
            <p:cNvPr id="24" name="Rectangle 11"/>
            <p:cNvSpPr>
              <a:spLocks noChangeArrowheads="1"/>
            </p:cNvSpPr>
            <p:nvPr/>
          </p:nvSpPr>
          <p:spPr bwMode="gray">
            <a:xfrm>
              <a:off x="957404" y="1554539"/>
              <a:ext cx="7862746"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KKD’LERİN RİSKİN OLASILIĞINI ve ŞİDDETİNİ ETKİLEMESİ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grpSp>
          <p:nvGrpSpPr>
            <p:cNvPr id="26" name="Group 9"/>
            <p:cNvGrpSpPr>
              <a:grpSpLocks noChangeAspect="1"/>
            </p:cNvGrpSpPr>
            <p:nvPr/>
          </p:nvGrpSpPr>
          <p:grpSpPr bwMode="auto">
            <a:xfrm>
              <a:off x="345112" y="1447959"/>
              <a:ext cx="612000" cy="612000"/>
              <a:chOff x="1710" y="1035"/>
              <a:chExt cx="2316" cy="2316"/>
            </a:xfrm>
          </p:grpSpPr>
          <p:grpSp>
            <p:nvGrpSpPr>
              <p:cNvPr id="32" name="Group 10"/>
              <p:cNvGrpSpPr>
                <a:grpSpLocks/>
              </p:cNvGrpSpPr>
              <p:nvPr/>
            </p:nvGrpSpPr>
            <p:grpSpPr bwMode="auto">
              <a:xfrm rot="3600000">
                <a:off x="1710" y="1035"/>
                <a:ext cx="2316" cy="2316"/>
                <a:chOff x="1710" y="1035"/>
                <a:chExt cx="2316" cy="2316"/>
              </a:xfrm>
            </p:grpSpPr>
            <p:sp>
              <p:nvSpPr>
                <p:cNvPr id="37"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38"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39"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33" name="Group 14"/>
              <p:cNvGrpSpPr>
                <a:grpSpLocks/>
              </p:cNvGrpSpPr>
              <p:nvPr/>
            </p:nvGrpSpPr>
            <p:grpSpPr bwMode="auto">
              <a:xfrm rot="7200000">
                <a:off x="2059" y="1386"/>
                <a:ext cx="1616" cy="1614"/>
                <a:chOff x="2060" y="1387"/>
                <a:chExt cx="1616" cy="1614"/>
              </a:xfrm>
            </p:grpSpPr>
            <p:sp>
              <p:nvSpPr>
                <p:cNvPr id="34"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5"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6"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grpSp>
      <p:graphicFrame>
        <p:nvGraphicFramePr>
          <p:cNvPr id="45" name="Tablo 44"/>
          <p:cNvGraphicFramePr>
            <a:graphicFrameLocks noGrp="1"/>
          </p:cNvGraphicFramePr>
          <p:nvPr>
            <p:extLst>
              <p:ext uri="{D42A27DB-BD31-4B8C-83A1-F6EECF244321}">
                <p14:modId xmlns:p14="http://schemas.microsoft.com/office/powerpoint/2010/main" val="2505825419"/>
              </p:ext>
            </p:extLst>
          </p:nvPr>
        </p:nvGraphicFramePr>
        <p:xfrm>
          <a:off x="111058" y="3261439"/>
          <a:ext cx="1554200" cy="634584"/>
        </p:xfrm>
        <a:graphic>
          <a:graphicData uri="http://schemas.openxmlformats.org/drawingml/2006/table">
            <a:tbl>
              <a:tblPr firstRow="1" bandRow="1">
                <a:tableStyleId>{5C22544A-7EE6-4342-B048-85BDC9FD1C3A}</a:tableStyleId>
              </a:tblPr>
              <a:tblGrid>
                <a:gridCol w="1025842"/>
                <a:gridCol w="528358"/>
              </a:tblGrid>
              <a:tr h="634584">
                <a:tc>
                  <a:txBody>
                    <a:bodyPr/>
                    <a:lstStyle/>
                    <a:p>
                      <a:pPr algn="ctr"/>
                      <a:r>
                        <a:rPr lang="tr-TR" sz="3200" dirty="0" smtClean="0">
                          <a:latin typeface="Calibri" pitchFamily="34" charset="0"/>
                          <a:cs typeface="Calibri" pitchFamily="34" charset="0"/>
                        </a:rPr>
                        <a:t>RİSK</a:t>
                      </a:r>
                      <a:endParaRPr lang="tr-TR" sz="3200" dirty="0">
                        <a:latin typeface="Calibri" pitchFamily="34" charset="0"/>
                        <a:cs typeface="Calibri" pitchFamily="34" charset="0"/>
                      </a:endParaRPr>
                    </a:p>
                  </a:txBody>
                  <a:tcPr anchor="ctr" anchorCtr="1">
                    <a:solidFill>
                      <a:srgbClr val="00B050"/>
                    </a:solidFill>
                  </a:tcPr>
                </a:tc>
                <a:tc>
                  <a:txBody>
                    <a:bodyPr/>
                    <a:lstStyle/>
                    <a:p>
                      <a:pPr algn="ctr"/>
                      <a:r>
                        <a:rPr lang="tr-TR" sz="3200" dirty="0" smtClean="0">
                          <a:solidFill>
                            <a:schemeClr val="tx1"/>
                          </a:solidFill>
                          <a:latin typeface="Calibri" pitchFamily="34" charset="0"/>
                          <a:cs typeface="Calibri" pitchFamily="34" charset="0"/>
                        </a:rPr>
                        <a:t>=</a:t>
                      </a:r>
                      <a:endParaRPr lang="tr-TR" sz="32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46" name="Tablo 45"/>
          <p:cNvGraphicFramePr>
            <a:graphicFrameLocks noGrp="1"/>
          </p:cNvGraphicFramePr>
          <p:nvPr>
            <p:extLst>
              <p:ext uri="{D42A27DB-BD31-4B8C-83A1-F6EECF244321}">
                <p14:modId xmlns:p14="http://schemas.microsoft.com/office/powerpoint/2010/main" val="3474352355"/>
              </p:ext>
            </p:extLst>
          </p:nvPr>
        </p:nvGraphicFramePr>
        <p:xfrm>
          <a:off x="1678667" y="3264616"/>
          <a:ext cx="4101410" cy="634584"/>
        </p:xfrm>
        <a:graphic>
          <a:graphicData uri="http://schemas.openxmlformats.org/drawingml/2006/table">
            <a:tbl>
              <a:tblPr firstRow="1" bandRow="1">
                <a:tableStyleId>{5C22544A-7EE6-4342-B048-85BDC9FD1C3A}</a:tableStyleId>
              </a:tblPr>
              <a:tblGrid>
                <a:gridCol w="3469053"/>
                <a:gridCol w="632357"/>
              </a:tblGrid>
              <a:tr h="634584">
                <a:tc>
                  <a:txBody>
                    <a:bodyPr/>
                    <a:lstStyle/>
                    <a:p>
                      <a:pPr algn="ctr"/>
                      <a:r>
                        <a:rPr lang="tr-TR" sz="3200" dirty="0" smtClean="0">
                          <a:latin typeface="Calibri" pitchFamily="34" charset="0"/>
                          <a:cs typeface="Calibri" pitchFamily="34" charset="0"/>
                        </a:rPr>
                        <a:t>OLASILIK </a:t>
                      </a:r>
                    </a:p>
                  </a:txBody>
                  <a:tcPr anchor="ctr" anchorCtr="1">
                    <a:solidFill>
                      <a:schemeClr val="bg2">
                        <a:lumMod val="60000"/>
                        <a:lumOff val="40000"/>
                      </a:schemeClr>
                    </a:solidFill>
                  </a:tcPr>
                </a:tc>
                <a:tc>
                  <a:txBody>
                    <a:bodyPr/>
                    <a:lstStyle/>
                    <a:p>
                      <a:r>
                        <a:rPr lang="tr-TR" sz="3200" dirty="0" smtClean="0">
                          <a:solidFill>
                            <a:schemeClr val="tx1"/>
                          </a:solidFill>
                          <a:latin typeface="Calibri" pitchFamily="34" charset="0"/>
                          <a:cs typeface="Calibri" pitchFamily="34" charset="0"/>
                        </a:rPr>
                        <a:t>x</a:t>
                      </a:r>
                      <a:endParaRPr lang="tr-TR" sz="32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47" name="Tablo 46"/>
          <p:cNvGraphicFramePr>
            <a:graphicFrameLocks noGrp="1"/>
          </p:cNvGraphicFramePr>
          <p:nvPr>
            <p:extLst>
              <p:ext uri="{D42A27DB-BD31-4B8C-83A1-F6EECF244321}">
                <p14:modId xmlns:p14="http://schemas.microsoft.com/office/powerpoint/2010/main" val="852062268"/>
              </p:ext>
            </p:extLst>
          </p:nvPr>
        </p:nvGraphicFramePr>
        <p:xfrm>
          <a:off x="5797944" y="3263283"/>
          <a:ext cx="3318762" cy="634584"/>
        </p:xfrm>
        <a:graphic>
          <a:graphicData uri="http://schemas.openxmlformats.org/drawingml/2006/table">
            <a:tbl>
              <a:tblPr firstRow="1" bandRow="1">
                <a:tableStyleId>{5C22544A-7EE6-4342-B048-85BDC9FD1C3A}</a:tableStyleId>
              </a:tblPr>
              <a:tblGrid>
                <a:gridCol w="3318762"/>
              </a:tblGrid>
              <a:tr h="634584">
                <a:tc>
                  <a:txBody>
                    <a:bodyPr/>
                    <a:lstStyle/>
                    <a:p>
                      <a:pPr algn="ctr"/>
                      <a:r>
                        <a:rPr lang="tr-TR" sz="3200" dirty="0" smtClean="0">
                          <a:latin typeface="Calibri" pitchFamily="34" charset="0"/>
                          <a:cs typeface="Calibri" pitchFamily="34" charset="0"/>
                        </a:rPr>
                        <a:t>ŞİDDET </a:t>
                      </a:r>
                    </a:p>
                  </a:txBody>
                  <a:tcPr anchor="ctr" anchorCtr="1">
                    <a:solidFill>
                      <a:schemeClr val="bg2">
                        <a:lumMod val="75000"/>
                      </a:schemeClr>
                    </a:solidFill>
                  </a:tcPr>
                </a:tc>
              </a:tr>
            </a:tbl>
          </a:graphicData>
        </a:graphic>
      </p:graphicFrame>
      <p:sp>
        <p:nvSpPr>
          <p:cNvPr id="48" name="Aşağı Ok 47"/>
          <p:cNvSpPr/>
          <p:nvPr/>
        </p:nvSpPr>
        <p:spPr bwMode="auto">
          <a:xfrm>
            <a:off x="3071240" y="2939705"/>
            <a:ext cx="612475" cy="284717"/>
          </a:xfrm>
          <a:prstGeom prst="downArrow">
            <a:avLst/>
          </a:prstGeom>
          <a:solidFill>
            <a:srgbClr val="D3DFE9"/>
          </a:solidFill>
          <a:ln w="158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
        <p:nvSpPr>
          <p:cNvPr id="51" name="Aşağı Ok 50"/>
          <p:cNvSpPr/>
          <p:nvPr/>
        </p:nvSpPr>
        <p:spPr bwMode="auto">
          <a:xfrm rot="10800000">
            <a:off x="7102774" y="3931803"/>
            <a:ext cx="612475" cy="284717"/>
          </a:xfrm>
          <a:prstGeom prst="downArrow">
            <a:avLst/>
          </a:prstGeom>
          <a:solidFill>
            <a:srgbClr val="D3DFE9"/>
          </a:solidFill>
          <a:ln w="158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
        <p:nvSpPr>
          <p:cNvPr id="2" name="Metin kutusu 1"/>
          <p:cNvSpPr txBox="1"/>
          <p:nvPr/>
        </p:nvSpPr>
        <p:spPr>
          <a:xfrm>
            <a:off x="1665018" y="2376114"/>
            <a:ext cx="3425595" cy="523220"/>
          </a:xfrm>
          <a:prstGeom prst="rect">
            <a:avLst/>
          </a:prstGeom>
          <a:noFill/>
          <a:ln>
            <a:solidFill>
              <a:schemeClr val="bg1">
                <a:lumMod val="50000"/>
              </a:schemeClr>
            </a:solidFill>
          </a:ln>
        </p:spPr>
        <p:txBody>
          <a:bodyPr wrap="square" rtlCol="0">
            <a:spAutoFit/>
          </a:bodyPr>
          <a:lstStyle/>
          <a:p>
            <a:pPr algn="ctr"/>
            <a:r>
              <a:rPr lang="tr-TR" sz="1400" i="1" dirty="0">
                <a:latin typeface="Calibri" pitchFamily="34" charset="0"/>
                <a:cs typeface="Calibri" pitchFamily="34" charset="0"/>
              </a:rPr>
              <a:t>Risk: Kaygan yüzeyde düşerek </a:t>
            </a:r>
            <a:r>
              <a:rPr lang="tr-TR" sz="1400" i="1" dirty="0" smtClean="0">
                <a:latin typeface="Calibri" pitchFamily="34" charset="0"/>
                <a:cs typeface="Calibri" pitchFamily="34" charset="0"/>
              </a:rPr>
              <a:t>yaralanma</a:t>
            </a:r>
          </a:p>
          <a:p>
            <a:pPr algn="ctr"/>
            <a:r>
              <a:rPr lang="tr-TR" sz="1400" i="1" dirty="0" smtClean="0">
                <a:latin typeface="Calibri" pitchFamily="34" charset="0"/>
                <a:cs typeface="Calibri" pitchFamily="34" charset="0"/>
              </a:rPr>
              <a:t> Önlem</a:t>
            </a:r>
            <a:r>
              <a:rPr lang="tr-TR" sz="1400" i="1" dirty="0">
                <a:latin typeface="Calibri" pitchFamily="34" charset="0"/>
                <a:cs typeface="Calibri" pitchFamily="34" charset="0"/>
              </a:rPr>
              <a:t>: Kaydırmaz tabanlı ayakkabı</a:t>
            </a:r>
          </a:p>
        </p:txBody>
      </p:sp>
      <p:sp>
        <p:nvSpPr>
          <p:cNvPr id="40" name="Aşağı Ok 39"/>
          <p:cNvSpPr/>
          <p:nvPr/>
        </p:nvSpPr>
        <p:spPr bwMode="auto">
          <a:xfrm>
            <a:off x="7102774" y="2933563"/>
            <a:ext cx="612475" cy="284717"/>
          </a:xfrm>
          <a:prstGeom prst="downArrow">
            <a:avLst/>
          </a:prstGeom>
          <a:solidFill>
            <a:srgbClr val="D3DFE9"/>
          </a:solidFill>
          <a:ln w="158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
        <p:nvSpPr>
          <p:cNvPr id="41" name="Metin kutusu 40"/>
          <p:cNvSpPr txBox="1"/>
          <p:nvPr/>
        </p:nvSpPr>
        <p:spPr>
          <a:xfrm>
            <a:off x="5682904" y="2375374"/>
            <a:ext cx="3425595" cy="523220"/>
          </a:xfrm>
          <a:prstGeom prst="rect">
            <a:avLst/>
          </a:prstGeom>
          <a:noFill/>
          <a:ln>
            <a:solidFill>
              <a:schemeClr val="bg1">
                <a:lumMod val="50000"/>
              </a:schemeClr>
            </a:solidFill>
          </a:ln>
        </p:spPr>
        <p:txBody>
          <a:bodyPr wrap="square" rtlCol="0">
            <a:spAutoFit/>
          </a:bodyPr>
          <a:lstStyle/>
          <a:p>
            <a:pPr algn="ctr"/>
            <a:r>
              <a:rPr lang="tr-TR" sz="1400" i="1" dirty="0">
                <a:latin typeface="Calibri" pitchFamily="34" charset="0"/>
                <a:cs typeface="Calibri" pitchFamily="34" charset="0"/>
              </a:rPr>
              <a:t>Risk: Yüksekten düşen cismin başa çarpması </a:t>
            </a:r>
            <a:endParaRPr lang="tr-TR" sz="1400" i="1" dirty="0" smtClean="0">
              <a:latin typeface="Calibri" pitchFamily="34" charset="0"/>
              <a:cs typeface="Calibri" pitchFamily="34" charset="0"/>
            </a:endParaRPr>
          </a:p>
          <a:p>
            <a:pPr algn="ctr"/>
            <a:r>
              <a:rPr lang="tr-TR" sz="1400" i="1" dirty="0" smtClean="0">
                <a:latin typeface="Calibri" pitchFamily="34" charset="0"/>
                <a:cs typeface="Calibri" pitchFamily="34" charset="0"/>
              </a:rPr>
              <a:t>Önlem</a:t>
            </a:r>
            <a:r>
              <a:rPr lang="tr-TR" sz="1400" i="1" dirty="0">
                <a:latin typeface="Calibri" pitchFamily="34" charset="0"/>
                <a:cs typeface="Calibri" pitchFamily="34" charset="0"/>
              </a:rPr>
              <a:t>: Baret</a:t>
            </a:r>
          </a:p>
        </p:txBody>
      </p:sp>
      <p:sp>
        <p:nvSpPr>
          <p:cNvPr id="42" name="Aşağı Ok 41"/>
          <p:cNvSpPr/>
          <p:nvPr/>
        </p:nvSpPr>
        <p:spPr bwMode="auto">
          <a:xfrm rot="10800000">
            <a:off x="3071239" y="3933083"/>
            <a:ext cx="612475" cy="284717"/>
          </a:xfrm>
          <a:prstGeom prst="downArrow">
            <a:avLst/>
          </a:prstGeom>
          <a:solidFill>
            <a:srgbClr val="D3DFE9"/>
          </a:solidFill>
          <a:ln w="158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
        <p:nvSpPr>
          <p:cNvPr id="43" name="Metin kutusu 42"/>
          <p:cNvSpPr txBox="1"/>
          <p:nvPr/>
        </p:nvSpPr>
        <p:spPr>
          <a:xfrm>
            <a:off x="1978582" y="4254140"/>
            <a:ext cx="6050571" cy="307777"/>
          </a:xfrm>
          <a:prstGeom prst="rect">
            <a:avLst/>
          </a:prstGeom>
          <a:noFill/>
          <a:ln>
            <a:solidFill>
              <a:schemeClr val="bg1">
                <a:lumMod val="50000"/>
              </a:schemeClr>
            </a:solidFill>
          </a:ln>
        </p:spPr>
        <p:txBody>
          <a:bodyPr wrap="square" rtlCol="0">
            <a:spAutoFit/>
          </a:bodyPr>
          <a:lstStyle/>
          <a:p>
            <a:pPr algn="ctr"/>
            <a:r>
              <a:rPr lang="tr-TR" sz="1400" i="1" dirty="0">
                <a:latin typeface="Calibri" pitchFamily="34" charset="0"/>
                <a:cs typeface="Calibri" pitchFamily="34" charset="0"/>
              </a:rPr>
              <a:t>Risk: Elin sıcak demirle temas ederek yanması </a:t>
            </a:r>
            <a:r>
              <a:rPr lang="tr-TR" sz="1400" i="1" dirty="0" smtClean="0">
                <a:latin typeface="Calibri" pitchFamily="34" charset="0"/>
                <a:cs typeface="Calibri" pitchFamily="34" charset="0"/>
              </a:rPr>
              <a:t>/ Önlem</a:t>
            </a:r>
            <a:r>
              <a:rPr lang="tr-TR" sz="1400" i="1" dirty="0">
                <a:latin typeface="Calibri" pitchFamily="34" charset="0"/>
                <a:cs typeface="Calibri" pitchFamily="34" charset="0"/>
              </a:rPr>
              <a:t>: Sıcak işlem eldiveni</a:t>
            </a:r>
          </a:p>
        </p:txBody>
      </p:sp>
      <p:sp>
        <p:nvSpPr>
          <p:cNvPr id="44"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453852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500"/>
                                        <p:tgtEl>
                                          <p:spTgt spid="4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down)">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down)">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barn(inVertical)">
                                      <p:cBhvr>
                                        <p:cTn id="29" dur="500"/>
                                        <p:tgtEl>
                                          <p:spTgt spid="41"/>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arn(inVertical)">
                                      <p:cBhvr>
                                        <p:cTn id="38" dur="500"/>
                                        <p:tgtEl>
                                          <p:spTgt spid="43"/>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down)">
                                      <p:cBhvr>
                                        <p:cTn id="42" dur="500"/>
                                        <p:tgtEl>
                                          <p:spTgt spid="42"/>
                                        </p:tgtEl>
                                      </p:cBhvr>
                                    </p:animEffect>
                                  </p:childTnLst>
                                </p:cTn>
                              </p:par>
                            </p:childTnLst>
                          </p:cTn>
                        </p:par>
                        <p:par>
                          <p:cTn id="43" fill="hold">
                            <p:stCondLst>
                              <p:cond delay="1000"/>
                            </p:stCondLst>
                            <p:childTnLst>
                              <p:par>
                                <p:cTn id="44" presetID="22" presetClass="entr" presetSubtype="4"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down)">
                                      <p:cBhvr>
                                        <p:cTn id="4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2" grpId="0" animBg="1"/>
      <p:bldP spid="40" grpId="0" animBg="1"/>
      <p:bldP spid="41" grpId="0" animBg="1"/>
      <p:bldP spid="42" grpId="0" animBg="1"/>
      <p:bldP spid="4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t>
            </a: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KİŞİ</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Yİ) SEÇME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endParaRPr lang="tr-TR" sz="1000" i="1" dirty="0" smtClean="0">
              <a:solidFill>
                <a:srgbClr val="000000"/>
              </a:solidFill>
              <a:latin typeface="Calibri" pitchFamily="34" charset="0"/>
              <a:cs typeface="Calibri" pitchFamily="34" charset="0"/>
            </a:endParaRPr>
          </a:p>
          <a:p>
            <a:pPr>
              <a:spcAft>
                <a:spcPts val="0"/>
              </a:spcAft>
              <a:buClr>
                <a:srgbClr val="292929"/>
              </a:buClr>
              <a:defRPr/>
            </a:pPr>
            <a:r>
              <a:rPr lang="tr-TR" sz="2000" i="1" dirty="0" smtClean="0">
                <a:solidFill>
                  <a:srgbClr val="C00000"/>
                </a:solidFill>
                <a:latin typeface="Calibri" pitchFamily="34" charset="0"/>
                <a:cs typeface="Calibri" pitchFamily="34" charset="0"/>
              </a:rPr>
              <a:t>Seçme (Duyarlı Kişilerin Riskle Karşılaşmasının Önlenmesi-Azaltılması);</a:t>
            </a:r>
          </a:p>
          <a:p>
            <a:pPr marL="576000" indent="-324000">
              <a:spcAft>
                <a:spcPts val="0"/>
              </a:spcAft>
              <a:buClr>
                <a:srgbClr val="292929"/>
              </a:buClr>
              <a:buFont typeface="Wingdings" pitchFamily="2" charset="2"/>
              <a:buChar char="ü"/>
              <a:defRPr/>
            </a:pPr>
            <a:r>
              <a:rPr lang="tr-TR" sz="2000" b="1" i="1" dirty="0">
                <a:latin typeface="Calibri" pitchFamily="34" charset="0"/>
                <a:cs typeface="Calibri" pitchFamily="34" charset="0"/>
              </a:rPr>
              <a:t>Yasal </a:t>
            </a:r>
            <a:r>
              <a:rPr lang="tr-TR" sz="2000" b="1" i="1" dirty="0" smtClean="0">
                <a:latin typeface="Calibri" pitchFamily="34" charset="0"/>
                <a:cs typeface="Calibri" pitchFamily="34" charset="0"/>
              </a:rPr>
              <a:t>düzenlemelere uygun seçme </a:t>
            </a:r>
            <a:r>
              <a:rPr lang="tr-TR" sz="2000" i="1" dirty="0" smtClean="0">
                <a:latin typeface="Calibri" pitchFamily="34" charset="0"/>
                <a:cs typeface="Calibri" pitchFamily="34" charset="0"/>
              </a:rPr>
              <a:t>(Çalışma yasağı) </a:t>
            </a:r>
          </a:p>
          <a:p>
            <a:pPr marL="576000" indent="-324000">
              <a:spcAft>
                <a:spcPts val="0"/>
              </a:spcAft>
              <a:buClr>
                <a:srgbClr val="292929"/>
              </a:buClr>
              <a:buFont typeface="Wingdings" pitchFamily="2" charset="2"/>
              <a:buChar char="ü"/>
              <a:defRPr/>
            </a:pPr>
            <a:r>
              <a:rPr lang="tr-TR" sz="2000" b="1" i="1" dirty="0">
                <a:latin typeface="Calibri" pitchFamily="34" charset="0"/>
                <a:cs typeface="Calibri" pitchFamily="34" charset="0"/>
              </a:rPr>
              <a:t>Tıbbi seçme </a:t>
            </a:r>
            <a:r>
              <a:rPr lang="tr-TR" sz="2000" i="1" dirty="0">
                <a:latin typeface="Calibri" pitchFamily="34" charset="0"/>
                <a:cs typeface="Calibri" pitchFamily="34" charset="0"/>
              </a:rPr>
              <a:t>(</a:t>
            </a:r>
            <a:r>
              <a:rPr lang="tr-TR" sz="2000" i="1" dirty="0" smtClean="0">
                <a:latin typeface="Calibri" pitchFamily="34" charset="0"/>
                <a:cs typeface="Calibri" pitchFamily="34" charset="0"/>
              </a:rPr>
              <a:t>Sağlığın </a:t>
            </a:r>
            <a:r>
              <a:rPr lang="tr-TR" sz="2000" i="1" dirty="0">
                <a:latin typeface="Calibri" pitchFamily="34" charset="0"/>
                <a:cs typeface="Calibri" pitchFamily="34" charset="0"/>
              </a:rPr>
              <a:t>yürütülen ise uygun </a:t>
            </a:r>
            <a:r>
              <a:rPr lang="tr-TR" sz="2000" i="1" dirty="0" smtClean="0">
                <a:latin typeface="Calibri" pitchFamily="34" charset="0"/>
                <a:cs typeface="Calibri" pitchFamily="34" charset="0"/>
              </a:rPr>
              <a:t>olmaması)</a:t>
            </a:r>
          </a:p>
          <a:p>
            <a:pPr marL="576000" indent="-324000">
              <a:spcAft>
                <a:spcPts val="0"/>
              </a:spcAft>
              <a:buClr>
                <a:srgbClr val="292929"/>
              </a:buClr>
              <a:buFont typeface="Wingdings" pitchFamily="2" charset="2"/>
              <a:buChar char="ü"/>
              <a:defRPr/>
            </a:pPr>
            <a:r>
              <a:rPr lang="tr-TR" sz="2000" b="1" i="1" dirty="0">
                <a:latin typeface="Calibri" pitchFamily="34" charset="0"/>
                <a:cs typeface="Calibri" pitchFamily="34" charset="0"/>
              </a:rPr>
              <a:t>Mesleki seçme </a:t>
            </a:r>
            <a:r>
              <a:rPr lang="tr-TR" sz="2000" i="1" dirty="0">
                <a:latin typeface="Calibri" pitchFamily="34" charset="0"/>
                <a:cs typeface="Calibri" pitchFamily="34" charset="0"/>
              </a:rPr>
              <a:t>(</a:t>
            </a:r>
            <a:r>
              <a:rPr lang="tr-TR" sz="2000" i="1" dirty="0" smtClean="0">
                <a:latin typeface="Calibri" pitchFamily="34" charset="0"/>
                <a:cs typeface="Calibri" pitchFamily="34" charset="0"/>
              </a:rPr>
              <a:t>İse/riske </a:t>
            </a:r>
            <a:r>
              <a:rPr lang="tr-TR" sz="2000" i="1" dirty="0">
                <a:latin typeface="Calibri" pitchFamily="34" charset="0"/>
                <a:cs typeface="Calibri" pitchFamily="34" charset="0"/>
              </a:rPr>
              <a:t>uygun eğitimi olmayanların ise </a:t>
            </a:r>
            <a:r>
              <a:rPr lang="tr-TR" sz="2000" i="1" dirty="0" smtClean="0">
                <a:latin typeface="Calibri" pitchFamily="34" charset="0"/>
                <a:cs typeface="Calibri" pitchFamily="34" charset="0"/>
              </a:rPr>
              <a:t>alınmaması)</a:t>
            </a:r>
          </a:p>
          <a:p>
            <a:pPr marL="576000" indent="-324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Doğal seçme </a:t>
            </a:r>
            <a:r>
              <a:rPr lang="tr-TR" sz="2000" i="1" dirty="0">
                <a:solidFill>
                  <a:srgbClr val="000000"/>
                </a:solidFill>
                <a:latin typeface="Calibri" pitchFamily="34" charset="0"/>
                <a:cs typeface="Calibri" pitchFamily="34" charset="0"/>
              </a:rPr>
              <a:t>(İsin gereklerini </a:t>
            </a:r>
            <a:r>
              <a:rPr lang="tr-TR" sz="2000" i="1" dirty="0" smtClean="0">
                <a:solidFill>
                  <a:srgbClr val="000000"/>
                </a:solidFill>
                <a:latin typeface="Calibri" pitchFamily="34" charset="0"/>
                <a:cs typeface="Calibri" pitchFamily="34" charset="0"/>
              </a:rPr>
              <a:t>kişisel </a:t>
            </a:r>
            <a:r>
              <a:rPr lang="tr-TR" sz="2000" i="1" dirty="0">
                <a:solidFill>
                  <a:srgbClr val="000000"/>
                </a:solidFill>
                <a:latin typeface="Calibri" pitchFamily="34" charset="0"/>
                <a:cs typeface="Calibri" pitchFamily="34" charset="0"/>
              </a:rPr>
              <a:t>özellikleri nedeniyle yerine </a:t>
            </a:r>
            <a:r>
              <a:rPr lang="tr-TR" sz="2000" i="1" dirty="0" smtClean="0">
                <a:solidFill>
                  <a:srgbClr val="000000"/>
                </a:solidFill>
                <a:latin typeface="Calibri" pitchFamily="34" charset="0"/>
                <a:cs typeface="Calibri" pitchFamily="34" charset="0"/>
              </a:rPr>
              <a:t>getirememe durumu)</a:t>
            </a:r>
            <a:endParaRPr lang="tr-TR" sz="2000"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7</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767351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85725" y="3078861"/>
            <a:ext cx="8935450" cy="1683637"/>
          </a:xfrm>
          <a:prstGeom prst="rect">
            <a:avLst/>
          </a:prstGeom>
          <a:noFill/>
          <a:ln w="9525" algn="ctr">
            <a:noFill/>
            <a:round/>
            <a:headEnd/>
            <a:tailEnd/>
          </a:ln>
        </p:spPr>
        <p:txBody>
          <a:bodyPr wrap="none" anchor="ctr"/>
          <a:lstStyle/>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Kontrol Tedbirlerini (Önlemlerini) </a:t>
            </a:r>
          </a:p>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Uygulama (Yerine Getirme)</a:t>
            </a:r>
            <a:endParaRPr lang="tr-TR" sz="4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 name="Altıgen 1"/>
          <p:cNvSpPr/>
          <p:nvPr/>
        </p:nvSpPr>
        <p:spPr>
          <a:xfrm>
            <a:off x="3829050" y="1714500"/>
            <a:ext cx="1476375" cy="1219200"/>
          </a:xfrm>
          <a:prstGeom prst="hexagon">
            <a:avLst/>
          </a:prstGeom>
          <a:ln w="47625">
            <a:solidFill>
              <a:srgbClr val="575F57"/>
            </a:solidFill>
          </a:ln>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rtlCol="0" anchor="ctr"/>
          <a:lstStyle/>
          <a:p>
            <a:pPr algn="ctr"/>
            <a:r>
              <a:rPr lang="tr-TR" sz="7200" b="1" dirty="0" smtClean="0">
                <a:solidFill>
                  <a:srgbClr val="FFFFFF"/>
                </a:solidFill>
                <a:latin typeface="Cambria" pitchFamily="18" charset="0"/>
              </a:rPr>
              <a:t>5</a:t>
            </a:r>
            <a:endParaRPr lang="tr-TR" sz="7200" b="1" dirty="0">
              <a:solidFill>
                <a:srgbClr val="FFFFFF"/>
              </a:solidFill>
              <a:latin typeface="Cambria" pitchFamily="18" charset="0"/>
            </a:endParaRP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291369926"/>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KONTROL ÖNLEMLERİNİ UYGULAMA</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8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«Kararlaştırılan </a:t>
            </a:r>
            <a:r>
              <a:rPr lang="tr-TR" sz="2000" b="1" i="1" dirty="0">
                <a:solidFill>
                  <a:srgbClr val="000000"/>
                </a:solidFill>
                <a:latin typeface="Calibri" pitchFamily="34" charset="0"/>
                <a:cs typeface="Calibri" pitchFamily="34" charset="0"/>
              </a:rPr>
              <a:t>tedbirlerin iş ve işlem basamakları, işlemi yapacak kişi ya da işyeri bölümü, sorumlu kişi ya da işyeri bölümü, başlama ve bitiş tarihi ile benzeri bilgileri içeren planlar hazırlanır. Bu planlar işverence uygulamaya konulur</a:t>
            </a:r>
            <a:r>
              <a:rPr lang="tr-TR" sz="2000" b="1" i="1" dirty="0" smtClean="0">
                <a:solidFill>
                  <a:srgbClr val="000000"/>
                </a:solidFill>
                <a:latin typeface="Calibri" pitchFamily="34" charset="0"/>
                <a:cs typeface="Calibri" pitchFamily="34" charset="0"/>
              </a:rPr>
              <a:t>.»</a:t>
            </a:r>
          </a:p>
          <a:p>
            <a:pPr algn="ctr">
              <a:spcAft>
                <a:spcPts val="0"/>
              </a:spcAft>
              <a:buClr>
                <a:srgbClr val="292929"/>
              </a:buClr>
              <a:defRPr/>
            </a:pPr>
            <a:endParaRPr lang="tr-TR" sz="2000"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a:solidFill>
                  <a:srgbClr val="000000"/>
                </a:solidFill>
                <a:latin typeface="Calibri" pitchFamily="34" charset="0"/>
                <a:cs typeface="Calibri" pitchFamily="34" charset="0"/>
              </a:rPr>
              <a:t>Ancak tanımlanan her gerekli risk azaltma ve kontrol önlemleri ile ilgili değişiklikler </a:t>
            </a:r>
            <a:r>
              <a:rPr lang="tr-TR" sz="2000" b="1" i="1" dirty="0">
                <a:solidFill>
                  <a:srgbClr val="000000"/>
                </a:solidFill>
                <a:latin typeface="Calibri" pitchFamily="34" charset="0"/>
                <a:cs typeface="Calibri" pitchFamily="34" charset="0"/>
              </a:rPr>
              <a:t>uygulamaya konulmadan önce denenmelidir. </a:t>
            </a: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8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(İSG </a:t>
            </a:r>
            <a:r>
              <a:rPr lang="tr-TR" sz="2000" i="1" dirty="0">
                <a:solidFill>
                  <a:srgbClr val="000000"/>
                </a:solidFill>
                <a:latin typeface="Calibri" pitchFamily="34" charset="0"/>
                <a:cs typeface="Calibri" pitchFamily="34" charset="0"/>
              </a:rPr>
              <a:t>Risk Değerlendirmesi </a:t>
            </a:r>
            <a:r>
              <a:rPr lang="tr-TR" sz="2000" i="1" dirty="0" smtClean="0">
                <a:solidFill>
                  <a:srgbClr val="000000"/>
                </a:solidFill>
                <a:latin typeface="Calibri" pitchFamily="34" charset="0"/>
                <a:cs typeface="Calibri" pitchFamily="34" charset="0"/>
              </a:rPr>
              <a:t>Yönetmelik-Aralık, 2012)</a:t>
            </a:r>
          </a:p>
          <a:p>
            <a:pPr algn="ctr">
              <a:spcAft>
                <a:spcPts val="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089488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KONTROL ET</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342900">
              <a:spcAft>
                <a:spcPts val="0"/>
              </a:spcAft>
              <a:buClr>
                <a:srgbClr val="292929"/>
              </a:buClr>
              <a:buFont typeface="Wingdings" pitchFamily="2" charset="2"/>
              <a:buChar char="ü"/>
              <a:defRPr/>
            </a:pPr>
            <a:endParaRPr lang="tr-TR" sz="1000" b="1" i="1" dirty="0" smtClean="0">
              <a:solidFill>
                <a:srgbClr val="000000"/>
              </a:solidFill>
              <a:latin typeface="Calibri" pitchFamily="34" charset="0"/>
              <a:cs typeface="Calibri" pitchFamily="34" charset="0"/>
            </a:endParaRP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Risklerin </a:t>
            </a:r>
            <a:r>
              <a:rPr lang="tr-TR" sz="2000" b="1" i="1" dirty="0">
                <a:solidFill>
                  <a:srgbClr val="000000"/>
                </a:solidFill>
                <a:latin typeface="Calibri" pitchFamily="34" charset="0"/>
                <a:cs typeface="Calibri" pitchFamily="34" charset="0"/>
              </a:rPr>
              <a:t>kabul edilebilir olup olmadığına karar </a:t>
            </a:r>
            <a:r>
              <a:rPr lang="tr-TR" sz="2000" b="1" i="1" dirty="0" smtClean="0">
                <a:solidFill>
                  <a:srgbClr val="000000"/>
                </a:solidFill>
                <a:latin typeface="Calibri" pitchFamily="34" charset="0"/>
                <a:cs typeface="Calibri" pitchFamily="34" charset="0"/>
              </a:rPr>
              <a:t>verilmesi aşamasıdır,</a:t>
            </a:r>
            <a:endParaRPr lang="tr-TR" sz="2000" b="1" i="1" dirty="0">
              <a:solidFill>
                <a:srgbClr val="000000"/>
              </a:solidFill>
              <a:latin typeface="Calibri" pitchFamily="34" charset="0"/>
              <a:cs typeface="Calibri" pitchFamily="34" charset="0"/>
            </a:endParaRP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Ölçüm </a:t>
            </a:r>
            <a:r>
              <a:rPr lang="tr-TR" sz="2000" b="1" i="1" dirty="0">
                <a:solidFill>
                  <a:srgbClr val="000000"/>
                </a:solidFill>
                <a:latin typeface="Calibri" pitchFamily="34" charset="0"/>
                <a:cs typeface="Calibri" pitchFamily="34" charset="0"/>
              </a:rPr>
              <a:t>ve a</a:t>
            </a:r>
            <a:r>
              <a:rPr lang="tr-TR" sz="2000" b="1" i="1" dirty="0" smtClean="0">
                <a:solidFill>
                  <a:srgbClr val="000000"/>
                </a:solidFill>
                <a:latin typeface="Calibri" pitchFamily="34" charset="0"/>
                <a:cs typeface="Calibri" pitchFamily="34" charset="0"/>
              </a:rPr>
              <a:t>naliz (Hedef </a:t>
            </a:r>
            <a:r>
              <a:rPr lang="tr-TR" sz="2000" b="1" i="1" dirty="0">
                <a:solidFill>
                  <a:srgbClr val="000000"/>
                </a:solidFill>
                <a:latin typeface="Calibri" pitchFamily="34" charset="0"/>
                <a:cs typeface="Calibri" pitchFamily="34" charset="0"/>
              </a:rPr>
              <a:t>veya </a:t>
            </a:r>
            <a:r>
              <a:rPr lang="tr-TR" sz="2000" b="1" i="1" dirty="0" smtClean="0">
                <a:solidFill>
                  <a:srgbClr val="000000"/>
                </a:solidFill>
                <a:latin typeface="Calibri" pitchFamily="34" charset="0"/>
                <a:cs typeface="Calibri" pitchFamily="34" charset="0"/>
              </a:rPr>
              <a:t>hedeflere ulaşıldı </a:t>
            </a:r>
            <a:r>
              <a:rPr lang="tr-TR" sz="2000" b="1" i="1" dirty="0">
                <a:solidFill>
                  <a:srgbClr val="000000"/>
                </a:solidFill>
                <a:latin typeface="Calibri" pitchFamily="34" charset="0"/>
                <a:cs typeface="Calibri" pitchFamily="34" charset="0"/>
              </a:rPr>
              <a:t>mı</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İç </a:t>
            </a:r>
            <a:r>
              <a:rPr lang="tr-TR" sz="2000" b="1" i="1" dirty="0">
                <a:solidFill>
                  <a:srgbClr val="000000"/>
                </a:solidFill>
                <a:latin typeface="Calibri" pitchFamily="34" charset="0"/>
                <a:cs typeface="Calibri" pitchFamily="34" charset="0"/>
              </a:rPr>
              <a:t>talimatlar ve yönergeleri gözden geçirme</a:t>
            </a: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Olası </a:t>
            </a:r>
            <a:r>
              <a:rPr lang="tr-TR" sz="2000" b="1" i="1" dirty="0">
                <a:solidFill>
                  <a:srgbClr val="000000"/>
                </a:solidFill>
                <a:latin typeface="Calibri" pitchFamily="34" charset="0"/>
                <a:cs typeface="Calibri" pitchFamily="34" charset="0"/>
              </a:rPr>
              <a:t>sapmaları tespit etme ve kaydetme</a:t>
            </a:r>
          </a:p>
          <a:p>
            <a:pPr marL="342900" indent="-3429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İlgili </a:t>
            </a:r>
            <a:r>
              <a:rPr lang="tr-TR" sz="2000" b="1" i="1" dirty="0">
                <a:solidFill>
                  <a:srgbClr val="000000"/>
                </a:solidFill>
                <a:latin typeface="Calibri" pitchFamily="34" charset="0"/>
                <a:cs typeface="Calibri" pitchFamily="34" charset="0"/>
              </a:rPr>
              <a:t>kişileri bilgilendirme</a:t>
            </a: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YÖNETİMDE PUKÖ DÖNGÜSÜ</a:t>
            </a:r>
          </a:p>
        </p:txBody>
      </p:sp>
      <p:grpSp>
        <p:nvGrpSpPr>
          <p:cNvPr id="17" name="Grup 16"/>
          <p:cNvGrpSpPr/>
          <p:nvPr/>
        </p:nvGrpSpPr>
        <p:grpSpPr>
          <a:xfrm>
            <a:off x="2657734" y="5427937"/>
            <a:ext cx="6162416" cy="663371"/>
            <a:chOff x="2644311" y="5451679"/>
            <a:chExt cx="6162416" cy="663371"/>
          </a:xfrm>
        </p:grpSpPr>
        <p:grpSp>
          <p:nvGrpSpPr>
            <p:cNvPr id="18" name="Group 51"/>
            <p:cNvGrpSpPr>
              <a:grpSpLocks/>
            </p:cNvGrpSpPr>
            <p:nvPr/>
          </p:nvGrpSpPr>
          <p:grpSpPr bwMode="auto">
            <a:xfrm>
              <a:off x="2644311" y="5451679"/>
              <a:ext cx="648968" cy="663371"/>
              <a:chOff x="1868" y="1082"/>
              <a:chExt cx="1942" cy="1942"/>
            </a:xfrm>
          </p:grpSpPr>
          <p:sp>
            <p:nvSpPr>
              <p:cNvPr id="20" name="Freeform 52"/>
              <p:cNvSpPr>
                <a:spLocks noChangeAspect="1"/>
              </p:cNvSpPr>
              <p:nvPr/>
            </p:nvSpPr>
            <p:spPr bwMode="gray">
              <a:xfrm>
                <a:off x="1868" y="1082"/>
                <a:ext cx="1942" cy="1942"/>
              </a:xfrm>
              <a:custGeom>
                <a:avLst/>
                <a:gdLst>
                  <a:gd name="T0" fmla="*/ 1849 w 1675"/>
                  <a:gd name="T1" fmla="*/ 6343 h 1675"/>
                  <a:gd name="T2" fmla="*/ 0 w 1675"/>
                  <a:gd name="T3" fmla="*/ 4480 h 1675"/>
                  <a:gd name="T4" fmla="*/ 0 w 1675"/>
                  <a:gd name="T5" fmla="*/ 1849 h 1675"/>
                  <a:gd name="T6" fmla="*/ 1849 w 1675"/>
                  <a:gd name="T7" fmla="*/ 0 h 1675"/>
                  <a:gd name="T8" fmla="*/ 4481 w 1675"/>
                  <a:gd name="T9" fmla="*/ 0 h 1675"/>
                  <a:gd name="T10" fmla="*/ 6343 w 1675"/>
                  <a:gd name="T11" fmla="*/ 1849 h 1675"/>
                  <a:gd name="T12" fmla="*/ 6343 w 1675"/>
                  <a:gd name="T13" fmla="*/ 4480 h 1675"/>
                  <a:gd name="T14" fmla="*/ 4481 w 1675"/>
                  <a:gd name="T15" fmla="*/ 6343 h 1675"/>
                  <a:gd name="T16" fmla="*/ 1849 w 1675"/>
                  <a:gd name="T17" fmla="*/ 6343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21" name="Freeform 53"/>
              <p:cNvSpPr>
                <a:spLocks noChangeAspect="1"/>
              </p:cNvSpPr>
              <p:nvPr/>
            </p:nvSpPr>
            <p:spPr bwMode="gray">
              <a:xfrm>
                <a:off x="1914" y="1128"/>
                <a:ext cx="1850" cy="1850"/>
              </a:xfrm>
              <a:custGeom>
                <a:avLst/>
                <a:gdLst>
                  <a:gd name="T0" fmla="*/ 1780 w 1595"/>
                  <a:gd name="T1" fmla="*/ 6060 h 1595"/>
                  <a:gd name="T2" fmla="*/ 0 w 1595"/>
                  <a:gd name="T3" fmla="*/ 4281 h 1595"/>
                  <a:gd name="T4" fmla="*/ 0 w 1595"/>
                  <a:gd name="T5" fmla="*/ 1780 h 1595"/>
                  <a:gd name="T6" fmla="*/ 1780 w 1595"/>
                  <a:gd name="T7" fmla="*/ 0 h 1595"/>
                  <a:gd name="T8" fmla="*/ 4281 w 1595"/>
                  <a:gd name="T9" fmla="*/ 0 h 1595"/>
                  <a:gd name="T10" fmla="*/ 6060 w 1595"/>
                  <a:gd name="T11" fmla="*/ 1780 h 1595"/>
                  <a:gd name="T12" fmla="*/ 6060 w 1595"/>
                  <a:gd name="T13" fmla="*/ 4281 h 1595"/>
                  <a:gd name="T14" fmla="*/ 4281 w 1595"/>
                  <a:gd name="T15" fmla="*/ 6060 h 1595"/>
                  <a:gd name="T16" fmla="*/ 1780 w 1595"/>
                  <a:gd name="T17" fmla="*/ 6060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22" name="Freeform 54"/>
              <p:cNvSpPr>
                <a:spLocks noChangeAspect="1"/>
              </p:cNvSpPr>
              <p:nvPr/>
            </p:nvSpPr>
            <p:spPr bwMode="gray">
              <a:xfrm>
                <a:off x="2434" y="1717"/>
                <a:ext cx="334" cy="642"/>
              </a:xfrm>
              <a:custGeom>
                <a:avLst/>
                <a:gdLst>
                  <a:gd name="T0" fmla="*/ 411 w 288"/>
                  <a:gd name="T1" fmla="*/ 2119 h 553"/>
                  <a:gd name="T2" fmla="*/ 411 w 288"/>
                  <a:gd name="T3" fmla="*/ 283 h 553"/>
                  <a:gd name="T4" fmla="*/ 0 w 288"/>
                  <a:gd name="T5" fmla="*/ 283 h 553"/>
                  <a:gd name="T6" fmla="*/ 0 w 288"/>
                  <a:gd name="T7" fmla="*/ 0 h 553"/>
                  <a:gd name="T8" fmla="*/ 1092 w 288"/>
                  <a:gd name="T9" fmla="*/ 0 h 553"/>
                  <a:gd name="T10" fmla="*/ 1092 w 288"/>
                  <a:gd name="T11" fmla="*/ 283 h 553"/>
                  <a:gd name="T12" fmla="*/ 691 w 288"/>
                  <a:gd name="T13" fmla="*/ 283 h 553"/>
                  <a:gd name="T14" fmla="*/ 691 w 288"/>
                  <a:gd name="T15" fmla="*/ 2119 h 553"/>
                  <a:gd name="T16" fmla="*/ 411 w 288"/>
                  <a:gd name="T17" fmla="*/ 2119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24" name="Freeform 55"/>
              <p:cNvSpPr>
                <a:spLocks noChangeAspect="1"/>
              </p:cNvSpPr>
              <p:nvPr/>
            </p:nvSpPr>
            <p:spPr bwMode="gray">
              <a:xfrm>
                <a:off x="2007" y="1709"/>
                <a:ext cx="384" cy="657"/>
              </a:xfrm>
              <a:custGeom>
                <a:avLst/>
                <a:gdLst>
                  <a:gd name="T0" fmla="*/ 897156 w 140"/>
                  <a:gd name="T1" fmla="*/ 510544 h 240"/>
                  <a:gd name="T2" fmla="*/ 1194761 w 140"/>
                  <a:gd name="T3" fmla="*/ 510544 h 240"/>
                  <a:gd name="T4" fmla="*/ 650611 w 140"/>
                  <a:gd name="T5" fmla="*/ 0 h 240"/>
                  <a:gd name="T6" fmla="*/ 150720 w 140"/>
                  <a:gd name="T7" fmla="*/ 510544 h 240"/>
                  <a:gd name="T8" fmla="*/ 737091 w 140"/>
                  <a:gd name="T9" fmla="*/ 1147601 h 240"/>
                  <a:gd name="T10" fmla="*/ 897156 w 140"/>
                  <a:gd name="T11" fmla="*/ 1485234 h 240"/>
                  <a:gd name="T12" fmla="*/ 605170 w 140"/>
                  <a:gd name="T13" fmla="*/ 1788256 h 240"/>
                  <a:gd name="T14" fmla="*/ 317639 w 140"/>
                  <a:gd name="T15" fmla="*/ 1441415 h 240"/>
                  <a:gd name="T16" fmla="*/ 51566 w 140"/>
                  <a:gd name="T17" fmla="*/ 1441415 h 240"/>
                  <a:gd name="T18" fmla="*/ 599100 w 140"/>
                  <a:gd name="T19" fmla="*/ 2072649 h 240"/>
                  <a:gd name="T20" fmla="*/ 1178625 w 140"/>
                  <a:gd name="T21" fmla="*/ 1459572 h 240"/>
                  <a:gd name="T22" fmla="*/ 790642 w 140"/>
                  <a:gd name="T23" fmla="*/ 854776 h 240"/>
                  <a:gd name="T24" fmla="*/ 439035 w 140"/>
                  <a:gd name="T25" fmla="*/ 510544 h 240"/>
                  <a:gd name="T26" fmla="*/ 650611 w 140"/>
                  <a:gd name="T27" fmla="*/ 268560 h 240"/>
                  <a:gd name="T28" fmla="*/ 897156 w 140"/>
                  <a:gd name="T29" fmla="*/ 51054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26" name="Freeform 56"/>
              <p:cNvSpPr>
                <a:spLocks noChangeAspect="1" noEditPoints="1"/>
              </p:cNvSpPr>
              <p:nvPr/>
            </p:nvSpPr>
            <p:spPr bwMode="gray">
              <a:xfrm>
                <a:off x="3312" y="1720"/>
                <a:ext cx="347" cy="657"/>
              </a:xfrm>
              <a:custGeom>
                <a:avLst/>
                <a:gdLst>
                  <a:gd name="T0" fmla="*/ 1200058 w 124"/>
                  <a:gd name="T1" fmla="*/ 251811 h 234"/>
                  <a:gd name="T2" fmla="*/ 959489 w 124"/>
                  <a:gd name="T3" fmla="*/ 30390 h 234"/>
                  <a:gd name="T4" fmla="*/ 549827 w 124"/>
                  <a:gd name="T5" fmla="*/ 0 h 234"/>
                  <a:gd name="T6" fmla="*/ 0 w 124"/>
                  <a:gd name="T7" fmla="*/ 0 h 234"/>
                  <a:gd name="T8" fmla="*/ 0 w 124"/>
                  <a:gd name="T9" fmla="*/ 2537646 h 234"/>
                  <a:gd name="T10" fmla="*/ 345259 w 124"/>
                  <a:gd name="T11" fmla="*/ 2537646 h 234"/>
                  <a:gd name="T12" fmla="*/ 345259 w 124"/>
                  <a:gd name="T13" fmla="*/ 1386438 h 234"/>
                  <a:gd name="T14" fmla="*/ 568537 w 124"/>
                  <a:gd name="T15" fmla="*/ 1386438 h 234"/>
                  <a:gd name="T16" fmla="*/ 924470 w 124"/>
                  <a:gd name="T17" fmla="*/ 1356048 h 234"/>
                  <a:gd name="T18" fmla="*/ 1106046 w 124"/>
                  <a:gd name="T19" fmla="*/ 1258528 h 234"/>
                  <a:gd name="T20" fmla="*/ 1240402 w 124"/>
                  <a:gd name="T21" fmla="*/ 1031706 h 234"/>
                  <a:gd name="T22" fmla="*/ 1304717 w 124"/>
                  <a:gd name="T23" fmla="*/ 683460 h 234"/>
                  <a:gd name="T24" fmla="*/ 1200058 w 124"/>
                  <a:gd name="T25" fmla="*/ 251811 h 234"/>
                  <a:gd name="T26" fmla="*/ 819785 w 124"/>
                  <a:gd name="T27" fmla="*/ 1062032 h 234"/>
                  <a:gd name="T28" fmla="*/ 326544 w 124"/>
                  <a:gd name="T29" fmla="*/ 1062032 h 234"/>
                  <a:gd name="T30" fmla="*/ 326544 w 124"/>
                  <a:gd name="T31" fmla="*/ 335522 h 234"/>
                  <a:gd name="T32" fmla="*/ 801069 w 124"/>
                  <a:gd name="T33" fmla="*/ 335522 h 234"/>
                  <a:gd name="T34" fmla="*/ 999763 w 124"/>
                  <a:gd name="T35" fmla="*/ 707008 h 234"/>
                  <a:gd name="T36" fmla="*/ 819785 w 124"/>
                  <a:gd name="T37" fmla="*/ 1062032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27" name="Freeform 57"/>
              <p:cNvSpPr>
                <a:spLocks noChangeAspect="1" noEditPoints="1"/>
              </p:cNvSpPr>
              <p:nvPr/>
            </p:nvSpPr>
            <p:spPr bwMode="gray">
              <a:xfrm>
                <a:off x="2836" y="1707"/>
                <a:ext cx="375" cy="670"/>
              </a:xfrm>
              <a:custGeom>
                <a:avLst/>
                <a:gdLst>
                  <a:gd name="T0" fmla="*/ 673505 w 134"/>
                  <a:gd name="T1" fmla="*/ 0 h 239"/>
                  <a:gd name="T2" fmla="*/ 0 w 134"/>
                  <a:gd name="T3" fmla="*/ 651868 h 239"/>
                  <a:gd name="T4" fmla="*/ 0 w 134"/>
                  <a:gd name="T5" fmla="*/ 1827413 h 239"/>
                  <a:gd name="T6" fmla="*/ 715217 w 134"/>
                  <a:gd name="T7" fmla="*/ 2555439 h 239"/>
                  <a:gd name="T8" fmla="*/ 1410268 w 134"/>
                  <a:gd name="T9" fmla="*/ 1850636 h 239"/>
                  <a:gd name="T10" fmla="*/ 1410268 w 134"/>
                  <a:gd name="T11" fmla="*/ 746935 h 239"/>
                  <a:gd name="T12" fmla="*/ 673505 w 134"/>
                  <a:gd name="T13" fmla="*/ 0 h 239"/>
                  <a:gd name="T14" fmla="*/ 1083593 w 134"/>
                  <a:gd name="T15" fmla="*/ 1689939 h 239"/>
                  <a:gd name="T16" fmla="*/ 715217 w 134"/>
                  <a:gd name="T17" fmla="*/ 2201561 h 239"/>
                  <a:gd name="T18" fmla="*/ 326673 w 134"/>
                  <a:gd name="T19" fmla="*/ 1677846 h 239"/>
                  <a:gd name="T20" fmla="*/ 326673 w 134"/>
                  <a:gd name="T21" fmla="*/ 824610 h 239"/>
                  <a:gd name="T22" fmla="*/ 696523 w 134"/>
                  <a:gd name="T23" fmla="*/ 355249 h 239"/>
                  <a:gd name="T24" fmla="*/ 1083593 w 134"/>
                  <a:gd name="T25" fmla="*/ 896502 h 239"/>
                  <a:gd name="T26" fmla="*/ 1083593 w 134"/>
                  <a:gd name="T27" fmla="*/ 1689939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28" name="Group 58"/>
              <p:cNvGrpSpPr>
                <a:grpSpLocks noChangeAspect="1"/>
              </p:cNvGrpSpPr>
              <p:nvPr/>
            </p:nvGrpSpPr>
            <p:grpSpPr bwMode="auto">
              <a:xfrm>
                <a:off x="2808" y="2807"/>
                <a:ext cx="62" cy="63"/>
                <a:chOff x="1684" y="2400"/>
                <a:chExt cx="41" cy="41"/>
              </a:xfrm>
            </p:grpSpPr>
            <p:sp>
              <p:nvSpPr>
                <p:cNvPr id="33"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34"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grpSp>
            <p:nvGrpSpPr>
              <p:cNvPr id="29" name="Group 61"/>
              <p:cNvGrpSpPr>
                <a:grpSpLocks noChangeAspect="1"/>
              </p:cNvGrpSpPr>
              <p:nvPr/>
            </p:nvGrpSpPr>
            <p:grpSpPr bwMode="auto">
              <a:xfrm>
                <a:off x="2808" y="1211"/>
                <a:ext cx="62" cy="63"/>
                <a:chOff x="1684" y="2400"/>
                <a:chExt cx="41" cy="41"/>
              </a:xfrm>
            </p:grpSpPr>
            <p:sp>
              <p:nvSpPr>
                <p:cNvPr id="31"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32"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pic>
            <p:nvPicPr>
              <p:cNvPr id="30" name="Picture 64"/>
              <p:cNvPicPr>
                <a:picLocks noChangeAspect="1" noChangeArrowheads="1"/>
              </p:cNvPicPr>
              <p:nvPr/>
            </p:nvPicPr>
            <p:blipFill>
              <a:blip r:embed="rId3" cstate="print"/>
              <a:srcRect/>
              <a:stretch>
                <a:fillRect/>
              </a:stretch>
            </p:blipFill>
            <p:spPr bwMode="gray">
              <a:xfrm>
                <a:off x="1885" y="1124"/>
                <a:ext cx="1644" cy="1060"/>
              </a:xfrm>
              <a:prstGeom prst="rect">
                <a:avLst/>
              </a:prstGeom>
              <a:noFill/>
              <a:ln w="11176">
                <a:noFill/>
                <a:miter lim="800000"/>
                <a:headEnd/>
                <a:tailEnd/>
              </a:ln>
            </p:spPr>
          </p:pic>
        </p:grpSp>
        <p:sp>
          <p:nvSpPr>
            <p:cNvPr id="19" name="53 Metin kutusu"/>
            <p:cNvSpPr txBox="1"/>
            <p:nvPr/>
          </p:nvSpPr>
          <p:spPr>
            <a:xfrm>
              <a:off x="3298727" y="5639162"/>
              <a:ext cx="5508000" cy="288000"/>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200" dirty="0" smtClean="0">
                  <a:solidFill>
                    <a:srgbClr val="000000"/>
                  </a:solidFill>
                  <a:latin typeface="Cambria" pitchFamily="18" charset="0"/>
                </a:rPr>
                <a:t>KERD belirlendiği aşama</a:t>
              </a:r>
              <a:endParaRPr lang="tr-TR" sz="1000" b="1" dirty="0" smtClean="0">
                <a:solidFill>
                  <a:srgbClr val="000000"/>
                </a:solidFill>
                <a:latin typeface="Cambria" pitchFamily="18" charset="0"/>
              </a:endParaRPr>
            </a:p>
          </p:txBody>
        </p:sp>
      </p:gr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089411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KONTROL ÖNLEMLERİNİ UYGULAMA</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Sırasıyla; «</a:t>
            </a:r>
            <a:r>
              <a:rPr lang="tr-TR" sz="2000" b="1" i="1" dirty="0" smtClean="0">
                <a:solidFill>
                  <a:srgbClr val="C00000"/>
                </a:solidFill>
                <a:latin typeface="Calibri" pitchFamily="34" charset="0"/>
                <a:cs typeface="Calibri" pitchFamily="34" charset="0"/>
              </a:rPr>
              <a:t>Riskin</a:t>
            </a:r>
            <a:r>
              <a:rPr lang="tr-TR" sz="2000" b="1" i="1" dirty="0" smtClean="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ortaya çıkma ihtimalinin </a:t>
            </a:r>
            <a:r>
              <a:rPr lang="tr-TR" sz="2000" b="1" i="1" dirty="0">
                <a:solidFill>
                  <a:srgbClr val="C00000"/>
                </a:solidFill>
                <a:latin typeface="Calibri" pitchFamily="34" charset="0"/>
                <a:cs typeface="Calibri" pitchFamily="34" charset="0"/>
              </a:rPr>
              <a:t>önlenmesi, azaltılması </a:t>
            </a:r>
            <a:r>
              <a:rPr lang="tr-TR" sz="2000" b="1" i="1" dirty="0">
                <a:solidFill>
                  <a:srgbClr val="000000"/>
                </a:solidFill>
                <a:latin typeface="Calibri" pitchFamily="34" charset="0"/>
                <a:cs typeface="Calibri" pitchFamily="34" charset="0"/>
              </a:rPr>
              <a:t>veya hasarın potansiyel </a:t>
            </a:r>
            <a:r>
              <a:rPr lang="tr-TR" sz="2000" b="1" i="1" dirty="0">
                <a:solidFill>
                  <a:srgbClr val="C00000"/>
                </a:solidFill>
                <a:latin typeface="Calibri" pitchFamily="34" charset="0"/>
                <a:cs typeface="Calibri" pitchFamily="34" charset="0"/>
              </a:rPr>
              <a:t>şiddet</a:t>
            </a:r>
            <a:r>
              <a:rPr lang="tr-TR" sz="2000" b="1" i="1" dirty="0">
                <a:solidFill>
                  <a:srgbClr val="000000"/>
                </a:solidFill>
                <a:latin typeface="Calibri" pitchFamily="34" charset="0"/>
                <a:cs typeface="Calibri" pitchFamily="34" charset="0"/>
              </a:rPr>
              <a:t> derecesinin </a:t>
            </a:r>
            <a:r>
              <a:rPr lang="tr-TR" sz="2000" b="1" i="1" dirty="0">
                <a:solidFill>
                  <a:srgbClr val="C00000"/>
                </a:solidFill>
                <a:latin typeface="Calibri" pitchFamily="34" charset="0"/>
                <a:cs typeface="Calibri" pitchFamily="34" charset="0"/>
              </a:rPr>
              <a:t>azaltılması</a:t>
            </a:r>
            <a:r>
              <a:rPr lang="tr-TR" sz="2000" b="1" i="1" dirty="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amaçlanmalıdır.» </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150554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Kontrol </a:t>
            </a: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Önlemlerin</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 Prensipler</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800100" lvl="1" indent="-342900">
              <a:spcAft>
                <a:spcPts val="0"/>
              </a:spcAft>
              <a:buClr>
                <a:srgbClr val="292929"/>
              </a:buClr>
              <a:buFont typeface="+mj-lt"/>
              <a:buAutoNum type="arabicPeriod"/>
              <a:defRPr/>
            </a:pPr>
            <a:r>
              <a:rPr lang="tr-TR" sz="1600" b="1" i="1" dirty="0" smtClean="0">
                <a:solidFill>
                  <a:srgbClr val="000000"/>
                </a:solidFill>
                <a:latin typeface="Calibri" pitchFamily="34" charset="0"/>
                <a:cs typeface="Calibri" pitchFamily="34" charset="0"/>
              </a:rPr>
              <a:t>Sistematiklik Prensibi,</a:t>
            </a:r>
          </a:p>
          <a:p>
            <a:pPr marL="800100" lvl="1" indent="-342900">
              <a:spcAft>
                <a:spcPts val="0"/>
              </a:spcAft>
              <a:buClr>
                <a:srgbClr val="292929"/>
              </a:buClr>
              <a:buFont typeface="+mj-lt"/>
              <a:buAutoNum type="arabicPeriod"/>
              <a:defRPr/>
            </a:pPr>
            <a:r>
              <a:rPr lang="tr-TR" sz="1600" b="1" i="1" dirty="0">
                <a:solidFill>
                  <a:srgbClr val="000000"/>
                </a:solidFill>
                <a:latin typeface="Calibri" pitchFamily="34" charset="0"/>
                <a:cs typeface="Calibri" pitchFamily="34" charset="0"/>
              </a:rPr>
              <a:t>Toplu Koruma </a:t>
            </a:r>
            <a:r>
              <a:rPr lang="tr-TR" sz="1600" b="1" i="1" dirty="0" smtClean="0">
                <a:solidFill>
                  <a:srgbClr val="000000"/>
                </a:solidFill>
                <a:latin typeface="Calibri" pitchFamily="34" charset="0"/>
                <a:cs typeface="Calibri" pitchFamily="34" charset="0"/>
              </a:rPr>
              <a:t>Prensibi,</a:t>
            </a:r>
          </a:p>
          <a:p>
            <a:pPr marL="800100" lvl="1" indent="-342900">
              <a:spcAft>
                <a:spcPts val="0"/>
              </a:spcAft>
              <a:buClr>
                <a:srgbClr val="292929"/>
              </a:buClr>
              <a:buFont typeface="+mj-lt"/>
              <a:buAutoNum type="arabicPeriod"/>
              <a:defRPr/>
            </a:pPr>
            <a:r>
              <a:rPr lang="tr-TR" sz="1600" b="1" i="1" dirty="0">
                <a:solidFill>
                  <a:srgbClr val="000000"/>
                </a:solidFill>
                <a:latin typeface="Calibri" pitchFamily="34" charset="0"/>
                <a:cs typeface="Calibri" pitchFamily="34" charset="0"/>
              </a:rPr>
              <a:t>İlave Risk </a:t>
            </a:r>
            <a:r>
              <a:rPr lang="tr-TR" sz="1600" b="1" i="1" dirty="0" smtClean="0">
                <a:solidFill>
                  <a:srgbClr val="000000"/>
                </a:solidFill>
                <a:latin typeface="Calibri" pitchFamily="34" charset="0"/>
                <a:cs typeface="Calibri" pitchFamily="34" charset="0"/>
              </a:rPr>
              <a:t>Oluşturmama Prensibi,</a:t>
            </a:r>
          </a:p>
          <a:p>
            <a:pPr marL="800100" lvl="1" indent="-342900">
              <a:spcAft>
                <a:spcPts val="0"/>
              </a:spcAft>
              <a:buClr>
                <a:srgbClr val="292929"/>
              </a:buClr>
              <a:buFont typeface="+mj-lt"/>
              <a:buAutoNum type="arabicPeriod"/>
              <a:defRPr/>
            </a:pPr>
            <a:r>
              <a:rPr lang="tr-TR" sz="1600" b="1" i="1" dirty="0">
                <a:solidFill>
                  <a:srgbClr val="000000"/>
                </a:solidFill>
                <a:latin typeface="Calibri" pitchFamily="34" charset="0"/>
                <a:cs typeface="Calibri" pitchFamily="34" charset="0"/>
              </a:rPr>
              <a:t>Ekonomik Olma </a:t>
            </a:r>
            <a:r>
              <a:rPr lang="tr-TR" sz="1600" b="1" i="1" dirty="0" smtClean="0">
                <a:solidFill>
                  <a:srgbClr val="000000"/>
                </a:solidFill>
                <a:latin typeface="Calibri" pitchFamily="34" charset="0"/>
                <a:cs typeface="Calibri" pitchFamily="34" charset="0"/>
              </a:rPr>
              <a:t>Prensibi,</a:t>
            </a:r>
          </a:p>
          <a:p>
            <a:pPr marL="800100" lvl="1" indent="-342900">
              <a:spcAft>
                <a:spcPts val="0"/>
              </a:spcAft>
              <a:buClr>
                <a:srgbClr val="292929"/>
              </a:buClr>
              <a:buFont typeface="+mj-lt"/>
              <a:buAutoNum type="arabicPeriod"/>
              <a:defRPr/>
            </a:pPr>
            <a:r>
              <a:rPr lang="tr-TR" sz="1600" b="1" i="1" dirty="0">
                <a:solidFill>
                  <a:srgbClr val="000000"/>
                </a:solidFill>
                <a:latin typeface="Calibri" pitchFamily="34" charset="0"/>
                <a:cs typeface="Calibri" pitchFamily="34" charset="0"/>
              </a:rPr>
              <a:t>Risklerin Özgünlüğü </a:t>
            </a:r>
            <a:r>
              <a:rPr lang="tr-TR" sz="1600" b="1" i="1" dirty="0" smtClean="0">
                <a:solidFill>
                  <a:srgbClr val="000000"/>
                </a:solidFill>
                <a:latin typeface="Calibri" pitchFamily="34" charset="0"/>
                <a:cs typeface="Calibri" pitchFamily="34" charset="0"/>
              </a:rPr>
              <a:t>Prensibi,</a:t>
            </a:r>
            <a:endParaRPr lang="tr-TR" sz="1600" b="1" i="1" dirty="0">
              <a:solidFill>
                <a:srgbClr val="000000"/>
              </a:solidFill>
              <a:latin typeface="Calibri" pitchFamily="34" charset="0"/>
              <a:cs typeface="Calibri" pitchFamily="34" charset="0"/>
            </a:endParaRPr>
          </a:p>
          <a:p>
            <a:pPr marL="800100" lvl="1" indent="-342900">
              <a:spcAft>
                <a:spcPts val="0"/>
              </a:spcAft>
              <a:buClr>
                <a:srgbClr val="292929"/>
              </a:buClr>
              <a:buFont typeface="+mj-lt"/>
              <a:buAutoNum type="arabicPeriod"/>
              <a:defRPr/>
            </a:pPr>
            <a:r>
              <a:rPr lang="tr-TR" sz="1600" b="1" i="1" dirty="0">
                <a:solidFill>
                  <a:srgbClr val="000000"/>
                </a:solidFill>
                <a:latin typeface="Calibri" pitchFamily="34" charset="0"/>
                <a:cs typeface="Calibri" pitchFamily="34" charset="0"/>
              </a:rPr>
              <a:t>Risk Algılama Değişkenliği </a:t>
            </a:r>
            <a:r>
              <a:rPr lang="tr-TR" sz="1600" b="1" i="1" dirty="0" smtClean="0">
                <a:solidFill>
                  <a:srgbClr val="000000"/>
                </a:solidFill>
                <a:latin typeface="Calibri" pitchFamily="34" charset="0"/>
                <a:cs typeface="Calibri" pitchFamily="34" charset="0"/>
              </a:rPr>
              <a:t>Prensibi,</a:t>
            </a:r>
          </a:p>
          <a:p>
            <a:pPr marL="800100" lvl="1" indent="-342900">
              <a:spcAft>
                <a:spcPts val="0"/>
              </a:spcAft>
              <a:buClr>
                <a:srgbClr val="292929"/>
              </a:buClr>
              <a:buFont typeface="+mj-lt"/>
              <a:buAutoNum type="arabicPeriod"/>
              <a:defRPr/>
            </a:pPr>
            <a:r>
              <a:rPr lang="tr-TR" sz="1600" b="1" i="1" dirty="0">
                <a:solidFill>
                  <a:srgbClr val="000000"/>
                </a:solidFill>
                <a:latin typeface="Calibri" pitchFamily="34" charset="0"/>
                <a:cs typeface="Calibri" pitchFamily="34" charset="0"/>
              </a:rPr>
              <a:t>Sübjektiflik </a:t>
            </a:r>
            <a:r>
              <a:rPr lang="tr-TR" sz="1600" b="1" i="1" dirty="0" smtClean="0">
                <a:solidFill>
                  <a:srgbClr val="000000"/>
                </a:solidFill>
                <a:latin typeface="Calibri" pitchFamily="34" charset="0"/>
                <a:cs typeface="Calibri" pitchFamily="34" charset="0"/>
              </a:rPr>
              <a:t>Prensibi,</a:t>
            </a:r>
          </a:p>
          <a:p>
            <a:pPr marL="800100" lvl="1" indent="-342900">
              <a:spcAft>
                <a:spcPts val="0"/>
              </a:spcAft>
              <a:buClr>
                <a:srgbClr val="292929"/>
              </a:buClr>
              <a:buFont typeface="+mj-lt"/>
              <a:buAutoNum type="arabicPeriod"/>
              <a:defRPr/>
            </a:pPr>
            <a:r>
              <a:rPr lang="tr-TR" sz="1600" b="1" i="1" dirty="0">
                <a:solidFill>
                  <a:srgbClr val="000000"/>
                </a:solidFill>
                <a:latin typeface="Calibri" pitchFamily="34" charset="0"/>
                <a:cs typeface="Calibri" pitchFamily="34" charset="0"/>
              </a:rPr>
              <a:t>Katılımcılık </a:t>
            </a:r>
            <a:r>
              <a:rPr lang="tr-TR" sz="1600" b="1" i="1" dirty="0" smtClean="0">
                <a:solidFill>
                  <a:srgbClr val="000000"/>
                </a:solidFill>
                <a:latin typeface="Calibri" pitchFamily="34" charset="0"/>
                <a:cs typeface="Calibri" pitchFamily="34" charset="0"/>
              </a:rPr>
              <a:t>Prensibi,</a:t>
            </a:r>
          </a:p>
          <a:p>
            <a:pPr marL="800100" lvl="1" indent="-342900">
              <a:spcAft>
                <a:spcPts val="0"/>
              </a:spcAft>
              <a:buClr>
                <a:srgbClr val="292929"/>
              </a:buClr>
              <a:buFont typeface="+mj-lt"/>
              <a:buAutoNum type="arabicPeriod"/>
              <a:defRPr/>
            </a:pPr>
            <a:r>
              <a:rPr lang="tr-TR" sz="1600" b="1" i="1" dirty="0">
                <a:solidFill>
                  <a:srgbClr val="000000"/>
                </a:solidFill>
                <a:latin typeface="Calibri" pitchFamily="34" charset="0"/>
                <a:cs typeface="Calibri" pitchFamily="34" charset="0"/>
              </a:rPr>
              <a:t>Proaktif Yaklaşım </a:t>
            </a:r>
            <a:r>
              <a:rPr lang="tr-TR" sz="1600" b="1" i="1" dirty="0" smtClean="0">
                <a:solidFill>
                  <a:srgbClr val="000000"/>
                </a:solidFill>
                <a:latin typeface="Calibri" pitchFamily="34" charset="0"/>
                <a:cs typeface="Calibri" pitchFamily="34" charset="0"/>
              </a:rPr>
              <a:t>Prensibi,</a:t>
            </a:r>
            <a:endParaRPr lang="tr-TR" sz="1600" b="1" i="1" dirty="0">
              <a:solidFill>
                <a:srgbClr val="000000"/>
              </a:solidFill>
              <a:latin typeface="Calibri" pitchFamily="34" charset="0"/>
              <a:cs typeface="Calibri" pitchFamily="34" charset="0"/>
            </a:endParaRPr>
          </a:p>
          <a:p>
            <a:pPr marL="800100" lvl="1" indent="-342900">
              <a:spcAft>
                <a:spcPts val="0"/>
              </a:spcAft>
              <a:buClr>
                <a:srgbClr val="292929"/>
              </a:buClr>
              <a:buFont typeface="+mj-lt"/>
              <a:buAutoNum type="arabicPeriod"/>
              <a:defRPr/>
            </a:pPr>
            <a:r>
              <a:rPr lang="tr-TR" sz="1600" b="1" i="1" dirty="0" smtClean="0">
                <a:solidFill>
                  <a:srgbClr val="000000"/>
                </a:solidFill>
                <a:latin typeface="Calibri" pitchFamily="34" charset="0"/>
                <a:cs typeface="Calibri" pitchFamily="34" charset="0"/>
              </a:rPr>
              <a:t>Mali </a:t>
            </a:r>
            <a:r>
              <a:rPr lang="tr-TR" sz="1600" b="1" i="1" dirty="0">
                <a:solidFill>
                  <a:srgbClr val="000000"/>
                </a:solidFill>
                <a:latin typeface="Calibri" pitchFamily="34" charset="0"/>
                <a:cs typeface="Calibri" pitchFamily="34" charset="0"/>
              </a:rPr>
              <a:t>Yük Getirmeme </a:t>
            </a:r>
            <a:r>
              <a:rPr lang="tr-TR" sz="1600" b="1" i="1" dirty="0" smtClean="0">
                <a:solidFill>
                  <a:srgbClr val="000000"/>
                </a:solidFill>
                <a:latin typeface="Calibri" pitchFamily="34" charset="0"/>
                <a:cs typeface="Calibri" pitchFamily="34" charset="0"/>
              </a:rPr>
              <a:t>Prensibi,</a:t>
            </a:r>
            <a:endParaRPr lang="tr-TR" sz="1600" b="1" i="1" dirty="0">
              <a:solidFill>
                <a:srgbClr val="000000"/>
              </a:solidFill>
              <a:latin typeface="Calibri" pitchFamily="34" charset="0"/>
              <a:cs typeface="Calibri" pitchFamily="34" charset="0"/>
            </a:endParaRPr>
          </a:p>
          <a:p>
            <a:pPr marL="800100" lvl="1" indent="-342900">
              <a:spcAft>
                <a:spcPts val="0"/>
              </a:spcAft>
              <a:buClr>
                <a:srgbClr val="292929"/>
              </a:buClr>
              <a:buFont typeface="+mj-lt"/>
              <a:buAutoNum type="arabicPeriod"/>
              <a:defRPr/>
            </a:pPr>
            <a:r>
              <a:rPr lang="tr-TR" sz="1600" b="1" i="1" dirty="0" smtClean="0">
                <a:solidFill>
                  <a:srgbClr val="000000"/>
                </a:solidFill>
                <a:latin typeface="Calibri" pitchFamily="34" charset="0"/>
                <a:cs typeface="Calibri" pitchFamily="34" charset="0"/>
              </a:rPr>
              <a:t>Koruma </a:t>
            </a:r>
            <a:r>
              <a:rPr lang="tr-TR" sz="1600" b="1" i="1" dirty="0">
                <a:solidFill>
                  <a:srgbClr val="000000"/>
                </a:solidFill>
                <a:latin typeface="Calibri" pitchFamily="34" charset="0"/>
                <a:cs typeface="Calibri" pitchFamily="34" charset="0"/>
              </a:rPr>
              <a:t>Düzeyini Yükseltme </a:t>
            </a:r>
            <a:r>
              <a:rPr lang="tr-TR" sz="1600" b="1" i="1" dirty="0" smtClean="0">
                <a:solidFill>
                  <a:srgbClr val="000000"/>
                </a:solidFill>
                <a:latin typeface="Calibri" pitchFamily="34" charset="0"/>
                <a:cs typeface="Calibri" pitchFamily="34" charset="0"/>
              </a:rPr>
              <a:t>Prensibi,</a:t>
            </a:r>
            <a:endParaRPr lang="tr-TR" sz="1600" b="1" i="1" dirty="0">
              <a:solidFill>
                <a:srgbClr val="000000"/>
              </a:solidFill>
              <a:latin typeface="Calibri" pitchFamily="34" charset="0"/>
              <a:cs typeface="Calibri" pitchFamily="34" charset="0"/>
            </a:endParaRPr>
          </a:p>
          <a:p>
            <a:pPr marL="800100" lvl="1" indent="-342900">
              <a:spcAft>
                <a:spcPts val="0"/>
              </a:spcAft>
              <a:buClr>
                <a:srgbClr val="292929"/>
              </a:buClr>
              <a:buFont typeface="+mj-lt"/>
              <a:buAutoNum type="arabicPeriod"/>
              <a:defRPr/>
            </a:pPr>
            <a:r>
              <a:rPr lang="tr-TR" sz="1600" b="1" i="1" dirty="0" smtClean="0">
                <a:solidFill>
                  <a:srgbClr val="000000"/>
                </a:solidFill>
                <a:latin typeface="Calibri" pitchFamily="34" charset="0"/>
                <a:cs typeface="Calibri" pitchFamily="34" charset="0"/>
              </a:rPr>
              <a:t>Diğer </a:t>
            </a:r>
            <a:r>
              <a:rPr lang="tr-TR" sz="1600" b="1" i="1" dirty="0">
                <a:solidFill>
                  <a:srgbClr val="000000"/>
                </a:solidFill>
                <a:latin typeface="Calibri" pitchFamily="34" charset="0"/>
                <a:cs typeface="Calibri" pitchFamily="34" charset="0"/>
              </a:rPr>
              <a:t>Sistemlere Entegre Olabilme </a:t>
            </a:r>
            <a:r>
              <a:rPr lang="tr-TR" sz="1600" b="1" i="1" dirty="0" smtClean="0">
                <a:solidFill>
                  <a:srgbClr val="000000"/>
                </a:solidFill>
                <a:latin typeface="Calibri" pitchFamily="34" charset="0"/>
                <a:cs typeface="Calibri" pitchFamily="34" charset="0"/>
              </a:rPr>
              <a:t>Prensibi,</a:t>
            </a:r>
            <a:endParaRPr lang="tr-TR" sz="1600" b="1" i="1" dirty="0">
              <a:solidFill>
                <a:srgbClr val="000000"/>
              </a:solidFill>
              <a:latin typeface="Calibri" pitchFamily="34" charset="0"/>
              <a:cs typeface="Calibri" pitchFamily="34" charset="0"/>
            </a:endParaRPr>
          </a:p>
          <a:p>
            <a:pPr marL="800100" lvl="1" indent="-342900">
              <a:spcAft>
                <a:spcPts val="0"/>
              </a:spcAft>
              <a:buClr>
                <a:srgbClr val="292929"/>
              </a:buClr>
              <a:buFont typeface="+mj-lt"/>
              <a:buAutoNum type="arabicPeriod"/>
              <a:defRPr/>
            </a:pPr>
            <a:r>
              <a:rPr lang="tr-TR" sz="1600" b="1" i="1" dirty="0" smtClean="0">
                <a:solidFill>
                  <a:srgbClr val="000000"/>
                </a:solidFill>
                <a:latin typeface="Calibri" pitchFamily="34" charset="0"/>
                <a:cs typeface="Calibri" pitchFamily="34" charset="0"/>
              </a:rPr>
              <a:t>Gözden </a:t>
            </a:r>
            <a:r>
              <a:rPr lang="tr-TR" sz="1600" b="1" i="1" dirty="0">
                <a:solidFill>
                  <a:srgbClr val="000000"/>
                </a:solidFill>
                <a:latin typeface="Calibri" pitchFamily="34" charset="0"/>
                <a:cs typeface="Calibri" pitchFamily="34" charset="0"/>
              </a:rPr>
              <a:t>Geçirme ve Sürekli </a:t>
            </a:r>
            <a:r>
              <a:rPr lang="tr-TR" sz="1600" b="1" i="1" dirty="0" smtClean="0">
                <a:solidFill>
                  <a:srgbClr val="000000"/>
                </a:solidFill>
                <a:latin typeface="Calibri" pitchFamily="34" charset="0"/>
                <a:cs typeface="Calibri" pitchFamily="34" charset="0"/>
              </a:rPr>
              <a:t>İyileştirme Prensibi,</a:t>
            </a:r>
          </a:p>
          <a:p>
            <a:pPr marL="342900" indent="-342900">
              <a:spcAft>
                <a:spcPts val="0"/>
              </a:spcAft>
              <a:buClr>
                <a:srgbClr val="292929"/>
              </a:buClr>
              <a:buFont typeface="Wingdings" pitchFamily="2" charset="2"/>
              <a:buChar char="ü"/>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399987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85725" y="3078861"/>
            <a:ext cx="8935450" cy="1683637"/>
          </a:xfrm>
          <a:prstGeom prst="rect">
            <a:avLst/>
          </a:prstGeom>
          <a:noFill/>
          <a:ln w="9525" algn="ctr">
            <a:noFill/>
            <a:round/>
            <a:headEnd/>
            <a:tailEnd/>
          </a:ln>
        </p:spPr>
        <p:txBody>
          <a:bodyPr wrap="none" anchor="ctr"/>
          <a:lstStyle/>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İzleme ve Gözden Geçirme</a:t>
            </a:r>
          </a:p>
          <a:p>
            <a:pPr marL="36000" algn="ctr"/>
            <a:r>
              <a:rPr lang="tr-TR" sz="40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«Yeniden Risk Değerlendirme Zamanı»</a:t>
            </a:r>
            <a:endParaRPr lang="tr-TR" sz="40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 name="Altıgen 1"/>
          <p:cNvSpPr/>
          <p:nvPr/>
        </p:nvSpPr>
        <p:spPr>
          <a:xfrm>
            <a:off x="3829050" y="1714500"/>
            <a:ext cx="1476375" cy="1219200"/>
          </a:xfrm>
          <a:prstGeom prst="hexagon">
            <a:avLst/>
          </a:prstGeom>
          <a:ln w="47625">
            <a:solidFill>
              <a:srgbClr val="575F57"/>
            </a:solidFill>
          </a:ln>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rtlCol="0" anchor="ctr"/>
          <a:lstStyle/>
          <a:p>
            <a:pPr algn="ctr"/>
            <a:r>
              <a:rPr lang="tr-TR" sz="7200" b="1" dirty="0" smtClean="0">
                <a:solidFill>
                  <a:srgbClr val="FFFFFF"/>
                </a:solidFill>
                <a:latin typeface="Cambria" pitchFamily="18" charset="0"/>
              </a:rPr>
              <a:t>6</a:t>
            </a:r>
            <a:endParaRPr lang="tr-TR" sz="7200" b="1" dirty="0">
              <a:solidFill>
                <a:srgbClr val="FFFFFF"/>
              </a:solidFill>
              <a:latin typeface="Cambria" pitchFamily="18" charset="0"/>
            </a:endParaRP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362181139"/>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İzleme</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 – Gözden Geçirme</a:t>
            </a:r>
            <a:endPar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9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İzleme; </a:t>
            </a: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«Hazırlanan </a:t>
            </a:r>
            <a:r>
              <a:rPr lang="tr-TR" sz="2000" b="1" i="1" dirty="0">
                <a:solidFill>
                  <a:srgbClr val="000000"/>
                </a:solidFill>
                <a:latin typeface="Calibri" pitchFamily="34" charset="0"/>
                <a:cs typeface="Calibri" pitchFamily="34" charset="0"/>
              </a:rPr>
              <a:t>önleme eylem planlarının uygulama adımları düzenli olarak takip edilir, denetlenir ve aksayan yönler yeniden gözden geçirilerek gerekli önleyici ve düzeltici işlemler </a:t>
            </a:r>
            <a:r>
              <a:rPr lang="tr-TR" sz="2000" b="1" i="1" dirty="0" smtClean="0">
                <a:solidFill>
                  <a:srgbClr val="000000"/>
                </a:solidFill>
                <a:latin typeface="Calibri" pitchFamily="34" charset="0"/>
                <a:cs typeface="Calibri" pitchFamily="34" charset="0"/>
              </a:rPr>
              <a:t>tamamlanır.»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Gözden geçirme; </a:t>
            </a: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«Eylem </a:t>
            </a:r>
            <a:r>
              <a:rPr lang="tr-TR" sz="2000" b="1" i="1" dirty="0">
                <a:solidFill>
                  <a:srgbClr val="000000"/>
                </a:solidFill>
                <a:latin typeface="Calibri" pitchFamily="34" charset="0"/>
                <a:cs typeface="Calibri" pitchFamily="34" charset="0"/>
              </a:rPr>
              <a:t>planı çerçevesinde tamamlanmış olan önleyici ve düzeltici işlemlerin etkinliği takip edilir.»</a:t>
            </a: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833220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521887501"/>
              </p:ext>
            </p:extLst>
          </p:nvPr>
        </p:nvGraphicFramePr>
        <p:xfrm>
          <a:off x="60345" y="873581"/>
          <a:ext cx="8933530" cy="5889564"/>
        </p:xfrm>
        <a:graphic>
          <a:graphicData uri="http://schemas.openxmlformats.org/drawingml/2006/table">
            <a:tbl>
              <a:tblPr firstRow="1" firstCol="1" bandRow="1"/>
              <a:tblGrid>
                <a:gridCol w="484822"/>
                <a:gridCol w="8448708"/>
              </a:tblGrid>
              <a:tr h="596956">
                <a:tc>
                  <a:txBody>
                    <a:bodyPr/>
                    <a:lstStyle/>
                    <a:p>
                      <a:pPr algn="ctr">
                        <a:spcAft>
                          <a:spcPts val="0"/>
                        </a:spcAft>
                      </a:pPr>
                      <a:r>
                        <a:rPr lang="tr-TR" sz="2000" b="1" i="1" dirty="0" smtClean="0">
                          <a:solidFill>
                            <a:schemeClr val="bg1"/>
                          </a:solidFill>
                          <a:effectLst/>
                          <a:latin typeface="Cambria" pitchFamily="18" charset="0"/>
                          <a:ea typeface="Times New Roman"/>
                          <a:cs typeface="Times New Roman"/>
                        </a:rPr>
                        <a:t>SN</a:t>
                      </a:r>
                      <a:endParaRPr lang="tr-TR" sz="2000" b="1"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2000" b="1" i="1" dirty="0" smtClean="0">
                          <a:solidFill>
                            <a:schemeClr val="bg1"/>
                          </a:solidFill>
                          <a:effectLst/>
                          <a:latin typeface="Cambria" pitchFamily="18" charset="0"/>
                          <a:ea typeface="Times New Roman"/>
                          <a:cs typeface="Times New Roman"/>
                        </a:rPr>
                        <a:t>YENİDEN RİSK DEĞERLENDİRME ZAMANI</a:t>
                      </a:r>
                      <a:endParaRPr lang="tr-TR" sz="2000" b="1" i="1" dirty="0">
                        <a:solidFill>
                          <a:schemeClr val="bg1"/>
                        </a:solidFill>
                        <a:effectLst/>
                        <a:latin typeface="Cambria" pitchFamily="18"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524416">
                <a:tc>
                  <a:txBody>
                    <a:bodyPr/>
                    <a:lstStyle/>
                    <a:p>
                      <a:pPr algn="ctr">
                        <a:spcAft>
                          <a:spcPts val="0"/>
                        </a:spcAft>
                      </a:pPr>
                      <a:r>
                        <a:rPr lang="tr-TR" sz="1800" b="0" i="1" dirty="0" smtClean="0">
                          <a:effectLst/>
                          <a:latin typeface="Calibri" pitchFamily="34" charset="0"/>
                          <a:ea typeface="Times New Roman"/>
                          <a:cs typeface="Calibri" pitchFamily="34" charset="0"/>
                        </a:rPr>
                        <a:t>1</a:t>
                      </a:r>
                      <a:endParaRPr lang="tr-TR" sz="18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1" dirty="0" smtClean="0">
                          <a:effectLst/>
                          <a:latin typeface="Calibri" pitchFamily="34" charset="0"/>
                          <a:cs typeface="Calibri" pitchFamily="34" charset="0"/>
                        </a:rPr>
                        <a:t>Yapılmış olan risk değerlendirmesi en az yılda bir gözden geçirilir, en geç beş (5) yılda bir yenilenir. </a:t>
                      </a:r>
                      <a:r>
                        <a:rPr lang="tr-TR" sz="1400" b="0" i="1" dirty="0" smtClean="0">
                          <a:effectLst/>
                          <a:latin typeface="Calibri" pitchFamily="34" charset="0"/>
                          <a:cs typeface="Calibri" pitchFamily="34" charset="0"/>
                        </a:rPr>
                        <a:t>(</a:t>
                      </a:r>
                      <a:r>
                        <a:rPr lang="tr-TR" sz="1400" i="1" dirty="0" smtClean="0">
                          <a:latin typeface="Calibri" pitchFamily="34" charset="0"/>
                          <a:cs typeface="Calibri" pitchFamily="34" charset="0"/>
                        </a:rPr>
                        <a:t>Kanserojen ve </a:t>
                      </a:r>
                      <a:r>
                        <a:rPr lang="tr-TR" sz="1400" i="1" dirty="0" err="1" smtClean="0">
                          <a:latin typeface="Calibri" pitchFamily="34" charset="0"/>
                          <a:cs typeface="Calibri" pitchFamily="34" charset="0"/>
                        </a:rPr>
                        <a:t>Mutajen</a:t>
                      </a:r>
                      <a:r>
                        <a:rPr lang="tr-TR" sz="1400" i="1" dirty="0" smtClean="0">
                          <a:latin typeface="Calibri" pitchFamily="34" charset="0"/>
                          <a:cs typeface="Calibri" pitchFamily="34" charset="0"/>
                        </a:rPr>
                        <a:t> Maddelerle…. Kimyasal Maddeler…. Hakkında Yönetmelik)</a:t>
                      </a:r>
                      <a:endParaRPr lang="tr-TR" sz="1400" b="0" i="1" dirty="0" smtClean="0">
                        <a:effectLst/>
                        <a:latin typeface="Calibri" pitchFamily="34" charset="0"/>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24416">
                <a:tc>
                  <a:txBody>
                    <a:bodyPr/>
                    <a:lstStyle/>
                    <a:p>
                      <a:pPr algn="ctr">
                        <a:spcAft>
                          <a:spcPts val="0"/>
                        </a:spcAft>
                      </a:pPr>
                      <a:r>
                        <a:rPr lang="tr-TR" sz="1800" b="0" i="1" dirty="0" smtClean="0">
                          <a:effectLst/>
                          <a:latin typeface="Calibri" pitchFamily="34" charset="0"/>
                          <a:ea typeface="Times New Roman"/>
                          <a:cs typeface="Calibri" pitchFamily="34" charset="0"/>
                        </a:rPr>
                        <a:t>2</a:t>
                      </a:r>
                      <a:endParaRPr lang="tr-TR" sz="18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800" b="0" i="1" dirty="0" smtClean="0">
                          <a:effectLst/>
                          <a:latin typeface="Calibri" pitchFamily="34" charset="0"/>
                          <a:ea typeface="Times New Roman"/>
                          <a:cs typeface="Calibri" pitchFamily="34" charset="0"/>
                        </a:rPr>
                        <a:t>İşyerindeki binalarda yapılan değişiklik sonrasında,</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24416">
                <a:tc>
                  <a:txBody>
                    <a:bodyPr/>
                    <a:lstStyle/>
                    <a:p>
                      <a:pPr algn="ctr">
                        <a:spcAft>
                          <a:spcPts val="0"/>
                        </a:spcAft>
                      </a:pPr>
                      <a:r>
                        <a:rPr lang="tr-TR" sz="1800" b="0" i="1" dirty="0" smtClean="0">
                          <a:effectLst/>
                          <a:latin typeface="Calibri" pitchFamily="34" charset="0"/>
                          <a:ea typeface="Times New Roman"/>
                          <a:cs typeface="Calibri" pitchFamily="34" charset="0"/>
                        </a:rPr>
                        <a:t>3</a:t>
                      </a:r>
                      <a:endParaRPr lang="tr-TR" sz="18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800" b="0" i="1" dirty="0" smtClean="0">
                          <a:effectLst/>
                          <a:latin typeface="Calibri" pitchFamily="34" charset="0"/>
                          <a:ea typeface="Times New Roman"/>
                          <a:cs typeface="Calibri" pitchFamily="34" charset="0"/>
                        </a:rPr>
                        <a:t>İşyerinde yapılan teknoloji ve ekipman değişikliği sonrasında (yeni makine-ekipman alınması, </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24416">
                <a:tc>
                  <a:txBody>
                    <a:bodyPr/>
                    <a:lstStyle/>
                    <a:p>
                      <a:pPr algn="ctr">
                        <a:spcAft>
                          <a:spcPts val="0"/>
                        </a:spcAft>
                      </a:pPr>
                      <a:r>
                        <a:rPr lang="tr-TR" sz="1800" b="0" i="1" dirty="0" smtClean="0">
                          <a:effectLst/>
                          <a:latin typeface="Calibri" pitchFamily="34" charset="0"/>
                          <a:ea typeface="Times New Roman"/>
                          <a:cs typeface="Calibri" pitchFamily="34" charset="0"/>
                        </a:rPr>
                        <a:t>4</a:t>
                      </a:r>
                      <a:endParaRPr lang="tr-TR" sz="18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800" b="0" i="1" dirty="0" smtClean="0">
                          <a:effectLst/>
                          <a:latin typeface="Calibri" pitchFamily="34" charset="0"/>
                          <a:ea typeface="Times New Roman"/>
                          <a:cs typeface="Calibri" pitchFamily="34" charset="0"/>
                        </a:rPr>
                        <a:t>Üretim yöntemindeki önemli değişiklikler olması sonrasında,</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24416">
                <a:tc>
                  <a:txBody>
                    <a:bodyPr/>
                    <a:lstStyle/>
                    <a:p>
                      <a:pPr algn="ctr">
                        <a:spcAft>
                          <a:spcPts val="0"/>
                        </a:spcAft>
                      </a:pPr>
                      <a:r>
                        <a:rPr lang="tr-TR" sz="1800" b="0" i="1" dirty="0" smtClean="0">
                          <a:effectLst/>
                          <a:latin typeface="Calibri" pitchFamily="34" charset="0"/>
                          <a:ea typeface="Times New Roman"/>
                          <a:cs typeface="Calibri" pitchFamily="34" charset="0"/>
                        </a:rPr>
                        <a:t>5</a:t>
                      </a:r>
                      <a:endParaRPr lang="tr-TR" sz="18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800" b="0" i="1" dirty="0" smtClean="0">
                          <a:effectLst/>
                          <a:latin typeface="Calibri" pitchFamily="34" charset="0"/>
                          <a:ea typeface="Times New Roman"/>
                          <a:cs typeface="Calibri" pitchFamily="34" charset="0"/>
                        </a:rPr>
                        <a:t>İş kazası, meslek hastalığı veya ramak kala olay meydana gelmesi,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24416">
                <a:tc>
                  <a:txBody>
                    <a:bodyPr/>
                    <a:lstStyle/>
                    <a:p>
                      <a:pPr algn="ctr">
                        <a:spcAft>
                          <a:spcPts val="0"/>
                        </a:spcAft>
                      </a:pPr>
                      <a:r>
                        <a:rPr lang="tr-TR" sz="1800" b="0" i="1" dirty="0" smtClean="0">
                          <a:effectLst/>
                          <a:latin typeface="Calibri" pitchFamily="34" charset="0"/>
                          <a:ea typeface="Times New Roman"/>
                          <a:cs typeface="Calibri" pitchFamily="34" charset="0"/>
                        </a:rPr>
                        <a:t>6</a:t>
                      </a:r>
                      <a:endParaRPr lang="tr-TR" sz="18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800" b="0" i="1" dirty="0" smtClean="0">
                          <a:effectLst/>
                          <a:latin typeface="Calibri" pitchFamily="34" charset="0"/>
                          <a:ea typeface="Times New Roman"/>
                          <a:cs typeface="Calibri" pitchFamily="34" charset="0"/>
                        </a:rPr>
                        <a:t>Yeni bir mevzuatın yürürlüğe girmesi veya mevcut mevzuatta değişiklik yapılmış olması, </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24416">
                <a:tc>
                  <a:txBody>
                    <a:bodyPr/>
                    <a:lstStyle/>
                    <a:p>
                      <a:pPr algn="ctr">
                        <a:spcAft>
                          <a:spcPts val="0"/>
                        </a:spcAft>
                      </a:pPr>
                      <a:r>
                        <a:rPr lang="tr-TR" sz="1800" b="0" i="1" dirty="0" smtClean="0">
                          <a:effectLst/>
                          <a:latin typeface="Calibri" pitchFamily="34" charset="0"/>
                          <a:ea typeface="Times New Roman"/>
                          <a:cs typeface="Calibri" pitchFamily="34" charset="0"/>
                        </a:rPr>
                        <a:t>7</a:t>
                      </a:r>
                      <a:endParaRPr lang="tr-TR" sz="18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800" b="0" i="1" dirty="0" smtClean="0">
                          <a:effectLst/>
                          <a:latin typeface="Calibri" pitchFamily="34" charset="0"/>
                          <a:ea typeface="Times New Roman"/>
                          <a:cs typeface="Calibri" pitchFamily="34" charset="0"/>
                        </a:rPr>
                        <a:t>Çevreden kaynaklanan ve işyeri genelini etkileyen yeni bir tehlikenin ortaya çıkması,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24416">
                <a:tc>
                  <a:txBody>
                    <a:bodyPr/>
                    <a:lstStyle/>
                    <a:p>
                      <a:pPr algn="ctr">
                        <a:spcAft>
                          <a:spcPts val="0"/>
                        </a:spcAft>
                      </a:pPr>
                      <a:r>
                        <a:rPr lang="tr-TR" sz="1800" b="0" i="1" dirty="0" smtClean="0">
                          <a:effectLst/>
                          <a:latin typeface="Calibri" pitchFamily="34" charset="0"/>
                          <a:ea typeface="Times New Roman"/>
                          <a:cs typeface="Calibri" pitchFamily="34" charset="0"/>
                        </a:rPr>
                        <a:t>8</a:t>
                      </a:r>
                      <a:endParaRPr lang="tr-TR" sz="18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800" b="0" i="1" dirty="0" smtClean="0">
                          <a:effectLst/>
                          <a:latin typeface="Calibri" pitchFamily="34" charset="0"/>
                          <a:ea typeface="Times New Roman"/>
                          <a:cs typeface="Calibri" pitchFamily="34" charset="0"/>
                        </a:rPr>
                        <a:t>İSG ile ilgili teftişlerde gerekli görülmüş olması, </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24416">
                <a:tc>
                  <a:txBody>
                    <a:bodyPr/>
                    <a:lstStyle/>
                    <a:p>
                      <a:pPr algn="ctr">
                        <a:spcAft>
                          <a:spcPts val="0"/>
                        </a:spcAft>
                      </a:pPr>
                      <a:r>
                        <a:rPr lang="tr-TR" sz="1800" b="0" i="1" dirty="0" smtClean="0">
                          <a:effectLst/>
                          <a:latin typeface="Calibri" pitchFamily="34" charset="0"/>
                          <a:ea typeface="Times New Roman"/>
                          <a:cs typeface="Calibri" pitchFamily="34" charset="0"/>
                        </a:rPr>
                        <a:t>9</a:t>
                      </a:r>
                      <a:endParaRPr lang="tr-TR" sz="18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800" b="0" i="1" dirty="0" smtClean="0">
                          <a:effectLst/>
                          <a:latin typeface="Calibri" pitchFamily="34" charset="0"/>
                          <a:ea typeface="Times New Roman"/>
                          <a:cs typeface="Calibri" pitchFamily="34" charset="0"/>
                        </a:rPr>
                        <a:t>Risk değerlendirme raporunda belirtilmiş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24416">
                <a:tc>
                  <a:txBody>
                    <a:bodyPr/>
                    <a:lstStyle/>
                    <a:p>
                      <a:pPr algn="ctr">
                        <a:spcAft>
                          <a:spcPts val="0"/>
                        </a:spcAft>
                      </a:pPr>
                      <a:r>
                        <a:rPr lang="tr-TR" sz="1800" b="0" i="1" dirty="0" smtClean="0">
                          <a:effectLst/>
                          <a:latin typeface="Calibri" pitchFamily="34" charset="0"/>
                          <a:ea typeface="Times New Roman"/>
                          <a:cs typeface="Calibri" pitchFamily="34" charset="0"/>
                        </a:rPr>
                        <a:t>10</a:t>
                      </a:r>
                      <a:endParaRPr lang="tr-TR" sz="18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800" b="0" i="1" dirty="0" smtClean="0">
                          <a:effectLst/>
                          <a:latin typeface="Calibri" pitchFamily="34" charset="0"/>
                          <a:ea typeface="Times New Roman"/>
                          <a:cs typeface="Calibri" pitchFamily="34" charset="0"/>
                        </a:rPr>
                        <a:t>Ortam ölçümleri ve sağlık gözetim sonuçlarının yenilemeyi gerektirmesi,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endPar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045597453"/>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098978526"/>
              </p:ext>
            </p:extLst>
          </p:nvPr>
        </p:nvGraphicFramePr>
        <p:xfrm>
          <a:off x="60345" y="873581"/>
          <a:ext cx="8933530" cy="5865340"/>
        </p:xfrm>
        <a:graphic>
          <a:graphicData uri="http://schemas.openxmlformats.org/drawingml/2006/table">
            <a:tbl>
              <a:tblPr firstRow="1" firstCol="1" bandRow="1"/>
              <a:tblGrid>
                <a:gridCol w="484822"/>
                <a:gridCol w="8448708"/>
              </a:tblGrid>
              <a:tr h="596956">
                <a:tc>
                  <a:txBody>
                    <a:bodyPr/>
                    <a:lstStyle/>
                    <a:p>
                      <a:pPr algn="ctr">
                        <a:spcAft>
                          <a:spcPts val="0"/>
                        </a:spcAft>
                      </a:pPr>
                      <a:r>
                        <a:rPr lang="tr-TR" sz="2000" b="1" i="1" dirty="0" smtClean="0">
                          <a:solidFill>
                            <a:schemeClr val="bg1"/>
                          </a:solidFill>
                          <a:effectLst/>
                          <a:latin typeface="Cambria" pitchFamily="18" charset="0"/>
                          <a:ea typeface="Times New Roman"/>
                          <a:cs typeface="Times New Roman"/>
                        </a:rPr>
                        <a:t>SN</a:t>
                      </a:r>
                      <a:endParaRPr lang="tr-TR" sz="2000" b="1"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2000" b="1" i="1" dirty="0" smtClean="0">
                          <a:solidFill>
                            <a:schemeClr val="bg1"/>
                          </a:solidFill>
                          <a:effectLst/>
                          <a:latin typeface="Cambria" pitchFamily="18" charset="0"/>
                          <a:ea typeface="Times New Roman"/>
                          <a:cs typeface="Times New Roman"/>
                        </a:rPr>
                        <a:t>YENİDEN RİSK DEĞERLENDİRME ZAMANI (Aralık 2012)</a:t>
                      </a:r>
                      <a:endParaRPr lang="tr-TR" sz="2000" b="1" i="1" dirty="0">
                        <a:solidFill>
                          <a:schemeClr val="bg1"/>
                        </a:solidFill>
                        <a:effectLst/>
                        <a:latin typeface="Cambria" pitchFamily="18"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524416">
                <a:tc>
                  <a:txBody>
                    <a:bodyPr/>
                    <a:lstStyle/>
                    <a:p>
                      <a:pPr algn="ctr">
                        <a:spcAft>
                          <a:spcPts val="0"/>
                        </a:spcAft>
                      </a:pPr>
                      <a:r>
                        <a:rPr lang="tr-TR" sz="1800" b="0" i="1" dirty="0" smtClean="0">
                          <a:effectLst/>
                          <a:latin typeface="Calibri" pitchFamily="34" charset="0"/>
                          <a:ea typeface="Times New Roman"/>
                          <a:cs typeface="Calibri" pitchFamily="34" charset="0"/>
                        </a:rPr>
                        <a:t>1</a:t>
                      </a:r>
                      <a:endParaRPr lang="tr-TR" sz="18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800" b="1" i="1" dirty="0" smtClean="0">
                          <a:effectLst/>
                          <a:latin typeface="Calibri" pitchFamily="34" charset="0"/>
                          <a:cs typeface="Calibri" pitchFamily="34" charset="0"/>
                        </a:rPr>
                        <a:t>Çok tehlikeli</a:t>
                      </a:r>
                      <a:r>
                        <a:rPr lang="tr-TR" sz="1800" b="1" i="1" baseline="0" dirty="0" smtClean="0">
                          <a:effectLst/>
                          <a:latin typeface="Calibri" pitchFamily="34" charset="0"/>
                          <a:cs typeface="Calibri" pitchFamily="34" charset="0"/>
                        </a:rPr>
                        <a:t> işyerlerinde </a:t>
                      </a:r>
                      <a:r>
                        <a:rPr lang="tr-TR" sz="1800" b="1" i="1" dirty="0" smtClean="0">
                          <a:effectLst/>
                          <a:latin typeface="Calibri" pitchFamily="34" charset="0"/>
                          <a:cs typeface="Calibri" pitchFamily="34" charset="0"/>
                        </a:rPr>
                        <a:t>en geç </a:t>
                      </a:r>
                      <a:r>
                        <a:rPr lang="tr-TR" sz="1800" b="1" i="1" dirty="0" smtClean="0">
                          <a:solidFill>
                            <a:srgbClr val="FF0000"/>
                          </a:solidFill>
                          <a:effectLst/>
                          <a:latin typeface="Calibri" pitchFamily="34" charset="0"/>
                          <a:cs typeface="Calibri" pitchFamily="34" charset="0"/>
                        </a:rPr>
                        <a:t>iki yılda </a:t>
                      </a:r>
                      <a:r>
                        <a:rPr lang="tr-TR" sz="1800" b="1" i="1" dirty="0" smtClean="0">
                          <a:effectLst/>
                          <a:latin typeface="Calibri" pitchFamily="34" charset="0"/>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24416">
                <a:tc>
                  <a:txBody>
                    <a:bodyPr/>
                    <a:lstStyle/>
                    <a:p>
                      <a:pPr algn="ctr">
                        <a:spcAft>
                          <a:spcPts val="0"/>
                        </a:spcAft>
                      </a:pPr>
                      <a:r>
                        <a:rPr lang="tr-TR" sz="1800" b="0" i="1" dirty="0" smtClean="0">
                          <a:effectLst/>
                          <a:latin typeface="Calibri" pitchFamily="34" charset="0"/>
                          <a:ea typeface="Times New Roman"/>
                          <a:cs typeface="Calibri" pitchFamily="34" charset="0"/>
                        </a:rPr>
                        <a:t>2</a:t>
                      </a:r>
                      <a:endParaRPr lang="tr-TR" sz="18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800" b="1" i="1" dirty="0" smtClean="0">
                          <a:effectLst/>
                          <a:latin typeface="Calibri" pitchFamily="34" charset="0"/>
                          <a:ea typeface="Times New Roman"/>
                          <a:cs typeface="Calibri" pitchFamily="34" charset="0"/>
                        </a:rPr>
                        <a:t>Tehlikeli işyerlerinde en geç </a:t>
                      </a:r>
                      <a:r>
                        <a:rPr lang="tr-TR" sz="1800" b="1" i="1" dirty="0" smtClean="0">
                          <a:solidFill>
                            <a:srgbClr val="FF0000"/>
                          </a:solidFill>
                          <a:effectLst/>
                          <a:latin typeface="Calibri" pitchFamily="34" charset="0"/>
                          <a:ea typeface="Times New Roman"/>
                          <a:cs typeface="Calibri" pitchFamily="34" charset="0"/>
                        </a:rPr>
                        <a:t>dört yılda </a:t>
                      </a:r>
                      <a:r>
                        <a:rPr lang="tr-TR" sz="1800" b="1" i="1" dirty="0" smtClean="0">
                          <a:effectLst/>
                          <a:latin typeface="Calibri" pitchFamily="34" charset="0"/>
                          <a:ea typeface="Times New Roman"/>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24416">
                <a:tc>
                  <a:txBody>
                    <a:bodyPr/>
                    <a:lstStyle/>
                    <a:p>
                      <a:pPr algn="ctr">
                        <a:spcAft>
                          <a:spcPts val="0"/>
                        </a:spcAft>
                      </a:pPr>
                      <a:r>
                        <a:rPr lang="tr-TR" sz="1800" b="0" i="1" dirty="0" smtClean="0">
                          <a:effectLst/>
                          <a:latin typeface="Calibri" pitchFamily="34" charset="0"/>
                          <a:ea typeface="Times New Roman"/>
                          <a:cs typeface="Calibri" pitchFamily="34" charset="0"/>
                        </a:rPr>
                        <a:t>3</a:t>
                      </a:r>
                      <a:endParaRPr lang="tr-TR" sz="18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800" b="1" i="1" dirty="0" smtClean="0">
                          <a:effectLst/>
                          <a:latin typeface="Calibri" pitchFamily="34" charset="0"/>
                          <a:ea typeface="Times New Roman"/>
                          <a:cs typeface="Calibri" pitchFamily="34" charset="0"/>
                        </a:rPr>
                        <a:t>Az tehlikeli işyerlerinde en geç </a:t>
                      </a:r>
                      <a:r>
                        <a:rPr lang="tr-TR" sz="1800" b="1" i="1" dirty="0" smtClean="0">
                          <a:solidFill>
                            <a:srgbClr val="FF0000"/>
                          </a:solidFill>
                          <a:effectLst/>
                          <a:latin typeface="Calibri" pitchFamily="34" charset="0"/>
                          <a:ea typeface="Times New Roman"/>
                          <a:cs typeface="Calibri" pitchFamily="34" charset="0"/>
                        </a:rPr>
                        <a:t>altı yılda </a:t>
                      </a:r>
                      <a:r>
                        <a:rPr lang="tr-TR" sz="1800" b="1" i="1" dirty="0" smtClean="0">
                          <a:effectLst/>
                          <a:latin typeface="Calibri" pitchFamily="34" charset="0"/>
                          <a:ea typeface="Times New Roman"/>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24416">
                <a:tc>
                  <a:txBody>
                    <a:bodyPr/>
                    <a:lstStyle/>
                    <a:p>
                      <a:pPr algn="ctr">
                        <a:spcAft>
                          <a:spcPts val="0"/>
                        </a:spcAft>
                      </a:pPr>
                      <a:r>
                        <a:rPr lang="tr-TR" sz="1800" b="0" i="1" dirty="0" smtClean="0">
                          <a:effectLst/>
                          <a:latin typeface="Calibri" pitchFamily="34" charset="0"/>
                          <a:ea typeface="Times New Roman"/>
                          <a:cs typeface="Calibri" pitchFamily="34" charset="0"/>
                        </a:rPr>
                        <a:t>4</a:t>
                      </a:r>
                      <a:endParaRPr lang="tr-TR" sz="18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800" b="0" i="1" dirty="0" smtClean="0">
                          <a:effectLst/>
                          <a:latin typeface="Calibri" pitchFamily="34" charset="0"/>
                          <a:ea typeface="Times New Roman"/>
                          <a:cs typeface="Calibri" pitchFamily="34" charset="0"/>
                        </a:rPr>
                        <a:t>İşyerinin taşınması veya binalarda değişiklik yapılması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24416">
                <a:tc>
                  <a:txBody>
                    <a:bodyPr/>
                    <a:lstStyle/>
                    <a:p>
                      <a:pPr algn="ctr">
                        <a:spcAft>
                          <a:spcPts val="0"/>
                        </a:spcAft>
                      </a:pPr>
                      <a:r>
                        <a:rPr lang="tr-TR" sz="1800" b="0" i="1" dirty="0" smtClean="0">
                          <a:effectLst/>
                          <a:latin typeface="Calibri" pitchFamily="34" charset="0"/>
                          <a:ea typeface="Times New Roman"/>
                          <a:cs typeface="Calibri" pitchFamily="34" charset="0"/>
                        </a:rPr>
                        <a:t>5</a:t>
                      </a:r>
                      <a:endParaRPr lang="tr-TR" sz="18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800" b="0" i="1" dirty="0" smtClean="0">
                          <a:effectLst/>
                          <a:latin typeface="Calibri" pitchFamily="34" charset="0"/>
                          <a:ea typeface="Times New Roman"/>
                          <a:cs typeface="Calibri" pitchFamily="34" charset="0"/>
                        </a:rPr>
                        <a:t>İşyerinde uygulanan teknoloji, kullanılan madde ve ekipmanlarda değişiklikler meydana gelmesi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24416">
                <a:tc>
                  <a:txBody>
                    <a:bodyPr/>
                    <a:lstStyle/>
                    <a:p>
                      <a:pPr algn="ctr">
                        <a:spcAft>
                          <a:spcPts val="0"/>
                        </a:spcAft>
                      </a:pPr>
                      <a:r>
                        <a:rPr lang="tr-TR" sz="1800" b="0" i="1" dirty="0" smtClean="0">
                          <a:effectLst/>
                          <a:latin typeface="Calibri" pitchFamily="34" charset="0"/>
                          <a:ea typeface="Times New Roman"/>
                          <a:cs typeface="Calibri" pitchFamily="34" charset="0"/>
                        </a:rPr>
                        <a:t>6</a:t>
                      </a:r>
                      <a:endParaRPr lang="tr-TR" sz="18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800" b="0" i="1" dirty="0" smtClean="0">
                          <a:effectLst/>
                          <a:latin typeface="Calibri" pitchFamily="34" charset="0"/>
                          <a:ea typeface="Times New Roman"/>
                          <a:cs typeface="Calibri" pitchFamily="34" charset="0"/>
                        </a:rPr>
                        <a:t>Üretim yönteminde değişiklikler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24416">
                <a:tc>
                  <a:txBody>
                    <a:bodyPr/>
                    <a:lstStyle/>
                    <a:p>
                      <a:pPr algn="ctr">
                        <a:spcAft>
                          <a:spcPts val="0"/>
                        </a:spcAft>
                      </a:pPr>
                      <a:r>
                        <a:rPr lang="tr-TR" sz="1800" b="0" i="1" dirty="0" smtClean="0">
                          <a:effectLst/>
                          <a:latin typeface="Calibri" pitchFamily="34" charset="0"/>
                          <a:ea typeface="Times New Roman"/>
                          <a:cs typeface="Calibri" pitchFamily="34" charset="0"/>
                        </a:rPr>
                        <a:t>7</a:t>
                      </a:r>
                      <a:endParaRPr lang="tr-TR" sz="18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800" b="0" i="1" dirty="0" smtClean="0">
                          <a:effectLst/>
                          <a:latin typeface="Calibri" pitchFamily="34" charset="0"/>
                          <a:ea typeface="Times New Roman"/>
                          <a:cs typeface="Calibri" pitchFamily="34" charset="0"/>
                        </a:rPr>
                        <a:t>İş kazası, meslek hastalığı veya ramak kala olay meydana gelmesi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24416">
                <a:tc>
                  <a:txBody>
                    <a:bodyPr/>
                    <a:lstStyle/>
                    <a:p>
                      <a:pPr algn="ctr">
                        <a:spcAft>
                          <a:spcPts val="0"/>
                        </a:spcAft>
                      </a:pPr>
                      <a:r>
                        <a:rPr lang="tr-TR" sz="1800" b="0" i="1" dirty="0" smtClean="0">
                          <a:effectLst/>
                          <a:latin typeface="Calibri" pitchFamily="34" charset="0"/>
                          <a:ea typeface="Times New Roman"/>
                          <a:cs typeface="Calibri" pitchFamily="34" charset="0"/>
                        </a:rPr>
                        <a:t>8</a:t>
                      </a:r>
                      <a:endParaRPr lang="tr-TR" sz="18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800" b="0" i="1" dirty="0" smtClean="0">
                          <a:effectLst/>
                          <a:latin typeface="Calibri" pitchFamily="34" charset="0"/>
                          <a:ea typeface="Times New Roman"/>
                          <a:cs typeface="Calibri" pitchFamily="34" charset="0"/>
                        </a:rPr>
                        <a:t>Çalışma ortamına ait sınır değerlere ilişkin bir mevzuat değişikliği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24416">
                <a:tc>
                  <a:txBody>
                    <a:bodyPr/>
                    <a:lstStyle/>
                    <a:p>
                      <a:pPr algn="ctr">
                        <a:spcAft>
                          <a:spcPts val="0"/>
                        </a:spcAft>
                      </a:pPr>
                      <a:r>
                        <a:rPr lang="tr-TR" sz="1800" b="0" i="1" dirty="0" smtClean="0">
                          <a:effectLst/>
                          <a:latin typeface="Calibri" pitchFamily="34" charset="0"/>
                          <a:ea typeface="Times New Roman"/>
                          <a:cs typeface="Calibri" pitchFamily="34" charset="0"/>
                        </a:rPr>
                        <a:t>9</a:t>
                      </a:r>
                      <a:endParaRPr lang="tr-TR" sz="18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800" b="0" i="1" dirty="0" smtClean="0">
                          <a:effectLst/>
                          <a:latin typeface="Calibri" pitchFamily="34" charset="0"/>
                          <a:ea typeface="Times New Roman"/>
                          <a:cs typeface="Calibri" pitchFamily="34" charset="0"/>
                        </a:rPr>
                        <a:t>Çalışma ortamı ölçümü ve sağlık gözetim sonuçlarına göre gerekli görülmesi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24416">
                <a:tc>
                  <a:txBody>
                    <a:bodyPr/>
                    <a:lstStyle/>
                    <a:p>
                      <a:pPr algn="ctr">
                        <a:spcAft>
                          <a:spcPts val="0"/>
                        </a:spcAft>
                      </a:pPr>
                      <a:r>
                        <a:rPr lang="tr-TR" sz="1800" b="0" i="1" dirty="0" smtClean="0">
                          <a:effectLst/>
                          <a:latin typeface="Calibri" pitchFamily="34" charset="0"/>
                          <a:ea typeface="Times New Roman"/>
                          <a:cs typeface="Calibri" pitchFamily="34" charset="0"/>
                        </a:rPr>
                        <a:t>10</a:t>
                      </a:r>
                      <a:endParaRPr lang="tr-TR" sz="18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800" b="0" i="1" dirty="0" smtClean="0">
                          <a:effectLst/>
                          <a:latin typeface="Calibri" pitchFamily="34" charset="0"/>
                          <a:ea typeface="Times New Roman"/>
                          <a:cs typeface="Calibri" pitchFamily="34" charset="0"/>
                        </a:rPr>
                        <a:t>İşyeri dışından kaynaklanan ve işyerini etkileyebilecek yeni bir tehlikenin ortaya çıkması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endPar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4160503206"/>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158345556"/>
              </p:ext>
            </p:extLst>
          </p:nvPr>
        </p:nvGraphicFramePr>
        <p:xfrm>
          <a:off x="4802" y="2647949"/>
          <a:ext cx="9139626" cy="1152525"/>
        </p:xfrm>
        <a:graphic>
          <a:graphicData uri="http://schemas.openxmlformats.org/drawingml/2006/table">
            <a:tbl>
              <a:tblPr firstRow="1" bandRow="1">
                <a:effectLst>
                  <a:innerShdw blurRad="114300">
                    <a:prstClr val="black"/>
                  </a:innerShdw>
                </a:effectLst>
                <a:tableStyleId>{5C22544A-7EE6-4342-B048-85BDC9FD1C3A}</a:tableStyleId>
              </a:tblPr>
              <a:tblGrid>
                <a:gridCol w="566698"/>
                <a:gridCol w="1162050"/>
                <a:gridCol w="7366428"/>
                <a:gridCol w="44450"/>
              </a:tblGrid>
              <a:tr h="1152525">
                <a:tc>
                  <a:txBody>
                    <a:bodyPr/>
                    <a:lstStyle/>
                    <a:p>
                      <a:pPr algn="ctr"/>
                      <a:endParaRPr lang="tr-TR" sz="4400" b="1" dirty="0">
                        <a:solidFill>
                          <a:schemeClr val="tx1"/>
                        </a:solidFill>
                        <a:latin typeface="Calibri" pitchFamily="34" charset="0"/>
                        <a:cs typeface="Calibri" pitchFamily="34" charset="0"/>
                      </a:endParaRPr>
                    </a:p>
                  </a:txBody>
                  <a:tcPr vert="wordArtVert" anchor="ctr">
                    <a:solidFill>
                      <a:schemeClr val="bg1">
                        <a:lumMod val="85000"/>
                      </a:schemeClr>
                    </a:solidFill>
                  </a:tcPr>
                </a:tc>
                <a:tc>
                  <a:txBody>
                    <a:bodyPr/>
                    <a:lstStyle/>
                    <a:p>
                      <a:pPr algn="ctr"/>
                      <a:endParaRPr lang="tr-TR" sz="4400" b="1" dirty="0">
                        <a:latin typeface="Calibri" pitchFamily="34" charset="0"/>
                        <a:cs typeface="Calibri" pitchFamily="34" charset="0"/>
                      </a:endParaRPr>
                    </a:p>
                  </a:txBody>
                  <a:tcPr vert="wordArtVert" anchor="ctr">
                    <a:solidFill>
                      <a:schemeClr val="bg1">
                        <a:lumMod val="95000"/>
                      </a:schemeClr>
                    </a:solidFill>
                  </a:tcPr>
                </a:tc>
                <a:tc>
                  <a:txBody>
                    <a:bodyPr/>
                    <a:lstStyle/>
                    <a:p>
                      <a:pPr algn="ctr" fontAlgn="ctr"/>
                      <a:r>
                        <a:rPr kumimoji="0" lang="tr-TR" sz="4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Risk Analiz Metodu ve Ekibi</a:t>
                      </a:r>
                    </a:p>
                  </a:txBody>
                  <a:tcPr marL="9525" marR="9525" marT="9525" marB="0" anchor="ctr">
                    <a:solidFill>
                      <a:schemeClr val="bg1">
                        <a:lumMod val="85000"/>
                      </a:schemeClr>
                    </a:solidFill>
                  </a:tcPr>
                </a:tc>
                <a:tc>
                  <a:txBody>
                    <a:bodyPr/>
                    <a:lstStyle/>
                    <a:p>
                      <a:pPr algn="ctr" fontAlgn="ct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75757"/>
                    </a:solidFill>
                  </a:tcPr>
                </a:tc>
              </a:tr>
            </a:tbl>
          </a:graphicData>
        </a:graphic>
      </p:graphicFrame>
      <p:pic>
        <p:nvPicPr>
          <p:cNvPr id="7" name="Picture 2" descr="C:\Users\Ahmet Yiğitap\Desktop\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455" y="2790825"/>
            <a:ext cx="882220" cy="87562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a:spLocks noChangeArrowheads="1"/>
          </p:cNvSpPr>
          <p:nvPr/>
        </p:nvSpPr>
        <p:spPr bwMode="auto">
          <a:xfrm>
            <a:off x="4053896" y="1070425"/>
            <a:ext cx="1144587" cy="1144588"/>
          </a:xfrm>
          <a:prstGeom prst="ellipse">
            <a:avLst/>
          </a:prstGeom>
          <a:gradFill rotWithShape="1">
            <a:gsLst>
              <a:gs pos="0">
                <a:srgbClr val="0161B2"/>
              </a:gs>
              <a:gs pos="100000">
                <a:srgbClr val="004074"/>
              </a:gs>
            </a:gsLst>
            <a:lin ang="2700000" scaled="1"/>
          </a:gradFill>
          <a:ln w="9525" algn="ctr">
            <a:noFill/>
            <a:round/>
            <a:headEnd/>
            <a:tailEnd/>
          </a:ln>
          <a:effectLst>
            <a:innerShdw blurRad="63500" dist="50800" dir="5400000">
              <a:prstClr val="black">
                <a:alpha val="50000"/>
              </a:prstClr>
            </a:innerShdw>
          </a:effec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tr-TR" sz="6600" b="1" dirty="0" smtClean="0">
                <a:solidFill>
                  <a:schemeClr val="bg1"/>
                </a:solidFill>
                <a:latin typeface="+mn-lt"/>
                <a:cs typeface="Arial" pitchFamily="34" charset="0"/>
              </a:rPr>
              <a:t>5</a:t>
            </a:r>
            <a:endParaRPr lang="tr-TR" sz="6600" b="1" dirty="0">
              <a:solidFill>
                <a:schemeClr val="bg1"/>
              </a:solidFill>
              <a:latin typeface="+mn-lt"/>
              <a:cs typeface="Arial" pitchFamily="34" charset="0"/>
            </a:endParaRPr>
          </a:p>
        </p:txBody>
      </p:sp>
      <p:sp>
        <p:nvSpPr>
          <p:cNvPr id="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9561642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UYGUN METODU SEÇMEK</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493200" indent="-457200">
              <a:spcAft>
                <a:spcPts val="0"/>
              </a:spcAft>
              <a:buClr>
                <a:srgbClr val="292929"/>
              </a:buClr>
              <a:buFont typeface="+mj-lt"/>
              <a:buAutoNum type="arabicPeriod"/>
              <a:defRPr/>
            </a:pPr>
            <a:endParaRPr lang="tr-TR" sz="2000" i="1" dirty="0" smtClean="0">
              <a:solidFill>
                <a:srgbClr val="000000"/>
              </a:solidFill>
              <a:latin typeface="Calibri" pitchFamily="34" charset="0"/>
              <a:cs typeface="Calibri" pitchFamily="34" charset="0"/>
            </a:endParaRPr>
          </a:p>
          <a:p>
            <a:pPr marL="288000" algn="ctr">
              <a:spcAft>
                <a:spcPts val="0"/>
              </a:spcAft>
              <a:buClr>
                <a:srgbClr val="292929"/>
              </a:buClr>
              <a:defRPr/>
            </a:pPr>
            <a:r>
              <a:rPr lang="tr-TR" sz="2000" b="1" i="1" dirty="0" smtClean="0">
                <a:solidFill>
                  <a:srgbClr val="000000"/>
                </a:solidFill>
                <a:latin typeface="Calibri" pitchFamily="34" charset="0"/>
                <a:cs typeface="Calibri" pitchFamily="34" charset="0"/>
              </a:rPr>
              <a:t>Risk değerlendirmesinde hangi metodun seçileceği </a:t>
            </a:r>
            <a:r>
              <a:rPr lang="tr-TR" sz="2000" b="1" i="1" dirty="0">
                <a:solidFill>
                  <a:srgbClr val="000000"/>
                </a:solidFill>
                <a:latin typeface="Calibri" pitchFamily="34" charset="0"/>
                <a:cs typeface="Calibri" pitchFamily="34" charset="0"/>
              </a:rPr>
              <a:t>en büyük </a:t>
            </a:r>
            <a:r>
              <a:rPr lang="tr-TR" sz="2000" b="1" i="1" dirty="0" smtClean="0">
                <a:solidFill>
                  <a:srgbClr val="000000"/>
                </a:solidFill>
                <a:latin typeface="Calibri" pitchFamily="34" charset="0"/>
                <a:cs typeface="Calibri" pitchFamily="34" charset="0"/>
              </a:rPr>
              <a:t>sorudur. Bu </a:t>
            </a:r>
            <a:r>
              <a:rPr lang="tr-TR" sz="2000" b="1" i="1" dirty="0">
                <a:solidFill>
                  <a:srgbClr val="000000"/>
                </a:solidFill>
                <a:latin typeface="Calibri" pitchFamily="34" charset="0"/>
                <a:cs typeface="Calibri" pitchFamily="34" charset="0"/>
              </a:rPr>
              <a:t>konuda </a:t>
            </a:r>
            <a:r>
              <a:rPr lang="tr-TR" sz="2000" b="1" i="1" dirty="0" smtClean="0">
                <a:solidFill>
                  <a:srgbClr val="000000"/>
                </a:solidFill>
                <a:latin typeface="Calibri" pitchFamily="34" charset="0"/>
                <a:cs typeface="Calibri" pitchFamily="34" charset="0"/>
              </a:rPr>
              <a:t>uluslararası </a:t>
            </a:r>
            <a:r>
              <a:rPr lang="tr-TR" sz="2000" b="1" i="1" dirty="0">
                <a:solidFill>
                  <a:srgbClr val="000000"/>
                </a:solidFill>
                <a:latin typeface="Calibri" pitchFamily="34" charset="0"/>
                <a:cs typeface="Calibri" pitchFamily="34" charset="0"/>
              </a:rPr>
              <a:t>kabul görmüş eğilim şu yöndedir</a:t>
            </a:r>
            <a:r>
              <a:rPr lang="tr-TR" sz="2000" b="1" i="1" dirty="0" smtClean="0">
                <a:solidFill>
                  <a:srgbClr val="000000"/>
                </a:solidFill>
                <a:latin typeface="Calibri" pitchFamily="34" charset="0"/>
                <a:cs typeface="Calibri" pitchFamily="34" charset="0"/>
              </a:rPr>
              <a:t>;</a:t>
            </a:r>
          </a:p>
          <a:p>
            <a:pPr marL="288000" algn="ctr">
              <a:spcAft>
                <a:spcPts val="0"/>
              </a:spcAft>
              <a:buClr>
                <a:srgbClr val="292929"/>
              </a:buClr>
              <a:defRPr/>
            </a:pPr>
            <a:endParaRPr lang="tr-TR" sz="2000" b="1" i="1" dirty="0">
              <a:solidFill>
                <a:srgbClr val="000000"/>
              </a:solidFill>
              <a:latin typeface="Calibri" pitchFamily="34" charset="0"/>
              <a:cs typeface="Calibri" pitchFamily="34" charset="0"/>
            </a:endParaRPr>
          </a:p>
          <a:p>
            <a:pPr marL="630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Genel </a:t>
            </a:r>
            <a:r>
              <a:rPr lang="tr-TR" sz="2000" b="1" i="1" dirty="0" smtClean="0">
                <a:solidFill>
                  <a:srgbClr val="000000"/>
                </a:solidFill>
                <a:latin typeface="Calibri" pitchFamily="34" charset="0"/>
                <a:cs typeface="Calibri" pitchFamily="34" charset="0"/>
              </a:rPr>
              <a:t>(ön) tehlike </a:t>
            </a:r>
            <a:r>
              <a:rPr lang="tr-TR" sz="2000" b="1" i="1" dirty="0">
                <a:solidFill>
                  <a:srgbClr val="000000"/>
                </a:solidFill>
                <a:latin typeface="Calibri" pitchFamily="34" charset="0"/>
                <a:cs typeface="Calibri" pitchFamily="34" charset="0"/>
              </a:rPr>
              <a:t>analizinin </a:t>
            </a:r>
            <a:r>
              <a:rPr lang="tr-TR" sz="2000" i="1" dirty="0" smtClean="0">
                <a:solidFill>
                  <a:srgbClr val="000000"/>
                </a:solidFill>
                <a:latin typeface="Calibri" pitchFamily="34" charset="0"/>
                <a:cs typeface="Calibri" pitchFamily="34" charset="0"/>
              </a:rPr>
              <a:t>yapılması,</a:t>
            </a:r>
            <a:endParaRPr lang="tr-TR" sz="2000" i="1" dirty="0">
              <a:solidFill>
                <a:srgbClr val="000000"/>
              </a:solidFill>
              <a:latin typeface="Calibri" pitchFamily="34" charset="0"/>
              <a:cs typeface="Calibri" pitchFamily="34" charset="0"/>
            </a:endParaRPr>
          </a:p>
          <a:p>
            <a:pPr marL="630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Tehlike analizi sonuçlarının gözden </a:t>
            </a:r>
            <a:r>
              <a:rPr lang="tr-TR" sz="2000" i="1" dirty="0" smtClean="0">
                <a:solidFill>
                  <a:srgbClr val="000000"/>
                </a:solidFill>
                <a:latin typeface="Calibri" pitchFamily="34" charset="0"/>
                <a:cs typeface="Calibri" pitchFamily="34" charset="0"/>
              </a:rPr>
              <a:t>geçirilmesi,</a:t>
            </a:r>
            <a:endParaRPr lang="tr-TR" sz="2000" i="1" dirty="0">
              <a:solidFill>
                <a:srgbClr val="000000"/>
              </a:solidFill>
              <a:latin typeface="Calibri" pitchFamily="34" charset="0"/>
              <a:cs typeface="Calibri" pitchFamily="34" charset="0"/>
            </a:endParaRPr>
          </a:p>
          <a:p>
            <a:pPr marL="630900" indent="-3429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Detaylı analizler için uygun analiz metodunun </a:t>
            </a:r>
            <a:r>
              <a:rPr lang="tr-TR" sz="2000" i="1" dirty="0" smtClean="0">
                <a:solidFill>
                  <a:srgbClr val="000000"/>
                </a:solidFill>
                <a:latin typeface="Calibri" pitchFamily="34" charset="0"/>
                <a:cs typeface="Calibri" pitchFamily="34" charset="0"/>
              </a:rPr>
              <a:t>seçilmesi,</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03466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HARİTASI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493200" indent="-457200">
              <a:spcAft>
                <a:spcPts val="0"/>
              </a:spcAft>
              <a:buClr>
                <a:srgbClr val="292929"/>
              </a:buClr>
              <a:buFont typeface="+mj-lt"/>
              <a:buAutoNum type="arabicPeriod"/>
              <a:defRPr/>
            </a:pPr>
            <a:endParaRPr lang="tr-TR" sz="2000" i="1" dirty="0" smtClean="0">
              <a:solidFill>
                <a:srgbClr val="000000"/>
              </a:solidFill>
              <a:latin typeface="Calibri" pitchFamily="34" charset="0"/>
              <a:cs typeface="Calibri" pitchFamily="34" charset="0"/>
            </a:endParaRPr>
          </a:p>
          <a:p>
            <a:pPr marL="1202400" lvl="1" indent="-4572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Makro </a:t>
            </a:r>
            <a:r>
              <a:rPr lang="tr-TR" sz="2000" b="1" i="1" dirty="0">
                <a:solidFill>
                  <a:srgbClr val="000000"/>
                </a:solidFill>
                <a:latin typeface="Calibri" pitchFamily="34" charset="0"/>
                <a:cs typeface="Calibri" pitchFamily="34" charset="0"/>
              </a:rPr>
              <a:t>Ayrıştırma </a:t>
            </a:r>
            <a:r>
              <a:rPr lang="tr-TR" sz="2000" b="1" i="1" dirty="0" smtClean="0">
                <a:solidFill>
                  <a:srgbClr val="000000"/>
                </a:solidFill>
                <a:latin typeface="Calibri" pitchFamily="34" charset="0"/>
                <a:cs typeface="Calibri" pitchFamily="34" charset="0"/>
              </a:rPr>
              <a:t>Algoritması</a:t>
            </a:r>
            <a:endParaRPr lang="tr-TR" sz="2000" b="1" i="1" dirty="0">
              <a:solidFill>
                <a:srgbClr val="000000"/>
              </a:solidFill>
              <a:latin typeface="Calibri" pitchFamily="34" charset="0"/>
              <a:cs typeface="Calibri" pitchFamily="34" charset="0"/>
            </a:endParaRPr>
          </a:p>
          <a:p>
            <a:pPr marL="1202400" lvl="1" indent="-4572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Mikro Ayrıştırma Algoritması </a:t>
            </a: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221311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2" name="Dikdörtgen 1"/>
          <p:cNvSpPr/>
          <p:nvPr/>
        </p:nvSpPr>
        <p:spPr bwMode="auto">
          <a:xfrm>
            <a:off x="1228725" y="1905000"/>
            <a:ext cx="2286000" cy="1476375"/>
          </a:xfrm>
          <a:prstGeom prst="rect">
            <a:avLst/>
          </a:prstGeom>
          <a:solidFill>
            <a:srgbClr val="D3DFEE"/>
          </a:solidFill>
          <a:ln w="28575">
            <a:solidFill>
              <a:srgbClr val="4D4D4D"/>
            </a:solidFill>
            <a:prstDash val="solid"/>
            <a:round/>
            <a:headEnd/>
            <a:tailEnd/>
          </a:ln>
        </p:spPr>
        <p:txBody>
          <a:bodyPr rtlCol="0" anchor="ctr"/>
          <a:lstStyle/>
          <a:p>
            <a:pPr algn="ctr"/>
            <a:endParaRPr lang="tr-TR" dirty="0">
              <a:solidFill>
                <a:srgbClr val="000000"/>
              </a:solidFill>
            </a:endParaRPr>
          </a:p>
        </p:txBody>
      </p:sp>
      <p:sp>
        <p:nvSpPr>
          <p:cNvPr id="4" name="Çentikli Sağ Ok 3"/>
          <p:cNvSpPr/>
          <p:nvPr/>
        </p:nvSpPr>
        <p:spPr bwMode="auto">
          <a:xfrm>
            <a:off x="3590925" y="2237933"/>
            <a:ext cx="1316756" cy="810507"/>
          </a:xfrm>
          <a:prstGeom prst="notchedRightArrow">
            <a:avLst/>
          </a:prstGeom>
          <a:noFill/>
          <a:ln w="19050">
            <a:solidFill>
              <a:schemeClr val="bg1">
                <a:lumMod val="65000"/>
              </a:schemeClr>
            </a:solidFill>
            <a:prstDash val="solid"/>
            <a:round/>
            <a:headEnd/>
            <a:tailEnd/>
          </a:ln>
        </p:spPr>
        <p:txBody>
          <a:bodyPr rtlCol="0" anchor="ctr"/>
          <a:lstStyle/>
          <a:p>
            <a:pPr algn="ctr"/>
            <a:r>
              <a:rPr lang="tr-TR" sz="1200" b="1" i="1" dirty="0" smtClean="0">
                <a:solidFill>
                  <a:srgbClr val="000000"/>
                </a:solidFill>
                <a:latin typeface="Calibri" pitchFamily="34" charset="0"/>
                <a:cs typeface="Calibri" pitchFamily="34" charset="0"/>
              </a:rPr>
              <a:t>Üniteyi Ayrıştırma</a:t>
            </a:r>
            <a:endParaRPr lang="tr-TR" sz="1200" b="1" i="1" dirty="0">
              <a:solidFill>
                <a:srgbClr val="000000"/>
              </a:solidFill>
              <a:latin typeface="Calibri" pitchFamily="34" charset="0"/>
              <a:cs typeface="Calibri" pitchFamily="34" charset="0"/>
            </a:endParaRPr>
          </a:p>
        </p:txBody>
      </p:sp>
      <p:grpSp>
        <p:nvGrpSpPr>
          <p:cNvPr id="12" name="Grup 11"/>
          <p:cNvGrpSpPr/>
          <p:nvPr/>
        </p:nvGrpSpPr>
        <p:grpSpPr>
          <a:xfrm>
            <a:off x="4943475" y="1904998"/>
            <a:ext cx="2286000" cy="1476375"/>
            <a:chOff x="876300" y="3952875"/>
            <a:chExt cx="2286000" cy="1476375"/>
          </a:xfrm>
        </p:grpSpPr>
        <p:sp>
          <p:nvSpPr>
            <p:cNvPr id="10" name="Dikdörtgen 9"/>
            <p:cNvSpPr/>
            <p:nvPr/>
          </p:nvSpPr>
          <p:spPr bwMode="auto">
            <a:xfrm>
              <a:off x="876300" y="3952875"/>
              <a:ext cx="2286000" cy="1476375"/>
            </a:xfrm>
            <a:prstGeom prst="rect">
              <a:avLst/>
            </a:prstGeom>
            <a:solidFill>
              <a:srgbClr val="D3DFEE"/>
            </a:solidFill>
            <a:ln w="28575">
              <a:solidFill>
                <a:srgbClr val="4D4D4D"/>
              </a:solidFill>
              <a:prstDash val="solid"/>
              <a:round/>
              <a:headEnd/>
              <a:tailEnd/>
            </a:ln>
          </p:spPr>
          <p:txBody>
            <a:bodyPr rtlCol="0" anchor="ctr"/>
            <a:lstStyle/>
            <a:p>
              <a:pPr algn="ctr"/>
              <a:endParaRPr lang="tr-TR" dirty="0">
                <a:solidFill>
                  <a:srgbClr val="000000"/>
                </a:solidFill>
              </a:endParaRPr>
            </a:p>
          </p:txBody>
        </p:sp>
        <p:cxnSp>
          <p:nvCxnSpPr>
            <p:cNvPr id="6" name="Düz Bağlayıcı 5"/>
            <p:cNvCxnSpPr>
              <a:stCxn id="10" idx="1"/>
              <a:endCxn id="10" idx="3"/>
            </p:cNvCxnSpPr>
            <p:nvPr/>
          </p:nvCxnSpPr>
          <p:spPr>
            <a:xfrm>
              <a:off x="876300" y="4691063"/>
              <a:ext cx="2286000" cy="0"/>
            </a:xfrm>
            <a:prstGeom prst="line">
              <a:avLst/>
            </a:prstGeom>
            <a:solidFill>
              <a:srgbClr val="D3DFEE"/>
            </a:solidFill>
            <a:ln w="28575">
              <a:solidFill>
                <a:srgbClr val="4D4D4D"/>
              </a:solidFill>
              <a:prstDash val="solid"/>
              <a:round/>
              <a:headEnd/>
              <a:tailEnd/>
            </a:ln>
          </p:spPr>
        </p:cxnSp>
        <p:cxnSp>
          <p:nvCxnSpPr>
            <p:cNvPr id="8" name="Düz Bağlayıcı 7"/>
            <p:cNvCxnSpPr/>
            <p:nvPr/>
          </p:nvCxnSpPr>
          <p:spPr>
            <a:xfrm flipV="1">
              <a:off x="876300" y="3952875"/>
              <a:ext cx="2286000" cy="1476375"/>
            </a:xfrm>
            <a:prstGeom prst="line">
              <a:avLst/>
            </a:prstGeom>
            <a:solidFill>
              <a:srgbClr val="D3DFEE"/>
            </a:solidFill>
            <a:ln w="28575">
              <a:solidFill>
                <a:srgbClr val="4D4D4D"/>
              </a:solidFill>
              <a:prstDash val="solid"/>
              <a:round/>
              <a:headEnd/>
              <a:tailEnd/>
            </a:ln>
          </p:spPr>
        </p:cxnSp>
        <p:cxnSp>
          <p:nvCxnSpPr>
            <p:cNvPr id="11" name="Düz Bağlayıcı 10"/>
            <p:cNvCxnSpPr>
              <a:stCxn id="10" idx="0"/>
              <a:endCxn id="10" idx="2"/>
            </p:cNvCxnSpPr>
            <p:nvPr/>
          </p:nvCxnSpPr>
          <p:spPr>
            <a:xfrm>
              <a:off x="2019300" y="3952875"/>
              <a:ext cx="0" cy="1476375"/>
            </a:xfrm>
            <a:prstGeom prst="line">
              <a:avLst/>
            </a:prstGeom>
            <a:solidFill>
              <a:srgbClr val="D3DFEE"/>
            </a:solidFill>
            <a:ln w="28575">
              <a:solidFill>
                <a:srgbClr val="4D4D4D"/>
              </a:solidFill>
              <a:prstDash val="solid"/>
              <a:round/>
              <a:headEnd/>
              <a:tailEnd/>
            </a:ln>
          </p:spPr>
        </p:cxnSp>
      </p:grpSp>
      <p:sp>
        <p:nvSpPr>
          <p:cNvPr id="17" name="Dikdörtgen 16"/>
          <p:cNvSpPr/>
          <p:nvPr/>
        </p:nvSpPr>
        <p:spPr bwMode="auto">
          <a:xfrm>
            <a:off x="6115050" y="4910138"/>
            <a:ext cx="1143000" cy="738188"/>
          </a:xfrm>
          <a:prstGeom prst="rect">
            <a:avLst/>
          </a:prstGeom>
          <a:solidFill>
            <a:srgbClr val="D3DFEE"/>
          </a:solidFill>
          <a:ln w="28575">
            <a:solidFill>
              <a:srgbClr val="4D4D4D"/>
            </a:solidFill>
            <a:prstDash val="solid"/>
            <a:round/>
            <a:headEnd/>
            <a:tailEnd/>
          </a:ln>
        </p:spPr>
        <p:txBody>
          <a:bodyPr rtlCol="0" anchor="ctr"/>
          <a:lstStyle/>
          <a:p>
            <a:pPr algn="ctr"/>
            <a:endParaRPr lang="tr-TR" dirty="0">
              <a:solidFill>
                <a:srgbClr val="000000"/>
              </a:solidFill>
            </a:endParaRPr>
          </a:p>
        </p:txBody>
      </p:sp>
      <p:sp>
        <p:nvSpPr>
          <p:cNvPr id="20" name="Çentikli Sağ Ok 19"/>
          <p:cNvSpPr/>
          <p:nvPr/>
        </p:nvSpPr>
        <p:spPr bwMode="auto">
          <a:xfrm rot="5400000">
            <a:off x="5967409" y="3742882"/>
            <a:ext cx="1400178" cy="810507"/>
          </a:xfrm>
          <a:prstGeom prst="notchedRightArrow">
            <a:avLst/>
          </a:prstGeom>
          <a:noFill/>
          <a:ln w="19050">
            <a:solidFill>
              <a:schemeClr val="bg1">
                <a:lumMod val="65000"/>
              </a:schemeClr>
            </a:solidFill>
            <a:prstDash val="solid"/>
            <a:round/>
            <a:headEnd/>
            <a:tailEnd/>
          </a:ln>
        </p:spPr>
        <p:txBody>
          <a:bodyPr rtlCol="0" anchor="ctr"/>
          <a:lstStyle/>
          <a:p>
            <a:pPr algn="ctr"/>
            <a:r>
              <a:rPr lang="tr-TR" sz="1200" b="1" dirty="0" smtClean="0">
                <a:solidFill>
                  <a:srgbClr val="000000"/>
                </a:solidFill>
                <a:latin typeface="Calibri" pitchFamily="34" charset="0"/>
                <a:cs typeface="Calibri" pitchFamily="34" charset="0"/>
              </a:rPr>
              <a:t>Analizi Detaylandır</a:t>
            </a:r>
            <a:endParaRPr lang="tr-TR" sz="1200" b="1" dirty="0">
              <a:solidFill>
                <a:srgbClr val="000000"/>
              </a:solidFill>
              <a:latin typeface="Calibri" pitchFamily="34" charset="0"/>
              <a:cs typeface="Calibri" pitchFamily="34" charset="0"/>
            </a:endParaRPr>
          </a:p>
        </p:txBody>
      </p:sp>
      <p:grpSp>
        <p:nvGrpSpPr>
          <p:cNvPr id="21" name="Grup 20"/>
          <p:cNvGrpSpPr/>
          <p:nvPr/>
        </p:nvGrpSpPr>
        <p:grpSpPr>
          <a:xfrm>
            <a:off x="334479" y="990740"/>
            <a:ext cx="8475038" cy="612000"/>
            <a:chOff x="345112" y="1447959"/>
            <a:chExt cx="8475038" cy="612000"/>
          </a:xfrm>
        </p:grpSpPr>
        <p:sp>
          <p:nvSpPr>
            <p:cNvPr id="22" name="Rectangle 11"/>
            <p:cNvSpPr>
              <a:spLocks noChangeArrowheads="1"/>
            </p:cNvSpPr>
            <p:nvPr/>
          </p:nvSpPr>
          <p:spPr bwMode="gray">
            <a:xfrm>
              <a:off x="957404" y="1554539"/>
              <a:ext cx="7862746"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 HARİTASI / Makro Ayrıştırma Algoritması</a:t>
              </a:r>
            </a:p>
          </p:txBody>
        </p:sp>
        <p:grpSp>
          <p:nvGrpSpPr>
            <p:cNvPr id="24" name="Group 9"/>
            <p:cNvGrpSpPr>
              <a:grpSpLocks noChangeAspect="1"/>
            </p:cNvGrpSpPr>
            <p:nvPr/>
          </p:nvGrpSpPr>
          <p:grpSpPr bwMode="auto">
            <a:xfrm>
              <a:off x="345112" y="1447959"/>
              <a:ext cx="612000" cy="612000"/>
              <a:chOff x="1710" y="1035"/>
              <a:chExt cx="2316" cy="2316"/>
            </a:xfrm>
          </p:grpSpPr>
          <p:grpSp>
            <p:nvGrpSpPr>
              <p:cNvPr id="26" name="Group 10"/>
              <p:cNvGrpSpPr>
                <a:grpSpLocks/>
              </p:cNvGrpSpPr>
              <p:nvPr/>
            </p:nvGrpSpPr>
            <p:grpSpPr bwMode="auto">
              <a:xfrm rot="3600000">
                <a:off x="1710" y="1035"/>
                <a:ext cx="2316" cy="2316"/>
                <a:chOff x="1710" y="1035"/>
                <a:chExt cx="2316" cy="2316"/>
              </a:xfrm>
            </p:grpSpPr>
            <p:sp>
              <p:nvSpPr>
                <p:cNvPr id="3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3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3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27" name="Group 14"/>
              <p:cNvGrpSpPr>
                <a:grpSpLocks/>
              </p:cNvGrpSpPr>
              <p:nvPr/>
            </p:nvGrpSpPr>
            <p:grpSpPr bwMode="auto">
              <a:xfrm rot="7200000">
                <a:off x="2059" y="1386"/>
                <a:ext cx="1616" cy="1614"/>
                <a:chOff x="2060" y="1387"/>
                <a:chExt cx="1616" cy="1614"/>
              </a:xfrm>
            </p:grpSpPr>
            <p:sp>
              <p:nvSpPr>
                <p:cNvPr id="2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grpSp>
      <p:sp>
        <p:nvSpPr>
          <p:cNvPr id="3" name="Metin kutusu 2"/>
          <p:cNvSpPr txBox="1"/>
          <p:nvPr/>
        </p:nvSpPr>
        <p:spPr>
          <a:xfrm>
            <a:off x="300038" y="5648326"/>
            <a:ext cx="4643437" cy="923330"/>
          </a:xfrm>
          <a:prstGeom prst="rect">
            <a:avLst/>
          </a:prstGeom>
          <a:noFill/>
          <a:ln>
            <a:solidFill>
              <a:schemeClr val="bg1">
                <a:lumMod val="75000"/>
              </a:schemeClr>
            </a:solidFill>
          </a:ln>
        </p:spPr>
        <p:txBody>
          <a:bodyPr wrap="square" rtlCol="0">
            <a:spAutoFit/>
          </a:bodyPr>
          <a:lstStyle/>
          <a:p>
            <a:pPr algn="ctr"/>
            <a:r>
              <a:rPr lang="tr-TR" i="1" dirty="0">
                <a:latin typeface="Calibri" pitchFamily="34" charset="0"/>
                <a:cs typeface="Calibri" pitchFamily="34" charset="0"/>
              </a:rPr>
              <a:t>Ayrıştırma algoritması uygulanan işyerinde tehlikeli bölümlerinin </a:t>
            </a:r>
            <a:r>
              <a:rPr lang="tr-TR" i="1" dirty="0" smtClean="0">
                <a:latin typeface="Calibri" pitchFamily="34" charset="0"/>
                <a:cs typeface="Calibri" pitchFamily="34" charset="0"/>
              </a:rPr>
              <a:t>tehlike derecelerine </a:t>
            </a:r>
            <a:r>
              <a:rPr lang="tr-TR" i="1" dirty="0">
                <a:latin typeface="Calibri" pitchFamily="34" charset="0"/>
                <a:cs typeface="Calibri" pitchFamily="34" charset="0"/>
              </a:rPr>
              <a:t>göre birbirinden ayrıştırılması gereklidir.</a:t>
            </a:r>
          </a:p>
        </p:txBody>
      </p:sp>
      <p:sp>
        <p:nvSpPr>
          <p:cNvPr id="34"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81493086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C40505"/>
        </a:hlink>
        <a:folHlink>
          <a:srgbClr val="C9C9C9"/>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4C7013"/>
        </a:dk2>
        <a:lt2>
          <a:srgbClr val="0061B2"/>
        </a:lt2>
        <a:accent1>
          <a:srgbClr val="FEA501"/>
        </a:accent1>
        <a:accent2>
          <a:srgbClr val="919191"/>
        </a:accent2>
        <a:accent3>
          <a:srgbClr val="FFFFFF"/>
        </a:accent3>
        <a:accent4>
          <a:srgbClr val="000000"/>
        </a:accent4>
        <a:accent5>
          <a:srgbClr val="FECFAA"/>
        </a:accent5>
        <a:accent6>
          <a:srgbClr val="838383"/>
        </a:accent6>
        <a:hlink>
          <a:srgbClr val="C40505"/>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4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2">
          <a:schemeClr val="accent2"/>
        </a:lnRef>
        <a:fillRef idx="0">
          <a:schemeClr val="accent2"/>
        </a:fillRef>
        <a:effectRef idx="1">
          <a:schemeClr val="accent2"/>
        </a:effectRef>
        <a:fontRef idx="minor">
          <a:schemeClr val="tx1"/>
        </a:fontRef>
      </a:style>
    </a:lnDef>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5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2">
          <a:schemeClr val="accent2"/>
        </a:lnRef>
        <a:fillRef idx="0">
          <a:schemeClr val="accent2"/>
        </a:fillRef>
        <a:effectRef idx="1">
          <a:schemeClr val="accent2"/>
        </a:effectRef>
        <a:fontRef idx="minor">
          <a:schemeClr val="tx1"/>
        </a:fontRef>
      </a:style>
    </a:lnDef>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2">
          <a:schemeClr val="accent2"/>
        </a:lnRef>
        <a:fillRef idx="0">
          <a:schemeClr val="accent2"/>
        </a:fillRef>
        <a:effectRef idx="1">
          <a:schemeClr val="accent2"/>
        </a:effectRef>
        <a:fontRef idx="minor">
          <a:schemeClr val="tx1"/>
        </a:fontRef>
      </a:style>
    </a:lnDef>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2">
          <a:schemeClr val="accent2"/>
        </a:lnRef>
        <a:fillRef idx="0">
          <a:schemeClr val="accent2"/>
        </a:fillRef>
        <a:effectRef idx="1">
          <a:schemeClr val="accent2"/>
        </a:effectRef>
        <a:fontRef idx="minor">
          <a:schemeClr val="tx1"/>
        </a:fontRef>
      </a:style>
    </a:lnDef>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2">
          <a:schemeClr val="accent2"/>
        </a:lnRef>
        <a:fillRef idx="0">
          <a:schemeClr val="accent2"/>
        </a:fillRef>
        <a:effectRef idx="1">
          <a:schemeClr val="accent2"/>
        </a:effectRef>
        <a:fontRef idx="minor">
          <a:schemeClr val="tx1"/>
        </a:fontRef>
      </a:style>
    </a:lnDef>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2">
          <a:schemeClr val="accent2"/>
        </a:lnRef>
        <a:fillRef idx="0">
          <a:schemeClr val="accent2"/>
        </a:fillRef>
        <a:effectRef idx="1">
          <a:schemeClr val="accent2"/>
        </a:effectRef>
        <a:fontRef idx="minor">
          <a:schemeClr val="tx1"/>
        </a:fontRef>
      </a:style>
    </a:lnDef>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rgbClr val="4D4D4D"/>
          </a:solidFill>
          <a:prstDash val="sysDot"/>
          <a:round/>
          <a:headEnd/>
          <a:tailEnd/>
        </a:ln>
      </a:spPr>
      <a:bodyPr/>
      <a:lstStyle>
        <a:defPPr>
          <a:defRPr dirty="0">
            <a:solidFill>
              <a:srgbClr val="000000"/>
            </a:solidFill>
          </a:defRPr>
        </a:defPPr>
      </a:lstStyle>
    </a:spDef>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2">
          <a:schemeClr val="accent2"/>
        </a:lnRef>
        <a:fillRef idx="0">
          <a:schemeClr val="accent2"/>
        </a:fillRef>
        <a:effectRef idx="1">
          <a:schemeClr val="accent2"/>
        </a:effectRef>
        <a:fontRef idx="minor">
          <a:schemeClr val="tx1"/>
        </a:fontRef>
      </a:style>
    </a:lnDef>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26968</TotalTime>
  <Words>9815</Words>
  <Application>Microsoft Office PowerPoint</Application>
  <PresentationFormat>Ekran Gösterisi (4:3)</PresentationFormat>
  <Paragraphs>2705</Paragraphs>
  <Slides>193</Slides>
  <Notes>193</Notes>
  <HiddenSlides>0</HiddenSlides>
  <MMClips>0</MMClips>
  <ScaleCrop>false</ScaleCrop>
  <HeadingPairs>
    <vt:vector size="4" baseType="variant">
      <vt:variant>
        <vt:lpstr>Tema</vt:lpstr>
      </vt:variant>
      <vt:variant>
        <vt:i4>14</vt:i4>
      </vt:variant>
      <vt:variant>
        <vt:lpstr>Slayt Başlıkları</vt:lpstr>
      </vt:variant>
      <vt:variant>
        <vt:i4>193</vt:i4>
      </vt:variant>
    </vt:vector>
  </HeadingPairs>
  <TitlesOfParts>
    <vt:vector size="207" baseType="lpstr">
      <vt:lpstr>Standarddesign</vt:lpstr>
      <vt:lpstr>1_Standarddesign</vt:lpstr>
      <vt:lpstr>6_Standarddesign</vt:lpstr>
      <vt:lpstr>3_Standarddesign</vt:lpstr>
      <vt:lpstr>5_Standarddesign</vt:lpstr>
      <vt:lpstr>7_Standarddesign</vt:lpstr>
      <vt:lpstr>8_Standarddesign</vt:lpstr>
      <vt:lpstr>9_Standarddesign</vt:lpstr>
      <vt:lpstr>12_Standarddesign</vt:lpstr>
      <vt:lpstr>24_Standarddesign</vt:lpstr>
      <vt:lpstr>25_Standarddesign</vt:lpstr>
      <vt:lpstr>11_Standarddesign</vt:lpstr>
      <vt:lpstr>2_Standarddesign</vt:lpstr>
      <vt:lpstr>4_Standarddesign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Inscale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Ahmet Yiğitalp</cp:lastModifiedBy>
  <cp:revision>2150</cp:revision>
  <dcterms:created xsi:type="dcterms:W3CDTF">2008-04-16T13:39:00Z</dcterms:created>
  <dcterms:modified xsi:type="dcterms:W3CDTF">2013-08-12T22:05:08Z</dcterms:modified>
</cp:coreProperties>
</file>