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1.xml" ContentType="application/vnd.openxmlformats-officedocument.theme+xml"/>
  <Override PartName="/ppt/theme/theme22.xml" ContentType="application/vnd.openxmlformats-officedocument.theme+xml"/>
  <Override PartName="/ppt/theme/theme2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0" r:id="rId2"/>
    <p:sldMasterId id="2147484074" r:id="rId3"/>
    <p:sldMasterId id="2147484120" r:id="rId4"/>
    <p:sldMasterId id="2147484132" r:id="rId5"/>
    <p:sldMasterId id="2147484152" r:id="rId6"/>
    <p:sldMasterId id="2147484164" r:id="rId7"/>
    <p:sldMasterId id="2147484176" r:id="rId8"/>
    <p:sldMasterId id="2147484188" r:id="rId9"/>
    <p:sldMasterId id="2147484725" r:id="rId10"/>
    <p:sldMasterId id="2147484786" r:id="rId11"/>
    <p:sldMasterId id="2147484935" r:id="rId12"/>
    <p:sldMasterId id="2147484971" r:id="rId13"/>
    <p:sldMasterId id="2147485031" r:id="rId14"/>
    <p:sldMasterId id="2147485043" r:id="rId15"/>
    <p:sldMasterId id="2147485055" r:id="rId16"/>
    <p:sldMasterId id="2147485115" r:id="rId17"/>
    <p:sldMasterId id="2147485127" r:id="rId18"/>
    <p:sldMasterId id="2147485139" r:id="rId19"/>
    <p:sldMasterId id="2147485157" r:id="rId20"/>
    <p:sldMasterId id="2147485169" r:id="rId21"/>
  </p:sldMasterIdLst>
  <p:notesMasterIdLst>
    <p:notesMasterId r:id="rId380"/>
  </p:notesMasterIdLst>
  <p:handoutMasterIdLst>
    <p:handoutMasterId r:id="rId381"/>
  </p:handoutMasterIdLst>
  <p:sldIdLst>
    <p:sldId id="1545" r:id="rId22"/>
    <p:sldId id="2467" r:id="rId23"/>
    <p:sldId id="1949" r:id="rId24"/>
    <p:sldId id="2732" r:id="rId25"/>
    <p:sldId id="2733" r:id="rId26"/>
    <p:sldId id="2713" r:id="rId27"/>
    <p:sldId id="1964" r:id="rId28"/>
    <p:sldId id="2734" r:id="rId29"/>
    <p:sldId id="3057" r:id="rId30"/>
    <p:sldId id="1950" r:id="rId31"/>
    <p:sldId id="3032" r:id="rId32"/>
    <p:sldId id="2739" r:id="rId33"/>
    <p:sldId id="2735" r:id="rId34"/>
    <p:sldId id="1976" r:id="rId35"/>
    <p:sldId id="2834" r:id="rId36"/>
    <p:sldId id="1977" r:id="rId37"/>
    <p:sldId id="2736" r:id="rId38"/>
    <p:sldId id="2738" r:id="rId39"/>
    <p:sldId id="1954" r:id="rId40"/>
    <p:sldId id="2737" r:id="rId41"/>
    <p:sldId id="1952" r:id="rId42"/>
    <p:sldId id="2830" r:id="rId43"/>
    <p:sldId id="2829" r:id="rId44"/>
    <p:sldId id="2831" r:id="rId45"/>
    <p:sldId id="2833" r:id="rId46"/>
    <p:sldId id="2832" r:id="rId47"/>
    <p:sldId id="2835" r:id="rId48"/>
    <p:sldId id="2909" r:id="rId49"/>
    <p:sldId id="2924" r:id="rId50"/>
    <p:sldId id="2910" r:id="rId51"/>
    <p:sldId id="2911" r:id="rId52"/>
    <p:sldId id="2913" r:id="rId53"/>
    <p:sldId id="2914" r:id="rId54"/>
    <p:sldId id="2915" r:id="rId55"/>
    <p:sldId id="2916" r:id="rId56"/>
    <p:sldId id="2917" r:id="rId57"/>
    <p:sldId id="2918" r:id="rId58"/>
    <p:sldId id="2919" r:id="rId59"/>
    <p:sldId id="2920" r:id="rId60"/>
    <p:sldId id="2921" r:id="rId61"/>
    <p:sldId id="2922" r:id="rId62"/>
    <p:sldId id="2765" r:id="rId63"/>
    <p:sldId id="3067" r:id="rId64"/>
    <p:sldId id="2925" r:id="rId65"/>
    <p:sldId id="2928" r:id="rId66"/>
    <p:sldId id="2930" r:id="rId67"/>
    <p:sldId id="2852" r:id="rId68"/>
    <p:sldId id="2844" r:id="rId69"/>
    <p:sldId id="3033" r:id="rId70"/>
    <p:sldId id="1986" r:id="rId71"/>
    <p:sldId id="1997" r:id="rId72"/>
    <p:sldId id="1988" r:id="rId73"/>
    <p:sldId id="3049" r:id="rId74"/>
    <p:sldId id="3050" r:id="rId75"/>
    <p:sldId id="1990" r:id="rId76"/>
    <p:sldId id="3051" r:id="rId77"/>
    <p:sldId id="3052" r:id="rId78"/>
    <p:sldId id="2977" r:id="rId79"/>
    <p:sldId id="2766" r:id="rId80"/>
    <p:sldId id="2976" r:id="rId81"/>
    <p:sldId id="2768" r:id="rId82"/>
    <p:sldId id="2769" r:id="rId83"/>
    <p:sldId id="2771" r:id="rId84"/>
    <p:sldId id="2772" r:id="rId85"/>
    <p:sldId id="2767" r:id="rId86"/>
    <p:sldId id="2770" r:id="rId87"/>
    <p:sldId id="2932" r:id="rId88"/>
    <p:sldId id="2935" r:id="rId89"/>
    <p:sldId id="2934" r:id="rId90"/>
    <p:sldId id="2937" r:id="rId91"/>
    <p:sldId id="2938" r:id="rId92"/>
    <p:sldId id="2939" r:id="rId93"/>
    <p:sldId id="2940" r:id="rId94"/>
    <p:sldId id="2933" r:id="rId95"/>
    <p:sldId id="1999" r:id="rId96"/>
    <p:sldId id="2773" r:id="rId97"/>
    <p:sldId id="3037" r:id="rId98"/>
    <p:sldId id="2000" r:id="rId99"/>
    <p:sldId id="2002" r:id="rId100"/>
    <p:sldId id="2459" r:id="rId101"/>
    <p:sldId id="3038" r:id="rId102"/>
    <p:sldId id="3039" r:id="rId103"/>
    <p:sldId id="2714" r:id="rId104"/>
    <p:sldId id="3047" r:id="rId105"/>
    <p:sldId id="2887" r:id="rId106"/>
    <p:sldId id="2001" r:id="rId107"/>
    <p:sldId id="3040" r:id="rId108"/>
    <p:sldId id="2774" r:id="rId109"/>
    <p:sldId id="2004" r:id="rId110"/>
    <p:sldId id="2776" r:id="rId111"/>
    <p:sldId id="2775" r:id="rId112"/>
    <p:sldId id="2822" r:id="rId113"/>
    <p:sldId id="2003" r:id="rId114"/>
    <p:sldId id="2038" r:id="rId115"/>
    <p:sldId id="2039" r:id="rId116"/>
    <p:sldId id="2040" r:id="rId117"/>
    <p:sldId id="2041" r:id="rId118"/>
    <p:sldId id="2042" r:id="rId119"/>
    <p:sldId id="3041" r:id="rId120"/>
    <p:sldId id="3168" r:id="rId121"/>
    <p:sldId id="2043" r:id="rId122"/>
    <p:sldId id="3056" r:id="rId123"/>
    <p:sldId id="2014" r:id="rId124"/>
    <p:sldId id="2044" r:id="rId125"/>
    <p:sldId id="2777" r:id="rId126"/>
    <p:sldId id="2045" r:id="rId127"/>
    <p:sldId id="2783" r:id="rId128"/>
    <p:sldId id="2784" r:id="rId129"/>
    <p:sldId id="2786" r:id="rId130"/>
    <p:sldId id="2785" r:id="rId131"/>
    <p:sldId id="2788" r:id="rId132"/>
    <p:sldId id="2787" r:id="rId133"/>
    <p:sldId id="2790" r:id="rId134"/>
    <p:sldId id="2789" r:id="rId135"/>
    <p:sldId id="2791" r:id="rId136"/>
    <p:sldId id="2046" r:id="rId137"/>
    <p:sldId id="2048" r:id="rId138"/>
    <p:sldId id="2465" r:id="rId139"/>
    <p:sldId id="2778" r:id="rId140"/>
    <p:sldId id="3042" r:id="rId141"/>
    <p:sldId id="3044" r:id="rId142"/>
    <p:sldId id="2863" r:id="rId143"/>
    <p:sldId id="2864" r:id="rId144"/>
    <p:sldId id="2862" r:id="rId145"/>
    <p:sldId id="3045" r:id="rId146"/>
    <p:sldId id="3046" r:id="rId147"/>
    <p:sldId id="2751" r:id="rId148"/>
    <p:sldId id="3021" r:id="rId149"/>
    <p:sldId id="2882" r:id="rId150"/>
    <p:sldId id="2753" r:id="rId151"/>
    <p:sldId id="2960" r:id="rId152"/>
    <p:sldId id="3019" r:id="rId153"/>
    <p:sldId id="2752" r:id="rId154"/>
    <p:sldId id="2755" r:id="rId155"/>
    <p:sldId id="2754" r:id="rId156"/>
    <p:sldId id="2757" r:id="rId157"/>
    <p:sldId id="2756" r:id="rId158"/>
    <p:sldId id="2759" r:id="rId159"/>
    <p:sldId id="3020" r:id="rId160"/>
    <p:sldId id="2758" r:id="rId161"/>
    <p:sldId id="2760" r:id="rId162"/>
    <p:sldId id="2763" r:id="rId163"/>
    <p:sldId id="3022" r:id="rId164"/>
    <p:sldId id="3066" r:id="rId165"/>
    <p:sldId id="2762" r:id="rId166"/>
    <p:sldId id="2704" r:id="rId167"/>
    <p:sldId id="3169" r:id="rId168"/>
    <p:sldId id="2961" r:id="rId169"/>
    <p:sldId id="2962" r:id="rId170"/>
    <p:sldId id="2963" r:id="rId171"/>
    <p:sldId id="2964" r:id="rId172"/>
    <p:sldId id="2965" r:id="rId173"/>
    <p:sldId id="3170" r:id="rId174"/>
    <p:sldId id="3017" r:id="rId175"/>
    <p:sldId id="2065" r:id="rId176"/>
    <p:sldId id="2865" r:id="rId177"/>
    <p:sldId id="2015" r:id="rId178"/>
    <p:sldId id="2066" r:id="rId179"/>
    <p:sldId id="2948" r:id="rId180"/>
    <p:sldId id="2016" r:id="rId181"/>
    <p:sldId id="2866" r:id="rId182"/>
    <p:sldId id="2018" r:id="rId183"/>
    <p:sldId id="2949" r:id="rId184"/>
    <p:sldId id="2950" r:id="rId185"/>
    <p:sldId id="2017" r:id="rId186"/>
    <p:sldId id="2951" r:id="rId187"/>
    <p:sldId id="2021" r:id="rId188"/>
    <p:sldId id="2952" r:id="rId189"/>
    <p:sldId id="2954" r:id="rId190"/>
    <p:sldId id="2689" r:id="rId191"/>
    <p:sldId id="2020" r:id="rId192"/>
    <p:sldId id="2690" r:id="rId193"/>
    <p:sldId id="2955" r:id="rId194"/>
    <p:sldId id="2022" r:id="rId195"/>
    <p:sldId id="2692" r:id="rId196"/>
    <p:sldId id="2705" r:id="rId197"/>
    <p:sldId id="2889" r:id="rId198"/>
    <p:sldId id="2485" r:id="rId199"/>
    <p:sldId id="2905" r:id="rId200"/>
    <p:sldId id="2488" r:id="rId201"/>
    <p:sldId id="2890" r:id="rId202"/>
    <p:sldId id="2490" r:id="rId203"/>
    <p:sldId id="2906" r:id="rId204"/>
    <p:sldId id="2486" r:id="rId205"/>
    <p:sldId id="2487" r:id="rId206"/>
    <p:sldId id="3048" r:id="rId207"/>
    <p:sldId id="3141" r:id="rId208"/>
    <p:sldId id="2907" r:id="rId209"/>
    <p:sldId id="2895" r:id="rId210"/>
    <p:sldId id="2896" r:id="rId211"/>
    <p:sldId id="2493" r:id="rId212"/>
    <p:sldId id="2694" r:id="rId213"/>
    <p:sldId id="2943" r:id="rId214"/>
    <p:sldId id="2944" r:id="rId215"/>
    <p:sldId id="2945" r:id="rId216"/>
    <p:sldId id="2946" r:id="rId217"/>
    <p:sldId id="2947" r:id="rId218"/>
    <p:sldId id="2706" r:id="rId219"/>
    <p:sldId id="3146" r:id="rId220"/>
    <p:sldId id="3147" r:id="rId221"/>
    <p:sldId id="3148" r:id="rId222"/>
    <p:sldId id="3149" r:id="rId223"/>
    <p:sldId id="3150" r:id="rId224"/>
    <p:sldId id="3151" r:id="rId225"/>
    <p:sldId id="3152" r:id="rId226"/>
    <p:sldId id="3153" r:id="rId227"/>
    <p:sldId id="3154" r:id="rId228"/>
    <p:sldId id="3155" r:id="rId229"/>
    <p:sldId id="3156" r:id="rId230"/>
    <p:sldId id="3157" r:id="rId231"/>
    <p:sldId id="3158" r:id="rId232"/>
    <p:sldId id="3159" r:id="rId233"/>
    <p:sldId id="3160" r:id="rId234"/>
    <p:sldId id="3162" r:id="rId235"/>
    <p:sldId id="3163" r:id="rId236"/>
    <p:sldId id="3164" r:id="rId237"/>
    <p:sldId id="2556" r:id="rId238"/>
    <p:sldId id="2813" r:id="rId239"/>
    <p:sldId id="2557" r:id="rId240"/>
    <p:sldId id="2558" r:id="rId241"/>
    <p:sldId id="2559" r:id="rId242"/>
    <p:sldId id="2560" r:id="rId243"/>
    <p:sldId id="3142" r:id="rId244"/>
    <p:sldId id="3143" r:id="rId245"/>
    <p:sldId id="3144" r:id="rId246"/>
    <p:sldId id="3145" r:id="rId247"/>
    <p:sldId id="2868" r:id="rId248"/>
    <p:sldId id="2869" r:id="rId249"/>
    <p:sldId id="2870" r:id="rId250"/>
    <p:sldId id="3171" r:id="rId251"/>
    <p:sldId id="2871" r:id="rId252"/>
    <p:sldId id="2872" r:id="rId253"/>
    <p:sldId id="2873" r:id="rId254"/>
    <p:sldId id="2874" r:id="rId255"/>
    <p:sldId id="2878" r:id="rId256"/>
    <p:sldId id="3029" r:id="rId257"/>
    <p:sldId id="2665" r:id="rId258"/>
    <p:sldId id="2666" r:id="rId259"/>
    <p:sldId id="2667" r:id="rId260"/>
    <p:sldId id="2668" r:id="rId261"/>
    <p:sldId id="2669" r:id="rId262"/>
    <p:sldId id="3172" r:id="rId263"/>
    <p:sldId id="2670" r:id="rId264"/>
    <p:sldId id="2671" r:id="rId265"/>
    <p:sldId id="2867" r:id="rId266"/>
    <p:sldId id="3109" r:id="rId267"/>
    <p:sldId id="3069" r:id="rId268"/>
    <p:sldId id="3070" r:id="rId269"/>
    <p:sldId id="3071" r:id="rId270"/>
    <p:sldId id="3072" r:id="rId271"/>
    <p:sldId id="3073" r:id="rId272"/>
    <p:sldId id="3074" r:id="rId273"/>
    <p:sldId id="3075" r:id="rId274"/>
    <p:sldId id="3076" r:id="rId275"/>
    <p:sldId id="3077" r:id="rId276"/>
    <p:sldId id="3078" r:id="rId277"/>
    <p:sldId id="3079" r:id="rId278"/>
    <p:sldId id="3080" r:id="rId279"/>
    <p:sldId id="3081" r:id="rId280"/>
    <p:sldId id="3095" r:id="rId281"/>
    <p:sldId id="3096" r:id="rId282"/>
    <p:sldId id="3097" r:id="rId283"/>
    <p:sldId id="3098" r:id="rId284"/>
    <p:sldId id="3099" r:id="rId285"/>
    <p:sldId id="3100" r:id="rId286"/>
    <p:sldId id="3101" r:id="rId287"/>
    <p:sldId id="3102" r:id="rId288"/>
    <p:sldId id="3103" r:id="rId289"/>
    <p:sldId id="3104" r:id="rId290"/>
    <p:sldId id="3105" r:id="rId291"/>
    <p:sldId id="3106" r:id="rId292"/>
    <p:sldId id="3107" r:id="rId293"/>
    <p:sldId id="3108" r:id="rId294"/>
    <p:sldId id="2597" r:id="rId295"/>
    <p:sldId id="2715" r:id="rId296"/>
    <p:sldId id="2598" r:id="rId297"/>
    <p:sldId id="2599" r:id="rId298"/>
    <p:sldId id="2600" r:id="rId299"/>
    <p:sldId id="2601" r:id="rId300"/>
    <p:sldId id="2602" r:id="rId301"/>
    <p:sldId id="2603" r:id="rId302"/>
    <p:sldId id="2604" r:id="rId303"/>
    <p:sldId id="2605" r:id="rId304"/>
    <p:sldId id="2606" r:id="rId305"/>
    <p:sldId id="3111" r:id="rId306"/>
    <p:sldId id="3112" r:id="rId307"/>
    <p:sldId id="3113" r:id="rId308"/>
    <p:sldId id="3114" r:id="rId309"/>
    <p:sldId id="3115" r:id="rId310"/>
    <p:sldId id="3116" r:id="rId311"/>
    <p:sldId id="3117" r:id="rId312"/>
    <p:sldId id="3118" r:id="rId313"/>
    <p:sldId id="3119" r:id="rId314"/>
    <p:sldId id="3120" r:id="rId315"/>
    <p:sldId id="3121" r:id="rId316"/>
    <p:sldId id="3122" r:id="rId317"/>
    <p:sldId id="3123" r:id="rId318"/>
    <p:sldId id="3124" r:id="rId319"/>
    <p:sldId id="3125" r:id="rId320"/>
    <p:sldId id="3126" r:id="rId321"/>
    <p:sldId id="3127" r:id="rId322"/>
    <p:sldId id="3128" r:id="rId323"/>
    <p:sldId id="3129" r:id="rId324"/>
    <p:sldId id="3130" r:id="rId325"/>
    <p:sldId id="3131" r:id="rId326"/>
    <p:sldId id="3132" r:id="rId327"/>
    <p:sldId id="3133" r:id="rId328"/>
    <p:sldId id="3134" r:id="rId329"/>
    <p:sldId id="3135" r:id="rId330"/>
    <p:sldId id="3136" r:id="rId331"/>
    <p:sldId id="3137" r:id="rId332"/>
    <p:sldId id="2880" r:id="rId333"/>
    <p:sldId id="2708" r:id="rId334"/>
    <p:sldId id="2884" r:id="rId335"/>
    <p:sldId id="2497" r:id="rId336"/>
    <p:sldId id="2818" r:id="rId337"/>
    <p:sldId id="2498" r:id="rId338"/>
    <p:sldId id="2499" r:id="rId339"/>
    <p:sldId id="2500" r:id="rId340"/>
    <p:sldId id="2501" r:id="rId341"/>
    <p:sldId id="2502" r:id="rId342"/>
    <p:sldId id="2503" r:id="rId343"/>
    <p:sldId id="2504" r:id="rId344"/>
    <p:sldId id="2505" r:id="rId345"/>
    <p:sldId id="2506" r:id="rId346"/>
    <p:sldId id="2507" r:id="rId347"/>
    <p:sldId id="2508" r:id="rId348"/>
    <p:sldId id="2509" r:id="rId349"/>
    <p:sldId id="2510" r:id="rId350"/>
    <p:sldId id="2511" r:id="rId351"/>
    <p:sldId id="2512" r:id="rId352"/>
    <p:sldId id="2513" r:id="rId353"/>
    <p:sldId id="2514" r:id="rId354"/>
    <p:sldId id="2515" r:id="rId355"/>
    <p:sldId id="2516" r:id="rId356"/>
    <p:sldId id="2517" r:id="rId357"/>
    <p:sldId id="2526" r:id="rId358"/>
    <p:sldId id="2527" r:id="rId359"/>
    <p:sldId id="2528" r:id="rId360"/>
    <p:sldId id="2529" r:id="rId361"/>
    <p:sldId id="2530" r:id="rId362"/>
    <p:sldId id="2531" r:id="rId363"/>
    <p:sldId id="2532" r:id="rId364"/>
    <p:sldId id="2533" r:id="rId365"/>
    <p:sldId id="2534" r:id="rId366"/>
    <p:sldId id="2535" r:id="rId367"/>
    <p:sldId id="2536" r:id="rId368"/>
    <p:sldId id="2537" r:id="rId369"/>
    <p:sldId id="2545" r:id="rId370"/>
    <p:sldId id="2814" r:id="rId371"/>
    <p:sldId id="2546" r:id="rId372"/>
    <p:sldId id="2547" r:id="rId373"/>
    <p:sldId id="2548" r:id="rId374"/>
    <p:sldId id="3023" r:id="rId375"/>
    <p:sldId id="3024" r:id="rId376"/>
    <p:sldId id="2549" r:id="rId377"/>
    <p:sldId id="2552" r:id="rId378"/>
    <p:sldId id="3025" r:id="rId379"/>
  </p:sldIdLst>
  <p:sldSz cx="9144000" cy="6858000" type="screen4x3"/>
  <p:notesSz cx="6858000" cy="9144000"/>
  <p:defaultTex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3DFE9"/>
    <a:srgbClr val="F2F4F4"/>
    <a:srgbClr val="6B9B1A"/>
    <a:srgbClr val="D3DFEA"/>
    <a:srgbClr val="3366FF"/>
    <a:srgbClr val="575F57"/>
    <a:srgbClr val="5A5A59"/>
    <a:srgbClr val="004074"/>
    <a:srgbClr val="414141"/>
    <a:srgbClr val="57575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Orta Stil 2 - Vurgu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DBED569-4797-4DF1-A0F4-6AAB3CD982D8}" styleName="Açık Stil 3 - Vurgu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C4B1156A-380E-4F78-BDF5-A606A8083BF9}" styleName="Orta Stil 4 - Vurgu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5940675A-B579-460E-94D1-54222C63F5DA}" styleName="Stil Yok, Tablo Kılavuzu">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5758FB7-9AC5-4552-8A53-C91805E547FA}" styleName="Tema Uygulanmış Stil 1 - Vurgu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ema Uygulanmış Stil 1 - Vurgu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38" autoAdjust="0"/>
    <p:restoredTop sz="92209" autoAdjust="0"/>
  </p:normalViewPr>
  <p:slideViewPr>
    <p:cSldViewPr snapToGrid="0">
      <p:cViewPr>
        <p:scale>
          <a:sx n="100" d="100"/>
          <a:sy n="100" d="100"/>
        </p:scale>
        <p:origin x="-1920" y="-186"/>
      </p:cViewPr>
      <p:guideLst>
        <p:guide orient="horz" pos="2294"/>
        <p:guide orient="horz" pos="1151"/>
        <p:guide orient="horz" pos="2018"/>
        <p:guide orient="horz" pos="2652"/>
        <p:guide pos="5579"/>
        <p:guide pos="5266"/>
        <p:guide pos="198"/>
        <p:guide pos="3193"/>
        <p:guide pos="4934"/>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80" d="100"/>
        <a:sy n="180" d="100"/>
      </p:scale>
      <p:origin x="0" y="105426"/>
    </p:cViewPr>
  </p:sorterViewPr>
  <p:notesViewPr>
    <p:cSldViewPr snapToGrid="0">
      <p:cViewPr varScale="1">
        <p:scale>
          <a:sx n="85" d="100"/>
          <a:sy n="85" d="100"/>
        </p:scale>
        <p:origin x="-3906" y="-96"/>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6.xml"/><Relationship Id="rId299" Type="http://schemas.openxmlformats.org/officeDocument/2006/relationships/slide" Target="slides/slide278.xml"/><Relationship Id="rId21" Type="http://schemas.openxmlformats.org/officeDocument/2006/relationships/slideMaster" Target="slideMasters/slideMaster21.xml"/><Relationship Id="rId42" Type="http://schemas.openxmlformats.org/officeDocument/2006/relationships/slide" Target="slides/slide21.xml"/><Relationship Id="rId63" Type="http://schemas.openxmlformats.org/officeDocument/2006/relationships/slide" Target="slides/slide42.xml"/><Relationship Id="rId84" Type="http://schemas.openxmlformats.org/officeDocument/2006/relationships/slide" Target="slides/slide63.xml"/><Relationship Id="rId138" Type="http://schemas.openxmlformats.org/officeDocument/2006/relationships/slide" Target="slides/slide117.xml"/><Relationship Id="rId159" Type="http://schemas.openxmlformats.org/officeDocument/2006/relationships/slide" Target="slides/slide138.xml"/><Relationship Id="rId324" Type="http://schemas.openxmlformats.org/officeDocument/2006/relationships/slide" Target="slides/slide303.xml"/><Relationship Id="rId345" Type="http://schemas.openxmlformats.org/officeDocument/2006/relationships/slide" Target="slides/slide324.xml"/><Relationship Id="rId366" Type="http://schemas.openxmlformats.org/officeDocument/2006/relationships/slide" Target="slides/slide345.xml"/><Relationship Id="rId170" Type="http://schemas.openxmlformats.org/officeDocument/2006/relationships/slide" Target="slides/slide149.xml"/><Relationship Id="rId191" Type="http://schemas.openxmlformats.org/officeDocument/2006/relationships/slide" Target="slides/slide170.xml"/><Relationship Id="rId205" Type="http://schemas.openxmlformats.org/officeDocument/2006/relationships/slide" Target="slides/slide184.xml"/><Relationship Id="rId226" Type="http://schemas.openxmlformats.org/officeDocument/2006/relationships/slide" Target="slides/slide205.xml"/><Relationship Id="rId247" Type="http://schemas.openxmlformats.org/officeDocument/2006/relationships/slide" Target="slides/slide226.xml"/><Relationship Id="rId107" Type="http://schemas.openxmlformats.org/officeDocument/2006/relationships/slide" Target="slides/slide86.xml"/><Relationship Id="rId268" Type="http://schemas.openxmlformats.org/officeDocument/2006/relationships/slide" Target="slides/slide247.xml"/><Relationship Id="rId289" Type="http://schemas.openxmlformats.org/officeDocument/2006/relationships/slide" Target="slides/slide268.xml"/><Relationship Id="rId11" Type="http://schemas.openxmlformats.org/officeDocument/2006/relationships/slideMaster" Target="slideMasters/slideMaster11.xml"/><Relationship Id="rId32" Type="http://schemas.openxmlformats.org/officeDocument/2006/relationships/slide" Target="slides/slide11.xml"/><Relationship Id="rId53" Type="http://schemas.openxmlformats.org/officeDocument/2006/relationships/slide" Target="slides/slide32.xml"/><Relationship Id="rId74" Type="http://schemas.openxmlformats.org/officeDocument/2006/relationships/slide" Target="slides/slide53.xml"/><Relationship Id="rId128" Type="http://schemas.openxmlformats.org/officeDocument/2006/relationships/slide" Target="slides/slide107.xml"/><Relationship Id="rId149" Type="http://schemas.openxmlformats.org/officeDocument/2006/relationships/slide" Target="slides/slide128.xml"/><Relationship Id="rId314" Type="http://schemas.openxmlformats.org/officeDocument/2006/relationships/slide" Target="slides/slide293.xml"/><Relationship Id="rId335" Type="http://schemas.openxmlformats.org/officeDocument/2006/relationships/slide" Target="slides/slide314.xml"/><Relationship Id="rId356" Type="http://schemas.openxmlformats.org/officeDocument/2006/relationships/slide" Target="slides/slide335.xml"/><Relationship Id="rId377" Type="http://schemas.openxmlformats.org/officeDocument/2006/relationships/slide" Target="slides/slide356.xml"/><Relationship Id="rId5" Type="http://schemas.openxmlformats.org/officeDocument/2006/relationships/slideMaster" Target="slideMasters/slideMaster5.xml"/><Relationship Id="rId95" Type="http://schemas.openxmlformats.org/officeDocument/2006/relationships/slide" Target="slides/slide74.xml"/><Relationship Id="rId160" Type="http://schemas.openxmlformats.org/officeDocument/2006/relationships/slide" Target="slides/slide139.xml"/><Relationship Id="rId181" Type="http://schemas.openxmlformats.org/officeDocument/2006/relationships/slide" Target="slides/slide160.xml"/><Relationship Id="rId216" Type="http://schemas.openxmlformats.org/officeDocument/2006/relationships/slide" Target="slides/slide195.xml"/><Relationship Id="rId237" Type="http://schemas.openxmlformats.org/officeDocument/2006/relationships/slide" Target="slides/slide216.xml"/><Relationship Id="rId258" Type="http://schemas.openxmlformats.org/officeDocument/2006/relationships/slide" Target="slides/slide237.xml"/><Relationship Id="rId279" Type="http://schemas.openxmlformats.org/officeDocument/2006/relationships/slide" Target="slides/slide258.xml"/><Relationship Id="rId22" Type="http://schemas.openxmlformats.org/officeDocument/2006/relationships/slide" Target="slides/slide1.xml"/><Relationship Id="rId43" Type="http://schemas.openxmlformats.org/officeDocument/2006/relationships/slide" Target="slides/slide22.xml"/><Relationship Id="rId64" Type="http://schemas.openxmlformats.org/officeDocument/2006/relationships/slide" Target="slides/slide43.xml"/><Relationship Id="rId118" Type="http://schemas.openxmlformats.org/officeDocument/2006/relationships/slide" Target="slides/slide97.xml"/><Relationship Id="rId139" Type="http://schemas.openxmlformats.org/officeDocument/2006/relationships/slide" Target="slides/slide118.xml"/><Relationship Id="rId290" Type="http://schemas.openxmlformats.org/officeDocument/2006/relationships/slide" Target="slides/slide269.xml"/><Relationship Id="rId304" Type="http://schemas.openxmlformats.org/officeDocument/2006/relationships/slide" Target="slides/slide283.xml"/><Relationship Id="rId325" Type="http://schemas.openxmlformats.org/officeDocument/2006/relationships/slide" Target="slides/slide304.xml"/><Relationship Id="rId346" Type="http://schemas.openxmlformats.org/officeDocument/2006/relationships/slide" Target="slides/slide325.xml"/><Relationship Id="rId367" Type="http://schemas.openxmlformats.org/officeDocument/2006/relationships/slide" Target="slides/slide346.xml"/><Relationship Id="rId85" Type="http://schemas.openxmlformats.org/officeDocument/2006/relationships/slide" Target="slides/slide64.xml"/><Relationship Id="rId150" Type="http://schemas.openxmlformats.org/officeDocument/2006/relationships/slide" Target="slides/slide129.xml"/><Relationship Id="rId171" Type="http://schemas.openxmlformats.org/officeDocument/2006/relationships/slide" Target="slides/slide150.xml"/><Relationship Id="rId192" Type="http://schemas.openxmlformats.org/officeDocument/2006/relationships/slide" Target="slides/slide171.xml"/><Relationship Id="rId206" Type="http://schemas.openxmlformats.org/officeDocument/2006/relationships/slide" Target="slides/slide185.xml"/><Relationship Id="rId227" Type="http://schemas.openxmlformats.org/officeDocument/2006/relationships/slide" Target="slides/slide206.xml"/><Relationship Id="rId248" Type="http://schemas.openxmlformats.org/officeDocument/2006/relationships/slide" Target="slides/slide227.xml"/><Relationship Id="rId269" Type="http://schemas.openxmlformats.org/officeDocument/2006/relationships/slide" Target="slides/slide248.xml"/><Relationship Id="rId12" Type="http://schemas.openxmlformats.org/officeDocument/2006/relationships/slideMaster" Target="slideMasters/slideMaster12.xml"/><Relationship Id="rId33" Type="http://schemas.openxmlformats.org/officeDocument/2006/relationships/slide" Target="slides/slide12.xml"/><Relationship Id="rId108" Type="http://schemas.openxmlformats.org/officeDocument/2006/relationships/slide" Target="slides/slide87.xml"/><Relationship Id="rId129" Type="http://schemas.openxmlformats.org/officeDocument/2006/relationships/slide" Target="slides/slide108.xml"/><Relationship Id="rId280" Type="http://schemas.openxmlformats.org/officeDocument/2006/relationships/slide" Target="slides/slide259.xml"/><Relationship Id="rId315" Type="http://schemas.openxmlformats.org/officeDocument/2006/relationships/slide" Target="slides/slide294.xml"/><Relationship Id="rId336" Type="http://schemas.openxmlformats.org/officeDocument/2006/relationships/slide" Target="slides/slide315.xml"/><Relationship Id="rId357" Type="http://schemas.openxmlformats.org/officeDocument/2006/relationships/slide" Target="slides/slide336.xml"/><Relationship Id="rId54" Type="http://schemas.openxmlformats.org/officeDocument/2006/relationships/slide" Target="slides/slide33.xml"/><Relationship Id="rId75" Type="http://schemas.openxmlformats.org/officeDocument/2006/relationships/slide" Target="slides/slide54.xml"/><Relationship Id="rId96" Type="http://schemas.openxmlformats.org/officeDocument/2006/relationships/slide" Target="slides/slide75.xml"/><Relationship Id="rId140" Type="http://schemas.openxmlformats.org/officeDocument/2006/relationships/slide" Target="slides/slide119.xml"/><Relationship Id="rId161" Type="http://schemas.openxmlformats.org/officeDocument/2006/relationships/slide" Target="slides/slide140.xml"/><Relationship Id="rId182" Type="http://schemas.openxmlformats.org/officeDocument/2006/relationships/slide" Target="slides/slide161.xml"/><Relationship Id="rId217" Type="http://schemas.openxmlformats.org/officeDocument/2006/relationships/slide" Target="slides/slide196.xml"/><Relationship Id="rId378" Type="http://schemas.openxmlformats.org/officeDocument/2006/relationships/slide" Target="slides/slide357.xml"/><Relationship Id="rId6" Type="http://schemas.openxmlformats.org/officeDocument/2006/relationships/slideMaster" Target="slideMasters/slideMaster6.xml"/><Relationship Id="rId238" Type="http://schemas.openxmlformats.org/officeDocument/2006/relationships/slide" Target="slides/slide217.xml"/><Relationship Id="rId259" Type="http://schemas.openxmlformats.org/officeDocument/2006/relationships/slide" Target="slides/slide238.xml"/><Relationship Id="rId23" Type="http://schemas.openxmlformats.org/officeDocument/2006/relationships/slide" Target="slides/slide2.xml"/><Relationship Id="rId119" Type="http://schemas.openxmlformats.org/officeDocument/2006/relationships/slide" Target="slides/slide98.xml"/><Relationship Id="rId270" Type="http://schemas.openxmlformats.org/officeDocument/2006/relationships/slide" Target="slides/slide249.xml"/><Relationship Id="rId291" Type="http://schemas.openxmlformats.org/officeDocument/2006/relationships/slide" Target="slides/slide270.xml"/><Relationship Id="rId305" Type="http://schemas.openxmlformats.org/officeDocument/2006/relationships/slide" Target="slides/slide284.xml"/><Relationship Id="rId326" Type="http://schemas.openxmlformats.org/officeDocument/2006/relationships/slide" Target="slides/slide305.xml"/><Relationship Id="rId347" Type="http://schemas.openxmlformats.org/officeDocument/2006/relationships/slide" Target="slides/slide326.xml"/><Relationship Id="rId44" Type="http://schemas.openxmlformats.org/officeDocument/2006/relationships/slide" Target="slides/slide23.xml"/><Relationship Id="rId65" Type="http://schemas.openxmlformats.org/officeDocument/2006/relationships/slide" Target="slides/slide44.xml"/><Relationship Id="rId86" Type="http://schemas.openxmlformats.org/officeDocument/2006/relationships/slide" Target="slides/slide65.xml"/><Relationship Id="rId130" Type="http://schemas.openxmlformats.org/officeDocument/2006/relationships/slide" Target="slides/slide109.xml"/><Relationship Id="rId151" Type="http://schemas.openxmlformats.org/officeDocument/2006/relationships/slide" Target="slides/slide130.xml"/><Relationship Id="rId368" Type="http://schemas.openxmlformats.org/officeDocument/2006/relationships/slide" Target="slides/slide347.xml"/><Relationship Id="rId172" Type="http://schemas.openxmlformats.org/officeDocument/2006/relationships/slide" Target="slides/slide151.xml"/><Relationship Id="rId193" Type="http://schemas.openxmlformats.org/officeDocument/2006/relationships/slide" Target="slides/slide172.xml"/><Relationship Id="rId207" Type="http://schemas.openxmlformats.org/officeDocument/2006/relationships/slide" Target="slides/slide186.xml"/><Relationship Id="rId228" Type="http://schemas.openxmlformats.org/officeDocument/2006/relationships/slide" Target="slides/slide207.xml"/><Relationship Id="rId249" Type="http://schemas.openxmlformats.org/officeDocument/2006/relationships/slide" Target="slides/slide228.xml"/><Relationship Id="rId13" Type="http://schemas.openxmlformats.org/officeDocument/2006/relationships/slideMaster" Target="slideMasters/slideMaster13.xml"/><Relationship Id="rId109" Type="http://schemas.openxmlformats.org/officeDocument/2006/relationships/slide" Target="slides/slide88.xml"/><Relationship Id="rId260" Type="http://schemas.openxmlformats.org/officeDocument/2006/relationships/slide" Target="slides/slide239.xml"/><Relationship Id="rId281" Type="http://schemas.openxmlformats.org/officeDocument/2006/relationships/slide" Target="slides/slide260.xml"/><Relationship Id="rId316" Type="http://schemas.openxmlformats.org/officeDocument/2006/relationships/slide" Target="slides/slide295.xml"/><Relationship Id="rId337" Type="http://schemas.openxmlformats.org/officeDocument/2006/relationships/slide" Target="slides/slide316.xml"/><Relationship Id="rId34" Type="http://schemas.openxmlformats.org/officeDocument/2006/relationships/slide" Target="slides/slide13.xml"/><Relationship Id="rId55" Type="http://schemas.openxmlformats.org/officeDocument/2006/relationships/slide" Target="slides/slide34.xml"/><Relationship Id="rId76" Type="http://schemas.openxmlformats.org/officeDocument/2006/relationships/slide" Target="slides/slide55.xml"/><Relationship Id="rId97" Type="http://schemas.openxmlformats.org/officeDocument/2006/relationships/slide" Target="slides/slide76.xml"/><Relationship Id="rId120" Type="http://schemas.openxmlformats.org/officeDocument/2006/relationships/slide" Target="slides/slide99.xml"/><Relationship Id="rId141" Type="http://schemas.openxmlformats.org/officeDocument/2006/relationships/slide" Target="slides/slide120.xml"/><Relationship Id="rId358" Type="http://schemas.openxmlformats.org/officeDocument/2006/relationships/slide" Target="slides/slide337.xml"/><Relationship Id="rId379" Type="http://schemas.openxmlformats.org/officeDocument/2006/relationships/slide" Target="slides/slide358.xml"/><Relationship Id="rId7" Type="http://schemas.openxmlformats.org/officeDocument/2006/relationships/slideMaster" Target="slideMasters/slideMaster7.xml"/><Relationship Id="rId162" Type="http://schemas.openxmlformats.org/officeDocument/2006/relationships/slide" Target="slides/slide141.xml"/><Relationship Id="rId183" Type="http://schemas.openxmlformats.org/officeDocument/2006/relationships/slide" Target="slides/slide162.xml"/><Relationship Id="rId218" Type="http://schemas.openxmlformats.org/officeDocument/2006/relationships/slide" Target="slides/slide197.xml"/><Relationship Id="rId239" Type="http://schemas.openxmlformats.org/officeDocument/2006/relationships/slide" Target="slides/slide218.xml"/><Relationship Id="rId250" Type="http://schemas.openxmlformats.org/officeDocument/2006/relationships/slide" Target="slides/slide229.xml"/><Relationship Id="rId271" Type="http://schemas.openxmlformats.org/officeDocument/2006/relationships/slide" Target="slides/slide250.xml"/><Relationship Id="rId292" Type="http://schemas.openxmlformats.org/officeDocument/2006/relationships/slide" Target="slides/slide271.xml"/><Relationship Id="rId306" Type="http://schemas.openxmlformats.org/officeDocument/2006/relationships/slide" Target="slides/slide285.xml"/><Relationship Id="rId24" Type="http://schemas.openxmlformats.org/officeDocument/2006/relationships/slide" Target="slides/slide3.xml"/><Relationship Id="rId45" Type="http://schemas.openxmlformats.org/officeDocument/2006/relationships/slide" Target="slides/slide24.xml"/><Relationship Id="rId66" Type="http://schemas.openxmlformats.org/officeDocument/2006/relationships/slide" Target="slides/slide45.xml"/><Relationship Id="rId87" Type="http://schemas.openxmlformats.org/officeDocument/2006/relationships/slide" Target="slides/slide66.xml"/><Relationship Id="rId110" Type="http://schemas.openxmlformats.org/officeDocument/2006/relationships/slide" Target="slides/slide89.xml"/><Relationship Id="rId131" Type="http://schemas.openxmlformats.org/officeDocument/2006/relationships/slide" Target="slides/slide110.xml"/><Relationship Id="rId327" Type="http://schemas.openxmlformats.org/officeDocument/2006/relationships/slide" Target="slides/slide306.xml"/><Relationship Id="rId348" Type="http://schemas.openxmlformats.org/officeDocument/2006/relationships/slide" Target="slides/slide327.xml"/><Relationship Id="rId369" Type="http://schemas.openxmlformats.org/officeDocument/2006/relationships/slide" Target="slides/slide348.xml"/><Relationship Id="rId152" Type="http://schemas.openxmlformats.org/officeDocument/2006/relationships/slide" Target="slides/slide131.xml"/><Relationship Id="rId173" Type="http://schemas.openxmlformats.org/officeDocument/2006/relationships/slide" Target="slides/slide152.xml"/><Relationship Id="rId194" Type="http://schemas.openxmlformats.org/officeDocument/2006/relationships/slide" Target="slides/slide173.xml"/><Relationship Id="rId208" Type="http://schemas.openxmlformats.org/officeDocument/2006/relationships/slide" Target="slides/slide187.xml"/><Relationship Id="rId229" Type="http://schemas.openxmlformats.org/officeDocument/2006/relationships/slide" Target="slides/slide208.xml"/><Relationship Id="rId380" Type="http://schemas.openxmlformats.org/officeDocument/2006/relationships/notesMaster" Target="notesMasters/notesMaster1.xml"/><Relationship Id="rId240" Type="http://schemas.openxmlformats.org/officeDocument/2006/relationships/slide" Target="slides/slide219.xml"/><Relationship Id="rId261" Type="http://schemas.openxmlformats.org/officeDocument/2006/relationships/slide" Target="slides/slide240.xml"/><Relationship Id="rId14" Type="http://schemas.openxmlformats.org/officeDocument/2006/relationships/slideMaster" Target="slideMasters/slideMaster14.xml"/><Relationship Id="rId35" Type="http://schemas.openxmlformats.org/officeDocument/2006/relationships/slide" Target="slides/slide14.xml"/><Relationship Id="rId56" Type="http://schemas.openxmlformats.org/officeDocument/2006/relationships/slide" Target="slides/slide35.xml"/><Relationship Id="rId77" Type="http://schemas.openxmlformats.org/officeDocument/2006/relationships/slide" Target="slides/slide56.xml"/><Relationship Id="rId100" Type="http://schemas.openxmlformats.org/officeDocument/2006/relationships/slide" Target="slides/slide79.xml"/><Relationship Id="rId282" Type="http://schemas.openxmlformats.org/officeDocument/2006/relationships/slide" Target="slides/slide261.xml"/><Relationship Id="rId317" Type="http://schemas.openxmlformats.org/officeDocument/2006/relationships/slide" Target="slides/slide296.xml"/><Relationship Id="rId338" Type="http://schemas.openxmlformats.org/officeDocument/2006/relationships/slide" Target="slides/slide317.xml"/><Relationship Id="rId359" Type="http://schemas.openxmlformats.org/officeDocument/2006/relationships/slide" Target="slides/slide338.xml"/><Relationship Id="rId8" Type="http://schemas.openxmlformats.org/officeDocument/2006/relationships/slideMaster" Target="slideMasters/slideMaster8.xml"/><Relationship Id="rId98" Type="http://schemas.openxmlformats.org/officeDocument/2006/relationships/slide" Target="slides/slide77.xml"/><Relationship Id="rId121" Type="http://schemas.openxmlformats.org/officeDocument/2006/relationships/slide" Target="slides/slide100.xml"/><Relationship Id="rId142" Type="http://schemas.openxmlformats.org/officeDocument/2006/relationships/slide" Target="slides/slide121.xml"/><Relationship Id="rId163" Type="http://schemas.openxmlformats.org/officeDocument/2006/relationships/slide" Target="slides/slide142.xml"/><Relationship Id="rId184" Type="http://schemas.openxmlformats.org/officeDocument/2006/relationships/slide" Target="slides/slide163.xml"/><Relationship Id="rId219" Type="http://schemas.openxmlformats.org/officeDocument/2006/relationships/slide" Target="slides/slide198.xml"/><Relationship Id="rId370" Type="http://schemas.openxmlformats.org/officeDocument/2006/relationships/slide" Target="slides/slide349.xml"/><Relationship Id="rId230" Type="http://schemas.openxmlformats.org/officeDocument/2006/relationships/slide" Target="slides/slide209.xml"/><Relationship Id="rId251" Type="http://schemas.openxmlformats.org/officeDocument/2006/relationships/slide" Target="slides/slide230.xml"/><Relationship Id="rId25" Type="http://schemas.openxmlformats.org/officeDocument/2006/relationships/slide" Target="slides/slide4.xml"/><Relationship Id="rId46" Type="http://schemas.openxmlformats.org/officeDocument/2006/relationships/slide" Target="slides/slide25.xml"/><Relationship Id="rId67" Type="http://schemas.openxmlformats.org/officeDocument/2006/relationships/slide" Target="slides/slide46.xml"/><Relationship Id="rId272" Type="http://schemas.openxmlformats.org/officeDocument/2006/relationships/slide" Target="slides/slide251.xml"/><Relationship Id="rId293" Type="http://schemas.openxmlformats.org/officeDocument/2006/relationships/slide" Target="slides/slide272.xml"/><Relationship Id="rId307" Type="http://schemas.openxmlformats.org/officeDocument/2006/relationships/slide" Target="slides/slide286.xml"/><Relationship Id="rId328" Type="http://schemas.openxmlformats.org/officeDocument/2006/relationships/slide" Target="slides/slide307.xml"/><Relationship Id="rId349" Type="http://schemas.openxmlformats.org/officeDocument/2006/relationships/slide" Target="slides/slide328.xml"/><Relationship Id="rId88" Type="http://schemas.openxmlformats.org/officeDocument/2006/relationships/slide" Target="slides/slide67.xml"/><Relationship Id="rId111" Type="http://schemas.openxmlformats.org/officeDocument/2006/relationships/slide" Target="slides/slide90.xml"/><Relationship Id="rId132" Type="http://schemas.openxmlformats.org/officeDocument/2006/relationships/slide" Target="slides/slide111.xml"/><Relationship Id="rId153" Type="http://schemas.openxmlformats.org/officeDocument/2006/relationships/slide" Target="slides/slide132.xml"/><Relationship Id="rId174" Type="http://schemas.openxmlformats.org/officeDocument/2006/relationships/slide" Target="slides/slide153.xml"/><Relationship Id="rId195" Type="http://schemas.openxmlformats.org/officeDocument/2006/relationships/slide" Target="slides/slide174.xml"/><Relationship Id="rId209" Type="http://schemas.openxmlformats.org/officeDocument/2006/relationships/slide" Target="slides/slide188.xml"/><Relationship Id="rId360" Type="http://schemas.openxmlformats.org/officeDocument/2006/relationships/slide" Target="slides/slide339.xml"/><Relationship Id="rId381" Type="http://schemas.openxmlformats.org/officeDocument/2006/relationships/handoutMaster" Target="handoutMasters/handoutMaster1.xml"/><Relationship Id="rId220" Type="http://schemas.openxmlformats.org/officeDocument/2006/relationships/slide" Target="slides/slide199.xml"/><Relationship Id="rId241" Type="http://schemas.openxmlformats.org/officeDocument/2006/relationships/slide" Target="slides/slide220.xml"/><Relationship Id="rId15" Type="http://schemas.openxmlformats.org/officeDocument/2006/relationships/slideMaster" Target="slideMasters/slideMaster15.xml"/><Relationship Id="rId36" Type="http://schemas.openxmlformats.org/officeDocument/2006/relationships/slide" Target="slides/slide15.xml"/><Relationship Id="rId57" Type="http://schemas.openxmlformats.org/officeDocument/2006/relationships/slide" Target="slides/slide36.xml"/><Relationship Id="rId262" Type="http://schemas.openxmlformats.org/officeDocument/2006/relationships/slide" Target="slides/slide241.xml"/><Relationship Id="rId283" Type="http://schemas.openxmlformats.org/officeDocument/2006/relationships/slide" Target="slides/slide262.xml"/><Relationship Id="rId318" Type="http://schemas.openxmlformats.org/officeDocument/2006/relationships/slide" Target="slides/slide297.xml"/><Relationship Id="rId339" Type="http://schemas.openxmlformats.org/officeDocument/2006/relationships/slide" Target="slides/slide318.xml"/><Relationship Id="rId78" Type="http://schemas.openxmlformats.org/officeDocument/2006/relationships/slide" Target="slides/slide57.xml"/><Relationship Id="rId99" Type="http://schemas.openxmlformats.org/officeDocument/2006/relationships/slide" Target="slides/slide78.xml"/><Relationship Id="rId101" Type="http://schemas.openxmlformats.org/officeDocument/2006/relationships/slide" Target="slides/slide80.xml"/><Relationship Id="rId122" Type="http://schemas.openxmlformats.org/officeDocument/2006/relationships/slide" Target="slides/slide101.xml"/><Relationship Id="rId143" Type="http://schemas.openxmlformats.org/officeDocument/2006/relationships/slide" Target="slides/slide122.xml"/><Relationship Id="rId164" Type="http://schemas.openxmlformats.org/officeDocument/2006/relationships/slide" Target="slides/slide143.xml"/><Relationship Id="rId185" Type="http://schemas.openxmlformats.org/officeDocument/2006/relationships/slide" Target="slides/slide164.xml"/><Relationship Id="rId350" Type="http://schemas.openxmlformats.org/officeDocument/2006/relationships/slide" Target="slides/slide329.xml"/><Relationship Id="rId371" Type="http://schemas.openxmlformats.org/officeDocument/2006/relationships/slide" Target="slides/slide350.xml"/><Relationship Id="rId9" Type="http://schemas.openxmlformats.org/officeDocument/2006/relationships/slideMaster" Target="slideMasters/slideMaster9.xml"/><Relationship Id="rId210" Type="http://schemas.openxmlformats.org/officeDocument/2006/relationships/slide" Target="slides/slide189.xml"/><Relationship Id="rId26" Type="http://schemas.openxmlformats.org/officeDocument/2006/relationships/slide" Target="slides/slide5.xml"/><Relationship Id="rId231" Type="http://schemas.openxmlformats.org/officeDocument/2006/relationships/slide" Target="slides/slide210.xml"/><Relationship Id="rId252" Type="http://schemas.openxmlformats.org/officeDocument/2006/relationships/slide" Target="slides/slide231.xml"/><Relationship Id="rId273" Type="http://schemas.openxmlformats.org/officeDocument/2006/relationships/slide" Target="slides/slide252.xml"/><Relationship Id="rId294" Type="http://schemas.openxmlformats.org/officeDocument/2006/relationships/slide" Target="slides/slide273.xml"/><Relationship Id="rId308" Type="http://schemas.openxmlformats.org/officeDocument/2006/relationships/slide" Target="slides/slide287.xml"/><Relationship Id="rId329" Type="http://schemas.openxmlformats.org/officeDocument/2006/relationships/slide" Target="slides/slide308.xml"/><Relationship Id="rId47" Type="http://schemas.openxmlformats.org/officeDocument/2006/relationships/slide" Target="slides/slide26.xml"/><Relationship Id="rId68" Type="http://schemas.openxmlformats.org/officeDocument/2006/relationships/slide" Target="slides/slide47.xml"/><Relationship Id="rId89" Type="http://schemas.openxmlformats.org/officeDocument/2006/relationships/slide" Target="slides/slide68.xml"/><Relationship Id="rId112" Type="http://schemas.openxmlformats.org/officeDocument/2006/relationships/slide" Target="slides/slide91.xml"/><Relationship Id="rId133" Type="http://schemas.openxmlformats.org/officeDocument/2006/relationships/slide" Target="slides/slide112.xml"/><Relationship Id="rId154" Type="http://schemas.openxmlformats.org/officeDocument/2006/relationships/slide" Target="slides/slide133.xml"/><Relationship Id="rId175" Type="http://schemas.openxmlformats.org/officeDocument/2006/relationships/slide" Target="slides/slide154.xml"/><Relationship Id="rId340" Type="http://schemas.openxmlformats.org/officeDocument/2006/relationships/slide" Target="slides/slide319.xml"/><Relationship Id="rId361" Type="http://schemas.openxmlformats.org/officeDocument/2006/relationships/slide" Target="slides/slide340.xml"/><Relationship Id="rId196" Type="http://schemas.openxmlformats.org/officeDocument/2006/relationships/slide" Target="slides/slide175.xml"/><Relationship Id="rId200" Type="http://schemas.openxmlformats.org/officeDocument/2006/relationships/slide" Target="slides/slide179.xml"/><Relationship Id="rId382" Type="http://schemas.openxmlformats.org/officeDocument/2006/relationships/presProps" Target="presProps.xml"/><Relationship Id="rId16" Type="http://schemas.openxmlformats.org/officeDocument/2006/relationships/slideMaster" Target="slideMasters/slideMaster16.xml"/><Relationship Id="rId221" Type="http://schemas.openxmlformats.org/officeDocument/2006/relationships/slide" Target="slides/slide200.xml"/><Relationship Id="rId242" Type="http://schemas.openxmlformats.org/officeDocument/2006/relationships/slide" Target="slides/slide221.xml"/><Relationship Id="rId263" Type="http://schemas.openxmlformats.org/officeDocument/2006/relationships/slide" Target="slides/slide242.xml"/><Relationship Id="rId284" Type="http://schemas.openxmlformats.org/officeDocument/2006/relationships/slide" Target="slides/slide263.xml"/><Relationship Id="rId319" Type="http://schemas.openxmlformats.org/officeDocument/2006/relationships/slide" Target="slides/slide298.xml"/><Relationship Id="rId37" Type="http://schemas.openxmlformats.org/officeDocument/2006/relationships/slide" Target="slides/slide16.xml"/><Relationship Id="rId58" Type="http://schemas.openxmlformats.org/officeDocument/2006/relationships/slide" Target="slides/slide37.xml"/><Relationship Id="rId79" Type="http://schemas.openxmlformats.org/officeDocument/2006/relationships/slide" Target="slides/slide58.xml"/><Relationship Id="rId102" Type="http://schemas.openxmlformats.org/officeDocument/2006/relationships/slide" Target="slides/slide81.xml"/><Relationship Id="rId123" Type="http://schemas.openxmlformats.org/officeDocument/2006/relationships/slide" Target="slides/slide102.xml"/><Relationship Id="rId144" Type="http://schemas.openxmlformats.org/officeDocument/2006/relationships/slide" Target="slides/slide123.xml"/><Relationship Id="rId330" Type="http://schemas.openxmlformats.org/officeDocument/2006/relationships/slide" Target="slides/slide309.xml"/><Relationship Id="rId90" Type="http://schemas.openxmlformats.org/officeDocument/2006/relationships/slide" Target="slides/slide69.xml"/><Relationship Id="rId165" Type="http://schemas.openxmlformats.org/officeDocument/2006/relationships/slide" Target="slides/slide144.xml"/><Relationship Id="rId186" Type="http://schemas.openxmlformats.org/officeDocument/2006/relationships/slide" Target="slides/slide165.xml"/><Relationship Id="rId351" Type="http://schemas.openxmlformats.org/officeDocument/2006/relationships/slide" Target="slides/slide330.xml"/><Relationship Id="rId372" Type="http://schemas.openxmlformats.org/officeDocument/2006/relationships/slide" Target="slides/slide351.xml"/><Relationship Id="rId211" Type="http://schemas.openxmlformats.org/officeDocument/2006/relationships/slide" Target="slides/slide190.xml"/><Relationship Id="rId232" Type="http://schemas.openxmlformats.org/officeDocument/2006/relationships/slide" Target="slides/slide211.xml"/><Relationship Id="rId253" Type="http://schemas.openxmlformats.org/officeDocument/2006/relationships/slide" Target="slides/slide232.xml"/><Relationship Id="rId274" Type="http://schemas.openxmlformats.org/officeDocument/2006/relationships/slide" Target="slides/slide253.xml"/><Relationship Id="rId295" Type="http://schemas.openxmlformats.org/officeDocument/2006/relationships/slide" Target="slides/slide274.xml"/><Relationship Id="rId309" Type="http://schemas.openxmlformats.org/officeDocument/2006/relationships/slide" Target="slides/slide288.xml"/><Relationship Id="rId27" Type="http://schemas.openxmlformats.org/officeDocument/2006/relationships/slide" Target="slides/slide6.xml"/><Relationship Id="rId48" Type="http://schemas.openxmlformats.org/officeDocument/2006/relationships/slide" Target="slides/slide27.xml"/><Relationship Id="rId69" Type="http://schemas.openxmlformats.org/officeDocument/2006/relationships/slide" Target="slides/slide48.xml"/><Relationship Id="rId113" Type="http://schemas.openxmlformats.org/officeDocument/2006/relationships/slide" Target="slides/slide92.xml"/><Relationship Id="rId134" Type="http://schemas.openxmlformats.org/officeDocument/2006/relationships/slide" Target="slides/slide113.xml"/><Relationship Id="rId320" Type="http://schemas.openxmlformats.org/officeDocument/2006/relationships/slide" Target="slides/slide299.xml"/><Relationship Id="rId80" Type="http://schemas.openxmlformats.org/officeDocument/2006/relationships/slide" Target="slides/slide59.xml"/><Relationship Id="rId155" Type="http://schemas.openxmlformats.org/officeDocument/2006/relationships/slide" Target="slides/slide134.xml"/><Relationship Id="rId176" Type="http://schemas.openxmlformats.org/officeDocument/2006/relationships/slide" Target="slides/slide155.xml"/><Relationship Id="rId197" Type="http://schemas.openxmlformats.org/officeDocument/2006/relationships/slide" Target="slides/slide176.xml"/><Relationship Id="rId341" Type="http://schemas.openxmlformats.org/officeDocument/2006/relationships/slide" Target="slides/slide320.xml"/><Relationship Id="rId362" Type="http://schemas.openxmlformats.org/officeDocument/2006/relationships/slide" Target="slides/slide341.xml"/><Relationship Id="rId383" Type="http://schemas.openxmlformats.org/officeDocument/2006/relationships/viewProps" Target="viewProps.xml"/><Relationship Id="rId201" Type="http://schemas.openxmlformats.org/officeDocument/2006/relationships/slide" Target="slides/slide180.xml"/><Relationship Id="rId222" Type="http://schemas.openxmlformats.org/officeDocument/2006/relationships/slide" Target="slides/slide201.xml"/><Relationship Id="rId243" Type="http://schemas.openxmlformats.org/officeDocument/2006/relationships/slide" Target="slides/slide222.xml"/><Relationship Id="rId264" Type="http://schemas.openxmlformats.org/officeDocument/2006/relationships/slide" Target="slides/slide243.xml"/><Relationship Id="rId285" Type="http://schemas.openxmlformats.org/officeDocument/2006/relationships/slide" Target="slides/slide264.xml"/><Relationship Id="rId17" Type="http://schemas.openxmlformats.org/officeDocument/2006/relationships/slideMaster" Target="slideMasters/slideMaster17.xml"/><Relationship Id="rId38" Type="http://schemas.openxmlformats.org/officeDocument/2006/relationships/slide" Target="slides/slide17.xml"/><Relationship Id="rId59" Type="http://schemas.openxmlformats.org/officeDocument/2006/relationships/slide" Target="slides/slide38.xml"/><Relationship Id="rId103" Type="http://schemas.openxmlformats.org/officeDocument/2006/relationships/slide" Target="slides/slide82.xml"/><Relationship Id="rId124" Type="http://schemas.openxmlformats.org/officeDocument/2006/relationships/slide" Target="slides/slide103.xml"/><Relationship Id="rId310" Type="http://schemas.openxmlformats.org/officeDocument/2006/relationships/slide" Target="slides/slide289.xml"/><Relationship Id="rId70" Type="http://schemas.openxmlformats.org/officeDocument/2006/relationships/slide" Target="slides/slide49.xml"/><Relationship Id="rId91" Type="http://schemas.openxmlformats.org/officeDocument/2006/relationships/slide" Target="slides/slide70.xml"/><Relationship Id="rId145" Type="http://schemas.openxmlformats.org/officeDocument/2006/relationships/slide" Target="slides/slide124.xml"/><Relationship Id="rId166" Type="http://schemas.openxmlformats.org/officeDocument/2006/relationships/slide" Target="slides/slide145.xml"/><Relationship Id="rId187" Type="http://schemas.openxmlformats.org/officeDocument/2006/relationships/slide" Target="slides/slide166.xml"/><Relationship Id="rId331" Type="http://schemas.openxmlformats.org/officeDocument/2006/relationships/slide" Target="slides/slide310.xml"/><Relationship Id="rId352" Type="http://schemas.openxmlformats.org/officeDocument/2006/relationships/slide" Target="slides/slide331.xml"/><Relationship Id="rId373" Type="http://schemas.openxmlformats.org/officeDocument/2006/relationships/slide" Target="slides/slide352.xml"/><Relationship Id="rId1" Type="http://schemas.openxmlformats.org/officeDocument/2006/relationships/slideMaster" Target="slideMasters/slideMaster1.xml"/><Relationship Id="rId212" Type="http://schemas.openxmlformats.org/officeDocument/2006/relationships/slide" Target="slides/slide191.xml"/><Relationship Id="rId233" Type="http://schemas.openxmlformats.org/officeDocument/2006/relationships/slide" Target="slides/slide212.xml"/><Relationship Id="rId254" Type="http://schemas.openxmlformats.org/officeDocument/2006/relationships/slide" Target="slides/slide233.xml"/><Relationship Id="rId28" Type="http://schemas.openxmlformats.org/officeDocument/2006/relationships/slide" Target="slides/slide7.xml"/><Relationship Id="rId49" Type="http://schemas.openxmlformats.org/officeDocument/2006/relationships/slide" Target="slides/slide28.xml"/><Relationship Id="rId114" Type="http://schemas.openxmlformats.org/officeDocument/2006/relationships/slide" Target="slides/slide93.xml"/><Relationship Id="rId275" Type="http://schemas.openxmlformats.org/officeDocument/2006/relationships/slide" Target="slides/slide254.xml"/><Relationship Id="rId296" Type="http://schemas.openxmlformats.org/officeDocument/2006/relationships/slide" Target="slides/slide275.xml"/><Relationship Id="rId300" Type="http://schemas.openxmlformats.org/officeDocument/2006/relationships/slide" Target="slides/slide279.xml"/><Relationship Id="rId60" Type="http://schemas.openxmlformats.org/officeDocument/2006/relationships/slide" Target="slides/slide39.xml"/><Relationship Id="rId81" Type="http://schemas.openxmlformats.org/officeDocument/2006/relationships/slide" Target="slides/slide60.xml"/><Relationship Id="rId135" Type="http://schemas.openxmlformats.org/officeDocument/2006/relationships/slide" Target="slides/slide114.xml"/><Relationship Id="rId156" Type="http://schemas.openxmlformats.org/officeDocument/2006/relationships/slide" Target="slides/slide135.xml"/><Relationship Id="rId177" Type="http://schemas.openxmlformats.org/officeDocument/2006/relationships/slide" Target="slides/slide156.xml"/><Relationship Id="rId198" Type="http://schemas.openxmlformats.org/officeDocument/2006/relationships/slide" Target="slides/slide177.xml"/><Relationship Id="rId321" Type="http://schemas.openxmlformats.org/officeDocument/2006/relationships/slide" Target="slides/slide300.xml"/><Relationship Id="rId342" Type="http://schemas.openxmlformats.org/officeDocument/2006/relationships/slide" Target="slides/slide321.xml"/><Relationship Id="rId363" Type="http://schemas.openxmlformats.org/officeDocument/2006/relationships/slide" Target="slides/slide342.xml"/><Relationship Id="rId384" Type="http://schemas.openxmlformats.org/officeDocument/2006/relationships/theme" Target="theme/theme1.xml"/><Relationship Id="rId202" Type="http://schemas.openxmlformats.org/officeDocument/2006/relationships/slide" Target="slides/slide181.xml"/><Relationship Id="rId223" Type="http://schemas.openxmlformats.org/officeDocument/2006/relationships/slide" Target="slides/slide202.xml"/><Relationship Id="rId244" Type="http://schemas.openxmlformats.org/officeDocument/2006/relationships/slide" Target="slides/slide223.xml"/><Relationship Id="rId18" Type="http://schemas.openxmlformats.org/officeDocument/2006/relationships/slideMaster" Target="slideMasters/slideMaster18.xml"/><Relationship Id="rId39" Type="http://schemas.openxmlformats.org/officeDocument/2006/relationships/slide" Target="slides/slide18.xml"/><Relationship Id="rId265" Type="http://schemas.openxmlformats.org/officeDocument/2006/relationships/slide" Target="slides/slide244.xml"/><Relationship Id="rId286" Type="http://schemas.openxmlformats.org/officeDocument/2006/relationships/slide" Target="slides/slide265.xml"/><Relationship Id="rId50" Type="http://schemas.openxmlformats.org/officeDocument/2006/relationships/slide" Target="slides/slide29.xml"/><Relationship Id="rId104" Type="http://schemas.openxmlformats.org/officeDocument/2006/relationships/slide" Target="slides/slide83.xml"/><Relationship Id="rId125" Type="http://schemas.openxmlformats.org/officeDocument/2006/relationships/slide" Target="slides/slide104.xml"/><Relationship Id="rId146" Type="http://schemas.openxmlformats.org/officeDocument/2006/relationships/slide" Target="slides/slide125.xml"/><Relationship Id="rId167" Type="http://schemas.openxmlformats.org/officeDocument/2006/relationships/slide" Target="slides/slide146.xml"/><Relationship Id="rId188" Type="http://schemas.openxmlformats.org/officeDocument/2006/relationships/slide" Target="slides/slide167.xml"/><Relationship Id="rId311" Type="http://schemas.openxmlformats.org/officeDocument/2006/relationships/slide" Target="slides/slide290.xml"/><Relationship Id="rId332" Type="http://schemas.openxmlformats.org/officeDocument/2006/relationships/slide" Target="slides/slide311.xml"/><Relationship Id="rId353" Type="http://schemas.openxmlformats.org/officeDocument/2006/relationships/slide" Target="slides/slide332.xml"/><Relationship Id="rId374" Type="http://schemas.openxmlformats.org/officeDocument/2006/relationships/slide" Target="slides/slide353.xml"/><Relationship Id="rId71" Type="http://schemas.openxmlformats.org/officeDocument/2006/relationships/slide" Target="slides/slide50.xml"/><Relationship Id="rId92" Type="http://schemas.openxmlformats.org/officeDocument/2006/relationships/slide" Target="slides/slide71.xml"/><Relationship Id="rId213" Type="http://schemas.openxmlformats.org/officeDocument/2006/relationships/slide" Target="slides/slide192.xml"/><Relationship Id="rId234" Type="http://schemas.openxmlformats.org/officeDocument/2006/relationships/slide" Target="slides/slide213.xml"/><Relationship Id="rId2" Type="http://schemas.openxmlformats.org/officeDocument/2006/relationships/slideMaster" Target="slideMasters/slideMaster2.xml"/><Relationship Id="rId29" Type="http://schemas.openxmlformats.org/officeDocument/2006/relationships/slide" Target="slides/slide8.xml"/><Relationship Id="rId255" Type="http://schemas.openxmlformats.org/officeDocument/2006/relationships/slide" Target="slides/slide234.xml"/><Relationship Id="rId276" Type="http://schemas.openxmlformats.org/officeDocument/2006/relationships/slide" Target="slides/slide255.xml"/><Relationship Id="rId297" Type="http://schemas.openxmlformats.org/officeDocument/2006/relationships/slide" Target="slides/slide276.xml"/><Relationship Id="rId40" Type="http://schemas.openxmlformats.org/officeDocument/2006/relationships/slide" Target="slides/slide19.xml"/><Relationship Id="rId115" Type="http://schemas.openxmlformats.org/officeDocument/2006/relationships/slide" Target="slides/slide94.xml"/><Relationship Id="rId136" Type="http://schemas.openxmlformats.org/officeDocument/2006/relationships/slide" Target="slides/slide115.xml"/><Relationship Id="rId157" Type="http://schemas.openxmlformats.org/officeDocument/2006/relationships/slide" Target="slides/slide136.xml"/><Relationship Id="rId178" Type="http://schemas.openxmlformats.org/officeDocument/2006/relationships/slide" Target="slides/slide157.xml"/><Relationship Id="rId301" Type="http://schemas.openxmlformats.org/officeDocument/2006/relationships/slide" Target="slides/slide280.xml"/><Relationship Id="rId322" Type="http://schemas.openxmlformats.org/officeDocument/2006/relationships/slide" Target="slides/slide301.xml"/><Relationship Id="rId343" Type="http://schemas.openxmlformats.org/officeDocument/2006/relationships/slide" Target="slides/slide322.xml"/><Relationship Id="rId364" Type="http://schemas.openxmlformats.org/officeDocument/2006/relationships/slide" Target="slides/slide343.xml"/><Relationship Id="rId61" Type="http://schemas.openxmlformats.org/officeDocument/2006/relationships/slide" Target="slides/slide40.xml"/><Relationship Id="rId82" Type="http://schemas.openxmlformats.org/officeDocument/2006/relationships/slide" Target="slides/slide61.xml"/><Relationship Id="rId199" Type="http://schemas.openxmlformats.org/officeDocument/2006/relationships/slide" Target="slides/slide178.xml"/><Relationship Id="rId203" Type="http://schemas.openxmlformats.org/officeDocument/2006/relationships/slide" Target="slides/slide182.xml"/><Relationship Id="rId385" Type="http://schemas.openxmlformats.org/officeDocument/2006/relationships/tableStyles" Target="tableStyles.xml"/><Relationship Id="rId19" Type="http://schemas.openxmlformats.org/officeDocument/2006/relationships/slideMaster" Target="slideMasters/slideMaster19.xml"/><Relationship Id="rId224" Type="http://schemas.openxmlformats.org/officeDocument/2006/relationships/slide" Target="slides/slide203.xml"/><Relationship Id="rId245" Type="http://schemas.openxmlformats.org/officeDocument/2006/relationships/slide" Target="slides/slide224.xml"/><Relationship Id="rId266" Type="http://schemas.openxmlformats.org/officeDocument/2006/relationships/slide" Target="slides/slide245.xml"/><Relationship Id="rId287" Type="http://schemas.openxmlformats.org/officeDocument/2006/relationships/slide" Target="slides/slide266.xml"/><Relationship Id="rId30" Type="http://schemas.openxmlformats.org/officeDocument/2006/relationships/slide" Target="slides/slide9.xml"/><Relationship Id="rId105" Type="http://schemas.openxmlformats.org/officeDocument/2006/relationships/slide" Target="slides/slide84.xml"/><Relationship Id="rId126" Type="http://schemas.openxmlformats.org/officeDocument/2006/relationships/slide" Target="slides/slide105.xml"/><Relationship Id="rId147" Type="http://schemas.openxmlformats.org/officeDocument/2006/relationships/slide" Target="slides/slide126.xml"/><Relationship Id="rId168" Type="http://schemas.openxmlformats.org/officeDocument/2006/relationships/slide" Target="slides/slide147.xml"/><Relationship Id="rId312" Type="http://schemas.openxmlformats.org/officeDocument/2006/relationships/slide" Target="slides/slide291.xml"/><Relationship Id="rId333" Type="http://schemas.openxmlformats.org/officeDocument/2006/relationships/slide" Target="slides/slide312.xml"/><Relationship Id="rId354" Type="http://schemas.openxmlformats.org/officeDocument/2006/relationships/slide" Target="slides/slide333.xml"/><Relationship Id="rId51" Type="http://schemas.openxmlformats.org/officeDocument/2006/relationships/slide" Target="slides/slide30.xml"/><Relationship Id="rId72" Type="http://schemas.openxmlformats.org/officeDocument/2006/relationships/slide" Target="slides/slide51.xml"/><Relationship Id="rId93" Type="http://schemas.openxmlformats.org/officeDocument/2006/relationships/slide" Target="slides/slide72.xml"/><Relationship Id="rId189" Type="http://schemas.openxmlformats.org/officeDocument/2006/relationships/slide" Target="slides/slide168.xml"/><Relationship Id="rId375" Type="http://schemas.openxmlformats.org/officeDocument/2006/relationships/slide" Target="slides/slide354.xml"/><Relationship Id="rId3" Type="http://schemas.openxmlformats.org/officeDocument/2006/relationships/slideMaster" Target="slideMasters/slideMaster3.xml"/><Relationship Id="rId214" Type="http://schemas.openxmlformats.org/officeDocument/2006/relationships/slide" Target="slides/slide193.xml"/><Relationship Id="rId235" Type="http://schemas.openxmlformats.org/officeDocument/2006/relationships/slide" Target="slides/slide214.xml"/><Relationship Id="rId256" Type="http://schemas.openxmlformats.org/officeDocument/2006/relationships/slide" Target="slides/slide235.xml"/><Relationship Id="rId277" Type="http://schemas.openxmlformats.org/officeDocument/2006/relationships/slide" Target="slides/slide256.xml"/><Relationship Id="rId298" Type="http://schemas.openxmlformats.org/officeDocument/2006/relationships/slide" Target="slides/slide277.xml"/><Relationship Id="rId116" Type="http://schemas.openxmlformats.org/officeDocument/2006/relationships/slide" Target="slides/slide95.xml"/><Relationship Id="rId137" Type="http://schemas.openxmlformats.org/officeDocument/2006/relationships/slide" Target="slides/slide116.xml"/><Relationship Id="rId158" Type="http://schemas.openxmlformats.org/officeDocument/2006/relationships/slide" Target="slides/slide137.xml"/><Relationship Id="rId302" Type="http://schemas.openxmlformats.org/officeDocument/2006/relationships/slide" Target="slides/slide281.xml"/><Relationship Id="rId323" Type="http://schemas.openxmlformats.org/officeDocument/2006/relationships/slide" Target="slides/slide302.xml"/><Relationship Id="rId344" Type="http://schemas.openxmlformats.org/officeDocument/2006/relationships/slide" Target="slides/slide323.xml"/><Relationship Id="rId20" Type="http://schemas.openxmlformats.org/officeDocument/2006/relationships/slideMaster" Target="slideMasters/slideMaster20.xml"/><Relationship Id="rId41" Type="http://schemas.openxmlformats.org/officeDocument/2006/relationships/slide" Target="slides/slide20.xml"/><Relationship Id="rId62" Type="http://schemas.openxmlformats.org/officeDocument/2006/relationships/slide" Target="slides/slide41.xml"/><Relationship Id="rId83" Type="http://schemas.openxmlformats.org/officeDocument/2006/relationships/slide" Target="slides/slide62.xml"/><Relationship Id="rId179" Type="http://schemas.openxmlformats.org/officeDocument/2006/relationships/slide" Target="slides/slide158.xml"/><Relationship Id="rId365" Type="http://schemas.openxmlformats.org/officeDocument/2006/relationships/slide" Target="slides/slide344.xml"/><Relationship Id="rId190" Type="http://schemas.openxmlformats.org/officeDocument/2006/relationships/slide" Target="slides/slide169.xml"/><Relationship Id="rId204" Type="http://schemas.openxmlformats.org/officeDocument/2006/relationships/slide" Target="slides/slide183.xml"/><Relationship Id="rId225" Type="http://schemas.openxmlformats.org/officeDocument/2006/relationships/slide" Target="slides/slide204.xml"/><Relationship Id="rId246" Type="http://schemas.openxmlformats.org/officeDocument/2006/relationships/slide" Target="slides/slide225.xml"/><Relationship Id="rId267" Type="http://schemas.openxmlformats.org/officeDocument/2006/relationships/slide" Target="slides/slide246.xml"/><Relationship Id="rId288" Type="http://schemas.openxmlformats.org/officeDocument/2006/relationships/slide" Target="slides/slide267.xml"/><Relationship Id="rId106" Type="http://schemas.openxmlformats.org/officeDocument/2006/relationships/slide" Target="slides/slide85.xml"/><Relationship Id="rId127" Type="http://schemas.openxmlformats.org/officeDocument/2006/relationships/slide" Target="slides/slide106.xml"/><Relationship Id="rId313" Type="http://schemas.openxmlformats.org/officeDocument/2006/relationships/slide" Target="slides/slide292.xml"/><Relationship Id="rId10" Type="http://schemas.openxmlformats.org/officeDocument/2006/relationships/slideMaster" Target="slideMasters/slideMaster10.xml"/><Relationship Id="rId31" Type="http://schemas.openxmlformats.org/officeDocument/2006/relationships/slide" Target="slides/slide10.xml"/><Relationship Id="rId52" Type="http://schemas.openxmlformats.org/officeDocument/2006/relationships/slide" Target="slides/slide31.xml"/><Relationship Id="rId73" Type="http://schemas.openxmlformats.org/officeDocument/2006/relationships/slide" Target="slides/slide52.xml"/><Relationship Id="rId94" Type="http://schemas.openxmlformats.org/officeDocument/2006/relationships/slide" Target="slides/slide73.xml"/><Relationship Id="rId148" Type="http://schemas.openxmlformats.org/officeDocument/2006/relationships/slide" Target="slides/slide127.xml"/><Relationship Id="rId169" Type="http://schemas.openxmlformats.org/officeDocument/2006/relationships/slide" Target="slides/slide148.xml"/><Relationship Id="rId334" Type="http://schemas.openxmlformats.org/officeDocument/2006/relationships/slide" Target="slides/slide313.xml"/><Relationship Id="rId355" Type="http://schemas.openxmlformats.org/officeDocument/2006/relationships/slide" Target="slides/slide334.xml"/><Relationship Id="rId376" Type="http://schemas.openxmlformats.org/officeDocument/2006/relationships/slide" Target="slides/slide355.xml"/><Relationship Id="rId4" Type="http://schemas.openxmlformats.org/officeDocument/2006/relationships/slideMaster" Target="slideMasters/slideMaster4.xml"/><Relationship Id="rId180" Type="http://schemas.openxmlformats.org/officeDocument/2006/relationships/slide" Target="slides/slide159.xml"/><Relationship Id="rId215" Type="http://schemas.openxmlformats.org/officeDocument/2006/relationships/slide" Target="slides/slide194.xml"/><Relationship Id="rId236" Type="http://schemas.openxmlformats.org/officeDocument/2006/relationships/slide" Target="slides/slide215.xml"/><Relationship Id="rId257" Type="http://schemas.openxmlformats.org/officeDocument/2006/relationships/slide" Target="slides/slide236.xml"/><Relationship Id="rId278" Type="http://schemas.openxmlformats.org/officeDocument/2006/relationships/slide" Target="slides/slide257.xml"/><Relationship Id="rId303" Type="http://schemas.openxmlformats.org/officeDocument/2006/relationships/slide" Target="slides/slide282.xml"/></Relationships>
</file>

<file path=ppt/diagrams/colors1.xml><?xml version="1.0" encoding="utf-8"?>
<dgm:colorsDef xmlns:dgm="http://schemas.openxmlformats.org/drawingml/2006/diagram" xmlns:a="http://schemas.openxmlformats.org/drawingml/2006/main" uniqueId="urn:microsoft.com/office/officeart/2005/8/colors/accent2_1">
  <dgm:title val=""/>
  <dgm:desc val=""/>
  <dgm:catLst>
    <dgm:cat type="accent2" pri="11100"/>
  </dgm:catLst>
  <dgm:styleLbl name="node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2">
        <a:shade val="80000"/>
      </a:schemeClr>
    </dgm:linClrLst>
    <dgm:effectClrLst/>
    <dgm:txLinClrLst/>
    <dgm:txFillClrLst/>
    <dgm:txEffectClrLst/>
  </dgm:styleLbl>
  <dgm:styleLbl name="node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f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align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bgImgPlace1">
    <dgm:fillClrLst meth="repeat">
      <a:schemeClr val="accent2">
        <a:tint val="40000"/>
      </a:schemeClr>
    </dgm:fillClrLst>
    <dgm:linClrLst meth="repeat">
      <a:schemeClr val="accent2">
        <a:shade val="80000"/>
      </a:schemeClr>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meth="repeat">
      <a:schemeClr val="dk1"/>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dgm:linClrLst>
    <dgm:effectClrLst/>
    <dgm:txLinClrLst/>
    <dgm:txFillClrLst meth="repeat">
      <a:schemeClr val="tx1"/>
    </dgm:txFillClrLst>
    <dgm:txEffectClrLst/>
  </dgm:styleLbl>
  <dgm:styleLbl name="asst0">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2">
        <a:shade val="80000"/>
      </a:schemeClr>
    </dgm:linClrLst>
    <dgm:effectClrLst/>
    <dgm:txLinClrLst/>
    <dgm:txFillClrLst meth="repeat">
      <a:schemeClr val="dk1"/>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dgm:txEffectClrLst/>
  </dgm:styleLbl>
  <dgm:styleLbl name="parChTrans2D2">
    <dgm:fillClrLst meth="repeat">
      <a:schemeClr val="accent2"/>
    </dgm:fillClrLst>
    <dgm:linClrLst meth="repeat">
      <a:schemeClr val="accent2"/>
    </dgm:linClrLst>
    <dgm:effectClrLst/>
    <dgm:txLinClrLst/>
    <dgm:txFillClrLst/>
    <dgm:txEffectClrLst/>
  </dgm:styleLbl>
  <dgm:styleLbl name="parChTrans2D3">
    <dgm:fillClrLst meth="repeat">
      <a:schemeClr val="accent2"/>
    </dgm:fillClrLst>
    <dgm:linClrLst meth="repeat">
      <a:schemeClr val="accent2"/>
    </dgm:linClrLst>
    <dgm:effectClrLst/>
    <dgm:txLinClrLst/>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conF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align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trAlignAcc1">
    <dgm:fillClrLst meth="repeat">
      <a:schemeClr val="accent2">
        <a:alpha val="40000"/>
        <a:tint val="40000"/>
      </a:schemeClr>
    </dgm:fillClrLst>
    <dgm:linClrLst meth="repeat">
      <a:schemeClr val="accent2"/>
    </dgm:linClrLst>
    <dgm:effectClrLst/>
    <dgm:txLinClrLst/>
    <dgm:txFillClrLst meth="repeat">
      <a:schemeClr val="dk1"/>
    </dgm:txFillClrLst>
    <dgm:txEffectClrLst/>
  </dgm:styleLbl>
  <dgm:styleLbl name="bgAcc1">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2">
        <a:alpha val="90000"/>
      </a:schemeClr>
    </dgm:linClrLst>
    <dgm:effectClrLst/>
    <dgm:txLinClrLst/>
    <dgm:txFillClrLst meth="repeat">
      <a:schemeClr val="dk1"/>
    </dgm:txFillClrLst>
    <dgm:txEffectClrLst/>
  </dgm:styleLbl>
  <dgm:styleLbl name="fgAcc0">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2">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3">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fgAcc4">
    <dgm:fillClrLst meth="repeat">
      <a:schemeClr val="accent2">
        <a:alpha val="90000"/>
        <a:tint val="4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6158CBDE-B37B-4096-BABE-3274AD6846A3}" type="doc">
      <dgm:prSet loTypeId="urn:microsoft.com/office/officeart/2005/8/layout/cycle4" loCatId="cycle" qsTypeId="urn:microsoft.com/office/officeart/2005/8/quickstyle/simple2" qsCatId="simple" csTypeId="urn:microsoft.com/office/officeart/2005/8/colors/accent2_1" csCatId="accent2" phldr="1"/>
      <dgm:spPr/>
      <dgm:t>
        <a:bodyPr/>
        <a:lstStyle/>
        <a:p>
          <a:endParaRPr lang="tr-TR"/>
        </a:p>
      </dgm:t>
    </dgm:pt>
    <dgm:pt modelId="{2C55E98B-068E-43E4-8FEE-EA4F2C629206}">
      <dgm:prSet phldrT="[Metin]"/>
      <dgm:spPr/>
      <dgm:t>
        <a:bodyPr/>
        <a:lstStyle/>
        <a:p>
          <a:r>
            <a:rPr lang="tr-TR" dirty="0" smtClean="0"/>
            <a:t>P</a:t>
          </a:r>
          <a:endParaRPr lang="tr-TR" dirty="0"/>
        </a:p>
      </dgm:t>
    </dgm:pt>
    <dgm:pt modelId="{84081849-F84D-452B-A5DC-99794A0AE06F}" type="parTrans" cxnId="{CE009B9D-1439-4719-8DEB-5D84647F9E83}">
      <dgm:prSet/>
      <dgm:spPr/>
      <dgm:t>
        <a:bodyPr/>
        <a:lstStyle/>
        <a:p>
          <a:endParaRPr lang="tr-TR"/>
        </a:p>
      </dgm:t>
    </dgm:pt>
    <dgm:pt modelId="{0A720F60-6D2C-4DC7-90AE-BEEDFDBABC58}" type="sibTrans" cxnId="{CE009B9D-1439-4719-8DEB-5D84647F9E83}">
      <dgm:prSet/>
      <dgm:spPr/>
      <dgm:t>
        <a:bodyPr/>
        <a:lstStyle/>
        <a:p>
          <a:endParaRPr lang="tr-TR"/>
        </a:p>
      </dgm:t>
    </dgm:pt>
    <dgm:pt modelId="{9F8E2E85-6B2F-4BB8-835C-DF52AA8E5946}">
      <dgm:prSet phldrT="[Metin]"/>
      <dgm:spPr/>
      <dgm:t>
        <a:bodyPr/>
        <a:lstStyle/>
        <a:p>
          <a:endParaRPr lang="tr-TR" dirty="0"/>
        </a:p>
      </dgm:t>
    </dgm:pt>
    <dgm:pt modelId="{62BA28AF-1267-490F-9928-D78ADB2F1776}" type="parTrans" cxnId="{88EEAFF6-88B7-49FF-9BCA-2BC36C934DF3}">
      <dgm:prSet/>
      <dgm:spPr/>
      <dgm:t>
        <a:bodyPr/>
        <a:lstStyle/>
        <a:p>
          <a:endParaRPr lang="tr-TR"/>
        </a:p>
      </dgm:t>
    </dgm:pt>
    <dgm:pt modelId="{8AACBFFF-5C30-43DE-81E2-7A4EBD5CAC41}" type="sibTrans" cxnId="{88EEAFF6-88B7-49FF-9BCA-2BC36C934DF3}">
      <dgm:prSet/>
      <dgm:spPr/>
      <dgm:t>
        <a:bodyPr/>
        <a:lstStyle/>
        <a:p>
          <a:endParaRPr lang="tr-TR"/>
        </a:p>
      </dgm:t>
    </dgm:pt>
    <dgm:pt modelId="{BADCEF40-A17B-4D1A-8682-BCECB59D5D71}">
      <dgm:prSet phldrT="[Metin]"/>
      <dgm:spPr/>
      <dgm:t>
        <a:bodyPr/>
        <a:lstStyle/>
        <a:p>
          <a:r>
            <a:rPr lang="tr-TR" dirty="0" smtClean="0"/>
            <a:t>U </a:t>
          </a:r>
          <a:endParaRPr lang="tr-TR" dirty="0"/>
        </a:p>
      </dgm:t>
    </dgm:pt>
    <dgm:pt modelId="{74F47BDE-4D5A-4A05-A372-84333B00F311}" type="parTrans" cxnId="{7DC8B722-5BE6-4689-8F4F-B3BDE60499E2}">
      <dgm:prSet/>
      <dgm:spPr/>
      <dgm:t>
        <a:bodyPr/>
        <a:lstStyle/>
        <a:p>
          <a:endParaRPr lang="tr-TR"/>
        </a:p>
      </dgm:t>
    </dgm:pt>
    <dgm:pt modelId="{D4436020-37AA-42C7-AC8C-24672BDE1D04}" type="sibTrans" cxnId="{7DC8B722-5BE6-4689-8F4F-B3BDE60499E2}">
      <dgm:prSet/>
      <dgm:spPr/>
      <dgm:t>
        <a:bodyPr/>
        <a:lstStyle/>
        <a:p>
          <a:endParaRPr lang="tr-TR"/>
        </a:p>
      </dgm:t>
    </dgm:pt>
    <dgm:pt modelId="{13747CBE-1FDF-4FE2-8442-9D3D1B267761}">
      <dgm:prSet phldrT="[Metin]"/>
      <dgm:spPr/>
      <dgm:t>
        <a:bodyPr/>
        <a:lstStyle/>
        <a:p>
          <a:endParaRPr lang="tr-TR" dirty="0"/>
        </a:p>
      </dgm:t>
    </dgm:pt>
    <dgm:pt modelId="{D4251C62-92E8-4BCE-A019-BBCD0896E416}" type="parTrans" cxnId="{4CB40C29-FF37-4C9B-BBAC-8F79040D9BCB}">
      <dgm:prSet/>
      <dgm:spPr/>
      <dgm:t>
        <a:bodyPr/>
        <a:lstStyle/>
        <a:p>
          <a:endParaRPr lang="tr-TR"/>
        </a:p>
      </dgm:t>
    </dgm:pt>
    <dgm:pt modelId="{BB5FED3B-FAFD-4B27-BA6B-C3C4D5C05488}" type="sibTrans" cxnId="{4CB40C29-FF37-4C9B-BBAC-8F79040D9BCB}">
      <dgm:prSet/>
      <dgm:spPr/>
      <dgm:t>
        <a:bodyPr/>
        <a:lstStyle/>
        <a:p>
          <a:endParaRPr lang="tr-TR"/>
        </a:p>
      </dgm:t>
    </dgm:pt>
    <dgm:pt modelId="{A53DE7D7-E79A-465D-9ED0-AA585C41748D}">
      <dgm:prSet phldrT="[Metin]"/>
      <dgm:spPr/>
      <dgm:t>
        <a:bodyPr/>
        <a:lstStyle/>
        <a:p>
          <a:r>
            <a:rPr lang="tr-TR" smtClean="0"/>
            <a:t>K</a:t>
          </a:r>
          <a:endParaRPr lang="tr-TR" dirty="0"/>
        </a:p>
      </dgm:t>
    </dgm:pt>
    <dgm:pt modelId="{0C38B686-8C8D-4AC0-91E8-C4C94C63D75D}" type="parTrans" cxnId="{B9C9A559-ABE7-4C18-8215-78905BCE3D4E}">
      <dgm:prSet/>
      <dgm:spPr/>
      <dgm:t>
        <a:bodyPr/>
        <a:lstStyle/>
        <a:p>
          <a:endParaRPr lang="tr-TR"/>
        </a:p>
      </dgm:t>
    </dgm:pt>
    <dgm:pt modelId="{65FF50D4-3C23-4AF7-B8F7-B4DA2B678AC7}" type="sibTrans" cxnId="{B9C9A559-ABE7-4C18-8215-78905BCE3D4E}">
      <dgm:prSet/>
      <dgm:spPr/>
      <dgm:t>
        <a:bodyPr/>
        <a:lstStyle/>
        <a:p>
          <a:endParaRPr lang="tr-TR"/>
        </a:p>
      </dgm:t>
    </dgm:pt>
    <dgm:pt modelId="{C39F6FF9-3858-43ED-941A-C3E3A78541FF}">
      <dgm:prSet phldrT="[Metin]"/>
      <dgm:spPr/>
      <dgm:t>
        <a:bodyPr/>
        <a:lstStyle/>
        <a:p>
          <a:r>
            <a:rPr lang="tr-TR" dirty="0" smtClean="0"/>
            <a:t>Ö</a:t>
          </a:r>
          <a:endParaRPr lang="tr-TR" dirty="0"/>
        </a:p>
      </dgm:t>
    </dgm:pt>
    <dgm:pt modelId="{B0F92260-E03E-4529-8AFA-B8B8119F6604}" type="parTrans" cxnId="{AE82D1D5-E984-49D0-94AA-FECA123015E3}">
      <dgm:prSet/>
      <dgm:spPr/>
      <dgm:t>
        <a:bodyPr/>
        <a:lstStyle/>
        <a:p>
          <a:endParaRPr lang="tr-TR"/>
        </a:p>
      </dgm:t>
    </dgm:pt>
    <dgm:pt modelId="{6DF644B7-3332-4A10-A56E-D0B872F4B158}" type="sibTrans" cxnId="{AE82D1D5-E984-49D0-94AA-FECA123015E3}">
      <dgm:prSet/>
      <dgm:spPr/>
      <dgm:t>
        <a:bodyPr/>
        <a:lstStyle/>
        <a:p>
          <a:endParaRPr lang="tr-TR"/>
        </a:p>
      </dgm:t>
    </dgm:pt>
    <dgm:pt modelId="{73D82780-A219-4CC8-9404-36218CB473F2}">
      <dgm:prSet phldrT="[Metin]"/>
      <dgm:spPr/>
      <dgm:t>
        <a:bodyPr/>
        <a:lstStyle/>
        <a:p>
          <a:endParaRPr lang="tr-TR" dirty="0"/>
        </a:p>
      </dgm:t>
    </dgm:pt>
    <dgm:pt modelId="{A1A43827-A929-4553-B150-BD8EEC5FD150}" type="sibTrans" cxnId="{901A0FCD-5A06-46AD-AC3D-BE8E596E7A44}">
      <dgm:prSet/>
      <dgm:spPr/>
      <dgm:t>
        <a:bodyPr/>
        <a:lstStyle/>
        <a:p>
          <a:endParaRPr lang="tr-TR"/>
        </a:p>
      </dgm:t>
    </dgm:pt>
    <dgm:pt modelId="{C8543E1A-8477-4A33-9168-F59AE430A072}" type="parTrans" cxnId="{901A0FCD-5A06-46AD-AC3D-BE8E596E7A44}">
      <dgm:prSet/>
      <dgm:spPr/>
      <dgm:t>
        <a:bodyPr/>
        <a:lstStyle/>
        <a:p>
          <a:endParaRPr lang="tr-TR"/>
        </a:p>
      </dgm:t>
    </dgm:pt>
    <dgm:pt modelId="{A5B08D4D-BD27-4560-8FC6-70512FDBB845}">
      <dgm:prSet phldrT="[Metin]"/>
      <dgm:spPr/>
      <dgm:t>
        <a:bodyPr/>
        <a:lstStyle/>
        <a:p>
          <a:endParaRPr lang="tr-TR" dirty="0"/>
        </a:p>
      </dgm:t>
    </dgm:pt>
    <dgm:pt modelId="{62D6D916-D153-4C21-B07D-597741B26274}" type="sibTrans" cxnId="{BA808601-B0D7-4E57-A9E6-F1321E0E2305}">
      <dgm:prSet/>
      <dgm:spPr/>
      <dgm:t>
        <a:bodyPr/>
        <a:lstStyle/>
        <a:p>
          <a:endParaRPr lang="tr-TR"/>
        </a:p>
      </dgm:t>
    </dgm:pt>
    <dgm:pt modelId="{F9D5DE61-A0BF-4B3A-AE26-1C5709F7C37B}" type="parTrans" cxnId="{BA808601-B0D7-4E57-A9E6-F1321E0E2305}">
      <dgm:prSet/>
      <dgm:spPr/>
      <dgm:t>
        <a:bodyPr/>
        <a:lstStyle/>
        <a:p>
          <a:endParaRPr lang="tr-TR"/>
        </a:p>
      </dgm:t>
    </dgm:pt>
    <dgm:pt modelId="{66313422-9340-47D9-8EBC-9DFBD81A5FAA}" type="pres">
      <dgm:prSet presAssocID="{6158CBDE-B37B-4096-BABE-3274AD6846A3}" presName="cycleMatrixDiagram" presStyleCnt="0">
        <dgm:presLayoutVars>
          <dgm:chMax val="1"/>
          <dgm:dir/>
          <dgm:animLvl val="lvl"/>
          <dgm:resizeHandles val="exact"/>
        </dgm:presLayoutVars>
      </dgm:prSet>
      <dgm:spPr/>
      <dgm:t>
        <a:bodyPr/>
        <a:lstStyle/>
        <a:p>
          <a:endParaRPr lang="tr-TR"/>
        </a:p>
      </dgm:t>
    </dgm:pt>
    <dgm:pt modelId="{74EA1748-4C9C-4DCD-BA67-3270E9DA05F8}" type="pres">
      <dgm:prSet presAssocID="{6158CBDE-B37B-4096-BABE-3274AD6846A3}" presName="children" presStyleCnt="0"/>
      <dgm:spPr/>
    </dgm:pt>
    <dgm:pt modelId="{4F736F61-37CD-43CD-9176-C2AB03F3B1D4}" type="pres">
      <dgm:prSet presAssocID="{6158CBDE-B37B-4096-BABE-3274AD6846A3}" presName="child1group" presStyleCnt="0"/>
      <dgm:spPr/>
    </dgm:pt>
    <dgm:pt modelId="{7180D29A-19C9-4233-9B9E-9958EDD6EADF}" type="pres">
      <dgm:prSet presAssocID="{6158CBDE-B37B-4096-BABE-3274AD6846A3}" presName="child1" presStyleLbl="bgAcc1" presStyleIdx="0" presStyleCnt="4"/>
      <dgm:spPr/>
      <dgm:t>
        <a:bodyPr/>
        <a:lstStyle/>
        <a:p>
          <a:endParaRPr lang="tr-TR"/>
        </a:p>
      </dgm:t>
    </dgm:pt>
    <dgm:pt modelId="{857B896C-8EDD-4F57-AB84-B6F7264D6DC0}" type="pres">
      <dgm:prSet presAssocID="{6158CBDE-B37B-4096-BABE-3274AD6846A3}" presName="child1Text" presStyleLbl="bgAcc1" presStyleIdx="0" presStyleCnt="4">
        <dgm:presLayoutVars>
          <dgm:bulletEnabled val="1"/>
        </dgm:presLayoutVars>
      </dgm:prSet>
      <dgm:spPr/>
      <dgm:t>
        <a:bodyPr/>
        <a:lstStyle/>
        <a:p>
          <a:endParaRPr lang="tr-TR"/>
        </a:p>
      </dgm:t>
    </dgm:pt>
    <dgm:pt modelId="{8E7C0E24-E1F4-4444-8AF8-E52F0CF68828}" type="pres">
      <dgm:prSet presAssocID="{6158CBDE-B37B-4096-BABE-3274AD6846A3}" presName="child2group" presStyleCnt="0"/>
      <dgm:spPr/>
    </dgm:pt>
    <dgm:pt modelId="{9BF8914B-4B68-47E5-B05E-E29D6A1DA190}" type="pres">
      <dgm:prSet presAssocID="{6158CBDE-B37B-4096-BABE-3274AD6846A3}" presName="child2" presStyleLbl="bgAcc1" presStyleIdx="1" presStyleCnt="4"/>
      <dgm:spPr/>
      <dgm:t>
        <a:bodyPr/>
        <a:lstStyle/>
        <a:p>
          <a:endParaRPr lang="tr-TR"/>
        </a:p>
      </dgm:t>
    </dgm:pt>
    <dgm:pt modelId="{F2256B73-FF01-489A-A41F-64677378E941}" type="pres">
      <dgm:prSet presAssocID="{6158CBDE-B37B-4096-BABE-3274AD6846A3}" presName="child2Text" presStyleLbl="bgAcc1" presStyleIdx="1" presStyleCnt="4">
        <dgm:presLayoutVars>
          <dgm:bulletEnabled val="1"/>
        </dgm:presLayoutVars>
      </dgm:prSet>
      <dgm:spPr/>
      <dgm:t>
        <a:bodyPr/>
        <a:lstStyle/>
        <a:p>
          <a:endParaRPr lang="tr-TR"/>
        </a:p>
      </dgm:t>
    </dgm:pt>
    <dgm:pt modelId="{40618EE8-B4C5-45B3-850D-E0185B0B4230}" type="pres">
      <dgm:prSet presAssocID="{6158CBDE-B37B-4096-BABE-3274AD6846A3}" presName="child3group" presStyleCnt="0"/>
      <dgm:spPr/>
    </dgm:pt>
    <dgm:pt modelId="{3D1D4EB0-5A8F-4715-A3F9-53EE6DF87BA1}" type="pres">
      <dgm:prSet presAssocID="{6158CBDE-B37B-4096-BABE-3274AD6846A3}" presName="child3" presStyleLbl="bgAcc1" presStyleIdx="2" presStyleCnt="4"/>
      <dgm:spPr/>
      <dgm:t>
        <a:bodyPr/>
        <a:lstStyle/>
        <a:p>
          <a:endParaRPr lang="tr-TR"/>
        </a:p>
      </dgm:t>
    </dgm:pt>
    <dgm:pt modelId="{90FDF3F6-B1DD-4394-BE8D-20BD1C6C73BC}" type="pres">
      <dgm:prSet presAssocID="{6158CBDE-B37B-4096-BABE-3274AD6846A3}" presName="child3Text" presStyleLbl="bgAcc1" presStyleIdx="2" presStyleCnt="4">
        <dgm:presLayoutVars>
          <dgm:bulletEnabled val="1"/>
        </dgm:presLayoutVars>
      </dgm:prSet>
      <dgm:spPr/>
      <dgm:t>
        <a:bodyPr/>
        <a:lstStyle/>
        <a:p>
          <a:endParaRPr lang="tr-TR"/>
        </a:p>
      </dgm:t>
    </dgm:pt>
    <dgm:pt modelId="{E8596F34-4184-4614-94F3-A646785966F8}" type="pres">
      <dgm:prSet presAssocID="{6158CBDE-B37B-4096-BABE-3274AD6846A3}" presName="child4group" presStyleCnt="0"/>
      <dgm:spPr/>
    </dgm:pt>
    <dgm:pt modelId="{2AA85F57-38C1-4BEF-A4E6-D33FE923B698}" type="pres">
      <dgm:prSet presAssocID="{6158CBDE-B37B-4096-BABE-3274AD6846A3}" presName="child4" presStyleLbl="bgAcc1" presStyleIdx="3" presStyleCnt="4"/>
      <dgm:spPr/>
      <dgm:t>
        <a:bodyPr/>
        <a:lstStyle/>
        <a:p>
          <a:endParaRPr lang="tr-TR"/>
        </a:p>
      </dgm:t>
    </dgm:pt>
    <dgm:pt modelId="{CB915FAE-02CE-45BD-BCD7-959D3134B722}" type="pres">
      <dgm:prSet presAssocID="{6158CBDE-B37B-4096-BABE-3274AD6846A3}" presName="child4Text" presStyleLbl="bgAcc1" presStyleIdx="3" presStyleCnt="4">
        <dgm:presLayoutVars>
          <dgm:bulletEnabled val="1"/>
        </dgm:presLayoutVars>
      </dgm:prSet>
      <dgm:spPr/>
      <dgm:t>
        <a:bodyPr/>
        <a:lstStyle/>
        <a:p>
          <a:endParaRPr lang="tr-TR"/>
        </a:p>
      </dgm:t>
    </dgm:pt>
    <dgm:pt modelId="{25E5CAD5-8F80-4217-BC92-C039B039D628}" type="pres">
      <dgm:prSet presAssocID="{6158CBDE-B37B-4096-BABE-3274AD6846A3}" presName="childPlaceholder" presStyleCnt="0"/>
      <dgm:spPr/>
    </dgm:pt>
    <dgm:pt modelId="{F63DD908-1D32-4BA5-B58A-A06A55FEE064}" type="pres">
      <dgm:prSet presAssocID="{6158CBDE-B37B-4096-BABE-3274AD6846A3}" presName="circle" presStyleCnt="0"/>
      <dgm:spPr/>
    </dgm:pt>
    <dgm:pt modelId="{5EBF7C00-75FA-48B0-A386-CB1CEC17B005}" type="pres">
      <dgm:prSet presAssocID="{6158CBDE-B37B-4096-BABE-3274AD6846A3}" presName="quadrant1" presStyleLbl="node1" presStyleIdx="0" presStyleCnt="4">
        <dgm:presLayoutVars>
          <dgm:chMax val="1"/>
          <dgm:bulletEnabled val="1"/>
        </dgm:presLayoutVars>
      </dgm:prSet>
      <dgm:spPr/>
      <dgm:t>
        <a:bodyPr/>
        <a:lstStyle/>
        <a:p>
          <a:endParaRPr lang="tr-TR"/>
        </a:p>
      </dgm:t>
    </dgm:pt>
    <dgm:pt modelId="{3C456A31-8822-4669-9CCE-E2AECE825BEB}" type="pres">
      <dgm:prSet presAssocID="{6158CBDE-B37B-4096-BABE-3274AD6846A3}" presName="quadrant2" presStyleLbl="node1" presStyleIdx="1" presStyleCnt="4">
        <dgm:presLayoutVars>
          <dgm:chMax val="1"/>
          <dgm:bulletEnabled val="1"/>
        </dgm:presLayoutVars>
      </dgm:prSet>
      <dgm:spPr/>
      <dgm:t>
        <a:bodyPr/>
        <a:lstStyle/>
        <a:p>
          <a:endParaRPr lang="tr-TR"/>
        </a:p>
      </dgm:t>
    </dgm:pt>
    <dgm:pt modelId="{8089496F-73D5-411C-854A-C540DC91337B}" type="pres">
      <dgm:prSet presAssocID="{6158CBDE-B37B-4096-BABE-3274AD6846A3}" presName="quadrant3" presStyleLbl="node1" presStyleIdx="2" presStyleCnt="4">
        <dgm:presLayoutVars>
          <dgm:chMax val="1"/>
          <dgm:bulletEnabled val="1"/>
        </dgm:presLayoutVars>
      </dgm:prSet>
      <dgm:spPr/>
      <dgm:t>
        <a:bodyPr/>
        <a:lstStyle/>
        <a:p>
          <a:endParaRPr lang="tr-TR"/>
        </a:p>
      </dgm:t>
    </dgm:pt>
    <dgm:pt modelId="{AAC84143-8A19-4390-A2DD-B87A4ECFF2CB}" type="pres">
      <dgm:prSet presAssocID="{6158CBDE-B37B-4096-BABE-3274AD6846A3}" presName="quadrant4" presStyleLbl="node1" presStyleIdx="3" presStyleCnt="4">
        <dgm:presLayoutVars>
          <dgm:chMax val="1"/>
          <dgm:bulletEnabled val="1"/>
        </dgm:presLayoutVars>
      </dgm:prSet>
      <dgm:spPr/>
      <dgm:t>
        <a:bodyPr/>
        <a:lstStyle/>
        <a:p>
          <a:endParaRPr lang="tr-TR"/>
        </a:p>
      </dgm:t>
    </dgm:pt>
    <dgm:pt modelId="{5687C19C-BEBF-4992-AC06-9BEC82509628}" type="pres">
      <dgm:prSet presAssocID="{6158CBDE-B37B-4096-BABE-3274AD6846A3}" presName="quadrantPlaceholder" presStyleCnt="0"/>
      <dgm:spPr/>
    </dgm:pt>
    <dgm:pt modelId="{BE5CDB45-DD13-4A61-88B3-0F2082DDE34A}" type="pres">
      <dgm:prSet presAssocID="{6158CBDE-B37B-4096-BABE-3274AD6846A3}" presName="center1" presStyleLbl="fgShp" presStyleIdx="0" presStyleCnt="2"/>
      <dgm:spPr/>
    </dgm:pt>
    <dgm:pt modelId="{B6DC692E-C5F7-4D03-8924-B79B254EEE10}" type="pres">
      <dgm:prSet presAssocID="{6158CBDE-B37B-4096-BABE-3274AD6846A3}" presName="center2" presStyleLbl="fgShp" presStyleIdx="1" presStyleCnt="2"/>
      <dgm:spPr/>
    </dgm:pt>
  </dgm:ptLst>
  <dgm:cxnLst>
    <dgm:cxn modelId="{4CB40C29-FF37-4C9B-BBAC-8F79040D9BCB}" srcId="{BADCEF40-A17B-4D1A-8682-BCECB59D5D71}" destId="{13747CBE-1FDF-4FE2-8442-9D3D1B267761}" srcOrd="0" destOrd="0" parTransId="{D4251C62-92E8-4BCE-A019-BBCD0896E416}" sibTransId="{BB5FED3B-FAFD-4B27-BA6B-C3C4D5C05488}"/>
    <dgm:cxn modelId="{7CF49B1C-7250-4389-A2A0-26DD94F6ACD9}" type="presOf" srcId="{9F8E2E85-6B2F-4BB8-835C-DF52AA8E5946}" destId="{857B896C-8EDD-4F57-AB84-B6F7264D6DC0}" srcOrd="1" destOrd="0" presId="urn:microsoft.com/office/officeart/2005/8/layout/cycle4"/>
    <dgm:cxn modelId="{9F40E6E9-A568-4134-B7E4-981C7D3F3A38}" type="presOf" srcId="{BADCEF40-A17B-4D1A-8682-BCECB59D5D71}" destId="{3C456A31-8822-4669-9CCE-E2AECE825BEB}" srcOrd="0" destOrd="0" presId="urn:microsoft.com/office/officeart/2005/8/layout/cycle4"/>
    <dgm:cxn modelId="{BA808601-B0D7-4E57-A9E6-F1321E0E2305}" srcId="{C39F6FF9-3858-43ED-941A-C3E3A78541FF}" destId="{A5B08D4D-BD27-4560-8FC6-70512FDBB845}" srcOrd="0" destOrd="0" parTransId="{F9D5DE61-A0BF-4B3A-AE26-1C5709F7C37B}" sibTransId="{62D6D916-D153-4C21-B07D-597741B26274}"/>
    <dgm:cxn modelId="{CE009B9D-1439-4719-8DEB-5D84647F9E83}" srcId="{6158CBDE-B37B-4096-BABE-3274AD6846A3}" destId="{2C55E98B-068E-43E4-8FEE-EA4F2C629206}" srcOrd="0" destOrd="0" parTransId="{84081849-F84D-452B-A5DC-99794A0AE06F}" sibTransId="{0A720F60-6D2C-4DC7-90AE-BEEDFDBABC58}"/>
    <dgm:cxn modelId="{C11C693E-F83D-461A-9D1F-7BFEEAD92EA1}" type="presOf" srcId="{A53DE7D7-E79A-465D-9ED0-AA585C41748D}" destId="{8089496F-73D5-411C-854A-C540DC91337B}" srcOrd="0" destOrd="0" presId="urn:microsoft.com/office/officeart/2005/8/layout/cycle4"/>
    <dgm:cxn modelId="{2BE4D0CC-CB10-41BB-858B-91A61B2DA214}" type="presOf" srcId="{73D82780-A219-4CC8-9404-36218CB473F2}" destId="{90FDF3F6-B1DD-4394-BE8D-20BD1C6C73BC}" srcOrd="1" destOrd="0" presId="urn:microsoft.com/office/officeart/2005/8/layout/cycle4"/>
    <dgm:cxn modelId="{5D03DB17-9620-4A1B-B040-13193E56B668}" type="presOf" srcId="{9F8E2E85-6B2F-4BB8-835C-DF52AA8E5946}" destId="{7180D29A-19C9-4233-9B9E-9958EDD6EADF}" srcOrd="0" destOrd="0" presId="urn:microsoft.com/office/officeart/2005/8/layout/cycle4"/>
    <dgm:cxn modelId="{761DDBA4-465C-4D1E-BA3F-90F7F47300C7}" type="presOf" srcId="{13747CBE-1FDF-4FE2-8442-9D3D1B267761}" destId="{F2256B73-FF01-489A-A41F-64677378E941}" srcOrd="1" destOrd="0" presId="urn:microsoft.com/office/officeart/2005/8/layout/cycle4"/>
    <dgm:cxn modelId="{88EEAFF6-88B7-49FF-9BCA-2BC36C934DF3}" srcId="{2C55E98B-068E-43E4-8FEE-EA4F2C629206}" destId="{9F8E2E85-6B2F-4BB8-835C-DF52AA8E5946}" srcOrd="0" destOrd="0" parTransId="{62BA28AF-1267-490F-9928-D78ADB2F1776}" sibTransId="{8AACBFFF-5C30-43DE-81E2-7A4EBD5CAC41}"/>
    <dgm:cxn modelId="{173B6859-4763-4411-8BBE-874D9AB2B2B3}" type="presOf" srcId="{6158CBDE-B37B-4096-BABE-3274AD6846A3}" destId="{66313422-9340-47D9-8EBC-9DFBD81A5FAA}" srcOrd="0" destOrd="0" presId="urn:microsoft.com/office/officeart/2005/8/layout/cycle4"/>
    <dgm:cxn modelId="{BA2821FF-A6DF-4C59-AAB7-C5B4C33CA7E6}" type="presOf" srcId="{A5B08D4D-BD27-4560-8FC6-70512FDBB845}" destId="{CB915FAE-02CE-45BD-BCD7-959D3134B722}" srcOrd="1" destOrd="0" presId="urn:microsoft.com/office/officeart/2005/8/layout/cycle4"/>
    <dgm:cxn modelId="{DA24EBF4-8F55-4A9A-8314-B97FAC067DFE}" type="presOf" srcId="{2C55E98B-068E-43E4-8FEE-EA4F2C629206}" destId="{5EBF7C00-75FA-48B0-A386-CB1CEC17B005}" srcOrd="0" destOrd="0" presId="urn:microsoft.com/office/officeart/2005/8/layout/cycle4"/>
    <dgm:cxn modelId="{8F4C6271-73F6-49C0-BCBF-3A7930E8923C}" type="presOf" srcId="{13747CBE-1FDF-4FE2-8442-9D3D1B267761}" destId="{9BF8914B-4B68-47E5-B05E-E29D6A1DA190}" srcOrd="0" destOrd="0" presId="urn:microsoft.com/office/officeart/2005/8/layout/cycle4"/>
    <dgm:cxn modelId="{7EA922D1-DAC3-4863-BD83-C3342B1CE434}" type="presOf" srcId="{C39F6FF9-3858-43ED-941A-C3E3A78541FF}" destId="{AAC84143-8A19-4390-A2DD-B87A4ECFF2CB}" srcOrd="0" destOrd="0" presId="urn:microsoft.com/office/officeart/2005/8/layout/cycle4"/>
    <dgm:cxn modelId="{7DC8B722-5BE6-4689-8F4F-B3BDE60499E2}" srcId="{6158CBDE-B37B-4096-BABE-3274AD6846A3}" destId="{BADCEF40-A17B-4D1A-8682-BCECB59D5D71}" srcOrd="1" destOrd="0" parTransId="{74F47BDE-4D5A-4A05-A372-84333B00F311}" sibTransId="{D4436020-37AA-42C7-AC8C-24672BDE1D04}"/>
    <dgm:cxn modelId="{B9C9A559-ABE7-4C18-8215-78905BCE3D4E}" srcId="{6158CBDE-B37B-4096-BABE-3274AD6846A3}" destId="{A53DE7D7-E79A-465D-9ED0-AA585C41748D}" srcOrd="2" destOrd="0" parTransId="{0C38B686-8C8D-4AC0-91E8-C4C94C63D75D}" sibTransId="{65FF50D4-3C23-4AF7-B8F7-B4DA2B678AC7}"/>
    <dgm:cxn modelId="{901A0FCD-5A06-46AD-AC3D-BE8E596E7A44}" srcId="{A53DE7D7-E79A-465D-9ED0-AA585C41748D}" destId="{73D82780-A219-4CC8-9404-36218CB473F2}" srcOrd="0" destOrd="0" parTransId="{C8543E1A-8477-4A33-9168-F59AE430A072}" sibTransId="{A1A43827-A929-4553-B150-BD8EEC5FD150}"/>
    <dgm:cxn modelId="{F61501C5-379C-4000-B9D4-889AF4AEAC03}" type="presOf" srcId="{A5B08D4D-BD27-4560-8FC6-70512FDBB845}" destId="{2AA85F57-38C1-4BEF-A4E6-D33FE923B698}" srcOrd="0" destOrd="0" presId="urn:microsoft.com/office/officeart/2005/8/layout/cycle4"/>
    <dgm:cxn modelId="{147CD21E-E445-446C-B51A-9EA11E251540}" type="presOf" srcId="{73D82780-A219-4CC8-9404-36218CB473F2}" destId="{3D1D4EB0-5A8F-4715-A3F9-53EE6DF87BA1}" srcOrd="0" destOrd="0" presId="urn:microsoft.com/office/officeart/2005/8/layout/cycle4"/>
    <dgm:cxn modelId="{AE82D1D5-E984-49D0-94AA-FECA123015E3}" srcId="{6158CBDE-B37B-4096-BABE-3274AD6846A3}" destId="{C39F6FF9-3858-43ED-941A-C3E3A78541FF}" srcOrd="3" destOrd="0" parTransId="{B0F92260-E03E-4529-8AFA-B8B8119F6604}" sibTransId="{6DF644B7-3332-4A10-A56E-D0B872F4B158}"/>
    <dgm:cxn modelId="{F7FA02DA-3D3B-4A12-872F-C54112B20623}" type="presParOf" srcId="{66313422-9340-47D9-8EBC-9DFBD81A5FAA}" destId="{74EA1748-4C9C-4DCD-BA67-3270E9DA05F8}" srcOrd="0" destOrd="0" presId="urn:microsoft.com/office/officeart/2005/8/layout/cycle4"/>
    <dgm:cxn modelId="{89BD21AA-8A42-45E8-ACA5-797FF1B83D5A}" type="presParOf" srcId="{74EA1748-4C9C-4DCD-BA67-3270E9DA05F8}" destId="{4F736F61-37CD-43CD-9176-C2AB03F3B1D4}" srcOrd="0" destOrd="0" presId="urn:microsoft.com/office/officeart/2005/8/layout/cycle4"/>
    <dgm:cxn modelId="{C2A98744-BBBD-4174-977C-F96FB02094E7}" type="presParOf" srcId="{4F736F61-37CD-43CD-9176-C2AB03F3B1D4}" destId="{7180D29A-19C9-4233-9B9E-9958EDD6EADF}" srcOrd="0" destOrd="0" presId="urn:microsoft.com/office/officeart/2005/8/layout/cycle4"/>
    <dgm:cxn modelId="{F76C79BB-3779-4E50-A953-E11E2812E8AA}" type="presParOf" srcId="{4F736F61-37CD-43CD-9176-C2AB03F3B1D4}" destId="{857B896C-8EDD-4F57-AB84-B6F7264D6DC0}" srcOrd="1" destOrd="0" presId="urn:microsoft.com/office/officeart/2005/8/layout/cycle4"/>
    <dgm:cxn modelId="{915F6A15-6878-437B-BC34-96D1A1840F50}" type="presParOf" srcId="{74EA1748-4C9C-4DCD-BA67-3270E9DA05F8}" destId="{8E7C0E24-E1F4-4444-8AF8-E52F0CF68828}" srcOrd="1" destOrd="0" presId="urn:microsoft.com/office/officeart/2005/8/layout/cycle4"/>
    <dgm:cxn modelId="{BD74B051-E149-43C3-AF61-8030354AB3D1}" type="presParOf" srcId="{8E7C0E24-E1F4-4444-8AF8-E52F0CF68828}" destId="{9BF8914B-4B68-47E5-B05E-E29D6A1DA190}" srcOrd="0" destOrd="0" presId="urn:microsoft.com/office/officeart/2005/8/layout/cycle4"/>
    <dgm:cxn modelId="{7B3C8457-DA1F-43F2-9AC7-06BD5EC52CA3}" type="presParOf" srcId="{8E7C0E24-E1F4-4444-8AF8-E52F0CF68828}" destId="{F2256B73-FF01-489A-A41F-64677378E941}" srcOrd="1" destOrd="0" presId="urn:microsoft.com/office/officeart/2005/8/layout/cycle4"/>
    <dgm:cxn modelId="{B90D9AF5-4451-43DF-BDE0-431E182AA793}" type="presParOf" srcId="{74EA1748-4C9C-4DCD-BA67-3270E9DA05F8}" destId="{40618EE8-B4C5-45B3-850D-E0185B0B4230}" srcOrd="2" destOrd="0" presId="urn:microsoft.com/office/officeart/2005/8/layout/cycle4"/>
    <dgm:cxn modelId="{68F02A24-2651-4232-886D-2BB507A51E1A}" type="presParOf" srcId="{40618EE8-B4C5-45B3-850D-E0185B0B4230}" destId="{3D1D4EB0-5A8F-4715-A3F9-53EE6DF87BA1}" srcOrd="0" destOrd="0" presId="urn:microsoft.com/office/officeart/2005/8/layout/cycle4"/>
    <dgm:cxn modelId="{09A21C41-5E0B-4522-AD03-B62718FC6258}" type="presParOf" srcId="{40618EE8-B4C5-45B3-850D-E0185B0B4230}" destId="{90FDF3F6-B1DD-4394-BE8D-20BD1C6C73BC}" srcOrd="1" destOrd="0" presId="urn:microsoft.com/office/officeart/2005/8/layout/cycle4"/>
    <dgm:cxn modelId="{87ED80F3-BEA6-4A87-AD48-ECC8202D7900}" type="presParOf" srcId="{74EA1748-4C9C-4DCD-BA67-3270E9DA05F8}" destId="{E8596F34-4184-4614-94F3-A646785966F8}" srcOrd="3" destOrd="0" presId="urn:microsoft.com/office/officeart/2005/8/layout/cycle4"/>
    <dgm:cxn modelId="{571636CD-D29C-45F4-A952-12826EC4D2A7}" type="presParOf" srcId="{E8596F34-4184-4614-94F3-A646785966F8}" destId="{2AA85F57-38C1-4BEF-A4E6-D33FE923B698}" srcOrd="0" destOrd="0" presId="urn:microsoft.com/office/officeart/2005/8/layout/cycle4"/>
    <dgm:cxn modelId="{FBB92C8C-587A-42B5-8AF9-E2AA3606BA00}" type="presParOf" srcId="{E8596F34-4184-4614-94F3-A646785966F8}" destId="{CB915FAE-02CE-45BD-BCD7-959D3134B722}" srcOrd="1" destOrd="0" presId="urn:microsoft.com/office/officeart/2005/8/layout/cycle4"/>
    <dgm:cxn modelId="{C5B6F5EF-425A-4E20-B5DE-E53728021025}" type="presParOf" srcId="{74EA1748-4C9C-4DCD-BA67-3270E9DA05F8}" destId="{25E5CAD5-8F80-4217-BC92-C039B039D628}" srcOrd="4" destOrd="0" presId="urn:microsoft.com/office/officeart/2005/8/layout/cycle4"/>
    <dgm:cxn modelId="{307B3F23-834F-4B0D-870D-1A008A653FA2}" type="presParOf" srcId="{66313422-9340-47D9-8EBC-9DFBD81A5FAA}" destId="{F63DD908-1D32-4BA5-B58A-A06A55FEE064}" srcOrd="1" destOrd="0" presId="urn:microsoft.com/office/officeart/2005/8/layout/cycle4"/>
    <dgm:cxn modelId="{11BD7BE3-6FAB-44C3-BAE4-5AB2D33B0FDE}" type="presParOf" srcId="{F63DD908-1D32-4BA5-B58A-A06A55FEE064}" destId="{5EBF7C00-75FA-48B0-A386-CB1CEC17B005}" srcOrd="0" destOrd="0" presId="urn:microsoft.com/office/officeart/2005/8/layout/cycle4"/>
    <dgm:cxn modelId="{EAE9B7B2-8B87-4385-AF96-87B29D06E014}" type="presParOf" srcId="{F63DD908-1D32-4BA5-B58A-A06A55FEE064}" destId="{3C456A31-8822-4669-9CCE-E2AECE825BEB}" srcOrd="1" destOrd="0" presId="urn:microsoft.com/office/officeart/2005/8/layout/cycle4"/>
    <dgm:cxn modelId="{E5D6CD9A-F222-4FA9-A14D-6F041AAE9C1E}" type="presParOf" srcId="{F63DD908-1D32-4BA5-B58A-A06A55FEE064}" destId="{8089496F-73D5-411C-854A-C540DC91337B}" srcOrd="2" destOrd="0" presId="urn:microsoft.com/office/officeart/2005/8/layout/cycle4"/>
    <dgm:cxn modelId="{FC40B552-BD83-4A30-81AF-6A4DDC67837D}" type="presParOf" srcId="{F63DD908-1D32-4BA5-B58A-A06A55FEE064}" destId="{AAC84143-8A19-4390-A2DD-B87A4ECFF2CB}" srcOrd="3" destOrd="0" presId="urn:microsoft.com/office/officeart/2005/8/layout/cycle4"/>
    <dgm:cxn modelId="{8C1BA7E6-DFEB-4DE1-950A-97C5DEAE1C2C}" type="presParOf" srcId="{F63DD908-1D32-4BA5-B58A-A06A55FEE064}" destId="{5687C19C-BEBF-4992-AC06-9BEC82509628}" srcOrd="4" destOrd="0" presId="urn:microsoft.com/office/officeart/2005/8/layout/cycle4"/>
    <dgm:cxn modelId="{9E55D453-6953-4071-B801-125F63589EEE}" type="presParOf" srcId="{66313422-9340-47D9-8EBC-9DFBD81A5FAA}" destId="{BE5CDB45-DD13-4A61-88B3-0F2082DDE34A}" srcOrd="2" destOrd="0" presId="urn:microsoft.com/office/officeart/2005/8/layout/cycle4"/>
    <dgm:cxn modelId="{E0257FF0-4C83-48E4-AC64-F964C9A36663}" type="presParOf" srcId="{66313422-9340-47D9-8EBC-9DFBD81A5FAA}" destId="{B6DC692E-C5F7-4D03-8924-B79B254EEE10}"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158CBDE-B37B-4096-BABE-3274AD6846A3}" type="doc">
      <dgm:prSet loTypeId="urn:microsoft.com/office/officeart/2005/8/layout/cycle4" loCatId="cycle" qsTypeId="urn:microsoft.com/office/officeart/2005/8/quickstyle/simple2" qsCatId="simple" csTypeId="urn:microsoft.com/office/officeart/2005/8/colors/accent0_2" csCatId="mainScheme" phldr="1"/>
      <dgm:spPr/>
      <dgm:t>
        <a:bodyPr/>
        <a:lstStyle/>
        <a:p>
          <a:endParaRPr lang="tr-TR"/>
        </a:p>
      </dgm:t>
    </dgm:pt>
    <dgm:pt modelId="{2C55E98B-068E-43E4-8FEE-EA4F2C629206}">
      <dgm:prSet phldrT="[Metin]"/>
      <dgm:spPr/>
      <dgm:t>
        <a:bodyPr/>
        <a:lstStyle/>
        <a:p>
          <a:r>
            <a:rPr lang="tr-TR" dirty="0" smtClean="0"/>
            <a:t>P</a:t>
          </a:r>
          <a:endParaRPr lang="tr-TR" dirty="0"/>
        </a:p>
      </dgm:t>
    </dgm:pt>
    <dgm:pt modelId="{84081849-F84D-452B-A5DC-99794A0AE06F}" type="parTrans" cxnId="{CE009B9D-1439-4719-8DEB-5D84647F9E83}">
      <dgm:prSet/>
      <dgm:spPr/>
      <dgm:t>
        <a:bodyPr/>
        <a:lstStyle/>
        <a:p>
          <a:endParaRPr lang="tr-TR"/>
        </a:p>
      </dgm:t>
    </dgm:pt>
    <dgm:pt modelId="{0A720F60-6D2C-4DC7-90AE-BEEDFDBABC58}" type="sibTrans" cxnId="{CE009B9D-1439-4719-8DEB-5D84647F9E83}">
      <dgm:prSet/>
      <dgm:spPr/>
      <dgm:t>
        <a:bodyPr/>
        <a:lstStyle/>
        <a:p>
          <a:endParaRPr lang="tr-TR"/>
        </a:p>
      </dgm:t>
    </dgm:pt>
    <dgm:pt modelId="{9F8E2E85-6B2F-4BB8-835C-DF52AA8E5946}">
      <dgm:prSet phldrT="[Metin]"/>
      <dgm:spPr/>
      <dgm:t>
        <a:bodyPr/>
        <a:lstStyle/>
        <a:p>
          <a:endParaRPr lang="tr-TR" dirty="0"/>
        </a:p>
      </dgm:t>
    </dgm:pt>
    <dgm:pt modelId="{62BA28AF-1267-490F-9928-D78ADB2F1776}" type="parTrans" cxnId="{88EEAFF6-88B7-49FF-9BCA-2BC36C934DF3}">
      <dgm:prSet/>
      <dgm:spPr/>
      <dgm:t>
        <a:bodyPr/>
        <a:lstStyle/>
        <a:p>
          <a:endParaRPr lang="tr-TR"/>
        </a:p>
      </dgm:t>
    </dgm:pt>
    <dgm:pt modelId="{8AACBFFF-5C30-43DE-81E2-7A4EBD5CAC41}" type="sibTrans" cxnId="{88EEAFF6-88B7-49FF-9BCA-2BC36C934DF3}">
      <dgm:prSet/>
      <dgm:spPr/>
      <dgm:t>
        <a:bodyPr/>
        <a:lstStyle/>
        <a:p>
          <a:endParaRPr lang="tr-TR"/>
        </a:p>
      </dgm:t>
    </dgm:pt>
    <dgm:pt modelId="{BADCEF40-A17B-4D1A-8682-BCECB59D5D71}">
      <dgm:prSet phldrT="[Metin]"/>
      <dgm:spPr/>
      <dgm:t>
        <a:bodyPr/>
        <a:lstStyle/>
        <a:p>
          <a:r>
            <a:rPr lang="tr-TR" dirty="0" smtClean="0"/>
            <a:t>U</a:t>
          </a:r>
          <a:endParaRPr lang="tr-TR" dirty="0"/>
        </a:p>
      </dgm:t>
    </dgm:pt>
    <dgm:pt modelId="{74F47BDE-4D5A-4A05-A372-84333B00F311}" type="parTrans" cxnId="{7DC8B722-5BE6-4689-8F4F-B3BDE60499E2}">
      <dgm:prSet/>
      <dgm:spPr/>
      <dgm:t>
        <a:bodyPr/>
        <a:lstStyle/>
        <a:p>
          <a:endParaRPr lang="tr-TR"/>
        </a:p>
      </dgm:t>
    </dgm:pt>
    <dgm:pt modelId="{D4436020-37AA-42C7-AC8C-24672BDE1D04}" type="sibTrans" cxnId="{7DC8B722-5BE6-4689-8F4F-B3BDE60499E2}">
      <dgm:prSet/>
      <dgm:spPr/>
      <dgm:t>
        <a:bodyPr/>
        <a:lstStyle/>
        <a:p>
          <a:endParaRPr lang="tr-TR"/>
        </a:p>
      </dgm:t>
    </dgm:pt>
    <dgm:pt modelId="{13747CBE-1FDF-4FE2-8442-9D3D1B267761}">
      <dgm:prSet phldrT="[Metin]"/>
      <dgm:spPr/>
      <dgm:t>
        <a:bodyPr/>
        <a:lstStyle/>
        <a:p>
          <a:endParaRPr lang="tr-TR" dirty="0"/>
        </a:p>
      </dgm:t>
    </dgm:pt>
    <dgm:pt modelId="{D4251C62-92E8-4BCE-A019-BBCD0896E416}" type="parTrans" cxnId="{4CB40C29-FF37-4C9B-BBAC-8F79040D9BCB}">
      <dgm:prSet/>
      <dgm:spPr/>
      <dgm:t>
        <a:bodyPr/>
        <a:lstStyle/>
        <a:p>
          <a:endParaRPr lang="tr-TR"/>
        </a:p>
      </dgm:t>
    </dgm:pt>
    <dgm:pt modelId="{BB5FED3B-FAFD-4B27-BA6B-C3C4D5C05488}" type="sibTrans" cxnId="{4CB40C29-FF37-4C9B-BBAC-8F79040D9BCB}">
      <dgm:prSet/>
      <dgm:spPr/>
      <dgm:t>
        <a:bodyPr/>
        <a:lstStyle/>
        <a:p>
          <a:endParaRPr lang="tr-TR"/>
        </a:p>
      </dgm:t>
    </dgm:pt>
    <dgm:pt modelId="{A53DE7D7-E79A-465D-9ED0-AA585C41748D}">
      <dgm:prSet phldrT="[Metin]"/>
      <dgm:spPr/>
      <dgm:t>
        <a:bodyPr/>
        <a:lstStyle/>
        <a:p>
          <a:r>
            <a:rPr lang="tr-TR" smtClean="0"/>
            <a:t>K</a:t>
          </a:r>
          <a:endParaRPr lang="tr-TR" dirty="0"/>
        </a:p>
      </dgm:t>
    </dgm:pt>
    <dgm:pt modelId="{0C38B686-8C8D-4AC0-91E8-C4C94C63D75D}" type="parTrans" cxnId="{B9C9A559-ABE7-4C18-8215-78905BCE3D4E}">
      <dgm:prSet/>
      <dgm:spPr/>
      <dgm:t>
        <a:bodyPr/>
        <a:lstStyle/>
        <a:p>
          <a:endParaRPr lang="tr-TR"/>
        </a:p>
      </dgm:t>
    </dgm:pt>
    <dgm:pt modelId="{65FF50D4-3C23-4AF7-B8F7-B4DA2B678AC7}" type="sibTrans" cxnId="{B9C9A559-ABE7-4C18-8215-78905BCE3D4E}">
      <dgm:prSet/>
      <dgm:spPr/>
      <dgm:t>
        <a:bodyPr/>
        <a:lstStyle/>
        <a:p>
          <a:endParaRPr lang="tr-TR"/>
        </a:p>
      </dgm:t>
    </dgm:pt>
    <dgm:pt modelId="{C39F6FF9-3858-43ED-941A-C3E3A78541FF}">
      <dgm:prSet phldrT="[Metin]"/>
      <dgm:spPr/>
      <dgm:t>
        <a:bodyPr/>
        <a:lstStyle/>
        <a:p>
          <a:r>
            <a:rPr lang="tr-TR" dirty="0" smtClean="0"/>
            <a:t>Ö</a:t>
          </a:r>
          <a:endParaRPr lang="tr-TR" dirty="0"/>
        </a:p>
      </dgm:t>
    </dgm:pt>
    <dgm:pt modelId="{B0F92260-E03E-4529-8AFA-B8B8119F6604}" type="parTrans" cxnId="{AE82D1D5-E984-49D0-94AA-FECA123015E3}">
      <dgm:prSet/>
      <dgm:spPr/>
      <dgm:t>
        <a:bodyPr/>
        <a:lstStyle/>
        <a:p>
          <a:endParaRPr lang="tr-TR"/>
        </a:p>
      </dgm:t>
    </dgm:pt>
    <dgm:pt modelId="{6DF644B7-3332-4A10-A56E-D0B872F4B158}" type="sibTrans" cxnId="{AE82D1D5-E984-49D0-94AA-FECA123015E3}">
      <dgm:prSet/>
      <dgm:spPr/>
      <dgm:t>
        <a:bodyPr/>
        <a:lstStyle/>
        <a:p>
          <a:endParaRPr lang="tr-TR"/>
        </a:p>
      </dgm:t>
    </dgm:pt>
    <dgm:pt modelId="{73D82780-A219-4CC8-9404-36218CB473F2}">
      <dgm:prSet phldrT="[Metin]"/>
      <dgm:spPr/>
      <dgm:t>
        <a:bodyPr/>
        <a:lstStyle/>
        <a:p>
          <a:endParaRPr lang="tr-TR" dirty="0"/>
        </a:p>
      </dgm:t>
    </dgm:pt>
    <dgm:pt modelId="{A1A43827-A929-4553-B150-BD8EEC5FD150}" type="sibTrans" cxnId="{901A0FCD-5A06-46AD-AC3D-BE8E596E7A44}">
      <dgm:prSet/>
      <dgm:spPr/>
      <dgm:t>
        <a:bodyPr/>
        <a:lstStyle/>
        <a:p>
          <a:endParaRPr lang="tr-TR"/>
        </a:p>
      </dgm:t>
    </dgm:pt>
    <dgm:pt modelId="{C8543E1A-8477-4A33-9168-F59AE430A072}" type="parTrans" cxnId="{901A0FCD-5A06-46AD-AC3D-BE8E596E7A44}">
      <dgm:prSet/>
      <dgm:spPr/>
      <dgm:t>
        <a:bodyPr/>
        <a:lstStyle/>
        <a:p>
          <a:endParaRPr lang="tr-TR"/>
        </a:p>
      </dgm:t>
    </dgm:pt>
    <dgm:pt modelId="{A5B08D4D-BD27-4560-8FC6-70512FDBB845}">
      <dgm:prSet phldrT="[Metin]"/>
      <dgm:spPr/>
      <dgm:t>
        <a:bodyPr/>
        <a:lstStyle/>
        <a:p>
          <a:endParaRPr lang="tr-TR" dirty="0"/>
        </a:p>
      </dgm:t>
    </dgm:pt>
    <dgm:pt modelId="{62D6D916-D153-4C21-B07D-597741B26274}" type="sibTrans" cxnId="{BA808601-B0D7-4E57-A9E6-F1321E0E2305}">
      <dgm:prSet/>
      <dgm:spPr/>
      <dgm:t>
        <a:bodyPr/>
        <a:lstStyle/>
        <a:p>
          <a:endParaRPr lang="tr-TR"/>
        </a:p>
      </dgm:t>
    </dgm:pt>
    <dgm:pt modelId="{F9D5DE61-A0BF-4B3A-AE26-1C5709F7C37B}" type="parTrans" cxnId="{BA808601-B0D7-4E57-A9E6-F1321E0E2305}">
      <dgm:prSet/>
      <dgm:spPr/>
      <dgm:t>
        <a:bodyPr/>
        <a:lstStyle/>
        <a:p>
          <a:endParaRPr lang="tr-TR"/>
        </a:p>
      </dgm:t>
    </dgm:pt>
    <dgm:pt modelId="{66313422-9340-47D9-8EBC-9DFBD81A5FAA}" type="pres">
      <dgm:prSet presAssocID="{6158CBDE-B37B-4096-BABE-3274AD6846A3}" presName="cycleMatrixDiagram" presStyleCnt="0">
        <dgm:presLayoutVars>
          <dgm:chMax val="1"/>
          <dgm:dir/>
          <dgm:animLvl val="lvl"/>
          <dgm:resizeHandles val="exact"/>
        </dgm:presLayoutVars>
      </dgm:prSet>
      <dgm:spPr/>
      <dgm:t>
        <a:bodyPr/>
        <a:lstStyle/>
        <a:p>
          <a:endParaRPr lang="tr-TR"/>
        </a:p>
      </dgm:t>
    </dgm:pt>
    <dgm:pt modelId="{74EA1748-4C9C-4DCD-BA67-3270E9DA05F8}" type="pres">
      <dgm:prSet presAssocID="{6158CBDE-B37B-4096-BABE-3274AD6846A3}" presName="children" presStyleCnt="0"/>
      <dgm:spPr/>
    </dgm:pt>
    <dgm:pt modelId="{4F736F61-37CD-43CD-9176-C2AB03F3B1D4}" type="pres">
      <dgm:prSet presAssocID="{6158CBDE-B37B-4096-BABE-3274AD6846A3}" presName="child1group" presStyleCnt="0"/>
      <dgm:spPr/>
    </dgm:pt>
    <dgm:pt modelId="{7180D29A-19C9-4233-9B9E-9958EDD6EADF}" type="pres">
      <dgm:prSet presAssocID="{6158CBDE-B37B-4096-BABE-3274AD6846A3}" presName="child1" presStyleLbl="bgAcc1" presStyleIdx="0" presStyleCnt="4"/>
      <dgm:spPr/>
      <dgm:t>
        <a:bodyPr/>
        <a:lstStyle/>
        <a:p>
          <a:endParaRPr lang="tr-TR"/>
        </a:p>
      </dgm:t>
    </dgm:pt>
    <dgm:pt modelId="{857B896C-8EDD-4F57-AB84-B6F7264D6DC0}" type="pres">
      <dgm:prSet presAssocID="{6158CBDE-B37B-4096-BABE-3274AD6846A3}" presName="child1Text" presStyleLbl="bgAcc1" presStyleIdx="0" presStyleCnt="4">
        <dgm:presLayoutVars>
          <dgm:bulletEnabled val="1"/>
        </dgm:presLayoutVars>
      </dgm:prSet>
      <dgm:spPr/>
      <dgm:t>
        <a:bodyPr/>
        <a:lstStyle/>
        <a:p>
          <a:endParaRPr lang="tr-TR"/>
        </a:p>
      </dgm:t>
    </dgm:pt>
    <dgm:pt modelId="{8E7C0E24-E1F4-4444-8AF8-E52F0CF68828}" type="pres">
      <dgm:prSet presAssocID="{6158CBDE-B37B-4096-BABE-3274AD6846A3}" presName="child2group" presStyleCnt="0"/>
      <dgm:spPr/>
    </dgm:pt>
    <dgm:pt modelId="{9BF8914B-4B68-47E5-B05E-E29D6A1DA190}" type="pres">
      <dgm:prSet presAssocID="{6158CBDE-B37B-4096-BABE-3274AD6846A3}" presName="child2" presStyleLbl="bgAcc1" presStyleIdx="1" presStyleCnt="4"/>
      <dgm:spPr/>
      <dgm:t>
        <a:bodyPr/>
        <a:lstStyle/>
        <a:p>
          <a:endParaRPr lang="tr-TR"/>
        </a:p>
      </dgm:t>
    </dgm:pt>
    <dgm:pt modelId="{F2256B73-FF01-489A-A41F-64677378E941}" type="pres">
      <dgm:prSet presAssocID="{6158CBDE-B37B-4096-BABE-3274AD6846A3}" presName="child2Text" presStyleLbl="bgAcc1" presStyleIdx="1" presStyleCnt="4">
        <dgm:presLayoutVars>
          <dgm:bulletEnabled val="1"/>
        </dgm:presLayoutVars>
      </dgm:prSet>
      <dgm:spPr/>
      <dgm:t>
        <a:bodyPr/>
        <a:lstStyle/>
        <a:p>
          <a:endParaRPr lang="tr-TR"/>
        </a:p>
      </dgm:t>
    </dgm:pt>
    <dgm:pt modelId="{40618EE8-B4C5-45B3-850D-E0185B0B4230}" type="pres">
      <dgm:prSet presAssocID="{6158CBDE-B37B-4096-BABE-3274AD6846A3}" presName="child3group" presStyleCnt="0"/>
      <dgm:spPr/>
    </dgm:pt>
    <dgm:pt modelId="{3D1D4EB0-5A8F-4715-A3F9-53EE6DF87BA1}" type="pres">
      <dgm:prSet presAssocID="{6158CBDE-B37B-4096-BABE-3274AD6846A3}" presName="child3" presStyleLbl="bgAcc1" presStyleIdx="2" presStyleCnt="4"/>
      <dgm:spPr/>
      <dgm:t>
        <a:bodyPr/>
        <a:lstStyle/>
        <a:p>
          <a:endParaRPr lang="tr-TR"/>
        </a:p>
      </dgm:t>
    </dgm:pt>
    <dgm:pt modelId="{90FDF3F6-B1DD-4394-BE8D-20BD1C6C73BC}" type="pres">
      <dgm:prSet presAssocID="{6158CBDE-B37B-4096-BABE-3274AD6846A3}" presName="child3Text" presStyleLbl="bgAcc1" presStyleIdx="2" presStyleCnt="4">
        <dgm:presLayoutVars>
          <dgm:bulletEnabled val="1"/>
        </dgm:presLayoutVars>
      </dgm:prSet>
      <dgm:spPr/>
      <dgm:t>
        <a:bodyPr/>
        <a:lstStyle/>
        <a:p>
          <a:endParaRPr lang="tr-TR"/>
        </a:p>
      </dgm:t>
    </dgm:pt>
    <dgm:pt modelId="{E8596F34-4184-4614-94F3-A646785966F8}" type="pres">
      <dgm:prSet presAssocID="{6158CBDE-B37B-4096-BABE-3274AD6846A3}" presName="child4group" presStyleCnt="0"/>
      <dgm:spPr/>
    </dgm:pt>
    <dgm:pt modelId="{2AA85F57-38C1-4BEF-A4E6-D33FE923B698}" type="pres">
      <dgm:prSet presAssocID="{6158CBDE-B37B-4096-BABE-3274AD6846A3}" presName="child4" presStyleLbl="bgAcc1" presStyleIdx="3" presStyleCnt="4"/>
      <dgm:spPr/>
      <dgm:t>
        <a:bodyPr/>
        <a:lstStyle/>
        <a:p>
          <a:endParaRPr lang="tr-TR"/>
        </a:p>
      </dgm:t>
    </dgm:pt>
    <dgm:pt modelId="{CB915FAE-02CE-45BD-BCD7-959D3134B722}" type="pres">
      <dgm:prSet presAssocID="{6158CBDE-B37B-4096-BABE-3274AD6846A3}" presName="child4Text" presStyleLbl="bgAcc1" presStyleIdx="3" presStyleCnt="4">
        <dgm:presLayoutVars>
          <dgm:bulletEnabled val="1"/>
        </dgm:presLayoutVars>
      </dgm:prSet>
      <dgm:spPr/>
      <dgm:t>
        <a:bodyPr/>
        <a:lstStyle/>
        <a:p>
          <a:endParaRPr lang="tr-TR"/>
        </a:p>
      </dgm:t>
    </dgm:pt>
    <dgm:pt modelId="{25E5CAD5-8F80-4217-BC92-C039B039D628}" type="pres">
      <dgm:prSet presAssocID="{6158CBDE-B37B-4096-BABE-3274AD6846A3}" presName="childPlaceholder" presStyleCnt="0"/>
      <dgm:spPr/>
    </dgm:pt>
    <dgm:pt modelId="{F63DD908-1D32-4BA5-B58A-A06A55FEE064}" type="pres">
      <dgm:prSet presAssocID="{6158CBDE-B37B-4096-BABE-3274AD6846A3}" presName="circle" presStyleCnt="0"/>
      <dgm:spPr/>
    </dgm:pt>
    <dgm:pt modelId="{5EBF7C00-75FA-48B0-A386-CB1CEC17B005}" type="pres">
      <dgm:prSet presAssocID="{6158CBDE-B37B-4096-BABE-3274AD6846A3}" presName="quadrant1" presStyleLbl="node1" presStyleIdx="0" presStyleCnt="4">
        <dgm:presLayoutVars>
          <dgm:chMax val="1"/>
          <dgm:bulletEnabled val="1"/>
        </dgm:presLayoutVars>
      </dgm:prSet>
      <dgm:spPr/>
      <dgm:t>
        <a:bodyPr/>
        <a:lstStyle/>
        <a:p>
          <a:endParaRPr lang="tr-TR"/>
        </a:p>
      </dgm:t>
    </dgm:pt>
    <dgm:pt modelId="{3C456A31-8822-4669-9CCE-E2AECE825BEB}" type="pres">
      <dgm:prSet presAssocID="{6158CBDE-B37B-4096-BABE-3274AD6846A3}" presName="quadrant2" presStyleLbl="node1" presStyleIdx="1" presStyleCnt="4">
        <dgm:presLayoutVars>
          <dgm:chMax val="1"/>
          <dgm:bulletEnabled val="1"/>
        </dgm:presLayoutVars>
      </dgm:prSet>
      <dgm:spPr/>
      <dgm:t>
        <a:bodyPr/>
        <a:lstStyle/>
        <a:p>
          <a:endParaRPr lang="tr-TR"/>
        </a:p>
      </dgm:t>
    </dgm:pt>
    <dgm:pt modelId="{8089496F-73D5-411C-854A-C540DC91337B}" type="pres">
      <dgm:prSet presAssocID="{6158CBDE-B37B-4096-BABE-3274AD6846A3}" presName="quadrant3" presStyleLbl="node1" presStyleIdx="2" presStyleCnt="4">
        <dgm:presLayoutVars>
          <dgm:chMax val="1"/>
          <dgm:bulletEnabled val="1"/>
        </dgm:presLayoutVars>
      </dgm:prSet>
      <dgm:spPr/>
      <dgm:t>
        <a:bodyPr/>
        <a:lstStyle/>
        <a:p>
          <a:endParaRPr lang="tr-TR"/>
        </a:p>
      </dgm:t>
    </dgm:pt>
    <dgm:pt modelId="{AAC84143-8A19-4390-A2DD-B87A4ECFF2CB}" type="pres">
      <dgm:prSet presAssocID="{6158CBDE-B37B-4096-BABE-3274AD6846A3}" presName="quadrant4" presStyleLbl="node1" presStyleIdx="3" presStyleCnt="4">
        <dgm:presLayoutVars>
          <dgm:chMax val="1"/>
          <dgm:bulletEnabled val="1"/>
        </dgm:presLayoutVars>
      </dgm:prSet>
      <dgm:spPr/>
      <dgm:t>
        <a:bodyPr/>
        <a:lstStyle/>
        <a:p>
          <a:endParaRPr lang="tr-TR"/>
        </a:p>
      </dgm:t>
    </dgm:pt>
    <dgm:pt modelId="{5687C19C-BEBF-4992-AC06-9BEC82509628}" type="pres">
      <dgm:prSet presAssocID="{6158CBDE-B37B-4096-BABE-3274AD6846A3}" presName="quadrantPlaceholder" presStyleCnt="0"/>
      <dgm:spPr/>
    </dgm:pt>
    <dgm:pt modelId="{BE5CDB45-DD13-4A61-88B3-0F2082DDE34A}" type="pres">
      <dgm:prSet presAssocID="{6158CBDE-B37B-4096-BABE-3274AD6846A3}" presName="center1" presStyleLbl="fgShp" presStyleIdx="0" presStyleCnt="2"/>
      <dgm:spPr>
        <a:solidFill>
          <a:schemeClr val="bg1"/>
        </a:solidFill>
        <a:ln>
          <a:solidFill>
            <a:schemeClr val="bg1">
              <a:lumMod val="50000"/>
            </a:schemeClr>
          </a:solidFill>
        </a:ln>
      </dgm:spPr>
    </dgm:pt>
    <dgm:pt modelId="{B6DC692E-C5F7-4D03-8924-B79B254EEE10}" type="pres">
      <dgm:prSet presAssocID="{6158CBDE-B37B-4096-BABE-3274AD6846A3}" presName="center2" presStyleLbl="fgShp" presStyleIdx="1" presStyleCnt="2"/>
      <dgm:spPr>
        <a:ln>
          <a:solidFill>
            <a:schemeClr val="bg1">
              <a:lumMod val="50000"/>
            </a:schemeClr>
          </a:solidFill>
        </a:ln>
      </dgm:spPr>
    </dgm:pt>
  </dgm:ptLst>
  <dgm:cxnLst>
    <dgm:cxn modelId="{4CB40C29-FF37-4C9B-BBAC-8F79040D9BCB}" srcId="{BADCEF40-A17B-4D1A-8682-BCECB59D5D71}" destId="{13747CBE-1FDF-4FE2-8442-9D3D1B267761}" srcOrd="0" destOrd="0" parTransId="{D4251C62-92E8-4BCE-A019-BBCD0896E416}" sibTransId="{BB5FED3B-FAFD-4B27-BA6B-C3C4D5C05488}"/>
    <dgm:cxn modelId="{3C36374C-4D87-4469-A7E6-92100A29D73C}" type="presOf" srcId="{A5B08D4D-BD27-4560-8FC6-70512FDBB845}" destId="{2AA85F57-38C1-4BEF-A4E6-D33FE923B698}" srcOrd="0" destOrd="0" presId="urn:microsoft.com/office/officeart/2005/8/layout/cycle4"/>
    <dgm:cxn modelId="{DBD92841-159A-46F6-9A96-A125BFEB5640}" type="presOf" srcId="{BADCEF40-A17B-4D1A-8682-BCECB59D5D71}" destId="{3C456A31-8822-4669-9CCE-E2AECE825BEB}" srcOrd="0" destOrd="0" presId="urn:microsoft.com/office/officeart/2005/8/layout/cycle4"/>
    <dgm:cxn modelId="{BA808601-B0D7-4E57-A9E6-F1321E0E2305}" srcId="{C39F6FF9-3858-43ED-941A-C3E3A78541FF}" destId="{A5B08D4D-BD27-4560-8FC6-70512FDBB845}" srcOrd="0" destOrd="0" parTransId="{F9D5DE61-A0BF-4B3A-AE26-1C5709F7C37B}" sibTransId="{62D6D916-D153-4C21-B07D-597741B26274}"/>
    <dgm:cxn modelId="{CE009B9D-1439-4719-8DEB-5D84647F9E83}" srcId="{6158CBDE-B37B-4096-BABE-3274AD6846A3}" destId="{2C55E98B-068E-43E4-8FEE-EA4F2C629206}" srcOrd="0" destOrd="0" parTransId="{84081849-F84D-452B-A5DC-99794A0AE06F}" sibTransId="{0A720F60-6D2C-4DC7-90AE-BEEDFDBABC58}"/>
    <dgm:cxn modelId="{9AEFCE88-2B55-4EA4-B70B-C32C763BA147}" type="presOf" srcId="{2C55E98B-068E-43E4-8FEE-EA4F2C629206}" destId="{5EBF7C00-75FA-48B0-A386-CB1CEC17B005}" srcOrd="0" destOrd="0" presId="urn:microsoft.com/office/officeart/2005/8/layout/cycle4"/>
    <dgm:cxn modelId="{11BBB3E3-D8E0-4DC3-81C1-F422BABD95A2}" type="presOf" srcId="{73D82780-A219-4CC8-9404-36218CB473F2}" destId="{3D1D4EB0-5A8F-4715-A3F9-53EE6DF87BA1}" srcOrd="0" destOrd="0" presId="urn:microsoft.com/office/officeart/2005/8/layout/cycle4"/>
    <dgm:cxn modelId="{63C0529B-B712-452A-8FE1-CD5FDFA9442D}" type="presOf" srcId="{A53DE7D7-E79A-465D-9ED0-AA585C41748D}" destId="{8089496F-73D5-411C-854A-C540DC91337B}" srcOrd="0" destOrd="0" presId="urn:microsoft.com/office/officeart/2005/8/layout/cycle4"/>
    <dgm:cxn modelId="{D86AAA3F-114A-4616-B303-565A5F00D656}" type="presOf" srcId="{13747CBE-1FDF-4FE2-8442-9D3D1B267761}" destId="{F2256B73-FF01-489A-A41F-64677378E941}" srcOrd="1" destOrd="0" presId="urn:microsoft.com/office/officeart/2005/8/layout/cycle4"/>
    <dgm:cxn modelId="{9D16B4A4-4F78-4866-A335-9BFD46A49901}" type="presOf" srcId="{6158CBDE-B37B-4096-BABE-3274AD6846A3}" destId="{66313422-9340-47D9-8EBC-9DFBD81A5FAA}" srcOrd="0" destOrd="0" presId="urn:microsoft.com/office/officeart/2005/8/layout/cycle4"/>
    <dgm:cxn modelId="{88EEAFF6-88B7-49FF-9BCA-2BC36C934DF3}" srcId="{2C55E98B-068E-43E4-8FEE-EA4F2C629206}" destId="{9F8E2E85-6B2F-4BB8-835C-DF52AA8E5946}" srcOrd="0" destOrd="0" parTransId="{62BA28AF-1267-490F-9928-D78ADB2F1776}" sibTransId="{8AACBFFF-5C30-43DE-81E2-7A4EBD5CAC41}"/>
    <dgm:cxn modelId="{098518FD-51E1-44B9-9037-FFFE640AC6DD}" type="presOf" srcId="{9F8E2E85-6B2F-4BB8-835C-DF52AA8E5946}" destId="{857B896C-8EDD-4F57-AB84-B6F7264D6DC0}" srcOrd="1" destOrd="0" presId="urn:microsoft.com/office/officeart/2005/8/layout/cycle4"/>
    <dgm:cxn modelId="{A9B46EBC-C04D-4845-8018-A6A2B84B8CD9}" type="presOf" srcId="{9F8E2E85-6B2F-4BB8-835C-DF52AA8E5946}" destId="{7180D29A-19C9-4233-9B9E-9958EDD6EADF}" srcOrd="0" destOrd="0" presId="urn:microsoft.com/office/officeart/2005/8/layout/cycle4"/>
    <dgm:cxn modelId="{62D7C2A5-7CD7-4B01-9630-8F1629D369F6}" type="presOf" srcId="{73D82780-A219-4CC8-9404-36218CB473F2}" destId="{90FDF3F6-B1DD-4394-BE8D-20BD1C6C73BC}" srcOrd="1" destOrd="0" presId="urn:microsoft.com/office/officeart/2005/8/layout/cycle4"/>
    <dgm:cxn modelId="{7DC8B722-5BE6-4689-8F4F-B3BDE60499E2}" srcId="{6158CBDE-B37B-4096-BABE-3274AD6846A3}" destId="{BADCEF40-A17B-4D1A-8682-BCECB59D5D71}" srcOrd="1" destOrd="0" parTransId="{74F47BDE-4D5A-4A05-A372-84333B00F311}" sibTransId="{D4436020-37AA-42C7-AC8C-24672BDE1D04}"/>
    <dgm:cxn modelId="{B9C9A559-ABE7-4C18-8215-78905BCE3D4E}" srcId="{6158CBDE-B37B-4096-BABE-3274AD6846A3}" destId="{A53DE7D7-E79A-465D-9ED0-AA585C41748D}" srcOrd="2" destOrd="0" parTransId="{0C38B686-8C8D-4AC0-91E8-C4C94C63D75D}" sibTransId="{65FF50D4-3C23-4AF7-B8F7-B4DA2B678AC7}"/>
    <dgm:cxn modelId="{901A0FCD-5A06-46AD-AC3D-BE8E596E7A44}" srcId="{A53DE7D7-E79A-465D-9ED0-AA585C41748D}" destId="{73D82780-A219-4CC8-9404-36218CB473F2}" srcOrd="0" destOrd="0" parTransId="{C8543E1A-8477-4A33-9168-F59AE430A072}" sibTransId="{A1A43827-A929-4553-B150-BD8EEC5FD150}"/>
    <dgm:cxn modelId="{518FB82F-A1DC-4658-A4D0-37138B92391D}" type="presOf" srcId="{A5B08D4D-BD27-4560-8FC6-70512FDBB845}" destId="{CB915FAE-02CE-45BD-BCD7-959D3134B722}" srcOrd="1" destOrd="0" presId="urn:microsoft.com/office/officeart/2005/8/layout/cycle4"/>
    <dgm:cxn modelId="{3EF491BC-5A14-4093-A3B5-EB87004402C7}" type="presOf" srcId="{C39F6FF9-3858-43ED-941A-C3E3A78541FF}" destId="{AAC84143-8A19-4390-A2DD-B87A4ECFF2CB}" srcOrd="0" destOrd="0" presId="urn:microsoft.com/office/officeart/2005/8/layout/cycle4"/>
    <dgm:cxn modelId="{AE82D1D5-E984-49D0-94AA-FECA123015E3}" srcId="{6158CBDE-B37B-4096-BABE-3274AD6846A3}" destId="{C39F6FF9-3858-43ED-941A-C3E3A78541FF}" srcOrd="3" destOrd="0" parTransId="{B0F92260-E03E-4529-8AFA-B8B8119F6604}" sibTransId="{6DF644B7-3332-4A10-A56E-D0B872F4B158}"/>
    <dgm:cxn modelId="{CE43229D-2C38-4B86-9A8F-F7D160C9DEF1}" type="presOf" srcId="{13747CBE-1FDF-4FE2-8442-9D3D1B267761}" destId="{9BF8914B-4B68-47E5-B05E-E29D6A1DA190}" srcOrd="0" destOrd="0" presId="urn:microsoft.com/office/officeart/2005/8/layout/cycle4"/>
    <dgm:cxn modelId="{9682763A-53ED-4A02-9C02-667E6933FF1F}" type="presParOf" srcId="{66313422-9340-47D9-8EBC-9DFBD81A5FAA}" destId="{74EA1748-4C9C-4DCD-BA67-3270E9DA05F8}" srcOrd="0" destOrd="0" presId="urn:microsoft.com/office/officeart/2005/8/layout/cycle4"/>
    <dgm:cxn modelId="{535EBA34-8408-41DF-9EC8-D419EF46BB6D}" type="presParOf" srcId="{74EA1748-4C9C-4DCD-BA67-3270E9DA05F8}" destId="{4F736F61-37CD-43CD-9176-C2AB03F3B1D4}" srcOrd="0" destOrd="0" presId="urn:microsoft.com/office/officeart/2005/8/layout/cycle4"/>
    <dgm:cxn modelId="{61BC4C1E-1A14-4BCC-B3CE-6630B6D652DB}" type="presParOf" srcId="{4F736F61-37CD-43CD-9176-C2AB03F3B1D4}" destId="{7180D29A-19C9-4233-9B9E-9958EDD6EADF}" srcOrd="0" destOrd="0" presId="urn:microsoft.com/office/officeart/2005/8/layout/cycle4"/>
    <dgm:cxn modelId="{8C272C1A-A4B6-4D1E-92F6-32CCDB960CA2}" type="presParOf" srcId="{4F736F61-37CD-43CD-9176-C2AB03F3B1D4}" destId="{857B896C-8EDD-4F57-AB84-B6F7264D6DC0}" srcOrd="1" destOrd="0" presId="urn:microsoft.com/office/officeart/2005/8/layout/cycle4"/>
    <dgm:cxn modelId="{E383357D-B395-4842-82F9-4321A50430A7}" type="presParOf" srcId="{74EA1748-4C9C-4DCD-BA67-3270E9DA05F8}" destId="{8E7C0E24-E1F4-4444-8AF8-E52F0CF68828}" srcOrd="1" destOrd="0" presId="urn:microsoft.com/office/officeart/2005/8/layout/cycle4"/>
    <dgm:cxn modelId="{2A2B7EBB-EC12-45D6-A12F-6F9852371623}" type="presParOf" srcId="{8E7C0E24-E1F4-4444-8AF8-E52F0CF68828}" destId="{9BF8914B-4B68-47E5-B05E-E29D6A1DA190}" srcOrd="0" destOrd="0" presId="urn:microsoft.com/office/officeart/2005/8/layout/cycle4"/>
    <dgm:cxn modelId="{5780353A-D23A-4F57-8E65-18AE615679F9}" type="presParOf" srcId="{8E7C0E24-E1F4-4444-8AF8-E52F0CF68828}" destId="{F2256B73-FF01-489A-A41F-64677378E941}" srcOrd="1" destOrd="0" presId="urn:microsoft.com/office/officeart/2005/8/layout/cycle4"/>
    <dgm:cxn modelId="{3CD2B2FA-4915-4740-97D4-5DD0A5FBA7D4}" type="presParOf" srcId="{74EA1748-4C9C-4DCD-BA67-3270E9DA05F8}" destId="{40618EE8-B4C5-45B3-850D-E0185B0B4230}" srcOrd="2" destOrd="0" presId="urn:microsoft.com/office/officeart/2005/8/layout/cycle4"/>
    <dgm:cxn modelId="{297E1389-8955-40C0-9E21-B3EEE4285FC1}" type="presParOf" srcId="{40618EE8-B4C5-45B3-850D-E0185B0B4230}" destId="{3D1D4EB0-5A8F-4715-A3F9-53EE6DF87BA1}" srcOrd="0" destOrd="0" presId="urn:microsoft.com/office/officeart/2005/8/layout/cycle4"/>
    <dgm:cxn modelId="{EF4E3766-3F65-45FA-A091-53E400D50C01}" type="presParOf" srcId="{40618EE8-B4C5-45B3-850D-E0185B0B4230}" destId="{90FDF3F6-B1DD-4394-BE8D-20BD1C6C73BC}" srcOrd="1" destOrd="0" presId="urn:microsoft.com/office/officeart/2005/8/layout/cycle4"/>
    <dgm:cxn modelId="{33DC38CC-C7EE-4326-9516-652910A74ECB}" type="presParOf" srcId="{74EA1748-4C9C-4DCD-BA67-3270E9DA05F8}" destId="{E8596F34-4184-4614-94F3-A646785966F8}" srcOrd="3" destOrd="0" presId="urn:microsoft.com/office/officeart/2005/8/layout/cycle4"/>
    <dgm:cxn modelId="{14EC9D1F-5CC5-4758-AAE4-77DEDB0945F9}" type="presParOf" srcId="{E8596F34-4184-4614-94F3-A646785966F8}" destId="{2AA85F57-38C1-4BEF-A4E6-D33FE923B698}" srcOrd="0" destOrd="0" presId="urn:microsoft.com/office/officeart/2005/8/layout/cycle4"/>
    <dgm:cxn modelId="{6D7CD01E-C2EC-4DAE-A6F8-00404B1EE472}" type="presParOf" srcId="{E8596F34-4184-4614-94F3-A646785966F8}" destId="{CB915FAE-02CE-45BD-BCD7-959D3134B722}" srcOrd="1" destOrd="0" presId="urn:microsoft.com/office/officeart/2005/8/layout/cycle4"/>
    <dgm:cxn modelId="{7138DD7C-1080-439E-8CB5-FC6C055ECCF4}" type="presParOf" srcId="{74EA1748-4C9C-4DCD-BA67-3270E9DA05F8}" destId="{25E5CAD5-8F80-4217-BC92-C039B039D628}" srcOrd="4" destOrd="0" presId="urn:microsoft.com/office/officeart/2005/8/layout/cycle4"/>
    <dgm:cxn modelId="{61A20FFF-6391-483E-A9AD-9B5F03CF0F7E}" type="presParOf" srcId="{66313422-9340-47D9-8EBC-9DFBD81A5FAA}" destId="{F63DD908-1D32-4BA5-B58A-A06A55FEE064}" srcOrd="1" destOrd="0" presId="urn:microsoft.com/office/officeart/2005/8/layout/cycle4"/>
    <dgm:cxn modelId="{DFC3DFEA-FAFD-479D-B2CC-A23BD2A79429}" type="presParOf" srcId="{F63DD908-1D32-4BA5-B58A-A06A55FEE064}" destId="{5EBF7C00-75FA-48B0-A386-CB1CEC17B005}" srcOrd="0" destOrd="0" presId="urn:microsoft.com/office/officeart/2005/8/layout/cycle4"/>
    <dgm:cxn modelId="{5E359C94-2C04-4938-9747-FAD9C07B9900}" type="presParOf" srcId="{F63DD908-1D32-4BA5-B58A-A06A55FEE064}" destId="{3C456A31-8822-4669-9CCE-E2AECE825BEB}" srcOrd="1" destOrd="0" presId="urn:microsoft.com/office/officeart/2005/8/layout/cycle4"/>
    <dgm:cxn modelId="{76C4B453-D8EA-4C6B-A1E3-B0092FFC080C}" type="presParOf" srcId="{F63DD908-1D32-4BA5-B58A-A06A55FEE064}" destId="{8089496F-73D5-411C-854A-C540DC91337B}" srcOrd="2" destOrd="0" presId="urn:microsoft.com/office/officeart/2005/8/layout/cycle4"/>
    <dgm:cxn modelId="{D90AB3B1-945A-4BB4-B6A1-027720D24354}" type="presParOf" srcId="{F63DD908-1D32-4BA5-B58A-A06A55FEE064}" destId="{AAC84143-8A19-4390-A2DD-B87A4ECFF2CB}" srcOrd="3" destOrd="0" presId="urn:microsoft.com/office/officeart/2005/8/layout/cycle4"/>
    <dgm:cxn modelId="{B537FC6F-FB0E-45F8-A63A-7558CCDC73BB}" type="presParOf" srcId="{F63DD908-1D32-4BA5-B58A-A06A55FEE064}" destId="{5687C19C-BEBF-4992-AC06-9BEC82509628}" srcOrd="4" destOrd="0" presId="urn:microsoft.com/office/officeart/2005/8/layout/cycle4"/>
    <dgm:cxn modelId="{AF11CBC5-D9FC-48FC-92ED-E34BD6192564}" type="presParOf" srcId="{66313422-9340-47D9-8EBC-9DFBD81A5FAA}" destId="{BE5CDB45-DD13-4A61-88B3-0F2082DDE34A}" srcOrd="2" destOrd="0" presId="urn:microsoft.com/office/officeart/2005/8/layout/cycle4"/>
    <dgm:cxn modelId="{73645AF2-2096-41C7-AAAF-0AB2D6E22E09}" type="presParOf" srcId="{66313422-9340-47D9-8EBC-9DFBD81A5FAA}" destId="{B6DC692E-C5F7-4D03-8924-B79B254EEE10}" srcOrd="3" destOrd="0" presId="urn:microsoft.com/office/officeart/2005/8/layout/cycle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1D4EB0-5A8F-4715-A3F9-53EE6DF87BA1}">
      <dsp:nvSpPr>
        <dsp:cNvPr id="0" name=""/>
        <dsp:cNvSpPr/>
      </dsp:nvSpPr>
      <dsp:spPr>
        <a:xfrm>
          <a:off x="4967948" y="3069997"/>
          <a:ext cx="2230262" cy="1444704"/>
        </a:xfrm>
        <a:prstGeom prst="roundRect">
          <a:avLst>
            <a:gd name="adj" fmla="val 10000"/>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17170" tIns="217170" rIns="217170" bIns="217170" numCol="1" spcCol="1270" anchor="t" anchorCtr="0">
          <a:noAutofit/>
        </a:bodyPr>
        <a:lstStyle/>
        <a:p>
          <a:pPr marL="285750" lvl="1" indent="-285750" algn="l" defTabSz="1955800">
            <a:lnSpc>
              <a:spcPct val="90000"/>
            </a:lnSpc>
            <a:spcBef>
              <a:spcPct val="0"/>
            </a:spcBef>
            <a:spcAft>
              <a:spcPct val="15000"/>
            </a:spcAft>
            <a:buChar char="••"/>
          </a:pPr>
          <a:endParaRPr lang="tr-TR" sz="4400" kern="1200" dirty="0"/>
        </a:p>
      </dsp:txBody>
      <dsp:txXfrm>
        <a:off x="5668762" y="3462908"/>
        <a:ext cx="1497713" cy="1020058"/>
      </dsp:txXfrm>
    </dsp:sp>
    <dsp:sp modelId="{2AA85F57-38C1-4BEF-A4E6-D33FE923B698}">
      <dsp:nvSpPr>
        <dsp:cNvPr id="0" name=""/>
        <dsp:cNvSpPr/>
      </dsp:nvSpPr>
      <dsp:spPr>
        <a:xfrm>
          <a:off x="1329098" y="3069997"/>
          <a:ext cx="2230262" cy="1444704"/>
        </a:xfrm>
        <a:prstGeom prst="roundRect">
          <a:avLst>
            <a:gd name="adj" fmla="val 10000"/>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17170" tIns="217170" rIns="217170" bIns="217170" numCol="1" spcCol="1270" anchor="t" anchorCtr="0">
          <a:noAutofit/>
        </a:bodyPr>
        <a:lstStyle/>
        <a:p>
          <a:pPr marL="285750" lvl="1" indent="-285750" algn="l" defTabSz="1955800">
            <a:lnSpc>
              <a:spcPct val="90000"/>
            </a:lnSpc>
            <a:spcBef>
              <a:spcPct val="0"/>
            </a:spcBef>
            <a:spcAft>
              <a:spcPct val="15000"/>
            </a:spcAft>
            <a:buChar char="••"/>
          </a:pPr>
          <a:endParaRPr lang="tr-TR" sz="4400" kern="1200" dirty="0"/>
        </a:p>
      </dsp:txBody>
      <dsp:txXfrm>
        <a:off x="1360833" y="3462908"/>
        <a:ext cx="1497713" cy="1020058"/>
      </dsp:txXfrm>
    </dsp:sp>
    <dsp:sp modelId="{9BF8914B-4B68-47E5-B05E-E29D6A1DA190}">
      <dsp:nvSpPr>
        <dsp:cNvPr id="0" name=""/>
        <dsp:cNvSpPr/>
      </dsp:nvSpPr>
      <dsp:spPr>
        <a:xfrm>
          <a:off x="4967948" y="0"/>
          <a:ext cx="2230262" cy="1444704"/>
        </a:xfrm>
        <a:prstGeom prst="roundRect">
          <a:avLst>
            <a:gd name="adj" fmla="val 10000"/>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17170" tIns="217170" rIns="217170" bIns="217170" numCol="1" spcCol="1270" anchor="t" anchorCtr="0">
          <a:noAutofit/>
        </a:bodyPr>
        <a:lstStyle/>
        <a:p>
          <a:pPr marL="285750" lvl="1" indent="-285750" algn="l" defTabSz="1955800">
            <a:lnSpc>
              <a:spcPct val="90000"/>
            </a:lnSpc>
            <a:spcBef>
              <a:spcPct val="0"/>
            </a:spcBef>
            <a:spcAft>
              <a:spcPct val="15000"/>
            </a:spcAft>
            <a:buChar char="••"/>
          </a:pPr>
          <a:endParaRPr lang="tr-TR" sz="4400" kern="1200" dirty="0"/>
        </a:p>
      </dsp:txBody>
      <dsp:txXfrm>
        <a:off x="5668762" y="31735"/>
        <a:ext cx="1497713" cy="1020058"/>
      </dsp:txXfrm>
    </dsp:sp>
    <dsp:sp modelId="{7180D29A-19C9-4233-9B9E-9958EDD6EADF}">
      <dsp:nvSpPr>
        <dsp:cNvPr id="0" name=""/>
        <dsp:cNvSpPr/>
      </dsp:nvSpPr>
      <dsp:spPr>
        <a:xfrm>
          <a:off x="1329098" y="0"/>
          <a:ext cx="2230262" cy="1444704"/>
        </a:xfrm>
        <a:prstGeom prst="roundRect">
          <a:avLst>
            <a:gd name="adj" fmla="val 10000"/>
          </a:avLst>
        </a:prstGeom>
        <a:solidFill>
          <a:schemeClr val="accent2">
            <a:alpha val="90000"/>
            <a:tint val="4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17170" tIns="217170" rIns="217170" bIns="217170" numCol="1" spcCol="1270" anchor="t" anchorCtr="0">
          <a:noAutofit/>
        </a:bodyPr>
        <a:lstStyle/>
        <a:p>
          <a:pPr marL="285750" lvl="1" indent="-285750" algn="l" defTabSz="1955800">
            <a:lnSpc>
              <a:spcPct val="90000"/>
            </a:lnSpc>
            <a:spcBef>
              <a:spcPct val="0"/>
            </a:spcBef>
            <a:spcAft>
              <a:spcPct val="15000"/>
            </a:spcAft>
            <a:buChar char="••"/>
          </a:pPr>
          <a:endParaRPr lang="tr-TR" sz="4400" kern="1200" dirty="0"/>
        </a:p>
      </dsp:txBody>
      <dsp:txXfrm>
        <a:off x="1360833" y="31735"/>
        <a:ext cx="1497713" cy="1020058"/>
      </dsp:txXfrm>
    </dsp:sp>
    <dsp:sp modelId="{5EBF7C00-75FA-48B0-A386-CB1CEC17B005}">
      <dsp:nvSpPr>
        <dsp:cNvPr id="0" name=""/>
        <dsp:cNvSpPr/>
      </dsp:nvSpPr>
      <dsp:spPr>
        <a:xfrm>
          <a:off x="2263642" y="257338"/>
          <a:ext cx="1954865" cy="1954865"/>
        </a:xfrm>
        <a:prstGeom prst="pieWedge">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0" tIns="355600" rIns="355600" bIns="355600" numCol="1" spcCol="1270" anchor="ctr" anchorCtr="0">
          <a:noAutofit/>
        </a:bodyPr>
        <a:lstStyle/>
        <a:p>
          <a:pPr lvl="0" algn="ctr" defTabSz="2222500">
            <a:lnSpc>
              <a:spcPct val="90000"/>
            </a:lnSpc>
            <a:spcBef>
              <a:spcPct val="0"/>
            </a:spcBef>
            <a:spcAft>
              <a:spcPct val="35000"/>
            </a:spcAft>
          </a:pPr>
          <a:r>
            <a:rPr lang="tr-TR" sz="5000" kern="1200" dirty="0" smtClean="0"/>
            <a:t>P</a:t>
          </a:r>
          <a:endParaRPr lang="tr-TR" sz="5000" kern="1200" dirty="0"/>
        </a:p>
      </dsp:txBody>
      <dsp:txXfrm>
        <a:off x="2836209" y="829905"/>
        <a:ext cx="1382298" cy="1382298"/>
      </dsp:txXfrm>
    </dsp:sp>
    <dsp:sp modelId="{3C456A31-8822-4669-9CCE-E2AECE825BEB}">
      <dsp:nvSpPr>
        <dsp:cNvPr id="0" name=""/>
        <dsp:cNvSpPr/>
      </dsp:nvSpPr>
      <dsp:spPr>
        <a:xfrm rot="5400000">
          <a:off x="4308802" y="257338"/>
          <a:ext cx="1954865" cy="1954865"/>
        </a:xfrm>
        <a:prstGeom prst="pieWedge">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0" tIns="355600" rIns="355600" bIns="355600" numCol="1" spcCol="1270" anchor="ctr" anchorCtr="0">
          <a:noAutofit/>
        </a:bodyPr>
        <a:lstStyle/>
        <a:p>
          <a:pPr lvl="0" algn="ctr" defTabSz="2222500">
            <a:lnSpc>
              <a:spcPct val="90000"/>
            </a:lnSpc>
            <a:spcBef>
              <a:spcPct val="0"/>
            </a:spcBef>
            <a:spcAft>
              <a:spcPct val="35000"/>
            </a:spcAft>
          </a:pPr>
          <a:r>
            <a:rPr lang="tr-TR" sz="5000" kern="1200" dirty="0" smtClean="0"/>
            <a:t>U </a:t>
          </a:r>
          <a:endParaRPr lang="tr-TR" sz="5000" kern="1200" dirty="0"/>
        </a:p>
      </dsp:txBody>
      <dsp:txXfrm rot="-5400000">
        <a:off x="4308802" y="829905"/>
        <a:ext cx="1382298" cy="1382298"/>
      </dsp:txXfrm>
    </dsp:sp>
    <dsp:sp modelId="{8089496F-73D5-411C-854A-C540DC91337B}">
      <dsp:nvSpPr>
        <dsp:cNvPr id="0" name=""/>
        <dsp:cNvSpPr/>
      </dsp:nvSpPr>
      <dsp:spPr>
        <a:xfrm rot="10800000">
          <a:off x="4308802" y="2302498"/>
          <a:ext cx="1954865" cy="1954865"/>
        </a:xfrm>
        <a:prstGeom prst="pieWedge">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0" tIns="355600" rIns="355600" bIns="355600" numCol="1" spcCol="1270" anchor="ctr" anchorCtr="0">
          <a:noAutofit/>
        </a:bodyPr>
        <a:lstStyle/>
        <a:p>
          <a:pPr lvl="0" algn="ctr" defTabSz="2222500">
            <a:lnSpc>
              <a:spcPct val="90000"/>
            </a:lnSpc>
            <a:spcBef>
              <a:spcPct val="0"/>
            </a:spcBef>
            <a:spcAft>
              <a:spcPct val="35000"/>
            </a:spcAft>
          </a:pPr>
          <a:r>
            <a:rPr lang="tr-TR" sz="5000" kern="1200" smtClean="0"/>
            <a:t>K</a:t>
          </a:r>
          <a:endParaRPr lang="tr-TR" sz="5000" kern="1200" dirty="0"/>
        </a:p>
      </dsp:txBody>
      <dsp:txXfrm rot="10800000">
        <a:off x="4308802" y="2302498"/>
        <a:ext cx="1382298" cy="1382298"/>
      </dsp:txXfrm>
    </dsp:sp>
    <dsp:sp modelId="{AAC84143-8A19-4390-A2DD-B87A4ECFF2CB}">
      <dsp:nvSpPr>
        <dsp:cNvPr id="0" name=""/>
        <dsp:cNvSpPr/>
      </dsp:nvSpPr>
      <dsp:spPr>
        <a:xfrm rot="16200000">
          <a:off x="2263642" y="2302498"/>
          <a:ext cx="1954865" cy="1954865"/>
        </a:xfrm>
        <a:prstGeom prst="pieWedge">
          <a:avLst/>
        </a:prstGeom>
        <a:solidFill>
          <a:schemeClr val="lt1">
            <a:hueOff val="0"/>
            <a:satOff val="0"/>
            <a:lumOff val="0"/>
            <a:alphaOff val="0"/>
          </a:schemeClr>
        </a:solidFill>
        <a:ln w="38100" cap="flat" cmpd="sng" algn="ctr">
          <a:solidFill>
            <a:schemeClr val="accent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55600" tIns="355600" rIns="355600" bIns="355600" numCol="1" spcCol="1270" anchor="ctr" anchorCtr="0">
          <a:noAutofit/>
        </a:bodyPr>
        <a:lstStyle/>
        <a:p>
          <a:pPr lvl="0" algn="ctr" defTabSz="2222500">
            <a:lnSpc>
              <a:spcPct val="90000"/>
            </a:lnSpc>
            <a:spcBef>
              <a:spcPct val="0"/>
            </a:spcBef>
            <a:spcAft>
              <a:spcPct val="35000"/>
            </a:spcAft>
          </a:pPr>
          <a:r>
            <a:rPr lang="tr-TR" sz="5000" kern="1200" dirty="0" smtClean="0"/>
            <a:t>Ö</a:t>
          </a:r>
          <a:endParaRPr lang="tr-TR" sz="5000" kern="1200" dirty="0"/>
        </a:p>
      </dsp:txBody>
      <dsp:txXfrm rot="5400000">
        <a:off x="2836209" y="2302498"/>
        <a:ext cx="1382298" cy="1382298"/>
      </dsp:txXfrm>
    </dsp:sp>
    <dsp:sp modelId="{BE5CDB45-DD13-4A61-88B3-0F2082DDE34A}">
      <dsp:nvSpPr>
        <dsp:cNvPr id="0" name=""/>
        <dsp:cNvSpPr/>
      </dsp:nvSpPr>
      <dsp:spPr>
        <a:xfrm>
          <a:off x="3926181" y="1851027"/>
          <a:ext cx="674947" cy="586911"/>
        </a:xfrm>
        <a:prstGeom prst="circularArrow">
          <a:avLst/>
        </a:prstGeom>
        <a:solidFill>
          <a:schemeClr val="accent2">
            <a:tint val="60000"/>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sp>
    <dsp:sp modelId="{B6DC692E-C5F7-4D03-8924-B79B254EEE10}">
      <dsp:nvSpPr>
        <dsp:cNvPr id="0" name=""/>
        <dsp:cNvSpPr/>
      </dsp:nvSpPr>
      <dsp:spPr>
        <a:xfrm rot="10800000">
          <a:off x="3926181" y="2076762"/>
          <a:ext cx="674947" cy="586911"/>
        </a:xfrm>
        <a:prstGeom prst="circularArrow">
          <a:avLst/>
        </a:prstGeom>
        <a:solidFill>
          <a:schemeClr val="accent2">
            <a:tint val="60000"/>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1D4EB0-5A8F-4715-A3F9-53EE6DF87BA1}">
      <dsp:nvSpPr>
        <dsp:cNvPr id="0" name=""/>
        <dsp:cNvSpPr/>
      </dsp:nvSpPr>
      <dsp:spPr>
        <a:xfrm>
          <a:off x="2114044" y="1978139"/>
          <a:ext cx="1295705" cy="839323"/>
        </a:xfrm>
        <a:prstGeom prst="roundRect">
          <a:avLst>
            <a:gd name="adj" fmla="val 10000"/>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228600" lvl="1" indent="-228600" algn="l" defTabSz="1111250">
            <a:lnSpc>
              <a:spcPct val="90000"/>
            </a:lnSpc>
            <a:spcBef>
              <a:spcPct val="0"/>
            </a:spcBef>
            <a:spcAft>
              <a:spcPct val="15000"/>
            </a:spcAft>
            <a:buChar char="••"/>
          </a:pPr>
          <a:endParaRPr lang="tr-TR" sz="2500" kern="1200" dirty="0"/>
        </a:p>
      </dsp:txBody>
      <dsp:txXfrm>
        <a:off x="2521193" y="2206407"/>
        <a:ext cx="870119" cy="592618"/>
      </dsp:txXfrm>
    </dsp:sp>
    <dsp:sp modelId="{2AA85F57-38C1-4BEF-A4E6-D33FE923B698}">
      <dsp:nvSpPr>
        <dsp:cNvPr id="0" name=""/>
        <dsp:cNvSpPr/>
      </dsp:nvSpPr>
      <dsp:spPr>
        <a:xfrm>
          <a:off x="0" y="1978139"/>
          <a:ext cx="1295705" cy="839323"/>
        </a:xfrm>
        <a:prstGeom prst="roundRect">
          <a:avLst>
            <a:gd name="adj" fmla="val 10000"/>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228600" lvl="1" indent="-228600" algn="l" defTabSz="1111250">
            <a:lnSpc>
              <a:spcPct val="90000"/>
            </a:lnSpc>
            <a:spcBef>
              <a:spcPct val="0"/>
            </a:spcBef>
            <a:spcAft>
              <a:spcPct val="15000"/>
            </a:spcAft>
            <a:buChar char="••"/>
          </a:pPr>
          <a:endParaRPr lang="tr-TR" sz="2500" kern="1200" dirty="0"/>
        </a:p>
      </dsp:txBody>
      <dsp:txXfrm>
        <a:off x="18437" y="2206407"/>
        <a:ext cx="870119" cy="592618"/>
      </dsp:txXfrm>
    </dsp:sp>
    <dsp:sp modelId="{9BF8914B-4B68-47E5-B05E-E29D6A1DA190}">
      <dsp:nvSpPr>
        <dsp:cNvPr id="0" name=""/>
        <dsp:cNvSpPr/>
      </dsp:nvSpPr>
      <dsp:spPr>
        <a:xfrm>
          <a:off x="2114044" y="194578"/>
          <a:ext cx="1295705" cy="839323"/>
        </a:xfrm>
        <a:prstGeom prst="roundRect">
          <a:avLst>
            <a:gd name="adj" fmla="val 10000"/>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228600" lvl="1" indent="-228600" algn="l" defTabSz="1111250">
            <a:lnSpc>
              <a:spcPct val="90000"/>
            </a:lnSpc>
            <a:spcBef>
              <a:spcPct val="0"/>
            </a:spcBef>
            <a:spcAft>
              <a:spcPct val="15000"/>
            </a:spcAft>
            <a:buChar char="••"/>
          </a:pPr>
          <a:endParaRPr lang="tr-TR" sz="2500" kern="1200" dirty="0"/>
        </a:p>
      </dsp:txBody>
      <dsp:txXfrm>
        <a:off x="2521193" y="213015"/>
        <a:ext cx="870119" cy="592618"/>
      </dsp:txXfrm>
    </dsp:sp>
    <dsp:sp modelId="{7180D29A-19C9-4233-9B9E-9958EDD6EADF}">
      <dsp:nvSpPr>
        <dsp:cNvPr id="0" name=""/>
        <dsp:cNvSpPr/>
      </dsp:nvSpPr>
      <dsp:spPr>
        <a:xfrm>
          <a:off x="0" y="194578"/>
          <a:ext cx="1295705" cy="839323"/>
        </a:xfrm>
        <a:prstGeom prst="roundRect">
          <a:avLst>
            <a:gd name="adj" fmla="val 10000"/>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1920" tIns="121920" rIns="121920" bIns="121920" numCol="1" spcCol="1270" anchor="t" anchorCtr="0">
          <a:noAutofit/>
        </a:bodyPr>
        <a:lstStyle/>
        <a:p>
          <a:pPr marL="228600" lvl="1" indent="-228600" algn="l" defTabSz="1111250">
            <a:lnSpc>
              <a:spcPct val="90000"/>
            </a:lnSpc>
            <a:spcBef>
              <a:spcPct val="0"/>
            </a:spcBef>
            <a:spcAft>
              <a:spcPct val="15000"/>
            </a:spcAft>
            <a:buChar char="••"/>
          </a:pPr>
          <a:endParaRPr lang="tr-TR" sz="2500" kern="1200" dirty="0"/>
        </a:p>
      </dsp:txBody>
      <dsp:txXfrm>
        <a:off x="18437" y="213015"/>
        <a:ext cx="870119" cy="592618"/>
      </dsp:txXfrm>
    </dsp:sp>
    <dsp:sp modelId="{5EBF7C00-75FA-48B0-A386-CB1CEC17B005}">
      <dsp:nvSpPr>
        <dsp:cNvPr id="0" name=""/>
        <dsp:cNvSpPr/>
      </dsp:nvSpPr>
      <dsp:spPr>
        <a:xfrm>
          <a:off x="542937" y="344082"/>
          <a:ext cx="1135709" cy="1135709"/>
        </a:xfrm>
        <a:prstGeom prst="pieWedge">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6248" tIns="206248" rIns="206248" bIns="206248" numCol="1" spcCol="1270" anchor="ctr" anchorCtr="0">
          <a:noAutofit/>
        </a:bodyPr>
        <a:lstStyle/>
        <a:p>
          <a:pPr lvl="0" algn="ctr" defTabSz="1289050">
            <a:lnSpc>
              <a:spcPct val="90000"/>
            </a:lnSpc>
            <a:spcBef>
              <a:spcPct val="0"/>
            </a:spcBef>
            <a:spcAft>
              <a:spcPct val="35000"/>
            </a:spcAft>
          </a:pPr>
          <a:r>
            <a:rPr lang="tr-TR" sz="2900" kern="1200" dirty="0" smtClean="0"/>
            <a:t>P</a:t>
          </a:r>
          <a:endParaRPr lang="tr-TR" sz="2900" kern="1200" dirty="0"/>
        </a:p>
      </dsp:txBody>
      <dsp:txXfrm>
        <a:off x="875578" y="676723"/>
        <a:ext cx="803068" cy="803068"/>
      </dsp:txXfrm>
    </dsp:sp>
    <dsp:sp modelId="{3C456A31-8822-4669-9CCE-E2AECE825BEB}">
      <dsp:nvSpPr>
        <dsp:cNvPr id="0" name=""/>
        <dsp:cNvSpPr/>
      </dsp:nvSpPr>
      <dsp:spPr>
        <a:xfrm rot="5400000">
          <a:off x="1731103" y="344082"/>
          <a:ext cx="1135709" cy="1135709"/>
        </a:xfrm>
        <a:prstGeom prst="pieWedge">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6248" tIns="206248" rIns="206248" bIns="206248" numCol="1" spcCol="1270" anchor="ctr" anchorCtr="0">
          <a:noAutofit/>
        </a:bodyPr>
        <a:lstStyle/>
        <a:p>
          <a:pPr lvl="0" algn="ctr" defTabSz="1289050">
            <a:lnSpc>
              <a:spcPct val="90000"/>
            </a:lnSpc>
            <a:spcBef>
              <a:spcPct val="0"/>
            </a:spcBef>
            <a:spcAft>
              <a:spcPct val="35000"/>
            </a:spcAft>
          </a:pPr>
          <a:r>
            <a:rPr lang="tr-TR" sz="2900" kern="1200" dirty="0" smtClean="0"/>
            <a:t>U</a:t>
          </a:r>
          <a:endParaRPr lang="tr-TR" sz="2900" kern="1200" dirty="0"/>
        </a:p>
      </dsp:txBody>
      <dsp:txXfrm rot="-5400000">
        <a:off x="1731103" y="676723"/>
        <a:ext cx="803068" cy="803068"/>
      </dsp:txXfrm>
    </dsp:sp>
    <dsp:sp modelId="{8089496F-73D5-411C-854A-C540DC91337B}">
      <dsp:nvSpPr>
        <dsp:cNvPr id="0" name=""/>
        <dsp:cNvSpPr/>
      </dsp:nvSpPr>
      <dsp:spPr>
        <a:xfrm rot="10800000">
          <a:off x="1731103" y="1532249"/>
          <a:ext cx="1135709" cy="1135709"/>
        </a:xfrm>
        <a:prstGeom prst="pieWedge">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6248" tIns="206248" rIns="206248" bIns="206248" numCol="1" spcCol="1270" anchor="ctr" anchorCtr="0">
          <a:noAutofit/>
        </a:bodyPr>
        <a:lstStyle/>
        <a:p>
          <a:pPr lvl="0" algn="ctr" defTabSz="1289050">
            <a:lnSpc>
              <a:spcPct val="90000"/>
            </a:lnSpc>
            <a:spcBef>
              <a:spcPct val="0"/>
            </a:spcBef>
            <a:spcAft>
              <a:spcPct val="35000"/>
            </a:spcAft>
          </a:pPr>
          <a:r>
            <a:rPr lang="tr-TR" sz="2900" kern="1200" smtClean="0"/>
            <a:t>K</a:t>
          </a:r>
          <a:endParaRPr lang="tr-TR" sz="2900" kern="1200" dirty="0"/>
        </a:p>
      </dsp:txBody>
      <dsp:txXfrm rot="10800000">
        <a:off x="1731103" y="1532249"/>
        <a:ext cx="803068" cy="803068"/>
      </dsp:txXfrm>
    </dsp:sp>
    <dsp:sp modelId="{AAC84143-8A19-4390-A2DD-B87A4ECFF2CB}">
      <dsp:nvSpPr>
        <dsp:cNvPr id="0" name=""/>
        <dsp:cNvSpPr/>
      </dsp:nvSpPr>
      <dsp:spPr>
        <a:xfrm rot="16200000">
          <a:off x="542937" y="1532249"/>
          <a:ext cx="1135709" cy="1135709"/>
        </a:xfrm>
        <a:prstGeom prst="pieWedge">
          <a:avLst/>
        </a:prstGeom>
        <a:solidFill>
          <a:schemeClr val="lt1">
            <a:hueOff val="0"/>
            <a:satOff val="0"/>
            <a:lumOff val="0"/>
            <a:alphaOff val="0"/>
          </a:schemeClr>
        </a:solidFill>
        <a:ln w="38100" cap="flat" cmpd="sng" algn="ctr">
          <a:solidFill>
            <a:schemeClr val="dk2">
              <a:shade val="80000"/>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06248" tIns="206248" rIns="206248" bIns="206248" numCol="1" spcCol="1270" anchor="ctr" anchorCtr="0">
          <a:noAutofit/>
        </a:bodyPr>
        <a:lstStyle/>
        <a:p>
          <a:pPr lvl="0" algn="ctr" defTabSz="1289050">
            <a:lnSpc>
              <a:spcPct val="90000"/>
            </a:lnSpc>
            <a:spcBef>
              <a:spcPct val="0"/>
            </a:spcBef>
            <a:spcAft>
              <a:spcPct val="35000"/>
            </a:spcAft>
          </a:pPr>
          <a:r>
            <a:rPr lang="tr-TR" sz="2900" kern="1200" dirty="0" smtClean="0"/>
            <a:t>Ö</a:t>
          </a:r>
          <a:endParaRPr lang="tr-TR" sz="2900" kern="1200" dirty="0"/>
        </a:p>
      </dsp:txBody>
      <dsp:txXfrm rot="5400000">
        <a:off x="875578" y="1532249"/>
        <a:ext cx="803068" cy="803068"/>
      </dsp:txXfrm>
    </dsp:sp>
    <dsp:sp modelId="{BE5CDB45-DD13-4A61-88B3-0F2082DDE34A}">
      <dsp:nvSpPr>
        <dsp:cNvPr id="0" name=""/>
        <dsp:cNvSpPr/>
      </dsp:nvSpPr>
      <dsp:spPr>
        <a:xfrm>
          <a:off x="1508814" y="1269960"/>
          <a:ext cx="392121" cy="340975"/>
        </a:xfrm>
        <a:prstGeom prst="circularArrow">
          <a:avLst/>
        </a:prstGeom>
        <a:solidFill>
          <a:schemeClr val="bg1"/>
        </a:solidFill>
        <a:ln w="38100" cap="flat" cmpd="sng" algn="ctr">
          <a:solidFill>
            <a:schemeClr val="bg1">
              <a:lumMod val="5000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sp>
    <dsp:sp modelId="{B6DC692E-C5F7-4D03-8924-B79B254EEE10}">
      <dsp:nvSpPr>
        <dsp:cNvPr id="0" name=""/>
        <dsp:cNvSpPr/>
      </dsp:nvSpPr>
      <dsp:spPr>
        <a:xfrm rot="10800000">
          <a:off x="1508814" y="1401105"/>
          <a:ext cx="392121" cy="340975"/>
        </a:xfrm>
        <a:prstGeom prst="circularArrow">
          <a:avLst/>
        </a:prstGeom>
        <a:solidFill>
          <a:schemeClr val="dk2">
            <a:tint val="60000"/>
            <a:hueOff val="0"/>
            <a:satOff val="0"/>
            <a:lumOff val="0"/>
            <a:alphaOff val="0"/>
          </a:schemeClr>
        </a:solidFill>
        <a:ln w="38100" cap="flat" cmpd="sng" algn="ctr">
          <a:solidFill>
            <a:schemeClr val="bg1">
              <a:lumMod val="5000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dsp:style>
    </dsp:sp>
  </dsp:spTree>
</dsp:drawing>
</file>

<file path=ppt/diagrams/layout1.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layout2.xml><?xml version="1.0" encoding="utf-8"?>
<dgm:layoutDef xmlns:dgm="http://schemas.openxmlformats.org/drawingml/2006/diagram" xmlns:a="http://schemas.openxmlformats.org/drawingml/2006/main" uniqueId="urn:microsoft.com/office/officeart/2005/8/layout/cycle4">
  <dgm:title val=""/>
  <dgm:desc val=""/>
  <dgm:catLst>
    <dgm:cat type="relationship" pri="26000"/>
    <dgm:cat type="cycle" pri="13000"/>
    <dgm:cat type="matrix" pri="4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 modelId="4">
          <dgm:prSet phldr="1"/>
        </dgm:pt>
        <dgm:pt modelId="41">
          <dgm:prSet phldr="1"/>
        </dgm:pt>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ampData>
  <dgm:style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cycleMatrixDiagram">
    <dgm:varLst>
      <dgm:chMax val="1"/>
      <dgm:dir/>
      <dgm:animLvl val="lvl"/>
      <dgm:resizeHandles val="exact"/>
    </dgm:varLst>
    <dgm:alg type="composite">
      <dgm:param type="ar" val="1.3"/>
    </dgm:alg>
    <dgm:shape xmlns:r="http://schemas.openxmlformats.org/officeDocument/2006/relationships" r:blip="">
      <dgm:adjLst/>
    </dgm:shape>
    <dgm:presOf/>
    <dgm:constrLst>
      <dgm:constr type="w" for="ch" forName="children" refType="w"/>
      <dgm:constr type="h" for="ch" forName="children" refType="w" refFor="ch" refForName="children" fact="0.77"/>
      <dgm:constr type="ctrX" for="ch" forName="children" refType="w" fact="0.5"/>
      <dgm:constr type="ctrY" for="ch" forName="children" refType="h" fact="0.5"/>
      <dgm:constr type="w" for="ch" forName="circle" refType="w"/>
      <dgm:constr type="h" for="ch" forName="circle" refType="h"/>
      <dgm:constr type="ctrX" for="ch" forName="circle" refType="w" fact="0.5"/>
      <dgm:constr type="ctrY" for="ch" forName="circle" refType="h" fact="0.5"/>
      <dgm:constr type="w" for="ch" forName="center1" refType="w" fact="0.115"/>
      <dgm:constr type="h" for="ch" forName="center1" refType="w" fact="0.1"/>
      <dgm:constr type="ctrX" for="ch" forName="center1" refType="w" fact="0.5"/>
      <dgm:constr type="ctrY" for="ch" forName="center1" refType="h" fact="0.475"/>
      <dgm:constr type="w" for="ch" forName="center2" refType="w" fact="0.115"/>
      <dgm:constr type="h" for="ch" forName="center2" refType="w" fact="0.1"/>
      <dgm:constr type="ctrX" for="ch" forName="center2" refType="w" fact="0.5"/>
      <dgm:constr type="ctrY" for="ch" forName="center2" refType="h" fact="0.525"/>
    </dgm:constrLst>
    <dgm:ruleLst/>
    <dgm:choose name="Name0">
      <dgm:if name="Name1" axis="ch" ptType="node" func="cnt" op="gte" val="1">
        <dgm:layoutNode name="children">
          <dgm:alg type="composite">
            <dgm:param type="ar" val="1.3"/>
          </dgm:alg>
          <dgm:shape xmlns:r="http://schemas.openxmlformats.org/officeDocument/2006/relationships" r:blip="">
            <dgm:adjLst/>
          </dgm:shape>
          <dgm:presOf/>
          <dgm:choose name="Name2">
            <dgm:if name="Name3" func="var" arg="dir" op="equ" val="norm">
              <dgm:constrLst>
                <dgm:constr type="primFontSz" for="des" ptType="node" op="equ" val="65"/>
                <dgm:constr type="w" for="ch" forName="child1group" refType="w" fact="0.38"/>
                <dgm:constr type="h" for="ch" forName="child1group" refType="h" fact="0.32"/>
                <dgm:constr type="t" for="ch" forName="child1group"/>
                <dgm:constr type="l" for="ch" forName="child1group"/>
                <dgm:constr type="w" for="ch" forName="child2group" refType="w" fact="0.38"/>
                <dgm:constr type="h" for="ch" forName="child2group" refType="h" fact="0.32"/>
                <dgm:constr type="t" for="ch" forName="child2group"/>
                <dgm:constr type="r" for="ch" forName="child2group" refType="w"/>
                <dgm:constr type="w" for="ch" forName="child3group" refType="w" fact="0.38"/>
                <dgm:constr type="h" for="ch" forName="child3group" refType="h" fact="0.32"/>
                <dgm:constr type="b" for="ch" forName="child3group" refType="h"/>
                <dgm:constr type="r" for="ch" forName="child3group" refType="w"/>
                <dgm:constr type="w" for="ch" forName="child4group" refType="w" fact="0.38"/>
                <dgm:constr type="h" for="ch" forName="child4group" refType="h" fact="0.32"/>
                <dgm:constr type="b" for="ch" forName="child4group" refType="h"/>
                <dgm:constr type="l" for="ch" forName="child4group"/>
              </dgm:constrLst>
            </dgm:if>
            <dgm:else name="Name4">
              <dgm:constrLst>
                <dgm:constr type="primFontSz" for="des" ptType="node" op="equ" val="65"/>
                <dgm:constr type="w" for="ch" forName="child1group" refType="w" fact="0.38"/>
                <dgm:constr type="h" for="ch" forName="child1group" refType="h" fact="0.32"/>
                <dgm:constr type="t" for="ch" forName="child1group"/>
                <dgm:constr type="r" for="ch" forName="child1group" refType="w"/>
                <dgm:constr type="w" for="ch" forName="child2group" refType="w" fact="0.38"/>
                <dgm:constr type="h" for="ch" forName="child2group" refType="h" fact="0.32"/>
                <dgm:constr type="t" for="ch" forName="child2group"/>
                <dgm:constr type="l" for="ch" forName="child2group"/>
                <dgm:constr type="w" for="ch" forName="child3group" refType="w" fact="0.38"/>
                <dgm:constr type="h" for="ch" forName="child3group" refType="h" fact="0.32"/>
                <dgm:constr type="b" for="ch" forName="child3group" refType="h"/>
                <dgm:constr type="l" for="ch" forName="child3group"/>
                <dgm:constr type="w" for="ch" forName="child4group" refType="w" fact="0.38"/>
                <dgm:constr type="h" for="ch" forName="child4group" refType="h" fact="0.32"/>
                <dgm:constr type="b" for="ch" forName="child4group" refType="h"/>
                <dgm:constr type="r" for="ch" forName="child4group" refType="w"/>
              </dgm:constrLst>
            </dgm:else>
          </dgm:choose>
          <dgm:ruleLst/>
          <dgm:choose name="Name5">
            <dgm:if name="Name6" axis="ch ch" ptType="node node" st="1 1" cnt="1 0" func="cnt" op="gte" val="1">
              <dgm:layoutNode name="child1group">
                <dgm:alg type="composite">
                  <dgm:param type="horzAlign" val="none"/>
                  <dgm:param type="vertAlign" val="none"/>
                </dgm:alg>
                <dgm:shape xmlns:r="http://schemas.openxmlformats.org/officeDocument/2006/relationships" r:blip="">
                  <dgm:adjLst/>
                </dgm:shape>
                <dgm:presOf/>
                <dgm:choose name="Name7">
                  <dgm:if name="Name8" func="var" arg="dir" op="equ" val="norm">
                    <dgm:constrLst>
                      <dgm:constr type="w" for="ch" forName="child1" refType="w"/>
                      <dgm:constr type="h" for="ch" forName="child1" refType="h"/>
                      <dgm:constr type="t" for="ch" forName="child1"/>
                      <dgm:constr type="l" for="ch" forName="child1"/>
                      <dgm:constr type="w" for="ch" forName="child1Text" refType="w" fact="0.7"/>
                      <dgm:constr type="h" for="ch" forName="child1Text" refType="h" fact="0.75"/>
                      <dgm:constr type="t" for="ch" forName="child1Text"/>
                      <dgm:constr type="l" for="ch" forName="child1Text"/>
                    </dgm:constrLst>
                  </dgm:if>
                  <dgm:else name="Name9">
                    <dgm:constrLst>
                      <dgm:constr type="w" for="ch" forName="child1" refType="w"/>
                      <dgm:constr type="h" for="ch" forName="child1" refType="h"/>
                      <dgm:constr type="t" for="ch" forName="child1"/>
                      <dgm:constr type="r" for="ch" forName="child1" refType="w"/>
                      <dgm:constr type="w" for="ch" forName="child1Text" refType="w" fact="0.7"/>
                      <dgm:constr type="h" for="ch" forName="child1Text" refType="h" fact="0.75"/>
                      <dgm:constr type="t" for="ch" forName="child1Text"/>
                      <dgm:constr type="r" for="ch" forName="child1Text" refType="w"/>
                    </dgm:constrLst>
                  </dgm:else>
                </dgm:choose>
                <dgm:ruleLst/>
                <dgm:layoutNode name="child1" styleLbl="bgAcc1">
                  <dgm:alg type="sp"/>
                  <dgm:shape xmlns:r="http://schemas.openxmlformats.org/officeDocument/2006/relationships" type="roundRect" r:blip="" zOrderOff="-2">
                    <dgm:adjLst>
                      <dgm:adj idx="1" val="0.1"/>
                    </dgm:adjLst>
                  </dgm:shape>
                  <dgm:presOf axis="ch des" ptType="node node" st="1 1" cnt="1 0"/>
                  <dgm:constrLst/>
                  <dgm:ruleLst/>
                </dgm:layoutNode>
                <dgm:layoutNode name="child1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0"/>
          </dgm:choose>
          <dgm:choose name="Name11">
            <dgm:if name="Name12" axis="ch ch" ptType="node node" st="2 1" cnt="1 0" func="cnt" op="gte" val="1">
              <dgm:layoutNode name="child2group">
                <dgm:alg type="composite">
                  <dgm:param type="horzAlign" val="none"/>
                  <dgm:param type="vertAlign" val="none"/>
                </dgm:alg>
                <dgm:shape xmlns:r="http://schemas.openxmlformats.org/officeDocument/2006/relationships" r:blip="">
                  <dgm:adjLst/>
                </dgm:shape>
                <dgm:choose name="Name13">
                  <dgm:if name="Name14" func="var" arg="dir" op="equ" val="norm">
                    <dgm:constrLst>
                      <dgm:constr type="w" for="ch" forName="child2" refType="w"/>
                      <dgm:constr type="h" for="ch" forName="child2" refType="h"/>
                      <dgm:constr type="t" for="ch" forName="child2"/>
                      <dgm:constr type="r" for="ch" forName="child2" refType="w"/>
                      <dgm:constr type="w" for="ch" forName="child2Text" refType="w" fact="0.7"/>
                      <dgm:constr type="h" for="ch" forName="child2Text" refType="h" fact="0.75"/>
                      <dgm:constr type="t" for="ch" forName="child2Text"/>
                      <dgm:constr type="r" for="ch" forName="child2Text" refType="w"/>
                    </dgm:constrLst>
                  </dgm:if>
                  <dgm:else name="Name15">
                    <dgm:constrLst>
                      <dgm:constr type="w" for="ch" forName="child2" refType="w"/>
                      <dgm:constr type="h" for="ch" forName="child2" refType="h"/>
                      <dgm:constr type="t" for="ch" forName="child2"/>
                      <dgm:constr type="l" for="ch" forName="child2"/>
                      <dgm:constr type="w" for="ch" forName="child2Text" refType="w" fact="0.7"/>
                      <dgm:constr type="h" for="ch" forName="child2Text" refType="h" fact="0.75"/>
                      <dgm:constr type="t" for="ch" forName="child2Text"/>
                      <dgm:constr type="l" for="ch" forName="child2Text"/>
                    </dgm:constrLst>
                  </dgm:else>
                </dgm:choose>
                <dgm:ruleLst/>
                <dgm:layoutNode name="child2" styleLbl="bgAcc1">
                  <dgm:alg type="sp"/>
                  <dgm:shape xmlns:r="http://schemas.openxmlformats.org/officeDocument/2006/relationships" type="roundRect" r:blip="" zOrderOff="-2">
                    <dgm:adjLst>
                      <dgm:adj idx="1" val="0.1"/>
                    </dgm:adjLst>
                  </dgm:shape>
                  <dgm:presOf axis="ch des" ptType="node node" st="2 1" cnt="1 0"/>
                  <dgm:constrLst/>
                  <dgm:ruleLst/>
                </dgm:layoutNode>
                <dgm:layoutNode name="child2Text" styleLbl="bgAcc1">
                  <dgm:varLst>
                    <dgm:bulletEnabled val="1"/>
                  </dgm:varLst>
                  <dgm:alg type="tx">
                    <dgm:param type="stBulletLvl" val="1"/>
                  </dgm:alg>
                  <dgm:shape xmlns:r="http://schemas.openxmlformats.org/officeDocument/2006/relationships" type="roundRect" r:blip="" zOrderOff="-2" hideGeom="1">
                    <dgm:adjLst>
                      <dgm:adj idx="1" val="0.1"/>
                    </dgm:adjLst>
                  </dgm:shape>
                  <dgm:presOf axis="ch des" ptType="node node" st="2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16"/>
          </dgm:choose>
          <dgm:choose name="Name17">
            <dgm:if name="Name18" axis="ch ch" ptType="node node" st="3 1" cnt="1 0" func="cnt" op="gte" val="1">
              <dgm:layoutNode name="child3group">
                <dgm:alg type="composite">
                  <dgm:param type="horzAlign" val="none"/>
                  <dgm:param type="vertAlign" val="none"/>
                </dgm:alg>
                <dgm:shape xmlns:r="http://schemas.openxmlformats.org/officeDocument/2006/relationships" r:blip="">
                  <dgm:adjLst/>
                </dgm:shape>
                <dgm:presOf/>
                <dgm:choose name="Name19">
                  <dgm:if name="Name20" func="var" arg="dir" op="equ" val="norm">
                    <dgm:constrLst>
                      <dgm:constr type="w" for="ch" forName="child3" refType="w"/>
                      <dgm:constr type="h" for="ch" forName="child3" refType="h"/>
                      <dgm:constr type="b" for="ch" forName="child3" refType="h"/>
                      <dgm:constr type="r" for="ch" forName="child3" refType="w"/>
                      <dgm:constr type="w" for="ch" forName="child3Text" refType="w" fact="0.7"/>
                      <dgm:constr type="h" for="ch" forName="child3Text" refType="h" fact="0.75"/>
                      <dgm:constr type="b" for="ch" forName="child3Text" refType="h"/>
                      <dgm:constr type="r" for="ch" forName="child3Text" refType="w"/>
                    </dgm:constrLst>
                  </dgm:if>
                  <dgm:else name="Name21">
                    <dgm:constrLst>
                      <dgm:constr type="w" for="ch" forName="child3" refType="w"/>
                      <dgm:constr type="h" for="ch" forName="child3" refType="h"/>
                      <dgm:constr type="b" for="ch" forName="child3" refType="h"/>
                      <dgm:constr type="l" for="ch" forName="child3"/>
                      <dgm:constr type="w" for="ch" forName="child3Text" refType="w" fact="0.7"/>
                      <dgm:constr type="h" for="ch" forName="child3Text" refType="h" fact="0.75"/>
                      <dgm:constr type="b" for="ch" forName="child3Text" refType="h"/>
                      <dgm:constr type="l" for="ch" forName="child3Text"/>
                    </dgm:constrLst>
                  </dgm:else>
                </dgm:choose>
                <dgm:ruleLst/>
                <dgm:layoutNode name="child3" styleLbl="bgAcc1">
                  <dgm:alg type="sp"/>
                  <dgm:shape xmlns:r="http://schemas.openxmlformats.org/officeDocument/2006/relationships" type="roundRect" r:blip="" zOrderOff="-4">
                    <dgm:adjLst>
                      <dgm:adj idx="1" val="0.1"/>
                    </dgm:adjLst>
                  </dgm:shape>
                  <dgm:presOf axis="ch des" ptType="node node" st="3 1" cnt="1 0"/>
                  <dgm:constrLst/>
                  <dgm:ruleLst/>
                </dgm:layoutNode>
                <dgm:layoutNode name="child3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2"/>
          </dgm:choose>
          <dgm:choose name="Name23">
            <dgm:if name="Name24" axis="ch ch" ptType="node node" st="4 1" cnt="1 0" func="cnt" op="gte" val="1">
              <dgm:layoutNode name="child4group">
                <dgm:alg type="composite">
                  <dgm:param type="horzAlign" val="none"/>
                  <dgm:param type="vertAlign" val="none"/>
                </dgm:alg>
                <dgm:shape xmlns:r="http://schemas.openxmlformats.org/officeDocument/2006/relationships" r:blip="">
                  <dgm:adjLst/>
                </dgm:shape>
                <dgm:presOf/>
                <dgm:choose name="Name25">
                  <dgm:if name="Name26" func="var" arg="dir" op="equ" val="norm">
                    <dgm:constrLst>
                      <dgm:constr type="w" for="ch" forName="child4" refType="w"/>
                      <dgm:constr type="h" for="ch" forName="child4" refType="h"/>
                      <dgm:constr type="b" for="ch" forName="child4" refType="h"/>
                      <dgm:constr type="l" for="ch" forName="child4"/>
                      <dgm:constr type="w" for="ch" forName="child4Text" refType="w" fact="0.7"/>
                      <dgm:constr type="h" for="ch" forName="child4Text" refType="h" fact="0.75"/>
                      <dgm:constr type="b" for="ch" forName="child4Text" refType="h"/>
                      <dgm:constr type="l" for="ch" forName="child4Text"/>
                    </dgm:constrLst>
                  </dgm:if>
                  <dgm:else name="Name27">
                    <dgm:constrLst>
                      <dgm:constr type="w" for="ch" forName="child4" refType="w"/>
                      <dgm:constr type="h" for="ch" forName="child4" refType="h"/>
                      <dgm:constr type="b" for="ch" forName="child4" refType="h"/>
                      <dgm:constr type="r" for="ch" forName="child4" refType="w"/>
                      <dgm:constr type="w" for="ch" forName="child4Text" refType="w" fact="0.7"/>
                      <dgm:constr type="h" for="ch" forName="child4Text" refType="h" fact="0.75"/>
                      <dgm:constr type="b" for="ch" forName="child4Text" refType="h"/>
                      <dgm:constr type="r" for="ch" forName="child4Text" refType="w"/>
                    </dgm:constrLst>
                  </dgm:else>
                </dgm:choose>
                <dgm:ruleLst/>
                <dgm:layoutNode name="child4" styleLbl="bgAcc1">
                  <dgm:alg type="sp"/>
                  <dgm:shape xmlns:r="http://schemas.openxmlformats.org/officeDocument/2006/relationships" type="roundRect" r:blip="" zOrderOff="-4">
                    <dgm:adjLst>
                      <dgm:adj idx="1" val="0.1"/>
                    </dgm:adjLst>
                  </dgm:shape>
                  <dgm:presOf axis="ch des" ptType="node node" st="4 1" cnt="1 0"/>
                  <dgm:constrLst/>
                  <dgm:ruleLst/>
                </dgm:layoutNode>
                <dgm:layoutNode name="child4Text" styleLbl="bgAcc1">
                  <dgm:varLst>
                    <dgm:bulletEnabled val="1"/>
                  </dgm:varLst>
                  <dgm:alg type="tx">
                    <dgm:param type="stBulletLvl" val="1"/>
                  </dgm:alg>
                  <dgm:shape xmlns:r="http://schemas.openxmlformats.org/officeDocument/2006/relationships" type="roundRect" r:blip="" zOrderOff="-4" hideGeom="1">
                    <dgm:adjLst>
                      <dgm:adj idx="1" val="0.1"/>
                    </dgm:adjLst>
                  </dgm:shape>
                  <dgm:presOf axis="ch des" ptType="node node" st="4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if>
            <dgm:else name="Name28"/>
          </dgm:choose>
          <dgm:layoutNode name="childPlaceholder">
            <dgm:alg type="sp"/>
            <dgm:shape xmlns:r="http://schemas.openxmlformats.org/officeDocument/2006/relationships" r:blip="">
              <dgm:adjLst/>
            </dgm:shape>
            <dgm:presOf/>
            <dgm:constrLst/>
            <dgm:ruleLst/>
          </dgm:layoutNode>
        </dgm:layoutNode>
        <dgm:layoutNode name="circle">
          <dgm:alg type="composite">
            <dgm:param type="ar" val="1"/>
          </dgm:alg>
          <dgm:shape xmlns:r="http://schemas.openxmlformats.org/officeDocument/2006/relationships" r:blip="">
            <dgm:adjLst/>
          </dgm:shape>
          <dgm:presOf/>
          <dgm:choose name="Name29">
            <dgm:if name="Name30" func="var" arg="dir" op="equ" val="norm">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r" for="ch" forName="quadrant1" refType="w" fact="0.5"/>
                <dgm:constr type="r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l" for="ch" forName="quadrant2" refType="w" fact="0.5"/>
                <dgm:constr type="l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l" for="ch" forName="quadrant3" refType="w" fact="0.5"/>
                <dgm:constr type="l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r" for="ch" forName="quadrant4" refType="w" fact="0.5"/>
                <dgm:constr type="rOff" for="ch" forName="quadrant4" refType="w" fact="-0.01"/>
              </dgm:constrLst>
            </dgm:if>
            <dgm:else name="Name31">
              <dgm:constrLst>
                <dgm:constr type="primFontSz" for="ch" ptType="node" op="equ" val="65"/>
                <dgm:constr type="w" for="ch" forName="quadrant1" refType="w" fact="0.433"/>
                <dgm:constr type="h" for="ch" forName="quadrant1" refType="h" fact="0.433"/>
                <dgm:constr type="b" for="ch" forName="quadrant1" refType="h" fact="0.5"/>
                <dgm:constr type="bOff" for="ch" forName="quadrant1" refType="h" fact="-0.01"/>
                <dgm:constr type="l" for="ch" forName="quadrant1" refType="w" fact="0.5"/>
                <dgm:constr type="lOff" for="ch" forName="quadrant1" refType="w" fact="0.01"/>
                <dgm:constr type="w" for="ch" forName="quadrant2" refType="w" fact="0.433"/>
                <dgm:constr type="h" for="ch" forName="quadrant2" refType="h" fact="0.433"/>
                <dgm:constr type="b" for="ch" forName="quadrant2" refType="h" fact="0.5"/>
                <dgm:constr type="bOff" for="ch" forName="quadrant2" refType="h" fact="-0.01"/>
                <dgm:constr type="r" for="ch" forName="quadrant2" refType="w" fact="0.5"/>
                <dgm:constr type="rOff" for="ch" forName="quadrant2" refType="w" fact="-0.01"/>
                <dgm:constr type="w" for="ch" forName="quadrant3" refType="w" fact="0.433"/>
                <dgm:constr type="h" for="ch" forName="quadrant3" refType="h" fact="0.433"/>
                <dgm:constr type="t" for="ch" forName="quadrant3" refType="h" fact="0.5"/>
                <dgm:constr type="tOff" for="ch" forName="quadrant3" refType="h" fact="0.01"/>
                <dgm:constr type="r" for="ch" forName="quadrant3" refType="w" fact="0.5"/>
                <dgm:constr type="rOff" for="ch" forName="quadrant3" refType="w" fact="-0.01"/>
                <dgm:constr type="w" for="ch" forName="quadrant4" refType="w" fact="0.433"/>
                <dgm:constr type="h" for="ch" forName="quadrant4" refType="h" fact="0.433"/>
                <dgm:constr type="t" for="ch" forName="quadrant4" refType="h" fact="0.5"/>
                <dgm:constr type="tOff" for="ch" forName="quadrant4" refType="h" fact="0.01"/>
                <dgm:constr type="l" for="ch" forName="quadrant4" refType="w" fact="0.5"/>
                <dgm:constr type="lOff" for="ch" forName="quadrant4" refType="w" fact="0.01"/>
              </dgm:constrLst>
            </dgm:else>
          </dgm:choose>
          <dgm:ruleLst/>
          <dgm:layoutNode name="quadrant1" styleLbl="node1">
            <dgm:varLst>
              <dgm:chMax val="1"/>
              <dgm:bulletEnabled val="1"/>
            </dgm:varLst>
            <dgm:alg type="tx"/>
            <dgm:choose name="Name32">
              <dgm:if name="Name33" func="var" arg="dir" op="equ" val="norm">
                <dgm:shape xmlns:r="http://schemas.openxmlformats.org/officeDocument/2006/relationships" type="pieWedge" r:blip="">
                  <dgm:adjLst/>
                </dgm:shape>
              </dgm:if>
              <dgm:else name="Name34">
                <dgm:shape xmlns:r="http://schemas.openxmlformats.org/officeDocument/2006/relationships" rot="90" type="pieWedge" r:blip="">
                  <dgm:adjLst/>
                </dgm:shape>
              </dgm:else>
            </dgm:choose>
            <dgm:presOf axis="ch" ptType="node" cnt="1"/>
            <dgm:constrLst/>
            <dgm:ruleLst>
              <dgm:rule type="primFontSz" val="5" fact="NaN" max="NaN"/>
            </dgm:ruleLst>
          </dgm:layoutNode>
          <dgm:layoutNode name="quadrant2" styleLbl="node1">
            <dgm:varLst>
              <dgm:chMax val="1"/>
              <dgm:bulletEnabled val="1"/>
            </dgm:varLst>
            <dgm:alg type="tx"/>
            <dgm:choose name="Name35">
              <dgm:if name="Name36" func="var" arg="dir" op="equ" val="norm">
                <dgm:shape xmlns:r="http://schemas.openxmlformats.org/officeDocument/2006/relationships" rot="90" type="pieWedge" r:blip="">
                  <dgm:adjLst/>
                </dgm:shape>
              </dgm:if>
              <dgm:else name="Name37">
                <dgm:shape xmlns:r="http://schemas.openxmlformats.org/officeDocument/2006/relationships" type="pieWedge" r:blip="">
                  <dgm:adjLst/>
                </dgm:shape>
              </dgm:else>
            </dgm:choose>
            <dgm:presOf axis="ch" ptType="node" st="2" cnt="1"/>
            <dgm:constrLst/>
            <dgm:ruleLst>
              <dgm:rule type="primFontSz" val="5" fact="NaN" max="NaN"/>
            </dgm:ruleLst>
          </dgm:layoutNode>
          <dgm:layoutNode name="quadrant3" styleLbl="node1">
            <dgm:varLst>
              <dgm:chMax val="1"/>
              <dgm:bulletEnabled val="1"/>
            </dgm:varLst>
            <dgm:alg type="tx"/>
            <dgm:choose name="Name38">
              <dgm:if name="Name39" func="var" arg="dir" op="equ" val="norm">
                <dgm:shape xmlns:r="http://schemas.openxmlformats.org/officeDocument/2006/relationships" rot="180" type="pieWedge" r:blip="">
                  <dgm:adjLst/>
                </dgm:shape>
              </dgm:if>
              <dgm:else name="Name40">
                <dgm:shape xmlns:r="http://schemas.openxmlformats.org/officeDocument/2006/relationships" rot="270" type="pieWedge" r:blip="">
                  <dgm:adjLst/>
                </dgm:shape>
              </dgm:else>
            </dgm:choose>
            <dgm:presOf axis="ch" ptType="node" st="3" cnt="1"/>
            <dgm:constrLst/>
            <dgm:ruleLst>
              <dgm:rule type="primFontSz" val="5" fact="NaN" max="NaN"/>
            </dgm:ruleLst>
          </dgm:layoutNode>
          <dgm:layoutNode name="quadrant4" styleLbl="node1">
            <dgm:varLst>
              <dgm:chMax val="1"/>
              <dgm:bulletEnabled val="1"/>
            </dgm:varLst>
            <dgm:alg type="tx"/>
            <dgm:choose name="Name41">
              <dgm:if name="Name42" func="var" arg="dir" op="equ" val="norm">
                <dgm:shape xmlns:r="http://schemas.openxmlformats.org/officeDocument/2006/relationships" rot="270" type="pieWedge" r:blip="">
                  <dgm:adjLst/>
                </dgm:shape>
              </dgm:if>
              <dgm:else name="Name43">
                <dgm:shape xmlns:r="http://schemas.openxmlformats.org/officeDocument/2006/relationships" rot="180" type="pieWedge" r:blip="">
                  <dgm:adjLst/>
                </dgm:shape>
              </dgm:else>
            </dgm:choose>
            <dgm:presOf axis="ch" ptType="node" st="4" cnt="1"/>
            <dgm:constrLst/>
            <dgm:ruleLst>
              <dgm:rule type="primFontSz" val="5" fact="NaN" max="NaN"/>
            </dgm:ruleLst>
          </dgm:layoutNode>
          <dgm:layoutNode name="quadrantPlaceholder">
            <dgm:alg type="sp"/>
            <dgm:shape xmlns:r="http://schemas.openxmlformats.org/officeDocument/2006/relationships" r:blip="">
              <dgm:adjLst/>
            </dgm:shape>
            <dgm:presOf/>
            <dgm:constrLst/>
            <dgm:ruleLst/>
          </dgm:layoutNode>
        </dgm:layoutNode>
        <dgm:layoutNode name="center1" styleLbl="fgShp">
          <dgm:alg type="sp"/>
          <dgm:choose name="Name44">
            <dgm:if name="Name45" func="var" arg="dir" op="equ" val="norm">
              <dgm:shape xmlns:r="http://schemas.openxmlformats.org/officeDocument/2006/relationships" type="circularArrow" r:blip="" zOrderOff="16">
                <dgm:adjLst/>
              </dgm:shape>
            </dgm:if>
            <dgm:else name="Name46">
              <dgm:shape xmlns:r="http://schemas.openxmlformats.org/officeDocument/2006/relationships" rot="180" type="leftCircularArrow" r:blip="" zOrderOff="16">
                <dgm:adjLst/>
              </dgm:shape>
            </dgm:else>
          </dgm:choose>
          <dgm:presOf/>
          <dgm:constrLst/>
          <dgm:ruleLst/>
        </dgm:layoutNode>
        <dgm:layoutNode name="center2" styleLbl="fgShp">
          <dgm:alg type="sp"/>
          <dgm:choose name="Name47">
            <dgm:if name="Name48" func="var" arg="dir" op="equ" val="norm">
              <dgm:shape xmlns:r="http://schemas.openxmlformats.org/officeDocument/2006/relationships" rot="180" type="circularArrow" r:blip="" zOrderOff="16">
                <dgm:adjLst/>
              </dgm:shape>
            </dgm:if>
            <dgm:else name="Name49">
              <dgm:shape xmlns:r="http://schemas.openxmlformats.org/officeDocument/2006/relationships" type="leftCircularArrow" r:blip="" zOrderOff="16">
                <dgm:adjLst/>
              </dgm:shape>
            </dgm:else>
          </dgm:choose>
          <dgm:presOf/>
          <dgm:constrLst/>
          <dgm:ruleLst/>
        </dgm:layoutNode>
      </dgm:if>
      <dgm:else name="Name50"/>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48.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891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200">
                <a:latin typeface="Arial" charset="0"/>
                <a:cs typeface="Arial" charset="0"/>
              </a:defRPr>
            </a:lvl1pPr>
          </a:lstStyle>
          <a:p>
            <a:pPr>
              <a:defRPr/>
            </a:pPr>
            <a:endParaRPr lang="de-DE"/>
          </a:p>
        </p:txBody>
      </p:sp>
      <p:sp>
        <p:nvSpPr>
          <p:cNvPr id="38915"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200">
                <a:latin typeface="Arial" charset="0"/>
                <a:cs typeface="Arial" charset="0"/>
              </a:defRPr>
            </a:lvl1pPr>
          </a:lstStyle>
          <a:p>
            <a:pPr>
              <a:defRPr/>
            </a:pPr>
            <a:fld id="{86FBF181-6581-4E2F-849B-67FB4221BBBA}" type="datetimeFigureOut">
              <a:rPr lang="de-DE"/>
              <a:pPr>
                <a:defRPr/>
              </a:pPr>
              <a:t>13.01.2013</a:t>
            </a:fld>
            <a:endParaRPr lang="de-DE"/>
          </a:p>
        </p:txBody>
      </p:sp>
      <p:sp>
        <p:nvSpPr>
          <p:cNvPr id="38916"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0" hangingPunct="0">
              <a:defRPr sz="1200">
                <a:latin typeface="Arial" charset="0"/>
                <a:cs typeface="Arial" charset="0"/>
              </a:defRPr>
            </a:lvl1pPr>
          </a:lstStyle>
          <a:p>
            <a:pPr>
              <a:defRPr/>
            </a:pPr>
            <a:endParaRPr lang="de-DE"/>
          </a:p>
        </p:txBody>
      </p:sp>
      <p:sp>
        <p:nvSpPr>
          <p:cNvPr id="38917"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latin typeface="Arial" charset="0"/>
                <a:cs typeface="Arial" charset="0"/>
              </a:defRPr>
            </a:lvl1pPr>
          </a:lstStyle>
          <a:p>
            <a:pPr>
              <a:defRPr/>
            </a:pPr>
            <a:fld id="{D42F2CB9-D2A6-4AD7-95AE-4B6DB534C3CB}" type="slidenum">
              <a:rPr lang="de-DE"/>
              <a:pPr>
                <a:defRPr/>
              </a:pPr>
              <a:t>‹#›</a:t>
            </a:fld>
            <a:endParaRPr lang="de-DE"/>
          </a:p>
        </p:txBody>
      </p:sp>
    </p:spTree>
    <p:extLst>
      <p:ext uri="{BB962C8B-B14F-4D97-AF65-F5344CB8AC3E}">
        <p14:creationId xmlns:p14="http://schemas.microsoft.com/office/powerpoint/2010/main" val="213914158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noProof="1">
                <a:latin typeface="Arial" charset="0"/>
                <a:cs typeface="Arial" charset="0"/>
              </a:defRPr>
            </a:lvl1pPr>
          </a:lstStyle>
          <a:p>
            <a:pPr>
              <a:defRPr/>
            </a:pPr>
            <a:endParaRPr lang="de-DE"/>
          </a:p>
        </p:txBody>
      </p:sp>
      <p:sp>
        <p:nvSpPr>
          <p:cNvPr id="17411" name="Rectangle 3"/>
          <p:cNvSpPr>
            <a:spLocks noGrp="1" noChangeArrowheads="1"/>
          </p:cNvSpPr>
          <p:nvPr>
            <p:ph type="dt" idx="1"/>
          </p:nvPr>
        </p:nvSpPr>
        <p:spPr bwMode="auto">
          <a:xfrm>
            <a:off x="3884613"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noProof="1">
                <a:latin typeface="Arial" charset="0"/>
                <a:cs typeface="Arial" charset="0"/>
              </a:defRPr>
            </a:lvl1pPr>
          </a:lstStyle>
          <a:p>
            <a:pPr>
              <a:defRPr/>
            </a:pPr>
            <a:endParaRPr lang="de-DE"/>
          </a:p>
        </p:txBody>
      </p:sp>
      <p:sp>
        <p:nvSpPr>
          <p:cNvPr id="5427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7413"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de-DE" noProof="0" smtClean="0"/>
              <a:t>Textmasterformate durch Klicken bearbeiten</a:t>
            </a:r>
          </a:p>
          <a:p>
            <a:pPr lvl="1"/>
            <a:r>
              <a:rPr lang="de-DE" noProof="0" smtClean="0"/>
              <a:t>Zweite Ebene</a:t>
            </a:r>
          </a:p>
          <a:p>
            <a:pPr lvl="2"/>
            <a:r>
              <a:rPr lang="de-DE" noProof="0" smtClean="0"/>
              <a:t>Dritte Ebene</a:t>
            </a:r>
          </a:p>
          <a:p>
            <a:pPr lvl="3"/>
            <a:r>
              <a:rPr lang="de-DE" noProof="0" smtClean="0"/>
              <a:t>Vierte Ebene</a:t>
            </a:r>
          </a:p>
          <a:p>
            <a:pPr lvl="4"/>
            <a:r>
              <a:rPr lang="de-DE" noProof="0" smtClean="0"/>
              <a:t>Fünfte Ebene</a:t>
            </a:r>
          </a:p>
        </p:txBody>
      </p:sp>
      <p:sp>
        <p:nvSpPr>
          <p:cNvPr id="17414"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noProof="1">
                <a:latin typeface="Arial" charset="0"/>
                <a:cs typeface="Arial" charset="0"/>
              </a:defRPr>
            </a:lvl1pPr>
          </a:lstStyle>
          <a:p>
            <a:pPr>
              <a:defRPr/>
            </a:pPr>
            <a:endParaRPr lang="de-DE"/>
          </a:p>
        </p:txBody>
      </p:sp>
      <p:sp>
        <p:nvSpPr>
          <p:cNvPr id="17415"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atin typeface="Arial" charset="0"/>
                <a:cs typeface="Arial" charset="0"/>
              </a:defRPr>
            </a:lvl1pPr>
          </a:lstStyle>
          <a:p>
            <a:pPr>
              <a:defRPr/>
            </a:pPr>
            <a:fld id="{5D5FAF4A-B3D3-49A6-BC24-6E15E10FCEAE}" type="slidenum">
              <a:rPr lang="de-DE"/>
              <a:pPr>
                <a:defRPr/>
              </a:pPr>
              <a:t>‹#›</a:t>
            </a:fld>
            <a:endParaRPr lang="de-DE"/>
          </a:p>
        </p:txBody>
      </p:sp>
    </p:spTree>
    <p:extLst>
      <p:ext uri="{BB962C8B-B14F-4D97-AF65-F5344CB8AC3E}">
        <p14:creationId xmlns:p14="http://schemas.microsoft.com/office/powerpoint/2010/main" val="199964234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7200"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4400"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71600"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8800"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Rot="1" noChangeAspect="1" noChangeArrowheads="1" noTextEdit="1"/>
          </p:cNvSpPr>
          <p:nvPr>
            <p:ph type="sldImg"/>
          </p:nvPr>
        </p:nvSpPr>
        <p:spPr>
          <a:ln/>
        </p:spPr>
      </p:sp>
      <p:sp>
        <p:nvSpPr>
          <p:cNvPr id="56323" name="Rectangle 3"/>
          <p:cNvSpPr>
            <a:spLocks noGrp="1" noChangeArrowheads="1"/>
          </p:cNvSpPr>
          <p:nvPr>
            <p:ph type="body" idx="1"/>
          </p:nvPr>
        </p:nvSpPr>
        <p:spPr>
          <a:noFill/>
          <a:ln/>
        </p:spPr>
        <p:txBody>
          <a:bodyPr/>
          <a:lstStyle/>
          <a:p>
            <a:endParaRPr lang="tr-TR" noProof="1"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103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103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109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109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116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116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119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119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120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120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121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121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122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122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125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125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127</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127</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128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128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129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129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139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139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146</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146</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147</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147</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149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149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153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153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159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159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169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169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176</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176</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178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178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179</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179</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183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183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188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188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189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189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191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191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192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192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193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193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198</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198</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199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199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201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201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209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209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210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210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218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218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219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219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220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220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221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221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222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222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224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224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225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225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226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226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228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228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229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229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235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235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236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236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239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239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243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243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244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244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245</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245</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248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248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249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249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259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259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260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260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261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261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262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262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263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263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264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264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269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269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270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270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271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271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275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275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277</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277</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279</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279</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280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280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283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283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289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289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294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294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295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295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296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296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298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298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299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299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306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306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307</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307</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309</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309</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310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310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311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311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313</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313</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314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314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316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316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317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317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318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318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319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319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324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324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325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325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329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329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330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330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331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331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334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334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337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337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339</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339</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340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340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341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341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342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342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343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343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344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344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345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345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346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346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347</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347</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348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348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ChangeArrowheads="1" noTextEdit="1"/>
          </p:cNvSpPr>
          <p:nvPr>
            <p:ph type="sldImg"/>
          </p:nvPr>
        </p:nvSpPr>
        <p:spPr>
          <a:ln/>
        </p:spPr>
      </p:sp>
      <p:sp>
        <p:nvSpPr>
          <p:cNvPr id="96259"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35</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35</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350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350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358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358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36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36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39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39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41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41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42</a:t>
            </a:fld>
            <a:endParaRPr lang="de-DE" sz="120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42</a:t>
            </a:fld>
            <a:endParaRPr lang="en-GB" sz="130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Grp="1" noRot="1" noChangeAspect="1" noChangeArrowheads="1" noTextEdit="1"/>
          </p:cNvSpPr>
          <p:nvPr>
            <p:ph type="sldImg"/>
          </p:nvPr>
        </p:nvSpPr>
        <p:spPr>
          <a:ln/>
        </p:spPr>
      </p:sp>
      <p:sp>
        <p:nvSpPr>
          <p:cNvPr id="66563" name="Rectangle 3"/>
          <p:cNvSpPr>
            <a:spLocks noGrp="1" noChangeArrowheads="1"/>
          </p:cNvSpPr>
          <p:nvPr>
            <p:ph type="body" idx="1"/>
          </p:nvPr>
        </p:nvSpPr>
        <p:spPr>
          <a:noFill/>
          <a:ln/>
        </p:spPr>
        <p:txBody>
          <a:bodyPr/>
          <a:lstStyle/>
          <a:p>
            <a:pPr eaLnBrk="1" hangingPunct="1"/>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47</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47</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48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48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49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49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50</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50</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51</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51</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59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59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69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69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72</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72</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73</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73</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74</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74</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78</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78</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79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79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2FBEE09E-A10F-497C-A260-22572371C07C}" type="slidenum">
              <a:rPr lang="de-DE" sz="1200">
                <a:solidFill>
                  <a:prstClr val="black"/>
                </a:solidFill>
              </a:rPr>
              <a:pPr algn="r"/>
              <a:t>86</a:t>
            </a:fld>
            <a:endParaRPr lang="de-DE" sz="1200" dirty="0">
              <a:solidFill>
                <a:prstClr val="black"/>
              </a:solidFill>
            </a:endParaRPr>
          </a:p>
        </p:txBody>
      </p:sp>
      <p:sp>
        <p:nvSpPr>
          <p:cNvPr id="87043"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845E737F-FE19-489D-8D83-9E4636FEDF9E}" type="slidenum">
              <a:rPr lang="en-GB" sz="1300">
                <a:solidFill>
                  <a:prstClr val="black"/>
                </a:solidFill>
              </a:rPr>
              <a:pPr algn="r" defTabSz="947738"/>
              <a:t>86</a:t>
            </a:fld>
            <a:endParaRPr lang="en-GB" sz="1300" dirty="0">
              <a:solidFill>
                <a:prstClr val="black"/>
              </a:solidFill>
            </a:endParaRPr>
          </a:p>
        </p:txBody>
      </p:sp>
      <p:sp>
        <p:nvSpPr>
          <p:cNvPr id="87044" name="Rectangle 2"/>
          <p:cNvSpPr>
            <a:spLocks noGrp="1" noRot="1" noChangeAspect="1" noChangeArrowheads="1" noTextEdit="1"/>
          </p:cNvSpPr>
          <p:nvPr>
            <p:ph type="sldImg"/>
          </p:nvPr>
        </p:nvSpPr>
        <p:spPr>
          <a:xfrm>
            <a:off x="1143000" y="685800"/>
            <a:ext cx="4573588" cy="3430588"/>
          </a:xfrm>
          <a:ln/>
        </p:spPr>
      </p:sp>
      <p:sp>
        <p:nvSpPr>
          <p:cNvPr id="87045"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89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89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90</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90</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91</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91</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92</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92</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93</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93</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94</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94</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95</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95</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96</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96</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97</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97</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98</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98</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a:fld id="{6668607F-2DCF-41FB-A81A-3AC3E46BA777}" type="slidenum">
              <a:rPr lang="de-DE" sz="1200">
                <a:solidFill>
                  <a:prstClr val="black"/>
                </a:solidFill>
              </a:rPr>
              <a:pPr algn="r"/>
              <a:t>99</a:t>
            </a:fld>
            <a:endParaRPr lang="de-DE" sz="1200" dirty="0">
              <a:solidFill>
                <a:prstClr val="black"/>
              </a:solidFill>
            </a:endParaRPr>
          </a:p>
        </p:txBody>
      </p:sp>
      <p:sp>
        <p:nvSpPr>
          <p:cNvPr id="74755" name="Text Box 3"/>
          <p:cNvSpPr txBox="1">
            <a:spLocks noGrp="1" noChangeArrowheads="1"/>
          </p:cNvSpPr>
          <p:nvPr/>
        </p:nvSpPr>
        <p:spPr bwMode="auto">
          <a:xfrm>
            <a:off x="3887788" y="8689975"/>
            <a:ext cx="2970212" cy="454025"/>
          </a:xfrm>
          <a:prstGeom prst="rect">
            <a:avLst/>
          </a:prstGeom>
          <a:noFill/>
          <a:ln w="9525">
            <a:noFill/>
            <a:miter lim="800000"/>
            <a:headEnd/>
            <a:tailEnd/>
          </a:ln>
        </p:spPr>
        <p:txBody>
          <a:bodyPr lIns="94824" tIns="47416" rIns="94824" bIns="47416" anchor="b"/>
          <a:lstStyle/>
          <a:p>
            <a:pPr algn="r" defTabSz="947738"/>
            <a:fld id="{9D946AE9-4748-455A-A2CB-08CA8180F709}" type="slidenum">
              <a:rPr lang="en-GB" sz="1300">
                <a:solidFill>
                  <a:prstClr val="black"/>
                </a:solidFill>
              </a:rPr>
              <a:pPr algn="r" defTabSz="947738"/>
              <a:t>99</a:t>
            </a:fld>
            <a:endParaRPr lang="en-GB" sz="1300" dirty="0">
              <a:solidFill>
                <a:prstClr val="black"/>
              </a:solidFill>
            </a:endParaRPr>
          </a:p>
        </p:txBody>
      </p:sp>
      <p:sp>
        <p:nvSpPr>
          <p:cNvPr id="74756" name="Rectangle 2"/>
          <p:cNvSpPr>
            <a:spLocks noGrp="1" noRot="1" noChangeAspect="1" noChangeArrowheads="1" noTextEdit="1"/>
          </p:cNvSpPr>
          <p:nvPr>
            <p:ph type="sldImg"/>
          </p:nvPr>
        </p:nvSpPr>
        <p:spPr>
          <a:xfrm>
            <a:off x="1143000" y="685800"/>
            <a:ext cx="4573588" cy="3430588"/>
          </a:xfrm>
          <a:ln/>
        </p:spPr>
      </p:sp>
      <p:sp>
        <p:nvSpPr>
          <p:cNvPr id="74757" name="Rectangle 3"/>
          <p:cNvSpPr>
            <a:spLocks noGrp="1" noChangeArrowheads="1"/>
          </p:cNvSpPr>
          <p:nvPr>
            <p:ph type="body" idx="1"/>
          </p:nvPr>
        </p:nvSpPr>
        <p:spPr>
          <a:xfrm>
            <a:off x="914400" y="4343400"/>
            <a:ext cx="5029200" cy="4114800"/>
          </a:xfrm>
          <a:noFill/>
          <a:ln/>
        </p:spPr>
        <p:txBody>
          <a:bodyPr lIns="94824" tIns="47416" rIns="94824" bIns="47416"/>
          <a:lstStyle/>
          <a:p>
            <a:pPr eaLnBrk="1" hangingPunct="1"/>
            <a:endParaRPr lang="en-US" dirty="0"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Başlık Slaydı">
    <p:spTree>
      <p:nvGrpSpPr>
        <p:cNvPr id="1" name=""/>
        <p:cNvGrpSpPr/>
        <p:nvPr/>
      </p:nvGrpSpPr>
      <p:grpSpPr>
        <a:xfrm>
          <a:off x="0" y="0"/>
          <a:ext cx="0" cy="0"/>
          <a:chOff x="0" y="0"/>
          <a:chExt cx="0" cy="0"/>
        </a:xfrm>
      </p:grpSpPr>
      <p:sp>
        <p:nvSpPr>
          <p:cNvPr id="7" name="Rectangle 15"/>
          <p:cNvSpPr>
            <a:spLocks noChangeArrowheads="1"/>
          </p:cNvSpPr>
          <p:nvPr userDrawn="1"/>
        </p:nvSpPr>
        <p:spPr bwMode="auto">
          <a:xfrm>
            <a:off x="300038" y="6269038"/>
            <a:ext cx="496887" cy="115887"/>
          </a:xfrm>
          <a:prstGeom prst="rect">
            <a:avLst/>
          </a:prstGeom>
          <a:solidFill>
            <a:schemeClr val="accent2"/>
          </a:solidFill>
          <a:ln w="9525" algn="ctr">
            <a:solidFill>
              <a:schemeClr val="bg1"/>
            </a:solidFill>
            <a:miter lim="800000"/>
            <a:headEnd/>
            <a:tailEnd/>
          </a:ln>
          <a:effectLst/>
        </p:spPr>
        <p:txBody>
          <a:bodyPr wrap="none" anchor="ctr"/>
          <a:lstStyle/>
          <a:p>
            <a:pPr>
              <a:defRPr/>
            </a:pPr>
            <a:endParaRPr lang="de-DE"/>
          </a:p>
        </p:txBody>
      </p:sp>
      <p:sp>
        <p:nvSpPr>
          <p:cNvPr id="8" name="Rectangle 16"/>
          <p:cNvSpPr>
            <a:spLocks noChangeArrowheads="1"/>
          </p:cNvSpPr>
          <p:nvPr userDrawn="1"/>
        </p:nvSpPr>
        <p:spPr bwMode="auto">
          <a:xfrm>
            <a:off x="796925" y="6269038"/>
            <a:ext cx="496888"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9" name="Rectangle 17"/>
          <p:cNvSpPr>
            <a:spLocks noChangeArrowheads="1"/>
          </p:cNvSpPr>
          <p:nvPr userDrawn="1"/>
        </p:nvSpPr>
        <p:spPr bwMode="auto">
          <a:xfrm>
            <a:off x="1293813" y="6269038"/>
            <a:ext cx="495300"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0" name="Rectangle 18"/>
          <p:cNvSpPr>
            <a:spLocks noChangeArrowheads="1"/>
          </p:cNvSpPr>
          <p:nvPr userDrawn="1"/>
        </p:nvSpPr>
        <p:spPr bwMode="auto">
          <a:xfrm>
            <a:off x="1789113" y="6269038"/>
            <a:ext cx="496887"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1" name="Rectangle 19"/>
          <p:cNvSpPr>
            <a:spLocks noChangeArrowheads="1"/>
          </p:cNvSpPr>
          <p:nvPr userDrawn="1"/>
        </p:nvSpPr>
        <p:spPr bwMode="auto">
          <a:xfrm>
            <a:off x="2286000" y="6269038"/>
            <a:ext cx="496888"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2" name="Rectangle 20"/>
          <p:cNvSpPr>
            <a:spLocks noChangeArrowheads="1"/>
          </p:cNvSpPr>
          <p:nvPr userDrawn="1"/>
        </p:nvSpPr>
        <p:spPr bwMode="auto">
          <a:xfrm>
            <a:off x="2782888" y="6269038"/>
            <a:ext cx="496887"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3" name="Rectangle 21"/>
          <p:cNvSpPr>
            <a:spLocks noChangeArrowheads="1"/>
          </p:cNvSpPr>
          <p:nvPr userDrawn="1"/>
        </p:nvSpPr>
        <p:spPr bwMode="auto">
          <a:xfrm>
            <a:off x="3279775" y="6269038"/>
            <a:ext cx="496888"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4" name="Rectangle 22"/>
          <p:cNvSpPr>
            <a:spLocks noChangeArrowheads="1"/>
          </p:cNvSpPr>
          <p:nvPr userDrawn="1"/>
        </p:nvSpPr>
        <p:spPr bwMode="auto">
          <a:xfrm>
            <a:off x="3776663" y="6269038"/>
            <a:ext cx="495300"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5" name="Rectangle 23"/>
          <p:cNvSpPr>
            <a:spLocks noChangeArrowheads="1"/>
          </p:cNvSpPr>
          <p:nvPr userDrawn="1"/>
        </p:nvSpPr>
        <p:spPr bwMode="auto">
          <a:xfrm>
            <a:off x="4271963" y="6269038"/>
            <a:ext cx="496887"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6" name="Rectangle 24"/>
          <p:cNvSpPr>
            <a:spLocks noChangeArrowheads="1"/>
          </p:cNvSpPr>
          <p:nvPr userDrawn="1"/>
        </p:nvSpPr>
        <p:spPr bwMode="auto">
          <a:xfrm>
            <a:off x="4768850" y="6269038"/>
            <a:ext cx="496888" cy="115887"/>
          </a:xfrm>
          <a:prstGeom prst="rect">
            <a:avLst/>
          </a:prstGeom>
          <a:solidFill>
            <a:schemeClr val="hlink"/>
          </a:solidFill>
          <a:ln w="9525">
            <a:solidFill>
              <a:schemeClr val="bg1"/>
            </a:solidFill>
            <a:miter lim="800000"/>
            <a:headEnd/>
            <a:tailEnd/>
          </a:ln>
          <a:effectLst/>
        </p:spPr>
        <p:txBody>
          <a:bodyPr wrap="none" anchor="ctr"/>
          <a:lstStyle/>
          <a:p>
            <a:pPr>
              <a:defRPr/>
            </a:pPr>
            <a:endParaRPr lang="de-DE"/>
          </a:p>
        </p:txBody>
      </p:sp>
      <p:sp>
        <p:nvSpPr>
          <p:cNvPr id="17" name="Line 25"/>
          <p:cNvSpPr>
            <a:spLocks noChangeShapeType="1"/>
          </p:cNvSpPr>
          <p:nvPr userDrawn="1"/>
        </p:nvSpPr>
        <p:spPr bwMode="auto">
          <a:xfrm>
            <a:off x="0" y="6045200"/>
            <a:ext cx="9139238" cy="0"/>
          </a:xfrm>
          <a:prstGeom prst="line">
            <a:avLst/>
          </a:prstGeom>
          <a:noFill/>
          <a:ln w="9525">
            <a:solidFill>
              <a:srgbClr val="9F9F9F"/>
            </a:solidFill>
            <a:round/>
            <a:headEnd/>
            <a:tailEnd/>
          </a:ln>
          <a:effectLst/>
        </p:spPr>
        <p:txBody>
          <a:bodyPr/>
          <a:lstStyle/>
          <a:p>
            <a:pPr>
              <a:defRPr/>
            </a:pPr>
            <a:endParaRPr lang="de-DE"/>
          </a:p>
        </p:txBody>
      </p:sp>
      <p:sp>
        <p:nvSpPr>
          <p:cNvPr id="156674" name="Rectangle 3"/>
          <p:cNvSpPr>
            <a:spLocks noGrp="1" noChangeArrowheads="1"/>
          </p:cNvSpPr>
          <p:nvPr>
            <p:ph type="subTitle" idx="1"/>
          </p:nvPr>
        </p:nvSpPr>
        <p:spPr>
          <a:xfrm>
            <a:off x="1371600" y="3886200"/>
            <a:ext cx="6400800" cy="1752600"/>
          </a:xfrm>
        </p:spPr>
        <p:txBody>
          <a:bodyPr/>
          <a:lstStyle>
            <a:lvl1pPr marL="0" indent="0" algn="ctr">
              <a:buFont typeface="Wingdings" pitchFamily="2" charset="2"/>
              <a:buNone/>
              <a:defRPr noProof="1" smtClean="0"/>
            </a:lvl1pPr>
          </a:lstStyle>
          <a:p>
            <a:r>
              <a:rPr lang="tr-TR" noProof="1" smtClean="0"/>
              <a:t>Formatvorlage des Untertitelmasters durch Klicken bearbeiten</a:t>
            </a:r>
          </a:p>
        </p:txBody>
      </p:sp>
      <p:sp>
        <p:nvSpPr>
          <p:cNvPr id="156676" name="Rectangle 7"/>
          <p:cNvSpPr>
            <a:spLocks noGrp="1" noChangeArrowheads="1"/>
          </p:cNvSpPr>
          <p:nvPr>
            <p:ph type="ctrTitle"/>
          </p:nvPr>
        </p:nvSpPr>
        <p:spPr>
          <a:xfrm>
            <a:off x="685800" y="2130425"/>
            <a:ext cx="7772400" cy="1470025"/>
          </a:xfrm>
        </p:spPr>
        <p:txBody>
          <a:bodyPr/>
          <a:lstStyle>
            <a:lvl1pPr>
              <a:defRPr noProof="1" smtClean="0"/>
            </a:lvl1pPr>
          </a:lstStyle>
          <a:p>
            <a:r>
              <a:rPr lang="tr-TR" noProof="1" smtClean="0"/>
              <a:t>Titelmasterformat durch Klicken bearbeiten</a:t>
            </a:r>
          </a:p>
        </p:txBody>
      </p:sp>
      <p:sp>
        <p:nvSpPr>
          <p:cNvPr id="18" name="Rectangle 5"/>
          <p:cNvSpPr>
            <a:spLocks noGrp="1" noChangeArrowheads="1"/>
          </p:cNvSpPr>
          <p:nvPr>
            <p:ph type="ftr" sz="quarter" idx="10"/>
          </p:nvPr>
        </p:nvSpPr>
        <p:spPr>
          <a:xfrm>
            <a:off x="3124200" y="6245225"/>
            <a:ext cx="2895600" cy="476250"/>
          </a:xfrm>
        </p:spPr>
        <p:txBody>
          <a:bodyPr/>
          <a:lstStyle>
            <a:lvl1pPr>
              <a:defRPr smtClean="0"/>
            </a:lvl1pPr>
          </a:lstStyle>
          <a:p>
            <a:pPr>
              <a:defRPr/>
            </a:pPr>
            <a:endParaRPr lang="tr-TR" dirty="0"/>
          </a:p>
        </p:txBody>
      </p:sp>
    </p:spTree>
  </p:cSld>
  <p:clrMapOvr>
    <a:masterClrMapping/>
  </p:clrMapOvr>
  <p:transition advClick="0" advTm="4000">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el und vertikaler Tex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Vertikaler Textplatzhalter 2"/>
          <p:cNvSpPr>
            <a:spLocks noGrp="1"/>
          </p:cNvSpPr>
          <p:nvPr>
            <p:ph type="body" orient="vert" idx="1"/>
          </p:nvPr>
        </p:nvSpPr>
        <p:spPr/>
        <p:txBody>
          <a:bodyPr vert="eaVert"/>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3766882850"/>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84649888"/>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847862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03250118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2695836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4103369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3249419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575260892"/>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3645915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56521263"/>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kaler Titel und Text">
    <p:spTree>
      <p:nvGrpSpPr>
        <p:cNvPr id="1" name=""/>
        <p:cNvGrpSpPr/>
        <p:nvPr/>
      </p:nvGrpSpPr>
      <p:grpSpPr>
        <a:xfrm>
          <a:off x="0" y="0"/>
          <a:ext cx="0" cy="0"/>
          <a:chOff x="0" y="0"/>
          <a:chExt cx="0" cy="0"/>
        </a:xfrm>
      </p:grpSpPr>
      <p:sp>
        <p:nvSpPr>
          <p:cNvPr id="2" name="Vertikaler Titel 1"/>
          <p:cNvSpPr>
            <a:spLocks noGrp="1"/>
          </p:cNvSpPr>
          <p:nvPr>
            <p:ph type="title" orient="vert"/>
          </p:nvPr>
        </p:nvSpPr>
        <p:spPr>
          <a:xfrm>
            <a:off x="6689725" y="411163"/>
            <a:ext cx="2130425" cy="5391150"/>
          </a:xfrm>
        </p:spPr>
        <p:txBody>
          <a:bodyPr vert="eaVert"/>
          <a:lstStyle/>
          <a:p>
            <a:r>
              <a:rPr lang="de-DE" smtClean="0"/>
              <a:t>Titelmasterformat durch Klicken bearbeiten</a:t>
            </a:r>
            <a:endParaRPr lang="de-DE"/>
          </a:p>
        </p:txBody>
      </p:sp>
      <p:sp>
        <p:nvSpPr>
          <p:cNvPr id="3" name="Vertikaler Textplatzhalter 2"/>
          <p:cNvSpPr>
            <a:spLocks noGrp="1"/>
          </p:cNvSpPr>
          <p:nvPr>
            <p:ph type="body" orient="vert" idx="1"/>
          </p:nvPr>
        </p:nvSpPr>
        <p:spPr>
          <a:xfrm>
            <a:off x="295275" y="411163"/>
            <a:ext cx="6242050" cy="5391150"/>
          </a:xfrm>
        </p:spPr>
        <p:txBody>
          <a:bodyPr vert="eaVert"/>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52654602"/>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924346165"/>
      </p:ext>
    </p:extLst>
  </p:cSld>
  <p:clrMapOvr>
    <a:masterClrMapping/>
  </p:clrMapOvr>
  <p:timing>
    <p:tnLst>
      <p:par>
        <p:cTn id="1" dur="indefinite" restart="never" nodeType="tmRoot"/>
      </p:par>
    </p:tnLst>
  </p:timing>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084272333"/>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1726538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4460964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8952373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67974226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0532314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8973115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14985823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822813462"/>
      </p:ext>
    </p:extLst>
  </p:cSld>
  <p:clrMapOvr>
    <a:masterClrMapping/>
  </p:clrMapOvr>
  <p:timing>
    <p:tnLst>
      <p:par>
        <p:cTn id="1" dur="indefinite" restart="never" nodeType="tmRoot"/>
      </p:par>
    </p:tnLst>
  </p:timing>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183884086"/>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749078117"/>
      </p:ext>
    </p:extLst>
  </p:cSld>
  <p:clrMapOvr>
    <a:masterClrMapping/>
  </p:clrMapOvr>
  <p:timing>
    <p:tnLst>
      <p:par>
        <p:cTn id="1" dur="indefinite" restart="never" nodeType="tmRoot"/>
      </p:par>
    </p:tnLst>
  </p:timing>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65473258"/>
      </p:ext>
    </p:extLst>
  </p:cSld>
  <p:clrMapOvr>
    <a:masterClrMapping/>
  </p:clrMapOvr>
  <p:timing>
    <p:tnLst>
      <p:par>
        <p:cTn id="1" dur="indefinite" restart="never" nodeType="tmRoot"/>
      </p:par>
    </p:tnLst>
  </p:timing>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39073463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219610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55112679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50561087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47931131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56916390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7896224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76848733"/>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74093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61066544"/>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99002168"/>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4867483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973233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1338700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576516828"/>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70978061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7746005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2226637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91249015"/>
      </p:ext>
    </p:extLst>
  </p:cSld>
  <p:clrMapOvr>
    <a:masterClrMapping/>
  </p:clrMapOvr>
  <p:timing>
    <p:tnLst>
      <p:par>
        <p:cTn id="1" dur="indefinite" restart="never" nodeType="tmRoot"/>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784805989"/>
      </p:ext>
    </p:extLst>
  </p:cSld>
  <p:clrMapOvr>
    <a:masterClrMapping/>
  </p:clrMapOvr>
  <p:timing>
    <p:tnLst>
      <p:par>
        <p:cTn id="1" dur="indefinite" restart="never" nodeType="tmRoot"/>
      </p:par>
    </p:tnLst>
  </p:timing>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3881974076"/>
      </p:ext>
    </p:extLst>
  </p:cSld>
  <p:clrMapOvr>
    <a:masterClrMapping/>
  </p:clrMapOvr>
  <p:timing>
    <p:tnLst>
      <p:par>
        <p:cTn id="1" dur="indefinite" restart="never" nodeType="tmRoot"/>
      </p:par>
    </p:tnLst>
  </p:timing>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25687609"/>
      </p:ext>
    </p:extLst>
  </p:cSld>
  <p:clrMapOvr>
    <a:masterClrMapping/>
  </p:clrMapOvr>
  <p:timing>
    <p:tnLst>
      <p:par>
        <p:cTn id="1" dur="indefinite" restart="never" nodeType="tmRoot"/>
      </p:par>
    </p:tnLst>
  </p:timing>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59437922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71529742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8616355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87757972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116021648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1893952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08315972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111168416"/>
      </p:ext>
    </p:extLst>
  </p:cSld>
  <p:clrMapOvr>
    <a:masterClrMapping/>
  </p:clrMapOvr>
  <p:timing>
    <p:tnLst>
      <p:par>
        <p:cT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987547213"/>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1535527452"/>
      </p:ext>
    </p:extLst>
  </p:cSld>
  <p:clrMapOvr>
    <a:masterClrMapping/>
  </p:clrMapOvr>
  <p:timing>
    <p:tnLst>
      <p:par>
        <p:cTn id="1" dur="indefinite" restart="never" nodeType="tmRoot"/>
      </p:par>
    </p:tnLst>
  </p:timing>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172118397"/>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72856218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766960436"/>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6415454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29157615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4128594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5665316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7852641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288828130"/>
      </p:ext>
    </p:extLst>
  </p:cSld>
  <p:clrMapOvr>
    <a:masterClrMapping/>
  </p:clrMapOvr>
  <p:timing>
    <p:tnLst>
      <p:par>
        <p:cTn id="1" dur="indefinite" restart="never" nodeType="tmRoot"/>
      </p:par>
    </p:tnLst>
  </p:timing>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98925467"/>
      </p:ext>
    </p:extLst>
  </p:cSld>
  <p:clrMapOvr>
    <a:masterClrMapping/>
  </p:clrMapOvr>
  <p:timing>
    <p:tnLst>
      <p:par>
        <p:cTn id="1" dur="indefinite" restart="never" nodeType="tmRoot"/>
      </p:par>
    </p:tnLst>
  </p:timing>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941374689"/>
      </p:ext>
    </p:extLst>
  </p:cSld>
  <p:clrMapOvr>
    <a:masterClrMapping/>
  </p:clrMapOvr>
  <p:timing>
    <p:tnLst>
      <p:par>
        <p:cTn id="1" dur="indefinite" restart="never" nodeType="tmRoot"/>
      </p:par>
    </p:tnLst>
  </p:timing>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9278586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020134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127367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66365496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854265473"/>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3774032181"/>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1542945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70741706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887642446"/>
      </p:ext>
    </p:extLst>
  </p:cSld>
  <p:clrMapOvr>
    <a:masterClrMapping/>
  </p:clrMapOvr>
  <p:timing>
    <p:tnLst>
      <p:par>
        <p:cTn id="1" dur="indefinite" restart="never" nodeType="tmRoot"/>
      </p:par>
    </p:tnLst>
  </p:timing>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557669459"/>
      </p:ext>
    </p:extLst>
  </p:cSld>
  <p:clrMapOvr>
    <a:masterClrMapping/>
  </p:clrMapOvr>
  <p:timing>
    <p:tnLst>
      <p:par>
        <p:cTn id="1" dur="indefinite" restart="never" nodeType="tmRoot"/>
      </p:par>
    </p:tnLst>
  </p:timing>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3088427669"/>
      </p:ext>
    </p:extLst>
  </p:cSld>
  <p:clrMapOvr>
    <a:masterClrMapping/>
  </p:clrMapOvr>
  <p:timing>
    <p:tnLst>
      <p:par>
        <p:cTn id="1" dur="indefinite" restart="never" nodeType="tmRoot"/>
      </p:par>
    </p:tnLst>
  </p:timing>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89713711"/>
      </p:ext>
    </p:extLst>
  </p:cSld>
  <p:clrMapOvr>
    <a:masterClrMapping/>
  </p:clrMapOvr>
  <p:timing>
    <p:tnLst>
      <p:par>
        <p:cT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213967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1513164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23860068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9502242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46254006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37559432"/>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6988612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199436736"/>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70344044"/>
      </p:ext>
    </p:extLst>
  </p:cSld>
  <p:clrMapOvr>
    <a:masterClrMapping/>
  </p:clrMapOvr>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1816764718"/>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54181804"/>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0387731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97022811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087856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107517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1081030925"/>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8268196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7494844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47179874"/>
      </p:ext>
    </p:extLst>
  </p:cSld>
  <p:clrMapOvr>
    <a:masterClrMapping/>
  </p:clrMapOvr>
  <p:timing>
    <p:tnLst>
      <p:par>
        <p:cTn id="1" dur="indefinite" restart="never" nodeType="tmRoot"/>
      </p:par>
    </p:tnLst>
  </p:timing>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0684559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337483881"/>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el und 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idx="1"/>
          </p:nvPr>
        </p:nvSpPr>
        <p:spPr/>
        <p:txBody>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355715285"/>
      </p:ext>
    </p:extLst>
  </p:cSld>
  <p:clrMapOvr>
    <a:masterClrMapping/>
  </p:clrMapOvr>
  <p:timing>
    <p:tnLst>
      <p:par>
        <p:cTn id="1" dur="indefinite" restart="never" nodeType="tmRoot"/>
      </p:par>
    </p:tnLst>
  </p:timing>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7261702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2137608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6093108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1835087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46104557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16374104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147202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37952372"/>
      </p:ext>
    </p:extLst>
  </p:cSld>
  <p:clrMapOvr>
    <a:masterClrMapping/>
  </p:clrMapOvr>
  <p:timing>
    <p:tnLst>
      <p:par>
        <p:cTn id="1" dur="indefinite" restart="never" nodeType="tmRoot"/>
      </p:par>
    </p:tnLst>
  </p:timing>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38290166"/>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1699614305"/>
      </p:ext>
    </p:extLst>
  </p:cSld>
  <p:clrMapOvr>
    <a:masterClrMapping/>
  </p:clrMapOvr>
  <p:timing>
    <p:tnLst>
      <p:par>
        <p:cTn id="1" dur="indefinite" restart="never" nodeType="tmRoot"/>
      </p:par>
    </p:tnLst>
  </p:timing>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536728141"/>
      </p:ext>
    </p:extLst>
  </p:cSld>
  <p:clrMapOvr>
    <a:masterClrMapping/>
  </p:clrMapOvr>
  <p:timing>
    <p:tnLst>
      <p:par>
        <p:cTn id="1" dur="indefinite" restart="never" nodeType="tmRoot"/>
      </p:par>
    </p:tnLst>
  </p:timing>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9806781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482211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21644919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52265933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94769076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17471806"/>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663032504"/>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20255689"/>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618463832"/>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123847130"/>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41122960"/>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20266802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8950907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6997151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4939141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53474562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94418440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682292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4005143853"/>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682443151"/>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24587030"/>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83672375"/>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64696304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715563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2224062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1968557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34844020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Abschnitts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722313" y="4406900"/>
            <a:ext cx="7772400" cy="1362075"/>
          </a:xfrm>
        </p:spPr>
        <p:txBody>
          <a:bodyPr/>
          <a:lstStyle>
            <a:lvl1pPr algn="l">
              <a:defRPr sz="4000" b="1" cap="all"/>
            </a:lvl1pPr>
          </a:lstStyle>
          <a:p>
            <a:r>
              <a:rPr lang="de-DE" smtClean="0"/>
              <a:t>Titelmasterformat durch Klicken bearbeiten</a:t>
            </a:r>
            <a:endParaRPr lang="de-DE"/>
          </a:p>
        </p:txBody>
      </p:sp>
      <p:sp>
        <p:nvSpPr>
          <p:cNvPr id="3" name="Textplatzhalt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de-DE" smtClean="0"/>
              <a:t>Textmasterformate durch Klicken bearbeiten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2515807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57280819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96879345"/>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543211214"/>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197726867"/>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49208623"/>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6295070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2573844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81099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617528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Zwei Inhalt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Inhaltsplatzhalter 2"/>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Inhaltsplatzhalter 3"/>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3094787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8118912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920135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32801433"/>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388973594"/>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704977278"/>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03936841"/>
      </p:ext>
    </p:extLst>
  </p:cSld>
  <p:clrMapOvr>
    <a:masterClrMapping/>
  </p:clrMapOvr>
  <p:timing>
    <p:tnLst>
      <p:par>
        <p:cT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3432727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9940174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160100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Vergleich">
    <p:spTree>
      <p:nvGrpSpPr>
        <p:cNvPr id="1" name=""/>
        <p:cNvGrpSpPr/>
        <p:nvPr/>
      </p:nvGrpSpPr>
      <p:grpSpPr>
        <a:xfrm>
          <a:off x="0" y="0"/>
          <a:ext cx="0" cy="0"/>
          <a:chOff x="0" y="0"/>
          <a:chExt cx="0" cy="0"/>
        </a:xfrm>
      </p:grpSpPr>
      <p:sp>
        <p:nvSpPr>
          <p:cNvPr id="2" name="Titel 1"/>
          <p:cNvSpPr>
            <a:spLocks noGrp="1"/>
          </p:cNvSpPr>
          <p:nvPr>
            <p:ph type="title"/>
          </p:nvPr>
        </p:nvSpPr>
        <p:spPr>
          <a:xfrm>
            <a:off x="457200" y="274638"/>
            <a:ext cx="8229600" cy="1143000"/>
          </a:xfrm>
        </p:spPr>
        <p:txBody>
          <a:bodyPr/>
          <a:lstStyle>
            <a:lvl1pPr>
              <a:defRPr/>
            </a:lvl1pPr>
          </a:lstStyle>
          <a:p>
            <a:r>
              <a:rPr lang="de-DE" smtClean="0"/>
              <a:t>Titelmasterformat durch Klicken bearbeiten</a:t>
            </a:r>
            <a:endParaRPr lang="de-DE"/>
          </a:p>
        </p:txBody>
      </p:sp>
      <p:sp>
        <p:nvSpPr>
          <p:cNvPr id="3" name="Textplatzhalt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4" name="Inhaltsplatzhalt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5" name="Textplatzhalt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de-DE" smtClean="0"/>
              <a:t>Textmasterformate durch Klicken bearbeiten</a:t>
            </a:r>
          </a:p>
        </p:txBody>
      </p:sp>
      <p:sp>
        <p:nvSpPr>
          <p:cNvPr id="6" name="Inhaltsplatzhalt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7"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0136170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111654445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731111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35178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81101158"/>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203147672"/>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3863511973"/>
      </p:ext>
    </p:extLst>
  </p:cSld>
  <p:clrMapOvr>
    <a:masterClrMapping/>
  </p:clrMapOvr>
  <p:timing>
    <p:tnLst>
      <p:par>
        <p:cT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272453453"/>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6955576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5847441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Nur Titel">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smtClean="0"/>
              <a:t>Titelmasterformat durch Klicken bearbeiten</a:t>
            </a:r>
            <a:endParaRPr lang="de-DE"/>
          </a:p>
        </p:txBody>
      </p:sp>
      <p:sp>
        <p:nvSpPr>
          <p:cNvPr id="3"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7497589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51363088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100565861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6869231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7729589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18153336"/>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67914225"/>
      </p:ext>
    </p:extLst>
  </p:cSld>
  <p:clrMapOvr>
    <a:masterClrMapping/>
  </p:clrMapOvr>
  <p:timing>
    <p:tnLst>
      <p:par>
        <p:cTn id="1" dur="indefinite" restart="never" nodeType="tmRoot"/>
      </p:par>
    </p:tnLst>
  </p:timing>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65386571"/>
      </p:ext>
    </p:extLst>
  </p:cSld>
  <p:clrMapOvr>
    <a:masterClrMapping/>
  </p:clrMapOvr>
  <p:timing>
    <p:tnLst>
      <p:par>
        <p:cT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52799015"/>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19712572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Leer">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139871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5535963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359526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27324758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8302658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06973192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60207609"/>
      </p:ext>
    </p:extLst>
  </p:cSld>
  <p:clrMapOvr>
    <a:masterClrMapping/>
  </p:clrMapOvr>
  <p:timing>
    <p:tnLst>
      <p:par>
        <p:cT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85666086"/>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65386571"/>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952799015"/>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Inhalt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457200" y="273050"/>
            <a:ext cx="3008313" cy="1162050"/>
          </a:xfrm>
        </p:spPr>
        <p:txBody>
          <a:bodyPr anchor="b"/>
          <a:lstStyle>
            <a:lvl1pPr algn="l">
              <a:defRPr sz="2000" b="1"/>
            </a:lvl1pPr>
          </a:lstStyle>
          <a:p>
            <a:r>
              <a:rPr lang="de-DE" smtClean="0"/>
              <a:t>Titelmasterformat durch Klicken bearbeiten</a:t>
            </a:r>
            <a:endParaRPr lang="de-DE"/>
          </a:p>
        </p:txBody>
      </p:sp>
      <p:sp>
        <p:nvSpPr>
          <p:cNvPr id="3" name="Inhaltsplatzhalt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endParaRPr lang="de-DE"/>
          </a:p>
        </p:txBody>
      </p:sp>
      <p:sp>
        <p:nvSpPr>
          <p:cNvPr id="4" name="Textplatzhalt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smtClean="0"/>
              <a:t>Textmasterformate durch Klicken bearbeiten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19712572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71398713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85535963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3595261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227324758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48302658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406973192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460207609"/>
      </p:ext>
    </p:extLst>
  </p:cSld>
  <p:clrMapOvr>
    <a:masterClrMapping/>
  </p:clrMapOvr>
  <p:timing>
    <p:tnLst>
      <p:par>
        <p:cT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985666086"/>
      </p:ext>
    </p:extLst>
  </p:cSld>
  <p:clrMapOvr>
    <a:masterClrMapping/>
  </p:clrMapOvr>
  <p:timing>
    <p:tnLst>
      <p:par>
        <p:cT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itle" preserve="1">
  <p:cSld name="Başlık Slaydı">
    <p:bg>
      <p:bgPr>
        <a:blipFill dpi="0" rotWithShape="0">
          <a:blip r:embed="rId2" cstate="print"/>
          <a:srcRect/>
          <a:stretch>
            <a:fillRect/>
          </a:stretch>
        </a:blipFill>
        <a:effectLst/>
      </p:bgPr>
    </p:bg>
    <p:spTree>
      <p:nvGrpSpPr>
        <p:cNvPr id="1" name=""/>
        <p:cNvGrpSpPr/>
        <p:nvPr/>
      </p:nvGrpSpPr>
      <p:grpSpPr>
        <a:xfrm>
          <a:off x="0" y="0"/>
          <a:ext cx="0" cy="0"/>
          <a:chOff x="0" y="0"/>
          <a:chExt cx="0" cy="0"/>
        </a:xfrm>
      </p:grpSpPr>
      <p:sp>
        <p:nvSpPr>
          <p:cNvPr id="340994" name="Rectangle 3"/>
          <p:cNvSpPr>
            <a:spLocks noGrp="1" noChangeArrowheads="1"/>
          </p:cNvSpPr>
          <p:nvPr>
            <p:ph type="subTitle" idx="1"/>
          </p:nvPr>
        </p:nvSpPr>
        <p:spPr>
          <a:xfrm>
            <a:off x="685800" y="4371975"/>
            <a:ext cx="8172450" cy="1266825"/>
          </a:xfrm>
        </p:spPr>
        <p:txBody>
          <a:bodyPr/>
          <a:lstStyle>
            <a:lvl1pPr marL="0" indent="0">
              <a:buFont typeface="Wingdings" pitchFamily="2" charset="2"/>
              <a:buNone/>
              <a:defRPr sz="2000"/>
            </a:lvl1pPr>
          </a:lstStyle>
          <a:p>
            <a:r>
              <a:rPr lang="de-DE"/>
              <a:t>Formatvorlage des Untertitelmasters durch Klicken bearbeiten</a:t>
            </a:r>
          </a:p>
        </p:txBody>
      </p:sp>
      <p:sp>
        <p:nvSpPr>
          <p:cNvPr id="340996" name="Rectangle 7"/>
          <p:cNvSpPr>
            <a:spLocks noGrp="1" noChangeArrowheads="1"/>
          </p:cNvSpPr>
          <p:nvPr>
            <p:ph type="ctrTitle"/>
          </p:nvPr>
        </p:nvSpPr>
        <p:spPr>
          <a:xfrm>
            <a:off x="685800" y="660400"/>
            <a:ext cx="5629275" cy="1470025"/>
          </a:xfrm>
        </p:spPr>
        <p:txBody>
          <a:bodyPr anchor="ctr"/>
          <a:lstStyle>
            <a:lvl1pPr>
              <a:lnSpc>
                <a:spcPct val="110000"/>
              </a:lnSpc>
              <a:defRPr sz="2600">
                <a:solidFill>
                  <a:schemeClr val="bg1"/>
                </a:solidFill>
              </a:defRPr>
            </a:lvl1pPr>
          </a:lstStyle>
          <a:p>
            <a:r>
              <a:rPr lang="de-DE"/>
              <a:t>Titelmasterformat durch Klicken bearbeiten</a:t>
            </a:r>
          </a:p>
        </p:txBody>
      </p:sp>
      <p:sp>
        <p:nvSpPr>
          <p:cNvPr id="5" name="Rectangle 5"/>
          <p:cNvSpPr>
            <a:spLocks noGrp="1" noChangeArrowheads="1"/>
          </p:cNvSpPr>
          <p:nvPr>
            <p:ph type="ftr" sz="quarter" idx="10"/>
          </p:nvPr>
        </p:nvSpPr>
        <p:spPr>
          <a:xfrm>
            <a:off x="3124200" y="6245225"/>
            <a:ext cx="2895600" cy="476250"/>
          </a:xfrm>
        </p:spPr>
        <p:txBody>
          <a:bodyPr/>
          <a:lstStyle>
            <a:lvl1pPr>
              <a:defRPr smtClean="0">
                <a:solidFill>
                  <a:schemeClr val="tx1"/>
                </a:solidFill>
              </a:defRPr>
            </a:lvl1pPr>
          </a:lstStyle>
          <a:p>
            <a:pPr>
              <a:defRPr/>
            </a:pPr>
            <a:endParaRPr lang="tr-TR">
              <a:solidFill>
                <a:srgbClr val="000000"/>
              </a:solidFill>
            </a:endParaRPr>
          </a:p>
        </p:txBody>
      </p:sp>
    </p:spTree>
    <p:extLst>
      <p:ext uri="{BB962C8B-B14F-4D97-AF65-F5344CB8AC3E}">
        <p14:creationId xmlns:p14="http://schemas.microsoft.com/office/powerpoint/2010/main" val="2036231195"/>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Bild mit Überschrift">
    <p:spTree>
      <p:nvGrpSpPr>
        <p:cNvPr id="1" name=""/>
        <p:cNvGrpSpPr/>
        <p:nvPr/>
      </p:nvGrpSpPr>
      <p:grpSpPr>
        <a:xfrm>
          <a:off x="0" y="0"/>
          <a:ext cx="0" cy="0"/>
          <a:chOff x="0" y="0"/>
          <a:chExt cx="0" cy="0"/>
        </a:xfrm>
      </p:grpSpPr>
      <p:sp>
        <p:nvSpPr>
          <p:cNvPr id="2" name="Titel 1"/>
          <p:cNvSpPr>
            <a:spLocks noGrp="1"/>
          </p:cNvSpPr>
          <p:nvPr>
            <p:ph type="title"/>
          </p:nvPr>
        </p:nvSpPr>
        <p:spPr>
          <a:xfrm>
            <a:off x="1792288" y="4800600"/>
            <a:ext cx="5486400" cy="566738"/>
          </a:xfrm>
        </p:spPr>
        <p:txBody>
          <a:bodyPr anchor="b"/>
          <a:lstStyle>
            <a:lvl1pPr algn="l">
              <a:defRPr sz="2000" b="1"/>
            </a:lvl1pPr>
          </a:lstStyle>
          <a:p>
            <a:r>
              <a:rPr lang="de-DE" smtClean="0"/>
              <a:t>Titelmasterformat durch Klicken bearbeiten</a:t>
            </a:r>
            <a:endParaRPr lang="de-DE"/>
          </a:p>
        </p:txBody>
      </p:sp>
      <p:sp>
        <p:nvSpPr>
          <p:cNvPr id="3" name="Bildplatzhalt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de-DE" noProof="0" smtClean="0"/>
          </a:p>
        </p:txBody>
      </p:sp>
      <p:sp>
        <p:nvSpPr>
          <p:cNvPr id="4" name="Textplatzhalt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de-DE" smtClean="0"/>
              <a:t>Textmasterformate durch Klicken bearbeiten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p>
        </p:txBody>
      </p:sp>
    </p:spTree>
  </p:cSld>
  <p:clrMapOvr>
    <a:masterClrMapping/>
  </p:clrMapOvr>
  <p:timing>
    <p:tnLst>
      <p:par>
        <p:cTn id="1" dur="indefinite" restart="never" nodeType="tmRoot"/>
      </p:par>
    </p:tnLst>
  </p:timing>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Başlık ve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idx="1"/>
          </p:nvPr>
        </p:nvSpPr>
        <p:spPr/>
        <p:txBody>
          <a:body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22749159"/>
      </p:ext>
    </p:extLst>
  </p:cSld>
  <p:clrMapOvr>
    <a:masterClrMapping/>
  </p:clrMapOvr>
  <p:timing>
    <p:tnLst>
      <p:par>
        <p:cTn id="1" dur="indefinite" restart="never" nodeType="tmRoot"/>
      </p:par>
    </p:tnLst>
  </p:timing>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Bölüm Üstbilgisi">
    <p:spTree>
      <p:nvGrpSpPr>
        <p:cNvPr id="1" name=""/>
        <p:cNvGrpSpPr/>
        <p:nvPr/>
      </p:nvGrpSpPr>
      <p:grpSpPr>
        <a:xfrm>
          <a:off x="0" y="0"/>
          <a:ext cx="0" cy="0"/>
          <a:chOff x="0" y="0"/>
          <a:chExt cx="0" cy="0"/>
        </a:xfrm>
      </p:grpSpPr>
      <p:sp>
        <p:nvSpPr>
          <p:cNvPr id="2" name="1 Başlık"/>
          <p:cNvSpPr>
            <a:spLocks noGrp="1"/>
          </p:cNvSpPr>
          <p:nvPr>
            <p:ph type="title"/>
          </p:nvPr>
        </p:nvSpPr>
        <p:spPr>
          <a:xfrm>
            <a:off x="722313" y="4406900"/>
            <a:ext cx="7772400" cy="1362075"/>
          </a:xfrm>
        </p:spPr>
        <p:txBody>
          <a:bodyPr/>
          <a:lstStyle>
            <a:lvl1pPr algn="l">
              <a:defRPr sz="4000" b="1" cap="all"/>
            </a:lvl1pPr>
          </a:lstStyle>
          <a:p>
            <a:r>
              <a:rPr lang="tr-TR" smtClean="0"/>
              <a:t>Asıl başlık stili için tıklatın</a:t>
            </a:r>
            <a:endParaRPr lang="tr-TR"/>
          </a:p>
        </p:txBody>
      </p:sp>
      <p:sp>
        <p:nvSpPr>
          <p:cNvPr id="3" name="2 Metin Yer Tutucusu"/>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tr-TR" smtClean="0"/>
              <a:t>Asıl metin stillerini düzenlemek için tıklatın</a:t>
            </a: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88520350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woObj" preserve="1">
  <p:cSld name="İki İçeri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İçerik Yer Tutucusu"/>
          <p:cNvSpPr>
            <a:spLocks noGrp="1"/>
          </p:cNvSpPr>
          <p:nvPr>
            <p:ph sz="half" idx="1"/>
          </p:nvPr>
        </p:nvSpPr>
        <p:spPr>
          <a:xfrm>
            <a:off x="295275" y="1489075"/>
            <a:ext cx="4186238"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İçerik Yer Tutucusu"/>
          <p:cNvSpPr>
            <a:spLocks noGrp="1"/>
          </p:cNvSpPr>
          <p:nvPr>
            <p:ph sz="half" idx="2"/>
          </p:nvPr>
        </p:nvSpPr>
        <p:spPr>
          <a:xfrm>
            <a:off x="4633913" y="1489075"/>
            <a:ext cx="4186237" cy="4313238"/>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10892626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Karşılaştırma">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4638"/>
            <a:ext cx="8229600" cy="1143000"/>
          </a:xfrm>
        </p:spPr>
        <p:txBody>
          <a:bodyPr/>
          <a:lstStyle>
            <a:lvl1pPr>
              <a:defRPr/>
            </a:lvl1pPr>
          </a:lstStyle>
          <a:p>
            <a:r>
              <a:rPr lang="tr-TR" smtClean="0"/>
              <a:t>Asıl başlık stili için tıklatın</a:t>
            </a:r>
            <a:endParaRPr lang="tr-TR"/>
          </a:p>
        </p:txBody>
      </p:sp>
      <p:sp>
        <p:nvSpPr>
          <p:cNvPr id="3" name="2 Metin Yer Tutucusu"/>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4" name="3 İçerik Yer Tutucusu"/>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5" name="4 Metin Yer Tutucusu"/>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tr-TR" smtClean="0"/>
              <a:t>Asıl metin stillerini düzenlemek için tıklatın</a:t>
            </a:r>
          </a:p>
        </p:txBody>
      </p:sp>
      <p:sp>
        <p:nvSpPr>
          <p:cNvPr id="6" name="5 İçerik Yer Tutucusu"/>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7"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23714746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itleOnly" preserve="1">
  <p:cSld name="Yalnızca Başlık">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dirty="0" smtClean="0"/>
              <a:t>Asıl başlık stili için tıklatın</a:t>
            </a:r>
            <a:endParaRPr lang="tr-TR" dirty="0"/>
          </a:p>
        </p:txBody>
      </p:sp>
      <p:sp>
        <p:nvSpPr>
          <p:cNvPr id="3"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54285251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blank" preserve="1">
  <p:cSld name="Boş">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a:ln/>
        </p:spPr>
        <p:txBody>
          <a:bodyPr/>
          <a:lstStyle>
            <a:lvl1pPr>
              <a:defRPr/>
            </a:lvl1pPr>
          </a:lstStyle>
          <a:p>
            <a:pPr>
              <a:defRPr/>
            </a:pPr>
            <a:endParaRPr lang="tr-TR" dirty="0">
              <a:solidFill>
                <a:srgbClr val="FFFFFF"/>
              </a:solidFill>
            </a:endParaRPr>
          </a:p>
        </p:txBody>
      </p:sp>
    </p:spTree>
    <p:extLst>
      <p:ext uri="{BB962C8B-B14F-4D97-AF65-F5344CB8AC3E}">
        <p14:creationId xmlns:p14="http://schemas.microsoft.com/office/powerpoint/2010/main" val="347417129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Başlıklı İçerik">
    <p:spTree>
      <p:nvGrpSpPr>
        <p:cNvPr id="1" name=""/>
        <p:cNvGrpSpPr/>
        <p:nvPr/>
      </p:nvGrpSpPr>
      <p:grpSpPr>
        <a:xfrm>
          <a:off x="0" y="0"/>
          <a:ext cx="0" cy="0"/>
          <a:chOff x="0" y="0"/>
          <a:chExt cx="0" cy="0"/>
        </a:xfrm>
      </p:grpSpPr>
      <p:sp>
        <p:nvSpPr>
          <p:cNvPr id="2" name="1 Başlık"/>
          <p:cNvSpPr>
            <a:spLocks noGrp="1"/>
          </p:cNvSpPr>
          <p:nvPr>
            <p:ph type="title"/>
          </p:nvPr>
        </p:nvSpPr>
        <p:spPr>
          <a:xfrm>
            <a:off x="457200" y="273050"/>
            <a:ext cx="3008313" cy="1162050"/>
          </a:xfrm>
        </p:spPr>
        <p:txBody>
          <a:bodyPr anchor="b"/>
          <a:lstStyle>
            <a:lvl1pPr algn="l">
              <a:defRPr sz="2000" b="1"/>
            </a:lvl1pPr>
          </a:lstStyle>
          <a:p>
            <a:r>
              <a:rPr lang="tr-TR" smtClean="0"/>
              <a:t>Asıl başlık stili için tıklatın</a:t>
            </a:r>
            <a:endParaRPr lang="tr-TR"/>
          </a:p>
        </p:txBody>
      </p:sp>
      <p:sp>
        <p:nvSpPr>
          <p:cNvPr id="3" name="2 İçerik Yer Tutucusu"/>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3 Metin Yer Tutucusu"/>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77481232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Başlıklı Resim">
    <p:spTree>
      <p:nvGrpSpPr>
        <p:cNvPr id="1" name=""/>
        <p:cNvGrpSpPr/>
        <p:nvPr/>
      </p:nvGrpSpPr>
      <p:grpSpPr>
        <a:xfrm>
          <a:off x="0" y="0"/>
          <a:ext cx="0" cy="0"/>
          <a:chOff x="0" y="0"/>
          <a:chExt cx="0" cy="0"/>
        </a:xfrm>
      </p:grpSpPr>
      <p:sp>
        <p:nvSpPr>
          <p:cNvPr id="2" name="1 Başlık"/>
          <p:cNvSpPr>
            <a:spLocks noGrp="1"/>
          </p:cNvSpPr>
          <p:nvPr>
            <p:ph type="title"/>
          </p:nvPr>
        </p:nvSpPr>
        <p:spPr>
          <a:xfrm>
            <a:off x="1792288" y="4800600"/>
            <a:ext cx="5486400" cy="566738"/>
          </a:xfrm>
        </p:spPr>
        <p:txBody>
          <a:bodyPr anchor="b"/>
          <a:lstStyle>
            <a:lvl1pPr algn="l">
              <a:defRPr sz="2000" b="1"/>
            </a:lvl1pPr>
          </a:lstStyle>
          <a:p>
            <a:r>
              <a:rPr lang="tr-TR" smtClean="0"/>
              <a:t>Asıl başlık stili için tıklatın</a:t>
            </a:r>
            <a:endParaRPr lang="tr-TR"/>
          </a:p>
        </p:txBody>
      </p:sp>
      <p:sp>
        <p:nvSpPr>
          <p:cNvPr id="3" name="2 Resim Yer Tutucusu"/>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tr-TR" noProof="0" smtClean="0"/>
          </a:p>
        </p:txBody>
      </p:sp>
      <p:sp>
        <p:nvSpPr>
          <p:cNvPr id="4" name="3 Metin Yer Tutucusu"/>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tr-TR" smtClean="0"/>
              <a:t>Asıl metin stillerini düzenlemek için tıklatın</a:t>
            </a:r>
          </a:p>
        </p:txBody>
      </p:sp>
      <p:sp>
        <p:nvSpPr>
          <p:cNvPr id="5"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31869722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Başlık, Dikey Metin">
    <p:spTree>
      <p:nvGrpSpPr>
        <p:cNvPr id="1" name=""/>
        <p:cNvGrpSpPr/>
        <p:nvPr/>
      </p:nvGrpSpPr>
      <p:grpSpPr>
        <a:xfrm>
          <a:off x="0" y="0"/>
          <a:ext cx="0" cy="0"/>
          <a:chOff x="0" y="0"/>
          <a:chExt cx="0" cy="0"/>
        </a:xfrm>
      </p:grpSpPr>
      <p:sp>
        <p:nvSpPr>
          <p:cNvPr id="2" name="1 Başlık"/>
          <p:cNvSpPr>
            <a:spLocks noGrp="1"/>
          </p:cNvSpPr>
          <p:nvPr>
            <p:ph type="title"/>
          </p:nvPr>
        </p:nvSpPr>
        <p:spPr/>
        <p:txBody>
          <a:bodyPr/>
          <a:lstStyle/>
          <a:p>
            <a:r>
              <a:rPr lang="tr-TR" smtClean="0"/>
              <a:t>Asıl başlık stili için tıklatın</a:t>
            </a:r>
            <a:endParaRPr lang="tr-TR"/>
          </a:p>
        </p:txBody>
      </p:sp>
      <p:sp>
        <p:nvSpPr>
          <p:cNvPr id="3" name="2 Dikey Metin Yer Tutucusu"/>
          <p:cNvSpPr>
            <a:spLocks noGrp="1"/>
          </p:cNvSpPr>
          <p:nvPr>
            <p:ph type="body" orient="vert" idx="1"/>
          </p:nvPr>
        </p:nvSpPr>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993121947"/>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Dikey Başlık ve Metin">
    <p:spTree>
      <p:nvGrpSpPr>
        <p:cNvPr id="1" name=""/>
        <p:cNvGrpSpPr/>
        <p:nvPr/>
      </p:nvGrpSpPr>
      <p:grpSpPr>
        <a:xfrm>
          <a:off x="0" y="0"/>
          <a:ext cx="0" cy="0"/>
          <a:chOff x="0" y="0"/>
          <a:chExt cx="0" cy="0"/>
        </a:xfrm>
      </p:grpSpPr>
      <p:sp>
        <p:nvSpPr>
          <p:cNvPr id="2" name="1 Dikey Başlık"/>
          <p:cNvSpPr>
            <a:spLocks noGrp="1"/>
          </p:cNvSpPr>
          <p:nvPr>
            <p:ph type="title" orient="vert"/>
          </p:nvPr>
        </p:nvSpPr>
        <p:spPr>
          <a:xfrm>
            <a:off x="6689725" y="411163"/>
            <a:ext cx="2130425" cy="5391150"/>
          </a:xfrm>
        </p:spPr>
        <p:txBody>
          <a:bodyPr vert="eaVert"/>
          <a:lstStyle/>
          <a:p>
            <a:r>
              <a:rPr lang="tr-TR" smtClean="0"/>
              <a:t>Asıl başlık stili için tıklatın</a:t>
            </a:r>
            <a:endParaRPr lang="tr-TR"/>
          </a:p>
        </p:txBody>
      </p:sp>
      <p:sp>
        <p:nvSpPr>
          <p:cNvPr id="3" name="2 Dikey Metin Yer Tutucusu"/>
          <p:cNvSpPr>
            <a:spLocks noGrp="1"/>
          </p:cNvSpPr>
          <p:nvPr>
            <p:ph type="body" orient="vert" idx="1"/>
          </p:nvPr>
        </p:nvSpPr>
        <p:spPr>
          <a:xfrm>
            <a:off x="295275" y="411163"/>
            <a:ext cx="6242050" cy="5391150"/>
          </a:xfrm>
        </p:spPr>
        <p:txBody>
          <a:bodyPr vert="eaVert"/>
          <a:lstStyle/>
          <a:p>
            <a:pPr lvl="0"/>
            <a:r>
              <a:rPr lang="tr-TR" smtClean="0"/>
              <a:t>Asıl metin stillerini düzenlemek için tıklatın</a:t>
            </a:r>
          </a:p>
          <a:p>
            <a:pPr lvl="1"/>
            <a:r>
              <a:rPr lang="tr-TR" smtClean="0"/>
              <a:t>İkinci düzey</a:t>
            </a:r>
          </a:p>
          <a:p>
            <a:pPr lvl="2"/>
            <a:r>
              <a:rPr lang="tr-TR" smtClean="0"/>
              <a:t>Üçüncü düzey</a:t>
            </a:r>
          </a:p>
          <a:p>
            <a:pPr lvl="3"/>
            <a:r>
              <a:rPr lang="tr-TR" smtClean="0"/>
              <a:t>Dördüncü düzey</a:t>
            </a:r>
          </a:p>
          <a:p>
            <a:pPr lvl="4"/>
            <a:r>
              <a:rPr lang="tr-TR" smtClean="0"/>
              <a:t>Beşinci düzey</a:t>
            </a:r>
            <a:endParaRPr lang="tr-TR"/>
          </a:p>
        </p:txBody>
      </p:sp>
      <p:sp>
        <p:nvSpPr>
          <p:cNvPr id="4" name="Rectangle 5"/>
          <p:cNvSpPr>
            <a:spLocks noGrp="1" noChangeArrowheads="1"/>
          </p:cNvSpPr>
          <p:nvPr>
            <p:ph type="ftr" sz="quarter" idx="10"/>
          </p:nvPr>
        </p:nvSpPr>
        <p:spPr>
          <a:ln/>
        </p:spPr>
        <p:txBody>
          <a:bodyPr/>
          <a:lstStyle>
            <a:lvl1pPr>
              <a:defRPr/>
            </a:lvl1pPr>
          </a:lstStyle>
          <a:p>
            <a:pPr>
              <a:defRPr/>
            </a:pPr>
            <a:endParaRPr lang="tr-TR">
              <a:solidFill>
                <a:srgbClr val="FFFFFF"/>
              </a:solidFill>
            </a:endParaRPr>
          </a:p>
        </p:txBody>
      </p:sp>
    </p:spTree>
    <p:extLst>
      <p:ext uri="{BB962C8B-B14F-4D97-AF65-F5344CB8AC3E}">
        <p14:creationId xmlns:p14="http://schemas.microsoft.com/office/powerpoint/2010/main" val="3990930031"/>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e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13" Type="http://schemas.openxmlformats.org/officeDocument/2006/relationships/image" Target="../media/image2.jpeg"/><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 Id="rId14" Type="http://schemas.openxmlformats.org/officeDocument/2006/relationships/image" Target="../media/image3.png"/></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13" Type="http://schemas.openxmlformats.org/officeDocument/2006/relationships/image" Target="../media/image2.jpeg"/><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 Id="rId14" Type="http://schemas.openxmlformats.org/officeDocument/2006/relationships/image" Target="../media/image3.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13" Type="http://schemas.openxmlformats.org/officeDocument/2006/relationships/image" Target="../media/image2.jpeg"/><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 Id="rId14" Type="http://schemas.openxmlformats.org/officeDocument/2006/relationships/image" Target="../media/image3.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image" Target="../media/image2.jpeg"/><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image" Target="../media/image3.png"/></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image" Target="../media/image2.jpeg"/><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image" Target="../media/image3.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2.jpe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image" Target="../media/image3.pn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13" Type="http://schemas.openxmlformats.org/officeDocument/2006/relationships/image" Target="../media/image2.jpeg"/><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image" Target="../media/image3.pn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image" Target="../media/image2.jpeg"/><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image" Target="../media/image3.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image" Target="../media/image2.jpeg"/><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3.png"/></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image" Target="../media/image2.jpeg"/><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image" Target="../media/image3.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jpe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image" Target="../media/image2.jpe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image" Target="../media/image3.pn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8.xml"/><Relationship Id="rId13" Type="http://schemas.openxmlformats.org/officeDocument/2006/relationships/image" Target="../media/image2.jpeg"/><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1.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 Id="rId14" Type="http://schemas.openxmlformats.org/officeDocument/2006/relationships/image" Target="../media/image3.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image" Target="../media/image3.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jpe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image" Target="../media/image3.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2.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image" Target="../media/image3.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2.jpe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image" Target="../media/image3.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image" Target="../media/image2.jpeg"/><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3.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13" Type="http://schemas.openxmlformats.org/officeDocument/2006/relationships/image" Target="../media/image2.jpeg"/><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 Id="rId14" Type="http://schemas.openxmlformats.org/officeDocument/2006/relationships/image" Target="../media/image3.png"/></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image" Target="../media/image2.jpeg"/><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image" Target="../media/image3.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3074"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1028"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p>
        </p:txBody>
      </p:sp>
      <p:sp>
        <p:nvSpPr>
          <p:cNvPr id="3076"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2063" name="Rectangle 15"/>
          <p:cNvSpPr>
            <a:spLocks noChangeArrowheads="1"/>
          </p:cNvSpPr>
          <p:nvPr/>
        </p:nvSpPr>
        <p:spPr bwMode="auto">
          <a:xfrm>
            <a:off x="300038" y="6269038"/>
            <a:ext cx="496887" cy="158750"/>
          </a:xfrm>
          <a:prstGeom prst="rect">
            <a:avLst/>
          </a:prstGeom>
          <a:solidFill>
            <a:srgbClr val="E2E2E2"/>
          </a:solidFill>
          <a:ln w="9525" algn="ctr">
            <a:solidFill>
              <a:schemeClr val="bg1"/>
            </a:solidFill>
            <a:miter lim="800000"/>
            <a:headEnd/>
            <a:tailEnd/>
          </a:ln>
          <a:effectLst/>
        </p:spPr>
        <p:txBody>
          <a:bodyPr wrap="none" anchor="ctr"/>
          <a:lstStyle/>
          <a:p>
            <a:pPr>
              <a:defRPr/>
            </a:pPr>
            <a:endParaRPr lang="de-DE"/>
          </a:p>
        </p:txBody>
      </p:sp>
      <p:sp>
        <p:nvSpPr>
          <p:cNvPr id="2064" name="Rectangle 16"/>
          <p:cNvSpPr>
            <a:spLocks noChangeArrowheads="1"/>
          </p:cNvSpPr>
          <p:nvPr/>
        </p:nvSpPr>
        <p:spPr bwMode="auto">
          <a:xfrm>
            <a:off x="796925" y="6269038"/>
            <a:ext cx="496888"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65" name="Rectangle 17"/>
          <p:cNvSpPr>
            <a:spLocks noChangeArrowheads="1"/>
          </p:cNvSpPr>
          <p:nvPr/>
        </p:nvSpPr>
        <p:spPr bwMode="auto">
          <a:xfrm>
            <a:off x="1293813" y="6269038"/>
            <a:ext cx="495300"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66" name="Rectangle 18"/>
          <p:cNvSpPr>
            <a:spLocks noChangeArrowheads="1"/>
          </p:cNvSpPr>
          <p:nvPr/>
        </p:nvSpPr>
        <p:spPr bwMode="auto">
          <a:xfrm>
            <a:off x="1789113" y="6269038"/>
            <a:ext cx="496887"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67" name="Rectangle 19"/>
          <p:cNvSpPr>
            <a:spLocks noChangeArrowheads="1"/>
          </p:cNvSpPr>
          <p:nvPr/>
        </p:nvSpPr>
        <p:spPr bwMode="auto">
          <a:xfrm>
            <a:off x="2286000" y="6269038"/>
            <a:ext cx="496888"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68" name="Rectangle 20"/>
          <p:cNvSpPr>
            <a:spLocks noChangeArrowheads="1"/>
          </p:cNvSpPr>
          <p:nvPr/>
        </p:nvSpPr>
        <p:spPr bwMode="auto">
          <a:xfrm>
            <a:off x="2782888" y="6269038"/>
            <a:ext cx="496887"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69" name="Rectangle 21"/>
          <p:cNvSpPr>
            <a:spLocks noChangeArrowheads="1"/>
          </p:cNvSpPr>
          <p:nvPr/>
        </p:nvSpPr>
        <p:spPr bwMode="auto">
          <a:xfrm>
            <a:off x="3279775" y="6269038"/>
            <a:ext cx="496888"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70" name="Rectangle 22"/>
          <p:cNvSpPr>
            <a:spLocks noChangeArrowheads="1"/>
          </p:cNvSpPr>
          <p:nvPr/>
        </p:nvSpPr>
        <p:spPr bwMode="auto">
          <a:xfrm>
            <a:off x="3776663" y="6269038"/>
            <a:ext cx="495300"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71" name="Rectangle 23"/>
          <p:cNvSpPr>
            <a:spLocks noChangeArrowheads="1"/>
          </p:cNvSpPr>
          <p:nvPr/>
        </p:nvSpPr>
        <p:spPr bwMode="auto">
          <a:xfrm>
            <a:off x="4271963" y="6269038"/>
            <a:ext cx="496887"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72" name="Rectangle 24"/>
          <p:cNvSpPr>
            <a:spLocks noChangeArrowheads="1"/>
          </p:cNvSpPr>
          <p:nvPr/>
        </p:nvSpPr>
        <p:spPr bwMode="auto">
          <a:xfrm>
            <a:off x="4768850" y="6269038"/>
            <a:ext cx="496888" cy="158750"/>
          </a:xfrm>
          <a:prstGeom prst="rect">
            <a:avLst/>
          </a:prstGeom>
          <a:solidFill>
            <a:srgbClr val="E2E2E2"/>
          </a:solidFill>
          <a:ln w="9525">
            <a:solidFill>
              <a:schemeClr val="bg1"/>
            </a:solidFill>
            <a:miter lim="800000"/>
            <a:headEnd/>
            <a:tailEnd/>
          </a:ln>
        </p:spPr>
        <p:txBody>
          <a:bodyPr wrap="none" anchor="ctr"/>
          <a:lstStyle/>
          <a:p>
            <a:pPr>
              <a:defRPr/>
            </a:pPr>
            <a:endParaRPr lang="de-DE"/>
          </a:p>
        </p:txBody>
      </p:sp>
      <p:sp>
        <p:nvSpPr>
          <p:cNvPr id="2073" name="Line 25"/>
          <p:cNvSpPr>
            <a:spLocks noChangeShapeType="1"/>
          </p:cNvSpPr>
          <p:nvPr/>
        </p:nvSpPr>
        <p:spPr bwMode="auto">
          <a:xfrm>
            <a:off x="0" y="6045200"/>
            <a:ext cx="9139238" cy="0"/>
          </a:xfrm>
          <a:prstGeom prst="line">
            <a:avLst/>
          </a:prstGeom>
          <a:noFill/>
          <a:ln w="9525">
            <a:solidFill>
              <a:srgbClr val="9F9F9F"/>
            </a:solidFill>
            <a:round/>
            <a:headEnd/>
            <a:tailEnd/>
          </a:ln>
          <a:effectLst/>
        </p:spPr>
        <p:txBody>
          <a:bodyPr/>
          <a:lstStyle/>
          <a:p>
            <a:pPr>
              <a:defRPr/>
            </a:pPr>
            <a:endParaRPr lang="de-DE"/>
          </a:p>
        </p:txBody>
      </p:sp>
    </p:spTree>
  </p:cSld>
  <p:clrMap bg1="lt1" tx1="dk1" bg2="lt2" tx2="dk2" accent1="accent1" accent2="accent2" accent3="accent3" accent4="accent4" accent5="accent5" accent6="accent6" hlink="hlink" folHlink="folHlink"/>
  <p:sldLayoutIdLst>
    <p:sldLayoutId id="2147483694"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ransition advClick="0" advTm="4000">
    <p:fade/>
  </p:transition>
  <p:timing>
    <p:tnLst>
      <p:par>
        <p:cTn id="1" dur="indefinite" restart="never" nodeType="tmRoot"/>
      </p:par>
    </p:tnLst>
  </p:timing>
  <p:txStyles>
    <p:titleStyle>
      <a:lvl1pPr algn="l" rtl="0" eaLnBrk="0" fontAlgn="base" hangingPunct="0">
        <a:lnSpc>
          <a:spcPct val="90000"/>
        </a:lnSpc>
        <a:spcBef>
          <a:spcPct val="0"/>
        </a:spcBef>
        <a:spcAft>
          <a:spcPct val="0"/>
        </a:spcAft>
        <a:defRPr sz="2000" b="1">
          <a:solidFill>
            <a:schemeClr val="tx1"/>
          </a:solidFill>
          <a:latin typeface="+mj-lt"/>
          <a:ea typeface="+mj-ea"/>
          <a:cs typeface="+mj-cs"/>
        </a:defRPr>
      </a:lvl1pPr>
      <a:lvl2pPr algn="l" rtl="0" eaLnBrk="0" fontAlgn="base" hangingPunct="0">
        <a:lnSpc>
          <a:spcPct val="90000"/>
        </a:lnSpc>
        <a:spcBef>
          <a:spcPct val="0"/>
        </a:spcBef>
        <a:spcAft>
          <a:spcPct val="0"/>
        </a:spcAft>
        <a:defRPr sz="2000" b="1">
          <a:solidFill>
            <a:schemeClr val="tx1"/>
          </a:solidFill>
          <a:latin typeface="Arial" charset="0"/>
          <a:cs typeface="Arial" charset="0"/>
        </a:defRPr>
      </a:lvl2pPr>
      <a:lvl3pPr algn="l" rtl="0" eaLnBrk="0" fontAlgn="base" hangingPunct="0">
        <a:lnSpc>
          <a:spcPct val="90000"/>
        </a:lnSpc>
        <a:spcBef>
          <a:spcPct val="0"/>
        </a:spcBef>
        <a:spcAft>
          <a:spcPct val="0"/>
        </a:spcAft>
        <a:defRPr sz="2000" b="1">
          <a:solidFill>
            <a:schemeClr val="tx1"/>
          </a:solidFill>
          <a:latin typeface="Arial" charset="0"/>
          <a:cs typeface="Arial" charset="0"/>
        </a:defRPr>
      </a:lvl3pPr>
      <a:lvl4pPr algn="l" rtl="0" eaLnBrk="0" fontAlgn="base" hangingPunct="0">
        <a:lnSpc>
          <a:spcPct val="90000"/>
        </a:lnSpc>
        <a:spcBef>
          <a:spcPct val="0"/>
        </a:spcBef>
        <a:spcAft>
          <a:spcPct val="0"/>
        </a:spcAft>
        <a:defRPr sz="2000" b="1">
          <a:solidFill>
            <a:schemeClr val="tx1"/>
          </a:solidFill>
          <a:latin typeface="Arial" charset="0"/>
          <a:cs typeface="Arial" charset="0"/>
        </a:defRPr>
      </a:lvl4pPr>
      <a:lvl5pPr algn="l" rtl="0" eaLnBrk="0" fontAlgn="base" hangingPunct="0">
        <a:lnSpc>
          <a:spcPct val="90000"/>
        </a:lnSpc>
        <a:spcBef>
          <a:spcPct val="0"/>
        </a:spcBef>
        <a:spcAft>
          <a:spcPct val="0"/>
        </a:spcAft>
        <a:defRPr sz="2000" b="1">
          <a:solidFill>
            <a:schemeClr val="tx1"/>
          </a:solidFill>
          <a:latin typeface="Arial" charset="0"/>
          <a:cs typeface="Arial" charset="0"/>
        </a:defRPr>
      </a:lvl5pPr>
      <a:lvl6pPr marL="457200" algn="l" rtl="0" eaLnBrk="0" fontAlgn="base" hangingPunct="0">
        <a:lnSpc>
          <a:spcPct val="90000"/>
        </a:lnSpc>
        <a:spcBef>
          <a:spcPct val="0"/>
        </a:spcBef>
        <a:spcAft>
          <a:spcPct val="0"/>
        </a:spcAft>
        <a:defRPr sz="2400" b="1">
          <a:solidFill>
            <a:schemeClr val="tx1"/>
          </a:solidFill>
          <a:latin typeface="Arial" charset="0"/>
          <a:cs typeface="Arial" charset="0"/>
        </a:defRPr>
      </a:lvl6pPr>
      <a:lvl7pPr marL="914400" algn="l" rtl="0" eaLnBrk="0" fontAlgn="base" hangingPunct="0">
        <a:lnSpc>
          <a:spcPct val="90000"/>
        </a:lnSpc>
        <a:spcBef>
          <a:spcPct val="0"/>
        </a:spcBef>
        <a:spcAft>
          <a:spcPct val="0"/>
        </a:spcAft>
        <a:defRPr sz="2400" b="1">
          <a:solidFill>
            <a:schemeClr val="tx1"/>
          </a:solidFill>
          <a:latin typeface="Arial" charset="0"/>
          <a:cs typeface="Arial" charset="0"/>
        </a:defRPr>
      </a:lvl7pPr>
      <a:lvl8pPr marL="1371600" algn="l" rtl="0" eaLnBrk="0" fontAlgn="base" hangingPunct="0">
        <a:lnSpc>
          <a:spcPct val="90000"/>
        </a:lnSpc>
        <a:spcBef>
          <a:spcPct val="0"/>
        </a:spcBef>
        <a:spcAft>
          <a:spcPct val="0"/>
        </a:spcAft>
        <a:defRPr sz="2400" b="1">
          <a:solidFill>
            <a:schemeClr val="tx1"/>
          </a:solidFill>
          <a:latin typeface="Arial" charset="0"/>
          <a:cs typeface="Arial" charset="0"/>
        </a:defRPr>
      </a:lvl8pPr>
      <a:lvl9pPr marL="1828800" algn="l" rtl="0" eaLnBrk="0" fontAlgn="base" hangingPunct="0">
        <a:lnSpc>
          <a:spcPct val="90000"/>
        </a:lnSpc>
        <a:spcBef>
          <a:spcPct val="0"/>
        </a:spcBef>
        <a:spcAft>
          <a:spcPct val="0"/>
        </a:spcAft>
        <a:defRPr sz="2400" b="1">
          <a:solidFill>
            <a:schemeClr val="tx1"/>
          </a:solidFill>
          <a:latin typeface="Arial" charset="0"/>
          <a:cs typeface="Arial" charset="0"/>
        </a:defRPr>
      </a:lvl9pPr>
    </p:titleStyle>
    <p:bodyStyle>
      <a:lvl1pPr marL="180975" indent="-180975" algn="l" rtl="0" eaLnBrk="0" fontAlgn="base" hangingPunct="0">
        <a:spcBef>
          <a:spcPct val="20000"/>
        </a:spcBef>
        <a:spcAft>
          <a:spcPct val="0"/>
        </a:spcAft>
        <a:buFont typeface="Wingdings" pitchFamily="2" charset="2"/>
        <a:buChar char="§"/>
        <a:defRPr sz="1600">
          <a:solidFill>
            <a:schemeClr val="tx1"/>
          </a:solidFill>
          <a:latin typeface="+mn-lt"/>
          <a:ea typeface="+mn-ea"/>
          <a:cs typeface="+mn-cs"/>
        </a:defRPr>
      </a:lvl1pPr>
      <a:lvl2pPr marL="444500" indent="-261938" algn="l" rtl="0" eaLnBrk="0" fontAlgn="base" hangingPunct="0">
        <a:spcBef>
          <a:spcPct val="20000"/>
        </a:spcBef>
        <a:spcAft>
          <a:spcPct val="0"/>
        </a:spcAft>
        <a:buChar char="–"/>
        <a:defRPr sz="1600">
          <a:solidFill>
            <a:schemeClr val="tx1"/>
          </a:solidFill>
          <a:latin typeface="+mn-lt"/>
          <a:cs typeface="+mn-cs"/>
        </a:defRPr>
      </a:lvl2pPr>
      <a:lvl3pPr marL="720725" indent="-274638" algn="l" rtl="0" eaLnBrk="0" fontAlgn="base" hangingPunct="0">
        <a:spcBef>
          <a:spcPct val="20000"/>
        </a:spcBef>
        <a:spcAft>
          <a:spcPct val="0"/>
        </a:spcAft>
        <a:buChar char="•"/>
        <a:defRPr sz="1600">
          <a:solidFill>
            <a:schemeClr val="tx1"/>
          </a:solidFill>
          <a:latin typeface="+mn-lt"/>
          <a:cs typeface="+mn-cs"/>
        </a:defRPr>
      </a:lvl3pPr>
      <a:lvl4pPr marL="987425" indent="-265113" algn="l" rtl="0" eaLnBrk="0" fontAlgn="base" hangingPunct="0">
        <a:spcBef>
          <a:spcPct val="20000"/>
        </a:spcBef>
        <a:spcAft>
          <a:spcPct val="0"/>
        </a:spcAft>
        <a:buChar char="–"/>
        <a:defRPr sz="1600">
          <a:solidFill>
            <a:schemeClr val="tx1"/>
          </a:solidFill>
          <a:latin typeface="+mn-lt"/>
          <a:cs typeface="+mn-cs"/>
        </a:defRPr>
      </a:lvl4pPr>
      <a:lvl5pPr marL="1254125" indent="-265113" algn="l" rtl="0" eaLnBrk="0" fontAlgn="base" hangingPunct="0">
        <a:spcBef>
          <a:spcPct val="20000"/>
        </a:spcBef>
        <a:spcAft>
          <a:spcPct val="0"/>
        </a:spcAft>
        <a:buChar char="»"/>
        <a:defRPr sz="1600">
          <a:solidFill>
            <a:schemeClr val="tx1"/>
          </a:solidFill>
          <a:latin typeface="+mn-lt"/>
          <a:cs typeface="+mn-cs"/>
        </a:defRPr>
      </a:lvl5pPr>
      <a:lvl6pPr marL="1711325" indent="-265113" algn="l" rtl="0" eaLnBrk="0" fontAlgn="base" hangingPunct="0">
        <a:spcBef>
          <a:spcPct val="20000"/>
        </a:spcBef>
        <a:spcAft>
          <a:spcPct val="0"/>
        </a:spcAft>
        <a:buChar char="»"/>
        <a:defRPr>
          <a:solidFill>
            <a:schemeClr val="tx1"/>
          </a:solidFill>
          <a:latin typeface="+mn-lt"/>
          <a:cs typeface="+mn-cs"/>
        </a:defRPr>
      </a:lvl6pPr>
      <a:lvl7pPr marL="2168525" indent="-265113" algn="l" rtl="0" eaLnBrk="0" fontAlgn="base" hangingPunct="0">
        <a:spcBef>
          <a:spcPct val="20000"/>
        </a:spcBef>
        <a:spcAft>
          <a:spcPct val="0"/>
        </a:spcAft>
        <a:buChar char="»"/>
        <a:defRPr>
          <a:solidFill>
            <a:schemeClr val="tx1"/>
          </a:solidFill>
          <a:latin typeface="+mn-lt"/>
          <a:cs typeface="+mn-cs"/>
        </a:defRPr>
      </a:lvl7pPr>
      <a:lvl8pPr marL="2625725" indent="-265113" algn="l" rtl="0" eaLnBrk="0" fontAlgn="base" hangingPunct="0">
        <a:spcBef>
          <a:spcPct val="20000"/>
        </a:spcBef>
        <a:spcAft>
          <a:spcPct val="0"/>
        </a:spcAft>
        <a:buChar char="»"/>
        <a:defRPr>
          <a:solidFill>
            <a:schemeClr val="tx1"/>
          </a:solidFill>
          <a:latin typeface="+mn-lt"/>
          <a:cs typeface="+mn-cs"/>
        </a:defRPr>
      </a:lvl8pPr>
      <a:lvl9pPr marL="3082925" indent="-265113" algn="l" rtl="0" eaLnBrk="0" fontAlgn="base" hangingPunct="0">
        <a:spcBef>
          <a:spcPct val="20000"/>
        </a:spcBef>
        <a:spcAft>
          <a:spcPct val="0"/>
        </a:spcAft>
        <a:buChar char="»"/>
        <a:defRPr>
          <a:solidFill>
            <a:schemeClr val="tx1"/>
          </a:solidFill>
          <a:latin typeface="+mn-lt"/>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158519904"/>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4068041506"/>
      </p:ext>
    </p:extLst>
  </p:cSld>
  <p:clrMap bg1="lt1" tx1="dk1" bg2="lt2" tx2="dk2" accent1="accent1" accent2="accent2" accent3="accent3" accent4="accent4" accent5="accent5" accent6="accent6" hlink="hlink" folHlink="folHlink"/>
  <p:sldLayoutIdLst>
    <p:sldLayoutId id="2147484787" r:id="rId1"/>
    <p:sldLayoutId id="2147484788" r:id="rId2"/>
    <p:sldLayoutId id="2147484789" r:id="rId3"/>
    <p:sldLayoutId id="2147484790" r:id="rId4"/>
    <p:sldLayoutId id="2147484791" r:id="rId5"/>
    <p:sldLayoutId id="2147484792" r:id="rId6"/>
    <p:sldLayoutId id="2147484793" r:id="rId7"/>
    <p:sldLayoutId id="2147484794" r:id="rId8"/>
    <p:sldLayoutId id="2147484795" r:id="rId9"/>
    <p:sldLayoutId id="2147484796" r:id="rId10"/>
    <p:sldLayoutId id="2147484797"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475543399"/>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830377868"/>
      </p:ext>
    </p:extLst>
  </p:cSld>
  <p:clrMap bg1="lt1" tx1="dk1" bg2="lt2" tx2="dk2" accent1="accent1" accent2="accent2" accent3="accent3" accent4="accent4" accent5="accent5" accent6="accent6" hlink="hlink" folHlink="folHlink"/>
  <p:sldLayoutIdLst>
    <p:sldLayoutId id="2147484972" r:id="rId1"/>
    <p:sldLayoutId id="2147484973" r:id="rId2"/>
    <p:sldLayoutId id="2147484974" r:id="rId3"/>
    <p:sldLayoutId id="2147484975" r:id="rId4"/>
    <p:sldLayoutId id="2147484976" r:id="rId5"/>
    <p:sldLayoutId id="2147484977" r:id="rId6"/>
    <p:sldLayoutId id="2147484978" r:id="rId7"/>
    <p:sldLayoutId id="2147484979" r:id="rId8"/>
    <p:sldLayoutId id="2147484980" r:id="rId9"/>
    <p:sldLayoutId id="2147484981" r:id="rId10"/>
    <p:sldLayoutId id="2147484982"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50320417"/>
      </p:ext>
    </p:extLst>
  </p:cSld>
  <p:clrMap bg1="lt1" tx1="dk1" bg2="lt2" tx2="dk2" accent1="accent1" accent2="accent2" accent3="accent3" accent4="accent4" accent5="accent5" accent6="accent6" hlink="hlink" folHlink="folHlink"/>
  <p:sldLayoutIdLst>
    <p:sldLayoutId id="2147485032" r:id="rId1"/>
    <p:sldLayoutId id="2147485033" r:id="rId2"/>
    <p:sldLayoutId id="2147485034" r:id="rId3"/>
    <p:sldLayoutId id="2147485035" r:id="rId4"/>
    <p:sldLayoutId id="2147485036" r:id="rId5"/>
    <p:sldLayoutId id="2147485037" r:id="rId6"/>
    <p:sldLayoutId id="2147485038" r:id="rId7"/>
    <p:sldLayoutId id="2147485039" r:id="rId8"/>
    <p:sldLayoutId id="2147485040" r:id="rId9"/>
    <p:sldLayoutId id="2147485041" r:id="rId10"/>
    <p:sldLayoutId id="2147485042"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928549947"/>
      </p:ext>
    </p:extLst>
  </p:cSld>
  <p:clrMap bg1="lt1" tx1="dk1" bg2="lt2" tx2="dk2" accent1="accent1" accent2="accent2" accent3="accent3" accent4="accent4" accent5="accent5" accent6="accent6" hlink="hlink" folHlink="folHlink"/>
  <p:sldLayoutIdLst>
    <p:sldLayoutId id="2147485044" r:id="rId1"/>
    <p:sldLayoutId id="2147485045" r:id="rId2"/>
    <p:sldLayoutId id="2147485046" r:id="rId3"/>
    <p:sldLayoutId id="2147485047" r:id="rId4"/>
    <p:sldLayoutId id="2147485048" r:id="rId5"/>
    <p:sldLayoutId id="2147485049" r:id="rId6"/>
    <p:sldLayoutId id="2147485050" r:id="rId7"/>
    <p:sldLayoutId id="2147485051" r:id="rId8"/>
    <p:sldLayoutId id="2147485052" r:id="rId9"/>
    <p:sldLayoutId id="2147485053" r:id="rId10"/>
    <p:sldLayoutId id="2147485054"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894182392"/>
      </p:ext>
    </p:extLst>
  </p:cSld>
  <p:clrMap bg1="lt1" tx1="dk1" bg2="lt2" tx2="dk2" accent1="accent1" accent2="accent2" accent3="accent3" accent4="accent4" accent5="accent5" accent6="accent6" hlink="hlink" folHlink="folHlink"/>
  <p:sldLayoutIdLst>
    <p:sldLayoutId id="2147485056" r:id="rId1"/>
    <p:sldLayoutId id="2147485057" r:id="rId2"/>
    <p:sldLayoutId id="2147485058" r:id="rId3"/>
    <p:sldLayoutId id="2147485059" r:id="rId4"/>
    <p:sldLayoutId id="2147485060" r:id="rId5"/>
    <p:sldLayoutId id="2147485061" r:id="rId6"/>
    <p:sldLayoutId id="2147485062" r:id="rId7"/>
    <p:sldLayoutId id="2147485063" r:id="rId8"/>
    <p:sldLayoutId id="2147485064" r:id="rId9"/>
    <p:sldLayoutId id="2147485065" r:id="rId10"/>
    <p:sldLayoutId id="2147485066"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483038042"/>
      </p:ext>
    </p:extLst>
  </p:cSld>
  <p:clrMap bg1="lt1" tx1="dk1" bg2="lt2" tx2="dk2" accent1="accent1" accent2="accent2" accent3="accent3" accent4="accent4" accent5="accent5" accent6="accent6" hlink="hlink" folHlink="folHlink"/>
  <p:sldLayoutIdLst>
    <p:sldLayoutId id="2147485116" r:id="rId1"/>
    <p:sldLayoutId id="2147485117" r:id="rId2"/>
    <p:sldLayoutId id="2147485118" r:id="rId3"/>
    <p:sldLayoutId id="2147485119" r:id="rId4"/>
    <p:sldLayoutId id="2147485120" r:id="rId5"/>
    <p:sldLayoutId id="2147485121" r:id="rId6"/>
    <p:sldLayoutId id="2147485122" r:id="rId7"/>
    <p:sldLayoutId id="2147485123" r:id="rId8"/>
    <p:sldLayoutId id="2147485124" r:id="rId9"/>
    <p:sldLayoutId id="2147485125" r:id="rId10"/>
    <p:sldLayoutId id="2147485126"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906900033"/>
      </p:ext>
    </p:extLst>
  </p:cSld>
  <p:clrMap bg1="lt1" tx1="dk1" bg2="lt2" tx2="dk2" accent1="accent1" accent2="accent2" accent3="accent3" accent4="accent4" accent5="accent5" accent6="accent6" hlink="hlink" folHlink="folHlink"/>
  <p:sldLayoutIdLst>
    <p:sldLayoutId id="2147485128" r:id="rId1"/>
    <p:sldLayoutId id="2147485129" r:id="rId2"/>
    <p:sldLayoutId id="2147485130" r:id="rId3"/>
    <p:sldLayoutId id="2147485131" r:id="rId4"/>
    <p:sldLayoutId id="2147485132" r:id="rId5"/>
    <p:sldLayoutId id="2147485133" r:id="rId6"/>
    <p:sldLayoutId id="2147485134" r:id="rId7"/>
    <p:sldLayoutId id="2147485135" r:id="rId8"/>
    <p:sldLayoutId id="2147485136" r:id="rId9"/>
    <p:sldLayoutId id="2147485137" r:id="rId10"/>
    <p:sldLayoutId id="2147485138"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602831251"/>
      </p:ext>
    </p:extLst>
  </p:cSld>
  <p:clrMap bg1="lt1" tx1="dk1" bg2="lt2" tx2="dk2" accent1="accent1" accent2="accent2" accent3="accent3" accent4="accent4" accent5="accent5" accent6="accent6" hlink="hlink" folHlink="folHlink"/>
  <p:sldLayoutIdLst>
    <p:sldLayoutId id="2147485140" r:id="rId1"/>
    <p:sldLayoutId id="2147485141" r:id="rId2"/>
    <p:sldLayoutId id="2147485142" r:id="rId3"/>
    <p:sldLayoutId id="2147485143" r:id="rId4"/>
    <p:sldLayoutId id="2147485144" r:id="rId5"/>
    <p:sldLayoutId id="2147485145" r:id="rId6"/>
    <p:sldLayoutId id="2147485146" r:id="rId7"/>
    <p:sldLayoutId id="2147485147" r:id="rId8"/>
    <p:sldLayoutId id="2147485148" r:id="rId9"/>
    <p:sldLayoutId id="2147485149" r:id="rId10"/>
    <p:sldLayoutId id="2147485150"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latin typeface="Arial" pitchFamily="34" charset="0"/>
                <a:cs typeface="Arial" pitchFamily="34" charset="0"/>
              </a:rPr>
              <a:t>Page </a:t>
            </a:r>
            <a:r>
              <a:rPr lang="de-DE" sz="1000">
                <a:latin typeface="Arial" pitchFamily="34" charset="0"/>
                <a:cs typeface="Arial" pitchFamily="34" charset="0"/>
                <a:sym typeface="Wingdings" pitchFamily="2" charset="2"/>
              </a:rPr>
              <a:t></a:t>
            </a:r>
            <a:r>
              <a:rPr lang="de-DE" sz="1000">
                <a:latin typeface="Arial" pitchFamily="34" charset="0"/>
                <a:cs typeface="Arial" pitchFamily="34" charset="0"/>
              </a:rPr>
              <a:t> </a:t>
            </a:r>
            <a:fld id="{CF825FEF-9EFF-427A-BA79-FFBBF98227EB}" type="slidenum">
              <a:rPr lang="de-DE" sz="1000">
                <a:latin typeface="Arial" pitchFamily="34" charset="0"/>
                <a:cs typeface="Arial" pitchFamily="34" charset="0"/>
              </a:rPr>
              <a:pPr>
                <a:defRPr/>
              </a:pPr>
              <a:t>‹#›</a:t>
            </a:fld>
            <a:endParaRPr lang="de-DE" sz="1000">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cSld>
  <p:clrMap bg1="lt1" tx1="dk1" bg2="lt2" tx2="dk2" accent1="accent1" accent2="accent2" accent3="accent3" accent4="accent4" accent5="accent5" accent6="accent6" hlink="hlink" folHlink="folHlink"/>
  <p:sldLayoutIdLst>
    <p:sldLayoutId id="2147483695" r:id="rId1"/>
    <p:sldLayoutId id="2147483684" r:id="rId2"/>
    <p:sldLayoutId id="2147483685" r:id="rId3"/>
    <p:sldLayoutId id="2147483686" r:id="rId4"/>
    <p:sldLayoutId id="2147483687" r:id="rId5"/>
    <p:sldLayoutId id="2147483688" r:id="rId6"/>
    <p:sldLayoutId id="2147483689" r:id="rId7"/>
    <p:sldLayoutId id="2147483690" r:id="rId8"/>
    <p:sldLayoutId id="2147483691" r:id="rId9"/>
    <p:sldLayoutId id="2147483692" r:id="rId10"/>
    <p:sldLayoutId id="2147483693"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405143016"/>
      </p:ext>
    </p:extLst>
  </p:cSld>
  <p:clrMap bg1="lt1" tx1="dk1" bg2="lt2" tx2="dk2" accent1="accent1" accent2="accent2" accent3="accent3" accent4="accent4" accent5="accent5" accent6="accent6" hlink="hlink" folHlink="folHlink"/>
  <p:sldLayoutIdLst>
    <p:sldLayoutId id="2147485158" r:id="rId1"/>
    <p:sldLayoutId id="2147485159" r:id="rId2"/>
    <p:sldLayoutId id="2147485160" r:id="rId3"/>
    <p:sldLayoutId id="2147485161" r:id="rId4"/>
    <p:sldLayoutId id="2147485162" r:id="rId5"/>
    <p:sldLayoutId id="2147485163" r:id="rId6"/>
    <p:sldLayoutId id="2147485164" r:id="rId7"/>
    <p:sldLayoutId id="2147485165" r:id="rId8"/>
    <p:sldLayoutId id="2147485166" r:id="rId9"/>
    <p:sldLayoutId id="2147485167" r:id="rId10"/>
    <p:sldLayoutId id="2147485168"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253733899"/>
      </p:ext>
    </p:extLst>
  </p:cSld>
  <p:clrMap bg1="lt1" tx1="dk1" bg2="lt2" tx2="dk2" accent1="accent1" accent2="accent2" accent3="accent3" accent4="accent4" accent5="accent5" accent6="accent6" hlink="hlink" folHlink="folHlink"/>
  <p:sldLayoutIdLst>
    <p:sldLayoutId id="2147485170" r:id="rId1"/>
    <p:sldLayoutId id="2147485171" r:id="rId2"/>
    <p:sldLayoutId id="2147485172" r:id="rId3"/>
    <p:sldLayoutId id="2147485173" r:id="rId4"/>
    <p:sldLayoutId id="2147485174" r:id="rId5"/>
    <p:sldLayoutId id="2147485175" r:id="rId6"/>
    <p:sldLayoutId id="2147485176" r:id="rId7"/>
    <p:sldLayoutId id="2147485177" r:id="rId8"/>
    <p:sldLayoutId id="2147485178" r:id="rId9"/>
    <p:sldLayoutId id="2147485179" r:id="rId10"/>
    <p:sldLayoutId id="2147485180"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543427938"/>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520004963"/>
      </p:ext>
    </p:extLst>
  </p:cSld>
  <p:clrMap bg1="lt1" tx1="dk1" bg2="lt2" tx2="dk2" accent1="accent1" accent2="accent2" accent3="accent3" accent4="accent4" accent5="accent5" accent6="accent6" hlink="hlink" folHlink="folHlink"/>
  <p:sldLayoutIdLst>
    <p:sldLayoutId id="2147484121" r:id="rId1"/>
    <p:sldLayoutId id="2147484122" r:id="rId2"/>
    <p:sldLayoutId id="2147484123" r:id="rId3"/>
    <p:sldLayoutId id="2147484124" r:id="rId4"/>
    <p:sldLayoutId id="2147484125" r:id="rId5"/>
    <p:sldLayoutId id="2147484126" r:id="rId6"/>
    <p:sldLayoutId id="2147484127" r:id="rId7"/>
    <p:sldLayoutId id="2147484128" r:id="rId8"/>
    <p:sldLayoutId id="2147484129" r:id="rId9"/>
    <p:sldLayoutId id="2147484130" r:id="rId10"/>
    <p:sldLayoutId id="2147484131"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53931629"/>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874908783"/>
      </p:ext>
    </p:extLst>
  </p:cSld>
  <p:clrMap bg1="lt1" tx1="dk1" bg2="lt2" tx2="dk2" accent1="accent1" accent2="accent2" accent3="accent3" accent4="accent4" accent5="accent5" accent6="accent6" hlink="hlink" folHlink="folHlink"/>
  <p:sldLayoutIdLst>
    <p:sldLayoutId id="2147484153" r:id="rId1"/>
    <p:sldLayoutId id="2147484154" r:id="rId2"/>
    <p:sldLayoutId id="2147484155" r:id="rId3"/>
    <p:sldLayoutId id="2147484156" r:id="rId4"/>
    <p:sldLayoutId id="2147484157" r:id="rId5"/>
    <p:sldLayoutId id="2147484158" r:id="rId6"/>
    <p:sldLayoutId id="2147484159" r:id="rId7"/>
    <p:sldLayoutId id="2147484160" r:id="rId8"/>
    <p:sldLayoutId id="2147484161" r:id="rId9"/>
    <p:sldLayoutId id="2147484162" r:id="rId10"/>
    <p:sldLayoutId id="2147484163"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467692371"/>
      </p:ext>
    </p:extLst>
  </p:cSld>
  <p:clrMap bg1="lt1" tx1="dk1" bg2="lt2" tx2="dk2" accent1="accent1" accent2="accent2" accent3="accent3" accent4="accent4" accent5="accent5" accent6="accent6" hlink="hlink" folHlink="folHlink"/>
  <p:sldLayoutIdLst>
    <p:sldLayoutId id="2147484165" r:id="rId1"/>
    <p:sldLayoutId id="2147484166" r:id="rId2"/>
    <p:sldLayoutId id="2147484167" r:id="rId3"/>
    <p:sldLayoutId id="2147484168" r:id="rId4"/>
    <p:sldLayoutId id="2147484169" r:id="rId5"/>
    <p:sldLayoutId id="2147484170" r:id="rId6"/>
    <p:sldLayoutId id="2147484171" r:id="rId7"/>
    <p:sldLayoutId id="2147484172" r:id="rId8"/>
    <p:sldLayoutId id="2147484173" r:id="rId9"/>
    <p:sldLayoutId id="2147484174" r:id="rId10"/>
    <p:sldLayoutId id="2147484175"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2467692371"/>
      </p:ext>
    </p:extLst>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 id="2147484187"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cstate="print"/>
          <a:srcRect/>
          <a:stretch>
            <a:fillRect/>
          </a:stretch>
        </a:blipFill>
        <a:effectLst/>
      </p:bgPr>
    </p:bg>
    <p:spTree>
      <p:nvGrpSpPr>
        <p:cNvPr id="1" name=""/>
        <p:cNvGrpSpPr/>
        <p:nvPr/>
      </p:nvGrpSpPr>
      <p:grpSpPr>
        <a:xfrm>
          <a:off x="0" y="0"/>
          <a:ext cx="0" cy="0"/>
          <a:chOff x="0" y="0"/>
          <a:chExt cx="0" cy="0"/>
        </a:xfrm>
      </p:grpSpPr>
      <p:sp>
        <p:nvSpPr>
          <p:cNvPr id="4098" name="Rectangle 3"/>
          <p:cNvSpPr>
            <a:spLocks noGrp="1" noChangeArrowheads="1"/>
          </p:cNvSpPr>
          <p:nvPr>
            <p:ph type="body" idx="1"/>
          </p:nvPr>
        </p:nvSpPr>
        <p:spPr bwMode="auto">
          <a:xfrm>
            <a:off x="295275" y="1489075"/>
            <a:ext cx="8524875" cy="4313238"/>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de-DE" smtClean="0"/>
              <a:t>Textmasterformate durch Klicken bearbeiten</a:t>
            </a:r>
          </a:p>
          <a:p>
            <a:pPr lvl="1"/>
            <a:r>
              <a:rPr lang="de-DE" smtClean="0"/>
              <a:t>Zweite Ebene</a:t>
            </a:r>
          </a:p>
          <a:p>
            <a:pPr lvl="2"/>
            <a:r>
              <a:rPr lang="de-DE" smtClean="0"/>
              <a:t>Dritte Ebene</a:t>
            </a:r>
          </a:p>
          <a:p>
            <a:pPr lvl="3"/>
            <a:r>
              <a:rPr lang="de-DE" smtClean="0"/>
              <a:t>Vierte Ebene</a:t>
            </a:r>
          </a:p>
          <a:p>
            <a:pPr lvl="4"/>
            <a:r>
              <a:rPr lang="de-DE" smtClean="0"/>
              <a:t>Fünfte Ebene</a:t>
            </a:r>
          </a:p>
        </p:txBody>
      </p:sp>
      <p:sp>
        <p:nvSpPr>
          <p:cNvPr id="339971" name="Rectangle 5"/>
          <p:cNvSpPr>
            <a:spLocks noGrp="1" noChangeArrowheads="1"/>
          </p:cNvSpPr>
          <p:nvPr>
            <p:ph type="ftr" sz="quarter" idx="3"/>
          </p:nvPr>
        </p:nvSpPr>
        <p:spPr bwMode="gray">
          <a:xfrm>
            <a:off x="3124200" y="6365875"/>
            <a:ext cx="2895600" cy="2476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000" noProof="1" smtClean="0">
                <a:solidFill>
                  <a:schemeClr val="bg1"/>
                </a:solidFill>
                <a:latin typeface="Arial" pitchFamily="34" charset="0"/>
                <a:cs typeface="Arial" pitchFamily="34" charset="0"/>
              </a:defRPr>
            </a:lvl1pPr>
          </a:lstStyle>
          <a:p>
            <a:pPr>
              <a:defRPr/>
            </a:pPr>
            <a:endParaRPr lang="tr-TR">
              <a:solidFill>
                <a:srgbClr val="FFFFFF"/>
              </a:solidFill>
            </a:endParaRPr>
          </a:p>
        </p:txBody>
      </p:sp>
      <p:sp>
        <p:nvSpPr>
          <p:cNvPr id="4100" name="Rectangle 7"/>
          <p:cNvSpPr>
            <a:spLocks noGrp="1" noChangeArrowheads="1"/>
          </p:cNvSpPr>
          <p:nvPr>
            <p:ph type="title"/>
          </p:nvPr>
        </p:nvSpPr>
        <p:spPr bwMode="gray">
          <a:xfrm>
            <a:off x="300038" y="411163"/>
            <a:ext cx="8520112" cy="647700"/>
          </a:xfrm>
          <a:prstGeom prst="rect">
            <a:avLst/>
          </a:prstGeom>
          <a:noFill/>
          <a:ln w="9525">
            <a:noFill/>
            <a:miter lim="800000"/>
            <a:headEnd/>
            <a:tailEnd/>
          </a:ln>
        </p:spPr>
        <p:txBody>
          <a:bodyPr vert="horz" wrap="square" lIns="0" tIns="45720" rIns="0" bIns="45720" numCol="1" anchor="t" anchorCtr="0" compatLnSpc="1">
            <a:prstTxWarp prst="textNoShape">
              <a:avLst/>
            </a:prstTxWarp>
          </a:bodyPr>
          <a:lstStyle/>
          <a:p>
            <a:pPr lvl="0"/>
            <a:r>
              <a:rPr lang="de-DE" smtClean="0"/>
              <a:t>Klicken Sie, um das Titelformat zu bearbeiten</a:t>
            </a:r>
          </a:p>
        </p:txBody>
      </p:sp>
      <p:sp>
        <p:nvSpPr>
          <p:cNvPr id="339973" name="Rectangle 5"/>
          <p:cNvSpPr>
            <a:spLocks noChangeArrowheads="1"/>
          </p:cNvSpPr>
          <p:nvPr/>
        </p:nvSpPr>
        <p:spPr bwMode="gray">
          <a:xfrm>
            <a:off x="219075" y="6365875"/>
            <a:ext cx="1343025" cy="247650"/>
          </a:xfrm>
          <a:prstGeom prst="rect">
            <a:avLst/>
          </a:prstGeom>
          <a:noFill/>
          <a:ln w="9525">
            <a:noFill/>
            <a:miter lim="800000"/>
            <a:headEnd/>
            <a:tailEnd/>
          </a:ln>
        </p:spPr>
        <p:txBody>
          <a:bodyPr/>
          <a:lstStyle/>
          <a:p>
            <a:pPr>
              <a:defRPr/>
            </a:pPr>
            <a:r>
              <a:rPr lang="de-DE" sz="1000">
                <a:solidFill>
                  <a:srgbClr val="000000"/>
                </a:solidFill>
                <a:latin typeface="Arial" pitchFamily="34" charset="0"/>
                <a:cs typeface="Arial" pitchFamily="34" charset="0"/>
              </a:rPr>
              <a:t>Page </a:t>
            </a:r>
            <a:r>
              <a:rPr lang="de-DE" sz="1000">
                <a:solidFill>
                  <a:srgbClr val="000000"/>
                </a:solidFill>
                <a:latin typeface="Arial" pitchFamily="34" charset="0"/>
                <a:cs typeface="Arial" pitchFamily="34" charset="0"/>
                <a:sym typeface="Wingdings" pitchFamily="2" charset="2"/>
              </a:rPr>
              <a:t></a:t>
            </a:r>
            <a:r>
              <a:rPr lang="de-DE" sz="1000">
                <a:solidFill>
                  <a:srgbClr val="000000"/>
                </a:solidFill>
                <a:latin typeface="Arial" pitchFamily="34" charset="0"/>
                <a:cs typeface="Arial" pitchFamily="34" charset="0"/>
              </a:rPr>
              <a:t> </a:t>
            </a:r>
            <a:fld id="{CF825FEF-9EFF-427A-BA79-FFBBF98227EB}" type="slidenum">
              <a:rPr lang="de-DE" sz="1000">
                <a:solidFill>
                  <a:srgbClr val="000000"/>
                </a:solidFill>
                <a:latin typeface="Arial" pitchFamily="34" charset="0"/>
                <a:cs typeface="Arial" pitchFamily="34" charset="0"/>
              </a:rPr>
              <a:pPr>
                <a:defRPr/>
              </a:pPr>
              <a:t>‹#›</a:t>
            </a:fld>
            <a:endParaRPr lang="de-DE" sz="1000">
              <a:solidFill>
                <a:srgbClr val="000000"/>
              </a:solidFill>
              <a:latin typeface="Arial" pitchFamily="34" charset="0"/>
              <a:cs typeface="Arial" pitchFamily="34" charset="0"/>
            </a:endParaRPr>
          </a:p>
        </p:txBody>
      </p:sp>
      <p:grpSp>
        <p:nvGrpSpPr>
          <p:cNvPr id="4102" name="Group 6"/>
          <p:cNvGrpSpPr>
            <a:grpSpLocks/>
          </p:cNvGrpSpPr>
          <p:nvPr/>
        </p:nvGrpSpPr>
        <p:grpSpPr bwMode="auto">
          <a:xfrm>
            <a:off x="6646863" y="6181725"/>
            <a:ext cx="2225675" cy="392113"/>
            <a:chOff x="3316" y="1854"/>
            <a:chExt cx="2110" cy="372"/>
          </a:xfrm>
        </p:grpSpPr>
        <p:pic>
          <p:nvPicPr>
            <p:cNvPr id="4103" name="Picture 12" descr="Logo_ptl_für schwarz"/>
            <p:cNvPicPr>
              <a:picLocks noChangeAspect="1" noChangeArrowheads="1"/>
            </p:cNvPicPr>
            <p:nvPr userDrawn="1"/>
          </p:nvPicPr>
          <p:blipFill>
            <a:blip r:embed="rId14" cstate="print"/>
            <a:srcRect/>
            <a:stretch>
              <a:fillRect/>
            </a:stretch>
          </p:blipFill>
          <p:spPr bwMode="auto">
            <a:xfrm>
              <a:off x="3316" y="1854"/>
              <a:ext cx="2110" cy="372"/>
            </a:xfrm>
            <a:prstGeom prst="rect">
              <a:avLst/>
            </a:prstGeom>
            <a:noFill/>
            <a:ln w="9525">
              <a:noFill/>
              <a:miter lim="800000"/>
              <a:headEnd/>
              <a:tailEnd/>
            </a:ln>
          </p:spPr>
        </p:pic>
        <p:pic>
          <p:nvPicPr>
            <p:cNvPr id="4104" name="Picture 12" descr="Logo_ptl_für schwarz"/>
            <p:cNvPicPr>
              <a:picLocks noChangeAspect="1" noChangeArrowheads="1"/>
            </p:cNvPicPr>
            <p:nvPr userDrawn="1"/>
          </p:nvPicPr>
          <p:blipFill>
            <a:blip r:embed="rId14" cstate="print">
              <a:lum bright="-46000" contrast="-12000"/>
            </a:blip>
            <a:srcRect r="30521" b="-2"/>
            <a:stretch>
              <a:fillRect/>
            </a:stretch>
          </p:blipFill>
          <p:spPr bwMode="auto">
            <a:xfrm>
              <a:off x="3316" y="1854"/>
              <a:ext cx="1466" cy="372"/>
            </a:xfrm>
            <a:prstGeom prst="rect">
              <a:avLst/>
            </a:prstGeom>
            <a:noFill/>
            <a:ln w="9525">
              <a:noFill/>
              <a:miter lim="800000"/>
              <a:headEnd/>
              <a:tailEnd/>
            </a:ln>
          </p:spPr>
        </p:pic>
      </p:grpSp>
    </p:spTree>
    <p:extLst>
      <p:ext uri="{BB962C8B-B14F-4D97-AF65-F5344CB8AC3E}">
        <p14:creationId xmlns:p14="http://schemas.microsoft.com/office/powerpoint/2010/main" val="1850494839"/>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Lst>
  <p:timing>
    <p:tnLst>
      <p:par>
        <p:cTn id="1" dur="indefinite" restart="never" nodeType="tmRoot"/>
      </p:par>
    </p:tnLst>
  </p:timing>
  <p:txStyles>
    <p:titleStyle>
      <a:lvl1pPr algn="l" rtl="0" eaLnBrk="0" fontAlgn="base" hangingPunct="0">
        <a:lnSpc>
          <a:spcPct val="90000"/>
        </a:lnSpc>
        <a:spcBef>
          <a:spcPct val="0"/>
        </a:spcBef>
        <a:spcAft>
          <a:spcPct val="0"/>
        </a:spcAft>
        <a:defRPr sz="2400" b="1">
          <a:solidFill>
            <a:schemeClr val="tx1"/>
          </a:solidFill>
          <a:latin typeface="+mj-lt"/>
          <a:ea typeface="+mj-ea"/>
          <a:cs typeface="+mj-cs"/>
        </a:defRPr>
      </a:lvl1pPr>
      <a:lvl2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2pPr>
      <a:lvl3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3pPr>
      <a:lvl4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4pPr>
      <a:lvl5pPr algn="l" rtl="0" eaLnBrk="0" fontAlgn="base" hangingPunct="0">
        <a:lnSpc>
          <a:spcPct val="90000"/>
        </a:lnSpc>
        <a:spcBef>
          <a:spcPct val="0"/>
        </a:spcBef>
        <a:spcAft>
          <a:spcPct val="0"/>
        </a:spcAft>
        <a:defRPr sz="2400" b="1">
          <a:solidFill>
            <a:schemeClr val="tx1"/>
          </a:solidFill>
          <a:latin typeface="Arial" pitchFamily="34" charset="0"/>
          <a:cs typeface="Arial" pitchFamily="34" charset="0"/>
        </a:defRPr>
      </a:lvl5pPr>
      <a:lvl6pPr marL="457200" algn="l" rtl="0" fontAlgn="base">
        <a:lnSpc>
          <a:spcPct val="90000"/>
        </a:lnSpc>
        <a:spcBef>
          <a:spcPct val="0"/>
        </a:spcBef>
        <a:spcAft>
          <a:spcPct val="0"/>
        </a:spcAft>
        <a:defRPr sz="2400" b="1">
          <a:solidFill>
            <a:schemeClr val="tx1"/>
          </a:solidFill>
          <a:latin typeface="Arial" pitchFamily="34" charset="0"/>
          <a:cs typeface="Arial" pitchFamily="34" charset="0"/>
        </a:defRPr>
      </a:lvl6pPr>
      <a:lvl7pPr marL="914400" algn="l" rtl="0" fontAlgn="base">
        <a:lnSpc>
          <a:spcPct val="90000"/>
        </a:lnSpc>
        <a:spcBef>
          <a:spcPct val="0"/>
        </a:spcBef>
        <a:spcAft>
          <a:spcPct val="0"/>
        </a:spcAft>
        <a:defRPr sz="2400" b="1">
          <a:solidFill>
            <a:schemeClr val="tx1"/>
          </a:solidFill>
          <a:latin typeface="Arial" pitchFamily="34" charset="0"/>
          <a:cs typeface="Arial" pitchFamily="34" charset="0"/>
        </a:defRPr>
      </a:lvl7pPr>
      <a:lvl8pPr marL="1371600" algn="l" rtl="0" fontAlgn="base">
        <a:lnSpc>
          <a:spcPct val="90000"/>
        </a:lnSpc>
        <a:spcBef>
          <a:spcPct val="0"/>
        </a:spcBef>
        <a:spcAft>
          <a:spcPct val="0"/>
        </a:spcAft>
        <a:defRPr sz="2400" b="1">
          <a:solidFill>
            <a:schemeClr val="tx1"/>
          </a:solidFill>
          <a:latin typeface="Arial" pitchFamily="34" charset="0"/>
          <a:cs typeface="Arial" pitchFamily="34" charset="0"/>
        </a:defRPr>
      </a:lvl8pPr>
      <a:lvl9pPr marL="1828800" algn="l" rtl="0" fontAlgn="base">
        <a:lnSpc>
          <a:spcPct val="90000"/>
        </a:lnSpc>
        <a:spcBef>
          <a:spcPct val="0"/>
        </a:spcBef>
        <a:spcAft>
          <a:spcPct val="0"/>
        </a:spcAft>
        <a:defRPr sz="2400" b="1">
          <a:solidFill>
            <a:schemeClr val="tx1"/>
          </a:solidFill>
          <a:latin typeface="Arial" pitchFamily="34" charset="0"/>
          <a:cs typeface="Arial" pitchFamily="34" charset="0"/>
        </a:defRPr>
      </a:lvl9pPr>
    </p:titleStyle>
    <p:bodyStyle>
      <a:lvl1pPr marL="180975" indent="-180975" algn="l" rtl="0" eaLnBrk="0" fontAlgn="base" hangingPunct="0">
        <a:spcBef>
          <a:spcPct val="20000"/>
        </a:spcBef>
        <a:spcAft>
          <a:spcPct val="0"/>
        </a:spcAft>
        <a:buFont typeface="Wingdings" pitchFamily="2" charset="2"/>
        <a:buChar char="§"/>
        <a:defRPr>
          <a:solidFill>
            <a:schemeClr val="tx1"/>
          </a:solidFill>
          <a:latin typeface="+mn-lt"/>
          <a:ea typeface="+mn-ea"/>
          <a:cs typeface="+mn-cs"/>
        </a:defRPr>
      </a:lvl1pPr>
      <a:lvl2pPr marL="444500" indent="-261938" algn="l" rtl="0" eaLnBrk="0" fontAlgn="base" hangingPunct="0">
        <a:spcBef>
          <a:spcPct val="20000"/>
        </a:spcBef>
        <a:spcAft>
          <a:spcPct val="0"/>
        </a:spcAft>
        <a:buChar char="–"/>
        <a:defRPr>
          <a:solidFill>
            <a:schemeClr val="tx1"/>
          </a:solidFill>
          <a:latin typeface="+mn-lt"/>
          <a:cs typeface="+mn-cs"/>
        </a:defRPr>
      </a:lvl2pPr>
      <a:lvl3pPr marL="720725" indent="-274638" algn="l" rtl="0" eaLnBrk="0" fontAlgn="base" hangingPunct="0">
        <a:spcBef>
          <a:spcPct val="20000"/>
        </a:spcBef>
        <a:spcAft>
          <a:spcPct val="0"/>
        </a:spcAft>
        <a:buChar char="•"/>
        <a:defRPr>
          <a:solidFill>
            <a:schemeClr val="tx1"/>
          </a:solidFill>
          <a:latin typeface="+mn-lt"/>
          <a:cs typeface="+mn-cs"/>
        </a:defRPr>
      </a:lvl3pPr>
      <a:lvl4pPr marL="987425" indent="-265113" algn="l" rtl="0" eaLnBrk="0" fontAlgn="base" hangingPunct="0">
        <a:spcBef>
          <a:spcPct val="20000"/>
        </a:spcBef>
        <a:spcAft>
          <a:spcPct val="0"/>
        </a:spcAft>
        <a:buChar char="–"/>
        <a:defRPr>
          <a:solidFill>
            <a:schemeClr val="tx1"/>
          </a:solidFill>
          <a:latin typeface="+mn-lt"/>
          <a:cs typeface="+mn-cs"/>
        </a:defRPr>
      </a:lvl4pPr>
      <a:lvl5pPr marL="1254125" indent="-265113" algn="l" rtl="0" eaLnBrk="0" fontAlgn="base" hangingPunct="0">
        <a:spcBef>
          <a:spcPct val="20000"/>
        </a:spcBef>
        <a:spcAft>
          <a:spcPct val="0"/>
        </a:spcAft>
        <a:buChar char="»"/>
        <a:defRPr>
          <a:solidFill>
            <a:schemeClr val="tx1"/>
          </a:solidFill>
          <a:latin typeface="+mn-lt"/>
          <a:cs typeface="+mn-cs"/>
        </a:defRPr>
      </a:lvl5pPr>
      <a:lvl6pPr marL="1711325" indent="-265113" algn="l" rtl="0" fontAlgn="base">
        <a:spcBef>
          <a:spcPct val="20000"/>
        </a:spcBef>
        <a:spcAft>
          <a:spcPct val="0"/>
        </a:spcAft>
        <a:buChar char="»"/>
        <a:defRPr>
          <a:solidFill>
            <a:schemeClr val="tx1"/>
          </a:solidFill>
          <a:latin typeface="+mn-lt"/>
          <a:cs typeface="+mn-cs"/>
        </a:defRPr>
      </a:lvl6pPr>
      <a:lvl7pPr marL="2168525" indent="-265113" algn="l" rtl="0" fontAlgn="base">
        <a:spcBef>
          <a:spcPct val="20000"/>
        </a:spcBef>
        <a:spcAft>
          <a:spcPct val="0"/>
        </a:spcAft>
        <a:buChar char="»"/>
        <a:defRPr>
          <a:solidFill>
            <a:schemeClr val="tx1"/>
          </a:solidFill>
          <a:latin typeface="+mn-lt"/>
          <a:cs typeface="+mn-cs"/>
        </a:defRPr>
      </a:lvl7pPr>
      <a:lvl8pPr marL="2625725" indent="-265113" algn="l" rtl="0" fontAlgn="base">
        <a:spcBef>
          <a:spcPct val="20000"/>
        </a:spcBef>
        <a:spcAft>
          <a:spcPct val="0"/>
        </a:spcAft>
        <a:buChar char="»"/>
        <a:defRPr>
          <a:solidFill>
            <a:schemeClr val="tx1"/>
          </a:solidFill>
          <a:latin typeface="+mn-lt"/>
          <a:cs typeface="+mn-cs"/>
        </a:defRPr>
      </a:lvl8pPr>
      <a:lvl9pPr marL="3082925" indent="-265113" algn="l" rtl="0" fontAlgn="base">
        <a:spcBef>
          <a:spcPct val="20000"/>
        </a:spcBef>
        <a:spcAft>
          <a:spcPct val="0"/>
        </a:spcAft>
        <a:buChar char="»"/>
        <a:defRPr>
          <a:solidFill>
            <a:schemeClr val="tx1"/>
          </a:solidFill>
          <a:latin typeface="+mn-lt"/>
          <a:cs typeface="+mn-cs"/>
        </a:defRPr>
      </a:lvl9pPr>
    </p:bodyStyle>
    <p:otherStyle>
      <a:defPPr>
        <a:defRPr lang="tr-T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10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00.xml"/><Relationship Id="rId1" Type="http://schemas.openxmlformats.org/officeDocument/2006/relationships/slideLayout" Target="../slideLayouts/slideLayout29.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9.xml"/></Relationships>
</file>

<file path=ppt/slides/_rels/slide1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2.xml"/><Relationship Id="rId1" Type="http://schemas.openxmlformats.org/officeDocument/2006/relationships/slideLayout" Target="../slideLayouts/slideLayout29.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8.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9.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9.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1.xml"/><Relationship Id="rId1" Type="http://schemas.openxmlformats.org/officeDocument/2006/relationships/slideLayout" Target="../slideLayouts/slideLayout29.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9.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9.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9.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95.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9.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9.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40.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0.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40.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9.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9.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40.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9.xml"/></Relationships>
</file>

<file path=ppt/slides/_rels/slide1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7.xml"/><Relationship Id="rId1" Type="http://schemas.openxmlformats.org/officeDocument/2006/relationships/slideLayout" Target="../slideLayouts/slideLayout40.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0.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9.xml"/></Relationships>
</file>

<file path=ppt/slides/_rels/slide1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0.xml"/><Relationship Id="rId1" Type="http://schemas.openxmlformats.org/officeDocument/2006/relationships/slideLayout" Target="../slideLayouts/slideLayout29.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9.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9.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9.xml"/></Relationships>
</file>

<file path=ppt/slides/_rels/slide13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4.xml"/><Relationship Id="rId1" Type="http://schemas.openxmlformats.org/officeDocument/2006/relationships/slideLayout" Target="../slideLayouts/slideLayout29.xml"/></Relationships>
</file>

<file path=ppt/slides/_rels/slide13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35.xml"/><Relationship Id="rId1" Type="http://schemas.openxmlformats.org/officeDocument/2006/relationships/slideLayout" Target="../slideLayouts/slideLayout29.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9.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9.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9.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9.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9.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9.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9.xml"/></Relationships>
</file>

<file path=ppt/slides/_rels/slide14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6.xml"/><Relationship Id="rId1" Type="http://schemas.openxmlformats.org/officeDocument/2006/relationships/slideLayout" Target="../slideLayouts/slideLayout40.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18.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9.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9.xml"/></Relationships>
</file>

<file path=ppt/slides/_rels/slide15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1.xml"/><Relationship Id="rId1" Type="http://schemas.openxmlformats.org/officeDocument/2006/relationships/slideLayout" Target="../slideLayouts/slideLayout29.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9.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27.xml"/></Relationships>
</file>

<file path=ppt/slides/_rels/slide15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4.xml"/><Relationship Id="rId1" Type="http://schemas.openxmlformats.org/officeDocument/2006/relationships/slideLayout" Target="../slideLayouts/slideLayout29.xml"/></Relationships>
</file>

<file path=ppt/slides/_rels/slide15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55.xml"/><Relationship Id="rId1" Type="http://schemas.openxmlformats.org/officeDocument/2006/relationships/slideLayout" Target="../slideLayouts/slideLayout29.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9.xml"/></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9.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9.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9.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9.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9.xml"/></Relationships>
</file>

<file path=ppt/slides/_rels/slide16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62.xml"/><Relationship Id="rId1" Type="http://schemas.openxmlformats.org/officeDocument/2006/relationships/slideLayout" Target="../slideLayouts/slideLayout29.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9.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9.xml"/></Relationships>
</file>

<file path=ppt/slides/_rels/slide165.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65.xml"/><Relationship Id="rId1" Type="http://schemas.openxmlformats.org/officeDocument/2006/relationships/slideLayout" Target="../slideLayouts/slideLayout29.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9.xml"/></Relationships>
</file>

<file path=ppt/slides/_rels/slide1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67.xml"/><Relationship Id="rId1" Type="http://schemas.openxmlformats.org/officeDocument/2006/relationships/slideLayout" Target="../slideLayouts/slideLayout29.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39.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9.xml"/></Relationships>
</file>

<file path=ppt/slides/_rels/slide170.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70.xml"/><Relationship Id="rId1" Type="http://schemas.openxmlformats.org/officeDocument/2006/relationships/slideLayout" Target="../slideLayouts/slideLayout29.xml"/></Relationships>
</file>

<file path=ppt/slides/_rels/slide17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71.xml"/><Relationship Id="rId1" Type="http://schemas.openxmlformats.org/officeDocument/2006/relationships/slideLayout" Target="../slideLayouts/slideLayout29.xml"/></Relationships>
</file>

<file path=ppt/slides/_rels/slide17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72.xml"/><Relationship Id="rId1" Type="http://schemas.openxmlformats.org/officeDocument/2006/relationships/slideLayout" Target="../slideLayouts/slideLayout29.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9.xml"/></Relationships>
</file>

<file path=ppt/slides/_rels/slide17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74.xml"/><Relationship Id="rId1" Type="http://schemas.openxmlformats.org/officeDocument/2006/relationships/slideLayout" Target="../slideLayouts/slideLayout29.xml"/></Relationships>
</file>

<file path=ppt/slides/_rels/slide175.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175.xml"/><Relationship Id="rId1" Type="http://schemas.openxmlformats.org/officeDocument/2006/relationships/slideLayout" Target="../slideLayouts/slideLayout29.xml"/></Relationships>
</file>

<file path=ppt/slides/_rels/slide17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76.xml"/><Relationship Id="rId1" Type="http://schemas.openxmlformats.org/officeDocument/2006/relationships/slideLayout" Target="../slideLayouts/slideLayout40.xml"/></Relationships>
</file>

<file path=ppt/slides/_rels/slide17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7.xml"/><Relationship Id="rId1" Type="http://schemas.openxmlformats.org/officeDocument/2006/relationships/slideLayout" Target="../slideLayouts/slideLayout29.xml"/></Relationships>
</file>

<file path=ppt/slides/_rels/slide1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8.xml"/><Relationship Id="rId1" Type="http://schemas.openxmlformats.org/officeDocument/2006/relationships/slideLayout" Target="../slideLayouts/slideLayout29.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16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9.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9.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29.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9.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50.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9.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9.xml"/></Relationships>
</file>

<file path=ppt/slides/_rels/slide1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6.xml"/><Relationship Id="rId1" Type="http://schemas.openxmlformats.org/officeDocument/2006/relationships/slideLayout" Target="../slideLayouts/slideLayout29.xml"/></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9.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8.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2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19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90.xml"/><Relationship Id="rId1" Type="http://schemas.openxmlformats.org/officeDocument/2006/relationships/slideLayout" Target="../slideLayouts/slideLayout29.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40.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40.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40.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9.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9.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9.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9.xml"/></Relationships>
</file>

<file path=ppt/slides/_rels/slide1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8.xml"/><Relationship Id="rId1" Type="http://schemas.openxmlformats.org/officeDocument/2006/relationships/slideLayout" Target="../slideLayouts/slideLayout40.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9.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4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0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00.xml"/><Relationship Id="rId1" Type="http://schemas.openxmlformats.org/officeDocument/2006/relationships/slideLayout" Target="../slideLayouts/slideLayout7.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8.xml"/></Relationships>
</file>

<file path=ppt/slides/_rels/slide20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2.xml"/><Relationship Id="rId1" Type="http://schemas.openxmlformats.org/officeDocument/2006/relationships/slideLayout" Target="../slideLayouts/slideLayout29.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9.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29.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9.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9.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9.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9.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9.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9.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16.xml"/></Relationships>
</file>

<file path=ppt/slides/_rels/slide2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2.xml"/><Relationship Id="rId1" Type="http://schemas.openxmlformats.org/officeDocument/2006/relationships/slideLayout" Target="../slideLayouts/slideLayout216.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16.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216.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216.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40.xml"/></Relationships>
</file>

<file path=ppt/slides/_rels/slide21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17.xml"/><Relationship Id="rId1" Type="http://schemas.openxmlformats.org/officeDocument/2006/relationships/slideLayout" Target="../slideLayouts/slideLayout7.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128.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9.xml"/></Relationships>
</file>

<file path=ppt/slides/_rels/slide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xml"/><Relationship Id="rId1" Type="http://schemas.openxmlformats.org/officeDocument/2006/relationships/slideLayout" Target="../slideLayouts/slideLayout29.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9.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29.xml"/></Relationships>
</file>

<file path=ppt/slides/_rels/slide2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2.xml"/><Relationship Id="rId1" Type="http://schemas.openxmlformats.org/officeDocument/2006/relationships/slideLayout" Target="../slideLayouts/slideLayout40.xml"/></Relationships>
</file>

<file path=ppt/slides/_rels/slide22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3.xml"/><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8.xml"/></Relationships>
</file>

<file path=ppt/slides/_rels/slide2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25.xml"/><Relationship Id="rId1" Type="http://schemas.openxmlformats.org/officeDocument/2006/relationships/slideLayout" Target="../slideLayouts/slideLayout29.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40.xml"/></Relationships>
</file>

<file path=ppt/slides/_rels/slide22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27.xml"/><Relationship Id="rId1" Type="http://schemas.openxmlformats.org/officeDocument/2006/relationships/slideLayout" Target="../slideLayouts/slideLayout7.xml"/></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8.xml"/></Relationships>
</file>

<file path=ppt/slides/_rels/slide229.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9.xml"/><Relationship Id="rId1" Type="http://schemas.openxmlformats.org/officeDocument/2006/relationships/slideLayout" Target="../slideLayouts/slideLayout2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9.xml"/></Relationships>
</file>

<file path=ppt/slides/_rels/slide2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30.xml"/><Relationship Id="rId1" Type="http://schemas.openxmlformats.org/officeDocument/2006/relationships/slideLayout" Target="../slideLayouts/slideLayout29.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29.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29.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9.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29.xml"/></Relationships>
</file>

<file path=ppt/slides/_rels/slide235.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35.xml"/><Relationship Id="rId1" Type="http://schemas.openxmlformats.org/officeDocument/2006/relationships/slideLayout" Target="../slideLayouts/slideLayout40.xml"/></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40.xml"/></Relationships>
</file>

<file path=ppt/slides/_rels/slide23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29.xml"/></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2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9.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9.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9.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42.xml"/><Relationship Id="rId1" Type="http://schemas.openxmlformats.org/officeDocument/2006/relationships/slideLayout" Target="../slideLayouts/slideLayout29.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40.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40.xml"/></Relationships>
</file>

<file path=ppt/slides/_rels/slide2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5.xml"/><Relationship Id="rId1" Type="http://schemas.openxmlformats.org/officeDocument/2006/relationships/slideLayout" Target="../slideLayouts/slideLayout40.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29.xml"/></Relationships>
</file>

<file path=ppt/slides/_rels/slide24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47.xml"/><Relationship Id="rId1" Type="http://schemas.openxmlformats.org/officeDocument/2006/relationships/slideLayout" Target="../slideLayouts/slideLayout7.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18.xml"/></Relationships>
</file>

<file path=ppt/slides/_rels/slide24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49.xml"/><Relationship Id="rId1" Type="http://schemas.openxmlformats.org/officeDocument/2006/relationships/slideLayout" Target="../slideLayouts/slideLayout2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9.xml"/></Relationships>
</file>

<file path=ppt/slides/_rels/slide251.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29.xml"/></Relationships>
</file>

<file path=ppt/slides/_rels/slide25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2.xml"/><Relationship Id="rId1" Type="http://schemas.openxmlformats.org/officeDocument/2006/relationships/slideLayout" Target="../slideLayouts/slideLayout29.xml"/></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9.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9.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29.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29.xml"/></Relationships>
</file>

<file path=ppt/slides/_rels/slide25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57.xml"/><Relationship Id="rId1" Type="http://schemas.openxmlformats.org/officeDocument/2006/relationships/slideLayout" Target="../slideLayouts/slideLayout29.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29.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9.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18.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18.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8.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8.xml"/></Relationships>
</file>

<file path=ppt/slides/_rels/slide26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4.xml"/><Relationship Id="rId1" Type="http://schemas.openxmlformats.org/officeDocument/2006/relationships/slideLayout" Target="../slideLayouts/slideLayout18.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29.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9.xml"/></Relationships>
</file>

<file path=ppt/slides/_rels/slide26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67.xml"/><Relationship Id="rId1" Type="http://schemas.openxmlformats.org/officeDocument/2006/relationships/slideLayout" Target="../slideLayouts/slideLayout29.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9.xml"/></Relationships>
</file>

<file path=ppt/slides/_rels/slide269.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2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9.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9.xm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29.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40.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183.xml"/></Relationships>
</file>

<file path=ppt/slides/_rels/slide274.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74.xml"/><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5.xml"/><Relationship Id="rId1" Type="http://schemas.openxmlformats.org/officeDocument/2006/relationships/slideLayout" Target="../slideLayouts/slideLayout29.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11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117.xml"/></Relationships>
</file>

<file path=ppt/slides/_rels/slide27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8.xml"/><Relationship Id="rId1" Type="http://schemas.openxmlformats.org/officeDocument/2006/relationships/slideLayout" Target="../slideLayouts/slideLayout117.xml"/></Relationships>
</file>

<file path=ppt/slides/_rels/slide27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79.xml"/><Relationship Id="rId1" Type="http://schemas.openxmlformats.org/officeDocument/2006/relationships/slideLayout" Target="../slideLayouts/slideLayout117.xml"/></Relationships>
</file>

<file path=ppt/slides/_rels/slide2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8.xml"/><Relationship Id="rId1" Type="http://schemas.openxmlformats.org/officeDocument/2006/relationships/slideLayout" Target="../slideLayouts/slideLayout40.xml"/></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117.xml"/></Relationships>
</file>

<file path=ppt/slides/_rels/slide28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81.xml"/><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29.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40.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29.xml"/></Relationships>
</file>

<file path=ppt/slides/_rels/slide28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85.xml"/><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86.xml"/><Relationship Id="rId1" Type="http://schemas.openxmlformats.org/officeDocument/2006/relationships/slideLayout" Target="../slideLayouts/slideLayout29.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29.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9.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9.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9.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29.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29.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29.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40.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194.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40.xml"/></Relationships>
</file>

<file path=ppt/slides/_rels/slide297.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7.xml"/><Relationship Id="rId1" Type="http://schemas.openxmlformats.org/officeDocument/2006/relationships/slideLayout" Target="../slideLayouts/slideLayout7.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05.xml"/></Relationships>
</file>

<file path=ppt/slides/_rels/slide29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99.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29.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0.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40.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40.xml"/></Relationships>
</file>

<file path=ppt/slides/_rels/slide302.xml.rels><?xml version="1.0" encoding="UTF-8" standalone="yes"?>
<Relationships xmlns="http://schemas.openxmlformats.org/package/2006/relationships"><Relationship Id="rId3" Type="http://schemas.openxmlformats.org/officeDocument/2006/relationships/notesSlide" Target="../notesSlides/notesSlide302.xml"/><Relationship Id="rId2" Type="http://schemas.openxmlformats.org/officeDocument/2006/relationships/slideLayout" Target="../slideLayouts/slideLayout18.xml"/><Relationship Id="rId1" Type="http://schemas.openxmlformats.org/officeDocument/2006/relationships/vmlDrawing" Target="../drawings/vmlDrawing1.vml"/><Relationship Id="rId5" Type="http://schemas.openxmlformats.org/officeDocument/2006/relationships/image" Target="../media/image48.emf"/><Relationship Id="rId4" Type="http://schemas.openxmlformats.org/officeDocument/2006/relationships/package" Target="../embeddings/Microsoft_Excel__al__ma_Sayfas_1.xlsx"/></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40.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304.xml"/><Relationship Id="rId1" Type="http://schemas.openxmlformats.org/officeDocument/2006/relationships/slideLayout" Target="../slideLayouts/slideLayout40.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18.xml"/></Relationships>
</file>

<file path=ppt/slides/_rels/slide30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6.xml"/><Relationship Id="rId1" Type="http://schemas.openxmlformats.org/officeDocument/2006/relationships/slideLayout" Target="../slideLayouts/slideLayout29.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40.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40.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309.xml"/><Relationship Id="rId1" Type="http://schemas.openxmlformats.org/officeDocument/2006/relationships/slideLayout" Target="../slideLayouts/slideLayout4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310.xml"/><Relationship Id="rId1" Type="http://schemas.openxmlformats.org/officeDocument/2006/relationships/slideLayout" Target="../slideLayouts/slideLayout40.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40.xml"/></Relationships>
</file>

<file path=ppt/slides/_rels/slide31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12.xml"/><Relationship Id="rId1" Type="http://schemas.openxmlformats.org/officeDocument/2006/relationships/slideLayout" Target="../slideLayouts/slideLayout7.xml"/></Relationships>
</file>

<file path=ppt/slides/_rels/slide3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13.xml"/><Relationship Id="rId1" Type="http://schemas.openxmlformats.org/officeDocument/2006/relationships/slideLayout" Target="../slideLayouts/slideLayout40.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29.xml"/></Relationships>
</file>

<file path=ppt/slides/_rels/slide315.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15.xml"/><Relationship Id="rId1" Type="http://schemas.openxmlformats.org/officeDocument/2006/relationships/slideLayout" Target="../slideLayouts/slideLayout7.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139.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317.xml"/><Relationship Id="rId1" Type="http://schemas.openxmlformats.org/officeDocument/2006/relationships/slideLayout" Target="../slideLayouts/slideLayout29.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318.xml"/><Relationship Id="rId1" Type="http://schemas.openxmlformats.org/officeDocument/2006/relationships/slideLayout" Target="../slideLayouts/slideLayout29.xml"/></Relationships>
</file>

<file path=ppt/slides/_rels/slide3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19.xml"/><Relationship Id="rId1" Type="http://schemas.openxmlformats.org/officeDocument/2006/relationships/slideLayout" Target="../slideLayouts/slideLayout2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0.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29.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9.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9.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9.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106.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106.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29.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9.xml"/></Relationships>
</file>

<file path=ppt/slides/_rels/slide328.xml.rels><?xml version="1.0" encoding="UTF-8" standalone="yes"?>
<Relationships xmlns="http://schemas.openxmlformats.org/package/2006/relationships"><Relationship Id="rId2" Type="http://schemas.openxmlformats.org/officeDocument/2006/relationships/notesSlide" Target="../notesSlides/notesSlide328.xml"/><Relationship Id="rId1" Type="http://schemas.openxmlformats.org/officeDocument/2006/relationships/slideLayout" Target="../slideLayouts/slideLayout29.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329.xml"/><Relationship Id="rId1" Type="http://schemas.openxmlformats.org/officeDocument/2006/relationships/slideLayout" Target="../slideLayouts/slideLayout2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0.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330.xml"/><Relationship Id="rId1" Type="http://schemas.openxmlformats.org/officeDocument/2006/relationships/slideLayout" Target="../slideLayouts/slideLayout29.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9.xml"/></Relationships>
</file>

<file path=ppt/slides/_rels/slide3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32.xml"/><Relationship Id="rId1" Type="http://schemas.openxmlformats.org/officeDocument/2006/relationships/slideLayout" Target="../slideLayouts/slideLayout18.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18.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9.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40.xml"/></Relationships>
</file>

<file path=ppt/slides/_rels/slide3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36.xml"/><Relationship Id="rId1" Type="http://schemas.openxmlformats.org/officeDocument/2006/relationships/slideLayout" Target="../slideLayouts/slideLayout40.xml"/><Relationship Id="rId4" Type="http://schemas.openxmlformats.org/officeDocument/2006/relationships/image" Target="../media/image6.png"/></Relationships>
</file>

<file path=ppt/slides/_rels/slide3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37.xml"/><Relationship Id="rId1" Type="http://schemas.openxmlformats.org/officeDocument/2006/relationships/slideLayout" Target="../slideLayouts/slideLayout29.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338.xml"/><Relationship Id="rId1" Type="http://schemas.openxmlformats.org/officeDocument/2006/relationships/slideLayout" Target="../slideLayouts/slideLayout18.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0.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9.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9.xml"/></Relationships>
</file>

<file path=ppt/slides/_rels/slide34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42.xml"/><Relationship Id="rId1" Type="http://schemas.openxmlformats.org/officeDocument/2006/relationships/slideLayout" Target="../slideLayouts/slideLayout106.xml"/></Relationships>
</file>

<file path=ppt/slides/_rels/slide343.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43.xml"/><Relationship Id="rId1" Type="http://schemas.openxmlformats.org/officeDocument/2006/relationships/slideLayout" Target="../slideLayouts/slideLayout106.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29.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345.xml"/><Relationship Id="rId1" Type="http://schemas.openxmlformats.org/officeDocument/2006/relationships/slideLayout" Target="../slideLayouts/slideLayout29.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29.xml"/></Relationships>
</file>

<file path=ppt/slides/_rels/slide347.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47.xml"/><Relationship Id="rId1" Type="http://schemas.openxmlformats.org/officeDocument/2006/relationships/slideLayout" Target="../slideLayouts/slideLayout18.xml"/></Relationships>
</file>

<file path=ppt/slides/_rels/slide348.xml.rels><?xml version="1.0" encoding="UTF-8" standalone="yes"?>
<Relationships xmlns="http://schemas.openxmlformats.org/package/2006/relationships"><Relationship Id="rId2" Type="http://schemas.openxmlformats.org/officeDocument/2006/relationships/notesSlide" Target="../notesSlides/notesSlide348.xml"/><Relationship Id="rId1" Type="http://schemas.openxmlformats.org/officeDocument/2006/relationships/slideLayout" Target="../slideLayouts/slideLayout18.xml"/></Relationships>
</file>

<file path=ppt/slides/_rels/slide34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349.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0.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18.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9.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9.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9.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9.xml"/></Relationships>
</file>

<file path=ppt/slides/_rels/slide35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55.xml"/><Relationship Id="rId1" Type="http://schemas.openxmlformats.org/officeDocument/2006/relationships/slideLayout" Target="../slideLayouts/slideLayout29.xml"/></Relationships>
</file>

<file path=ppt/slides/_rels/slide35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56.xml"/><Relationship Id="rId1" Type="http://schemas.openxmlformats.org/officeDocument/2006/relationships/slideLayout" Target="../slideLayouts/slideLayout29.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9.xml"/></Relationships>
</file>

<file path=ppt/slides/_rels/slide358.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58.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6.xml"/><Relationship Id="rId1" Type="http://schemas.openxmlformats.org/officeDocument/2006/relationships/slideLayout" Target="../slideLayouts/slideLayout4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1.xml"/><Relationship Id="rId1" Type="http://schemas.openxmlformats.org/officeDocument/2006/relationships/slideLayout" Target="../slideLayouts/slideLayout40.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2.xml"/><Relationship Id="rId1" Type="http://schemas.openxmlformats.org/officeDocument/2006/relationships/slideLayout" Target="../slideLayouts/slideLayout4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7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7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xml"/><Relationship Id="rId1" Type="http://schemas.openxmlformats.org/officeDocument/2006/relationships/slideLayout" Target="../slideLayouts/slideLayout29.xml"/></Relationships>
</file>

<file path=ppt/slides/_rels/slide5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50.xml"/><Relationship Id="rId1" Type="http://schemas.openxmlformats.org/officeDocument/2006/relationships/slideLayout" Target="../slideLayouts/slideLayout5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6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9.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9.xml"/></Relationships>
</file>

<file path=ppt/slides/_rels/slide6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3.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7.png"/><Relationship Id="rId7" Type="http://schemas.openxmlformats.org/officeDocument/2006/relationships/image" Target="../media/image10.png"/><Relationship Id="rId2" Type="http://schemas.openxmlformats.org/officeDocument/2006/relationships/notesSlide" Target="../notesSlides/notesSlide67.xml"/><Relationship Id="rId1" Type="http://schemas.openxmlformats.org/officeDocument/2006/relationships/slideLayout" Target="../slideLayouts/slideLayout29.xml"/><Relationship Id="rId6" Type="http://schemas.openxmlformats.org/officeDocument/2006/relationships/image" Target="../media/image9.png"/><Relationship Id="rId5" Type="http://schemas.openxmlformats.org/officeDocument/2006/relationships/image" Target="../media/image6.png"/><Relationship Id="rId4" Type="http://schemas.openxmlformats.org/officeDocument/2006/relationships/image" Target="../media/image8.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9.xml"/></Relationships>
</file>

<file path=ppt/slides/_rels/slide72.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png"/><Relationship Id="rId18" Type="http://schemas.openxmlformats.org/officeDocument/2006/relationships/image" Target="../media/image25.png"/><Relationship Id="rId3" Type="http://schemas.openxmlformats.org/officeDocument/2006/relationships/image" Target="../media/image12.png"/><Relationship Id="rId21" Type="http://schemas.openxmlformats.org/officeDocument/2006/relationships/image" Target="../media/image28.png"/><Relationship Id="rId7" Type="http://schemas.openxmlformats.org/officeDocument/2006/relationships/image" Target="../media/image14.png"/><Relationship Id="rId12" Type="http://schemas.openxmlformats.org/officeDocument/2006/relationships/image" Target="../media/image19.png"/><Relationship Id="rId17" Type="http://schemas.openxmlformats.org/officeDocument/2006/relationships/image" Target="../media/image24.png"/><Relationship Id="rId2" Type="http://schemas.openxmlformats.org/officeDocument/2006/relationships/notesSlide" Target="../notesSlides/notesSlide72.xml"/><Relationship Id="rId16" Type="http://schemas.openxmlformats.org/officeDocument/2006/relationships/image" Target="../media/image23.png"/><Relationship Id="rId20" Type="http://schemas.openxmlformats.org/officeDocument/2006/relationships/image" Target="../media/image27.png"/><Relationship Id="rId1" Type="http://schemas.openxmlformats.org/officeDocument/2006/relationships/slideLayout" Target="../slideLayouts/slideLayout40.xml"/><Relationship Id="rId6" Type="http://schemas.microsoft.com/office/2007/relationships/hdphoto" Target="../media/hdphoto2.wdp"/><Relationship Id="rId11" Type="http://schemas.openxmlformats.org/officeDocument/2006/relationships/image" Target="../media/image18.png"/><Relationship Id="rId5" Type="http://schemas.openxmlformats.org/officeDocument/2006/relationships/image" Target="../media/image13.png"/><Relationship Id="rId15" Type="http://schemas.openxmlformats.org/officeDocument/2006/relationships/image" Target="../media/image22.png"/><Relationship Id="rId23" Type="http://schemas.openxmlformats.org/officeDocument/2006/relationships/image" Target="../media/image30.png"/><Relationship Id="rId10" Type="http://schemas.openxmlformats.org/officeDocument/2006/relationships/image" Target="../media/image17.png"/><Relationship Id="rId19" Type="http://schemas.openxmlformats.org/officeDocument/2006/relationships/image" Target="../media/image26.png"/><Relationship Id="rId4" Type="http://schemas.microsoft.com/office/2007/relationships/hdphoto" Target="../media/hdphoto1.wdp"/><Relationship Id="rId9" Type="http://schemas.openxmlformats.org/officeDocument/2006/relationships/image" Target="../media/image16.png"/><Relationship Id="rId14" Type="http://schemas.openxmlformats.org/officeDocument/2006/relationships/image" Target="../media/image21.png"/><Relationship Id="rId22" Type="http://schemas.openxmlformats.org/officeDocument/2006/relationships/image" Target="../media/image29.png"/></Relationships>
</file>

<file path=ppt/slides/_rels/slide73.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png"/><Relationship Id="rId3" Type="http://schemas.openxmlformats.org/officeDocument/2006/relationships/image" Target="../media/image12.png"/><Relationship Id="rId7" Type="http://schemas.openxmlformats.org/officeDocument/2006/relationships/image" Target="../media/image14.png"/><Relationship Id="rId12" Type="http://schemas.openxmlformats.org/officeDocument/2006/relationships/image" Target="../media/image30.png"/><Relationship Id="rId2" Type="http://schemas.openxmlformats.org/officeDocument/2006/relationships/notesSlide" Target="../notesSlides/notesSlide73.xml"/><Relationship Id="rId1" Type="http://schemas.openxmlformats.org/officeDocument/2006/relationships/slideLayout" Target="../slideLayouts/slideLayout40.xml"/><Relationship Id="rId6" Type="http://schemas.microsoft.com/office/2007/relationships/hdphoto" Target="../media/hdphoto2.wdp"/><Relationship Id="rId11" Type="http://schemas.openxmlformats.org/officeDocument/2006/relationships/image" Target="../media/image24.png"/><Relationship Id="rId5" Type="http://schemas.openxmlformats.org/officeDocument/2006/relationships/image" Target="../media/image13.png"/><Relationship Id="rId10" Type="http://schemas.openxmlformats.org/officeDocument/2006/relationships/image" Target="../media/image23.png"/><Relationship Id="rId4" Type="http://schemas.microsoft.com/office/2007/relationships/hdphoto" Target="../media/hdphoto1.wdp"/><Relationship Id="rId9" Type="http://schemas.openxmlformats.org/officeDocument/2006/relationships/image" Target="../media/image22.png"/><Relationship Id="rId14" Type="http://schemas.openxmlformats.org/officeDocument/2006/relationships/image" Target="../media/image21.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9.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9.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9.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29.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9.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9.xml"/></Relationships>
</file>

<file path=ppt/slides/_rels/slide8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3.xml"/><Relationship Id="rId1" Type="http://schemas.openxmlformats.org/officeDocument/2006/relationships/slideLayout" Target="../slideLayouts/slideLayout29.xml"/></Relationships>
</file>

<file path=ppt/slides/_rels/slide8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4.xml"/><Relationship Id="rId1" Type="http://schemas.openxmlformats.org/officeDocument/2006/relationships/slideLayout" Target="../slideLayouts/slideLayout29.xml"/></Relationships>
</file>

<file path=ppt/slides/_rels/slide8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5.xml"/><Relationship Id="rId1" Type="http://schemas.openxmlformats.org/officeDocument/2006/relationships/slideLayout" Target="../slideLayouts/slideLayout29.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9.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9.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9.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9.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9.xml"/></Relationships>
</file>

<file path=ppt/slides/_rels/slide92.xml.rels><?xml version="1.0" encoding="UTF-8" standalone="yes"?>
<Relationships xmlns="http://schemas.openxmlformats.org/package/2006/relationships"><Relationship Id="rId3" Type="http://schemas.openxmlformats.org/officeDocument/2006/relationships/image" Target="../media/image31.jpeg"/><Relationship Id="rId7" Type="http://schemas.openxmlformats.org/officeDocument/2006/relationships/image" Target="../media/image35.jpeg"/><Relationship Id="rId2" Type="http://schemas.openxmlformats.org/officeDocument/2006/relationships/notesSlide" Target="../notesSlides/notesSlide92.xml"/><Relationship Id="rId1" Type="http://schemas.openxmlformats.org/officeDocument/2006/relationships/slideLayout" Target="../slideLayouts/slideLayout29.xml"/><Relationship Id="rId6" Type="http://schemas.openxmlformats.org/officeDocument/2006/relationships/image" Target="../media/image34.jpeg"/><Relationship Id="rId5" Type="http://schemas.openxmlformats.org/officeDocument/2006/relationships/image" Target="../media/image33.jpeg"/><Relationship Id="rId4" Type="http://schemas.openxmlformats.org/officeDocument/2006/relationships/image" Target="../media/image32.jpeg"/></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3.xml"/><Relationship Id="rId1" Type="http://schemas.openxmlformats.org/officeDocument/2006/relationships/slideLayout" Target="../slideLayouts/slideLayout29.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9.xml"/></Relationships>
</file>

<file path=ppt/slides/_rels/slide9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5.xml"/><Relationship Id="rId1" Type="http://schemas.openxmlformats.org/officeDocument/2006/relationships/slideLayout" Target="../slideLayouts/slideLayout29.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9.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29.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9.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12 Dikdörtgen"/>
          <p:cNvSpPr/>
          <p:nvPr/>
        </p:nvSpPr>
        <p:spPr>
          <a:xfrm>
            <a:off x="0" y="364980"/>
            <a:ext cx="9144000" cy="1631216"/>
          </a:xfrm>
          <a:prstGeom prst="rect">
            <a:avLst/>
          </a:prstGeom>
          <a:noFill/>
          <a:ln>
            <a:noFill/>
          </a:ln>
          <a:effectLst>
            <a:glow rad="228600">
              <a:schemeClr val="accent4">
                <a:satMod val="175000"/>
                <a:alpha val="40000"/>
              </a:schemeClr>
            </a:glow>
            <a:outerShdw blurRad="107950" dist="12700" dir="5400000" algn="ctr">
              <a:srgbClr val="7DC4FF"/>
            </a:outerShdw>
            <a:softEdge rad="127000"/>
          </a:effectLst>
          <a:scene3d>
            <a:camera prst="orthographicFront">
              <a:rot lat="0" lon="0" rev="0"/>
            </a:camera>
            <a:lightRig rig="soft" dir="t">
              <a:rot lat="0" lon="0" rev="0"/>
            </a:lightRig>
          </a:scene3d>
          <a:sp3d prstMaterial="dkEdge">
            <a:bevelT w="63500" h="63500"/>
            <a:contourClr>
              <a:schemeClr val="bg2">
                <a:lumMod val="20000"/>
                <a:lumOff val="80000"/>
              </a:schemeClr>
            </a:contourClr>
          </a:sp3d>
        </p:spPr>
        <p:txBody>
          <a:bodyPr wrap="square" anchor="ctr" anchorCtr="1">
            <a:spAutoFit/>
          </a:bodyPr>
          <a:lstStyle/>
          <a:p>
            <a:pPr algn="ctr">
              <a:defRPr/>
            </a:pPr>
            <a:r>
              <a:rPr lang="tr-TR" sz="10000" b="1" dirty="0" smtClean="0">
                <a:ln w="38100">
                  <a:solidFill>
                    <a:schemeClr val="bg2">
                      <a:lumMod val="40000"/>
                      <a:lumOff val="60000"/>
                    </a:schemeClr>
                  </a:solidFill>
                  <a:prstDash val="solid"/>
                  <a:miter lim="800000"/>
                </a:ln>
                <a:noFill/>
                <a:effectLst>
                  <a:outerShdw blurRad="76200" dist="50800" dir="5400000" algn="tl">
                    <a:schemeClr val="tx1"/>
                  </a:outerShdw>
                </a:effectLst>
                <a:latin typeface="Cambria" pitchFamily="18" charset="0"/>
              </a:rPr>
              <a:t>İstanbuluzman</a:t>
            </a:r>
            <a:endParaRPr lang="tr-TR" sz="10000" b="1" dirty="0">
              <a:ln w="38100">
                <a:solidFill>
                  <a:schemeClr val="bg2">
                    <a:lumMod val="40000"/>
                    <a:lumOff val="60000"/>
                  </a:schemeClr>
                </a:solidFill>
                <a:prstDash val="solid"/>
                <a:miter lim="800000"/>
              </a:ln>
              <a:noFill/>
              <a:effectLst>
                <a:outerShdw blurRad="76200" dist="50800" dir="5400000" algn="tl">
                  <a:schemeClr val="tx1"/>
                </a:outerShdw>
              </a:effectLst>
              <a:latin typeface="Cambria" pitchFamily="18" charset="0"/>
            </a:endParaRPr>
          </a:p>
        </p:txBody>
      </p:sp>
      <p:sp>
        <p:nvSpPr>
          <p:cNvPr id="6" name="WordArt 7"/>
          <p:cNvSpPr>
            <a:spLocks noChangeArrowheads="1" noChangeShapeType="1" noTextEdit="1"/>
          </p:cNvSpPr>
          <p:nvPr/>
        </p:nvSpPr>
        <p:spPr bwMode="auto">
          <a:xfrm>
            <a:off x="204287" y="3082046"/>
            <a:ext cx="8735425" cy="2546484"/>
          </a:xfrm>
          <a:prstGeom prst="rect">
            <a:avLst/>
          </a:prstGeom>
          <a:effectLst>
            <a:glow rad="63500">
              <a:schemeClr val="tx1">
                <a:lumMod val="95000"/>
                <a:lumOff val="5000"/>
                <a:alpha val="40000"/>
              </a:schemeClr>
            </a:glow>
            <a:innerShdw blurRad="114300">
              <a:schemeClr val="bg1">
                <a:lumMod val="50000"/>
              </a:schemeClr>
            </a:innerShdw>
          </a:effectLst>
          <a:scene3d>
            <a:camera prst="orthographicFront">
              <a:rot lat="600000" lon="21599987" rev="21594348"/>
            </a:camera>
            <a:lightRig rig="threePt" dir="t"/>
          </a:scene3d>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r>
              <a:rPr lang="tr-TR" sz="3600" b="1" i="1" kern="10" dirty="0" smtClean="0">
                <a:ln w="9525">
                  <a:round/>
                  <a:headEnd/>
                  <a:tailEnd/>
                </a:ln>
                <a:solidFill>
                  <a:schemeClr val="tx1">
                    <a:lumMod val="75000"/>
                    <a:lumOff val="25000"/>
                  </a:schemeClr>
                </a:solidFill>
                <a:effectLst>
                  <a:outerShdw blurRad="38100" dist="38100" dir="2700000" algn="tl">
                    <a:srgbClr val="000000">
                      <a:alpha val="43137"/>
                    </a:srgbClr>
                  </a:outerShdw>
                </a:effectLst>
                <a:latin typeface="Monotype Corsiva"/>
              </a:rPr>
              <a:t>Risk  Yönetimi</a:t>
            </a:r>
            <a:endParaRPr lang="tr-TR" sz="3600" b="1" i="1" kern="10" dirty="0">
              <a:ln w="9525">
                <a:round/>
                <a:headEnd/>
                <a:tailEnd/>
              </a:ln>
              <a:solidFill>
                <a:schemeClr val="tx1">
                  <a:lumMod val="75000"/>
                  <a:lumOff val="25000"/>
                </a:schemeClr>
              </a:solidFill>
              <a:effectLst>
                <a:outerShdw blurRad="38100" dist="38100" dir="2700000" algn="tl">
                  <a:srgbClr val="000000">
                    <a:alpha val="43137"/>
                  </a:srgbClr>
                </a:outerShdw>
              </a:effectLst>
              <a:latin typeface="Monotype Corsiva"/>
            </a:endParaRPr>
          </a:p>
        </p:txBody>
      </p:sp>
      <p:sp>
        <p:nvSpPr>
          <p:cNvPr id="7"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850789037"/>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«Tehlikeli </a:t>
            </a:r>
            <a:r>
              <a:rPr lang="tr-TR" sz="2000" b="1" i="1" dirty="0">
                <a:solidFill>
                  <a:srgbClr val="000000"/>
                </a:solidFill>
                <a:latin typeface="Calibri" pitchFamily="34" charset="0"/>
                <a:cs typeface="Calibri" pitchFamily="34" charset="0"/>
              </a:rPr>
              <a:t>bir olayın veya maruz </a:t>
            </a:r>
            <a:r>
              <a:rPr lang="tr-TR" sz="2000" b="1" i="1" dirty="0" smtClean="0">
                <a:solidFill>
                  <a:srgbClr val="000000"/>
                </a:solidFill>
                <a:latin typeface="Calibri" pitchFamily="34" charset="0"/>
                <a:cs typeface="Calibri" pitchFamily="34" charset="0"/>
              </a:rPr>
              <a:t>kalma durumunun </a:t>
            </a:r>
            <a:r>
              <a:rPr lang="tr-TR" sz="2000" b="1" i="1" dirty="0">
                <a:solidFill>
                  <a:srgbClr val="000000"/>
                </a:solidFill>
                <a:latin typeface="Calibri" pitchFamily="34" charset="0"/>
                <a:cs typeface="Calibri" pitchFamily="34" charset="0"/>
              </a:rPr>
              <a:t>meydana gelme olasılığı ile </a:t>
            </a:r>
            <a:r>
              <a:rPr lang="tr-TR" sz="2000" b="1" i="1" dirty="0" smtClean="0">
                <a:solidFill>
                  <a:srgbClr val="000000"/>
                </a:solidFill>
                <a:latin typeface="Calibri" pitchFamily="34" charset="0"/>
                <a:cs typeface="Calibri" pitchFamily="34" charset="0"/>
              </a:rPr>
              <a:t>olay veya </a:t>
            </a:r>
            <a:r>
              <a:rPr lang="tr-TR" sz="2000" b="1" i="1" dirty="0">
                <a:solidFill>
                  <a:srgbClr val="000000"/>
                </a:solidFill>
                <a:latin typeface="Calibri" pitchFamily="34" charset="0"/>
                <a:cs typeface="Calibri" pitchFamily="34" charset="0"/>
              </a:rPr>
              <a:t>maruz kalma durumunun yol </a:t>
            </a:r>
            <a:r>
              <a:rPr lang="tr-TR" sz="2000" b="1" i="1" dirty="0" smtClean="0">
                <a:solidFill>
                  <a:srgbClr val="000000"/>
                </a:solidFill>
                <a:latin typeface="Calibri" pitchFamily="34" charset="0"/>
                <a:cs typeface="Calibri" pitchFamily="34" charset="0"/>
              </a:rPr>
              <a:t>açabileceği yaralanma </a:t>
            </a:r>
            <a:r>
              <a:rPr lang="tr-TR" sz="2000" b="1" i="1" dirty="0">
                <a:solidFill>
                  <a:srgbClr val="000000"/>
                </a:solidFill>
                <a:latin typeface="Calibri" pitchFamily="34" charset="0"/>
                <a:cs typeface="Calibri" pitchFamily="34" charset="0"/>
              </a:rPr>
              <a:t>veya sağlık bozulmasının </a:t>
            </a:r>
            <a:r>
              <a:rPr lang="tr-TR" sz="2000" b="1" i="1" dirty="0" smtClean="0">
                <a:solidFill>
                  <a:srgbClr val="000000"/>
                </a:solidFill>
                <a:latin typeface="Calibri" pitchFamily="34" charset="0"/>
                <a:cs typeface="Calibri" pitchFamily="34" charset="0"/>
              </a:rPr>
              <a:t>ciddiyet derecesinin birleşimidir.»</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(TS 18001-2007 versiyonu</a:t>
            </a:r>
            <a:r>
              <a:rPr lang="tr-TR" sz="2000"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latin typeface="Calibri" pitchFamily="34" charset="0"/>
                <a:cs typeface="Calibri" pitchFamily="34" charset="0"/>
              </a:rPr>
              <a:t>«Tehlikeli </a:t>
            </a:r>
            <a:r>
              <a:rPr lang="tr-TR" sz="2000" b="1" i="1" dirty="0">
                <a:latin typeface="Calibri" pitchFamily="34" charset="0"/>
                <a:cs typeface="Calibri" pitchFamily="34" charset="0"/>
              </a:rPr>
              <a:t>bir olayın oluşma olasılığı ile zarar verme derecesinin </a:t>
            </a:r>
            <a:r>
              <a:rPr lang="tr-TR" sz="2000" b="1" i="1" dirty="0" smtClean="0">
                <a:latin typeface="Calibri" pitchFamily="34" charset="0"/>
                <a:cs typeface="Calibri" pitchFamily="34" charset="0"/>
              </a:rPr>
              <a:t>birleşimidir.»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5" name="Grup 34"/>
          <p:cNvGrpSpPr/>
          <p:nvPr/>
        </p:nvGrpSpPr>
        <p:grpSpPr>
          <a:xfrm>
            <a:off x="2657734" y="5427937"/>
            <a:ext cx="6162416" cy="663371"/>
            <a:chOff x="2644311" y="5451679"/>
            <a:chExt cx="6162416" cy="663371"/>
          </a:xfrm>
        </p:grpSpPr>
        <p:grpSp>
          <p:nvGrpSpPr>
            <p:cNvPr id="36" name="Group 51"/>
            <p:cNvGrpSpPr>
              <a:grpSpLocks/>
            </p:cNvGrpSpPr>
            <p:nvPr/>
          </p:nvGrpSpPr>
          <p:grpSpPr bwMode="auto">
            <a:xfrm>
              <a:off x="2644311" y="5451679"/>
              <a:ext cx="648968" cy="663371"/>
              <a:chOff x="1868" y="1082"/>
              <a:chExt cx="1942" cy="1942"/>
            </a:xfrm>
          </p:grpSpPr>
          <p:sp>
            <p:nvSpPr>
              <p:cNvPr id="3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39"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4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41"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42"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43"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44" name="Group 58"/>
              <p:cNvGrpSpPr>
                <a:grpSpLocks noChangeAspect="1"/>
              </p:cNvGrpSpPr>
              <p:nvPr/>
            </p:nvGrpSpPr>
            <p:grpSpPr bwMode="auto">
              <a:xfrm>
                <a:off x="2808" y="2807"/>
                <a:ext cx="62" cy="63"/>
                <a:chOff x="1684" y="2400"/>
                <a:chExt cx="41" cy="41"/>
              </a:xfrm>
            </p:grpSpPr>
            <p:sp>
              <p:nvSpPr>
                <p:cNvPr id="49"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50"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45" name="Group 61"/>
              <p:cNvGrpSpPr>
                <a:grpSpLocks noChangeAspect="1"/>
              </p:cNvGrpSpPr>
              <p:nvPr/>
            </p:nvGrpSpPr>
            <p:grpSpPr bwMode="auto">
              <a:xfrm>
                <a:off x="2808" y="1211"/>
                <a:ext cx="62" cy="63"/>
                <a:chOff x="1684" y="2400"/>
                <a:chExt cx="41" cy="41"/>
              </a:xfrm>
            </p:grpSpPr>
            <p:sp>
              <p:nvSpPr>
                <p:cNvPr id="47"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8"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46"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3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Risk tanımı (1)</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2781980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barn(inVertical)">
                                      <p:cBhvr>
                                        <p:cTn id="1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pic>
        <p:nvPicPr>
          <p:cNvPr id="18"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1188" y="1557338"/>
            <a:ext cx="7924800" cy="44910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9" name="Text Box 5"/>
          <p:cNvSpPr txBox="1">
            <a:spLocks noChangeArrowheads="1"/>
          </p:cNvSpPr>
          <p:nvPr/>
        </p:nvSpPr>
        <p:spPr bwMode="auto">
          <a:xfrm>
            <a:off x="858838" y="3538944"/>
            <a:ext cx="1351139"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1125"/>
              </a:spcBef>
              <a:buClr>
                <a:srgbClr val="000000"/>
              </a:buClr>
              <a:buSzPct val="100000"/>
              <a:buFont typeface="Arial" pitchFamily="34" charset="0"/>
              <a:buNone/>
            </a:pPr>
            <a:r>
              <a:rPr lang="tr-TR" b="1" i="1" dirty="0">
                <a:solidFill>
                  <a:srgbClr val="000000"/>
                </a:solidFill>
                <a:latin typeface="Calibri" pitchFamily="34" charset="0"/>
                <a:ea typeface="Arial Unicode MS" pitchFamily="34" charset="-128"/>
                <a:cs typeface="Calibri" pitchFamily="34" charset="0"/>
              </a:rPr>
              <a:t>Kenar koruma</a:t>
            </a:r>
            <a:endParaRPr lang="en-GB" b="1" i="1" dirty="0">
              <a:solidFill>
                <a:srgbClr val="000000"/>
              </a:solidFill>
              <a:latin typeface="Calibri" pitchFamily="34" charset="0"/>
              <a:ea typeface="Arial Unicode MS" pitchFamily="34" charset="-128"/>
              <a:cs typeface="Calibri" pitchFamily="34" charset="0"/>
            </a:endParaRPr>
          </a:p>
        </p:txBody>
      </p:sp>
      <p:sp>
        <p:nvSpPr>
          <p:cNvPr id="20" name="Text Box 6"/>
          <p:cNvSpPr txBox="1">
            <a:spLocks noChangeArrowheads="1"/>
          </p:cNvSpPr>
          <p:nvPr/>
        </p:nvSpPr>
        <p:spPr bwMode="auto">
          <a:xfrm>
            <a:off x="3762375" y="3569107"/>
            <a:ext cx="1449115"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1125"/>
              </a:spcBef>
              <a:buClr>
                <a:srgbClr val="000000"/>
              </a:buClr>
              <a:buSzPct val="100000"/>
              <a:buFont typeface="Arial" pitchFamily="34" charset="0"/>
              <a:buNone/>
            </a:pPr>
            <a:r>
              <a:rPr lang="tr-TR" b="1" i="1">
                <a:solidFill>
                  <a:srgbClr val="000000"/>
                </a:solidFill>
                <a:latin typeface="Calibri" pitchFamily="34" charset="0"/>
                <a:ea typeface="Arial Unicode MS" pitchFamily="34" charset="-128"/>
                <a:cs typeface="Calibri" pitchFamily="34" charset="0"/>
              </a:rPr>
              <a:t>Güvenlik ağları</a:t>
            </a:r>
            <a:endParaRPr lang="en-GB" b="1" i="1">
              <a:solidFill>
                <a:srgbClr val="000000"/>
              </a:solidFill>
              <a:latin typeface="Calibri" pitchFamily="34" charset="0"/>
              <a:ea typeface="Arial Unicode MS" pitchFamily="34" charset="-128"/>
              <a:cs typeface="Calibri" pitchFamily="34" charset="0"/>
            </a:endParaRPr>
          </a:p>
        </p:txBody>
      </p:sp>
      <p:sp>
        <p:nvSpPr>
          <p:cNvPr id="21" name="Text Box 7"/>
          <p:cNvSpPr txBox="1">
            <a:spLocks noChangeArrowheads="1"/>
          </p:cNvSpPr>
          <p:nvPr/>
        </p:nvSpPr>
        <p:spPr bwMode="auto">
          <a:xfrm>
            <a:off x="7197725" y="3569107"/>
            <a:ext cx="597536"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1125"/>
              </a:spcBef>
              <a:buClr>
                <a:srgbClr val="000000"/>
              </a:buClr>
              <a:buSzPct val="100000"/>
              <a:buFont typeface="Arial" pitchFamily="34" charset="0"/>
              <a:buNone/>
            </a:pPr>
            <a:r>
              <a:rPr lang="tr-TR" b="1" i="1">
                <a:solidFill>
                  <a:srgbClr val="000000"/>
                </a:solidFill>
                <a:latin typeface="Calibri" pitchFamily="34" charset="0"/>
                <a:ea typeface="Arial Unicode MS" pitchFamily="34" charset="-128"/>
                <a:cs typeface="Calibri" pitchFamily="34" charset="0"/>
              </a:rPr>
              <a:t>Kapak</a:t>
            </a:r>
            <a:endParaRPr lang="en-GB" b="1" i="1">
              <a:solidFill>
                <a:srgbClr val="000000"/>
              </a:solidFill>
              <a:latin typeface="Calibri" pitchFamily="34" charset="0"/>
              <a:ea typeface="Arial Unicode MS" pitchFamily="34" charset="-128"/>
              <a:cs typeface="Calibri" pitchFamily="34" charset="0"/>
            </a:endParaRPr>
          </a:p>
        </p:txBody>
      </p:sp>
      <p:sp>
        <p:nvSpPr>
          <p:cNvPr id="22" name="Text Box 8"/>
          <p:cNvSpPr txBox="1">
            <a:spLocks noChangeArrowheads="1"/>
          </p:cNvSpPr>
          <p:nvPr/>
        </p:nvSpPr>
        <p:spPr bwMode="auto">
          <a:xfrm>
            <a:off x="2454275" y="6045607"/>
            <a:ext cx="1181862"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1125"/>
              </a:spcBef>
              <a:buClr>
                <a:srgbClr val="000000"/>
              </a:buClr>
              <a:buSzPct val="100000"/>
              <a:buFont typeface="Arial" pitchFamily="34" charset="0"/>
              <a:buNone/>
            </a:pPr>
            <a:r>
              <a:rPr lang="tr-TR" b="1" i="1">
                <a:solidFill>
                  <a:srgbClr val="000000"/>
                </a:solidFill>
                <a:latin typeface="Calibri" pitchFamily="34" charset="0"/>
                <a:ea typeface="Arial Unicode MS" pitchFamily="34" charset="-128"/>
                <a:cs typeface="Calibri" pitchFamily="34" charset="0"/>
              </a:rPr>
              <a:t>Barikatlama</a:t>
            </a:r>
            <a:endParaRPr lang="en-GB" b="1" i="1">
              <a:solidFill>
                <a:srgbClr val="000000"/>
              </a:solidFill>
              <a:latin typeface="Calibri" pitchFamily="34" charset="0"/>
              <a:ea typeface="Arial Unicode MS" pitchFamily="34" charset="-128"/>
              <a:cs typeface="Calibri" pitchFamily="34" charset="0"/>
            </a:endParaRPr>
          </a:p>
        </p:txBody>
      </p:sp>
      <p:sp>
        <p:nvSpPr>
          <p:cNvPr id="24" name="Text Box 9"/>
          <p:cNvSpPr txBox="1">
            <a:spLocks noChangeArrowheads="1"/>
          </p:cNvSpPr>
          <p:nvPr/>
        </p:nvSpPr>
        <p:spPr bwMode="auto">
          <a:xfrm>
            <a:off x="4356100" y="6046788"/>
            <a:ext cx="3744913" cy="2762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1125"/>
              </a:spcBef>
              <a:buClr>
                <a:srgbClr val="000000"/>
              </a:buClr>
              <a:buSzPct val="100000"/>
              <a:buFont typeface="Arial" pitchFamily="34" charset="0"/>
              <a:buNone/>
            </a:pPr>
            <a:r>
              <a:rPr lang="tr-TR" b="1" i="1">
                <a:solidFill>
                  <a:srgbClr val="000000"/>
                </a:solidFill>
                <a:latin typeface="Calibri" pitchFamily="34" charset="0"/>
                <a:ea typeface="Arial Unicode MS" pitchFamily="34" charset="-128"/>
                <a:cs typeface="Calibri" pitchFamily="34" charset="0"/>
              </a:rPr>
              <a:t>Emniyet kemeri=Kişisel koruma</a:t>
            </a:r>
            <a:endParaRPr lang="en-GB" b="1" i="1">
              <a:solidFill>
                <a:srgbClr val="000000"/>
              </a:solidFill>
              <a:latin typeface="Calibri" pitchFamily="34" charset="0"/>
              <a:ea typeface="Arial Unicode MS" pitchFamily="34" charset="-128"/>
              <a:cs typeface="Calibri" pitchFamily="34" charset="0"/>
            </a:endParaRPr>
          </a:p>
        </p:txBody>
      </p:sp>
      <p:sp>
        <p:nvSpPr>
          <p:cNvPr id="26" name="Text Box 10"/>
          <p:cNvSpPr txBox="1">
            <a:spLocks noChangeArrowheads="1"/>
          </p:cNvSpPr>
          <p:nvPr/>
        </p:nvSpPr>
        <p:spPr bwMode="auto">
          <a:xfrm>
            <a:off x="1" y="1165880"/>
            <a:ext cx="9210674" cy="4022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90000" tIns="46800" rIns="90000" bIns="46800">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algn="ctr" eaLnBrk="1" hangingPunct="1">
              <a:buClr>
                <a:srgbClr val="FFFFFF"/>
              </a:buClr>
              <a:buSzPct val="100000"/>
              <a:buFont typeface="Arial" pitchFamily="34" charset="0"/>
              <a:buNone/>
            </a:pPr>
            <a:r>
              <a:rPr lang="tr-TR" sz="2000" b="1" i="1" dirty="0">
                <a:solidFill>
                  <a:prstClr val="black"/>
                </a:solidFill>
                <a:latin typeface="+mn-lt"/>
                <a:ea typeface="Arial Unicode MS" pitchFamily="34" charset="-128"/>
                <a:cs typeface="Arial Unicode MS" pitchFamily="34" charset="-128"/>
              </a:rPr>
              <a:t>Yüksekten düşmelere karşı  </a:t>
            </a:r>
            <a:r>
              <a:rPr lang="tr-TR" sz="2000" b="1" i="1" dirty="0" smtClean="0">
                <a:solidFill>
                  <a:prstClr val="black"/>
                </a:solidFill>
                <a:latin typeface="+mn-lt"/>
                <a:ea typeface="Arial Unicode MS" pitchFamily="34" charset="-128"/>
                <a:cs typeface="Arial Unicode MS" pitchFamily="34" charset="-128"/>
              </a:rPr>
              <a:t>toplu ve kişisel </a:t>
            </a:r>
            <a:r>
              <a:rPr lang="tr-TR" sz="2000" b="1" i="1" dirty="0">
                <a:solidFill>
                  <a:prstClr val="black"/>
                </a:solidFill>
                <a:latin typeface="+mn-lt"/>
                <a:ea typeface="Arial Unicode MS" pitchFamily="34" charset="-128"/>
                <a:cs typeface="Arial Unicode MS" pitchFamily="34" charset="-128"/>
              </a:rPr>
              <a:t>koruma </a:t>
            </a:r>
            <a:r>
              <a:rPr lang="tr-TR" sz="2000" b="1" i="1" dirty="0" smtClean="0">
                <a:solidFill>
                  <a:prstClr val="black"/>
                </a:solidFill>
                <a:latin typeface="+mn-lt"/>
                <a:ea typeface="Arial Unicode MS" pitchFamily="34" charset="-128"/>
                <a:cs typeface="Arial Unicode MS" pitchFamily="34" charset="-128"/>
              </a:rPr>
              <a:t>önlemleri-tedbirler</a:t>
            </a:r>
            <a:endParaRPr lang="en-GB" sz="2000" b="1" i="1" dirty="0">
              <a:solidFill>
                <a:prstClr val="black"/>
              </a:solidFill>
              <a:latin typeface="+mn-lt"/>
              <a:ea typeface="Arial Unicode MS" pitchFamily="34" charset="-128"/>
              <a:cs typeface="Arial Unicode MS" pitchFamily="34" charset="-128"/>
            </a:endParaRPr>
          </a:p>
        </p:txBody>
      </p:sp>
    </p:spTree>
    <p:extLst>
      <p:ext uri="{BB962C8B-B14F-4D97-AF65-F5344CB8AC3E}">
        <p14:creationId xmlns:p14="http://schemas.microsoft.com/office/powerpoint/2010/main" val="1707145287"/>
      </p:ext>
    </p:extLst>
  </p:cSld>
  <p:clrMapOvr>
    <a:masterClrMapping/>
  </p:clrMapOvr>
  <p:transition>
    <p:fade/>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KİŞİ</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DE </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KORUMA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1000" i="1" dirty="0" smtClean="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Bireysel Önleme </a:t>
            </a:r>
            <a:r>
              <a:rPr lang="tr-TR" sz="2000" i="1" dirty="0">
                <a:solidFill>
                  <a:srgbClr val="000000"/>
                </a:solidFill>
                <a:latin typeface="Calibri" pitchFamily="34" charset="0"/>
                <a:cs typeface="Calibri" pitchFamily="34" charset="0"/>
              </a:rPr>
              <a:t>(Koruma</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Kişisel </a:t>
            </a:r>
            <a:r>
              <a:rPr lang="tr-TR" sz="2000" b="1" i="1" dirty="0">
                <a:solidFill>
                  <a:srgbClr val="000000"/>
                </a:solidFill>
                <a:latin typeface="Calibri" pitchFamily="34" charset="0"/>
                <a:cs typeface="Calibri" pitchFamily="34" charset="0"/>
              </a:rPr>
              <a:t>koruyucuların kullanılması </a:t>
            </a:r>
            <a:r>
              <a:rPr lang="tr-TR" sz="2000" b="1" i="1" dirty="0" smtClean="0">
                <a:solidFill>
                  <a:srgbClr val="000000"/>
                </a:solidFill>
                <a:latin typeface="Calibri" pitchFamily="34" charset="0"/>
                <a:cs typeface="Calibri" pitchFamily="34" charset="0"/>
              </a:rPr>
              <a:t>korunmada en </a:t>
            </a:r>
            <a:r>
              <a:rPr lang="tr-TR" sz="2000" b="1" i="1" dirty="0">
                <a:solidFill>
                  <a:srgbClr val="000000"/>
                </a:solidFill>
                <a:latin typeface="Calibri" pitchFamily="34" charset="0"/>
                <a:cs typeface="Calibri" pitchFamily="34" charset="0"/>
              </a:rPr>
              <a:t>son seçim olması </a:t>
            </a:r>
            <a:r>
              <a:rPr lang="tr-TR" sz="2000" b="1" i="1" dirty="0" smtClean="0">
                <a:solidFill>
                  <a:srgbClr val="000000"/>
                </a:solidFill>
                <a:latin typeface="Calibri" pitchFamily="34" charset="0"/>
                <a:cs typeface="Calibri" pitchFamily="34" charset="0"/>
              </a:rPr>
              <a:t>gerekir. Çünkü </a:t>
            </a:r>
            <a:r>
              <a:rPr lang="tr-TR" sz="2000" b="1" i="1" dirty="0">
                <a:solidFill>
                  <a:srgbClr val="000000"/>
                </a:solidFill>
                <a:latin typeface="Calibri" pitchFamily="34" charset="0"/>
                <a:cs typeface="Calibri" pitchFamily="34" charset="0"/>
              </a:rPr>
              <a:t>KKD kullanımı;</a:t>
            </a:r>
          </a:p>
          <a:p>
            <a:pPr marL="457200" indent="-457200">
              <a:spcAft>
                <a:spcPts val="0"/>
              </a:spcAft>
              <a:buClr>
                <a:srgbClr val="292929"/>
              </a:buClr>
              <a:buFont typeface="Wingdings" pitchFamily="2" charset="2"/>
              <a:buChar char="ü"/>
              <a:defRPr/>
            </a:pPr>
            <a:r>
              <a:rPr lang="tr-TR" sz="2000" b="1" i="1" dirty="0" err="1" smtClean="0">
                <a:latin typeface="Calibri" pitchFamily="34" charset="0"/>
                <a:cs typeface="Calibri" pitchFamily="34" charset="0"/>
              </a:rPr>
              <a:t>KKD’ler</a:t>
            </a:r>
            <a:r>
              <a:rPr lang="tr-TR" sz="2000" b="1" i="1" dirty="0" smtClean="0">
                <a:latin typeface="Calibri" pitchFamily="34" charset="0"/>
                <a:cs typeface="Calibri" pitchFamily="34" charset="0"/>
              </a:rPr>
              <a:t> rahatsızlık vericidir, </a:t>
            </a:r>
          </a:p>
          <a:p>
            <a:pPr marL="457200" indent="-457200">
              <a:spcAft>
                <a:spcPts val="0"/>
              </a:spcAft>
              <a:buClr>
                <a:srgbClr val="292929"/>
              </a:buClr>
              <a:buFont typeface="Wingdings" pitchFamily="2" charset="2"/>
              <a:buChar char="ü"/>
              <a:defRPr/>
            </a:pPr>
            <a:r>
              <a:rPr lang="tr-TR" sz="2000" b="1" i="1" dirty="0" err="1" smtClean="0">
                <a:latin typeface="Calibri" pitchFamily="34" charset="0"/>
                <a:cs typeface="Calibri" pitchFamily="34" charset="0"/>
              </a:rPr>
              <a:t>KKD’lerin</a:t>
            </a:r>
            <a:r>
              <a:rPr lang="tr-TR" sz="2000" b="1" i="1" dirty="0" smtClean="0">
                <a:latin typeface="Calibri" pitchFamily="34" charset="0"/>
                <a:cs typeface="Calibri" pitchFamily="34" charset="0"/>
              </a:rPr>
              <a:t> denetiminin yapılması zordur,</a:t>
            </a:r>
          </a:p>
          <a:p>
            <a:pPr marL="457200" indent="-457200">
              <a:spcAft>
                <a:spcPts val="0"/>
              </a:spcAft>
              <a:buClr>
                <a:srgbClr val="292929"/>
              </a:buClr>
              <a:buFont typeface="Wingdings" pitchFamily="2" charset="2"/>
              <a:buChar char="ü"/>
              <a:defRPr/>
            </a:pPr>
            <a:r>
              <a:rPr lang="tr-TR" sz="2000" b="1" i="1" dirty="0" err="1" smtClean="0">
                <a:latin typeface="Calibri" pitchFamily="34" charset="0"/>
                <a:cs typeface="Calibri" pitchFamily="34" charset="0"/>
              </a:rPr>
              <a:t>KKD’ler</a:t>
            </a:r>
            <a:r>
              <a:rPr lang="tr-TR" sz="2000" b="1" i="1" dirty="0" smtClean="0">
                <a:latin typeface="Calibri" pitchFamily="34" charset="0"/>
                <a:cs typeface="Calibri" pitchFamily="34" charset="0"/>
              </a:rPr>
              <a:t> riski ortadan kaldırmada daha az etkilidir.</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«Kişisel </a:t>
            </a:r>
            <a:r>
              <a:rPr lang="tr-TR" sz="2000" i="1" dirty="0">
                <a:solidFill>
                  <a:srgbClr val="000000"/>
                </a:solidFill>
                <a:latin typeface="Calibri" pitchFamily="34" charset="0"/>
                <a:cs typeface="Calibri" pitchFamily="34" charset="0"/>
              </a:rPr>
              <a:t>koruyucu kullanımı gerekli ise mutlak suretle koruyucu ekipmanın kullanım prosedürünün yayınlanması gereklidir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6</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5879351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25350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22" name="Grup 21"/>
          <p:cNvGrpSpPr/>
          <p:nvPr/>
        </p:nvGrpSpPr>
        <p:grpSpPr>
          <a:xfrm>
            <a:off x="82223" y="864612"/>
            <a:ext cx="8475038" cy="612000"/>
            <a:chOff x="345112" y="1447959"/>
            <a:chExt cx="8475038" cy="612000"/>
          </a:xfrm>
        </p:grpSpPr>
        <p:sp>
          <p:nvSpPr>
            <p:cNvPr id="24"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KKD’LERİN RİSKİN OLASILIĞINI ve ŞİDDETİNİ ETKİLEMESİ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26" name="Group 9"/>
            <p:cNvGrpSpPr>
              <a:grpSpLocks noChangeAspect="1"/>
            </p:cNvGrpSpPr>
            <p:nvPr/>
          </p:nvGrpSpPr>
          <p:grpSpPr bwMode="auto">
            <a:xfrm>
              <a:off x="345112" y="1447959"/>
              <a:ext cx="612000" cy="612000"/>
              <a:chOff x="1710" y="1035"/>
              <a:chExt cx="2316" cy="2316"/>
            </a:xfrm>
          </p:grpSpPr>
          <p:grpSp>
            <p:nvGrpSpPr>
              <p:cNvPr id="32" name="Group 10"/>
              <p:cNvGrpSpPr>
                <a:grpSpLocks/>
              </p:cNvGrpSpPr>
              <p:nvPr/>
            </p:nvGrpSpPr>
            <p:grpSpPr bwMode="auto">
              <a:xfrm rot="3600000">
                <a:off x="1710" y="1035"/>
                <a:ext cx="2316" cy="2316"/>
                <a:chOff x="1710" y="1035"/>
                <a:chExt cx="2316" cy="2316"/>
              </a:xfrm>
            </p:grpSpPr>
            <p:sp>
              <p:nvSpPr>
                <p:cNvPr id="37"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38"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39"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3" name="Group 14"/>
              <p:cNvGrpSpPr>
                <a:grpSpLocks/>
              </p:cNvGrpSpPr>
              <p:nvPr/>
            </p:nvGrpSpPr>
            <p:grpSpPr bwMode="auto">
              <a:xfrm rot="7200000">
                <a:off x="2059" y="1386"/>
                <a:ext cx="1616" cy="1614"/>
                <a:chOff x="2060" y="1387"/>
                <a:chExt cx="1616" cy="1614"/>
              </a:xfrm>
            </p:grpSpPr>
            <p:sp>
              <p:nvSpPr>
                <p:cNvPr id="34"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5"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6"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aphicFrame>
        <p:nvGraphicFramePr>
          <p:cNvPr id="45" name="Tablo 44"/>
          <p:cNvGraphicFramePr>
            <a:graphicFrameLocks noGrp="1"/>
          </p:cNvGraphicFramePr>
          <p:nvPr>
            <p:extLst>
              <p:ext uri="{D42A27DB-BD31-4B8C-83A1-F6EECF244321}">
                <p14:modId xmlns:p14="http://schemas.microsoft.com/office/powerpoint/2010/main" val="3237094818"/>
              </p:ext>
            </p:extLst>
          </p:nvPr>
        </p:nvGraphicFramePr>
        <p:xfrm>
          <a:off x="111058" y="3677064"/>
          <a:ext cx="1554200" cy="634584"/>
        </p:xfrm>
        <a:graphic>
          <a:graphicData uri="http://schemas.openxmlformats.org/drawingml/2006/table">
            <a:tbl>
              <a:tblPr firstRow="1" bandRow="1">
                <a:tableStyleId>{5C22544A-7EE6-4342-B048-85BDC9FD1C3A}</a:tableStyleId>
              </a:tblPr>
              <a:tblGrid>
                <a:gridCol w="1025842"/>
                <a:gridCol w="528358"/>
              </a:tblGrid>
              <a:tr h="634584">
                <a:tc>
                  <a:txBody>
                    <a:bodyPr/>
                    <a:lstStyle/>
                    <a:p>
                      <a:pPr algn="ctr"/>
                      <a:r>
                        <a:rPr lang="tr-TR" sz="3200" dirty="0" smtClean="0">
                          <a:latin typeface="Calibri" pitchFamily="34" charset="0"/>
                          <a:cs typeface="Calibri" pitchFamily="34" charset="0"/>
                        </a:rPr>
                        <a:t>RİSK</a:t>
                      </a:r>
                      <a:endParaRPr lang="tr-TR" sz="3200" dirty="0">
                        <a:latin typeface="Calibri" pitchFamily="34" charset="0"/>
                        <a:cs typeface="Calibri" pitchFamily="34" charset="0"/>
                      </a:endParaRPr>
                    </a:p>
                  </a:txBody>
                  <a:tcPr anchor="ctr" anchorCtr="1">
                    <a:solidFill>
                      <a:srgbClr val="00B050"/>
                    </a:solidFill>
                  </a:tcPr>
                </a:tc>
                <a:tc>
                  <a:txBody>
                    <a:bodyPr/>
                    <a:lstStyle/>
                    <a:p>
                      <a:pPr algn="ctr"/>
                      <a:r>
                        <a:rPr lang="tr-TR" sz="3200" dirty="0" smtClean="0">
                          <a:solidFill>
                            <a:schemeClr val="tx1"/>
                          </a:solidFill>
                          <a:latin typeface="Calibri" pitchFamily="34" charset="0"/>
                          <a:cs typeface="Calibri" pitchFamily="34" charset="0"/>
                        </a:rPr>
                        <a:t>=</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6" name="Tablo 45"/>
          <p:cNvGraphicFramePr>
            <a:graphicFrameLocks noGrp="1"/>
          </p:cNvGraphicFramePr>
          <p:nvPr>
            <p:extLst>
              <p:ext uri="{D42A27DB-BD31-4B8C-83A1-F6EECF244321}">
                <p14:modId xmlns:p14="http://schemas.microsoft.com/office/powerpoint/2010/main" val="3080396446"/>
              </p:ext>
            </p:extLst>
          </p:nvPr>
        </p:nvGraphicFramePr>
        <p:xfrm>
          <a:off x="1678667" y="3680241"/>
          <a:ext cx="4101410" cy="634584"/>
        </p:xfrm>
        <a:graphic>
          <a:graphicData uri="http://schemas.openxmlformats.org/drawingml/2006/table">
            <a:tbl>
              <a:tblPr firstRow="1" bandRow="1">
                <a:tableStyleId>{5C22544A-7EE6-4342-B048-85BDC9FD1C3A}</a:tableStyleId>
              </a:tblPr>
              <a:tblGrid>
                <a:gridCol w="3469053"/>
                <a:gridCol w="632357"/>
              </a:tblGrid>
              <a:tr h="634584">
                <a:tc>
                  <a:txBody>
                    <a:bodyPr/>
                    <a:lstStyle/>
                    <a:p>
                      <a:pPr algn="ctr"/>
                      <a:r>
                        <a:rPr lang="tr-TR" sz="3200" dirty="0" smtClean="0">
                          <a:latin typeface="Calibri" pitchFamily="34" charset="0"/>
                          <a:cs typeface="Calibri" pitchFamily="34" charset="0"/>
                        </a:rPr>
                        <a:t>OLASILIK </a:t>
                      </a:r>
                    </a:p>
                  </a:txBody>
                  <a:tcPr anchor="ctr" anchorCtr="1">
                    <a:solidFill>
                      <a:schemeClr val="bg2">
                        <a:lumMod val="60000"/>
                        <a:lumOff val="40000"/>
                      </a:schemeClr>
                    </a:solidFill>
                  </a:tcPr>
                </a:tc>
                <a:tc>
                  <a:txBody>
                    <a:bodyPr/>
                    <a:lstStyle/>
                    <a:p>
                      <a:r>
                        <a:rPr lang="tr-TR" sz="3200" dirty="0" smtClean="0">
                          <a:solidFill>
                            <a:schemeClr val="tx1"/>
                          </a:solidFill>
                          <a:latin typeface="Calibri" pitchFamily="34" charset="0"/>
                          <a:cs typeface="Calibri" pitchFamily="34" charset="0"/>
                        </a:rPr>
                        <a:t>x</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7" name="Tablo 46"/>
          <p:cNvGraphicFramePr>
            <a:graphicFrameLocks noGrp="1"/>
          </p:cNvGraphicFramePr>
          <p:nvPr>
            <p:extLst>
              <p:ext uri="{D42A27DB-BD31-4B8C-83A1-F6EECF244321}">
                <p14:modId xmlns:p14="http://schemas.microsoft.com/office/powerpoint/2010/main" val="3117617211"/>
              </p:ext>
            </p:extLst>
          </p:nvPr>
        </p:nvGraphicFramePr>
        <p:xfrm>
          <a:off x="5797944" y="3678908"/>
          <a:ext cx="3318762" cy="634584"/>
        </p:xfrm>
        <a:graphic>
          <a:graphicData uri="http://schemas.openxmlformats.org/drawingml/2006/table">
            <a:tbl>
              <a:tblPr firstRow="1" bandRow="1">
                <a:tableStyleId>{5C22544A-7EE6-4342-B048-85BDC9FD1C3A}</a:tableStyleId>
              </a:tblPr>
              <a:tblGrid>
                <a:gridCol w="3318762"/>
              </a:tblGrid>
              <a:tr h="634584">
                <a:tc>
                  <a:txBody>
                    <a:bodyPr/>
                    <a:lstStyle/>
                    <a:p>
                      <a:pPr algn="ctr"/>
                      <a:r>
                        <a:rPr lang="tr-TR" sz="3200" dirty="0" smtClean="0">
                          <a:latin typeface="Calibri" pitchFamily="34" charset="0"/>
                          <a:cs typeface="Calibri" pitchFamily="34" charset="0"/>
                        </a:rPr>
                        <a:t>ŞİDDET </a:t>
                      </a:r>
                    </a:p>
                  </a:txBody>
                  <a:tcPr anchor="ctr" anchorCtr="1">
                    <a:solidFill>
                      <a:schemeClr val="bg2">
                        <a:lumMod val="75000"/>
                      </a:schemeClr>
                    </a:solidFill>
                  </a:tcPr>
                </a:tc>
              </a:tr>
            </a:tbl>
          </a:graphicData>
        </a:graphic>
      </p:graphicFrame>
      <p:sp>
        <p:nvSpPr>
          <p:cNvPr id="48" name="Aşağı Ok 47"/>
          <p:cNvSpPr/>
          <p:nvPr/>
        </p:nvSpPr>
        <p:spPr bwMode="auto">
          <a:xfrm>
            <a:off x="3071240" y="3355330"/>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51" name="Aşağı Ok 50"/>
          <p:cNvSpPr/>
          <p:nvPr/>
        </p:nvSpPr>
        <p:spPr bwMode="auto">
          <a:xfrm rot="10800000">
            <a:off x="7102774" y="4347428"/>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grpSp>
        <p:nvGrpSpPr>
          <p:cNvPr id="52" name="Grup 51"/>
          <p:cNvGrpSpPr/>
          <p:nvPr/>
        </p:nvGrpSpPr>
        <p:grpSpPr>
          <a:xfrm>
            <a:off x="110947" y="5965115"/>
            <a:ext cx="6162416" cy="663371"/>
            <a:chOff x="2644311" y="5451679"/>
            <a:chExt cx="6162416" cy="663371"/>
          </a:xfrm>
        </p:grpSpPr>
        <p:grpSp>
          <p:nvGrpSpPr>
            <p:cNvPr id="53" name="Group 51"/>
            <p:cNvGrpSpPr>
              <a:grpSpLocks/>
            </p:cNvGrpSpPr>
            <p:nvPr/>
          </p:nvGrpSpPr>
          <p:grpSpPr bwMode="auto">
            <a:xfrm>
              <a:off x="2644311" y="5451679"/>
              <a:ext cx="648968" cy="663371"/>
              <a:chOff x="1868" y="1082"/>
              <a:chExt cx="1942" cy="1942"/>
            </a:xfrm>
          </p:grpSpPr>
          <p:sp>
            <p:nvSpPr>
              <p:cNvPr id="55"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56"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57"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58"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59"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60"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61" name="Group 58"/>
              <p:cNvGrpSpPr>
                <a:grpSpLocks noChangeAspect="1"/>
              </p:cNvGrpSpPr>
              <p:nvPr/>
            </p:nvGrpSpPr>
            <p:grpSpPr bwMode="auto">
              <a:xfrm>
                <a:off x="2808" y="2807"/>
                <a:ext cx="62" cy="63"/>
                <a:chOff x="1684" y="2400"/>
                <a:chExt cx="41" cy="41"/>
              </a:xfrm>
            </p:grpSpPr>
            <p:sp>
              <p:nvSpPr>
                <p:cNvPr id="66"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7"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62" name="Group 61"/>
              <p:cNvGrpSpPr>
                <a:grpSpLocks noChangeAspect="1"/>
              </p:cNvGrpSpPr>
              <p:nvPr/>
            </p:nvGrpSpPr>
            <p:grpSpPr bwMode="auto">
              <a:xfrm>
                <a:off x="2808" y="1211"/>
                <a:ext cx="62" cy="63"/>
                <a:chOff x="1684" y="2400"/>
                <a:chExt cx="41" cy="41"/>
              </a:xfrm>
            </p:grpSpPr>
            <p:sp>
              <p:nvSpPr>
                <p:cNvPr id="64"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5"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63"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54"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err="1" smtClean="0">
                  <a:solidFill>
                    <a:srgbClr val="000000"/>
                  </a:solidFill>
                  <a:latin typeface="Cambria" pitchFamily="18" charset="0"/>
                </a:rPr>
                <a:t>KKD’lerin</a:t>
              </a:r>
              <a:r>
                <a:rPr lang="tr-TR" sz="1200" dirty="0" smtClean="0">
                  <a:solidFill>
                    <a:srgbClr val="000000"/>
                  </a:solidFill>
                  <a:latin typeface="Cambria" pitchFamily="18" charset="0"/>
                </a:rPr>
                <a:t> olasılık ve şiddete etkisi</a:t>
              </a:r>
              <a:endParaRPr lang="tr-TR" sz="1000" b="1" dirty="0" smtClean="0">
                <a:solidFill>
                  <a:srgbClr val="000000"/>
                </a:solidFill>
                <a:latin typeface="Cambria" pitchFamily="18" charset="0"/>
              </a:endParaRPr>
            </a:p>
          </p:txBody>
        </p:sp>
      </p:grpSp>
      <p:sp>
        <p:nvSpPr>
          <p:cNvPr id="2" name="Metin kutusu 1"/>
          <p:cNvSpPr txBox="1"/>
          <p:nvPr/>
        </p:nvSpPr>
        <p:spPr>
          <a:xfrm>
            <a:off x="1665018" y="2791739"/>
            <a:ext cx="3425595" cy="523220"/>
          </a:xfrm>
          <a:prstGeom prst="rect">
            <a:avLst/>
          </a:prstGeom>
          <a:noFill/>
          <a:ln>
            <a:solidFill>
              <a:schemeClr val="bg1">
                <a:lumMod val="50000"/>
              </a:schemeClr>
            </a:solidFill>
          </a:ln>
        </p:spPr>
        <p:txBody>
          <a:bodyPr wrap="square" rtlCol="0">
            <a:spAutoFit/>
          </a:bodyPr>
          <a:lstStyle/>
          <a:p>
            <a:pPr algn="ctr"/>
            <a:r>
              <a:rPr lang="tr-TR" sz="1400" i="1" dirty="0">
                <a:latin typeface="Calibri" pitchFamily="34" charset="0"/>
                <a:cs typeface="Calibri" pitchFamily="34" charset="0"/>
              </a:rPr>
              <a:t>Risk: Kaygan yüzeyde düşerek </a:t>
            </a:r>
            <a:r>
              <a:rPr lang="tr-TR" sz="1400" i="1" dirty="0" smtClean="0">
                <a:latin typeface="Calibri" pitchFamily="34" charset="0"/>
                <a:cs typeface="Calibri" pitchFamily="34" charset="0"/>
              </a:rPr>
              <a:t>yaralanma</a:t>
            </a:r>
          </a:p>
          <a:p>
            <a:pPr algn="ctr"/>
            <a:r>
              <a:rPr lang="tr-TR" sz="1400" i="1" dirty="0" smtClean="0">
                <a:latin typeface="Calibri" pitchFamily="34" charset="0"/>
                <a:cs typeface="Calibri" pitchFamily="34" charset="0"/>
              </a:rPr>
              <a:t> Önlem</a:t>
            </a:r>
            <a:r>
              <a:rPr lang="tr-TR" sz="1400" i="1" dirty="0">
                <a:latin typeface="Calibri" pitchFamily="34" charset="0"/>
                <a:cs typeface="Calibri" pitchFamily="34" charset="0"/>
              </a:rPr>
              <a:t>: Kaydırmaz tabanlı ayakkabı</a:t>
            </a:r>
          </a:p>
        </p:txBody>
      </p:sp>
      <p:sp>
        <p:nvSpPr>
          <p:cNvPr id="40" name="Aşağı Ok 39"/>
          <p:cNvSpPr/>
          <p:nvPr/>
        </p:nvSpPr>
        <p:spPr bwMode="auto">
          <a:xfrm>
            <a:off x="7102774" y="3349188"/>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41" name="Metin kutusu 40"/>
          <p:cNvSpPr txBox="1"/>
          <p:nvPr/>
        </p:nvSpPr>
        <p:spPr>
          <a:xfrm>
            <a:off x="5682904" y="2790999"/>
            <a:ext cx="3425595" cy="523220"/>
          </a:xfrm>
          <a:prstGeom prst="rect">
            <a:avLst/>
          </a:prstGeom>
          <a:noFill/>
          <a:ln>
            <a:solidFill>
              <a:schemeClr val="bg1">
                <a:lumMod val="50000"/>
              </a:schemeClr>
            </a:solidFill>
          </a:ln>
        </p:spPr>
        <p:txBody>
          <a:bodyPr wrap="square" rtlCol="0">
            <a:spAutoFit/>
          </a:bodyPr>
          <a:lstStyle/>
          <a:p>
            <a:pPr algn="ctr"/>
            <a:r>
              <a:rPr lang="tr-TR" sz="1400" i="1" dirty="0">
                <a:latin typeface="Calibri" pitchFamily="34" charset="0"/>
                <a:cs typeface="Calibri" pitchFamily="34" charset="0"/>
              </a:rPr>
              <a:t>Risk: Yüksekten düşen cismin başa çarpması </a:t>
            </a:r>
            <a:endParaRPr lang="tr-TR" sz="1400" i="1" dirty="0" smtClean="0">
              <a:latin typeface="Calibri" pitchFamily="34" charset="0"/>
              <a:cs typeface="Calibri" pitchFamily="34" charset="0"/>
            </a:endParaRPr>
          </a:p>
          <a:p>
            <a:pPr algn="ctr"/>
            <a:r>
              <a:rPr lang="tr-TR" sz="1400" i="1" dirty="0" smtClean="0">
                <a:latin typeface="Calibri" pitchFamily="34" charset="0"/>
                <a:cs typeface="Calibri" pitchFamily="34" charset="0"/>
              </a:rPr>
              <a:t>Önlem</a:t>
            </a:r>
            <a:r>
              <a:rPr lang="tr-TR" sz="1400" i="1" dirty="0">
                <a:latin typeface="Calibri" pitchFamily="34" charset="0"/>
                <a:cs typeface="Calibri" pitchFamily="34" charset="0"/>
              </a:rPr>
              <a:t>: Baret</a:t>
            </a:r>
          </a:p>
        </p:txBody>
      </p:sp>
      <p:sp>
        <p:nvSpPr>
          <p:cNvPr id="42" name="Aşağı Ok 41"/>
          <p:cNvSpPr/>
          <p:nvPr/>
        </p:nvSpPr>
        <p:spPr bwMode="auto">
          <a:xfrm rot="10800000">
            <a:off x="3071239" y="4348708"/>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43" name="Metin kutusu 42"/>
          <p:cNvSpPr txBox="1"/>
          <p:nvPr/>
        </p:nvSpPr>
        <p:spPr>
          <a:xfrm>
            <a:off x="1978582" y="4669765"/>
            <a:ext cx="6050571" cy="307777"/>
          </a:xfrm>
          <a:prstGeom prst="rect">
            <a:avLst/>
          </a:prstGeom>
          <a:noFill/>
          <a:ln>
            <a:solidFill>
              <a:schemeClr val="bg1">
                <a:lumMod val="50000"/>
              </a:schemeClr>
            </a:solidFill>
          </a:ln>
        </p:spPr>
        <p:txBody>
          <a:bodyPr wrap="square" rtlCol="0">
            <a:spAutoFit/>
          </a:bodyPr>
          <a:lstStyle/>
          <a:p>
            <a:pPr algn="ctr"/>
            <a:r>
              <a:rPr lang="tr-TR" sz="1400" i="1" dirty="0">
                <a:latin typeface="Calibri" pitchFamily="34" charset="0"/>
                <a:cs typeface="Calibri" pitchFamily="34" charset="0"/>
              </a:rPr>
              <a:t>Risk: Elin sıcak demirle temas ederek yanması </a:t>
            </a:r>
            <a:r>
              <a:rPr lang="tr-TR" sz="1400" i="1" dirty="0" smtClean="0">
                <a:latin typeface="Calibri" pitchFamily="34" charset="0"/>
                <a:cs typeface="Calibri" pitchFamily="34" charset="0"/>
              </a:rPr>
              <a:t>/ Önlem</a:t>
            </a:r>
            <a:r>
              <a:rPr lang="tr-TR" sz="1400" i="1" dirty="0">
                <a:latin typeface="Calibri" pitchFamily="34" charset="0"/>
                <a:cs typeface="Calibri" pitchFamily="34" charset="0"/>
              </a:rPr>
              <a:t>: Sıcak işlem eldiveni</a:t>
            </a:r>
          </a:p>
        </p:txBody>
      </p:sp>
    </p:spTree>
    <p:extLst>
      <p:ext uri="{BB962C8B-B14F-4D97-AF65-F5344CB8AC3E}">
        <p14:creationId xmlns:p14="http://schemas.microsoft.com/office/powerpoint/2010/main" val="145385205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down)">
                                      <p:cBhvr>
                                        <p:cTn id="11" dur="500"/>
                                        <p:tgtEl>
                                          <p:spTgt spid="4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down)">
                                      <p:cBhvr>
                                        <p:cTn id="15" dur="500"/>
                                        <p:tgtEl>
                                          <p:spTgt spid="4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par>
                          <p:cTn id="21" fill="hold">
                            <p:stCondLst>
                              <p:cond delay="500"/>
                            </p:stCondLst>
                            <p:childTnLst>
                              <p:par>
                                <p:cTn id="22" presetID="22" presetClass="entr" presetSubtype="4"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wipe(down)">
                                      <p:cBhvr>
                                        <p:cTn id="24" dur="500"/>
                                        <p:tgtEl>
                                          <p:spTgt spid="4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barn(inVertical)">
                                      <p:cBhvr>
                                        <p:cTn id="29" dur="500"/>
                                        <p:tgtEl>
                                          <p:spTgt spid="41"/>
                                        </p:tgtEl>
                                      </p:cBhvr>
                                    </p:animEffect>
                                  </p:childTnLst>
                                </p:cTn>
                              </p:par>
                            </p:childTnLst>
                          </p:cTn>
                        </p:par>
                        <p:par>
                          <p:cTn id="30" fill="hold">
                            <p:stCondLst>
                              <p:cond delay="500"/>
                            </p:stCondLst>
                            <p:childTnLst>
                              <p:par>
                                <p:cTn id="31" presetID="22" presetClass="entr" presetSubtype="4" fill="hold" grpId="0" nodeType="after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down)">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barn(inVertical)">
                                      <p:cBhvr>
                                        <p:cTn id="38" dur="500"/>
                                        <p:tgtEl>
                                          <p:spTgt spid="43"/>
                                        </p:tgtEl>
                                      </p:cBhvr>
                                    </p:animEffect>
                                  </p:childTnLst>
                                </p:cTn>
                              </p:par>
                            </p:childTnLst>
                          </p:cTn>
                        </p:par>
                        <p:par>
                          <p:cTn id="39" fill="hold">
                            <p:stCondLst>
                              <p:cond delay="500"/>
                            </p:stCondLst>
                            <p:childTnLst>
                              <p:par>
                                <p:cTn id="40" presetID="22" presetClass="entr" presetSubtype="4"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down)">
                                      <p:cBhvr>
                                        <p:cTn id="42" dur="500"/>
                                        <p:tgtEl>
                                          <p:spTgt spid="42"/>
                                        </p:tgtEl>
                                      </p:cBhvr>
                                    </p:animEffect>
                                  </p:childTnLst>
                                </p:cTn>
                              </p:par>
                            </p:childTnLst>
                          </p:cTn>
                        </p:par>
                        <p:par>
                          <p:cTn id="43" fill="hold">
                            <p:stCondLst>
                              <p:cond delay="1000"/>
                            </p:stCondLst>
                            <p:childTnLst>
                              <p:par>
                                <p:cTn id="44" presetID="22" presetClass="entr" presetSubtype="4"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wipe(down)">
                                      <p:cBhvr>
                                        <p:cTn id="46" dur="500"/>
                                        <p:tgtEl>
                                          <p:spTgt spid="51"/>
                                        </p:tgtEl>
                                      </p:cBhvr>
                                    </p:animEffect>
                                  </p:childTnLst>
                                </p:cTn>
                              </p:par>
                            </p:childTnLst>
                          </p:cTn>
                        </p:par>
                        <p:par>
                          <p:cTn id="47" fill="hold">
                            <p:stCondLst>
                              <p:cond delay="1500"/>
                            </p:stCondLst>
                            <p:childTnLst>
                              <p:par>
                                <p:cTn id="48" presetID="16" presetClass="entr" presetSubtype="21" fill="hold" nodeType="afterEffect">
                                  <p:stCondLst>
                                    <p:cond delay="0"/>
                                  </p:stCondLst>
                                  <p:childTnLst>
                                    <p:set>
                                      <p:cBhvr>
                                        <p:cTn id="49" dur="1" fill="hold">
                                          <p:stCondLst>
                                            <p:cond delay="0"/>
                                          </p:stCondLst>
                                        </p:cTn>
                                        <p:tgtEl>
                                          <p:spTgt spid="52"/>
                                        </p:tgtEl>
                                        <p:attrNameLst>
                                          <p:attrName>style.visibility</p:attrName>
                                        </p:attrNameLst>
                                      </p:cBhvr>
                                      <p:to>
                                        <p:strVal val="visible"/>
                                      </p:to>
                                    </p:set>
                                    <p:animEffect transition="in" filter="barn(inVertical)">
                                      <p:cBhvr>
                                        <p:cTn id="5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1" grpId="0" animBg="1"/>
      <p:bldP spid="2" grpId="0" animBg="1"/>
      <p:bldP spid="40" grpId="0" animBg="1"/>
      <p:bldP spid="41" grpId="0" animBg="1"/>
      <p:bldP spid="42" grpId="0" animBg="1"/>
      <p:bldP spid="43"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3078861"/>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Kontrol Tedbirlerini (Önlemlerini) </a:t>
            </a:r>
          </a:p>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Uygulama (Yerine Getirme)</a:t>
            </a:r>
            <a:endParaRPr lang="tr-TR" sz="4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5</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3291369926"/>
      </p:ext>
    </p:extLst>
  </p:cSld>
  <p:clrMapOvr>
    <a:masterClrMapping/>
  </p:clrMapOvr>
  <p:transition>
    <p:fade/>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Önlemlerini </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Uygulama-Yerine </a:t>
            </a: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Getirme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8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«Kararlaştırılan </a:t>
            </a:r>
            <a:r>
              <a:rPr lang="tr-TR" sz="2000" b="1" i="1" dirty="0">
                <a:solidFill>
                  <a:srgbClr val="000000"/>
                </a:solidFill>
                <a:latin typeface="Calibri" pitchFamily="34" charset="0"/>
                <a:cs typeface="Calibri" pitchFamily="34" charset="0"/>
              </a:rPr>
              <a:t>tedbirlerin iş ve işlem basamakları, işlemi yapacak kişi ya da işyeri bölümü, sorumlu kişi ya da işyeri bölümü, başlama ve bitiş tarihi ile benzeri bilgileri içeren planlar hazırlanır. Bu planlar işverence uygulamaya konulur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Ancak tanımlanan her gerekli risk azaltma ve kontrol önlemleri ile ilgili değişiklikler </a:t>
            </a:r>
            <a:r>
              <a:rPr lang="tr-TR" sz="2000" b="1" i="1" dirty="0">
                <a:solidFill>
                  <a:srgbClr val="000000"/>
                </a:solidFill>
                <a:latin typeface="Calibri" pitchFamily="34" charset="0"/>
                <a:cs typeface="Calibri" pitchFamily="34" charset="0"/>
              </a:rPr>
              <a:t>uygulamaya konulmadan önce denenmelidir.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8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(İSG </a:t>
            </a:r>
            <a:r>
              <a:rPr lang="tr-TR" sz="2000" i="1" dirty="0">
                <a:solidFill>
                  <a:srgbClr val="000000"/>
                </a:solidFill>
                <a:latin typeface="Calibri" pitchFamily="34" charset="0"/>
                <a:cs typeface="Calibri" pitchFamily="34" charset="0"/>
              </a:rPr>
              <a:t>Risk Değerlendirmesi </a:t>
            </a:r>
            <a:r>
              <a:rPr lang="tr-TR" sz="2000" i="1" dirty="0" smtClean="0">
                <a:solidFill>
                  <a:srgbClr val="000000"/>
                </a:solidFill>
                <a:latin typeface="Calibri" pitchFamily="34" charset="0"/>
                <a:cs typeface="Calibri" pitchFamily="34" charset="0"/>
              </a:rPr>
              <a:t>Yönetmelik-Aralık, 2013)</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0894881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Önlemlerini Uygulama-Yerine Getirme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spcAft>
                <a:spcPts val="0"/>
              </a:spcAft>
              <a:buClr>
                <a:srgbClr val="292929"/>
              </a:buClr>
              <a:defRPr/>
            </a:pPr>
            <a:r>
              <a:rPr lang="tr-TR" sz="2000" b="1" i="1" dirty="0" smtClean="0">
                <a:solidFill>
                  <a:srgbClr val="000000"/>
                </a:solidFill>
                <a:latin typeface="Calibri" pitchFamily="34" charset="0"/>
                <a:cs typeface="Calibri" pitchFamily="34" charset="0"/>
              </a:rPr>
              <a:t>Bu </a:t>
            </a:r>
            <a:r>
              <a:rPr lang="tr-TR" sz="2000" b="1" i="1" dirty="0">
                <a:solidFill>
                  <a:srgbClr val="000000"/>
                </a:solidFill>
                <a:latin typeface="Calibri" pitchFamily="34" charset="0"/>
                <a:cs typeface="Calibri" pitchFamily="34" charset="0"/>
              </a:rPr>
              <a:t>basamak şu hususları içerir:</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Çalışma </a:t>
            </a:r>
            <a:r>
              <a:rPr lang="tr-TR" sz="2000" b="1" i="1" dirty="0">
                <a:solidFill>
                  <a:srgbClr val="000000"/>
                </a:solidFill>
                <a:latin typeface="Calibri" pitchFamily="34" charset="0"/>
                <a:cs typeface="Calibri" pitchFamily="34" charset="0"/>
              </a:rPr>
              <a:t>yöntemlerinin </a:t>
            </a:r>
            <a:r>
              <a:rPr lang="tr-TR" sz="2000" b="1" i="1" dirty="0" smtClean="0">
                <a:solidFill>
                  <a:srgbClr val="000000"/>
                </a:solidFill>
                <a:latin typeface="Calibri" pitchFamily="34" charset="0"/>
                <a:cs typeface="Calibri" pitchFamily="34" charset="0"/>
              </a:rPr>
              <a:t>geliştirilmesi (İş ve İşlemler)</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Sorumluların belirlenmesi</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Eğitim ve öğretimin sağlanması</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İletişim</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Denetim</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Bakım</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716766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Önlemlerini Uygulama-Yerine Getirme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Sırasıyla; «Riskin </a:t>
            </a:r>
            <a:r>
              <a:rPr lang="tr-TR" sz="2000" b="1" i="1" dirty="0">
                <a:solidFill>
                  <a:srgbClr val="000000"/>
                </a:solidFill>
                <a:latin typeface="Calibri" pitchFamily="34" charset="0"/>
                <a:cs typeface="Calibri" pitchFamily="34" charset="0"/>
              </a:rPr>
              <a:t>ortaya çıkma ihtimalinin önlenmesi, azaltılması veya hasarın potansiyel şiddet derecesinin azaltılması </a:t>
            </a:r>
            <a:r>
              <a:rPr lang="tr-TR" sz="2000" b="1" i="1" dirty="0" smtClean="0">
                <a:solidFill>
                  <a:srgbClr val="000000"/>
                </a:solidFill>
                <a:latin typeface="Calibri" pitchFamily="34" charset="0"/>
                <a:cs typeface="Calibri" pitchFamily="34" charset="0"/>
              </a:rPr>
              <a:t>amaçlanmalıdır.»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Uygun </a:t>
            </a:r>
            <a:r>
              <a:rPr lang="tr-TR" sz="2000" b="1" i="1" dirty="0">
                <a:solidFill>
                  <a:srgbClr val="000000"/>
                </a:solidFill>
                <a:latin typeface="Calibri" pitchFamily="34" charset="0"/>
                <a:cs typeface="Calibri" pitchFamily="34" charset="0"/>
              </a:rPr>
              <a:t>kontrol ölçümleri bu aşamada devreye girer. </a:t>
            </a:r>
            <a:r>
              <a:rPr lang="tr-TR" sz="2000" i="1" dirty="0" smtClean="0">
                <a:solidFill>
                  <a:srgbClr val="000000"/>
                </a:solidFill>
                <a:latin typeface="Calibri" pitchFamily="34" charset="0"/>
                <a:cs typeface="Calibri" pitchFamily="34" charset="0"/>
              </a:rPr>
              <a:t>Değişimden dolayı </a:t>
            </a:r>
            <a:r>
              <a:rPr lang="tr-TR" sz="2000" i="1" dirty="0">
                <a:solidFill>
                  <a:srgbClr val="000000"/>
                </a:solidFill>
                <a:latin typeface="Calibri" pitchFamily="34" charset="0"/>
                <a:cs typeface="Calibri" pitchFamily="34" charset="0"/>
              </a:rPr>
              <a:t>gelen direnç nedeniyle </a:t>
            </a:r>
            <a:r>
              <a:rPr lang="tr-TR" sz="2000" i="1" dirty="0" smtClean="0">
                <a:solidFill>
                  <a:srgbClr val="000000"/>
                </a:solidFill>
                <a:latin typeface="Calibri" pitchFamily="34" charset="0"/>
                <a:cs typeface="Calibri" pitchFamily="34" charset="0"/>
              </a:rPr>
              <a:t>ölçümler </a:t>
            </a:r>
            <a:r>
              <a:rPr lang="tr-TR" sz="2000" i="1" dirty="0">
                <a:solidFill>
                  <a:srgbClr val="000000"/>
                </a:solidFill>
                <a:latin typeface="Calibri" pitchFamily="34" charset="0"/>
                <a:cs typeface="Calibri" pitchFamily="34" charset="0"/>
              </a:rPr>
              <a:t>uygulanırken uzun zaman </a:t>
            </a:r>
            <a:r>
              <a:rPr lang="tr-TR" sz="2000" i="1" dirty="0" smtClean="0">
                <a:solidFill>
                  <a:srgbClr val="000000"/>
                </a:solidFill>
                <a:latin typeface="Calibri" pitchFamily="34" charset="0"/>
                <a:cs typeface="Calibri" pitchFamily="34" charset="0"/>
              </a:rPr>
              <a:t>alabilir. </a:t>
            </a:r>
          </a:p>
          <a:p>
            <a:pPr algn="ctr">
              <a:spcAft>
                <a:spcPts val="0"/>
              </a:spcAft>
              <a:buClr>
                <a:srgbClr val="292929"/>
              </a:buClr>
              <a:defRPr/>
            </a:pPr>
            <a:endParaRPr lang="tr-TR" sz="9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Bunu ortadan kaldırmak için sık </a:t>
            </a:r>
            <a:r>
              <a:rPr lang="tr-TR" sz="2000" i="1" dirty="0">
                <a:solidFill>
                  <a:srgbClr val="000000"/>
                </a:solidFill>
                <a:latin typeface="Calibri" pitchFamily="34" charset="0"/>
                <a:cs typeface="Calibri" pitchFamily="34" charset="0"/>
              </a:rPr>
              <a:t>sık eğitim, </a:t>
            </a:r>
            <a:r>
              <a:rPr lang="tr-TR" sz="2000" i="1" dirty="0" smtClean="0">
                <a:solidFill>
                  <a:srgbClr val="000000"/>
                </a:solidFill>
                <a:latin typeface="Calibri" pitchFamily="34" charset="0"/>
                <a:cs typeface="Calibri" pitchFamily="34" charset="0"/>
              </a:rPr>
              <a:t>teçhizat </a:t>
            </a:r>
            <a:r>
              <a:rPr lang="tr-TR" sz="2000" i="1" dirty="0">
                <a:solidFill>
                  <a:srgbClr val="000000"/>
                </a:solidFill>
                <a:latin typeface="Calibri" pitchFamily="34" charset="0"/>
                <a:cs typeface="Calibri" pitchFamily="34" charset="0"/>
              </a:rPr>
              <a:t>satın alınması veya tesisat da değişikliğe ihtiyaç duyulabilir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15055492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Önlemlerin</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de Prensipler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800100" lvl="1" indent="-342900">
              <a:spcAft>
                <a:spcPts val="0"/>
              </a:spcAft>
              <a:buClr>
                <a:srgbClr val="292929"/>
              </a:buClr>
              <a:buFont typeface="+mj-lt"/>
              <a:buAutoNum type="arabicPeriod"/>
              <a:defRPr/>
            </a:pPr>
            <a:r>
              <a:rPr lang="tr-TR" sz="1600" b="1" i="1" dirty="0" smtClean="0">
                <a:solidFill>
                  <a:srgbClr val="000000"/>
                </a:solidFill>
                <a:latin typeface="Calibri" pitchFamily="34" charset="0"/>
                <a:cs typeface="Calibri" pitchFamily="34" charset="0"/>
              </a:rPr>
              <a:t>Sistematiklik 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Toplu Koruma </a:t>
            </a:r>
            <a:r>
              <a:rPr lang="tr-TR" sz="1600" b="1" i="1" dirty="0" smtClean="0">
                <a:solidFill>
                  <a:srgbClr val="000000"/>
                </a:solidFill>
                <a:latin typeface="Calibri" pitchFamily="34" charset="0"/>
                <a:cs typeface="Calibri" pitchFamily="34" charset="0"/>
              </a:rPr>
              <a:t>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İlave Risk </a:t>
            </a:r>
            <a:r>
              <a:rPr lang="tr-TR" sz="1600" b="1" i="1" dirty="0" smtClean="0">
                <a:solidFill>
                  <a:srgbClr val="000000"/>
                </a:solidFill>
                <a:latin typeface="Calibri" pitchFamily="34" charset="0"/>
                <a:cs typeface="Calibri" pitchFamily="34" charset="0"/>
              </a:rPr>
              <a:t>Oluşturmama 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Ekonomik Olma </a:t>
            </a:r>
            <a:r>
              <a:rPr lang="tr-TR" sz="1600" b="1" i="1" dirty="0" smtClean="0">
                <a:solidFill>
                  <a:srgbClr val="000000"/>
                </a:solidFill>
                <a:latin typeface="Calibri" pitchFamily="34" charset="0"/>
                <a:cs typeface="Calibri" pitchFamily="34" charset="0"/>
              </a:rPr>
              <a:t>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Risklerin Özgünlüğü </a:t>
            </a:r>
            <a:r>
              <a:rPr lang="tr-TR" sz="1600" b="1" i="1" dirty="0" smtClean="0">
                <a:solidFill>
                  <a:srgbClr val="000000"/>
                </a:solidFill>
                <a:latin typeface="Calibri" pitchFamily="34" charset="0"/>
                <a:cs typeface="Calibri" pitchFamily="34" charset="0"/>
              </a:rPr>
              <a:t>Prensibi,</a:t>
            </a:r>
            <a:endParaRPr lang="tr-TR" sz="1600" b="1" i="1" dirty="0">
              <a:solidFill>
                <a:srgbClr val="000000"/>
              </a:solidFill>
              <a:latin typeface="Calibri" pitchFamily="34" charset="0"/>
              <a:cs typeface="Calibri" pitchFamily="34" charset="0"/>
            </a:endParaRP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Risk Algılama Değişkenliği </a:t>
            </a:r>
            <a:r>
              <a:rPr lang="tr-TR" sz="1600" b="1" i="1" dirty="0" smtClean="0">
                <a:solidFill>
                  <a:srgbClr val="000000"/>
                </a:solidFill>
                <a:latin typeface="Calibri" pitchFamily="34" charset="0"/>
                <a:cs typeface="Calibri" pitchFamily="34" charset="0"/>
              </a:rPr>
              <a:t>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Sübjektiflik </a:t>
            </a:r>
            <a:r>
              <a:rPr lang="tr-TR" sz="1600" b="1" i="1" dirty="0" smtClean="0">
                <a:solidFill>
                  <a:srgbClr val="000000"/>
                </a:solidFill>
                <a:latin typeface="Calibri" pitchFamily="34" charset="0"/>
                <a:cs typeface="Calibri" pitchFamily="34" charset="0"/>
              </a:rPr>
              <a:t>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Katılımcılık </a:t>
            </a:r>
            <a:r>
              <a:rPr lang="tr-TR" sz="1600" b="1" i="1" dirty="0" smtClean="0">
                <a:solidFill>
                  <a:srgbClr val="000000"/>
                </a:solidFill>
                <a:latin typeface="Calibri" pitchFamily="34" charset="0"/>
                <a:cs typeface="Calibri" pitchFamily="34" charset="0"/>
              </a:rPr>
              <a:t>Prensibi,</a:t>
            </a:r>
          </a:p>
          <a:p>
            <a:pPr marL="800100" lvl="1" indent="-342900">
              <a:spcAft>
                <a:spcPts val="0"/>
              </a:spcAft>
              <a:buClr>
                <a:srgbClr val="292929"/>
              </a:buClr>
              <a:buFont typeface="+mj-lt"/>
              <a:buAutoNum type="arabicPeriod"/>
              <a:defRPr/>
            </a:pPr>
            <a:r>
              <a:rPr lang="tr-TR" sz="1600" b="1" i="1" dirty="0">
                <a:solidFill>
                  <a:srgbClr val="000000"/>
                </a:solidFill>
                <a:latin typeface="Calibri" pitchFamily="34" charset="0"/>
                <a:cs typeface="Calibri" pitchFamily="34" charset="0"/>
              </a:rPr>
              <a:t>Proaktif Yaklaşım </a:t>
            </a:r>
            <a:r>
              <a:rPr lang="tr-TR" sz="1600" b="1" i="1" dirty="0" smtClean="0">
                <a:solidFill>
                  <a:srgbClr val="000000"/>
                </a:solidFill>
                <a:latin typeface="Calibri" pitchFamily="34" charset="0"/>
                <a:cs typeface="Calibri" pitchFamily="34" charset="0"/>
              </a:rPr>
              <a:t>Prensibi,</a:t>
            </a:r>
            <a:endParaRPr lang="tr-TR" sz="1600" b="1" i="1" dirty="0">
              <a:solidFill>
                <a:srgbClr val="000000"/>
              </a:solidFill>
              <a:latin typeface="Calibri" pitchFamily="34" charset="0"/>
              <a:cs typeface="Calibri" pitchFamily="34" charset="0"/>
            </a:endParaRPr>
          </a:p>
          <a:p>
            <a:pPr marL="800100" lvl="1" indent="-342900">
              <a:spcAft>
                <a:spcPts val="0"/>
              </a:spcAft>
              <a:buClr>
                <a:srgbClr val="292929"/>
              </a:buClr>
              <a:buFont typeface="+mj-lt"/>
              <a:buAutoNum type="arabicPeriod"/>
              <a:defRPr/>
            </a:pPr>
            <a:r>
              <a:rPr lang="tr-TR" sz="1600" b="1" i="1" dirty="0" smtClean="0">
                <a:solidFill>
                  <a:srgbClr val="000000"/>
                </a:solidFill>
                <a:latin typeface="Calibri" pitchFamily="34" charset="0"/>
                <a:cs typeface="Calibri" pitchFamily="34" charset="0"/>
              </a:rPr>
              <a:t>Mali </a:t>
            </a:r>
            <a:r>
              <a:rPr lang="tr-TR" sz="1600" b="1" i="1" dirty="0">
                <a:solidFill>
                  <a:srgbClr val="000000"/>
                </a:solidFill>
                <a:latin typeface="Calibri" pitchFamily="34" charset="0"/>
                <a:cs typeface="Calibri" pitchFamily="34" charset="0"/>
              </a:rPr>
              <a:t>Yük Getirmeme </a:t>
            </a:r>
            <a:r>
              <a:rPr lang="tr-TR" sz="1600" b="1" i="1" dirty="0" smtClean="0">
                <a:solidFill>
                  <a:srgbClr val="000000"/>
                </a:solidFill>
                <a:latin typeface="Calibri" pitchFamily="34" charset="0"/>
                <a:cs typeface="Calibri" pitchFamily="34" charset="0"/>
              </a:rPr>
              <a:t>Prensibi,</a:t>
            </a:r>
            <a:endParaRPr lang="tr-TR" sz="1600" b="1" i="1" dirty="0">
              <a:solidFill>
                <a:srgbClr val="000000"/>
              </a:solidFill>
              <a:latin typeface="Calibri" pitchFamily="34" charset="0"/>
              <a:cs typeface="Calibri" pitchFamily="34" charset="0"/>
            </a:endParaRPr>
          </a:p>
          <a:p>
            <a:pPr marL="800100" lvl="1" indent="-342900">
              <a:spcAft>
                <a:spcPts val="0"/>
              </a:spcAft>
              <a:buClr>
                <a:srgbClr val="292929"/>
              </a:buClr>
              <a:buFont typeface="+mj-lt"/>
              <a:buAutoNum type="arabicPeriod"/>
              <a:defRPr/>
            </a:pPr>
            <a:r>
              <a:rPr lang="tr-TR" sz="1600" b="1" i="1" dirty="0" smtClean="0">
                <a:solidFill>
                  <a:srgbClr val="000000"/>
                </a:solidFill>
                <a:latin typeface="Calibri" pitchFamily="34" charset="0"/>
                <a:cs typeface="Calibri" pitchFamily="34" charset="0"/>
              </a:rPr>
              <a:t>Koruma </a:t>
            </a:r>
            <a:r>
              <a:rPr lang="tr-TR" sz="1600" b="1" i="1" dirty="0">
                <a:solidFill>
                  <a:srgbClr val="000000"/>
                </a:solidFill>
                <a:latin typeface="Calibri" pitchFamily="34" charset="0"/>
                <a:cs typeface="Calibri" pitchFamily="34" charset="0"/>
              </a:rPr>
              <a:t>Düzeyini Yükseltme </a:t>
            </a:r>
            <a:r>
              <a:rPr lang="tr-TR" sz="1600" b="1" i="1" dirty="0" smtClean="0">
                <a:solidFill>
                  <a:srgbClr val="000000"/>
                </a:solidFill>
                <a:latin typeface="Calibri" pitchFamily="34" charset="0"/>
                <a:cs typeface="Calibri" pitchFamily="34" charset="0"/>
              </a:rPr>
              <a:t>Prensibi,</a:t>
            </a:r>
            <a:endParaRPr lang="tr-TR" sz="1600" b="1" i="1" dirty="0">
              <a:solidFill>
                <a:srgbClr val="000000"/>
              </a:solidFill>
              <a:latin typeface="Calibri" pitchFamily="34" charset="0"/>
              <a:cs typeface="Calibri" pitchFamily="34" charset="0"/>
            </a:endParaRPr>
          </a:p>
          <a:p>
            <a:pPr marL="800100" lvl="1" indent="-342900">
              <a:spcAft>
                <a:spcPts val="0"/>
              </a:spcAft>
              <a:buClr>
                <a:srgbClr val="292929"/>
              </a:buClr>
              <a:buFont typeface="+mj-lt"/>
              <a:buAutoNum type="arabicPeriod"/>
              <a:defRPr/>
            </a:pPr>
            <a:r>
              <a:rPr lang="tr-TR" sz="1600" b="1" i="1" dirty="0" smtClean="0">
                <a:solidFill>
                  <a:srgbClr val="000000"/>
                </a:solidFill>
                <a:latin typeface="Calibri" pitchFamily="34" charset="0"/>
                <a:cs typeface="Calibri" pitchFamily="34" charset="0"/>
              </a:rPr>
              <a:t>Diğer </a:t>
            </a:r>
            <a:r>
              <a:rPr lang="tr-TR" sz="1600" b="1" i="1" dirty="0">
                <a:solidFill>
                  <a:srgbClr val="000000"/>
                </a:solidFill>
                <a:latin typeface="Calibri" pitchFamily="34" charset="0"/>
                <a:cs typeface="Calibri" pitchFamily="34" charset="0"/>
              </a:rPr>
              <a:t>Sistemlere Entegre Olabilme </a:t>
            </a:r>
            <a:r>
              <a:rPr lang="tr-TR" sz="1600" b="1" i="1" dirty="0" smtClean="0">
                <a:solidFill>
                  <a:srgbClr val="000000"/>
                </a:solidFill>
                <a:latin typeface="Calibri" pitchFamily="34" charset="0"/>
                <a:cs typeface="Calibri" pitchFamily="34" charset="0"/>
              </a:rPr>
              <a:t>Prensibi,</a:t>
            </a:r>
            <a:endParaRPr lang="tr-TR" sz="1600" b="1" i="1" dirty="0">
              <a:solidFill>
                <a:srgbClr val="000000"/>
              </a:solidFill>
              <a:latin typeface="Calibri" pitchFamily="34" charset="0"/>
              <a:cs typeface="Calibri" pitchFamily="34" charset="0"/>
            </a:endParaRPr>
          </a:p>
          <a:p>
            <a:pPr marL="800100" lvl="1" indent="-342900">
              <a:spcAft>
                <a:spcPts val="0"/>
              </a:spcAft>
              <a:buClr>
                <a:srgbClr val="292929"/>
              </a:buClr>
              <a:buFont typeface="+mj-lt"/>
              <a:buAutoNum type="arabicPeriod"/>
              <a:defRPr/>
            </a:pPr>
            <a:r>
              <a:rPr lang="tr-TR" sz="1600" b="1" i="1" dirty="0" smtClean="0">
                <a:solidFill>
                  <a:srgbClr val="000000"/>
                </a:solidFill>
                <a:latin typeface="Calibri" pitchFamily="34" charset="0"/>
                <a:cs typeface="Calibri" pitchFamily="34" charset="0"/>
              </a:rPr>
              <a:t>Gözden </a:t>
            </a:r>
            <a:r>
              <a:rPr lang="tr-TR" sz="1600" b="1" i="1" dirty="0">
                <a:solidFill>
                  <a:srgbClr val="000000"/>
                </a:solidFill>
                <a:latin typeface="Calibri" pitchFamily="34" charset="0"/>
                <a:cs typeface="Calibri" pitchFamily="34" charset="0"/>
              </a:rPr>
              <a:t>Geçirme ve Sürekli </a:t>
            </a:r>
            <a:r>
              <a:rPr lang="tr-TR" sz="1600" b="1" i="1" dirty="0" smtClean="0">
                <a:solidFill>
                  <a:srgbClr val="000000"/>
                </a:solidFill>
                <a:latin typeface="Calibri" pitchFamily="34" charset="0"/>
                <a:cs typeface="Calibri" pitchFamily="34" charset="0"/>
              </a:rPr>
              <a:t>İyileştirme Prensibi,</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3999870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Sistematiklik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Risk Değerlendirme çalışmaları başından </a:t>
            </a:r>
            <a:r>
              <a:rPr lang="tr-TR" sz="2000" i="1" dirty="0" smtClean="0">
                <a:solidFill>
                  <a:srgbClr val="000000"/>
                </a:solidFill>
                <a:latin typeface="Calibri" pitchFamily="34" charset="0"/>
                <a:cs typeface="Calibri" pitchFamily="34" charset="0"/>
              </a:rPr>
              <a:t>sonuna kadar </a:t>
            </a:r>
            <a:r>
              <a:rPr lang="tr-TR" sz="2000" i="1" dirty="0">
                <a:solidFill>
                  <a:srgbClr val="000000"/>
                </a:solidFill>
                <a:latin typeface="Calibri" pitchFamily="34" charset="0"/>
                <a:cs typeface="Calibri" pitchFamily="34" charset="0"/>
              </a:rPr>
              <a:t>sistematik bir yaklaşım ve kurgu </a:t>
            </a:r>
            <a:r>
              <a:rPr lang="tr-TR" sz="2000" i="1" dirty="0" smtClean="0">
                <a:solidFill>
                  <a:srgbClr val="000000"/>
                </a:solidFill>
                <a:latin typeface="Calibri" pitchFamily="34" charset="0"/>
                <a:cs typeface="Calibri" pitchFamily="34" charset="0"/>
              </a:rPr>
              <a:t>içinde yürütülmelidir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4876940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Toplu Koruma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Risk kontrol çalışmalarında öncelik, </a:t>
            </a:r>
            <a:r>
              <a:rPr lang="tr-TR" sz="2000" i="1" dirty="0" smtClean="0">
                <a:solidFill>
                  <a:srgbClr val="000000"/>
                </a:solidFill>
                <a:latin typeface="Calibri" pitchFamily="34" charset="0"/>
                <a:cs typeface="Calibri" pitchFamily="34" charset="0"/>
              </a:rPr>
              <a:t>kişisel korunma </a:t>
            </a:r>
            <a:r>
              <a:rPr lang="tr-TR" sz="2000" i="1" dirty="0">
                <a:solidFill>
                  <a:srgbClr val="000000"/>
                </a:solidFill>
                <a:latin typeface="Calibri" pitchFamily="34" charset="0"/>
                <a:cs typeface="Calibri" pitchFamily="34" charset="0"/>
              </a:rPr>
              <a:t>tekniklerine değil toplu </a:t>
            </a:r>
            <a:r>
              <a:rPr lang="tr-TR" sz="2000" i="1" dirty="0" smtClean="0">
                <a:solidFill>
                  <a:srgbClr val="000000"/>
                </a:solidFill>
                <a:latin typeface="Calibri" pitchFamily="34" charset="0"/>
                <a:cs typeface="Calibri" pitchFamily="34" charset="0"/>
              </a:rPr>
              <a:t>korunma tekniklerine verilmelidir.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4266728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«Bir </a:t>
            </a:r>
            <a:r>
              <a:rPr lang="tr-TR" sz="2000" b="1" i="1" dirty="0">
                <a:solidFill>
                  <a:srgbClr val="000000"/>
                </a:solidFill>
                <a:latin typeface="Calibri" pitchFamily="34" charset="0"/>
                <a:cs typeface="Calibri" pitchFamily="34" charset="0"/>
              </a:rPr>
              <a:t>kimyasal maddenin zarar verme potansiyelinin çalışma ve/veya maruziyet koşullarında ortaya çıkma </a:t>
            </a:r>
            <a:r>
              <a:rPr lang="tr-TR" sz="2000" b="1" i="1" dirty="0" smtClean="0">
                <a:solidFill>
                  <a:srgbClr val="000000"/>
                </a:solidFill>
                <a:latin typeface="Calibri" pitchFamily="34" charset="0"/>
                <a:cs typeface="Calibri" pitchFamily="34" charset="0"/>
              </a:rPr>
              <a:t>olasılığı»</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Tehlikeden kaynaklanacak kayıp, yaralanma ya da başka zararlı sonuç meydana gelme </a:t>
            </a:r>
            <a:r>
              <a:rPr lang="tr-TR" sz="2000" b="1" i="1" dirty="0" smtClean="0">
                <a:solidFill>
                  <a:srgbClr val="000000"/>
                </a:solidFill>
                <a:latin typeface="Calibri" pitchFamily="34" charset="0"/>
                <a:cs typeface="Calibri" pitchFamily="34" charset="0"/>
              </a:rPr>
              <a:t>ihtimali»</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a:t>
            </a:r>
            <a:r>
              <a:rPr lang="tr-TR" sz="2000" i="1" dirty="0">
                <a:solidFill>
                  <a:srgbClr val="000000"/>
                </a:solidFill>
                <a:latin typeface="Calibri" pitchFamily="34" charset="0"/>
                <a:cs typeface="Calibri" pitchFamily="34" charset="0"/>
              </a:rPr>
              <a:t>İSG Risk Değerlendirmesi Yönetmeliği-Aralık-2013)</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5" name="Grup 34"/>
          <p:cNvGrpSpPr/>
          <p:nvPr/>
        </p:nvGrpSpPr>
        <p:grpSpPr>
          <a:xfrm>
            <a:off x="2657734" y="5427937"/>
            <a:ext cx="6162416" cy="663371"/>
            <a:chOff x="2644311" y="5451679"/>
            <a:chExt cx="6162416" cy="663371"/>
          </a:xfrm>
        </p:grpSpPr>
        <p:grpSp>
          <p:nvGrpSpPr>
            <p:cNvPr id="36" name="Group 51"/>
            <p:cNvGrpSpPr>
              <a:grpSpLocks/>
            </p:cNvGrpSpPr>
            <p:nvPr/>
          </p:nvGrpSpPr>
          <p:grpSpPr bwMode="auto">
            <a:xfrm>
              <a:off x="2644311" y="5451679"/>
              <a:ext cx="648968" cy="663371"/>
              <a:chOff x="1868" y="1082"/>
              <a:chExt cx="1942" cy="1942"/>
            </a:xfrm>
          </p:grpSpPr>
          <p:sp>
            <p:nvSpPr>
              <p:cNvPr id="3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39"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4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41"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42"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43"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44" name="Group 58"/>
              <p:cNvGrpSpPr>
                <a:grpSpLocks noChangeAspect="1"/>
              </p:cNvGrpSpPr>
              <p:nvPr/>
            </p:nvGrpSpPr>
            <p:grpSpPr bwMode="auto">
              <a:xfrm>
                <a:off x="2808" y="2807"/>
                <a:ext cx="62" cy="63"/>
                <a:chOff x="1684" y="2400"/>
                <a:chExt cx="41" cy="41"/>
              </a:xfrm>
            </p:grpSpPr>
            <p:sp>
              <p:nvSpPr>
                <p:cNvPr id="49"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50"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45" name="Group 61"/>
              <p:cNvGrpSpPr>
                <a:grpSpLocks noChangeAspect="1"/>
              </p:cNvGrpSpPr>
              <p:nvPr/>
            </p:nvGrpSpPr>
            <p:grpSpPr bwMode="auto">
              <a:xfrm>
                <a:off x="2808" y="1211"/>
                <a:ext cx="62" cy="63"/>
                <a:chOff x="1684" y="2400"/>
                <a:chExt cx="41" cy="41"/>
              </a:xfrm>
            </p:grpSpPr>
            <p:sp>
              <p:nvSpPr>
                <p:cNvPr id="47"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8"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46"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3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Risk tanımı (2)</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2419214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barn(inVertical)">
                                      <p:cBhvr>
                                        <p:cTn id="1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İlave Risk Oluşturmama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Risk kontrol yöntemlerinin seçiminde </a:t>
            </a:r>
            <a:r>
              <a:rPr lang="tr-TR" sz="2000" i="1" dirty="0" smtClean="0">
                <a:solidFill>
                  <a:srgbClr val="000000"/>
                </a:solidFill>
                <a:latin typeface="Calibri" pitchFamily="34" charset="0"/>
                <a:cs typeface="Calibri" pitchFamily="34" charset="0"/>
              </a:rPr>
              <a:t>ve uygulamasında</a:t>
            </a:r>
            <a:r>
              <a:rPr lang="tr-TR" sz="2000" i="1" dirty="0">
                <a:solidFill>
                  <a:srgbClr val="000000"/>
                </a:solidFill>
                <a:latin typeface="Calibri" pitchFamily="34" charset="0"/>
                <a:cs typeface="Calibri" pitchFamily="34" charset="0"/>
              </a:rPr>
              <a:t>, operatörler ve diğer çalışanlar </a:t>
            </a:r>
            <a:r>
              <a:rPr lang="tr-TR" sz="2000" i="1" dirty="0" smtClean="0">
                <a:solidFill>
                  <a:srgbClr val="000000"/>
                </a:solidFill>
                <a:latin typeface="Calibri" pitchFamily="34" charset="0"/>
                <a:cs typeface="Calibri" pitchFamily="34" charset="0"/>
              </a:rPr>
              <a:t>için ilave </a:t>
            </a:r>
            <a:r>
              <a:rPr lang="tr-TR" sz="2000" i="1" dirty="0">
                <a:solidFill>
                  <a:srgbClr val="000000"/>
                </a:solidFill>
                <a:latin typeface="Calibri" pitchFamily="34" charset="0"/>
                <a:cs typeface="Calibri" pitchFamily="34" charset="0"/>
              </a:rPr>
              <a:t>risk oluşturulmamasına azami dikkat edilmelidir.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86937316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Ekonomik Olma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Risk kontrol yöntemi ile koruma derecesi arasında</a:t>
            </a:r>
          </a:p>
          <a:p>
            <a:pPr algn="ctr">
              <a:spcAft>
                <a:spcPts val="0"/>
              </a:spcAft>
              <a:buClr>
                <a:srgbClr val="292929"/>
              </a:buClr>
              <a:defRPr/>
            </a:pPr>
            <a:r>
              <a:rPr lang="tr-TR" sz="2000" i="1" dirty="0">
                <a:solidFill>
                  <a:srgbClr val="000000"/>
                </a:solidFill>
                <a:latin typeface="Calibri" pitchFamily="34" charset="0"/>
                <a:cs typeface="Calibri" pitchFamily="34" charset="0"/>
              </a:rPr>
              <a:t>ekonomiklik açısından bir bağıntı bulunmalıdır.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En az harcama </a:t>
            </a:r>
            <a:r>
              <a:rPr lang="tr-TR" sz="2000" i="1" dirty="0">
                <a:solidFill>
                  <a:srgbClr val="000000"/>
                </a:solidFill>
                <a:latin typeface="Calibri" pitchFamily="34" charset="0"/>
                <a:cs typeface="Calibri" pitchFamily="34" charset="0"/>
              </a:rPr>
              <a:t>ile en yüksek koruma derecesini </a:t>
            </a:r>
            <a:r>
              <a:rPr lang="tr-TR" sz="2000" i="1" dirty="0" smtClean="0">
                <a:solidFill>
                  <a:srgbClr val="000000"/>
                </a:solidFill>
                <a:latin typeface="Calibri" pitchFamily="34" charset="0"/>
                <a:cs typeface="Calibri" pitchFamily="34" charset="0"/>
              </a:rPr>
              <a:t>sağlayan kontrol </a:t>
            </a:r>
            <a:r>
              <a:rPr lang="tr-TR" sz="2000" i="1" dirty="0">
                <a:solidFill>
                  <a:srgbClr val="000000"/>
                </a:solidFill>
                <a:latin typeface="Calibri" pitchFamily="34" charset="0"/>
                <a:cs typeface="Calibri" pitchFamily="34" charset="0"/>
              </a:rPr>
              <a:t>yöntemleri araştırılarak tercih </a:t>
            </a:r>
            <a:r>
              <a:rPr lang="tr-TR" sz="2000" i="1" dirty="0" smtClean="0">
                <a:solidFill>
                  <a:srgbClr val="000000"/>
                </a:solidFill>
                <a:latin typeface="Calibri" pitchFamily="34" charset="0"/>
                <a:cs typeface="Calibri" pitchFamily="34" charset="0"/>
              </a:rPr>
              <a:t>edilmelidir.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893533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Risklerin Özgünlüğü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Her kuruluşta risklerin ve kontrol </a:t>
            </a:r>
            <a:r>
              <a:rPr lang="tr-TR" sz="2000" i="1" dirty="0" smtClean="0">
                <a:solidFill>
                  <a:srgbClr val="000000"/>
                </a:solidFill>
                <a:latin typeface="Calibri" pitchFamily="34" charset="0"/>
                <a:cs typeface="Calibri" pitchFamily="34" charset="0"/>
              </a:rPr>
              <a:t>yöntemlerinin kuruluşa </a:t>
            </a:r>
            <a:r>
              <a:rPr lang="tr-TR" sz="2000" i="1" dirty="0">
                <a:solidFill>
                  <a:srgbClr val="000000"/>
                </a:solidFill>
                <a:latin typeface="Calibri" pitchFamily="34" charset="0"/>
                <a:cs typeface="Calibri" pitchFamily="34" charset="0"/>
              </a:rPr>
              <a:t>özgü olduğu unutulmamalıdır.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Benzer </a:t>
            </a:r>
            <a:r>
              <a:rPr lang="tr-TR" sz="2000" i="1" dirty="0">
                <a:solidFill>
                  <a:srgbClr val="000000"/>
                </a:solidFill>
                <a:latin typeface="Calibri" pitchFamily="34" charset="0"/>
                <a:cs typeface="Calibri" pitchFamily="34" charset="0"/>
              </a:rPr>
              <a:t>işyeri</a:t>
            </a:r>
            <a:r>
              <a:rPr lang="tr-TR" sz="2000" i="1" dirty="0" smtClean="0">
                <a:solidFill>
                  <a:srgbClr val="000000"/>
                </a:solidFill>
                <a:latin typeface="Calibri" pitchFamily="34" charset="0"/>
                <a:cs typeface="Calibri" pitchFamily="34" charset="0"/>
              </a:rPr>
              <a:t>, makine</a:t>
            </a:r>
            <a:r>
              <a:rPr lang="tr-TR" sz="2000" i="1" dirty="0">
                <a:solidFill>
                  <a:srgbClr val="000000"/>
                </a:solidFill>
                <a:latin typeface="Calibri" pitchFamily="34" charset="0"/>
                <a:cs typeface="Calibri" pitchFamily="34" charset="0"/>
              </a:rPr>
              <a:t>, ekipman ve şartlardan bile farklı </a:t>
            </a:r>
            <a:r>
              <a:rPr lang="tr-TR" sz="2000" i="1" dirty="0" smtClean="0">
                <a:solidFill>
                  <a:srgbClr val="000000"/>
                </a:solidFill>
                <a:latin typeface="Calibri" pitchFamily="34" charset="0"/>
                <a:cs typeface="Calibri" pitchFamily="34" charset="0"/>
              </a:rPr>
              <a:t>risklerden kaynaklanabileceği </a:t>
            </a:r>
            <a:r>
              <a:rPr lang="tr-TR" sz="2000" i="1" dirty="0">
                <a:solidFill>
                  <a:srgbClr val="000000"/>
                </a:solidFill>
                <a:latin typeface="Calibri" pitchFamily="34" charset="0"/>
                <a:cs typeface="Calibri" pitchFamily="34" charset="0"/>
              </a:rPr>
              <a:t>ve farklı risk kontrol </a:t>
            </a:r>
            <a:r>
              <a:rPr lang="tr-TR" sz="2000" i="1" dirty="0" smtClean="0">
                <a:solidFill>
                  <a:srgbClr val="000000"/>
                </a:solidFill>
                <a:latin typeface="Calibri" pitchFamily="34" charset="0"/>
                <a:cs typeface="Calibri" pitchFamily="34" charset="0"/>
              </a:rPr>
              <a:t>yöntemlerinin uygulanabileceği </a:t>
            </a:r>
            <a:r>
              <a:rPr lang="tr-TR" sz="2000" i="1" dirty="0">
                <a:solidFill>
                  <a:srgbClr val="000000"/>
                </a:solidFill>
                <a:latin typeface="Calibri" pitchFamily="34" charset="0"/>
                <a:cs typeface="Calibri" pitchFamily="34" charset="0"/>
              </a:rPr>
              <a:t>dikkate alınmalıdır.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5</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3879474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Algılama Değişkenliği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Riskler, mevcut </a:t>
            </a:r>
            <a:r>
              <a:rPr lang="tr-TR" sz="2000" i="1" dirty="0">
                <a:solidFill>
                  <a:srgbClr val="000000"/>
                </a:solidFill>
                <a:latin typeface="Calibri" pitchFamily="34" charset="0"/>
                <a:cs typeface="Calibri" pitchFamily="34" charset="0"/>
              </a:rPr>
              <a:t>riskler algılayıcıların (</a:t>
            </a:r>
            <a:r>
              <a:rPr lang="tr-TR" sz="2000" i="1" dirty="0" smtClean="0">
                <a:solidFill>
                  <a:srgbClr val="000000"/>
                </a:solidFill>
                <a:latin typeface="Calibri" pitchFamily="34" charset="0"/>
                <a:cs typeface="Calibri" pitchFamily="34" charset="0"/>
              </a:rPr>
              <a:t>kişilerin) özelliklerinden </a:t>
            </a:r>
            <a:r>
              <a:rPr lang="tr-TR" sz="2000" i="1" dirty="0">
                <a:solidFill>
                  <a:srgbClr val="000000"/>
                </a:solidFill>
                <a:latin typeface="Calibri" pitchFamily="34" charset="0"/>
                <a:cs typeface="Calibri" pitchFamily="34" charset="0"/>
              </a:rPr>
              <a:t>dolayı farklı düzey ve </a:t>
            </a:r>
            <a:r>
              <a:rPr lang="tr-TR" sz="2000" i="1" dirty="0" smtClean="0">
                <a:solidFill>
                  <a:srgbClr val="000000"/>
                </a:solidFill>
                <a:latin typeface="Calibri" pitchFamily="34" charset="0"/>
                <a:cs typeface="Calibri" pitchFamily="34" charset="0"/>
              </a:rPr>
              <a:t>şekillerde algılanabilirler</a:t>
            </a:r>
            <a:r>
              <a:rPr lang="tr-TR" sz="2000" i="1" dirty="0">
                <a:solidFill>
                  <a:srgbClr val="000000"/>
                </a:solidFill>
                <a:latin typeface="Calibri" pitchFamily="34" charset="0"/>
                <a:cs typeface="Calibri" pitchFamily="34" charset="0"/>
              </a:rPr>
              <a:t>.</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farklılığın başlıca sebepleri arasında; </a:t>
            </a:r>
            <a:r>
              <a:rPr lang="tr-TR" sz="2000" i="1" dirty="0" smtClean="0">
                <a:solidFill>
                  <a:srgbClr val="000000"/>
                </a:solidFill>
                <a:latin typeface="Calibri" pitchFamily="34" charset="0"/>
                <a:cs typeface="Calibri" pitchFamily="34" charset="0"/>
              </a:rPr>
              <a:t>eğitim, kültür</a:t>
            </a:r>
            <a:r>
              <a:rPr lang="tr-TR" sz="2000" i="1" dirty="0">
                <a:solidFill>
                  <a:srgbClr val="000000"/>
                </a:solidFill>
                <a:latin typeface="Calibri" pitchFamily="34" charset="0"/>
                <a:cs typeface="Calibri" pitchFamily="34" charset="0"/>
              </a:rPr>
              <a:t>, statü, sosyal yapı, tecrübe, </a:t>
            </a:r>
            <a:r>
              <a:rPr lang="tr-TR" sz="2000" i="1" dirty="0" smtClean="0">
                <a:solidFill>
                  <a:srgbClr val="000000"/>
                </a:solidFill>
                <a:latin typeface="Calibri" pitchFamily="34" charset="0"/>
                <a:cs typeface="Calibri" pitchFamily="34" charset="0"/>
              </a:rPr>
              <a:t>ekonomik durum gibi </a:t>
            </a:r>
            <a:r>
              <a:rPr lang="tr-TR" sz="2000" i="1" dirty="0">
                <a:solidFill>
                  <a:srgbClr val="000000"/>
                </a:solidFill>
                <a:latin typeface="Calibri" pitchFamily="34" charset="0"/>
                <a:cs typeface="Calibri" pitchFamily="34" charset="0"/>
              </a:rPr>
              <a:t>sebepler yer almaktadır.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6</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3490347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Sübjektiflik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Risk </a:t>
            </a:r>
            <a:r>
              <a:rPr lang="tr-TR" sz="2000" i="1" dirty="0">
                <a:solidFill>
                  <a:srgbClr val="000000"/>
                </a:solidFill>
                <a:latin typeface="Calibri" pitchFamily="34" charset="0"/>
                <a:cs typeface="Calibri" pitchFamily="34" charset="0"/>
              </a:rPr>
              <a:t>Değerlendirmesi işleminin bütün </a:t>
            </a:r>
            <a:r>
              <a:rPr lang="tr-TR" sz="2000" i="1" dirty="0" smtClean="0">
                <a:solidFill>
                  <a:srgbClr val="000000"/>
                </a:solidFill>
                <a:latin typeface="Calibri" pitchFamily="34" charset="0"/>
                <a:cs typeface="Calibri" pitchFamily="34" charset="0"/>
              </a:rPr>
              <a:t>aşamaları sübjektif </a:t>
            </a:r>
            <a:r>
              <a:rPr lang="tr-TR" sz="2000" i="1" dirty="0">
                <a:solidFill>
                  <a:srgbClr val="000000"/>
                </a:solidFill>
                <a:latin typeface="Calibri" pitchFamily="34" charset="0"/>
                <a:cs typeface="Calibri" pitchFamily="34" charset="0"/>
              </a:rPr>
              <a:t>kabul ve kararlara dayanmaktadır. </a:t>
            </a:r>
            <a:r>
              <a:rPr lang="tr-TR" sz="2000" i="1" dirty="0" smtClean="0">
                <a:solidFill>
                  <a:srgbClr val="000000"/>
                </a:solidFill>
                <a:latin typeface="Calibri" pitchFamily="34" charset="0"/>
                <a:cs typeface="Calibri" pitchFamily="34" charset="0"/>
              </a:rPr>
              <a:t>Risk algılaması</a:t>
            </a:r>
            <a:r>
              <a:rPr lang="tr-TR" sz="2000" i="1" dirty="0">
                <a:solidFill>
                  <a:srgbClr val="000000"/>
                </a:solidFill>
                <a:latin typeface="Calibri" pitchFamily="34" charset="0"/>
                <a:cs typeface="Calibri" pitchFamily="34" charset="0"/>
              </a:rPr>
              <a:t>, olayın gerçekleşme ihtimali, </a:t>
            </a:r>
            <a:r>
              <a:rPr lang="tr-TR" sz="2000" i="1" dirty="0" smtClean="0">
                <a:solidFill>
                  <a:srgbClr val="000000"/>
                </a:solidFill>
                <a:latin typeface="Calibri" pitchFamily="34" charset="0"/>
                <a:cs typeface="Calibri" pitchFamily="34" charset="0"/>
              </a:rPr>
              <a:t>zarar-hasarın derecesi</a:t>
            </a:r>
            <a:r>
              <a:rPr lang="tr-TR" sz="2000" i="1" dirty="0">
                <a:solidFill>
                  <a:srgbClr val="000000"/>
                </a:solidFill>
                <a:latin typeface="Calibri" pitchFamily="34" charset="0"/>
                <a:cs typeface="Calibri" pitchFamily="34" charset="0"/>
              </a:rPr>
              <a:t>, kontrol tedbirlerinin etkinliği, tecrübe </a:t>
            </a:r>
            <a:r>
              <a:rPr lang="tr-TR" sz="2000" i="1" dirty="0" smtClean="0">
                <a:solidFill>
                  <a:srgbClr val="000000"/>
                </a:solidFill>
                <a:latin typeface="Calibri" pitchFamily="34" charset="0"/>
                <a:cs typeface="Calibri" pitchFamily="34" charset="0"/>
              </a:rPr>
              <a:t>gibi bütün </a:t>
            </a:r>
            <a:r>
              <a:rPr lang="tr-TR" sz="2000" i="1" dirty="0">
                <a:solidFill>
                  <a:srgbClr val="000000"/>
                </a:solidFill>
                <a:latin typeface="Calibri" pitchFamily="34" charset="0"/>
                <a:cs typeface="Calibri" pitchFamily="34" charset="0"/>
              </a:rPr>
              <a:t>konular sübjektif konular olup kişiden </a:t>
            </a:r>
            <a:r>
              <a:rPr lang="tr-TR" sz="2000" i="1" dirty="0" smtClean="0">
                <a:solidFill>
                  <a:srgbClr val="000000"/>
                </a:solidFill>
                <a:latin typeface="Calibri" pitchFamily="34" charset="0"/>
                <a:cs typeface="Calibri" pitchFamily="34" charset="0"/>
              </a:rPr>
              <a:t>kişiye farklılık </a:t>
            </a:r>
            <a:r>
              <a:rPr lang="tr-TR" sz="2000" i="1" dirty="0">
                <a:solidFill>
                  <a:srgbClr val="000000"/>
                </a:solidFill>
                <a:latin typeface="Calibri" pitchFamily="34" charset="0"/>
                <a:cs typeface="Calibri" pitchFamily="34" charset="0"/>
              </a:rPr>
              <a:t>göstermektedir.</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farklılığın ortadan kaldırılması ya da </a:t>
            </a:r>
            <a:r>
              <a:rPr lang="tr-TR" sz="2000" i="1" dirty="0" smtClean="0">
                <a:solidFill>
                  <a:srgbClr val="000000"/>
                </a:solidFill>
                <a:latin typeface="Calibri" pitchFamily="34" charset="0"/>
                <a:cs typeface="Calibri" pitchFamily="34" charset="0"/>
              </a:rPr>
              <a:t>asgariye indirilmesi </a:t>
            </a:r>
            <a:r>
              <a:rPr lang="tr-TR" sz="2000" i="1" dirty="0">
                <a:solidFill>
                  <a:srgbClr val="000000"/>
                </a:solidFill>
                <a:latin typeface="Calibri" pitchFamily="34" charset="0"/>
                <a:cs typeface="Calibri" pitchFamily="34" charset="0"/>
              </a:rPr>
              <a:t>için geniş kapsamlı ve detaylı, ülke </a:t>
            </a:r>
            <a:r>
              <a:rPr lang="tr-TR" sz="2000" i="1" dirty="0" smtClean="0">
                <a:solidFill>
                  <a:srgbClr val="000000"/>
                </a:solidFill>
                <a:latin typeface="Calibri" pitchFamily="34" charset="0"/>
                <a:cs typeface="Calibri" pitchFamily="34" charset="0"/>
              </a:rPr>
              <a:t>ve kuruluş </a:t>
            </a:r>
            <a:r>
              <a:rPr lang="tr-TR" sz="2000" i="1" dirty="0">
                <a:solidFill>
                  <a:srgbClr val="000000"/>
                </a:solidFill>
                <a:latin typeface="Calibri" pitchFamily="34" charset="0"/>
                <a:cs typeface="Calibri" pitchFamily="34" charset="0"/>
              </a:rPr>
              <a:t>bazında veri tabanları oluşturulmasına </a:t>
            </a:r>
            <a:r>
              <a:rPr lang="tr-TR" sz="2000" i="1" dirty="0" smtClean="0">
                <a:solidFill>
                  <a:srgbClr val="000000"/>
                </a:solidFill>
                <a:latin typeface="Calibri" pitchFamily="34" charset="0"/>
                <a:cs typeface="Calibri" pitchFamily="34" charset="0"/>
              </a:rPr>
              <a:t>ihtiyaç vardır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7</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96635494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Katılımcılık Prensibi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Yönetim ve iş gücünün katılımı ile:</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Tehlike </a:t>
            </a:r>
            <a:r>
              <a:rPr lang="tr-TR" sz="2000" i="1" dirty="0">
                <a:solidFill>
                  <a:srgbClr val="000000"/>
                </a:solidFill>
                <a:latin typeface="Calibri" pitchFamily="34" charset="0"/>
                <a:cs typeface="Calibri" pitchFamily="34" charset="0"/>
              </a:rPr>
              <a:t>ve risklerin ortak algılama ile belirlendiği,</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Çalışmanın </a:t>
            </a:r>
            <a:r>
              <a:rPr lang="tr-TR" sz="2000" i="1" dirty="0">
                <a:solidFill>
                  <a:srgbClr val="000000"/>
                </a:solidFill>
                <a:latin typeface="Calibri" pitchFamily="34" charset="0"/>
                <a:cs typeface="Calibri" pitchFamily="34" charset="0"/>
              </a:rPr>
              <a:t>gerekli ve işe yarar olduğu,</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İstenmeyen </a:t>
            </a:r>
            <a:r>
              <a:rPr lang="tr-TR" sz="2000" i="1" dirty="0">
                <a:solidFill>
                  <a:srgbClr val="000000"/>
                </a:solidFill>
                <a:latin typeface="Calibri" pitchFamily="34" charset="0"/>
                <a:cs typeface="Calibri" pitchFamily="34" charset="0"/>
              </a:rPr>
              <a:t>durumları önlemede </a:t>
            </a:r>
            <a:r>
              <a:rPr lang="tr-TR" sz="2000" i="1" dirty="0" smtClean="0">
                <a:solidFill>
                  <a:srgbClr val="000000"/>
                </a:solidFill>
                <a:latin typeface="Calibri" pitchFamily="34" charset="0"/>
                <a:cs typeface="Calibri" pitchFamily="34" charset="0"/>
              </a:rPr>
              <a:t>başarılı olunacağı </a:t>
            </a:r>
            <a:r>
              <a:rPr lang="tr-TR" sz="2000" i="1" dirty="0">
                <a:solidFill>
                  <a:srgbClr val="000000"/>
                </a:solidFill>
                <a:latin typeface="Calibri" pitchFamily="34" charset="0"/>
                <a:cs typeface="Calibri" pitchFamily="34" charset="0"/>
              </a:rPr>
              <a:t>fikri herkes tarafından kabul edilir </a:t>
            </a:r>
            <a:r>
              <a:rPr lang="tr-TR" sz="2000" i="1" dirty="0" smtClean="0">
                <a:solidFill>
                  <a:srgbClr val="000000"/>
                </a:solidFill>
                <a:latin typeface="Calibri" pitchFamily="34" charset="0"/>
                <a:cs typeface="Calibri" pitchFamily="34" charset="0"/>
              </a:rPr>
              <a:t>hale getirilmelidir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8</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40580622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3078861"/>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İzleme ve Gözden Geçirme</a:t>
            </a:r>
          </a:p>
          <a:p>
            <a:pPr marL="36000" algn="ctr"/>
            <a:r>
              <a:rPr lang="tr-TR" sz="40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«Yeniden Risk Değerlendirme Zamanı»</a:t>
            </a:r>
            <a:endParaRPr lang="tr-TR" sz="40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6</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1362181139"/>
      </p:ext>
    </p:extLst>
  </p:cSld>
  <p:clrMapOvr>
    <a:masterClrMapping/>
  </p:clrMapOvr>
  <p:transition>
    <p:fade/>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İzleme</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 Gözden Geçirme</a:t>
            </a:r>
            <a:endPar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9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İzleme;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«Hazırlanan </a:t>
            </a:r>
            <a:r>
              <a:rPr lang="tr-TR" sz="2000" b="1" i="1" dirty="0">
                <a:solidFill>
                  <a:srgbClr val="000000"/>
                </a:solidFill>
                <a:latin typeface="Calibri" pitchFamily="34" charset="0"/>
                <a:cs typeface="Calibri" pitchFamily="34" charset="0"/>
              </a:rPr>
              <a:t>önleme eylem planlarının uygulama adımları düzenli olarak takip edilir, denetlenir ve aksayan yönler yeniden gözden geçirilerek gerekli önleyici ve düzeltici işlemler </a:t>
            </a:r>
            <a:r>
              <a:rPr lang="tr-TR" sz="2000" b="1" i="1" dirty="0" smtClean="0">
                <a:solidFill>
                  <a:srgbClr val="000000"/>
                </a:solidFill>
                <a:latin typeface="Calibri" pitchFamily="34" charset="0"/>
                <a:cs typeface="Calibri" pitchFamily="34" charset="0"/>
              </a:rPr>
              <a:t>tamamlanır.»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Gözden geçirme;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«Eylem </a:t>
            </a:r>
            <a:r>
              <a:rPr lang="tr-TR" sz="2000" b="1" i="1" dirty="0">
                <a:solidFill>
                  <a:srgbClr val="000000"/>
                </a:solidFill>
                <a:latin typeface="Calibri" pitchFamily="34" charset="0"/>
                <a:cs typeface="Calibri" pitchFamily="34" charset="0"/>
              </a:rPr>
              <a:t>planı çerçevesinde tamamlanmış olan önleyici ve düzeltici işlemlerin etkinliği takip edilir.»</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83322043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İzleme – Gözden Geçirme</a:t>
            </a:r>
            <a:endPar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Periyodik gözden geçirmelerde, eğer yeni aksaklık ya da tehlike tespit edilir </a:t>
            </a:r>
            <a:r>
              <a:rPr lang="tr-TR" sz="2000" b="1" i="1" dirty="0" smtClean="0">
                <a:solidFill>
                  <a:srgbClr val="000000"/>
                </a:solidFill>
                <a:latin typeface="Calibri" pitchFamily="34" charset="0"/>
                <a:cs typeface="Calibri" pitchFamily="34" charset="0"/>
              </a:rPr>
              <a:t>ise; </a:t>
            </a:r>
            <a:r>
              <a:rPr lang="tr-TR" sz="2000" b="1" i="1" dirty="0">
                <a:solidFill>
                  <a:srgbClr val="000000"/>
                </a:solidFill>
                <a:latin typeface="Calibri" pitchFamily="34" charset="0"/>
                <a:cs typeface="Calibri" pitchFamily="34" charset="0"/>
              </a:rPr>
              <a:t>yeniden veri toplanır, riskin analizi ve derecelendirmesi yapılır, planlama ve uygulama işlem basamakları yeniden tekrarlanarak risk kontrol altına </a:t>
            </a:r>
            <a:r>
              <a:rPr lang="tr-TR" sz="2000" b="1" i="1" dirty="0" smtClean="0">
                <a:solidFill>
                  <a:srgbClr val="000000"/>
                </a:solidFill>
                <a:latin typeface="Calibri" pitchFamily="34" charset="0"/>
                <a:cs typeface="Calibri" pitchFamily="34" charset="0"/>
              </a:rPr>
              <a:t>alınır/kabul </a:t>
            </a:r>
            <a:r>
              <a:rPr lang="tr-TR" sz="2000" b="1" i="1" dirty="0">
                <a:solidFill>
                  <a:srgbClr val="000000"/>
                </a:solidFill>
                <a:latin typeface="Calibri" pitchFamily="34" charset="0"/>
                <a:cs typeface="Calibri" pitchFamily="34" charset="0"/>
              </a:rPr>
              <a:t>edilebilir düzeye </a:t>
            </a:r>
            <a:r>
              <a:rPr lang="tr-TR" sz="2000" b="1" i="1" dirty="0" smtClean="0">
                <a:solidFill>
                  <a:srgbClr val="000000"/>
                </a:solidFill>
                <a:latin typeface="Calibri" pitchFamily="34" charset="0"/>
                <a:cs typeface="Calibri" pitchFamily="34" charset="0"/>
              </a:rPr>
              <a:t>indirilir.»</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Uygun kontrol ölçümleri </a:t>
            </a:r>
            <a:r>
              <a:rPr lang="tr-TR" sz="2000" i="1" dirty="0">
                <a:solidFill>
                  <a:srgbClr val="000000"/>
                </a:solidFill>
                <a:latin typeface="Calibri" pitchFamily="34" charset="0"/>
                <a:cs typeface="Calibri" pitchFamily="34" charset="0"/>
              </a:rPr>
              <a:t>uygulandıktan sonra, daha önceden tespit edilmiş </a:t>
            </a:r>
            <a:r>
              <a:rPr lang="tr-TR" sz="2000" i="1" dirty="0" smtClean="0">
                <a:solidFill>
                  <a:srgbClr val="000000"/>
                </a:solidFill>
                <a:latin typeface="Calibri" pitchFamily="34" charset="0"/>
                <a:cs typeface="Calibri" pitchFamily="34" charset="0"/>
              </a:rPr>
              <a:t>tehlikelerin, </a:t>
            </a:r>
            <a:r>
              <a:rPr lang="tr-TR" sz="2000" i="1" dirty="0">
                <a:solidFill>
                  <a:srgbClr val="000000"/>
                </a:solidFill>
                <a:latin typeface="Calibri" pitchFamily="34" charset="0"/>
                <a:cs typeface="Calibri" pitchFamily="34" charset="0"/>
              </a:rPr>
              <a:t>artan </a:t>
            </a:r>
            <a:r>
              <a:rPr lang="tr-TR" sz="2000" i="1" dirty="0" smtClean="0">
                <a:solidFill>
                  <a:srgbClr val="000000"/>
                </a:solidFill>
                <a:latin typeface="Calibri" pitchFamily="34" charset="0"/>
                <a:cs typeface="Calibri" pitchFamily="34" charset="0"/>
              </a:rPr>
              <a:t>risk değerlerinin </a:t>
            </a:r>
            <a:r>
              <a:rPr lang="tr-TR" sz="2000" i="1" dirty="0">
                <a:solidFill>
                  <a:srgbClr val="000000"/>
                </a:solidFill>
                <a:latin typeface="Calibri" pitchFamily="34" charset="0"/>
                <a:cs typeface="Calibri" pitchFamily="34" charset="0"/>
              </a:rPr>
              <a:t>kabul edilebilirliklerini değerlendirmek için yeniden değer biçmeye </a:t>
            </a:r>
            <a:r>
              <a:rPr lang="tr-TR" sz="2000" i="1" dirty="0" smtClean="0">
                <a:solidFill>
                  <a:srgbClr val="000000"/>
                </a:solidFill>
                <a:latin typeface="Calibri" pitchFamily="34" charset="0"/>
                <a:cs typeface="Calibri" pitchFamily="34" charset="0"/>
              </a:rPr>
              <a:t>ihtiyaç duyulabilir.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5572134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Bu Basamakta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Bu </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Sorular Cevaplandırılmalıdır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Seçilen kontrol tedbirleri planlandığı gibi t</a:t>
            </a:r>
            <a:r>
              <a:rPr lang="tr-TR" sz="2000" i="1" dirty="0" smtClean="0">
                <a:solidFill>
                  <a:srgbClr val="000000"/>
                </a:solidFill>
                <a:latin typeface="Calibri" pitchFamily="34" charset="0"/>
                <a:cs typeface="Calibri" pitchFamily="34" charset="0"/>
              </a:rPr>
              <a:t>amamlanmış mı</a:t>
            </a:r>
            <a:r>
              <a:rPr lang="tr-TR" sz="2000" i="1" dirty="0">
                <a:solidFill>
                  <a:srgbClr val="000000"/>
                </a:solidFill>
                <a:latin typeface="Calibri" pitchFamily="34" charset="0"/>
                <a:cs typeface="Calibri" pitchFamily="34" charset="0"/>
              </a:rPr>
              <a:t>?</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Seçilen </a:t>
            </a:r>
            <a:r>
              <a:rPr lang="tr-TR" sz="2000" i="1" dirty="0">
                <a:solidFill>
                  <a:srgbClr val="000000"/>
                </a:solidFill>
                <a:latin typeface="Calibri" pitchFamily="34" charset="0"/>
                <a:cs typeface="Calibri" pitchFamily="34" charset="0"/>
              </a:rPr>
              <a:t>kontrol tedbirleri yerinde tedbirler mi?</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kontrol tedbirleri uygulanmış mı?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kontrol tedbirleri doğru bir şekilde uygulanmış mı?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Seçilen </a:t>
            </a:r>
            <a:r>
              <a:rPr lang="tr-TR" sz="2000" i="1" dirty="0">
                <a:solidFill>
                  <a:srgbClr val="000000"/>
                </a:solidFill>
                <a:latin typeface="Calibri" pitchFamily="34" charset="0"/>
                <a:cs typeface="Calibri" pitchFamily="34" charset="0"/>
              </a:rPr>
              <a:t>yöntem çalışıyor mu?</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Yapılan </a:t>
            </a:r>
            <a:r>
              <a:rPr lang="tr-TR" sz="2000" i="1" dirty="0">
                <a:solidFill>
                  <a:srgbClr val="000000"/>
                </a:solidFill>
                <a:latin typeface="Calibri" pitchFamily="34" charset="0"/>
                <a:cs typeface="Calibri" pitchFamily="34" charset="0"/>
              </a:rPr>
              <a:t>değişiklikler amaçlarınıza uygun </a:t>
            </a:r>
            <a:r>
              <a:rPr lang="tr-TR" sz="2000" i="1" dirty="0" smtClean="0">
                <a:solidFill>
                  <a:srgbClr val="000000"/>
                </a:solidFill>
                <a:latin typeface="Calibri" pitchFamily="34" charset="0"/>
                <a:cs typeface="Calibri" pitchFamily="34" charset="0"/>
              </a:rPr>
              <a:t>sonuçlanmış mı</a:t>
            </a:r>
            <a:r>
              <a:rPr lang="tr-TR" sz="2000" i="1" dirty="0">
                <a:solidFill>
                  <a:srgbClr val="000000"/>
                </a:solidFill>
                <a:latin typeface="Calibri" pitchFamily="34" charset="0"/>
                <a:cs typeface="Calibri" pitchFamily="34" charset="0"/>
              </a:rPr>
              <a:t>?</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Değerlendirilen </a:t>
            </a:r>
            <a:r>
              <a:rPr lang="tr-TR" sz="2000" i="1" dirty="0">
                <a:solidFill>
                  <a:srgbClr val="000000"/>
                </a:solidFill>
                <a:latin typeface="Calibri" pitchFamily="34" charset="0"/>
                <a:cs typeface="Calibri" pitchFamily="34" charset="0"/>
              </a:rPr>
              <a:t>risklere maruziyet ortadan </a:t>
            </a:r>
            <a:r>
              <a:rPr lang="tr-TR" sz="2000" i="1" dirty="0" smtClean="0">
                <a:solidFill>
                  <a:srgbClr val="000000"/>
                </a:solidFill>
                <a:latin typeface="Calibri" pitchFamily="34" charset="0"/>
                <a:cs typeface="Calibri" pitchFamily="34" charset="0"/>
              </a:rPr>
              <a:t>kaldırılmış veya </a:t>
            </a:r>
            <a:r>
              <a:rPr lang="tr-TR" sz="2000" i="1" dirty="0">
                <a:solidFill>
                  <a:srgbClr val="000000"/>
                </a:solidFill>
                <a:latin typeface="Calibri" pitchFamily="34" charset="0"/>
                <a:cs typeface="Calibri" pitchFamily="34" charset="0"/>
              </a:rPr>
              <a:t>yeterince azaltılmış mı?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5207461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 RİSK İLİŞKİSİ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«Tehlikelerin </a:t>
            </a:r>
            <a:r>
              <a:rPr lang="tr-TR" sz="2000" b="1" i="1" dirty="0" smtClean="0">
                <a:solidFill>
                  <a:srgbClr val="000000"/>
                </a:solidFill>
                <a:latin typeface="Calibri" pitchFamily="34" charset="0"/>
                <a:cs typeface="Calibri" pitchFamily="34" charset="0"/>
              </a:rPr>
              <a:t>çalışanlar, makineler</a:t>
            </a:r>
            <a:r>
              <a:rPr lang="tr-TR" sz="2000" b="1" i="1" dirty="0">
                <a:solidFill>
                  <a:srgbClr val="000000"/>
                </a:solidFill>
                <a:latin typeface="Calibri" pitchFamily="34" charset="0"/>
                <a:cs typeface="Calibri" pitchFamily="34" charset="0"/>
              </a:rPr>
              <a:t>, malzemeler, </a:t>
            </a:r>
            <a:r>
              <a:rPr lang="tr-TR" sz="2000" b="1" i="1" dirty="0" smtClean="0">
                <a:solidFill>
                  <a:srgbClr val="000000"/>
                </a:solidFill>
                <a:latin typeface="Calibri" pitchFamily="34" charset="0"/>
                <a:cs typeface="Calibri" pitchFamily="34" charset="0"/>
              </a:rPr>
              <a:t>gibi </a:t>
            </a:r>
            <a:r>
              <a:rPr lang="tr-TR" sz="2000" b="1" i="1" dirty="0">
                <a:solidFill>
                  <a:srgbClr val="000000"/>
                </a:solidFill>
                <a:latin typeface="Calibri" pitchFamily="34" charset="0"/>
                <a:cs typeface="Calibri" pitchFamily="34" charset="0"/>
              </a:rPr>
              <a:t>kaynakları </a:t>
            </a:r>
            <a:r>
              <a:rPr lang="tr-TR" sz="2000" b="1" i="1" dirty="0" smtClean="0">
                <a:solidFill>
                  <a:srgbClr val="000000"/>
                </a:solidFill>
                <a:latin typeface="Calibri" pitchFamily="34" charset="0"/>
                <a:cs typeface="Calibri" pitchFamily="34" charset="0"/>
              </a:rPr>
              <a:t>vardır.»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«Bir </a:t>
            </a:r>
            <a:r>
              <a:rPr lang="tr-TR" sz="2000" b="1" i="1" dirty="0">
                <a:solidFill>
                  <a:srgbClr val="000000"/>
                </a:solidFill>
                <a:latin typeface="Calibri" pitchFamily="34" charset="0"/>
                <a:cs typeface="Calibri" pitchFamily="34" charset="0"/>
              </a:rPr>
              <a:t>tehlike kaynağından birden çok tehlike</a:t>
            </a:r>
            <a:r>
              <a:rPr lang="tr-TR" sz="2000" b="1" i="1" dirty="0" smtClean="0">
                <a:solidFill>
                  <a:srgbClr val="000000"/>
                </a:solidFill>
                <a:latin typeface="Calibri" pitchFamily="34" charset="0"/>
                <a:cs typeface="Calibri" pitchFamily="34" charset="0"/>
              </a:rPr>
              <a:t>, her </a:t>
            </a:r>
            <a:r>
              <a:rPr lang="tr-TR" sz="2000" b="1" i="1" dirty="0">
                <a:solidFill>
                  <a:srgbClr val="000000"/>
                </a:solidFill>
                <a:latin typeface="Calibri" pitchFamily="34" charset="0"/>
                <a:cs typeface="Calibri" pitchFamily="34" charset="0"/>
              </a:rPr>
              <a:t>bir tehlikeden de birden çok risk </a:t>
            </a:r>
            <a:r>
              <a:rPr lang="tr-TR" sz="2000" b="1" i="1" dirty="0" smtClean="0">
                <a:solidFill>
                  <a:srgbClr val="000000"/>
                </a:solidFill>
                <a:latin typeface="Calibri" pitchFamily="34" charset="0"/>
                <a:cs typeface="Calibri" pitchFamily="34" charset="0"/>
              </a:rPr>
              <a:t>ortaya çıkabilir</a:t>
            </a:r>
            <a:r>
              <a:rPr lang="tr-TR" sz="2000" b="1" i="1" dirty="0">
                <a:solidFill>
                  <a:srgbClr val="000000"/>
                </a:solidFill>
                <a:latin typeface="Calibri" pitchFamily="34" charset="0"/>
                <a:cs typeface="Calibri" pitchFamily="34" charset="0"/>
              </a:rPr>
              <a:t>. Her bir </a:t>
            </a:r>
            <a:r>
              <a:rPr lang="tr-TR" sz="2000" b="1" i="1" dirty="0" smtClean="0">
                <a:solidFill>
                  <a:srgbClr val="000000"/>
                </a:solidFill>
                <a:latin typeface="Calibri" pitchFamily="34" charset="0"/>
                <a:cs typeface="Calibri" pitchFamily="34" charset="0"/>
              </a:rPr>
              <a:t>riskte </a:t>
            </a:r>
            <a:r>
              <a:rPr lang="tr-TR" sz="2000" b="1" i="1" dirty="0">
                <a:solidFill>
                  <a:srgbClr val="000000"/>
                </a:solidFill>
                <a:latin typeface="Calibri" pitchFamily="34" charset="0"/>
                <a:cs typeface="Calibri" pitchFamily="34" charset="0"/>
              </a:rPr>
              <a:t>birden çok </a:t>
            </a:r>
            <a:r>
              <a:rPr lang="tr-TR" sz="2000" b="1" i="1" dirty="0" smtClean="0">
                <a:solidFill>
                  <a:srgbClr val="000000"/>
                </a:solidFill>
                <a:latin typeface="Calibri" pitchFamily="34" charset="0"/>
                <a:cs typeface="Calibri" pitchFamily="34" charset="0"/>
              </a:rPr>
              <a:t>yöntemle kontrol edebilir.»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9631604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738772281"/>
              </p:ext>
            </p:extLst>
          </p:nvPr>
        </p:nvGraphicFramePr>
        <p:xfrm>
          <a:off x="60345" y="873581"/>
          <a:ext cx="8933530" cy="5889564"/>
        </p:xfrm>
        <a:graphic>
          <a:graphicData uri="http://schemas.openxmlformats.org/drawingml/2006/table">
            <a:tbl>
              <a:tblPr firstRow="1" firstCol="1" bandRow="1"/>
              <a:tblGrid>
                <a:gridCol w="484822"/>
                <a:gridCol w="8448708"/>
              </a:tblGrid>
              <a:tr h="596956">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SN</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YENİDEN RİSK DEĞERLENDİRME ZAMANI</a:t>
                      </a:r>
                      <a:endParaRPr lang="tr-TR" sz="2000" b="1"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1</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tr-TR" sz="1800" b="0" i="1" dirty="0" smtClean="0">
                          <a:effectLst/>
                          <a:latin typeface="Calibri" pitchFamily="34" charset="0"/>
                          <a:cs typeface="Calibri" pitchFamily="34" charset="0"/>
                        </a:rPr>
                        <a:t>Yapılmış olan risk değerlendirmesi en az yılda bir gözden geçirilir, en geç beş (5) yılda bir yenilenir. </a:t>
                      </a:r>
                      <a:r>
                        <a:rPr lang="tr-TR" sz="1400" b="0" i="1" dirty="0" smtClean="0">
                          <a:effectLst/>
                          <a:latin typeface="Calibri" pitchFamily="34" charset="0"/>
                          <a:cs typeface="Calibri" pitchFamily="34" charset="0"/>
                        </a:rPr>
                        <a:t>(</a:t>
                      </a:r>
                      <a:r>
                        <a:rPr lang="tr-TR" sz="1400" dirty="0" smtClean="0">
                          <a:latin typeface="Calibri" pitchFamily="34" charset="0"/>
                          <a:cs typeface="Calibri" pitchFamily="34" charset="0"/>
                        </a:rPr>
                        <a:t>Kanserojen ve Mutajen Maddelerle Çalışmalarda Sağlık ve Güvenlik Önlemleri Hakkında Yönetmelik)</a:t>
                      </a:r>
                      <a:endParaRPr lang="tr-TR" sz="14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2</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İşyerindeki binalarda yapılan değişiklik sonrasında,</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3</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İşyerinde yapılan teknoloji ve ekipman değişikliği sonrasında (yeni makine-ekipman alınması), </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4</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Üretim yöntemindeki önemli değişiklikler olması sonrasında,</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5</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İş kazası, meslek hastalığı veya ramak kala olay meydana gelmesi,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6</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Yeni bir mevzuatın yürürlüğe girmesi veya mevcut mevzuatta değişiklik yapılmış olması, </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7</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Çevreden kaynaklanan ve işyeri genelini etkileyen yeni bir tehlikenin ortaya çıkması,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8</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İSG ile ilgili teftişlerde gerekli görülmüş olması, </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9</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Risk değerlendirme raporunda belirtilmiş olması,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10</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Ortam ölçümleri ve sağlık gözetim sonuçlarının yenilemeyi gerektirmesi,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045597453"/>
      </p:ext>
    </p:extLst>
  </p:cSld>
  <p:clrMapOvr>
    <a:masterClrMapping/>
  </p:clrMapOvr>
  <p:transition>
    <p:fade/>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2312163869"/>
              </p:ext>
            </p:extLst>
          </p:nvPr>
        </p:nvGraphicFramePr>
        <p:xfrm>
          <a:off x="60345" y="873581"/>
          <a:ext cx="8933530" cy="5865340"/>
        </p:xfrm>
        <a:graphic>
          <a:graphicData uri="http://schemas.openxmlformats.org/drawingml/2006/table">
            <a:tbl>
              <a:tblPr firstRow="1" firstCol="1" bandRow="1"/>
              <a:tblGrid>
                <a:gridCol w="484822"/>
                <a:gridCol w="8448708"/>
              </a:tblGrid>
              <a:tr h="596956">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SN</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YENİDEN RİSK DEĞERLENDİRME ZAMANI</a:t>
                      </a:r>
                      <a:endParaRPr lang="tr-TR" sz="2000" b="1"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1</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1" i="1" dirty="0" smtClean="0">
                          <a:effectLst/>
                          <a:latin typeface="Calibri" pitchFamily="34" charset="0"/>
                          <a:cs typeface="Calibri" pitchFamily="34" charset="0"/>
                        </a:rPr>
                        <a:t>Çok tehlikeli</a:t>
                      </a:r>
                      <a:r>
                        <a:rPr lang="tr-TR" sz="1800" b="1" i="1" baseline="0" dirty="0" smtClean="0">
                          <a:effectLst/>
                          <a:latin typeface="Calibri" pitchFamily="34" charset="0"/>
                          <a:cs typeface="Calibri" pitchFamily="34" charset="0"/>
                        </a:rPr>
                        <a:t> işyerlerinde </a:t>
                      </a:r>
                      <a:r>
                        <a:rPr lang="tr-TR" sz="1800" b="1" i="1" dirty="0" smtClean="0">
                          <a:effectLst/>
                          <a:latin typeface="Calibri" pitchFamily="34" charset="0"/>
                          <a:cs typeface="Calibri" pitchFamily="34" charset="0"/>
                        </a:rPr>
                        <a:t>en geç </a:t>
                      </a:r>
                      <a:r>
                        <a:rPr lang="tr-TR" sz="1800" b="1" i="1" dirty="0" smtClean="0">
                          <a:solidFill>
                            <a:srgbClr val="FF0000"/>
                          </a:solidFill>
                          <a:effectLst/>
                          <a:latin typeface="Calibri" pitchFamily="34" charset="0"/>
                          <a:cs typeface="Calibri" pitchFamily="34" charset="0"/>
                        </a:rPr>
                        <a:t>iki yılda </a:t>
                      </a:r>
                      <a:r>
                        <a:rPr lang="tr-TR" sz="1800" b="1" i="1" dirty="0" smtClean="0">
                          <a:effectLst/>
                          <a:latin typeface="Calibri" pitchFamily="34" charset="0"/>
                          <a:cs typeface="Calibri" pitchFamily="34" charset="0"/>
                        </a:rPr>
                        <a:t>bir yenilenir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2</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1" i="1" dirty="0" smtClean="0">
                          <a:effectLst/>
                          <a:latin typeface="Calibri" pitchFamily="34" charset="0"/>
                          <a:ea typeface="Times New Roman"/>
                          <a:cs typeface="Calibri" pitchFamily="34" charset="0"/>
                        </a:rPr>
                        <a:t>Tehlikeli işyerlerinde en geç </a:t>
                      </a:r>
                      <a:r>
                        <a:rPr lang="tr-TR" sz="1800" b="1" i="1" dirty="0" smtClean="0">
                          <a:solidFill>
                            <a:srgbClr val="FF0000"/>
                          </a:solidFill>
                          <a:effectLst/>
                          <a:latin typeface="Calibri" pitchFamily="34" charset="0"/>
                          <a:ea typeface="Times New Roman"/>
                          <a:cs typeface="Calibri" pitchFamily="34" charset="0"/>
                        </a:rPr>
                        <a:t>dört yılda </a:t>
                      </a:r>
                      <a:r>
                        <a:rPr lang="tr-TR" sz="1800" b="1" i="1" dirty="0" smtClean="0">
                          <a:effectLst/>
                          <a:latin typeface="Calibri" pitchFamily="34" charset="0"/>
                          <a:ea typeface="Times New Roman"/>
                          <a:cs typeface="Calibri" pitchFamily="34" charset="0"/>
                        </a:rPr>
                        <a:t>bir yenilenir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3</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1" i="1" dirty="0" smtClean="0">
                          <a:effectLst/>
                          <a:latin typeface="Calibri" pitchFamily="34" charset="0"/>
                          <a:ea typeface="Times New Roman"/>
                          <a:cs typeface="Calibri" pitchFamily="34" charset="0"/>
                        </a:rPr>
                        <a:t>Az tehlikeli işyerlerinde en geç </a:t>
                      </a:r>
                      <a:r>
                        <a:rPr lang="tr-TR" sz="1800" b="1" i="1" dirty="0" smtClean="0">
                          <a:solidFill>
                            <a:srgbClr val="FF0000"/>
                          </a:solidFill>
                          <a:effectLst/>
                          <a:latin typeface="Calibri" pitchFamily="34" charset="0"/>
                          <a:ea typeface="Times New Roman"/>
                          <a:cs typeface="Calibri" pitchFamily="34" charset="0"/>
                        </a:rPr>
                        <a:t>altı yılda </a:t>
                      </a:r>
                      <a:r>
                        <a:rPr lang="tr-TR" sz="1800" b="1" i="1" dirty="0" smtClean="0">
                          <a:effectLst/>
                          <a:latin typeface="Calibri" pitchFamily="34" charset="0"/>
                          <a:ea typeface="Times New Roman"/>
                          <a:cs typeface="Calibri" pitchFamily="34" charset="0"/>
                        </a:rPr>
                        <a:t>bir yenilenir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4</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İşyerinin taşınması veya binalarda değişiklik yapılması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5</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İşyerinde uygulanan teknoloji, kullanılan madde ve ekipmanlarda değişiklikler meydana gelmesi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6</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Üretim yönteminde değişiklikler olması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7</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İş kazası, meslek hastalığı veya ramak kala olay meydana gelmesi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8</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Çalışma ortamına ait sınır değerlere ilişkin bir mevzuat değişikliği olması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9</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800" b="0" i="1" dirty="0" smtClean="0">
                          <a:effectLst/>
                          <a:latin typeface="Calibri" pitchFamily="34" charset="0"/>
                          <a:ea typeface="Times New Roman"/>
                          <a:cs typeface="Calibri" pitchFamily="34" charset="0"/>
                        </a:rPr>
                        <a:t>Çalışma ortamı ölçümü ve sağlık gözetim sonuçlarına göre gerekli görülmesi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4416">
                <a:tc>
                  <a:txBody>
                    <a:bodyPr/>
                    <a:lstStyle/>
                    <a:p>
                      <a:pPr algn="ctr">
                        <a:spcAft>
                          <a:spcPts val="0"/>
                        </a:spcAft>
                      </a:pPr>
                      <a:r>
                        <a:rPr lang="tr-TR" sz="1800" b="0" i="1" dirty="0" smtClean="0">
                          <a:effectLst/>
                          <a:latin typeface="Calibri" pitchFamily="34" charset="0"/>
                          <a:ea typeface="Times New Roman"/>
                          <a:cs typeface="Calibri" pitchFamily="34" charset="0"/>
                        </a:rPr>
                        <a:t>10</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800" b="0" i="1" dirty="0" smtClean="0">
                          <a:effectLst/>
                          <a:latin typeface="Calibri" pitchFamily="34" charset="0"/>
                          <a:ea typeface="Times New Roman"/>
                          <a:cs typeface="Calibri" pitchFamily="34" charset="0"/>
                        </a:rPr>
                        <a:t>İşyeri dışından kaynaklanan ve işyerini etkileyebilecek yeni bir tehlikenin ortaya çıkması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4160503206"/>
      </p:ext>
    </p:extLst>
  </p:cSld>
  <p:clrMapOvr>
    <a:masterClrMapping/>
  </p:clrMapOvr>
  <p:transition>
    <p:fade/>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3078861"/>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İletişim ve Danışma</a:t>
            </a:r>
            <a:endParaRPr lang="tr-TR" sz="40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7</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94705775"/>
      </p:ext>
    </p:extLst>
  </p:cSld>
  <p:clrMapOvr>
    <a:masterClrMapping/>
  </p:clrMapOvr>
  <p:transition>
    <p:fade/>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İletişim ve Danışma</a:t>
            </a:r>
            <a:endPar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«Sonuçlar</a:t>
            </a:r>
            <a:r>
              <a:rPr lang="tr-TR" sz="2000" b="1" i="1" dirty="0">
                <a:solidFill>
                  <a:srgbClr val="000000"/>
                </a:solidFill>
                <a:latin typeface="Calibri" pitchFamily="34" charset="0"/>
                <a:cs typeface="Calibri" pitchFamily="34" charset="0"/>
              </a:rPr>
              <a:t>, düzeltici/önleyici faaliyetlerin tanımlanması, konu ile ilgili gelişmeler, </a:t>
            </a:r>
            <a:r>
              <a:rPr lang="tr-TR" sz="2000" b="1" i="1" dirty="0" smtClean="0">
                <a:solidFill>
                  <a:srgbClr val="000000"/>
                </a:solidFill>
                <a:latin typeface="Calibri" pitchFamily="34" charset="0"/>
                <a:cs typeface="Calibri" pitchFamily="34" charset="0"/>
              </a:rPr>
              <a:t>değişiklik yapılan </a:t>
            </a:r>
            <a:r>
              <a:rPr lang="tr-TR" sz="2000" b="1" i="1" dirty="0">
                <a:solidFill>
                  <a:srgbClr val="000000"/>
                </a:solidFill>
                <a:latin typeface="Calibri" pitchFamily="34" charset="0"/>
                <a:cs typeface="Calibri" pitchFamily="34" charset="0"/>
              </a:rPr>
              <a:t>veya yeni </a:t>
            </a:r>
            <a:r>
              <a:rPr lang="tr-TR" sz="2000" b="1" i="1" dirty="0" smtClean="0">
                <a:solidFill>
                  <a:srgbClr val="000000"/>
                </a:solidFill>
                <a:latin typeface="Calibri" pitchFamily="34" charset="0"/>
                <a:cs typeface="Calibri" pitchFamily="34" charset="0"/>
              </a:rPr>
              <a:t>İSG </a:t>
            </a:r>
            <a:r>
              <a:rPr lang="tr-TR" sz="2000" b="1" i="1" dirty="0">
                <a:solidFill>
                  <a:srgbClr val="000000"/>
                </a:solidFill>
                <a:latin typeface="Calibri" pitchFamily="34" charset="0"/>
                <a:cs typeface="Calibri" pitchFamily="34" charset="0"/>
              </a:rPr>
              <a:t>amaçlarının oluşturulması için girdi </a:t>
            </a:r>
            <a:r>
              <a:rPr lang="tr-TR" sz="2000" b="1" i="1" dirty="0" smtClean="0">
                <a:solidFill>
                  <a:srgbClr val="000000"/>
                </a:solidFill>
                <a:latin typeface="Calibri" pitchFamily="34" charset="0"/>
                <a:cs typeface="Calibri" pitchFamily="34" charset="0"/>
              </a:rPr>
              <a:t>sağlanması amacıyla </a:t>
            </a:r>
            <a:r>
              <a:rPr lang="tr-TR" sz="2000" b="1" i="1" dirty="0">
                <a:solidFill>
                  <a:srgbClr val="000000"/>
                </a:solidFill>
                <a:latin typeface="Calibri" pitchFamily="34" charset="0"/>
                <a:cs typeface="Calibri" pitchFamily="34" charset="0"/>
              </a:rPr>
              <a:t>yönetime bilgi verilmeli, ayrıca bilgi toplama aşamasında alt işverenlerde </a:t>
            </a:r>
            <a:r>
              <a:rPr lang="tr-TR" sz="2000" b="1" i="1" dirty="0" smtClean="0">
                <a:solidFill>
                  <a:srgbClr val="000000"/>
                </a:solidFill>
                <a:latin typeface="Calibri" pitchFamily="34" charset="0"/>
                <a:cs typeface="Calibri" pitchFamily="34" charset="0"/>
              </a:rPr>
              <a:t>dahil olmak </a:t>
            </a:r>
            <a:r>
              <a:rPr lang="tr-TR" sz="2000" b="1" i="1" dirty="0">
                <a:solidFill>
                  <a:srgbClr val="000000"/>
                </a:solidFill>
                <a:latin typeface="Calibri" pitchFamily="34" charset="0"/>
                <a:cs typeface="Calibri" pitchFamily="34" charset="0"/>
              </a:rPr>
              <a:t>üzere tüm </a:t>
            </a:r>
            <a:r>
              <a:rPr lang="tr-TR" sz="2000" b="1" i="1" dirty="0" smtClean="0">
                <a:solidFill>
                  <a:srgbClr val="000000"/>
                </a:solidFill>
                <a:latin typeface="Calibri" pitchFamily="34" charset="0"/>
                <a:cs typeface="Calibri" pitchFamily="34" charset="0"/>
              </a:rPr>
              <a:t>gruplarla </a:t>
            </a:r>
            <a:r>
              <a:rPr lang="tr-TR" sz="2000" b="1" i="1" dirty="0">
                <a:solidFill>
                  <a:srgbClr val="C00000"/>
                </a:solidFill>
                <a:latin typeface="Calibri" pitchFamily="34" charset="0"/>
                <a:cs typeface="Calibri" pitchFamily="34" charset="0"/>
              </a:rPr>
              <a:t>iletişim ve danışma </a:t>
            </a:r>
            <a:r>
              <a:rPr lang="tr-TR" sz="2000" b="1" i="1" dirty="0" smtClean="0">
                <a:solidFill>
                  <a:srgbClr val="000000"/>
                </a:solidFill>
                <a:latin typeface="Calibri" pitchFamily="34" charset="0"/>
                <a:cs typeface="Calibri" pitchFamily="34" charset="0"/>
              </a:rPr>
              <a:t>kurulmalıdır.»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4394076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2" name="Grup 1"/>
          <p:cNvGrpSpPr/>
          <p:nvPr/>
        </p:nvGrpSpPr>
        <p:grpSpPr>
          <a:xfrm>
            <a:off x="334479" y="990740"/>
            <a:ext cx="8475038" cy="612000"/>
            <a:chOff x="345112" y="1447959"/>
            <a:chExt cx="8475038" cy="612000"/>
          </a:xfrm>
        </p:grpSpPr>
        <p:sp>
          <p:nvSpPr>
            <p:cNvPr id="58456"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İLETİŞİMİ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 name="Group 9"/>
            <p:cNvGrpSpPr>
              <a:grpSpLocks noChangeAspect="1"/>
            </p:cNvGrpSpPr>
            <p:nvPr/>
          </p:nvGrpSpPr>
          <p:grpSpPr bwMode="auto">
            <a:xfrm>
              <a:off x="345112" y="1447959"/>
              <a:ext cx="612000" cy="612000"/>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0" name="Yuvarlatılmış Dikdörtgen 9"/>
          <p:cNvSpPr/>
          <p:nvPr/>
        </p:nvSpPr>
        <p:spPr bwMode="auto">
          <a:xfrm>
            <a:off x="818647" y="1860698"/>
            <a:ext cx="2264790" cy="446567"/>
          </a:xfrm>
          <a:prstGeom prst="roundRect">
            <a:avLst/>
          </a:prstGeom>
          <a:noFill/>
          <a:ln w="28575">
            <a:solidFill>
              <a:schemeClr val="bg1">
                <a:lumMod val="65000"/>
              </a:schemeClr>
            </a:solidFill>
            <a:prstDash val="solid"/>
            <a:round/>
            <a:headEnd/>
            <a:tailEnd/>
          </a:ln>
        </p:spPr>
        <p:txBody>
          <a:bodyPr rtlCol="0" anchor="ctr"/>
          <a:lstStyle/>
          <a:p>
            <a:pPr algn="ctr"/>
            <a:r>
              <a:rPr lang="tr-TR" sz="2000" b="1" i="1" dirty="0" smtClean="0">
                <a:solidFill>
                  <a:srgbClr val="000000"/>
                </a:solidFill>
                <a:latin typeface="Calibri" pitchFamily="34" charset="0"/>
                <a:cs typeface="Calibri" pitchFamily="34" charset="0"/>
              </a:rPr>
              <a:t>Uzman/Mühendis</a:t>
            </a:r>
            <a:endParaRPr lang="tr-TR" sz="2000" b="1" i="1" dirty="0">
              <a:solidFill>
                <a:srgbClr val="000000"/>
              </a:solidFill>
              <a:latin typeface="Calibri" pitchFamily="34" charset="0"/>
              <a:cs typeface="Calibri" pitchFamily="34" charset="0"/>
            </a:endParaRPr>
          </a:p>
        </p:txBody>
      </p:sp>
      <p:sp>
        <p:nvSpPr>
          <p:cNvPr id="11" name="Dikdörtgen 10"/>
          <p:cNvSpPr/>
          <p:nvPr/>
        </p:nvSpPr>
        <p:spPr bwMode="auto">
          <a:xfrm>
            <a:off x="212653" y="2817618"/>
            <a:ext cx="3634090"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Risk Değerlendirmesine Güvenir</a:t>
            </a:r>
            <a:endParaRPr lang="tr-TR" sz="2000" i="1" dirty="0">
              <a:solidFill>
                <a:srgbClr val="000000"/>
              </a:solidFill>
              <a:latin typeface="Calibri" pitchFamily="34" charset="0"/>
              <a:cs typeface="Calibri" pitchFamily="34" charset="0"/>
            </a:endParaRPr>
          </a:p>
        </p:txBody>
      </p:sp>
      <p:sp>
        <p:nvSpPr>
          <p:cNvPr id="47" name="Dikdörtgen 46"/>
          <p:cNvSpPr/>
          <p:nvPr/>
        </p:nvSpPr>
        <p:spPr bwMode="auto">
          <a:xfrm>
            <a:off x="764206" y="3678865"/>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Objektif</a:t>
            </a:r>
            <a:endParaRPr lang="tr-TR" sz="2000" i="1" dirty="0">
              <a:solidFill>
                <a:srgbClr val="000000"/>
              </a:solidFill>
              <a:latin typeface="Calibri" pitchFamily="34" charset="0"/>
              <a:cs typeface="Calibri" pitchFamily="34" charset="0"/>
            </a:endParaRPr>
          </a:p>
        </p:txBody>
      </p:sp>
      <p:sp>
        <p:nvSpPr>
          <p:cNvPr id="49" name="Dikdörtgen 48"/>
          <p:cNvSpPr/>
          <p:nvPr/>
        </p:nvSpPr>
        <p:spPr bwMode="auto">
          <a:xfrm>
            <a:off x="764205" y="4561385"/>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Analitik</a:t>
            </a:r>
            <a:endParaRPr lang="tr-TR" sz="2000" i="1" dirty="0">
              <a:solidFill>
                <a:srgbClr val="000000"/>
              </a:solidFill>
              <a:latin typeface="Calibri" pitchFamily="34" charset="0"/>
              <a:cs typeface="Calibri" pitchFamily="34" charset="0"/>
            </a:endParaRPr>
          </a:p>
        </p:txBody>
      </p:sp>
      <p:sp>
        <p:nvSpPr>
          <p:cNvPr id="50" name="Dikdörtgen 49"/>
          <p:cNvSpPr/>
          <p:nvPr/>
        </p:nvSpPr>
        <p:spPr bwMode="auto">
          <a:xfrm>
            <a:off x="764205" y="5422640"/>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Rasyonel Karar</a:t>
            </a:r>
            <a:endParaRPr lang="tr-TR" sz="2000" i="1" dirty="0">
              <a:solidFill>
                <a:srgbClr val="000000"/>
              </a:solidFill>
              <a:latin typeface="Calibri" pitchFamily="34" charset="0"/>
              <a:cs typeface="Calibri" pitchFamily="34" charset="0"/>
            </a:endParaRPr>
          </a:p>
        </p:txBody>
      </p:sp>
      <p:sp>
        <p:nvSpPr>
          <p:cNvPr id="51" name="Yuvarlatılmış Dikdörtgen 50"/>
          <p:cNvSpPr/>
          <p:nvPr/>
        </p:nvSpPr>
        <p:spPr bwMode="auto">
          <a:xfrm>
            <a:off x="5772565" y="1860698"/>
            <a:ext cx="2264790" cy="446567"/>
          </a:xfrm>
          <a:prstGeom prst="roundRect">
            <a:avLst/>
          </a:prstGeom>
          <a:noFill/>
          <a:ln w="28575">
            <a:solidFill>
              <a:schemeClr val="bg1">
                <a:lumMod val="65000"/>
              </a:schemeClr>
            </a:solidFill>
            <a:prstDash val="solid"/>
            <a:round/>
            <a:headEnd/>
            <a:tailEnd/>
          </a:ln>
        </p:spPr>
        <p:txBody>
          <a:bodyPr rtlCol="0" anchor="ctr"/>
          <a:lstStyle/>
          <a:p>
            <a:pPr algn="ctr"/>
            <a:r>
              <a:rPr lang="tr-TR" sz="2000" b="1" i="1" dirty="0" smtClean="0">
                <a:solidFill>
                  <a:srgbClr val="000000"/>
                </a:solidFill>
                <a:latin typeface="Calibri" pitchFamily="34" charset="0"/>
                <a:cs typeface="Calibri" pitchFamily="34" charset="0"/>
              </a:rPr>
              <a:t>Toplum/Halk</a:t>
            </a:r>
            <a:endParaRPr lang="tr-TR" sz="2000" b="1" i="1" dirty="0">
              <a:solidFill>
                <a:srgbClr val="000000"/>
              </a:solidFill>
              <a:latin typeface="Calibri" pitchFamily="34" charset="0"/>
              <a:cs typeface="Calibri" pitchFamily="34" charset="0"/>
            </a:endParaRPr>
          </a:p>
        </p:txBody>
      </p:sp>
      <p:sp>
        <p:nvSpPr>
          <p:cNvPr id="52" name="Dikdörtgen 51"/>
          <p:cNvSpPr/>
          <p:nvPr/>
        </p:nvSpPr>
        <p:spPr bwMode="auto">
          <a:xfrm>
            <a:off x="5092140" y="2817618"/>
            <a:ext cx="3634090"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Davranışını Risk Algısı Yönlendirir</a:t>
            </a:r>
            <a:endParaRPr lang="tr-TR" sz="2000" i="1" dirty="0">
              <a:solidFill>
                <a:srgbClr val="000000"/>
              </a:solidFill>
              <a:latin typeface="Calibri" pitchFamily="34" charset="0"/>
              <a:cs typeface="Calibri" pitchFamily="34" charset="0"/>
            </a:endParaRPr>
          </a:p>
        </p:txBody>
      </p:sp>
      <p:sp>
        <p:nvSpPr>
          <p:cNvPr id="53" name="Dikdörtgen 52"/>
          <p:cNvSpPr/>
          <p:nvPr/>
        </p:nvSpPr>
        <p:spPr bwMode="auto">
          <a:xfrm>
            <a:off x="5643693" y="3678865"/>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Sübjektif</a:t>
            </a:r>
            <a:endParaRPr lang="tr-TR" sz="2000" i="1" dirty="0">
              <a:solidFill>
                <a:srgbClr val="000000"/>
              </a:solidFill>
              <a:latin typeface="Calibri" pitchFamily="34" charset="0"/>
              <a:cs typeface="Calibri" pitchFamily="34" charset="0"/>
            </a:endParaRPr>
          </a:p>
        </p:txBody>
      </p:sp>
      <p:sp>
        <p:nvSpPr>
          <p:cNvPr id="54" name="Dikdörtgen 53"/>
          <p:cNvSpPr/>
          <p:nvPr/>
        </p:nvSpPr>
        <p:spPr bwMode="auto">
          <a:xfrm>
            <a:off x="5643692" y="4561385"/>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Hipotetik</a:t>
            </a:r>
            <a:endParaRPr lang="tr-TR" sz="2000" i="1" dirty="0">
              <a:solidFill>
                <a:srgbClr val="000000"/>
              </a:solidFill>
              <a:latin typeface="Calibri" pitchFamily="34" charset="0"/>
              <a:cs typeface="Calibri" pitchFamily="34" charset="0"/>
            </a:endParaRPr>
          </a:p>
        </p:txBody>
      </p:sp>
      <p:sp>
        <p:nvSpPr>
          <p:cNvPr id="55" name="Dikdörtgen 54"/>
          <p:cNvSpPr/>
          <p:nvPr/>
        </p:nvSpPr>
        <p:spPr bwMode="auto">
          <a:xfrm>
            <a:off x="5643692" y="5422640"/>
            <a:ext cx="2523592" cy="467833"/>
          </a:xfrm>
          <a:prstGeom prst="rect">
            <a:avLst/>
          </a:prstGeom>
          <a:noFill/>
          <a:ln w="28575">
            <a:solidFill>
              <a:schemeClr val="bg1">
                <a:lumMod val="65000"/>
              </a:schemeClr>
            </a:solidFill>
            <a:prstDash val="solid"/>
            <a:round/>
            <a:headEnd/>
            <a:tailEnd/>
          </a:ln>
        </p:spPr>
        <p:txBody>
          <a:bodyPr rtlCol="0" anchor="ctr"/>
          <a:lstStyle/>
          <a:p>
            <a:pPr algn="ctr"/>
            <a:r>
              <a:rPr lang="tr-TR" sz="2000" i="1" dirty="0" smtClean="0">
                <a:solidFill>
                  <a:srgbClr val="000000"/>
                </a:solidFill>
                <a:latin typeface="Calibri" pitchFamily="34" charset="0"/>
                <a:cs typeface="Calibri" pitchFamily="34" charset="0"/>
              </a:rPr>
              <a:t>İrrasyonel Karar</a:t>
            </a:r>
            <a:endParaRPr lang="tr-TR" sz="2000" i="1" dirty="0">
              <a:solidFill>
                <a:srgbClr val="000000"/>
              </a:solidFill>
              <a:latin typeface="Calibri" pitchFamily="34" charset="0"/>
              <a:cs typeface="Calibri" pitchFamily="34" charset="0"/>
            </a:endParaRPr>
          </a:p>
        </p:txBody>
      </p:sp>
      <p:cxnSp>
        <p:nvCxnSpPr>
          <p:cNvPr id="16" name="Dirsek Bağlayıcısı 15"/>
          <p:cNvCxnSpPr/>
          <p:nvPr/>
        </p:nvCxnSpPr>
        <p:spPr>
          <a:xfrm rot="5400000" flipH="1" flipV="1">
            <a:off x="4375913" y="3528372"/>
            <a:ext cx="252000" cy="5040000"/>
          </a:xfrm>
          <a:prstGeom prst="bentConnector3">
            <a:avLst>
              <a:gd name="adj1" fmla="val -62814"/>
            </a:avLst>
          </a:prstGeom>
          <a:ln w="28575">
            <a:solidFill>
              <a:schemeClr val="bg1">
                <a:lumMod val="65000"/>
              </a:schemeClr>
            </a:solidFill>
            <a:headEnd type="diamond"/>
            <a:tailEnd type="arrow"/>
          </a:ln>
          <a:effectLst/>
        </p:spPr>
        <p:style>
          <a:lnRef idx="3">
            <a:schemeClr val="dk1"/>
          </a:lnRef>
          <a:fillRef idx="0">
            <a:schemeClr val="dk1"/>
          </a:fillRef>
          <a:effectRef idx="2">
            <a:schemeClr val="dk1"/>
          </a:effectRef>
          <a:fontRef idx="minor">
            <a:schemeClr val="tx1"/>
          </a:fontRef>
        </p:style>
      </p:cxnSp>
      <p:sp>
        <p:nvSpPr>
          <p:cNvPr id="63" name="Dikdörtgen 62"/>
          <p:cNvSpPr/>
          <p:nvPr/>
        </p:nvSpPr>
        <p:spPr bwMode="auto">
          <a:xfrm>
            <a:off x="3287797" y="5948693"/>
            <a:ext cx="2523592" cy="467833"/>
          </a:xfrm>
          <a:prstGeom prst="rect">
            <a:avLst/>
          </a:prstGeom>
          <a:noFill/>
          <a:ln w="28575">
            <a:noFill/>
            <a:prstDash val="solid"/>
            <a:round/>
            <a:headEnd/>
            <a:tailEnd/>
          </a:ln>
        </p:spPr>
        <p:txBody>
          <a:bodyPr rtlCol="0" anchor="ctr"/>
          <a:lstStyle/>
          <a:p>
            <a:pPr algn="ctr"/>
            <a:r>
              <a:rPr lang="tr-TR" sz="2000" b="1" i="1" dirty="0" smtClean="0">
                <a:solidFill>
                  <a:srgbClr val="000000"/>
                </a:solidFill>
                <a:latin typeface="Calibri" pitchFamily="34" charset="0"/>
                <a:cs typeface="Calibri" pitchFamily="34" charset="0"/>
              </a:rPr>
              <a:t>Risk İletişimi</a:t>
            </a:r>
            <a:endParaRPr lang="tr-TR" sz="2000" b="1" i="1" dirty="0">
              <a:solidFill>
                <a:srgbClr val="000000"/>
              </a:solidFill>
              <a:latin typeface="Calibri" pitchFamily="34" charset="0"/>
              <a:cs typeface="Calibri" pitchFamily="34" charset="0"/>
            </a:endParaRPr>
          </a:p>
        </p:txBody>
      </p:sp>
      <p:sp>
        <p:nvSpPr>
          <p:cNvPr id="56" name="Aşağı Ok 55"/>
          <p:cNvSpPr/>
          <p:nvPr/>
        </p:nvSpPr>
        <p:spPr bwMode="auto">
          <a:xfrm>
            <a:off x="1679944" y="2360431"/>
            <a:ext cx="542261" cy="414670"/>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66" name="Aşağı Ok 65"/>
          <p:cNvSpPr/>
          <p:nvPr/>
        </p:nvSpPr>
        <p:spPr bwMode="auto">
          <a:xfrm>
            <a:off x="6638054" y="2355105"/>
            <a:ext cx="542261" cy="414670"/>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67" name="Aşağı Ok 66"/>
          <p:cNvSpPr/>
          <p:nvPr/>
        </p:nvSpPr>
        <p:spPr bwMode="auto">
          <a:xfrm>
            <a:off x="1710783" y="3338613"/>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68" name="Aşağı Ok 67"/>
          <p:cNvSpPr/>
          <p:nvPr/>
        </p:nvSpPr>
        <p:spPr bwMode="auto">
          <a:xfrm>
            <a:off x="1710783" y="4213156"/>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69" name="Aşağı Ok 68"/>
          <p:cNvSpPr/>
          <p:nvPr/>
        </p:nvSpPr>
        <p:spPr bwMode="auto">
          <a:xfrm>
            <a:off x="1710783" y="5077085"/>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70" name="Aşağı Ok 69"/>
          <p:cNvSpPr/>
          <p:nvPr/>
        </p:nvSpPr>
        <p:spPr bwMode="auto">
          <a:xfrm>
            <a:off x="6740150" y="3335939"/>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71" name="Aşağı Ok 70"/>
          <p:cNvSpPr/>
          <p:nvPr/>
        </p:nvSpPr>
        <p:spPr bwMode="auto">
          <a:xfrm>
            <a:off x="6740150" y="4221115"/>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72" name="Aşağı Ok 71"/>
          <p:cNvSpPr/>
          <p:nvPr/>
        </p:nvSpPr>
        <p:spPr bwMode="auto">
          <a:xfrm>
            <a:off x="6740150" y="5085044"/>
            <a:ext cx="542261" cy="292399"/>
          </a:xfrm>
          <a:prstGeom prst="downArrow">
            <a:avLst/>
          </a:prstGeom>
          <a:noFill/>
          <a:ln w="15875">
            <a:solidFill>
              <a:srgbClr val="4D4D4D"/>
            </a:solidFill>
            <a:prstDash val="solid"/>
            <a:round/>
            <a:headEnd/>
            <a:tailEnd/>
          </a:ln>
        </p:spPr>
        <p:txBody>
          <a:bodyPr rtlCol="0" anchor="ctr"/>
          <a:lstStyle/>
          <a:p>
            <a:pPr algn="ctr"/>
            <a:endParaRPr lang="tr-TR" dirty="0">
              <a:solidFill>
                <a:srgbClr val="000000"/>
              </a:solidFill>
            </a:endParaRPr>
          </a:p>
        </p:txBody>
      </p:sp>
      <p:sp>
        <p:nvSpPr>
          <p:cNvPr id="36" name="Dikdörtgen 35"/>
          <p:cNvSpPr/>
          <p:nvPr/>
        </p:nvSpPr>
        <p:spPr bwMode="auto">
          <a:xfrm>
            <a:off x="1843720" y="6240441"/>
            <a:ext cx="5341969" cy="467833"/>
          </a:xfrm>
          <a:prstGeom prst="rect">
            <a:avLst/>
          </a:prstGeom>
          <a:noFill/>
          <a:ln w="28575">
            <a:noFill/>
            <a:prstDash val="solid"/>
            <a:round/>
            <a:headEnd/>
            <a:tailEnd/>
          </a:ln>
        </p:spPr>
        <p:txBody>
          <a:bodyPr rtlCol="0" anchor="ctr"/>
          <a:lstStyle/>
          <a:p>
            <a:pPr algn="ctr"/>
            <a:r>
              <a:rPr lang="tr-TR" sz="1600" i="1" dirty="0" smtClean="0">
                <a:solidFill>
                  <a:srgbClr val="000000"/>
                </a:solidFill>
                <a:latin typeface="Calibri" pitchFamily="34" charset="0"/>
                <a:cs typeface="Calibri" pitchFamily="34" charset="0"/>
              </a:rPr>
              <a:t>(Risk </a:t>
            </a:r>
            <a:r>
              <a:rPr lang="tr-TR" sz="1600" i="1" dirty="0">
                <a:solidFill>
                  <a:srgbClr val="000000"/>
                </a:solidFill>
                <a:latin typeface="Calibri" pitchFamily="34" charset="0"/>
                <a:cs typeface="Calibri" pitchFamily="34" charset="0"/>
              </a:rPr>
              <a:t>konusundaki bilgilerin ilgili taraflar arasında </a:t>
            </a:r>
            <a:r>
              <a:rPr lang="tr-TR" sz="1600" i="1" dirty="0" smtClean="0">
                <a:solidFill>
                  <a:srgbClr val="000000"/>
                </a:solidFill>
                <a:latin typeface="Calibri" pitchFamily="34" charset="0"/>
                <a:cs typeface="Calibri" pitchFamily="34" charset="0"/>
              </a:rPr>
              <a:t>paylaşımı) </a:t>
            </a:r>
            <a:endParaRPr lang="tr-TR" sz="1600"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902206371"/>
      </p:ext>
    </p:extLst>
  </p:cSld>
  <p:clrMapOvr>
    <a:masterClrMapping/>
  </p:clrMapOvr>
  <p:transition>
    <p:fade/>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3078861"/>
            <a:ext cx="8935450" cy="1683637"/>
          </a:xfrm>
          <a:prstGeom prst="rect">
            <a:avLst/>
          </a:prstGeom>
          <a:noFill/>
          <a:ln w="9525" algn="ctr">
            <a:noFill/>
            <a:round/>
            <a:headEnd/>
            <a:tailEnd/>
          </a:ln>
        </p:spPr>
        <p:txBody>
          <a:bodyPr wrap="none" anchor="ctr"/>
          <a:lstStyle/>
          <a:p>
            <a:pPr marL="36000" algn="ctr"/>
            <a:r>
              <a:rPr lang="tr-TR" sz="4400" noProof="1">
                <a:solidFill>
                  <a:srgbClr val="575757"/>
                </a:solidFill>
                <a:effectLst>
                  <a:innerShdw blurRad="63500" dist="50800" dir="8100000">
                    <a:prstClr val="black">
                      <a:alpha val="50000"/>
                    </a:prstClr>
                  </a:innerShdw>
                </a:effectLst>
                <a:latin typeface="Calibri" pitchFamily="34" charset="0"/>
                <a:cs typeface="Calibri" pitchFamily="34" charset="0"/>
              </a:rPr>
              <a:t>Dokümantasyon</a:t>
            </a:r>
            <a:endParaRPr lang="tr-TR" sz="40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8</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2651803245"/>
      </p:ext>
    </p:extLst>
  </p:cSld>
  <p:clrMapOvr>
    <a:masterClrMapping/>
  </p:clrMapOvr>
  <p:transition>
    <p:fade/>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İletişim ve Danışma</a:t>
            </a:r>
            <a:endPar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İşyerinin </a:t>
            </a:r>
            <a:r>
              <a:rPr lang="tr-TR" sz="1600" i="1" dirty="0">
                <a:solidFill>
                  <a:srgbClr val="000000"/>
                </a:solidFill>
                <a:latin typeface="Calibri" pitchFamily="34" charset="0"/>
                <a:cs typeface="Calibri" pitchFamily="34" charset="0"/>
              </a:rPr>
              <a:t>unvanı, adresi ve işverenin </a:t>
            </a:r>
            <a:r>
              <a:rPr lang="tr-TR" sz="1600" i="1" dirty="0" smtClean="0">
                <a:solidFill>
                  <a:srgbClr val="000000"/>
                </a:solidFill>
                <a:latin typeface="Calibri" pitchFamily="34" charset="0"/>
                <a:cs typeface="Calibri" pitchFamily="34" charset="0"/>
              </a:rPr>
              <a:t>adı</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Gerçekleştiren </a:t>
            </a:r>
            <a:r>
              <a:rPr lang="tr-TR" sz="1600" i="1" dirty="0">
                <a:solidFill>
                  <a:srgbClr val="000000"/>
                </a:solidFill>
                <a:latin typeface="Calibri" pitchFamily="34" charset="0"/>
                <a:cs typeface="Calibri" pitchFamily="34" charset="0"/>
              </a:rPr>
              <a:t>kişilerin isim ve unvanları ile bunlardan iş güvenliği uzmanı ve işyeri hekimi olanların Bakanlıkça verilmiş belge bilgileri.</a:t>
            </a: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Gerçekleştirildiği </a:t>
            </a:r>
            <a:r>
              <a:rPr lang="tr-TR" sz="1600" i="1" dirty="0">
                <a:solidFill>
                  <a:srgbClr val="000000"/>
                </a:solidFill>
                <a:latin typeface="Calibri" pitchFamily="34" charset="0"/>
                <a:cs typeface="Calibri" pitchFamily="34" charset="0"/>
              </a:rPr>
              <a:t>tarih ve geçerlilik </a:t>
            </a:r>
            <a:r>
              <a:rPr lang="tr-TR" sz="1600" i="1" dirty="0" smtClean="0">
                <a:solidFill>
                  <a:srgbClr val="000000"/>
                </a:solidFill>
                <a:latin typeface="Calibri" pitchFamily="34" charset="0"/>
                <a:cs typeface="Calibri" pitchFamily="34" charset="0"/>
              </a:rPr>
              <a:t>tarihi</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Risk </a:t>
            </a:r>
            <a:r>
              <a:rPr lang="tr-TR" sz="1600" i="1" dirty="0">
                <a:solidFill>
                  <a:srgbClr val="000000"/>
                </a:solidFill>
                <a:latin typeface="Calibri" pitchFamily="34" charset="0"/>
                <a:cs typeface="Calibri" pitchFamily="34" charset="0"/>
              </a:rPr>
              <a:t>değerlendirmesi işyerindeki farklı bölümler için ayrı ayrı yapılmışsa her birinin </a:t>
            </a:r>
            <a:r>
              <a:rPr lang="tr-TR" sz="1600" i="1" dirty="0" smtClean="0">
                <a:solidFill>
                  <a:srgbClr val="000000"/>
                </a:solidFill>
                <a:latin typeface="Calibri" pitchFamily="34" charset="0"/>
                <a:cs typeface="Calibri" pitchFamily="34" charset="0"/>
              </a:rPr>
              <a:t>adı</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Belirlenen </a:t>
            </a:r>
            <a:r>
              <a:rPr lang="tr-TR" sz="1600" i="1" dirty="0">
                <a:solidFill>
                  <a:srgbClr val="000000"/>
                </a:solidFill>
                <a:latin typeface="Calibri" pitchFamily="34" charset="0"/>
                <a:cs typeface="Calibri" pitchFamily="34" charset="0"/>
              </a:rPr>
              <a:t>tehlike kaynakları ile </a:t>
            </a:r>
            <a:r>
              <a:rPr lang="tr-TR" sz="1600" i="1" dirty="0" smtClean="0">
                <a:solidFill>
                  <a:srgbClr val="000000"/>
                </a:solidFill>
                <a:latin typeface="Calibri" pitchFamily="34" charset="0"/>
                <a:cs typeface="Calibri" pitchFamily="34" charset="0"/>
              </a:rPr>
              <a:t>tehlikeler</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Tespit </a:t>
            </a:r>
            <a:r>
              <a:rPr lang="tr-TR" sz="1600" i="1" dirty="0">
                <a:solidFill>
                  <a:srgbClr val="000000"/>
                </a:solidFill>
                <a:latin typeface="Calibri" pitchFamily="34" charset="0"/>
                <a:cs typeface="Calibri" pitchFamily="34" charset="0"/>
              </a:rPr>
              <a:t>edilen </a:t>
            </a:r>
            <a:r>
              <a:rPr lang="tr-TR" sz="1600" i="1" dirty="0" smtClean="0">
                <a:solidFill>
                  <a:srgbClr val="000000"/>
                </a:solidFill>
                <a:latin typeface="Calibri" pitchFamily="34" charset="0"/>
                <a:cs typeface="Calibri" pitchFamily="34" charset="0"/>
              </a:rPr>
              <a:t>riskler</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Risk </a:t>
            </a:r>
            <a:r>
              <a:rPr lang="tr-TR" sz="1600" i="1" dirty="0">
                <a:solidFill>
                  <a:srgbClr val="000000"/>
                </a:solidFill>
                <a:latin typeface="Calibri" pitchFamily="34" charset="0"/>
                <a:cs typeface="Calibri" pitchFamily="34" charset="0"/>
              </a:rPr>
              <a:t>analizinde kullanılan yöntem veya </a:t>
            </a:r>
            <a:r>
              <a:rPr lang="tr-TR" sz="1600" i="1" dirty="0" smtClean="0">
                <a:solidFill>
                  <a:srgbClr val="000000"/>
                </a:solidFill>
                <a:latin typeface="Calibri" pitchFamily="34" charset="0"/>
                <a:cs typeface="Calibri" pitchFamily="34" charset="0"/>
              </a:rPr>
              <a:t>yöntemler</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Tespit </a:t>
            </a:r>
            <a:r>
              <a:rPr lang="tr-TR" sz="1600" i="1" dirty="0">
                <a:solidFill>
                  <a:srgbClr val="000000"/>
                </a:solidFill>
                <a:latin typeface="Calibri" pitchFamily="34" charset="0"/>
                <a:cs typeface="Calibri" pitchFamily="34" charset="0"/>
              </a:rPr>
              <a:t>edilen risklerin önem ve öncelik sırasını da içeren analiz </a:t>
            </a:r>
            <a:r>
              <a:rPr lang="tr-TR" sz="1600" i="1" dirty="0" smtClean="0">
                <a:solidFill>
                  <a:srgbClr val="000000"/>
                </a:solidFill>
                <a:latin typeface="Calibri" pitchFamily="34" charset="0"/>
                <a:cs typeface="Calibri" pitchFamily="34" charset="0"/>
              </a:rPr>
              <a:t>sonuçları</a:t>
            </a:r>
            <a:endParaRPr lang="tr-TR" sz="16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
              <a:defRPr/>
            </a:pPr>
            <a:r>
              <a:rPr lang="tr-TR" sz="1600" i="1" dirty="0" smtClean="0">
                <a:solidFill>
                  <a:srgbClr val="000000"/>
                </a:solidFill>
                <a:latin typeface="Calibri" pitchFamily="34" charset="0"/>
                <a:cs typeface="Calibri" pitchFamily="34" charset="0"/>
              </a:rPr>
              <a:t>Düzeltici </a:t>
            </a:r>
            <a:r>
              <a:rPr lang="tr-TR" sz="1600" i="1" dirty="0">
                <a:solidFill>
                  <a:srgbClr val="000000"/>
                </a:solidFill>
                <a:latin typeface="Calibri" pitchFamily="34" charset="0"/>
                <a:cs typeface="Calibri" pitchFamily="34" charset="0"/>
              </a:rPr>
              <a:t>ve önleyici kontrol tedbirleri, gerçekleştirilme tarihleri ve sonrasında tespit edilen risk </a:t>
            </a:r>
            <a:r>
              <a:rPr lang="tr-TR" sz="1600" i="1" dirty="0" smtClean="0">
                <a:solidFill>
                  <a:srgbClr val="000000"/>
                </a:solidFill>
                <a:latin typeface="Calibri" pitchFamily="34" charset="0"/>
                <a:cs typeface="Calibri" pitchFamily="34" charset="0"/>
              </a:rPr>
              <a:t>seviyesi</a:t>
            </a:r>
            <a:endParaRPr lang="tr-TR" sz="16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9235867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1733356566"/>
              </p:ext>
            </p:extLst>
          </p:nvPr>
        </p:nvGraphicFramePr>
        <p:xfrm>
          <a:off x="4802" y="2647949"/>
          <a:ext cx="9139626" cy="12287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Mevzuat Açısından Risk Değerlendirme</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chemeClr val="bg1"/>
                </a:solidFill>
                <a:latin typeface="+mn-lt"/>
                <a:cs typeface="Arial" pitchFamily="34" charset="0"/>
              </a:rPr>
              <a:t>4</a:t>
            </a:r>
            <a:endParaRPr lang="tr-TR" sz="6600" b="1" dirty="0">
              <a:solidFill>
                <a:schemeClr val="bg1"/>
              </a:solidFill>
              <a:latin typeface="+mn-lt"/>
              <a:cs typeface="Arial" pitchFamily="34" charset="0"/>
            </a:endParaRPr>
          </a:p>
        </p:txBody>
      </p:sp>
      <p:sp>
        <p:nvSpPr>
          <p:cNvPr id="2" name="Metin kutusu 1"/>
          <p:cNvSpPr txBox="1"/>
          <p:nvPr/>
        </p:nvSpPr>
        <p:spPr>
          <a:xfrm>
            <a:off x="0" y="6449857"/>
            <a:ext cx="2770496" cy="369332"/>
          </a:xfrm>
          <a:prstGeom prst="rect">
            <a:avLst/>
          </a:prstGeom>
          <a:noFill/>
        </p:spPr>
        <p:txBody>
          <a:bodyPr wrap="square" rtlCol="0">
            <a:spAutoFit/>
          </a:bodyPr>
          <a:lstStyle/>
          <a:p>
            <a:r>
              <a:rPr lang="tr-TR" b="1" i="1" dirty="0" smtClean="0">
                <a:latin typeface="Cambria" pitchFamily="18" charset="0"/>
              </a:rPr>
              <a:t>Soru Sayısı = 10</a:t>
            </a:r>
            <a:endParaRPr lang="tr-TR" b="1" i="1" dirty="0">
              <a:latin typeface="Cambria" pitchFamily="18" charset="0"/>
            </a:endParaRPr>
          </a:p>
        </p:txBody>
      </p:sp>
    </p:spTree>
    <p:extLst>
      <p:ext uri="{BB962C8B-B14F-4D97-AF65-F5344CB8AC3E}">
        <p14:creationId xmlns:p14="http://schemas.microsoft.com/office/powerpoint/2010/main" val="2403335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1819754621"/>
              </p:ext>
            </p:extLst>
          </p:nvPr>
        </p:nvGraphicFramePr>
        <p:xfrm>
          <a:off x="60345" y="859933"/>
          <a:ext cx="8933530" cy="5984417"/>
        </p:xfrm>
        <a:graphic>
          <a:graphicData uri="http://schemas.openxmlformats.org/drawingml/2006/table">
            <a:tbl>
              <a:tblPr firstRow="1" firstCol="1" bandRow="1"/>
              <a:tblGrid>
                <a:gridCol w="484822"/>
                <a:gridCol w="8448708"/>
              </a:tblGrid>
              <a:tr h="384995">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SN</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KANUN VE YÖNETMELİKLER</a:t>
                      </a:r>
                      <a:endParaRPr lang="tr-TR" sz="2000" b="1"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338212">
                <a:tc>
                  <a:txBody>
                    <a:bodyPr/>
                    <a:lstStyle/>
                    <a:p>
                      <a:pPr algn="ctr">
                        <a:spcAft>
                          <a:spcPts val="0"/>
                        </a:spcAft>
                      </a:pPr>
                      <a:r>
                        <a:rPr lang="tr-TR" sz="1400" b="1" i="1" dirty="0" smtClean="0">
                          <a:effectLst/>
                          <a:latin typeface="Calibri" pitchFamily="34" charset="0"/>
                          <a:ea typeface="Times New Roman"/>
                          <a:cs typeface="Calibri" pitchFamily="34" charset="0"/>
                        </a:rPr>
                        <a:t>1</a:t>
                      </a:r>
                      <a:endParaRPr lang="tr-TR" sz="1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cs typeface="Calibri" pitchFamily="34" charset="0"/>
                        </a:rPr>
                        <a:t>4857 Sayılı İş Kanunu</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2</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6331 Sayılı İSG Kanunu</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3</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İSG Risk Değerlendirmesi Yönetmeliği </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4</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Kişisel Koruyucu Donanımların İşyerlerinde Kullanılması Hakkında Yönetmelik</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5</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Patlayıcı Ortamların Tehlikelerinden Çalışanların Korunması Hakkında Yönetmelik</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6</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Kanserojen ve Mutajen Maddelerle Çalışmalarda Sağlık ve Güvenlik Önlemleri Hakkında Yönetmelik</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7</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Kimyasal Maddelerle Çalışmalarda Sağlık ve Güvenlik Önlemleri Hakkında Yönetmelik</a:t>
                      </a:r>
                      <a:endParaRPr lang="tr-TR" sz="14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8</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Asbestle Çalışmalarda Sağlık ve Güvenlik Önlemleri Hakkında Yönetmelik</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9</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Biyolojik Etkenlere Maruziyet Risklerinin Önlenmesi Hakkında Yönetmelik</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10</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Titreşim Yönetmeliği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11</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Gürültü Yönetmeliği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12</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Ekranlı Araçlarla Çalışmalarda Sağlık ve Güvenlik Önlemleri Hakkında Yönetmelik</a:t>
                      </a:r>
                      <a:endParaRPr lang="tr-TR" sz="14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13</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Yapı İşlerinde Sağlık ve Güvenlik Yönetmeliği (Sağlık ve Güvenlik planı hazırlama…)</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338212">
                <a:tc>
                  <a:txBody>
                    <a:bodyPr/>
                    <a:lstStyle/>
                    <a:p>
                      <a:pPr algn="ctr">
                        <a:spcAft>
                          <a:spcPts val="0"/>
                        </a:spcAft>
                      </a:pPr>
                      <a:r>
                        <a:rPr lang="tr-TR" sz="1400" b="0" i="1" dirty="0" smtClean="0">
                          <a:effectLst/>
                          <a:latin typeface="Calibri" pitchFamily="34" charset="0"/>
                          <a:ea typeface="Times New Roman"/>
                          <a:cs typeface="Calibri" pitchFamily="34" charset="0"/>
                        </a:rPr>
                        <a:t>14</a:t>
                      </a: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İşyeri Hekimlerinin Görev, Yetki, Sorumluluk ve Eğitimleri Hakkında Yönetmelik</a:t>
                      </a:r>
                      <a:endParaRPr lang="tr-TR" sz="14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338212">
                <a:tc>
                  <a:txBody>
                    <a:bodyPr/>
                    <a:lstStyle/>
                    <a:p>
                      <a:pPr algn="ctr">
                        <a:spcAft>
                          <a:spcPts val="0"/>
                        </a:spcAft>
                      </a:pPr>
                      <a:r>
                        <a:rPr lang="tr-TR" sz="1400" b="1" i="1" dirty="0" smtClean="0">
                          <a:effectLst/>
                          <a:latin typeface="Calibri" pitchFamily="34" charset="0"/>
                          <a:ea typeface="Times New Roman"/>
                          <a:cs typeface="Calibri" pitchFamily="34" charset="0"/>
                        </a:rPr>
                        <a:t>14</a:t>
                      </a:r>
                      <a:endParaRPr lang="tr-TR" sz="1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1400" b="0" i="1" dirty="0" smtClean="0">
                          <a:effectLst/>
                          <a:latin typeface="Calibri" pitchFamily="34" charset="0"/>
                          <a:ea typeface="Times New Roman"/>
                          <a:cs typeface="Calibri" pitchFamily="34" charset="0"/>
                        </a:rPr>
                        <a:t>İş Sağlığı Hizmetlerine İlişkin 161 Numaralı ILO (Uluslararası Çalışma Örgütü) Sözleşmesi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26242">
                <a:tc>
                  <a:txBody>
                    <a:bodyPr/>
                    <a:lstStyle/>
                    <a:p>
                      <a:pPr algn="ctr">
                        <a:spcAft>
                          <a:spcPts val="0"/>
                        </a:spcAft>
                      </a:pPr>
                      <a:r>
                        <a:rPr lang="tr-TR" sz="1400" b="1" i="1" dirty="0" smtClean="0">
                          <a:effectLst/>
                          <a:latin typeface="Calibri" pitchFamily="34" charset="0"/>
                          <a:ea typeface="Times New Roman"/>
                          <a:cs typeface="Calibri" pitchFamily="34" charset="0"/>
                        </a:rPr>
                        <a:t>16</a:t>
                      </a:r>
                      <a:endParaRPr lang="tr-TR" sz="1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1400" b="0" i="1" dirty="0" smtClean="0">
                          <a:effectLst/>
                          <a:latin typeface="Calibri" pitchFamily="34" charset="0"/>
                          <a:ea typeface="Times New Roman"/>
                          <a:cs typeface="Calibri" pitchFamily="34" charset="0"/>
                        </a:rPr>
                        <a:t>Yeraltı ve Yerüstü Maden İşletmelerinde Sağlık ve Güvenlik Şartları Yönetmeliği ve Sondajla Maden Çıkarılan İşletmelerde Sağlık ve Güvenlik Şartları Yönetmeliği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30840"/>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MEVZUATTA RİSK DEĞERLENDİRME</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741769104"/>
      </p:ext>
    </p:extLst>
  </p:cSld>
  <p:clrMapOvr>
    <a:masterClrMapping/>
  </p:clrMapOvr>
  <p:transition>
    <p:fade/>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6331</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ayılı </a:t>
            </a: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İş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Sağlığı ve Güvenliği Kanunu</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smtClean="0">
                <a:solidFill>
                  <a:srgbClr val="000000"/>
                </a:solidFill>
                <a:latin typeface="Calibri" pitchFamily="34" charset="0"/>
                <a:cs typeface="Calibri" pitchFamily="34" charset="0"/>
              </a:rPr>
              <a:t>İşveren</a:t>
            </a:r>
            <a:r>
              <a:rPr lang="tr-TR" sz="2000" b="1" i="1" dirty="0">
                <a:solidFill>
                  <a:srgbClr val="000000"/>
                </a:solidFill>
                <a:latin typeface="Calibri" pitchFamily="34" charset="0"/>
                <a:cs typeface="Calibri" pitchFamily="34" charset="0"/>
              </a:rPr>
              <a:t>, iş sağlığı ve güvenliği yönünden risk değerlendirmesi yapmak veya yaptırmakla yükümlüdür. Risk değerlendirmesi yapılırken, aşağıdaki hususlar dikkate alınır;</a:t>
            </a:r>
          </a:p>
          <a:p>
            <a:pPr marL="342900"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Belirli </a:t>
            </a:r>
            <a:r>
              <a:rPr lang="tr-TR" sz="2000" b="1" i="1" dirty="0">
                <a:solidFill>
                  <a:srgbClr val="000000"/>
                </a:solidFill>
                <a:latin typeface="Calibri" pitchFamily="34" charset="0"/>
                <a:cs typeface="Calibri" pitchFamily="34" charset="0"/>
              </a:rPr>
              <a:t>risklerden etkilenecek çalışanların durumu</a:t>
            </a:r>
          </a:p>
          <a:p>
            <a:pPr marL="342900"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Kullanılacak </a:t>
            </a:r>
            <a:r>
              <a:rPr lang="tr-TR" sz="2000" b="1" i="1" dirty="0">
                <a:solidFill>
                  <a:srgbClr val="000000"/>
                </a:solidFill>
                <a:latin typeface="Calibri" pitchFamily="34" charset="0"/>
                <a:cs typeface="Calibri" pitchFamily="34" charset="0"/>
              </a:rPr>
              <a:t>iş ekipmanı ile kimyasal madde ve müstahzarların seçimi</a:t>
            </a:r>
          </a:p>
          <a:p>
            <a:pPr marL="342900"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İşyerinin </a:t>
            </a:r>
            <a:r>
              <a:rPr lang="tr-TR" sz="2000" b="1" i="1" dirty="0">
                <a:solidFill>
                  <a:srgbClr val="000000"/>
                </a:solidFill>
                <a:latin typeface="Calibri" pitchFamily="34" charset="0"/>
                <a:cs typeface="Calibri" pitchFamily="34" charset="0"/>
              </a:rPr>
              <a:t>tertip ve düzeni</a:t>
            </a:r>
          </a:p>
          <a:p>
            <a:pPr marL="342900"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Genç</a:t>
            </a:r>
            <a:r>
              <a:rPr lang="tr-TR" sz="2000" b="1" i="1" dirty="0">
                <a:solidFill>
                  <a:srgbClr val="000000"/>
                </a:solidFill>
                <a:latin typeface="Calibri" pitchFamily="34" charset="0"/>
                <a:cs typeface="Calibri" pitchFamily="34" charset="0"/>
              </a:rPr>
              <a:t>, yaşlı, engelli, gebe veya emziren çalışanlar gibi özel politika gerektiren gruplar ile kadın çalışanların durumu</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1494754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«Tehlikelerden kaynaklanan </a:t>
            </a:r>
            <a:r>
              <a:rPr lang="tr-TR" sz="2000" b="1" i="1" dirty="0">
                <a:solidFill>
                  <a:srgbClr val="000000"/>
                </a:solidFill>
                <a:latin typeface="Calibri" pitchFamily="34" charset="0"/>
                <a:cs typeface="Calibri" pitchFamily="34" charset="0"/>
              </a:rPr>
              <a:t>riskin büyüklüğünü tahmin</a:t>
            </a:r>
          </a:p>
          <a:p>
            <a:pPr algn="ctr">
              <a:spcAft>
                <a:spcPts val="0"/>
              </a:spcAft>
              <a:buClr>
                <a:srgbClr val="292929"/>
              </a:buClr>
              <a:defRPr/>
            </a:pPr>
            <a:r>
              <a:rPr lang="tr-TR" sz="2000" b="1" i="1" dirty="0">
                <a:solidFill>
                  <a:srgbClr val="000000"/>
                </a:solidFill>
                <a:latin typeface="Calibri" pitchFamily="34" charset="0"/>
                <a:cs typeface="Calibri" pitchFamily="34" charset="0"/>
              </a:rPr>
              <a:t>etmek ve mevcut kontrollerin </a:t>
            </a:r>
            <a:r>
              <a:rPr lang="tr-TR" sz="2000" b="1" i="1" dirty="0" smtClean="0">
                <a:solidFill>
                  <a:srgbClr val="000000"/>
                </a:solidFill>
                <a:latin typeface="Calibri" pitchFamily="34" charset="0"/>
                <a:cs typeface="Calibri" pitchFamily="34" charset="0"/>
              </a:rPr>
              <a:t>yeterliliğini dikkate </a:t>
            </a:r>
            <a:r>
              <a:rPr lang="tr-TR" sz="2000" b="1" i="1" dirty="0">
                <a:solidFill>
                  <a:srgbClr val="000000"/>
                </a:solidFill>
                <a:latin typeface="Calibri" pitchFamily="34" charset="0"/>
                <a:cs typeface="Calibri" pitchFamily="34" charset="0"/>
              </a:rPr>
              <a:t>alarak riskin kabul edilebilir </a:t>
            </a:r>
            <a:r>
              <a:rPr lang="tr-TR" sz="2000" b="1" i="1" dirty="0" smtClean="0">
                <a:solidFill>
                  <a:srgbClr val="000000"/>
                </a:solidFill>
                <a:latin typeface="Calibri" pitchFamily="34" charset="0"/>
                <a:cs typeface="Calibri" pitchFamily="34" charset="0"/>
              </a:rPr>
              <a:t>olup olmadığına </a:t>
            </a:r>
            <a:r>
              <a:rPr lang="tr-TR" sz="2000" b="1" i="1" dirty="0">
                <a:solidFill>
                  <a:srgbClr val="000000"/>
                </a:solidFill>
                <a:latin typeface="Calibri" pitchFamily="34" charset="0"/>
                <a:cs typeface="Calibri" pitchFamily="34" charset="0"/>
              </a:rPr>
              <a:t>karar vermek için </a:t>
            </a:r>
            <a:r>
              <a:rPr lang="tr-TR" sz="2000" b="1" i="1" dirty="0" smtClean="0">
                <a:solidFill>
                  <a:srgbClr val="000000"/>
                </a:solidFill>
                <a:latin typeface="Calibri" pitchFamily="34" charset="0"/>
                <a:cs typeface="Calibri" pitchFamily="34" charset="0"/>
              </a:rPr>
              <a:t>kullanılan </a:t>
            </a:r>
            <a:r>
              <a:rPr lang="tr-TR" sz="2000" b="1" i="1" dirty="0" smtClean="0">
                <a:solidFill>
                  <a:srgbClr val="000000"/>
                </a:solidFill>
                <a:latin typeface="Calibri" pitchFamily="34" charset="0"/>
                <a:cs typeface="Calibri" pitchFamily="34" charset="0"/>
              </a:rPr>
              <a:t>proses-süreç.»</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«Kabul </a:t>
            </a:r>
            <a:r>
              <a:rPr lang="tr-TR" sz="2000" b="1" i="1" dirty="0">
                <a:solidFill>
                  <a:srgbClr val="000000"/>
                </a:solidFill>
                <a:latin typeface="Calibri" pitchFamily="34" charset="0"/>
                <a:cs typeface="Calibri" pitchFamily="34" charset="0"/>
              </a:rPr>
              <a:t>E</a:t>
            </a:r>
            <a:r>
              <a:rPr lang="tr-TR" sz="2000" b="1" i="1" dirty="0" smtClean="0">
                <a:solidFill>
                  <a:srgbClr val="000000"/>
                </a:solidFill>
                <a:latin typeface="Calibri" pitchFamily="34" charset="0"/>
                <a:cs typeface="Calibri" pitchFamily="34" charset="0"/>
              </a:rPr>
              <a:t>dilebilir </a:t>
            </a:r>
            <a:r>
              <a:rPr lang="tr-TR" sz="2000" b="1" i="1" dirty="0">
                <a:solidFill>
                  <a:srgbClr val="000000"/>
                </a:solidFill>
                <a:latin typeface="Calibri" pitchFamily="34" charset="0"/>
                <a:cs typeface="Calibri" pitchFamily="34" charset="0"/>
              </a:rPr>
              <a:t>R</a:t>
            </a:r>
            <a:r>
              <a:rPr lang="tr-TR" sz="2000" b="1" i="1" dirty="0" smtClean="0">
                <a:solidFill>
                  <a:srgbClr val="000000"/>
                </a:solidFill>
                <a:latin typeface="Calibri" pitchFamily="34" charset="0"/>
                <a:cs typeface="Calibri" pitchFamily="34" charset="0"/>
              </a:rPr>
              <a:t>isk Düzeyi (KERD): </a:t>
            </a:r>
            <a:r>
              <a:rPr lang="tr-TR" sz="2000" b="1" i="1" dirty="0">
                <a:solidFill>
                  <a:srgbClr val="000000"/>
                </a:solidFill>
                <a:latin typeface="Calibri" pitchFamily="34" charset="0"/>
                <a:cs typeface="Calibri" pitchFamily="34" charset="0"/>
              </a:rPr>
              <a:t>Kuruluşun, </a:t>
            </a:r>
            <a:r>
              <a:rPr lang="tr-TR" sz="2000" b="1" i="1" dirty="0" smtClean="0">
                <a:solidFill>
                  <a:srgbClr val="000000"/>
                </a:solidFill>
                <a:latin typeface="Calibri" pitchFamily="34" charset="0"/>
                <a:cs typeface="Calibri" pitchFamily="34" charset="0"/>
              </a:rPr>
              <a:t>yasal zorunluluklara </a:t>
            </a:r>
            <a:r>
              <a:rPr lang="tr-TR" sz="2000" b="1" i="1" dirty="0">
                <a:solidFill>
                  <a:srgbClr val="000000"/>
                </a:solidFill>
                <a:latin typeface="Calibri" pitchFamily="34" charset="0"/>
                <a:cs typeface="Calibri" pitchFamily="34" charset="0"/>
              </a:rPr>
              <a:t>ve kendi İSG politikasına göre</a:t>
            </a:r>
            <a:r>
              <a:rPr lang="tr-TR" sz="2000" b="1" i="1" dirty="0" smtClean="0">
                <a:solidFill>
                  <a:srgbClr val="000000"/>
                </a:solidFill>
                <a:latin typeface="Calibri" pitchFamily="34" charset="0"/>
                <a:cs typeface="Calibri" pitchFamily="34" charset="0"/>
              </a:rPr>
              <a:t>, tahammül </a:t>
            </a:r>
            <a:r>
              <a:rPr lang="tr-TR" sz="2000" b="1" i="1" dirty="0">
                <a:solidFill>
                  <a:srgbClr val="000000"/>
                </a:solidFill>
                <a:latin typeface="Calibri" pitchFamily="34" charset="0"/>
                <a:cs typeface="Calibri" pitchFamily="34" charset="0"/>
              </a:rPr>
              <a:t>edebileceği düzeye indirilmiş risk</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663308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4857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ayılı </a:t>
            </a: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İş Kanununun 78.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addesi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maddeye göre </a:t>
            </a:r>
            <a:r>
              <a:rPr lang="tr-TR" sz="2000" b="1" i="1" dirty="0">
                <a:solidFill>
                  <a:srgbClr val="000000"/>
                </a:solidFill>
                <a:latin typeface="Calibri" pitchFamily="34" charset="0"/>
                <a:cs typeface="Calibri" pitchFamily="34" charset="0"/>
              </a:rPr>
              <a:t>çıkartılmış yönetmeliklerin çoğunda</a:t>
            </a:r>
            <a:r>
              <a:rPr lang="tr-TR" sz="2000" b="1" i="1" dirty="0" smtClean="0">
                <a:solidFill>
                  <a:srgbClr val="000000"/>
                </a:solidFill>
                <a:latin typeface="Calibri" pitchFamily="34" charset="0"/>
                <a:cs typeface="Calibri" pitchFamily="34" charset="0"/>
              </a:rPr>
              <a:t>, işverenlere </a:t>
            </a:r>
            <a:r>
              <a:rPr lang="tr-TR" sz="2000" b="1" i="1" dirty="0">
                <a:solidFill>
                  <a:srgbClr val="000000"/>
                </a:solidFill>
                <a:latin typeface="Calibri" pitchFamily="34" charset="0"/>
                <a:cs typeface="Calibri" pitchFamily="34" charset="0"/>
              </a:rPr>
              <a:t>işyerlerinde </a:t>
            </a:r>
            <a:r>
              <a:rPr lang="tr-TR" sz="2000" b="1" i="1" dirty="0" smtClean="0">
                <a:solidFill>
                  <a:srgbClr val="000000"/>
                </a:solidFill>
                <a:latin typeface="Calibri" pitchFamily="34" charset="0"/>
                <a:cs typeface="Calibri" pitchFamily="34" charset="0"/>
              </a:rPr>
              <a:t>«Risk Değerlendirmesi» yapma </a:t>
            </a:r>
            <a:r>
              <a:rPr lang="tr-TR" sz="2000" b="1" i="1" dirty="0">
                <a:solidFill>
                  <a:srgbClr val="000000"/>
                </a:solidFill>
                <a:latin typeface="Calibri" pitchFamily="34" charset="0"/>
                <a:cs typeface="Calibri" pitchFamily="34" charset="0"/>
              </a:rPr>
              <a:t>ve alınan sonuçlara göre </a:t>
            </a:r>
            <a:r>
              <a:rPr lang="tr-TR" sz="2000" b="1" i="1" dirty="0" smtClean="0">
                <a:solidFill>
                  <a:srgbClr val="000000"/>
                </a:solidFill>
                <a:latin typeface="Calibri" pitchFamily="34" charset="0"/>
                <a:cs typeface="Calibri" pitchFamily="34" charset="0"/>
              </a:rPr>
              <a:t>gerekli sağlık </a:t>
            </a:r>
            <a:r>
              <a:rPr lang="tr-TR" sz="2000" b="1" i="1" dirty="0">
                <a:solidFill>
                  <a:srgbClr val="000000"/>
                </a:solidFill>
                <a:latin typeface="Calibri" pitchFamily="34" charset="0"/>
                <a:cs typeface="Calibri" pitchFamily="34" charset="0"/>
              </a:rPr>
              <a:t>ve güvenlik önlemlerini </a:t>
            </a:r>
            <a:r>
              <a:rPr lang="tr-TR" sz="2000" b="1" i="1" dirty="0" smtClean="0">
                <a:solidFill>
                  <a:srgbClr val="000000"/>
                </a:solidFill>
                <a:latin typeface="Calibri" pitchFamily="34" charset="0"/>
                <a:cs typeface="Calibri" pitchFamily="34" charset="0"/>
              </a:rPr>
              <a:t>belirlenme zorunluluğunun </a:t>
            </a:r>
            <a:r>
              <a:rPr lang="tr-TR" sz="2000" b="1" i="1" dirty="0">
                <a:solidFill>
                  <a:srgbClr val="000000"/>
                </a:solidFill>
                <a:latin typeface="Calibri" pitchFamily="34" charset="0"/>
                <a:cs typeface="Calibri" pitchFamily="34" charset="0"/>
              </a:rPr>
              <a:t>getirilmiştir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«İş kanunu kapsamındaki </a:t>
            </a:r>
            <a:r>
              <a:rPr lang="tr-TR" sz="2000" b="1" i="1" dirty="0" smtClean="0">
                <a:solidFill>
                  <a:srgbClr val="FF0000"/>
                </a:solidFill>
                <a:latin typeface="Calibri" pitchFamily="34" charset="0"/>
                <a:cs typeface="Calibri" pitchFamily="34" charset="0"/>
              </a:rPr>
              <a:t>tüm işyerlerinde </a:t>
            </a:r>
            <a:r>
              <a:rPr lang="tr-TR" sz="2000" b="1" i="1" dirty="0" smtClean="0">
                <a:solidFill>
                  <a:srgbClr val="000000"/>
                </a:solidFill>
                <a:latin typeface="Calibri" pitchFamily="34" charset="0"/>
                <a:cs typeface="Calibri" pitchFamily="34" charset="0"/>
              </a:rPr>
              <a:t>risk değerlendirmesi yapılması zorunlu hale getirilmiştir.»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Hangi işyerlerinde</a:t>
              </a:r>
              <a:endParaRPr lang="tr-TR" sz="1000" b="1" dirty="0" smtClean="0">
                <a:solidFill>
                  <a:srgbClr val="000000"/>
                </a:solidFill>
                <a:latin typeface="Cambria" pitchFamily="18" charset="0"/>
              </a:endParaRPr>
            </a:p>
          </p:txBody>
        </p:sp>
      </p:grpSp>
      <p:sp>
        <p:nvSpPr>
          <p:cNvPr id="35" name="Oval 34"/>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6051668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İSG Risk Değerlendirmesi Yönetmelik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(29.12.02/28512)</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İşveren; çalışma ortamının ve çalışanların sağlık ve güvenliğini sağlama, sürdürme ve geliştirme amacı ile iş sağlığı ve güvenliği yönünden risk değerlendirmesi yapar veya </a:t>
            </a:r>
            <a:r>
              <a:rPr lang="tr-TR" sz="2000" b="1" i="1" dirty="0" smtClean="0">
                <a:solidFill>
                  <a:srgbClr val="000000"/>
                </a:solidFill>
                <a:latin typeface="Calibri" pitchFamily="34" charset="0"/>
                <a:cs typeface="Calibri" pitchFamily="34" charset="0"/>
              </a:rPr>
              <a:t>yaptırır.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7414250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Kişisel </a:t>
            </a:r>
            <a:r>
              <a:rPr lang="tr-TR" sz="2000" b="1" i="1" dirty="0">
                <a:solidFill>
                  <a:srgbClr val="000000"/>
                </a:solidFill>
                <a:latin typeface="Calibri" pitchFamily="34" charset="0"/>
                <a:cs typeface="Calibri" pitchFamily="34" charset="0"/>
              </a:rPr>
              <a:t>Koruyucu Donanımların </a:t>
            </a:r>
            <a:r>
              <a:rPr lang="tr-TR" sz="2000" b="1" i="1" dirty="0" smtClean="0">
                <a:solidFill>
                  <a:srgbClr val="000000"/>
                </a:solidFill>
                <a:latin typeface="Calibri" pitchFamily="34" charset="0"/>
                <a:cs typeface="Calibri" pitchFamily="34" charset="0"/>
              </a:rPr>
              <a:t>İşyerlerinde Kullanılması </a:t>
            </a:r>
            <a:r>
              <a:rPr lang="tr-TR" sz="2000" b="1" i="1" dirty="0">
                <a:solidFill>
                  <a:srgbClr val="000000"/>
                </a:solidFill>
                <a:latin typeface="Calibri" pitchFamily="34" charset="0"/>
                <a:cs typeface="Calibri" pitchFamily="34" charset="0"/>
              </a:rPr>
              <a:t>Hakkında </a:t>
            </a:r>
            <a:r>
              <a:rPr lang="tr-TR" sz="2000" b="1" i="1" dirty="0" smtClean="0">
                <a:solidFill>
                  <a:srgbClr val="000000"/>
                </a:solidFill>
                <a:latin typeface="Calibri" pitchFamily="34" charset="0"/>
                <a:cs typeface="Calibri" pitchFamily="34" charset="0"/>
              </a:rPr>
              <a:t>Yönetmelik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«Kişisel </a:t>
            </a:r>
            <a:r>
              <a:rPr lang="tr-TR" sz="2000" i="1" dirty="0">
                <a:solidFill>
                  <a:srgbClr val="000000"/>
                </a:solidFill>
                <a:latin typeface="Calibri" pitchFamily="34" charset="0"/>
                <a:cs typeface="Calibri" pitchFamily="34" charset="0"/>
              </a:rPr>
              <a:t>koruyucu donanımları değerlendirmek </a:t>
            </a:r>
            <a:r>
              <a:rPr lang="tr-TR" sz="2000" i="1" dirty="0" smtClean="0">
                <a:solidFill>
                  <a:srgbClr val="000000"/>
                </a:solidFill>
                <a:latin typeface="Calibri" pitchFamily="34" charset="0"/>
                <a:cs typeface="Calibri" pitchFamily="34" charset="0"/>
              </a:rPr>
              <a:t>ve seçmek</a:t>
            </a:r>
            <a:r>
              <a:rPr lang="tr-TR" sz="2000" i="1" dirty="0">
                <a:solidFill>
                  <a:srgbClr val="000000"/>
                </a:solidFill>
                <a:latin typeface="Calibri" pitchFamily="34" charset="0"/>
                <a:cs typeface="Calibri" pitchFamily="34" charset="0"/>
              </a:rPr>
              <a:t>, alınan tedbirlerle önlenemeyen </a:t>
            </a:r>
            <a:r>
              <a:rPr lang="tr-TR" sz="2000" b="1" i="1" dirty="0" smtClean="0">
                <a:solidFill>
                  <a:srgbClr val="000000"/>
                </a:solidFill>
                <a:latin typeface="Calibri" pitchFamily="34" charset="0"/>
                <a:cs typeface="Calibri" pitchFamily="34" charset="0"/>
              </a:rPr>
              <a:t>risklerin analiz </a:t>
            </a:r>
            <a:r>
              <a:rPr lang="tr-TR" sz="2000" b="1" i="1" dirty="0">
                <a:solidFill>
                  <a:srgbClr val="000000"/>
                </a:solidFill>
                <a:latin typeface="Calibri" pitchFamily="34" charset="0"/>
                <a:cs typeface="Calibri" pitchFamily="34" charset="0"/>
              </a:rPr>
              <a:t>ve değerlendirmesini</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yapmak»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5536971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Patlayıcı </a:t>
            </a:r>
            <a:r>
              <a:rPr lang="tr-TR" sz="2000" b="1" i="1" dirty="0">
                <a:solidFill>
                  <a:srgbClr val="000000"/>
                </a:solidFill>
                <a:latin typeface="Calibri" pitchFamily="34" charset="0"/>
                <a:cs typeface="Calibri" pitchFamily="34" charset="0"/>
              </a:rPr>
              <a:t>Ortamların </a:t>
            </a:r>
            <a:r>
              <a:rPr lang="tr-TR" sz="2000" b="1" i="1" dirty="0" smtClean="0">
                <a:solidFill>
                  <a:srgbClr val="000000"/>
                </a:solidFill>
                <a:latin typeface="Calibri" pitchFamily="34" charset="0"/>
                <a:cs typeface="Calibri" pitchFamily="34" charset="0"/>
              </a:rPr>
              <a:t>Tehlikelerinden Çalışanların </a:t>
            </a:r>
            <a:r>
              <a:rPr lang="tr-TR" sz="2000" b="1" i="1" dirty="0">
                <a:solidFill>
                  <a:srgbClr val="000000"/>
                </a:solidFill>
                <a:latin typeface="Calibri" pitchFamily="34" charset="0"/>
                <a:cs typeface="Calibri" pitchFamily="34" charset="0"/>
              </a:rPr>
              <a:t>Korunması Hakkında </a:t>
            </a:r>
            <a:r>
              <a:rPr lang="tr-TR" sz="2000" b="1" i="1" dirty="0" smtClean="0">
                <a:solidFill>
                  <a:srgbClr val="000000"/>
                </a:solidFill>
                <a:latin typeface="Calibri" pitchFamily="34" charset="0"/>
                <a:cs typeface="Calibri" pitchFamily="34" charset="0"/>
              </a:rPr>
              <a:t>Yönetmelik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«Patlayıcı </a:t>
            </a:r>
            <a:r>
              <a:rPr lang="tr-TR" sz="2000" i="1" dirty="0">
                <a:solidFill>
                  <a:srgbClr val="000000"/>
                </a:solidFill>
                <a:latin typeface="Calibri" pitchFamily="34" charset="0"/>
                <a:cs typeface="Calibri" pitchFamily="34" charset="0"/>
              </a:rPr>
              <a:t>ortamdan kaynaklanan özel </a:t>
            </a:r>
            <a:r>
              <a:rPr lang="tr-TR" sz="2000" b="1" i="1" dirty="0">
                <a:solidFill>
                  <a:srgbClr val="000000"/>
                </a:solidFill>
                <a:latin typeface="Calibri" pitchFamily="34" charset="0"/>
                <a:cs typeface="Calibri" pitchFamily="34" charset="0"/>
              </a:rPr>
              <a:t>risklerin</a:t>
            </a:r>
          </a:p>
          <a:p>
            <a:pPr algn="ctr">
              <a:spcAft>
                <a:spcPts val="0"/>
              </a:spcAft>
              <a:buClr>
                <a:srgbClr val="292929"/>
              </a:buClr>
              <a:defRPr/>
            </a:pPr>
            <a:r>
              <a:rPr lang="tr-TR" sz="2000" b="1" i="1" dirty="0">
                <a:solidFill>
                  <a:srgbClr val="000000"/>
                </a:solidFill>
                <a:latin typeface="Calibri" pitchFamily="34" charset="0"/>
                <a:cs typeface="Calibri" pitchFamily="34" charset="0"/>
              </a:rPr>
              <a:t>değerlendirme</a:t>
            </a:r>
            <a:r>
              <a:rPr lang="tr-TR" sz="2000" i="1" dirty="0">
                <a:solidFill>
                  <a:srgbClr val="000000"/>
                </a:solidFill>
                <a:latin typeface="Calibri" pitchFamily="34" charset="0"/>
                <a:cs typeface="Calibri" pitchFamily="34" charset="0"/>
              </a:rPr>
              <a:t>sini </a:t>
            </a:r>
            <a:r>
              <a:rPr lang="tr-TR" sz="2000" i="1" dirty="0" smtClean="0">
                <a:solidFill>
                  <a:srgbClr val="000000"/>
                </a:solidFill>
                <a:latin typeface="Calibri" pitchFamily="34" charset="0"/>
                <a:cs typeface="Calibri" pitchFamily="34" charset="0"/>
              </a:rPr>
              <a:t>yapmak»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5</a:t>
            </a:r>
          </a:p>
        </p:txBody>
      </p:sp>
    </p:spTree>
    <p:extLst>
      <p:ext uri="{BB962C8B-B14F-4D97-AF65-F5344CB8AC3E}">
        <p14:creationId xmlns:p14="http://schemas.microsoft.com/office/powerpoint/2010/main" val="34282852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smtClean="0">
                <a:solidFill>
                  <a:srgbClr val="000000"/>
                </a:solidFill>
                <a:latin typeface="Calibri" pitchFamily="34" charset="0"/>
                <a:cs typeface="Calibri" pitchFamily="34" charset="0"/>
              </a:rPr>
              <a:t>Kanserojen </a:t>
            </a:r>
            <a:r>
              <a:rPr lang="tr-TR" sz="2000" b="1" i="1" dirty="0">
                <a:solidFill>
                  <a:srgbClr val="000000"/>
                </a:solidFill>
                <a:latin typeface="Calibri" pitchFamily="34" charset="0"/>
                <a:cs typeface="Calibri" pitchFamily="34" charset="0"/>
              </a:rPr>
              <a:t>ve Mutajen </a:t>
            </a:r>
            <a:r>
              <a:rPr lang="tr-TR" sz="2000" b="1" i="1" dirty="0" smtClean="0">
                <a:solidFill>
                  <a:srgbClr val="000000"/>
                </a:solidFill>
                <a:latin typeface="Calibri" pitchFamily="34" charset="0"/>
                <a:cs typeface="Calibri" pitchFamily="34" charset="0"/>
              </a:rPr>
              <a:t>Maddelerle Çalışmalarda </a:t>
            </a:r>
            <a:r>
              <a:rPr lang="tr-TR" sz="2000" b="1" i="1" dirty="0">
                <a:solidFill>
                  <a:srgbClr val="000000"/>
                </a:solidFill>
                <a:latin typeface="Calibri" pitchFamily="34" charset="0"/>
                <a:cs typeface="Calibri" pitchFamily="34" charset="0"/>
              </a:rPr>
              <a:t>Sağlık ve Güvenlik </a:t>
            </a:r>
            <a:r>
              <a:rPr lang="tr-TR" sz="2000" b="1" i="1" dirty="0" smtClean="0">
                <a:solidFill>
                  <a:srgbClr val="000000"/>
                </a:solidFill>
                <a:latin typeface="Calibri" pitchFamily="34" charset="0"/>
                <a:cs typeface="Calibri" pitchFamily="34" charset="0"/>
              </a:rPr>
              <a:t>Önlemleri Hakkında </a:t>
            </a:r>
            <a:r>
              <a:rPr lang="tr-TR" sz="2000" b="1" i="1" dirty="0">
                <a:solidFill>
                  <a:srgbClr val="000000"/>
                </a:solidFill>
                <a:latin typeface="Calibri" pitchFamily="34" charset="0"/>
                <a:cs typeface="Calibri" pitchFamily="34" charset="0"/>
              </a:rPr>
              <a:t>Yönetmelik</a:t>
            </a:r>
          </a:p>
          <a:p>
            <a:pPr algn="ctr">
              <a:spcAft>
                <a:spcPts val="0"/>
              </a:spcAft>
              <a:buClr>
                <a:srgbClr val="292929"/>
              </a:buClr>
              <a:defRPr/>
            </a:pPr>
            <a:endParaRPr lang="tr-TR" sz="4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işlerde </a:t>
            </a:r>
            <a:r>
              <a:rPr lang="tr-TR" sz="2000" i="1" dirty="0">
                <a:solidFill>
                  <a:srgbClr val="000000"/>
                </a:solidFill>
                <a:latin typeface="Calibri" pitchFamily="34" charset="0"/>
                <a:cs typeface="Calibri" pitchFamily="34" charset="0"/>
              </a:rPr>
              <a:t>çalışanların, bu </a:t>
            </a:r>
            <a:r>
              <a:rPr lang="tr-TR" sz="2000" i="1" dirty="0" smtClean="0">
                <a:solidFill>
                  <a:srgbClr val="000000"/>
                </a:solidFill>
                <a:latin typeface="Calibri" pitchFamily="34" charset="0"/>
                <a:cs typeface="Calibri" pitchFamily="34" charset="0"/>
              </a:rPr>
              <a:t>maddelere </a:t>
            </a:r>
            <a:r>
              <a:rPr lang="tr-TR" sz="2000" b="1" i="1" dirty="0" smtClean="0">
                <a:solidFill>
                  <a:srgbClr val="000000"/>
                </a:solidFill>
                <a:latin typeface="Calibri" pitchFamily="34" charset="0"/>
                <a:cs typeface="Calibri" pitchFamily="34" charset="0"/>
              </a:rPr>
              <a:t>maruziyet </a:t>
            </a:r>
            <a:r>
              <a:rPr lang="tr-TR" sz="2000" b="1" i="1" dirty="0">
                <a:solidFill>
                  <a:srgbClr val="000000"/>
                </a:solidFill>
                <a:latin typeface="Calibri" pitchFamily="34" charset="0"/>
                <a:cs typeface="Calibri" pitchFamily="34" charset="0"/>
              </a:rPr>
              <a:t>şekli, maruziyet miktarı ve </a:t>
            </a:r>
            <a:r>
              <a:rPr lang="tr-TR" sz="2000" b="1" i="1" dirty="0" smtClean="0">
                <a:solidFill>
                  <a:srgbClr val="000000"/>
                </a:solidFill>
                <a:latin typeface="Calibri" pitchFamily="34" charset="0"/>
                <a:cs typeface="Calibri" pitchFamily="34" charset="0"/>
              </a:rPr>
              <a:t>maruziyet süresinin </a:t>
            </a:r>
            <a:r>
              <a:rPr lang="tr-TR" sz="2000" i="1" dirty="0">
                <a:solidFill>
                  <a:srgbClr val="000000"/>
                </a:solidFill>
                <a:latin typeface="Calibri" pitchFamily="34" charset="0"/>
                <a:cs typeface="Calibri" pitchFamily="34" charset="0"/>
              </a:rPr>
              <a:t>belirleyerek risk </a:t>
            </a:r>
            <a:r>
              <a:rPr lang="tr-TR" sz="2000" i="1" dirty="0" smtClean="0">
                <a:solidFill>
                  <a:srgbClr val="000000"/>
                </a:solidFill>
                <a:latin typeface="Calibri" pitchFamily="34" charset="0"/>
                <a:cs typeface="Calibri" pitchFamily="34" charset="0"/>
              </a:rPr>
              <a:t>değerlendirmesi yapılmalıdır. Risk </a:t>
            </a:r>
            <a:r>
              <a:rPr lang="tr-TR" sz="2000" i="1" dirty="0">
                <a:solidFill>
                  <a:srgbClr val="000000"/>
                </a:solidFill>
                <a:latin typeface="Calibri" pitchFamily="34" charset="0"/>
                <a:cs typeface="Calibri" pitchFamily="34" charset="0"/>
              </a:rPr>
              <a:t>değerlendirmesi her durumda </a:t>
            </a:r>
            <a:r>
              <a:rPr lang="tr-TR" sz="2000" b="1" i="1" dirty="0">
                <a:solidFill>
                  <a:srgbClr val="000000"/>
                </a:solidFill>
                <a:latin typeface="Calibri" pitchFamily="34" charset="0"/>
                <a:cs typeface="Calibri" pitchFamily="34" charset="0"/>
              </a:rPr>
              <a:t>en geç 5 yılda bir </a:t>
            </a:r>
            <a:r>
              <a:rPr lang="tr-TR" sz="2000" i="1" dirty="0" smtClean="0">
                <a:solidFill>
                  <a:srgbClr val="000000"/>
                </a:solidFill>
                <a:latin typeface="Calibri" pitchFamily="34" charset="0"/>
                <a:cs typeface="Calibri" pitchFamily="34" charset="0"/>
              </a:rPr>
              <a:t>yapılmalıdır. </a:t>
            </a:r>
            <a:r>
              <a:rPr lang="tr-TR" sz="2000" b="1" i="1" dirty="0" smtClean="0">
                <a:solidFill>
                  <a:srgbClr val="000000"/>
                </a:solidFill>
                <a:latin typeface="Calibri" pitchFamily="34" charset="0"/>
                <a:cs typeface="Calibri" pitchFamily="34" charset="0"/>
              </a:rPr>
              <a:t>Maruziyet şekli değiştiğinde </a:t>
            </a:r>
            <a:r>
              <a:rPr lang="tr-TR" sz="2000" i="1" dirty="0" smtClean="0">
                <a:solidFill>
                  <a:srgbClr val="000000"/>
                </a:solidFill>
                <a:latin typeface="Calibri" pitchFamily="34" charset="0"/>
                <a:cs typeface="Calibri" pitchFamily="34" charset="0"/>
              </a:rPr>
              <a:t>tekrarlanmalıdır.  İstenmesi halinde </a:t>
            </a:r>
            <a:r>
              <a:rPr lang="tr-TR" sz="2000" b="1" i="1" dirty="0" smtClean="0">
                <a:solidFill>
                  <a:srgbClr val="000000"/>
                </a:solidFill>
                <a:latin typeface="Calibri" pitchFamily="34" charset="0"/>
                <a:cs typeface="Calibri" pitchFamily="34" charset="0"/>
              </a:rPr>
              <a:t>yetkililere </a:t>
            </a:r>
            <a:r>
              <a:rPr lang="tr-TR" sz="2000" i="1" dirty="0" smtClean="0">
                <a:solidFill>
                  <a:srgbClr val="000000"/>
                </a:solidFill>
                <a:latin typeface="Calibri" pitchFamily="34" charset="0"/>
                <a:cs typeface="Calibri" pitchFamily="34" charset="0"/>
              </a:rPr>
              <a:t>verilmelidir. </a:t>
            </a:r>
            <a:r>
              <a:rPr lang="tr-TR" sz="2000" i="1" dirty="0">
                <a:solidFill>
                  <a:srgbClr val="000000"/>
                </a:solidFill>
                <a:latin typeface="Calibri" pitchFamily="34" charset="0"/>
                <a:cs typeface="Calibri" pitchFamily="34" charset="0"/>
              </a:rPr>
              <a:t>Değerlendirmede deri yolu da dahil olmak üzere vücuda </a:t>
            </a:r>
            <a:r>
              <a:rPr lang="tr-TR" sz="2000" b="1" i="1" dirty="0">
                <a:solidFill>
                  <a:srgbClr val="000000"/>
                </a:solidFill>
                <a:latin typeface="Calibri" pitchFamily="34" charset="0"/>
                <a:cs typeface="Calibri" pitchFamily="34" charset="0"/>
              </a:rPr>
              <a:t>giriş yollarının tümü </a:t>
            </a:r>
            <a:r>
              <a:rPr lang="tr-TR" sz="2000" i="1" dirty="0">
                <a:solidFill>
                  <a:srgbClr val="000000"/>
                </a:solidFill>
                <a:latin typeface="Calibri" pitchFamily="34" charset="0"/>
                <a:cs typeface="Calibri" pitchFamily="34" charset="0"/>
              </a:rPr>
              <a:t>dikkate alınmalıdır. </a:t>
            </a:r>
            <a:r>
              <a:rPr lang="tr-TR" sz="2000" i="1" dirty="0" smtClean="0">
                <a:solidFill>
                  <a:srgbClr val="000000"/>
                </a:solidFill>
                <a:latin typeface="Calibri" pitchFamily="34" charset="0"/>
                <a:cs typeface="Calibri" pitchFamily="34" charset="0"/>
              </a:rPr>
              <a:t>Çalışmak </a:t>
            </a:r>
            <a:r>
              <a:rPr lang="tr-TR" sz="2000" i="1" dirty="0">
                <a:solidFill>
                  <a:srgbClr val="000000"/>
                </a:solidFill>
                <a:latin typeface="Calibri" pitchFamily="34" charset="0"/>
                <a:cs typeface="Calibri" pitchFamily="34" charset="0"/>
              </a:rPr>
              <a:t>istemeyenlerin </a:t>
            </a:r>
            <a:r>
              <a:rPr lang="tr-TR" sz="2000" i="1" dirty="0" smtClean="0">
                <a:solidFill>
                  <a:srgbClr val="000000"/>
                </a:solidFill>
                <a:latin typeface="Calibri" pitchFamily="34" charset="0"/>
                <a:cs typeface="Calibri" pitchFamily="34" charset="0"/>
              </a:rPr>
              <a:t>istekleri dikkate alınmalıdır.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6</a:t>
            </a:r>
            <a:endParaRPr lang="tr-TR" sz="2800" b="1" dirty="0">
              <a:solidFill>
                <a:srgbClr val="000000"/>
              </a:solidFill>
              <a:latin typeface="Cambria" pitchFamily="18" charset="0"/>
            </a:endParaRPr>
          </a:p>
        </p:txBody>
      </p:sp>
      <p:grpSp>
        <p:nvGrpSpPr>
          <p:cNvPr id="18" name="Grup 17"/>
          <p:cNvGrpSpPr/>
          <p:nvPr/>
        </p:nvGrpSpPr>
        <p:grpSpPr>
          <a:xfrm>
            <a:off x="2657734" y="5427937"/>
            <a:ext cx="6162416" cy="663371"/>
            <a:chOff x="2644311" y="5451679"/>
            <a:chExt cx="6162416" cy="663371"/>
          </a:xfrm>
        </p:grpSpPr>
        <p:grpSp>
          <p:nvGrpSpPr>
            <p:cNvPr id="19" name="Group 51"/>
            <p:cNvGrpSpPr>
              <a:grpSpLocks/>
            </p:cNvGrpSpPr>
            <p:nvPr/>
          </p:nvGrpSpPr>
          <p:grpSpPr bwMode="auto">
            <a:xfrm>
              <a:off x="2644311" y="5451679"/>
              <a:ext cx="648968" cy="663371"/>
              <a:chOff x="1868" y="1082"/>
              <a:chExt cx="1942" cy="1942"/>
            </a:xfrm>
          </p:grpSpPr>
          <p:sp>
            <p:nvSpPr>
              <p:cNvPr id="21"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2"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4"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8"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9"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0"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0"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Hangisi yanlıştır (2)</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7274379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Kimyasal </a:t>
            </a:r>
            <a:r>
              <a:rPr lang="tr-TR" sz="2000" b="1" i="1" dirty="0">
                <a:solidFill>
                  <a:srgbClr val="000000"/>
                </a:solidFill>
                <a:latin typeface="Calibri" pitchFamily="34" charset="0"/>
                <a:cs typeface="Calibri" pitchFamily="34" charset="0"/>
              </a:rPr>
              <a:t>Maddelerle Çalışmalarda Sağlık </a:t>
            </a:r>
            <a:r>
              <a:rPr lang="tr-TR" sz="2000" b="1" i="1" dirty="0" smtClean="0">
                <a:solidFill>
                  <a:srgbClr val="000000"/>
                </a:solidFill>
                <a:latin typeface="Calibri" pitchFamily="34" charset="0"/>
                <a:cs typeface="Calibri" pitchFamily="34" charset="0"/>
              </a:rPr>
              <a:t>ve Güvenlik </a:t>
            </a:r>
            <a:r>
              <a:rPr lang="tr-TR" sz="2000" b="1" i="1" dirty="0">
                <a:solidFill>
                  <a:srgbClr val="000000"/>
                </a:solidFill>
                <a:latin typeface="Calibri" pitchFamily="34" charset="0"/>
                <a:cs typeface="Calibri" pitchFamily="34" charset="0"/>
              </a:rPr>
              <a:t>Önlemleri Hakkında </a:t>
            </a:r>
            <a:r>
              <a:rPr lang="tr-TR" sz="2000" b="1" i="1" dirty="0" smtClean="0">
                <a:solidFill>
                  <a:srgbClr val="000000"/>
                </a:solidFill>
                <a:latin typeface="Calibri" pitchFamily="34" charset="0"/>
                <a:cs typeface="Calibri" pitchFamily="34" charset="0"/>
              </a:rPr>
              <a:t>Yönetmelik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«İşyerinde </a:t>
            </a:r>
            <a:r>
              <a:rPr lang="tr-TR" sz="2000" i="1" dirty="0">
                <a:solidFill>
                  <a:srgbClr val="000000"/>
                </a:solidFill>
                <a:latin typeface="Calibri" pitchFamily="34" charset="0"/>
                <a:cs typeface="Calibri" pitchFamily="34" charset="0"/>
              </a:rPr>
              <a:t>tehlikeli kimyasal madde bulunup </a:t>
            </a:r>
            <a:r>
              <a:rPr lang="tr-TR" sz="2000" i="1" dirty="0" smtClean="0">
                <a:solidFill>
                  <a:srgbClr val="000000"/>
                </a:solidFill>
                <a:latin typeface="Calibri" pitchFamily="34" charset="0"/>
                <a:cs typeface="Calibri" pitchFamily="34" charset="0"/>
              </a:rPr>
              <a:t>bulunmadığını tespit </a:t>
            </a:r>
            <a:r>
              <a:rPr lang="tr-TR" sz="2000" i="1" dirty="0">
                <a:solidFill>
                  <a:srgbClr val="000000"/>
                </a:solidFill>
                <a:latin typeface="Calibri" pitchFamily="34" charset="0"/>
                <a:cs typeface="Calibri" pitchFamily="34" charset="0"/>
              </a:rPr>
              <a:t>etmek ve tehlikeli kimyasal madde bulunması </a:t>
            </a:r>
            <a:r>
              <a:rPr lang="tr-TR" sz="2000" i="1" dirty="0" smtClean="0">
                <a:solidFill>
                  <a:srgbClr val="000000"/>
                </a:solidFill>
                <a:latin typeface="Calibri" pitchFamily="34" charset="0"/>
                <a:cs typeface="Calibri" pitchFamily="34" charset="0"/>
              </a:rPr>
              <a:t>halinde risk </a:t>
            </a:r>
            <a:r>
              <a:rPr lang="tr-TR" sz="2000" i="1" dirty="0">
                <a:solidFill>
                  <a:srgbClr val="000000"/>
                </a:solidFill>
                <a:latin typeface="Calibri" pitchFamily="34" charset="0"/>
                <a:cs typeface="Calibri" pitchFamily="34" charset="0"/>
              </a:rPr>
              <a:t>değerlendirmesi </a:t>
            </a:r>
            <a:r>
              <a:rPr lang="tr-TR" sz="2000" i="1" dirty="0" smtClean="0">
                <a:solidFill>
                  <a:srgbClr val="000000"/>
                </a:solidFill>
                <a:latin typeface="Calibri" pitchFamily="34" charset="0"/>
                <a:cs typeface="Calibri" pitchFamily="34" charset="0"/>
              </a:rPr>
              <a:t>yapmak»</a:t>
            </a:r>
          </a:p>
          <a:p>
            <a:pPr algn="ctr">
              <a:spcAft>
                <a:spcPts val="0"/>
              </a:spcAft>
              <a:buClr>
                <a:srgbClr val="292929"/>
              </a:buClr>
              <a:defRPr/>
            </a:pPr>
            <a:endParaRPr lang="tr-TR" sz="9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«Kimyasal </a:t>
            </a:r>
            <a:r>
              <a:rPr lang="tr-TR" sz="2000" b="1" i="1" dirty="0">
                <a:solidFill>
                  <a:srgbClr val="000000"/>
                </a:solidFill>
                <a:latin typeface="Calibri" pitchFamily="34" charset="0"/>
                <a:cs typeface="Calibri" pitchFamily="34" charset="0"/>
              </a:rPr>
              <a:t>maddelerin kullanımına ilişkin risk değerlendirilmesi </a:t>
            </a:r>
            <a:r>
              <a:rPr lang="tr-TR" sz="2000" b="1" i="1" dirty="0">
                <a:solidFill>
                  <a:srgbClr val="C00000"/>
                </a:solidFill>
                <a:latin typeface="Calibri" pitchFamily="34" charset="0"/>
                <a:cs typeface="Calibri" pitchFamily="34" charset="0"/>
              </a:rPr>
              <a:t>her durumda en geç </a:t>
            </a:r>
            <a:r>
              <a:rPr lang="tr-TR" sz="2000" b="1" i="1" dirty="0" smtClean="0">
                <a:solidFill>
                  <a:srgbClr val="C00000"/>
                </a:solidFill>
                <a:latin typeface="Calibri" pitchFamily="34" charset="0"/>
                <a:cs typeface="Calibri" pitchFamily="34" charset="0"/>
              </a:rPr>
              <a:t>5 </a:t>
            </a:r>
            <a:r>
              <a:rPr lang="tr-TR" sz="2000" b="1" i="1" dirty="0">
                <a:solidFill>
                  <a:srgbClr val="C00000"/>
                </a:solidFill>
                <a:latin typeface="Calibri" pitchFamily="34" charset="0"/>
                <a:cs typeface="Calibri" pitchFamily="34" charset="0"/>
              </a:rPr>
              <a:t>yılda </a:t>
            </a:r>
            <a:r>
              <a:rPr lang="tr-TR" sz="2000" b="1" i="1" dirty="0">
                <a:solidFill>
                  <a:srgbClr val="000000"/>
                </a:solidFill>
                <a:latin typeface="Calibri" pitchFamily="34" charset="0"/>
                <a:cs typeface="Calibri" pitchFamily="34" charset="0"/>
              </a:rPr>
              <a:t>bir </a:t>
            </a:r>
            <a:r>
              <a:rPr lang="tr-TR" sz="2000" b="1" i="1" dirty="0" smtClean="0">
                <a:solidFill>
                  <a:srgbClr val="000000"/>
                </a:solidFill>
                <a:latin typeface="Calibri" pitchFamily="34" charset="0"/>
                <a:cs typeface="Calibri" pitchFamily="34" charset="0"/>
              </a:rPr>
              <a:t>yenilenmelidir»</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Periyot-süre (5)</a:t>
              </a:r>
              <a:endParaRPr lang="tr-TR" sz="1000" b="1" dirty="0" smtClean="0">
                <a:solidFill>
                  <a:srgbClr val="000000"/>
                </a:solidFill>
                <a:latin typeface="Cambria" pitchFamily="18" charset="0"/>
              </a:endParaRPr>
            </a:p>
          </p:txBody>
        </p:sp>
      </p:grpSp>
      <p:sp>
        <p:nvSpPr>
          <p:cNvPr id="35" name="Oval 34"/>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7</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5249451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Asbestle </a:t>
            </a:r>
            <a:r>
              <a:rPr lang="tr-TR" sz="2000" b="1" i="1" dirty="0">
                <a:solidFill>
                  <a:srgbClr val="000000"/>
                </a:solidFill>
                <a:latin typeface="Calibri" pitchFamily="34" charset="0"/>
                <a:cs typeface="Calibri" pitchFamily="34" charset="0"/>
              </a:rPr>
              <a:t>Çalışmalarda Sağlık ve Güvenlik Önlemleri</a:t>
            </a:r>
          </a:p>
          <a:p>
            <a:pPr algn="ctr">
              <a:spcAft>
                <a:spcPts val="0"/>
              </a:spcAft>
              <a:buClr>
                <a:srgbClr val="292929"/>
              </a:buClr>
              <a:defRPr/>
            </a:pPr>
            <a:r>
              <a:rPr lang="tr-TR" sz="2000" b="1" i="1" dirty="0">
                <a:solidFill>
                  <a:srgbClr val="000000"/>
                </a:solidFill>
                <a:latin typeface="Calibri" pitchFamily="34" charset="0"/>
                <a:cs typeface="Calibri" pitchFamily="34" charset="0"/>
              </a:rPr>
              <a:t>Hakkında </a:t>
            </a:r>
            <a:r>
              <a:rPr lang="tr-TR" sz="2000" b="1" i="1" dirty="0" smtClean="0">
                <a:solidFill>
                  <a:srgbClr val="000000"/>
                </a:solidFill>
                <a:latin typeface="Calibri" pitchFamily="34" charset="0"/>
                <a:cs typeface="Calibri" pitchFamily="34" charset="0"/>
              </a:rPr>
              <a:t>Yönetmelik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«Asbest </a:t>
            </a:r>
            <a:r>
              <a:rPr lang="tr-TR" sz="2000" i="1" dirty="0">
                <a:solidFill>
                  <a:srgbClr val="000000"/>
                </a:solidFill>
                <a:latin typeface="Calibri" pitchFamily="34" charset="0"/>
                <a:cs typeface="Calibri" pitchFamily="34" charset="0"/>
              </a:rPr>
              <a:t>tozuna maruziyet riski bulunan çalışmalarda,</a:t>
            </a:r>
          </a:p>
          <a:p>
            <a:pPr algn="ctr">
              <a:spcAft>
                <a:spcPts val="0"/>
              </a:spcAft>
              <a:buClr>
                <a:srgbClr val="292929"/>
              </a:buClr>
              <a:defRPr/>
            </a:pPr>
            <a:r>
              <a:rPr lang="tr-TR" sz="2000" i="1" dirty="0">
                <a:solidFill>
                  <a:srgbClr val="000000"/>
                </a:solidFill>
                <a:latin typeface="Calibri" pitchFamily="34" charset="0"/>
                <a:cs typeface="Calibri" pitchFamily="34" charset="0"/>
              </a:rPr>
              <a:t>asbestin türü ve fiziksel özellikleri ile </a:t>
            </a:r>
            <a:r>
              <a:rPr lang="tr-TR" sz="2000" i="1" dirty="0" smtClean="0">
                <a:solidFill>
                  <a:srgbClr val="000000"/>
                </a:solidFill>
                <a:latin typeface="Calibri" pitchFamily="34" charset="0"/>
                <a:cs typeface="Calibri" pitchFamily="34" charset="0"/>
              </a:rPr>
              <a:t>çalışanların maruziyet derecesini </a:t>
            </a:r>
            <a:r>
              <a:rPr lang="tr-TR" sz="2000" i="1" dirty="0">
                <a:solidFill>
                  <a:srgbClr val="000000"/>
                </a:solidFill>
                <a:latin typeface="Calibri" pitchFamily="34" charset="0"/>
                <a:cs typeface="Calibri" pitchFamily="34" charset="0"/>
              </a:rPr>
              <a:t>dikkate alarak </a:t>
            </a:r>
            <a:r>
              <a:rPr lang="tr-TR" sz="2000" b="1" i="1" dirty="0">
                <a:solidFill>
                  <a:srgbClr val="000000"/>
                </a:solidFill>
                <a:latin typeface="Calibri" pitchFamily="34" charset="0"/>
                <a:cs typeface="Calibri" pitchFamily="34" charset="0"/>
              </a:rPr>
              <a:t>risk </a:t>
            </a:r>
            <a:r>
              <a:rPr lang="tr-TR" sz="2000" b="1" i="1" dirty="0" smtClean="0">
                <a:solidFill>
                  <a:srgbClr val="000000"/>
                </a:solidFill>
                <a:latin typeface="Calibri" pitchFamily="34" charset="0"/>
                <a:cs typeface="Calibri" pitchFamily="34" charset="0"/>
              </a:rPr>
              <a:t>değerlendirmesi </a:t>
            </a:r>
            <a:r>
              <a:rPr lang="tr-TR" sz="2000" i="1" dirty="0" smtClean="0">
                <a:solidFill>
                  <a:srgbClr val="000000"/>
                </a:solidFill>
                <a:latin typeface="Calibri" pitchFamily="34" charset="0"/>
                <a:cs typeface="Calibri" pitchFamily="34" charset="0"/>
              </a:rPr>
              <a:t>yapmak»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8</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8784918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Biyolojik Etkenlere Maruziyet </a:t>
            </a:r>
            <a:r>
              <a:rPr lang="tr-TR" sz="2000" b="1" i="1" dirty="0" smtClean="0">
                <a:solidFill>
                  <a:srgbClr val="000000"/>
                </a:solidFill>
                <a:latin typeface="Calibri" pitchFamily="34" charset="0"/>
                <a:cs typeface="Calibri" pitchFamily="34" charset="0"/>
              </a:rPr>
              <a:t>Risklerinin Önlenmesi </a:t>
            </a:r>
            <a:r>
              <a:rPr lang="tr-TR" sz="2000" b="1" i="1" dirty="0">
                <a:solidFill>
                  <a:srgbClr val="000000"/>
                </a:solidFill>
                <a:latin typeface="Calibri" pitchFamily="34" charset="0"/>
                <a:cs typeface="Calibri" pitchFamily="34" charset="0"/>
              </a:rPr>
              <a:t>Hakkında </a:t>
            </a:r>
            <a:r>
              <a:rPr lang="tr-TR" sz="2000" b="1" i="1" dirty="0" smtClean="0">
                <a:solidFill>
                  <a:srgbClr val="000000"/>
                </a:solidFill>
                <a:latin typeface="Calibri" pitchFamily="34" charset="0"/>
                <a:cs typeface="Calibri" pitchFamily="34" charset="0"/>
              </a:rPr>
              <a:t>Yönetmelik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«Biyolojik </a:t>
            </a:r>
            <a:r>
              <a:rPr lang="tr-TR" sz="2000" i="1" dirty="0">
                <a:solidFill>
                  <a:srgbClr val="000000"/>
                </a:solidFill>
                <a:latin typeface="Calibri" pitchFamily="34" charset="0"/>
                <a:cs typeface="Calibri" pitchFamily="34" charset="0"/>
              </a:rPr>
              <a:t>etkenlere maruz kalma riski </a:t>
            </a:r>
            <a:r>
              <a:rPr lang="tr-TR" sz="2000" i="1" dirty="0" smtClean="0">
                <a:solidFill>
                  <a:srgbClr val="000000"/>
                </a:solidFill>
                <a:latin typeface="Calibri" pitchFamily="34" charset="0"/>
                <a:cs typeface="Calibri" pitchFamily="34" charset="0"/>
              </a:rPr>
              <a:t>bulunan herhangi </a:t>
            </a:r>
            <a:r>
              <a:rPr lang="tr-TR" sz="2000" i="1" dirty="0">
                <a:solidFill>
                  <a:srgbClr val="000000"/>
                </a:solidFill>
                <a:latin typeface="Calibri" pitchFamily="34" charset="0"/>
                <a:cs typeface="Calibri" pitchFamily="34" charset="0"/>
              </a:rPr>
              <a:t>bir çalışmada, işçinin bu </a:t>
            </a:r>
            <a:r>
              <a:rPr lang="tr-TR" sz="2000" i="1" dirty="0" smtClean="0">
                <a:solidFill>
                  <a:srgbClr val="000000"/>
                </a:solidFill>
                <a:latin typeface="Calibri" pitchFamily="34" charset="0"/>
                <a:cs typeface="Calibri" pitchFamily="34" charset="0"/>
              </a:rPr>
              <a:t>maddelere maruziyetinin </a:t>
            </a:r>
            <a:r>
              <a:rPr lang="tr-TR" sz="2000" i="1" dirty="0">
                <a:solidFill>
                  <a:srgbClr val="000000"/>
                </a:solidFill>
                <a:latin typeface="Calibri" pitchFamily="34" charset="0"/>
                <a:cs typeface="Calibri" pitchFamily="34" charset="0"/>
              </a:rPr>
              <a:t>türü, düzeyi ve süresini </a:t>
            </a:r>
            <a:r>
              <a:rPr lang="tr-TR" sz="2000" i="1" dirty="0" smtClean="0">
                <a:solidFill>
                  <a:srgbClr val="000000"/>
                </a:solidFill>
                <a:latin typeface="Calibri" pitchFamily="34" charset="0"/>
                <a:cs typeface="Calibri" pitchFamily="34" charset="0"/>
              </a:rPr>
              <a:t>belirleyerek sağlık </a:t>
            </a:r>
            <a:r>
              <a:rPr lang="tr-TR" sz="2000" i="1" dirty="0">
                <a:solidFill>
                  <a:srgbClr val="000000"/>
                </a:solidFill>
                <a:latin typeface="Calibri" pitchFamily="34" charset="0"/>
                <a:cs typeface="Calibri" pitchFamily="34" charset="0"/>
              </a:rPr>
              <a:t>ve güvenliğine yönelik </a:t>
            </a:r>
            <a:r>
              <a:rPr lang="tr-TR" sz="2000" b="1" i="1" dirty="0" smtClean="0">
                <a:solidFill>
                  <a:srgbClr val="000000"/>
                </a:solidFill>
                <a:latin typeface="Calibri" pitchFamily="34" charset="0"/>
                <a:cs typeface="Calibri" pitchFamily="34" charset="0"/>
              </a:rPr>
              <a:t>riskleri değerlendirmek </a:t>
            </a:r>
            <a:r>
              <a:rPr lang="tr-TR" sz="2000" i="1" dirty="0">
                <a:solidFill>
                  <a:srgbClr val="000000"/>
                </a:solidFill>
                <a:latin typeface="Calibri" pitchFamily="34" charset="0"/>
                <a:cs typeface="Calibri" pitchFamily="34" charset="0"/>
              </a:rPr>
              <a:t>ve alınması gereken </a:t>
            </a:r>
            <a:r>
              <a:rPr lang="tr-TR" sz="2000" i="1" dirty="0" smtClean="0">
                <a:solidFill>
                  <a:srgbClr val="000000"/>
                </a:solidFill>
                <a:latin typeface="Calibri" pitchFamily="34" charset="0"/>
                <a:cs typeface="Calibri" pitchFamily="34" charset="0"/>
              </a:rPr>
              <a:t>önlemleri belirlemek»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9</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1406802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Titreşim </a:t>
            </a:r>
            <a:r>
              <a:rPr lang="tr-TR" sz="2000" b="1" i="1" dirty="0" smtClean="0">
                <a:solidFill>
                  <a:srgbClr val="000000"/>
                </a:solidFill>
                <a:latin typeface="Calibri" pitchFamily="34" charset="0"/>
                <a:cs typeface="Calibri" pitchFamily="34" charset="0"/>
              </a:rPr>
              <a:t>Yönetmeliği</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«Mekanik </a:t>
            </a:r>
            <a:r>
              <a:rPr lang="tr-TR" sz="2000" i="1" dirty="0">
                <a:solidFill>
                  <a:srgbClr val="000000"/>
                </a:solidFill>
                <a:latin typeface="Calibri" pitchFamily="34" charset="0"/>
                <a:cs typeface="Calibri" pitchFamily="34" charset="0"/>
              </a:rPr>
              <a:t>titreşime maruziyetten kaynaklanan</a:t>
            </a:r>
          </a:p>
          <a:p>
            <a:pPr algn="ctr">
              <a:spcAft>
                <a:spcPts val="0"/>
              </a:spcAft>
              <a:buClr>
                <a:srgbClr val="292929"/>
              </a:buClr>
              <a:defRPr/>
            </a:pPr>
            <a:r>
              <a:rPr lang="tr-TR" sz="2000" b="1" i="1" dirty="0">
                <a:solidFill>
                  <a:srgbClr val="000000"/>
                </a:solidFill>
                <a:latin typeface="Calibri" pitchFamily="34" charset="0"/>
                <a:cs typeface="Calibri" pitchFamily="34" charset="0"/>
              </a:rPr>
              <a:t>risklerin belirlemesi</a:t>
            </a:r>
            <a:r>
              <a:rPr lang="tr-TR" sz="2000" i="1" dirty="0">
                <a:solidFill>
                  <a:srgbClr val="000000"/>
                </a:solidFill>
                <a:latin typeface="Calibri" pitchFamily="34" charset="0"/>
                <a:cs typeface="Calibri" pitchFamily="34" charset="0"/>
              </a:rPr>
              <a:t> ve değerlendirmesini </a:t>
            </a:r>
            <a:r>
              <a:rPr lang="tr-TR" sz="2000" i="1" dirty="0" smtClean="0">
                <a:solidFill>
                  <a:srgbClr val="000000"/>
                </a:solidFill>
                <a:latin typeface="Calibri" pitchFamily="34" charset="0"/>
                <a:cs typeface="Calibri" pitchFamily="34" charset="0"/>
              </a:rPr>
              <a:t>yapmak»</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2" name="Metin kutusu 1"/>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a:t>10</a:t>
            </a:r>
          </a:p>
        </p:txBody>
      </p:sp>
    </p:spTree>
    <p:extLst>
      <p:ext uri="{BB962C8B-B14F-4D97-AF65-F5344CB8AC3E}">
        <p14:creationId xmlns:p14="http://schemas.microsoft.com/office/powerpoint/2010/main" val="218864395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Gürültü Yönetmeliği</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«Gürültüden </a:t>
            </a:r>
            <a:r>
              <a:rPr lang="tr-TR" sz="2000" i="1" dirty="0">
                <a:solidFill>
                  <a:srgbClr val="000000"/>
                </a:solidFill>
                <a:latin typeface="Calibri" pitchFamily="34" charset="0"/>
                <a:cs typeface="Calibri" pitchFamily="34" charset="0"/>
              </a:rPr>
              <a:t>kaynaklanan </a:t>
            </a:r>
            <a:r>
              <a:rPr lang="tr-TR" sz="2000" b="1" i="1" dirty="0">
                <a:solidFill>
                  <a:srgbClr val="000000"/>
                </a:solidFill>
                <a:latin typeface="Calibri" pitchFamily="34" charset="0"/>
                <a:cs typeface="Calibri" pitchFamily="34" charset="0"/>
              </a:rPr>
              <a:t>risklerin belirlemesi </a:t>
            </a:r>
            <a:r>
              <a:rPr lang="tr-TR" sz="2000" i="1" dirty="0">
                <a:solidFill>
                  <a:srgbClr val="000000"/>
                </a:solidFill>
                <a:latin typeface="Calibri" pitchFamily="34" charset="0"/>
                <a:cs typeface="Calibri" pitchFamily="34" charset="0"/>
              </a:rPr>
              <a:t>ve</a:t>
            </a:r>
          </a:p>
          <a:p>
            <a:pPr algn="ctr">
              <a:spcAft>
                <a:spcPts val="0"/>
              </a:spcAft>
              <a:buClr>
                <a:srgbClr val="292929"/>
              </a:buClr>
              <a:defRPr/>
            </a:pPr>
            <a:r>
              <a:rPr lang="tr-TR" sz="2000" i="1" dirty="0">
                <a:solidFill>
                  <a:srgbClr val="000000"/>
                </a:solidFill>
                <a:latin typeface="Calibri" pitchFamily="34" charset="0"/>
                <a:cs typeface="Calibri" pitchFamily="34" charset="0"/>
              </a:rPr>
              <a:t>değerlendirmesini </a:t>
            </a:r>
            <a:r>
              <a:rPr lang="tr-TR" sz="2000" i="1" dirty="0" smtClean="0">
                <a:solidFill>
                  <a:srgbClr val="000000"/>
                </a:solidFill>
                <a:latin typeface="Calibri" pitchFamily="34" charset="0"/>
                <a:cs typeface="Calibri" pitchFamily="34" charset="0"/>
              </a:rPr>
              <a:t>yapmak»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11</a:t>
            </a:r>
            <a:endParaRPr lang="tr-TR" dirty="0"/>
          </a:p>
        </p:txBody>
      </p:sp>
    </p:spTree>
    <p:extLst>
      <p:ext uri="{BB962C8B-B14F-4D97-AF65-F5344CB8AC3E}">
        <p14:creationId xmlns:p14="http://schemas.microsoft.com/office/powerpoint/2010/main" val="426151642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900" b="1" i="1" dirty="0" smtClean="0">
              <a:solidFill>
                <a:srgbClr val="000000"/>
              </a:solidFill>
              <a:latin typeface="Calibri" pitchFamily="34" charset="0"/>
              <a:cs typeface="Calibri" pitchFamily="34" charset="0"/>
            </a:endParaRPr>
          </a:p>
          <a:p>
            <a:pPr>
              <a:spcAft>
                <a:spcPts val="0"/>
              </a:spcAft>
              <a:buClr>
                <a:srgbClr val="292929"/>
              </a:buClr>
              <a:defRPr/>
            </a:pPr>
            <a:r>
              <a:rPr lang="tr-TR" sz="2000" b="1" i="1" dirty="0" smtClean="0">
                <a:solidFill>
                  <a:srgbClr val="000000"/>
                </a:solidFill>
                <a:latin typeface="Calibri" pitchFamily="34" charset="0"/>
                <a:cs typeface="Calibri" pitchFamily="34" charset="0"/>
              </a:rPr>
              <a:t>İşyerinde </a:t>
            </a:r>
            <a:r>
              <a:rPr lang="tr-TR" sz="2000" b="1" i="1" dirty="0">
                <a:solidFill>
                  <a:srgbClr val="000000"/>
                </a:solidFill>
                <a:latin typeface="Calibri" pitchFamily="34" charset="0"/>
                <a:cs typeface="Calibri" pitchFamily="34" charset="0"/>
              </a:rPr>
              <a:t>var olan ya da dışarıdan </a:t>
            </a:r>
            <a:r>
              <a:rPr lang="tr-TR" sz="2000" b="1" i="1" dirty="0" smtClean="0">
                <a:solidFill>
                  <a:srgbClr val="000000"/>
                </a:solidFill>
                <a:latin typeface="Calibri" pitchFamily="34" charset="0"/>
                <a:cs typeface="Calibri" pitchFamily="34" charset="0"/>
              </a:rPr>
              <a:t>gelebilecek; </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Tehlikelerin </a:t>
            </a:r>
            <a:r>
              <a:rPr lang="tr-TR" sz="2000" b="1" i="1" dirty="0">
                <a:solidFill>
                  <a:srgbClr val="000000"/>
                </a:solidFill>
                <a:latin typeface="Calibri" pitchFamily="34" charset="0"/>
                <a:cs typeface="Calibri" pitchFamily="34" charset="0"/>
              </a:rPr>
              <a:t>belirlenmesi, </a:t>
            </a:r>
            <a:endParaRPr lang="tr-TR" sz="20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Bu tehlikelerin </a:t>
            </a:r>
            <a:r>
              <a:rPr lang="tr-TR" sz="2000" b="1" i="1" dirty="0">
                <a:solidFill>
                  <a:srgbClr val="000000"/>
                </a:solidFill>
                <a:latin typeface="Calibri" pitchFamily="34" charset="0"/>
                <a:cs typeface="Calibri" pitchFamily="34" charset="0"/>
              </a:rPr>
              <a:t>riske dönüşmesine yol açan </a:t>
            </a:r>
            <a:r>
              <a:rPr lang="tr-TR" sz="2000" b="1" i="1" dirty="0" smtClean="0">
                <a:solidFill>
                  <a:srgbClr val="000000"/>
                </a:solidFill>
                <a:latin typeface="Calibri" pitchFamily="34" charset="0"/>
                <a:cs typeface="Calibri" pitchFamily="34" charset="0"/>
              </a:rPr>
              <a:t>faktörlerin belirlenmesi,</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Bu tehlikelerden </a:t>
            </a:r>
            <a:r>
              <a:rPr lang="tr-TR" sz="2000" b="1" i="1" dirty="0">
                <a:solidFill>
                  <a:srgbClr val="000000"/>
                </a:solidFill>
                <a:latin typeface="Calibri" pitchFamily="34" charset="0"/>
                <a:cs typeface="Calibri" pitchFamily="34" charset="0"/>
              </a:rPr>
              <a:t>kaynaklanan risklerin analiz edilerek </a:t>
            </a:r>
            <a:r>
              <a:rPr lang="tr-TR" sz="2000" b="1" i="1" dirty="0" smtClean="0">
                <a:solidFill>
                  <a:srgbClr val="000000"/>
                </a:solidFill>
                <a:latin typeface="Calibri" pitchFamily="34" charset="0"/>
                <a:cs typeface="Calibri" pitchFamily="34" charset="0"/>
              </a:rPr>
              <a:t>derecelendirilmesi, </a:t>
            </a: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K</a:t>
            </a:r>
            <a:r>
              <a:rPr lang="tr-TR" sz="2000" b="1" i="1" dirty="0" smtClean="0">
                <a:solidFill>
                  <a:srgbClr val="000000"/>
                </a:solidFill>
                <a:latin typeface="Calibri" pitchFamily="34" charset="0"/>
                <a:cs typeface="Calibri" pitchFamily="34" charset="0"/>
              </a:rPr>
              <a:t>ontrol </a:t>
            </a:r>
            <a:r>
              <a:rPr lang="tr-TR" sz="2000" b="1" i="1" dirty="0">
                <a:solidFill>
                  <a:srgbClr val="000000"/>
                </a:solidFill>
                <a:latin typeface="Calibri" pitchFamily="34" charset="0"/>
                <a:cs typeface="Calibri" pitchFamily="34" charset="0"/>
              </a:rPr>
              <a:t>tedbirlerinin </a:t>
            </a:r>
            <a:r>
              <a:rPr lang="tr-TR" sz="2000" b="1" i="1" dirty="0" smtClean="0">
                <a:solidFill>
                  <a:srgbClr val="000000"/>
                </a:solidFill>
                <a:latin typeface="Calibri" pitchFamily="34" charset="0"/>
                <a:cs typeface="Calibri" pitchFamily="34" charset="0"/>
              </a:rPr>
              <a:t>kararlaştırılması,</a:t>
            </a:r>
          </a:p>
          <a:p>
            <a:pPr marL="342900" indent="-342900">
              <a:spcAft>
                <a:spcPts val="0"/>
              </a:spcAft>
              <a:buClr>
                <a:srgbClr val="292929"/>
              </a:buClr>
              <a:buFont typeface="Wingdings" pitchFamily="2" charset="2"/>
              <a:buChar char="ü"/>
              <a:defRPr/>
            </a:pPr>
            <a:endParaRPr lang="tr-TR" sz="900" b="1" i="1" dirty="0" smtClean="0">
              <a:solidFill>
                <a:srgbClr val="000000"/>
              </a:solidFill>
              <a:latin typeface="Calibri" pitchFamily="34" charset="0"/>
              <a:cs typeface="Calibri" pitchFamily="34" charset="0"/>
            </a:endParaRPr>
          </a:p>
          <a:p>
            <a:pPr>
              <a:spcAft>
                <a:spcPts val="0"/>
              </a:spcAft>
              <a:buClr>
                <a:srgbClr val="292929"/>
              </a:buClr>
              <a:defRPr/>
            </a:pPr>
            <a:r>
              <a:rPr lang="tr-TR" sz="2000" b="1" i="1" dirty="0" smtClean="0">
                <a:solidFill>
                  <a:srgbClr val="000000"/>
                </a:solidFill>
                <a:latin typeface="Calibri" pitchFamily="34" charset="0"/>
                <a:cs typeface="Calibri" pitchFamily="34" charset="0"/>
              </a:rPr>
              <a:t>…………….amacıyla </a:t>
            </a:r>
            <a:r>
              <a:rPr lang="tr-TR" sz="2000" b="1" i="1" dirty="0">
                <a:solidFill>
                  <a:srgbClr val="000000"/>
                </a:solidFill>
                <a:latin typeface="Calibri" pitchFamily="34" charset="0"/>
                <a:cs typeface="Calibri" pitchFamily="34" charset="0"/>
              </a:rPr>
              <a:t>yapılması gerekli </a:t>
            </a:r>
            <a:r>
              <a:rPr lang="tr-TR" sz="2000" b="1" i="1" dirty="0" smtClean="0">
                <a:solidFill>
                  <a:srgbClr val="000000"/>
                </a:solidFill>
                <a:latin typeface="Calibri" pitchFamily="34" charset="0"/>
                <a:cs typeface="Calibri" pitchFamily="34" charset="0"/>
              </a:rPr>
              <a:t>çalışmalardır.</a:t>
            </a:r>
          </a:p>
          <a:p>
            <a:pP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Yönetmeliği-Aralık-2013</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738708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Ekranlı Araçlarla Çalışmalarda Sağlık </a:t>
            </a:r>
            <a:r>
              <a:rPr lang="tr-TR" sz="2000" b="1" i="1" dirty="0" smtClean="0">
                <a:solidFill>
                  <a:srgbClr val="000000"/>
                </a:solidFill>
                <a:latin typeface="Calibri" pitchFamily="34" charset="0"/>
                <a:cs typeface="Calibri" pitchFamily="34" charset="0"/>
              </a:rPr>
              <a:t>ve Güvenlik </a:t>
            </a:r>
            <a:r>
              <a:rPr lang="tr-TR" sz="2000" b="1" i="1" dirty="0">
                <a:solidFill>
                  <a:srgbClr val="000000"/>
                </a:solidFill>
                <a:latin typeface="Calibri" pitchFamily="34" charset="0"/>
                <a:cs typeface="Calibri" pitchFamily="34" charset="0"/>
              </a:rPr>
              <a:t>Önlemleri Hakkında </a:t>
            </a:r>
            <a:r>
              <a:rPr lang="tr-TR" sz="2000" b="1" i="1" dirty="0" smtClean="0">
                <a:solidFill>
                  <a:srgbClr val="000000"/>
                </a:solidFill>
                <a:latin typeface="Calibri" pitchFamily="34" charset="0"/>
                <a:cs typeface="Calibri" pitchFamily="34" charset="0"/>
              </a:rPr>
              <a:t>Yönetmelik</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«Çalışma </a:t>
            </a:r>
            <a:r>
              <a:rPr lang="tr-TR" sz="2000" i="1" dirty="0">
                <a:solidFill>
                  <a:srgbClr val="000000"/>
                </a:solidFill>
                <a:latin typeface="Calibri" pitchFamily="34" charset="0"/>
                <a:cs typeface="Calibri" pitchFamily="34" charset="0"/>
              </a:rPr>
              <a:t>merkezlerinde, ekranlı </a:t>
            </a:r>
            <a:r>
              <a:rPr lang="tr-TR" sz="2000" i="1" dirty="0" smtClean="0">
                <a:solidFill>
                  <a:srgbClr val="000000"/>
                </a:solidFill>
                <a:latin typeface="Calibri" pitchFamily="34" charset="0"/>
                <a:cs typeface="Calibri" pitchFamily="34" charset="0"/>
              </a:rPr>
              <a:t>araçların kullanımından </a:t>
            </a:r>
            <a:r>
              <a:rPr lang="tr-TR" sz="2000" i="1" dirty="0">
                <a:solidFill>
                  <a:srgbClr val="000000"/>
                </a:solidFill>
                <a:latin typeface="Calibri" pitchFamily="34" charset="0"/>
                <a:cs typeface="Calibri" pitchFamily="34" charset="0"/>
              </a:rPr>
              <a:t>kaynaklanan zorlayıcı </a:t>
            </a:r>
            <a:r>
              <a:rPr lang="tr-TR" sz="2000" i="1" dirty="0" smtClean="0">
                <a:solidFill>
                  <a:srgbClr val="000000"/>
                </a:solidFill>
                <a:latin typeface="Calibri" pitchFamily="34" charset="0"/>
                <a:cs typeface="Calibri" pitchFamily="34" charset="0"/>
              </a:rPr>
              <a:t>travmalara neden </a:t>
            </a:r>
            <a:r>
              <a:rPr lang="tr-TR" sz="2000" i="1" dirty="0">
                <a:solidFill>
                  <a:srgbClr val="000000"/>
                </a:solidFill>
                <a:latin typeface="Calibri" pitchFamily="34" charset="0"/>
                <a:cs typeface="Calibri" pitchFamily="34" charset="0"/>
              </a:rPr>
              <a:t>olabilecek </a:t>
            </a:r>
            <a:r>
              <a:rPr lang="tr-TR" sz="2000" b="1" i="1" dirty="0">
                <a:solidFill>
                  <a:srgbClr val="000000"/>
                </a:solidFill>
                <a:latin typeface="Calibri" pitchFamily="34" charset="0"/>
                <a:cs typeface="Calibri" pitchFamily="34" charset="0"/>
              </a:rPr>
              <a:t>riskleri belirlemek</a:t>
            </a:r>
            <a:r>
              <a:rPr lang="tr-TR" sz="2000" i="1" dirty="0">
                <a:solidFill>
                  <a:srgbClr val="000000"/>
                </a:solidFill>
                <a:latin typeface="Calibri" pitchFamily="34" charset="0"/>
                <a:cs typeface="Calibri" pitchFamily="34" charset="0"/>
              </a:rPr>
              <a:t> ve bu </a:t>
            </a:r>
            <a:r>
              <a:rPr lang="tr-TR" sz="2000" i="1" dirty="0" smtClean="0">
                <a:solidFill>
                  <a:srgbClr val="000000"/>
                </a:solidFill>
                <a:latin typeface="Calibri" pitchFamily="34" charset="0"/>
                <a:cs typeface="Calibri" pitchFamily="34" charset="0"/>
              </a:rPr>
              <a:t>riskleri ortadan </a:t>
            </a:r>
            <a:r>
              <a:rPr lang="tr-TR" sz="2000" i="1" dirty="0">
                <a:solidFill>
                  <a:srgbClr val="000000"/>
                </a:solidFill>
                <a:latin typeface="Calibri" pitchFamily="34" charset="0"/>
                <a:cs typeface="Calibri" pitchFamily="34" charset="0"/>
              </a:rPr>
              <a:t>kaldıracak veya en aza indirecek </a:t>
            </a:r>
            <a:r>
              <a:rPr lang="tr-TR" sz="2000" i="1" dirty="0" smtClean="0">
                <a:solidFill>
                  <a:srgbClr val="000000"/>
                </a:solidFill>
                <a:latin typeface="Calibri" pitchFamily="34" charset="0"/>
                <a:cs typeface="Calibri" pitchFamily="34" charset="0"/>
              </a:rPr>
              <a:t>sağlık ve </a:t>
            </a:r>
            <a:r>
              <a:rPr lang="tr-TR" sz="2000" i="1" dirty="0">
                <a:solidFill>
                  <a:srgbClr val="000000"/>
                </a:solidFill>
                <a:latin typeface="Calibri" pitchFamily="34" charset="0"/>
                <a:cs typeface="Calibri" pitchFamily="34" charset="0"/>
              </a:rPr>
              <a:t>güvenlik önlemlerini </a:t>
            </a:r>
            <a:r>
              <a:rPr lang="tr-TR" sz="2000" i="1" dirty="0" smtClean="0">
                <a:solidFill>
                  <a:srgbClr val="000000"/>
                </a:solidFill>
                <a:latin typeface="Calibri" pitchFamily="34" charset="0"/>
                <a:cs typeface="Calibri" pitchFamily="34" charset="0"/>
              </a:rPr>
              <a:t>almak»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12</a:t>
            </a:r>
            <a:endParaRPr lang="tr-TR" dirty="0"/>
          </a:p>
        </p:txBody>
      </p:sp>
    </p:spTree>
    <p:extLst>
      <p:ext uri="{BB962C8B-B14F-4D97-AF65-F5344CB8AC3E}">
        <p14:creationId xmlns:p14="http://schemas.microsoft.com/office/powerpoint/2010/main" val="39236752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a:solidFill>
                  <a:srgbClr val="000000"/>
                </a:solidFill>
                <a:latin typeface="Calibri" pitchFamily="34" charset="0"/>
                <a:cs typeface="Calibri" pitchFamily="34" charset="0"/>
              </a:rPr>
              <a:t>Yapı İşlerinde Sağlık ve Güvenlik </a:t>
            </a:r>
            <a:r>
              <a:rPr lang="tr-TR" sz="2000" b="1" i="1" dirty="0" smtClean="0">
                <a:solidFill>
                  <a:srgbClr val="000000"/>
                </a:solidFill>
                <a:latin typeface="Calibri" pitchFamily="34" charset="0"/>
                <a:cs typeface="Calibri" pitchFamily="34" charset="0"/>
              </a:rPr>
              <a:t>Yönetmeliği</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«Madde </a:t>
            </a:r>
            <a:r>
              <a:rPr lang="tr-TR" sz="2000" i="1" dirty="0">
                <a:solidFill>
                  <a:srgbClr val="000000"/>
                </a:solidFill>
                <a:latin typeface="Calibri" pitchFamily="34" charset="0"/>
                <a:cs typeface="Calibri" pitchFamily="34" charset="0"/>
              </a:rPr>
              <a:t>5-b:İşveren veya proje sorumlusu, yapı işine</a:t>
            </a:r>
          </a:p>
          <a:p>
            <a:pPr algn="ctr">
              <a:spcAft>
                <a:spcPts val="0"/>
              </a:spcAft>
              <a:buClr>
                <a:srgbClr val="292929"/>
              </a:buClr>
              <a:defRPr/>
            </a:pPr>
            <a:r>
              <a:rPr lang="tr-TR" sz="2000" i="1" dirty="0">
                <a:solidFill>
                  <a:srgbClr val="000000"/>
                </a:solidFill>
                <a:latin typeface="Calibri" pitchFamily="34" charset="0"/>
                <a:cs typeface="Calibri" pitchFamily="34" charset="0"/>
              </a:rPr>
              <a:t>başlamadan önce, 7 </a:t>
            </a:r>
            <a:r>
              <a:rPr lang="tr-TR" sz="2000" i="1" dirty="0" err="1">
                <a:solidFill>
                  <a:srgbClr val="000000"/>
                </a:solidFill>
                <a:latin typeface="Calibri" pitchFamily="34" charset="0"/>
                <a:cs typeface="Calibri" pitchFamily="34" charset="0"/>
              </a:rPr>
              <a:t>nci</a:t>
            </a:r>
            <a:r>
              <a:rPr lang="tr-TR" sz="2000" i="1" dirty="0">
                <a:solidFill>
                  <a:srgbClr val="000000"/>
                </a:solidFill>
                <a:latin typeface="Calibri" pitchFamily="34" charset="0"/>
                <a:cs typeface="Calibri" pitchFamily="34" charset="0"/>
              </a:rPr>
              <a:t> maddenin (b) </a:t>
            </a:r>
            <a:r>
              <a:rPr lang="tr-TR" sz="2000" i="1" dirty="0" smtClean="0">
                <a:solidFill>
                  <a:srgbClr val="000000"/>
                </a:solidFill>
                <a:latin typeface="Calibri" pitchFamily="34" charset="0"/>
                <a:cs typeface="Calibri" pitchFamily="34" charset="0"/>
              </a:rPr>
              <a:t>bendinde belirtilen </a:t>
            </a:r>
            <a:r>
              <a:rPr lang="tr-TR" sz="2000" i="1" dirty="0">
                <a:solidFill>
                  <a:srgbClr val="000000"/>
                </a:solidFill>
                <a:latin typeface="Calibri" pitchFamily="34" charset="0"/>
                <a:cs typeface="Calibri" pitchFamily="34" charset="0"/>
              </a:rPr>
              <a:t>sağlık ve güvenlik planı hazırlayacaktır</a:t>
            </a:r>
            <a:r>
              <a:rPr lang="tr-TR" sz="2000" i="1" dirty="0" smtClean="0">
                <a:solidFill>
                  <a:srgbClr val="000000"/>
                </a:solidFill>
                <a:latin typeface="Calibri" pitchFamily="34" charset="0"/>
                <a:cs typeface="Calibri" pitchFamily="34" charset="0"/>
              </a:rPr>
              <a:t>. Madde </a:t>
            </a:r>
            <a:r>
              <a:rPr lang="tr-TR" sz="2000" i="1" dirty="0">
                <a:solidFill>
                  <a:srgbClr val="000000"/>
                </a:solidFill>
                <a:latin typeface="Calibri" pitchFamily="34" charset="0"/>
                <a:cs typeface="Calibri" pitchFamily="34" charset="0"/>
              </a:rPr>
              <a:t>7-b:Yapı alanında yürütülen faaliyetleri </a:t>
            </a:r>
            <a:r>
              <a:rPr lang="tr-TR" sz="2000" i="1" dirty="0" smtClean="0">
                <a:solidFill>
                  <a:srgbClr val="000000"/>
                </a:solidFill>
                <a:latin typeface="Calibri" pitchFamily="34" charset="0"/>
                <a:cs typeface="Calibri" pitchFamily="34" charset="0"/>
              </a:rPr>
              <a:t>dikkate alarak</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uygulanacak </a:t>
            </a:r>
            <a:r>
              <a:rPr lang="tr-TR" sz="2000" i="1" dirty="0">
                <a:solidFill>
                  <a:srgbClr val="000000"/>
                </a:solidFill>
                <a:latin typeface="Calibri" pitchFamily="34" charset="0"/>
                <a:cs typeface="Calibri" pitchFamily="34" charset="0"/>
              </a:rPr>
              <a:t>kuralları belirleyen bir sağlık </a:t>
            </a:r>
            <a:r>
              <a:rPr lang="tr-TR" sz="2000" i="1" dirty="0" smtClean="0">
                <a:solidFill>
                  <a:srgbClr val="000000"/>
                </a:solidFill>
                <a:latin typeface="Calibri" pitchFamily="34" charset="0"/>
                <a:cs typeface="Calibri" pitchFamily="34" charset="0"/>
              </a:rPr>
              <a:t>ve güvenlik </a:t>
            </a:r>
            <a:r>
              <a:rPr lang="tr-TR" sz="2000" i="1" dirty="0">
                <a:solidFill>
                  <a:srgbClr val="000000"/>
                </a:solidFill>
                <a:latin typeface="Calibri" pitchFamily="34" charset="0"/>
                <a:cs typeface="Calibri" pitchFamily="34" charset="0"/>
              </a:rPr>
              <a:t>planı hazırlayacak veya </a:t>
            </a:r>
            <a:r>
              <a:rPr lang="tr-TR" sz="2000" i="1" dirty="0" smtClean="0">
                <a:solidFill>
                  <a:srgbClr val="000000"/>
                </a:solidFill>
                <a:latin typeface="Calibri" pitchFamily="34" charset="0"/>
                <a:cs typeface="Calibri" pitchFamily="34" charset="0"/>
              </a:rPr>
              <a:t>hazırlanmasını sağlayacaktır</a:t>
            </a:r>
            <a:r>
              <a:rPr lang="tr-TR" sz="2000" i="1" dirty="0">
                <a:solidFill>
                  <a:srgbClr val="000000"/>
                </a:solidFill>
                <a:latin typeface="Calibri" pitchFamily="34" charset="0"/>
                <a:cs typeface="Calibri" pitchFamily="34" charset="0"/>
              </a:rPr>
              <a:t>. Yapı alanında Ek-</a:t>
            </a:r>
            <a:r>
              <a:rPr lang="tr-TR" sz="2000" i="1" dirty="0" err="1">
                <a:solidFill>
                  <a:srgbClr val="000000"/>
                </a:solidFill>
                <a:latin typeface="Calibri" pitchFamily="34" charset="0"/>
                <a:cs typeface="Calibri" pitchFamily="34" charset="0"/>
              </a:rPr>
              <a:t>II’de</a:t>
            </a:r>
            <a:r>
              <a:rPr lang="tr-TR" sz="2000" i="1" dirty="0">
                <a:solidFill>
                  <a:srgbClr val="000000"/>
                </a:solidFill>
                <a:latin typeface="Calibri" pitchFamily="34" charset="0"/>
                <a:cs typeface="Calibri" pitchFamily="34" charset="0"/>
              </a:rPr>
              <a:t> belirtilen </a:t>
            </a:r>
            <a:r>
              <a:rPr lang="tr-TR" sz="2000" i="1" dirty="0" smtClean="0">
                <a:solidFill>
                  <a:srgbClr val="000000"/>
                </a:solidFill>
                <a:latin typeface="Calibri" pitchFamily="34" charset="0"/>
                <a:cs typeface="Calibri" pitchFamily="34" charset="0"/>
              </a:rPr>
              <a:t>işler yapılıyorsa, bu </a:t>
            </a:r>
            <a:r>
              <a:rPr lang="tr-TR" sz="2000" i="1" dirty="0">
                <a:solidFill>
                  <a:srgbClr val="000000"/>
                </a:solidFill>
                <a:latin typeface="Calibri" pitchFamily="34" charset="0"/>
                <a:cs typeface="Calibri" pitchFamily="34" charset="0"/>
              </a:rPr>
              <a:t>işlerle ilgili özel önlemler planda </a:t>
            </a:r>
            <a:r>
              <a:rPr lang="tr-TR" sz="2000" i="1" dirty="0" smtClean="0">
                <a:solidFill>
                  <a:srgbClr val="000000"/>
                </a:solidFill>
                <a:latin typeface="Calibri" pitchFamily="34" charset="0"/>
                <a:cs typeface="Calibri" pitchFamily="34" charset="0"/>
              </a:rPr>
              <a:t>yer alacaktır.»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13</a:t>
            </a:r>
            <a:endParaRPr lang="tr-TR" dirty="0"/>
          </a:p>
        </p:txBody>
      </p:sp>
    </p:spTree>
    <p:extLst>
      <p:ext uri="{BB962C8B-B14F-4D97-AF65-F5344CB8AC3E}">
        <p14:creationId xmlns:p14="http://schemas.microsoft.com/office/powerpoint/2010/main" val="20129433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İşyeri </a:t>
            </a:r>
            <a:r>
              <a:rPr lang="tr-TR" sz="2000" b="1" i="1" dirty="0">
                <a:solidFill>
                  <a:srgbClr val="000000"/>
                </a:solidFill>
                <a:latin typeface="Calibri" pitchFamily="34" charset="0"/>
                <a:cs typeface="Calibri" pitchFamily="34" charset="0"/>
              </a:rPr>
              <a:t>Hekimlerinin Görev, Yetki</a:t>
            </a:r>
            <a:r>
              <a:rPr lang="tr-TR" sz="2000" b="1" i="1" dirty="0" smtClean="0">
                <a:solidFill>
                  <a:srgbClr val="000000"/>
                </a:solidFill>
                <a:latin typeface="Calibri" pitchFamily="34" charset="0"/>
                <a:cs typeface="Calibri" pitchFamily="34" charset="0"/>
              </a:rPr>
              <a:t>, Sorumluluk </a:t>
            </a:r>
            <a:r>
              <a:rPr lang="tr-TR" sz="2000" b="1" i="1" dirty="0">
                <a:solidFill>
                  <a:srgbClr val="000000"/>
                </a:solidFill>
                <a:latin typeface="Calibri" pitchFamily="34" charset="0"/>
                <a:cs typeface="Calibri" pitchFamily="34" charset="0"/>
              </a:rPr>
              <a:t>ve Eğitimleri </a:t>
            </a:r>
            <a:r>
              <a:rPr lang="tr-TR" sz="2000" b="1" i="1" dirty="0" smtClean="0">
                <a:solidFill>
                  <a:srgbClr val="000000"/>
                </a:solidFill>
                <a:latin typeface="Calibri" pitchFamily="34" charset="0"/>
                <a:cs typeface="Calibri" pitchFamily="34" charset="0"/>
              </a:rPr>
              <a:t>Hakkında Yönetmelik</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«İşyeri </a:t>
            </a:r>
            <a:r>
              <a:rPr lang="tr-TR" sz="2000" i="1" dirty="0">
                <a:solidFill>
                  <a:srgbClr val="000000"/>
                </a:solidFill>
                <a:latin typeface="Calibri" pitchFamily="34" charset="0"/>
                <a:cs typeface="Calibri" pitchFamily="34" charset="0"/>
              </a:rPr>
              <a:t>hekimlerinin görevleri arasında iş sağlığı</a:t>
            </a:r>
          </a:p>
          <a:p>
            <a:pPr algn="ctr">
              <a:spcAft>
                <a:spcPts val="0"/>
              </a:spcAft>
              <a:buClr>
                <a:srgbClr val="292929"/>
              </a:buClr>
              <a:defRPr/>
            </a:pPr>
            <a:r>
              <a:rPr lang="tr-TR" sz="2000" i="1" dirty="0">
                <a:solidFill>
                  <a:srgbClr val="000000"/>
                </a:solidFill>
                <a:latin typeface="Calibri" pitchFamily="34" charset="0"/>
                <a:cs typeface="Calibri" pitchFamily="34" charset="0"/>
              </a:rPr>
              <a:t>ve güvenliği çalışmaları kapsamında </a:t>
            </a:r>
            <a:r>
              <a:rPr lang="tr-TR" sz="2000" i="1" dirty="0" smtClean="0">
                <a:solidFill>
                  <a:srgbClr val="000000"/>
                </a:solidFill>
                <a:latin typeface="Calibri" pitchFamily="34" charset="0"/>
                <a:cs typeface="Calibri" pitchFamily="34" charset="0"/>
              </a:rPr>
              <a:t>işyerinde periyodik </a:t>
            </a:r>
            <a:r>
              <a:rPr lang="tr-TR" sz="2000" i="1" dirty="0">
                <a:solidFill>
                  <a:srgbClr val="000000"/>
                </a:solidFill>
                <a:latin typeface="Calibri" pitchFamily="34" charset="0"/>
                <a:cs typeface="Calibri" pitchFamily="34" charset="0"/>
              </a:rPr>
              <a:t>incelemeler yapmak ve </a:t>
            </a:r>
            <a:r>
              <a:rPr lang="tr-TR" sz="2000" b="1" i="1" dirty="0" smtClean="0">
                <a:solidFill>
                  <a:srgbClr val="000000"/>
                </a:solidFill>
                <a:latin typeface="Calibri" pitchFamily="34" charset="0"/>
                <a:cs typeface="Calibri" pitchFamily="34" charset="0"/>
              </a:rPr>
              <a:t>risk değerlendirme </a:t>
            </a:r>
            <a:r>
              <a:rPr lang="tr-TR" sz="2000" i="1" dirty="0">
                <a:solidFill>
                  <a:srgbClr val="000000"/>
                </a:solidFill>
                <a:latin typeface="Calibri" pitchFamily="34" charset="0"/>
                <a:cs typeface="Calibri" pitchFamily="34" charset="0"/>
              </a:rPr>
              <a:t>çalışmalarına katılmak yer alır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14</a:t>
            </a:r>
            <a:endParaRPr lang="tr-TR" dirty="0"/>
          </a:p>
        </p:txBody>
      </p:sp>
    </p:spTree>
    <p:extLst>
      <p:ext uri="{BB962C8B-B14F-4D97-AF65-F5344CB8AC3E}">
        <p14:creationId xmlns:p14="http://schemas.microsoft.com/office/powerpoint/2010/main" val="33440078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Yeraltı ve Yerüstü Maden </a:t>
            </a:r>
            <a:r>
              <a:rPr lang="tr-TR" sz="2000" b="1" i="1" dirty="0" smtClean="0">
                <a:solidFill>
                  <a:srgbClr val="000000"/>
                </a:solidFill>
                <a:latin typeface="Calibri" pitchFamily="34" charset="0"/>
                <a:cs typeface="Calibri" pitchFamily="34" charset="0"/>
              </a:rPr>
              <a:t>İşletmelerinde Sağlık </a:t>
            </a:r>
            <a:r>
              <a:rPr lang="tr-TR" sz="2000" b="1" i="1" dirty="0">
                <a:solidFill>
                  <a:srgbClr val="000000"/>
                </a:solidFill>
                <a:latin typeface="Calibri" pitchFamily="34" charset="0"/>
                <a:cs typeface="Calibri" pitchFamily="34" charset="0"/>
              </a:rPr>
              <a:t>ve Güvenlik Şartları </a:t>
            </a:r>
            <a:r>
              <a:rPr lang="tr-TR" sz="2000" b="1" i="1" dirty="0" smtClean="0">
                <a:solidFill>
                  <a:srgbClr val="000000"/>
                </a:solidFill>
                <a:latin typeface="Calibri" pitchFamily="34" charset="0"/>
                <a:cs typeface="Calibri" pitchFamily="34" charset="0"/>
              </a:rPr>
              <a:t>Yönetmeliği ve Sondajla </a:t>
            </a:r>
            <a:r>
              <a:rPr lang="tr-TR" sz="2000" b="1" i="1" dirty="0">
                <a:solidFill>
                  <a:srgbClr val="000000"/>
                </a:solidFill>
                <a:latin typeface="Calibri" pitchFamily="34" charset="0"/>
                <a:cs typeface="Calibri" pitchFamily="34" charset="0"/>
              </a:rPr>
              <a:t>Maden Çıkarılan </a:t>
            </a:r>
            <a:r>
              <a:rPr lang="tr-TR" sz="2000" b="1" i="1" dirty="0" smtClean="0">
                <a:solidFill>
                  <a:srgbClr val="000000"/>
                </a:solidFill>
                <a:latin typeface="Calibri" pitchFamily="34" charset="0"/>
                <a:cs typeface="Calibri" pitchFamily="34" charset="0"/>
              </a:rPr>
              <a:t>İşletmelerde Sağlık </a:t>
            </a:r>
            <a:r>
              <a:rPr lang="tr-TR" sz="2000" b="1" i="1" dirty="0">
                <a:solidFill>
                  <a:srgbClr val="000000"/>
                </a:solidFill>
                <a:latin typeface="Calibri" pitchFamily="34" charset="0"/>
                <a:cs typeface="Calibri" pitchFamily="34" charset="0"/>
              </a:rPr>
              <a:t>ve Güvenlik Şartları </a:t>
            </a:r>
            <a:r>
              <a:rPr lang="tr-TR" sz="2000" b="1" i="1" dirty="0" smtClean="0">
                <a:solidFill>
                  <a:srgbClr val="000000"/>
                </a:solidFill>
                <a:latin typeface="Calibri" pitchFamily="34" charset="0"/>
                <a:cs typeface="Calibri" pitchFamily="34" charset="0"/>
              </a:rPr>
              <a:t>Yönetmeliği</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«Yer </a:t>
            </a:r>
            <a:r>
              <a:rPr lang="tr-TR" sz="2000" i="1" dirty="0">
                <a:solidFill>
                  <a:srgbClr val="000000"/>
                </a:solidFill>
                <a:latin typeface="Calibri" pitchFamily="34" charset="0"/>
                <a:cs typeface="Calibri" pitchFamily="34" charset="0"/>
              </a:rPr>
              <a:t>altı ve yer üstü maden işletmeleri ile sondajla</a:t>
            </a:r>
          </a:p>
          <a:p>
            <a:pPr algn="ctr">
              <a:spcAft>
                <a:spcPts val="0"/>
              </a:spcAft>
              <a:buClr>
                <a:srgbClr val="292929"/>
              </a:buClr>
              <a:defRPr/>
            </a:pPr>
            <a:r>
              <a:rPr lang="tr-TR" sz="2000" i="1" dirty="0">
                <a:solidFill>
                  <a:srgbClr val="000000"/>
                </a:solidFill>
                <a:latin typeface="Calibri" pitchFamily="34" charset="0"/>
                <a:cs typeface="Calibri" pitchFamily="34" charset="0"/>
              </a:rPr>
              <a:t>maden çıkarılan işletmelerde “Sağlık ve Güvenlik</a:t>
            </a:r>
          </a:p>
          <a:p>
            <a:pPr algn="ctr">
              <a:spcAft>
                <a:spcPts val="0"/>
              </a:spcAft>
              <a:buClr>
                <a:srgbClr val="292929"/>
              </a:buClr>
              <a:defRPr/>
            </a:pPr>
            <a:r>
              <a:rPr lang="tr-TR" sz="2000" i="1" dirty="0">
                <a:solidFill>
                  <a:srgbClr val="000000"/>
                </a:solidFill>
                <a:latin typeface="Calibri" pitchFamily="34" charset="0"/>
                <a:cs typeface="Calibri" pitchFamily="34" charset="0"/>
              </a:rPr>
              <a:t>Dokümanı” hazırlanırken işçilerin iş yerinde maruz</a:t>
            </a:r>
          </a:p>
          <a:p>
            <a:pPr algn="ctr">
              <a:spcAft>
                <a:spcPts val="0"/>
              </a:spcAft>
              <a:buClr>
                <a:srgbClr val="292929"/>
              </a:buClr>
              <a:defRPr/>
            </a:pPr>
            <a:r>
              <a:rPr lang="tr-TR" sz="2000" i="1" dirty="0">
                <a:solidFill>
                  <a:srgbClr val="000000"/>
                </a:solidFill>
                <a:latin typeface="Calibri" pitchFamily="34" charset="0"/>
                <a:cs typeface="Calibri" pitchFamily="34" charset="0"/>
              </a:rPr>
              <a:t>kalabilecekleri </a:t>
            </a:r>
            <a:r>
              <a:rPr lang="tr-TR" sz="2000" b="1" i="1" dirty="0">
                <a:solidFill>
                  <a:srgbClr val="000000"/>
                </a:solidFill>
                <a:latin typeface="Calibri" pitchFamily="34" charset="0"/>
                <a:cs typeface="Calibri" pitchFamily="34" charset="0"/>
              </a:rPr>
              <a:t>risklerin belirlemesi </a:t>
            </a:r>
            <a:r>
              <a:rPr lang="tr-TR" sz="2000" i="1" dirty="0" smtClean="0">
                <a:solidFill>
                  <a:srgbClr val="000000"/>
                </a:solidFill>
                <a:latin typeface="Calibri" pitchFamily="34" charset="0"/>
                <a:cs typeface="Calibri" pitchFamily="34" charset="0"/>
              </a:rPr>
              <a:t>ve değerlendirmesini yapmak»</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15</a:t>
            </a:r>
            <a:endParaRPr lang="tr-TR" dirty="0"/>
          </a:p>
        </p:txBody>
      </p:sp>
    </p:spTree>
    <p:extLst>
      <p:ext uri="{BB962C8B-B14F-4D97-AF65-F5344CB8AC3E}">
        <p14:creationId xmlns:p14="http://schemas.microsoft.com/office/powerpoint/2010/main" val="6096367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İLO Sözleşmeleri</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smtClean="0">
                <a:solidFill>
                  <a:srgbClr val="000000"/>
                </a:solidFill>
                <a:latin typeface="Calibri" pitchFamily="34" charset="0"/>
                <a:cs typeface="Calibri" pitchFamily="34" charset="0"/>
              </a:rPr>
              <a:t>İş </a:t>
            </a:r>
            <a:r>
              <a:rPr lang="tr-TR" sz="2000" b="1" i="1" dirty="0">
                <a:solidFill>
                  <a:srgbClr val="000000"/>
                </a:solidFill>
                <a:latin typeface="Calibri" pitchFamily="34" charset="0"/>
                <a:cs typeface="Calibri" pitchFamily="34" charset="0"/>
              </a:rPr>
              <a:t>Sağlığı Hizmetlerine İlişkin 161 </a:t>
            </a:r>
            <a:r>
              <a:rPr lang="tr-TR" sz="2000" b="1" i="1" dirty="0" smtClean="0">
                <a:solidFill>
                  <a:srgbClr val="000000"/>
                </a:solidFill>
                <a:latin typeface="Calibri" pitchFamily="34" charset="0"/>
                <a:cs typeface="Calibri" pitchFamily="34" charset="0"/>
              </a:rPr>
              <a:t>Numaralı ILO </a:t>
            </a:r>
            <a:r>
              <a:rPr lang="tr-TR" sz="2000" b="1" i="1" dirty="0">
                <a:solidFill>
                  <a:srgbClr val="000000"/>
                </a:solidFill>
                <a:latin typeface="Calibri" pitchFamily="34" charset="0"/>
                <a:cs typeface="Calibri" pitchFamily="34" charset="0"/>
              </a:rPr>
              <a:t>(</a:t>
            </a:r>
            <a:r>
              <a:rPr lang="tr-TR" sz="2000" b="1" i="1" dirty="0" smtClean="0">
                <a:solidFill>
                  <a:srgbClr val="000000"/>
                </a:solidFill>
                <a:latin typeface="Calibri" pitchFamily="34" charset="0"/>
                <a:cs typeface="Calibri" pitchFamily="34" charset="0"/>
              </a:rPr>
              <a:t>Uluslararası </a:t>
            </a:r>
            <a:r>
              <a:rPr lang="tr-TR" sz="2000" b="1" i="1" dirty="0">
                <a:solidFill>
                  <a:srgbClr val="000000"/>
                </a:solidFill>
                <a:latin typeface="Calibri" pitchFamily="34" charset="0"/>
                <a:cs typeface="Calibri" pitchFamily="34" charset="0"/>
              </a:rPr>
              <a:t>Çalışma Örgütü</a:t>
            </a:r>
            <a:r>
              <a:rPr lang="tr-TR" sz="2000" b="1" i="1" dirty="0" smtClean="0">
                <a:solidFill>
                  <a:srgbClr val="000000"/>
                </a:solidFill>
                <a:latin typeface="Calibri" pitchFamily="34" charset="0"/>
                <a:cs typeface="Calibri" pitchFamily="34" charset="0"/>
              </a:rPr>
              <a:t>) Sözleşmesi</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5. madde</a:t>
            </a:r>
            <a:r>
              <a:rPr lang="tr-TR" sz="2000" i="1" dirty="0" smtClean="0">
                <a:solidFill>
                  <a:srgbClr val="000000"/>
                </a:solidFill>
                <a:latin typeface="Calibri" pitchFamily="34" charset="0"/>
                <a:cs typeface="Calibri" pitchFamily="34" charset="0"/>
              </a:rPr>
              <a:t>: Her </a:t>
            </a:r>
            <a:r>
              <a:rPr lang="tr-TR" sz="2000" i="1" dirty="0">
                <a:solidFill>
                  <a:srgbClr val="000000"/>
                </a:solidFill>
                <a:latin typeface="Calibri" pitchFamily="34" charset="0"/>
                <a:cs typeface="Calibri" pitchFamily="34" charset="0"/>
              </a:rPr>
              <a:t>işverenin istihdam ettiği işçilerin sağlık </a:t>
            </a:r>
            <a:r>
              <a:rPr lang="tr-TR" sz="2000" i="1" dirty="0" smtClean="0">
                <a:solidFill>
                  <a:srgbClr val="000000"/>
                </a:solidFill>
                <a:latin typeface="Calibri" pitchFamily="34" charset="0"/>
                <a:cs typeface="Calibri" pitchFamily="34" charset="0"/>
              </a:rPr>
              <a:t>ve güvenliği </a:t>
            </a:r>
            <a:r>
              <a:rPr lang="tr-TR" sz="2000" i="1" dirty="0">
                <a:solidFill>
                  <a:srgbClr val="000000"/>
                </a:solidFill>
                <a:latin typeface="Calibri" pitchFamily="34" charset="0"/>
                <a:cs typeface="Calibri" pitchFamily="34" charset="0"/>
              </a:rPr>
              <a:t>için sorumluluğu saklı kalmak </a:t>
            </a:r>
            <a:r>
              <a:rPr lang="tr-TR" sz="2000" i="1" dirty="0" smtClean="0">
                <a:solidFill>
                  <a:srgbClr val="000000"/>
                </a:solidFill>
                <a:latin typeface="Calibri" pitchFamily="34" charset="0"/>
                <a:cs typeface="Calibri" pitchFamily="34" charset="0"/>
              </a:rPr>
              <a:t>kaydıyla ve </a:t>
            </a:r>
            <a:r>
              <a:rPr lang="tr-TR" sz="2000" i="1" dirty="0">
                <a:solidFill>
                  <a:srgbClr val="000000"/>
                </a:solidFill>
                <a:latin typeface="Calibri" pitchFamily="34" charset="0"/>
                <a:cs typeface="Calibri" pitchFamily="34" charset="0"/>
              </a:rPr>
              <a:t>işçilerin iş sağlığı ve güvenliği </a:t>
            </a:r>
            <a:r>
              <a:rPr lang="tr-TR" sz="2000" i="1" dirty="0" smtClean="0">
                <a:solidFill>
                  <a:srgbClr val="000000"/>
                </a:solidFill>
                <a:latin typeface="Calibri" pitchFamily="34" charset="0"/>
                <a:cs typeface="Calibri" pitchFamily="34" charset="0"/>
              </a:rPr>
              <a:t>konusunda katılımının </a:t>
            </a:r>
            <a:r>
              <a:rPr lang="tr-TR" sz="2000" i="1" dirty="0">
                <a:solidFill>
                  <a:srgbClr val="000000"/>
                </a:solidFill>
                <a:latin typeface="Calibri" pitchFamily="34" charset="0"/>
                <a:cs typeface="Calibri" pitchFamily="34" charset="0"/>
              </a:rPr>
              <a:t>gerekliliği göz önüne alınarak, </a:t>
            </a:r>
            <a:r>
              <a:rPr lang="tr-TR" sz="2000" i="1" dirty="0" smtClean="0">
                <a:solidFill>
                  <a:srgbClr val="000000"/>
                </a:solidFill>
                <a:latin typeface="Calibri" pitchFamily="34" charset="0"/>
                <a:cs typeface="Calibri" pitchFamily="34" charset="0"/>
              </a:rPr>
              <a:t>iş sağlığı </a:t>
            </a:r>
            <a:r>
              <a:rPr lang="tr-TR" sz="2000" i="1" dirty="0">
                <a:solidFill>
                  <a:srgbClr val="000000"/>
                </a:solidFill>
                <a:latin typeface="Calibri" pitchFamily="34" charset="0"/>
                <a:cs typeface="Calibri" pitchFamily="34" charset="0"/>
              </a:rPr>
              <a:t>hizmetleri, işletmedeki iş risklerine </a:t>
            </a:r>
            <a:r>
              <a:rPr lang="tr-TR" sz="2000" i="1" dirty="0" smtClean="0">
                <a:solidFill>
                  <a:srgbClr val="000000"/>
                </a:solidFill>
                <a:latin typeface="Calibri" pitchFamily="34" charset="0"/>
                <a:cs typeface="Calibri" pitchFamily="34" charset="0"/>
              </a:rPr>
              <a:t>uygun </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ve yeterli olacak şekilde aşağıdaki görevleri kapsayacaktır. İşyerlerinde sağlığa zararlı </a:t>
            </a:r>
            <a:r>
              <a:rPr lang="tr-TR" sz="2000" b="1" i="1" dirty="0" smtClean="0">
                <a:solidFill>
                  <a:srgbClr val="000000"/>
                </a:solidFill>
                <a:latin typeface="Calibri" pitchFamily="34" charset="0"/>
                <a:cs typeface="Calibri" pitchFamily="34" charset="0"/>
              </a:rPr>
              <a:t>risklerin tanımlanması </a:t>
            </a:r>
            <a:r>
              <a:rPr lang="tr-TR" sz="2000" i="1" dirty="0" smtClean="0">
                <a:solidFill>
                  <a:srgbClr val="000000"/>
                </a:solidFill>
                <a:latin typeface="Calibri" pitchFamily="34" charset="0"/>
                <a:cs typeface="Calibri" pitchFamily="34" charset="0"/>
              </a:rPr>
              <a:t>ve değerlendirilmesi…</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16</a:t>
            </a:r>
            <a:endParaRPr lang="tr-TR" dirty="0"/>
          </a:p>
        </p:txBody>
      </p:sp>
    </p:spTree>
    <p:extLst>
      <p:ext uri="{BB962C8B-B14F-4D97-AF65-F5344CB8AC3E}">
        <p14:creationId xmlns:p14="http://schemas.microsoft.com/office/powerpoint/2010/main" val="19949163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Yönetim Sistemeleri</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marL="800100" lvl="1"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TS </a:t>
            </a:r>
            <a:r>
              <a:rPr lang="tr-TR" sz="2000" b="1" i="1" dirty="0">
                <a:solidFill>
                  <a:srgbClr val="000000"/>
                </a:solidFill>
                <a:latin typeface="Calibri" pitchFamily="34" charset="0"/>
                <a:cs typeface="Calibri" pitchFamily="34" charset="0"/>
              </a:rPr>
              <a:t>EN ISO </a:t>
            </a:r>
            <a:r>
              <a:rPr lang="tr-TR" sz="2000" b="1" i="1" dirty="0" smtClean="0">
                <a:solidFill>
                  <a:srgbClr val="000000"/>
                </a:solidFill>
                <a:latin typeface="Calibri" pitchFamily="34" charset="0"/>
                <a:cs typeface="Calibri" pitchFamily="34" charset="0"/>
              </a:rPr>
              <a:t>9001</a:t>
            </a:r>
          </a:p>
          <a:p>
            <a:pPr marL="800100" lvl="1"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OHSAS/TS </a:t>
            </a:r>
            <a:r>
              <a:rPr lang="tr-TR" sz="2000" b="1" i="1" dirty="0" smtClean="0">
                <a:solidFill>
                  <a:srgbClr val="000000"/>
                </a:solidFill>
                <a:latin typeface="Calibri" pitchFamily="34" charset="0"/>
                <a:cs typeface="Calibri" pitchFamily="34" charset="0"/>
              </a:rPr>
              <a:t>18001</a:t>
            </a:r>
          </a:p>
          <a:p>
            <a:pPr marL="800100" lvl="1"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TS EN ISO </a:t>
            </a:r>
            <a:r>
              <a:rPr lang="tr-TR" sz="2000" b="1" i="1" dirty="0" smtClean="0">
                <a:solidFill>
                  <a:srgbClr val="000000"/>
                </a:solidFill>
                <a:latin typeface="Calibri" pitchFamily="34" charset="0"/>
                <a:cs typeface="Calibri" pitchFamily="34" charset="0"/>
              </a:rPr>
              <a:t>14001</a:t>
            </a:r>
          </a:p>
          <a:p>
            <a:pPr marL="800100" lvl="1"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lvl="1" algn="ctr">
              <a:spcAft>
                <a:spcPts val="0"/>
              </a:spcAft>
              <a:buClr>
                <a:srgbClr val="292929"/>
              </a:buClr>
              <a:defRPr/>
            </a:pPr>
            <a:r>
              <a:rPr lang="tr-TR" sz="2000" i="1" dirty="0" smtClean="0">
                <a:solidFill>
                  <a:srgbClr val="000000"/>
                </a:solidFill>
                <a:latin typeface="Calibri" pitchFamily="34" charset="0"/>
                <a:cs typeface="Calibri" pitchFamily="34" charset="0"/>
              </a:rPr>
              <a:t>«İşyerlerinde </a:t>
            </a:r>
            <a:r>
              <a:rPr lang="tr-TR" sz="2000" i="1" dirty="0">
                <a:solidFill>
                  <a:srgbClr val="000000"/>
                </a:solidFill>
                <a:latin typeface="Calibri" pitchFamily="34" charset="0"/>
                <a:cs typeface="Calibri" pitchFamily="34" charset="0"/>
              </a:rPr>
              <a:t>sağlığa zararlı </a:t>
            </a:r>
            <a:r>
              <a:rPr lang="tr-TR" sz="2000" b="1" i="1" dirty="0">
                <a:solidFill>
                  <a:srgbClr val="000000"/>
                </a:solidFill>
                <a:latin typeface="Calibri" pitchFamily="34" charset="0"/>
                <a:cs typeface="Calibri" pitchFamily="34" charset="0"/>
              </a:rPr>
              <a:t>risklerin tanımlanması </a:t>
            </a:r>
            <a:r>
              <a:rPr lang="tr-TR" sz="2000" i="1" dirty="0">
                <a:solidFill>
                  <a:srgbClr val="000000"/>
                </a:solidFill>
                <a:latin typeface="Calibri" pitchFamily="34" charset="0"/>
                <a:cs typeface="Calibri" pitchFamily="34" charset="0"/>
              </a:rPr>
              <a:t>ve </a:t>
            </a:r>
            <a:r>
              <a:rPr lang="tr-TR" sz="2000" i="1" dirty="0" smtClean="0">
                <a:solidFill>
                  <a:srgbClr val="000000"/>
                </a:solidFill>
                <a:latin typeface="Calibri" pitchFamily="34" charset="0"/>
                <a:cs typeface="Calibri" pitchFamily="34" charset="0"/>
              </a:rPr>
              <a:t>değerlendirilmesi»</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endParaRPr lang="tr-TR" sz="2800" b="1" dirty="0">
              <a:solidFill>
                <a:srgbClr val="000000"/>
              </a:solidFill>
              <a:latin typeface="Cambria" pitchFamily="18" charset="0"/>
            </a:endParaRPr>
          </a:p>
        </p:txBody>
      </p:sp>
      <p:sp>
        <p:nvSpPr>
          <p:cNvPr id="18" name="Metin kutusu 17"/>
          <p:cNvSpPr txBox="1"/>
          <p:nvPr/>
        </p:nvSpPr>
        <p:spPr>
          <a:xfrm>
            <a:off x="668687" y="2028685"/>
            <a:ext cx="763111" cy="523220"/>
          </a:xfrm>
          <a:prstGeom prst="rect">
            <a:avLst/>
          </a:prstGeom>
          <a:noFill/>
          <a:ln w="28575">
            <a:noFill/>
            <a:prstDash val="sysDot"/>
            <a:round/>
            <a:headEnd/>
            <a:tailEnd/>
          </a:ln>
        </p:spPr>
        <p:txBody>
          <a:bodyPr rtlCol="0" anchor="ctr"/>
          <a:lstStyle>
            <a:defPPr>
              <a:defRPr lang="de-DE"/>
            </a:defPPr>
            <a:lvl1pPr algn="ctr">
              <a:defRPr sz="2800" b="1">
                <a:solidFill>
                  <a:srgbClr val="000000"/>
                </a:solidFill>
                <a:latin typeface="Cambria" pitchFamily="18" charset="0"/>
              </a:defRPr>
            </a:lvl1pPr>
          </a:lstStyle>
          <a:p>
            <a:r>
              <a:rPr lang="tr-TR" dirty="0" smtClean="0"/>
              <a:t>17</a:t>
            </a:r>
            <a:endParaRPr lang="tr-TR" dirty="0"/>
          </a:p>
        </p:txBody>
      </p:sp>
    </p:spTree>
    <p:extLst>
      <p:ext uri="{BB962C8B-B14F-4D97-AF65-F5344CB8AC3E}">
        <p14:creationId xmlns:p14="http://schemas.microsoft.com/office/powerpoint/2010/main" val="10184587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2769382550"/>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Yöntem Metodunu Seçmek</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chemeClr val="bg1"/>
                </a:solidFill>
                <a:latin typeface="+mn-lt"/>
                <a:cs typeface="Arial" pitchFamily="34" charset="0"/>
              </a:rPr>
              <a:t>5</a:t>
            </a:r>
            <a:endParaRPr lang="tr-TR" sz="6600" b="1" dirty="0">
              <a:solidFill>
                <a:schemeClr val="bg1"/>
              </a:solidFill>
              <a:latin typeface="+mn-lt"/>
              <a:cs typeface="Arial" pitchFamily="34" charset="0"/>
            </a:endParaRPr>
          </a:p>
        </p:txBody>
      </p:sp>
    </p:spTree>
    <p:extLst>
      <p:ext uri="{BB962C8B-B14F-4D97-AF65-F5344CB8AC3E}">
        <p14:creationId xmlns:p14="http://schemas.microsoft.com/office/powerpoint/2010/main" val="39561642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140317" y="2946405"/>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Değerlendirmesinin Faydaları</a:t>
            </a:r>
            <a:endPar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161751668"/>
      </p:ext>
    </p:extLst>
  </p:cSld>
  <p:clrMapOvr>
    <a:masterClrMapping/>
  </p:clrMapOvr>
  <p:transition>
    <p:fade/>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 RİSK DEĞERLENDİRME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İşyerinin </a:t>
            </a:r>
            <a:r>
              <a:rPr lang="tr-TR" sz="2000" i="1" dirty="0">
                <a:solidFill>
                  <a:srgbClr val="000000"/>
                </a:solidFill>
                <a:latin typeface="Calibri" pitchFamily="34" charset="0"/>
                <a:cs typeface="Calibri" pitchFamily="34" charset="0"/>
              </a:rPr>
              <a:t>yazılı prosedür ve politikalarının oluşmasını ya da olgunlaşmasını </a:t>
            </a:r>
            <a:r>
              <a:rPr lang="tr-TR" sz="2000" i="1" dirty="0" smtClean="0">
                <a:solidFill>
                  <a:srgbClr val="000000"/>
                </a:solidFill>
                <a:latin typeface="Calibri" pitchFamily="34" charset="0"/>
                <a:cs typeface="Calibri" pitchFamily="34" charset="0"/>
              </a:rPr>
              <a:t>sağlar.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 </a:t>
            </a:r>
            <a:r>
              <a:rPr lang="tr-TR" sz="2000" i="1" dirty="0">
                <a:solidFill>
                  <a:srgbClr val="000000"/>
                </a:solidFill>
                <a:latin typeface="Calibri" pitchFamily="34" charset="0"/>
                <a:cs typeface="Calibri" pitchFamily="34" charset="0"/>
              </a:rPr>
              <a:t>çalışanlarının iş sağlığı ve güvenliği konularında bilgi sahibi olmalarını </a:t>
            </a:r>
            <a:r>
              <a:rPr lang="tr-TR" sz="2000" i="1" dirty="0" smtClean="0">
                <a:solidFill>
                  <a:srgbClr val="000000"/>
                </a:solidFill>
                <a:latin typeface="Calibri" pitchFamily="34" charset="0"/>
                <a:cs typeface="Calibri" pitchFamily="34" charset="0"/>
              </a:rPr>
              <a:t>ve katılımını sağlar.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 </a:t>
            </a:r>
            <a:r>
              <a:rPr lang="tr-TR" sz="2000" i="1" dirty="0">
                <a:solidFill>
                  <a:srgbClr val="000000"/>
                </a:solidFill>
                <a:latin typeface="Calibri" pitchFamily="34" charset="0"/>
                <a:cs typeface="Calibri" pitchFamily="34" charset="0"/>
              </a:rPr>
              <a:t>yönetiminin de iş sağlığı ve güvenliği </a:t>
            </a:r>
            <a:r>
              <a:rPr lang="tr-TR" sz="2000" i="1" dirty="0" smtClean="0">
                <a:solidFill>
                  <a:srgbClr val="000000"/>
                </a:solidFill>
                <a:latin typeface="Calibri" pitchFamily="34" charset="0"/>
                <a:cs typeface="Calibri" pitchFamily="34" charset="0"/>
              </a:rPr>
              <a:t>konularında </a:t>
            </a:r>
            <a:r>
              <a:rPr lang="tr-TR" sz="2000" i="1" dirty="0">
                <a:solidFill>
                  <a:srgbClr val="000000"/>
                </a:solidFill>
                <a:latin typeface="Calibri" pitchFamily="34" charset="0"/>
                <a:cs typeface="Calibri" pitchFamily="34" charset="0"/>
              </a:rPr>
              <a:t>bilgi sahibi olmalarını ve </a:t>
            </a:r>
            <a:r>
              <a:rPr lang="tr-TR" sz="2000" i="1" dirty="0" smtClean="0">
                <a:solidFill>
                  <a:srgbClr val="000000"/>
                </a:solidFill>
                <a:latin typeface="Calibri" pitchFamily="34" charset="0"/>
                <a:cs typeface="Calibri" pitchFamily="34" charset="0"/>
              </a:rPr>
              <a:t>bu konularda </a:t>
            </a:r>
            <a:r>
              <a:rPr lang="tr-TR" sz="2000" i="1" dirty="0">
                <a:solidFill>
                  <a:srgbClr val="000000"/>
                </a:solidFill>
                <a:latin typeface="Calibri" pitchFamily="34" charset="0"/>
                <a:cs typeface="Calibri" pitchFamily="34" charset="0"/>
              </a:rPr>
              <a:t>karar vermelerini </a:t>
            </a:r>
            <a:r>
              <a:rPr lang="tr-TR" sz="2000" i="1" dirty="0" smtClean="0">
                <a:solidFill>
                  <a:srgbClr val="000000"/>
                </a:solidFill>
                <a:latin typeface="Calibri" pitchFamily="34" charset="0"/>
                <a:cs typeface="Calibri" pitchFamily="34" charset="0"/>
              </a:rPr>
              <a:t>sağlar.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Risk </a:t>
            </a:r>
            <a:r>
              <a:rPr lang="tr-TR" sz="2000" i="1" dirty="0">
                <a:solidFill>
                  <a:srgbClr val="000000"/>
                </a:solidFill>
                <a:latin typeface="Calibri" pitchFamily="34" charset="0"/>
                <a:cs typeface="Calibri" pitchFamily="34" charset="0"/>
              </a:rPr>
              <a:t>analizi prosesinden alınan ilk sonuçlar ile organizasyon yada işletmedeki </a:t>
            </a:r>
            <a:r>
              <a:rPr lang="tr-TR" sz="2000" i="1" dirty="0" smtClean="0">
                <a:solidFill>
                  <a:srgbClr val="000000"/>
                </a:solidFill>
                <a:latin typeface="Calibri" pitchFamily="34" charset="0"/>
                <a:cs typeface="Calibri" pitchFamily="34" charset="0"/>
              </a:rPr>
              <a:t>olası tehlikeler </a:t>
            </a:r>
            <a:r>
              <a:rPr lang="tr-TR" sz="2000" i="1" dirty="0">
                <a:solidFill>
                  <a:srgbClr val="000000"/>
                </a:solidFill>
                <a:latin typeface="Calibri" pitchFamily="34" charset="0"/>
                <a:cs typeface="Calibri" pitchFamily="34" charset="0"/>
              </a:rPr>
              <a:t>ve alınacak tedbirler belirlenir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5496622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NEDEN RİSK DEĞERLENDİRME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İşyerindeki </a:t>
            </a:r>
            <a:r>
              <a:rPr lang="tr-TR" sz="2000" i="1" dirty="0">
                <a:solidFill>
                  <a:srgbClr val="000000"/>
                </a:solidFill>
                <a:latin typeface="Calibri" pitchFamily="34" charset="0"/>
                <a:cs typeface="Calibri" pitchFamily="34" charset="0"/>
              </a:rPr>
              <a:t>risklerin büyüklüğünün hesaplamasına ve </a:t>
            </a:r>
            <a:r>
              <a:rPr lang="tr-TR" sz="2000" i="1" dirty="0" smtClean="0">
                <a:solidFill>
                  <a:srgbClr val="000000"/>
                </a:solidFill>
                <a:latin typeface="Calibri" pitchFamily="34" charset="0"/>
                <a:cs typeface="Calibri" pitchFamily="34" charset="0"/>
              </a:rPr>
              <a:t>riskin </a:t>
            </a:r>
            <a:r>
              <a:rPr lang="tr-TR" sz="2000" i="1" dirty="0" err="1" smtClean="0">
                <a:solidFill>
                  <a:srgbClr val="000000"/>
                </a:solidFill>
                <a:latin typeface="Calibri" pitchFamily="34" charset="0"/>
                <a:cs typeface="Calibri" pitchFamily="34" charset="0"/>
              </a:rPr>
              <a:t>tolere</a:t>
            </a: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edilebilir olup olmadığına </a:t>
            </a:r>
            <a:r>
              <a:rPr lang="tr-TR" sz="2000" i="1" dirty="0" smtClean="0">
                <a:solidFill>
                  <a:srgbClr val="000000"/>
                </a:solidFill>
                <a:latin typeface="Calibri" pitchFamily="34" charset="0"/>
                <a:cs typeface="Calibri" pitchFamily="34" charset="0"/>
              </a:rPr>
              <a:t>belirler.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İşyerinde </a:t>
            </a:r>
            <a:r>
              <a:rPr lang="tr-TR" sz="2000" i="1" dirty="0">
                <a:solidFill>
                  <a:srgbClr val="000000"/>
                </a:solidFill>
                <a:latin typeface="Calibri" pitchFamily="34" charset="0"/>
                <a:cs typeface="Calibri" pitchFamily="34" charset="0"/>
              </a:rPr>
              <a:t>yanlış güvenlik </a:t>
            </a:r>
            <a:r>
              <a:rPr lang="tr-TR" sz="2000" i="1" dirty="0" smtClean="0">
                <a:solidFill>
                  <a:srgbClr val="000000"/>
                </a:solidFill>
                <a:latin typeface="Calibri" pitchFamily="34" charset="0"/>
                <a:cs typeface="Calibri" pitchFamily="34" charset="0"/>
              </a:rPr>
              <a:t>tedbirleri, insanlarda </a:t>
            </a:r>
            <a:r>
              <a:rPr lang="tr-TR" sz="2000" i="1" dirty="0">
                <a:solidFill>
                  <a:srgbClr val="000000"/>
                </a:solidFill>
                <a:latin typeface="Calibri" pitchFamily="34" charset="0"/>
                <a:cs typeface="Calibri" pitchFamily="34" charset="0"/>
              </a:rPr>
              <a:t>yanlış </a:t>
            </a:r>
            <a:r>
              <a:rPr lang="tr-TR" sz="2000" i="1" dirty="0" smtClean="0">
                <a:solidFill>
                  <a:srgbClr val="000000"/>
                </a:solidFill>
                <a:latin typeface="Calibri" pitchFamily="34" charset="0"/>
                <a:cs typeface="Calibri" pitchFamily="34" charset="0"/>
              </a:rPr>
              <a:t>güvenlik bilinci </a:t>
            </a:r>
            <a:r>
              <a:rPr lang="tr-TR" sz="2000" i="1" dirty="0">
                <a:solidFill>
                  <a:srgbClr val="000000"/>
                </a:solidFill>
                <a:latin typeface="Calibri" pitchFamily="34" charset="0"/>
                <a:cs typeface="Calibri" pitchFamily="34" charset="0"/>
              </a:rPr>
              <a:t>oluşmuş olabilir, tüm bu tedbirlerin ve güvenlik </a:t>
            </a:r>
            <a:r>
              <a:rPr lang="tr-TR" sz="2000" i="1" dirty="0" smtClean="0">
                <a:solidFill>
                  <a:srgbClr val="000000"/>
                </a:solidFill>
                <a:latin typeface="Calibri" pitchFamily="34" charset="0"/>
                <a:cs typeface="Calibri" pitchFamily="34" charset="0"/>
              </a:rPr>
              <a:t>bilincinin gözden geçirilmesini sağlar. </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İşyerinde </a:t>
            </a:r>
            <a:r>
              <a:rPr lang="tr-TR" sz="2000" i="1" dirty="0">
                <a:solidFill>
                  <a:srgbClr val="000000"/>
                </a:solidFill>
                <a:latin typeface="Calibri" pitchFamily="34" charset="0"/>
                <a:cs typeface="Calibri" pitchFamily="34" charset="0"/>
              </a:rPr>
              <a:t>yasal yükümlülükler ve </a:t>
            </a:r>
            <a:r>
              <a:rPr lang="tr-TR" sz="2000" i="1" dirty="0" smtClean="0">
                <a:solidFill>
                  <a:srgbClr val="000000"/>
                </a:solidFill>
                <a:latin typeface="Calibri" pitchFamily="34" charset="0"/>
                <a:cs typeface="Calibri" pitchFamily="34" charset="0"/>
              </a:rPr>
              <a:t>İSG politikası çerçevesinde KERD indirilmiş riskle </a:t>
            </a:r>
            <a:r>
              <a:rPr lang="tr-TR" sz="2000" i="1" dirty="0">
                <a:solidFill>
                  <a:srgbClr val="000000"/>
                </a:solidFill>
                <a:latin typeface="Calibri" pitchFamily="34" charset="0"/>
                <a:cs typeface="Calibri" pitchFamily="34" charset="0"/>
              </a:rPr>
              <a:t>çalışılmasını </a:t>
            </a:r>
            <a:r>
              <a:rPr lang="tr-TR" sz="2000" i="1" dirty="0" smtClean="0">
                <a:solidFill>
                  <a:srgbClr val="000000"/>
                </a:solidFill>
                <a:latin typeface="Calibri" pitchFamily="34" charset="0"/>
                <a:cs typeface="Calibri" pitchFamily="34" charset="0"/>
              </a:rPr>
              <a:t>sağlar.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İşyerindeki </a:t>
            </a:r>
            <a:r>
              <a:rPr lang="tr-TR" sz="2000" i="1" dirty="0">
                <a:solidFill>
                  <a:srgbClr val="000000"/>
                </a:solidFill>
                <a:latin typeface="Calibri" pitchFamily="34" charset="0"/>
                <a:cs typeface="Calibri" pitchFamily="34" charset="0"/>
              </a:rPr>
              <a:t>gerekli düzeltici ve önleyici faaliyetlerin gerçekleştirilmesini </a:t>
            </a:r>
            <a:r>
              <a:rPr lang="tr-TR" sz="2000" i="1" dirty="0" smtClean="0">
                <a:solidFill>
                  <a:srgbClr val="000000"/>
                </a:solidFill>
                <a:latin typeface="Calibri" pitchFamily="34" charset="0"/>
                <a:cs typeface="Calibri" pitchFamily="34" charset="0"/>
              </a:rPr>
              <a:t>sağlayacak verilerin kaydedilmesini, </a:t>
            </a:r>
            <a:r>
              <a:rPr lang="tr-TR" sz="2000" i="1" dirty="0">
                <a:solidFill>
                  <a:srgbClr val="000000"/>
                </a:solidFill>
                <a:latin typeface="Calibri" pitchFamily="34" charset="0"/>
                <a:cs typeface="Calibri" pitchFamily="34" charset="0"/>
              </a:rPr>
              <a:t>sonuçların izlenmesini ve ölçülmesini sağlar.</a:t>
            </a:r>
            <a:endParaRPr lang="tr-TR" sz="8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1530482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KATLANILABİLİR RİSK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«Organizasyonun </a:t>
            </a:r>
            <a:r>
              <a:rPr lang="tr-TR" sz="2000" b="1" i="1" dirty="0">
                <a:solidFill>
                  <a:srgbClr val="000000"/>
                </a:solidFill>
                <a:latin typeface="Calibri" pitchFamily="34" charset="0"/>
                <a:cs typeface="Calibri" pitchFamily="34" charset="0"/>
              </a:rPr>
              <a:t>yasal yükümlülükleri ve </a:t>
            </a:r>
            <a:r>
              <a:rPr lang="tr-TR" sz="2000" b="1" i="1" dirty="0" smtClean="0">
                <a:solidFill>
                  <a:srgbClr val="000000"/>
                </a:solidFill>
                <a:latin typeface="Calibri" pitchFamily="34" charset="0"/>
                <a:cs typeface="Calibri" pitchFamily="34" charset="0"/>
              </a:rPr>
              <a:t>İSG </a:t>
            </a:r>
            <a:r>
              <a:rPr lang="tr-TR" sz="2000" b="1" i="1" dirty="0">
                <a:solidFill>
                  <a:srgbClr val="000000"/>
                </a:solidFill>
                <a:latin typeface="Calibri" pitchFamily="34" charset="0"/>
                <a:cs typeface="Calibri" pitchFamily="34" charset="0"/>
              </a:rPr>
              <a:t>politikası</a:t>
            </a:r>
          </a:p>
          <a:p>
            <a:pPr algn="ctr">
              <a:spcAft>
                <a:spcPts val="0"/>
              </a:spcAft>
              <a:buClr>
                <a:srgbClr val="292929"/>
              </a:buClr>
              <a:defRPr/>
            </a:pPr>
            <a:r>
              <a:rPr lang="tr-TR" sz="2000" b="1" i="1" dirty="0">
                <a:solidFill>
                  <a:srgbClr val="000000"/>
                </a:solidFill>
                <a:latin typeface="Calibri" pitchFamily="34" charset="0"/>
                <a:cs typeface="Calibri" pitchFamily="34" charset="0"/>
              </a:rPr>
              <a:t>çerçevesinde tahammül edilebilir düzeye indirilmiş </a:t>
            </a:r>
            <a:r>
              <a:rPr lang="tr-TR" sz="2000" b="1" i="1" dirty="0" smtClean="0">
                <a:solidFill>
                  <a:srgbClr val="000000"/>
                </a:solidFill>
                <a:latin typeface="Calibri" pitchFamily="34" charset="0"/>
                <a:cs typeface="Calibri" pitchFamily="34" charset="0"/>
              </a:rPr>
              <a:t>risk»</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8195524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ÇALIŞANLAR AÇISINDAN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YARARLARI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Katılım </a:t>
            </a:r>
            <a:r>
              <a:rPr lang="tr-TR" sz="2000" i="1" dirty="0">
                <a:solidFill>
                  <a:srgbClr val="000000"/>
                </a:solidFill>
                <a:latin typeface="Calibri" pitchFamily="34" charset="0"/>
                <a:cs typeface="Calibri" pitchFamily="34" charset="0"/>
              </a:rPr>
              <a:t>hakkı,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Haberdar </a:t>
            </a:r>
            <a:r>
              <a:rPr lang="tr-TR" sz="2000" i="1" dirty="0">
                <a:solidFill>
                  <a:srgbClr val="000000"/>
                </a:solidFill>
                <a:latin typeface="Calibri" pitchFamily="34" charset="0"/>
                <a:cs typeface="Calibri" pitchFamily="34" charset="0"/>
              </a:rPr>
              <a:t>olma,</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Sorumlulukların </a:t>
            </a:r>
            <a:r>
              <a:rPr lang="tr-TR" sz="2000" i="1" dirty="0">
                <a:solidFill>
                  <a:srgbClr val="000000"/>
                </a:solidFill>
                <a:latin typeface="Calibri" pitchFamily="34" charset="0"/>
                <a:cs typeface="Calibri" pitchFamily="34" charset="0"/>
              </a:rPr>
              <a:t>belirlenmesi,</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Kayıtlara </a:t>
            </a:r>
            <a:r>
              <a:rPr lang="tr-TR" sz="2000" i="1" dirty="0">
                <a:solidFill>
                  <a:srgbClr val="000000"/>
                </a:solidFill>
                <a:latin typeface="Calibri" pitchFamily="34" charset="0"/>
                <a:cs typeface="Calibri" pitchFamily="34" charset="0"/>
              </a:rPr>
              <a:t>ulaşabilme,</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Bütün </a:t>
            </a:r>
            <a:r>
              <a:rPr lang="tr-TR" sz="2000" i="1" dirty="0">
                <a:solidFill>
                  <a:srgbClr val="000000"/>
                </a:solidFill>
                <a:latin typeface="Calibri" pitchFamily="34" charset="0"/>
                <a:cs typeface="Calibri" pitchFamily="34" charset="0"/>
              </a:rPr>
              <a:t>çalışanları </a:t>
            </a:r>
            <a:r>
              <a:rPr lang="tr-TR" sz="2000" i="1" dirty="0" smtClean="0">
                <a:solidFill>
                  <a:srgbClr val="000000"/>
                </a:solidFill>
                <a:latin typeface="Calibri" pitchFamily="34" charset="0"/>
                <a:cs typeface="Calibri" pitchFamily="34" charset="0"/>
              </a:rPr>
              <a:t>kapsaması,</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Kuralların </a:t>
            </a:r>
            <a:r>
              <a:rPr lang="tr-TR" sz="2000" i="1" dirty="0">
                <a:solidFill>
                  <a:srgbClr val="000000"/>
                </a:solidFill>
                <a:latin typeface="Calibri" pitchFamily="34" charset="0"/>
                <a:cs typeface="Calibri" pitchFamily="34" charset="0"/>
              </a:rPr>
              <a:t>önceden </a:t>
            </a:r>
            <a:r>
              <a:rPr lang="tr-TR" sz="2000" i="1" dirty="0" smtClean="0">
                <a:solidFill>
                  <a:srgbClr val="000000"/>
                </a:solidFill>
                <a:latin typeface="Calibri" pitchFamily="34" charset="0"/>
                <a:cs typeface="Calibri" pitchFamily="34" charset="0"/>
              </a:rPr>
              <a:t>belirlenmesi,</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Proaktif yaklaşım-sürekli </a:t>
            </a:r>
            <a:r>
              <a:rPr lang="tr-TR" sz="2000" i="1" dirty="0">
                <a:solidFill>
                  <a:srgbClr val="000000"/>
                </a:solidFill>
                <a:latin typeface="Calibri" pitchFamily="34" charset="0"/>
                <a:cs typeface="Calibri" pitchFamily="34" charset="0"/>
              </a:rPr>
              <a:t>gelişim,</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Acil durum hazırlığı</a:t>
            </a:r>
            <a:r>
              <a:rPr lang="tr-TR" sz="2000" i="1" dirty="0">
                <a:solidFill>
                  <a:srgbClr val="000000"/>
                </a:solidFill>
                <a:latin typeface="Calibri" pitchFamily="34" charset="0"/>
                <a:cs typeface="Calibri" pitchFamily="34" charset="0"/>
              </a:rPr>
              <a:t>,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838445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İŞVEREN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AÇISINDAN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YARARLARI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Tehlike </a:t>
            </a:r>
            <a:r>
              <a:rPr lang="tr-TR" sz="2000" i="1" dirty="0">
                <a:solidFill>
                  <a:srgbClr val="000000"/>
                </a:solidFill>
                <a:latin typeface="Calibri" pitchFamily="34" charset="0"/>
                <a:cs typeface="Calibri" pitchFamily="34" charset="0"/>
              </a:rPr>
              <a:t>ve risklerini önceden </a:t>
            </a:r>
            <a:r>
              <a:rPr lang="tr-TR" sz="2000" i="1" dirty="0" smtClean="0">
                <a:solidFill>
                  <a:srgbClr val="000000"/>
                </a:solidFill>
                <a:latin typeface="Calibri" pitchFamily="34" charset="0"/>
                <a:cs typeface="Calibri" pitchFamily="34" charset="0"/>
              </a:rPr>
              <a:t>görebilme,</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Uluslararası saygınlık ve </a:t>
            </a:r>
            <a:r>
              <a:rPr lang="tr-TR" sz="2000" i="1" dirty="0" smtClean="0">
                <a:solidFill>
                  <a:srgbClr val="000000"/>
                </a:solidFill>
                <a:latin typeface="Calibri" pitchFamily="34" charset="0"/>
                <a:cs typeface="Calibri" pitchFamily="34" charset="0"/>
              </a:rPr>
              <a:t>geçerlilik,</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Proaktif yaklaşımla acil durumlar için her an </a:t>
            </a:r>
            <a:r>
              <a:rPr lang="tr-TR" sz="2000" i="1" dirty="0" smtClean="0">
                <a:solidFill>
                  <a:srgbClr val="000000"/>
                </a:solidFill>
                <a:latin typeface="Calibri" pitchFamily="34" charset="0"/>
                <a:cs typeface="Calibri" pitchFamily="34" charset="0"/>
              </a:rPr>
              <a:t>hazırlık,</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İstenmeyen durumların önlenmesi ile kayıpların </a:t>
            </a:r>
            <a:r>
              <a:rPr lang="tr-TR" sz="2000" i="1" dirty="0" smtClean="0">
                <a:solidFill>
                  <a:srgbClr val="000000"/>
                </a:solidFill>
                <a:latin typeface="Calibri" pitchFamily="34" charset="0"/>
                <a:cs typeface="Calibri" pitchFamily="34" charset="0"/>
              </a:rPr>
              <a:t>azaltılması,</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Sorumlulukların-görevlerin </a:t>
            </a:r>
            <a:r>
              <a:rPr lang="tr-TR" sz="2000" i="1" dirty="0">
                <a:solidFill>
                  <a:srgbClr val="000000"/>
                </a:solidFill>
                <a:latin typeface="Calibri" pitchFamily="34" charset="0"/>
                <a:cs typeface="Calibri" pitchFamily="34" charset="0"/>
              </a:rPr>
              <a:t>belirlenmesi ve </a:t>
            </a:r>
            <a:r>
              <a:rPr lang="tr-TR" sz="2000" i="1" dirty="0" smtClean="0">
                <a:solidFill>
                  <a:srgbClr val="000000"/>
                </a:solidFill>
                <a:latin typeface="Calibri" pitchFamily="34" charset="0"/>
                <a:cs typeface="Calibri" pitchFamily="34" charset="0"/>
              </a:rPr>
              <a:t>paylaşımı,</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Güvenli teknoloji seçimi ile güvenli çalışma ortamı </a:t>
            </a:r>
            <a:r>
              <a:rPr lang="tr-TR" sz="2000" i="1" dirty="0" smtClean="0">
                <a:solidFill>
                  <a:srgbClr val="000000"/>
                </a:solidFill>
                <a:latin typeface="Calibri" pitchFamily="34" charset="0"/>
                <a:cs typeface="Calibri" pitchFamily="34" charset="0"/>
              </a:rPr>
              <a:t>oluşturma,</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Faydaları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1963334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DEVLET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AÇISINDAN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YARARLARI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Tarafların katılımı ile yükün azalması, </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Denetim kolaylığı,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Sürekli gelişme,</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Uluslararası SG yönetim sistemine hazırlık,</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Düzenli veri akışının sağlanması,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Çalışma barışına katkı,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Kayıpların azalması,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Risk kültüründe gelişme,</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249054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140317" y="2946405"/>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Değerlendirme Ekibi ve Mrtodu</a:t>
            </a:r>
            <a:endPar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593109937"/>
      </p:ext>
    </p:extLst>
  </p:cSld>
  <p:clrMapOvr>
    <a:masterClrMapping/>
  </p:clrMapOvr>
  <p:transition>
    <p:fade/>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 EKİBİ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b="1" i="1" dirty="0" smtClean="0">
                <a:solidFill>
                  <a:srgbClr val="C00000"/>
                </a:solidFill>
                <a:latin typeface="Calibri" pitchFamily="34" charset="0"/>
                <a:cs typeface="Calibri" pitchFamily="34" charset="0"/>
              </a:rPr>
              <a:t>İşveren veya işveren vekili-temsilcisi </a:t>
            </a:r>
            <a:r>
              <a:rPr lang="tr-TR" sz="2000" b="1" i="1" dirty="0" smtClean="0">
                <a:solidFill>
                  <a:srgbClr val="000000"/>
                </a:solidFill>
                <a:latin typeface="Calibri" pitchFamily="34" charset="0"/>
                <a:cs typeface="Calibri" pitchFamily="34" charset="0"/>
              </a:rPr>
              <a:t>(Koordinasyon)</a:t>
            </a:r>
          </a:p>
          <a:p>
            <a:pPr marL="342900" indent="-342900">
              <a:spcAft>
                <a:spcPts val="0"/>
              </a:spcAft>
              <a:buClr>
                <a:srgbClr val="292929"/>
              </a:buClr>
              <a:buFont typeface="Wingdings" pitchFamily="2" charset="2"/>
              <a:buChar char="ü"/>
              <a:defRPr/>
            </a:pPr>
            <a:r>
              <a:rPr lang="tr-TR" sz="2000" b="1" i="1" dirty="0" smtClean="0">
                <a:solidFill>
                  <a:srgbClr val="C00000"/>
                </a:solidFill>
                <a:latin typeface="Calibri" pitchFamily="34" charset="0"/>
                <a:cs typeface="Calibri" pitchFamily="34" charset="0"/>
              </a:rPr>
              <a:t>İşyeri hekimi</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 güvenliği </a:t>
            </a:r>
            <a:r>
              <a:rPr lang="tr-TR" sz="2000" b="1" i="1" dirty="0">
                <a:solidFill>
                  <a:srgbClr val="000000"/>
                </a:solidFill>
                <a:latin typeface="Calibri" pitchFamily="34" charset="0"/>
                <a:cs typeface="Calibri" pitchFamily="34" charset="0"/>
              </a:rPr>
              <a:t>u</a:t>
            </a:r>
            <a:r>
              <a:rPr lang="tr-TR" sz="2000" b="1" i="1" dirty="0" smtClean="0">
                <a:solidFill>
                  <a:srgbClr val="000000"/>
                </a:solidFill>
                <a:latin typeface="Calibri" pitchFamily="34" charset="0"/>
                <a:cs typeface="Calibri" pitchFamily="34" charset="0"/>
              </a:rPr>
              <a:t>zmanı (A, B, C Sınıfı)</a:t>
            </a:r>
          </a:p>
          <a:p>
            <a:pPr marL="342900" indent="-342900">
              <a:spcAft>
                <a:spcPts val="0"/>
              </a:spcAft>
              <a:buClr>
                <a:srgbClr val="292929"/>
              </a:buClr>
              <a:buFont typeface="Wingdings" pitchFamily="2" charset="2"/>
              <a:buChar char="ü"/>
              <a:defRPr/>
            </a:pPr>
            <a:r>
              <a:rPr lang="tr-TR" sz="2000" b="1" i="1" dirty="0" smtClean="0">
                <a:solidFill>
                  <a:srgbClr val="C00000"/>
                </a:solidFill>
                <a:latin typeface="Calibri" pitchFamily="34" charset="0"/>
                <a:cs typeface="Calibri" pitchFamily="34" charset="0"/>
              </a:rPr>
              <a:t>İşyerindeki çalışan-işçi temsilcileri</a:t>
            </a:r>
            <a:endParaRPr lang="tr-TR" sz="2000" b="1" i="1" dirty="0">
              <a:solidFill>
                <a:srgbClr val="C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İşyerindeki </a:t>
            </a:r>
            <a:r>
              <a:rPr lang="tr-TR" sz="2000" b="1" i="1" dirty="0">
                <a:solidFill>
                  <a:srgbClr val="000000"/>
                </a:solidFill>
                <a:latin typeface="Calibri" pitchFamily="34" charset="0"/>
                <a:cs typeface="Calibri" pitchFamily="34" charset="0"/>
              </a:rPr>
              <a:t>destek </a:t>
            </a:r>
            <a:r>
              <a:rPr lang="tr-TR" sz="2000" b="1" i="1" dirty="0" smtClean="0">
                <a:solidFill>
                  <a:srgbClr val="000000"/>
                </a:solidFill>
                <a:latin typeface="Calibri" pitchFamily="34" charset="0"/>
                <a:cs typeface="Calibri" pitchFamily="34" charset="0"/>
              </a:rPr>
              <a:t>elemanları</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İşyerindeki </a:t>
            </a:r>
            <a:r>
              <a:rPr lang="tr-TR" sz="2000" b="1" i="1" dirty="0">
                <a:solidFill>
                  <a:srgbClr val="000000"/>
                </a:solidFill>
                <a:latin typeface="Calibri" pitchFamily="34" charset="0"/>
                <a:cs typeface="Calibri" pitchFamily="34" charset="0"/>
              </a:rPr>
              <a:t>bütün birimleri temsil edecek şekilde belirlenen ve işyerinde yürütülen çalışmalar, mevcut veya muhtemel tehlike kaynakları ile riskler konusunda bilgi sahibi </a:t>
            </a:r>
            <a:r>
              <a:rPr lang="tr-TR" sz="2000" b="1" i="1" dirty="0" smtClean="0">
                <a:solidFill>
                  <a:srgbClr val="000000"/>
                </a:solidFill>
                <a:latin typeface="Calibri" pitchFamily="34" charset="0"/>
                <a:cs typeface="Calibri" pitchFamily="34" charset="0"/>
              </a:rPr>
              <a:t>çalışanlar</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ihtiyaç duyulduğunda bu ekibe destek olmak üzere işyeri dışındaki kişi ve </a:t>
            </a:r>
            <a:r>
              <a:rPr lang="tr-TR" sz="2000" i="1" dirty="0" smtClean="0">
                <a:solidFill>
                  <a:srgbClr val="000000"/>
                </a:solidFill>
                <a:latin typeface="Calibri" pitchFamily="34" charset="0"/>
                <a:cs typeface="Calibri" pitchFamily="34" charset="0"/>
              </a:rPr>
              <a:t>kuruluşlar</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Risk değerlendirme ekibi</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8403216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UYGUN METODU SEÇMEK</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93200" indent="-457200">
              <a:spcAft>
                <a:spcPts val="0"/>
              </a:spcAft>
              <a:buClr>
                <a:srgbClr val="292929"/>
              </a:buClr>
              <a:buFont typeface="+mj-lt"/>
              <a:buAutoNum type="arabicPeriod"/>
              <a:defRPr/>
            </a:pPr>
            <a:endParaRPr lang="tr-TR" sz="2000" i="1" dirty="0" smtClean="0">
              <a:solidFill>
                <a:srgbClr val="000000"/>
              </a:solidFill>
              <a:latin typeface="Calibri" pitchFamily="34" charset="0"/>
              <a:cs typeface="Calibri" pitchFamily="34" charset="0"/>
            </a:endParaRPr>
          </a:p>
          <a:p>
            <a:pPr marL="288000" algn="ctr">
              <a:spcAft>
                <a:spcPts val="0"/>
              </a:spcAft>
              <a:buClr>
                <a:srgbClr val="292929"/>
              </a:buClr>
              <a:defRPr/>
            </a:pPr>
            <a:r>
              <a:rPr lang="tr-TR" sz="2000" b="1" i="1" dirty="0" smtClean="0">
                <a:solidFill>
                  <a:srgbClr val="000000"/>
                </a:solidFill>
                <a:latin typeface="Calibri" pitchFamily="34" charset="0"/>
                <a:cs typeface="Calibri" pitchFamily="34" charset="0"/>
              </a:rPr>
              <a:t>Risk değerlendirmesinde hangi metodun seçileceği </a:t>
            </a:r>
            <a:r>
              <a:rPr lang="tr-TR" sz="2000" b="1" i="1" dirty="0">
                <a:solidFill>
                  <a:srgbClr val="000000"/>
                </a:solidFill>
                <a:latin typeface="Calibri" pitchFamily="34" charset="0"/>
                <a:cs typeface="Calibri" pitchFamily="34" charset="0"/>
              </a:rPr>
              <a:t>en büyük </a:t>
            </a:r>
            <a:r>
              <a:rPr lang="tr-TR" sz="2000" b="1" i="1" dirty="0" smtClean="0">
                <a:solidFill>
                  <a:srgbClr val="000000"/>
                </a:solidFill>
                <a:latin typeface="Calibri" pitchFamily="34" charset="0"/>
                <a:cs typeface="Calibri" pitchFamily="34" charset="0"/>
              </a:rPr>
              <a:t>sorudur. Bu </a:t>
            </a:r>
            <a:r>
              <a:rPr lang="tr-TR" sz="2000" b="1" i="1" dirty="0">
                <a:solidFill>
                  <a:srgbClr val="000000"/>
                </a:solidFill>
                <a:latin typeface="Calibri" pitchFamily="34" charset="0"/>
                <a:cs typeface="Calibri" pitchFamily="34" charset="0"/>
              </a:rPr>
              <a:t>konuda </a:t>
            </a:r>
            <a:r>
              <a:rPr lang="tr-TR" sz="2000" b="1" i="1" dirty="0" smtClean="0">
                <a:solidFill>
                  <a:srgbClr val="000000"/>
                </a:solidFill>
                <a:latin typeface="Calibri" pitchFamily="34" charset="0"/>
                <a:cs typeface="Calibri" pitchFamily="34" charset="0"/>
              </a:rPr>
              <a:t>uluslararası </a:t>
            </a:r>
            <a:r>
              <a:rPr lang="tr-TR" sz="2000" b="1" i="1" dirty="0">
                <a:solidFill>
                  <a:srgbClr val="000000"/>
                </a:solidFill>
                <a:latin typeface="Calibri" pitchFamily="34" charset="0"/>
                <a:cs typeface="Calibri" pitchFamily="34" charset="0"/>
              </a:rPr>
              <a:t>kabul görmüş eğilim şu yöndedir;</a:t>
            </a:r>
          </a:p>
          <a:p>
            <a:pPr marL="630900" indent="-342900">
              <a:spcAft>
                <a:spcPts val="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Genel </a:t>
            </a:r>
            <a:r>
              <a:rPr lang="tr-TR" sz="2000" b="1" i="1" dirty="0" smtClean="0">
                <a:solidFill>
                  <a:srgbClr val="000000"/>
                </a:solidFill>
                <a:latin typeface="Calibri" pitchFamily="34" charset="0"/>
                <a:cs typeface="Calibri" pitchFamily="34" charset="0"/>
              </a:rPr>
              <a:t>(ön) tehlike </a:t>
            </a:r>
            <a:r>
              <a:rPr lang="tr-TR" sz="2000" b="1" i="1" dirty="0">
                <a:solidFill>
                  <a:srgbClr val="000000"/>
                </a:solidFill>
                <a:latin typeface="Calibri" pitchFamily="34" charset="0"/>
                <a:cs typeface="Calibri" pitchFamily="34" charset="0"/>
              </a:rPr>
              <a:t>analizinin </a:t>
            </a:r>
            <a:r>
              <a:rPr lang="tr-TR" sz="2000" i="1" dirty="0">
                <a:solidFill>
                  <a:srgbClr val="000000"/>
                </a:solidFill>
                <a:latin typeface="Calibri" pitchFamily="34" charset="0"/>
                <a:cs typeface="Calibri" pitchFamily="34" charset="0"/>
              </a:rPr>
              <a:t>yapılması</a:t>
            </a:r>
          </a:p>
          <a:p>
            <a:pPr marL="630900" indent="-342900">
              <a:spcAft>
                <a:spcPts val="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Tehlike analizi sonuçlarının gözden geçirilmesi</a:t>
            </a:r>
          </a:p>
          <a:p>
            <a:pPr marL="630900" indent="-342900">
              <a:spcAft>
                <a:spcPts val="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Detaylı analizler için uygun analiz metodunun seçilmesi</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45933" y="5451378"/>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Hangi metodoloji?</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4034665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7" name="Tablo 16"/>
          <p:cNvGraphicFramePr>
            <a:graphicFrameLocks noGrp="1"/>
          </p:cNvGraphicFramePr>
          <p:nvPr>
            <p:extLst>
              <p:ext uri="{D42A27DB-BD31-4B8C-83A1-F6EECF244321}">
                <p14:modId xmlns:p14="http://schemas.microsoft.com/office/powerpoint/2010/main" val="1505288580"/>
              </p:ext>
            </p:extLst>
          </p:nvPr>
        </p:nvGraphicFramePr>
        <p:xfrm>
          <a:off x="1690480" y="1163709"/>
          <a:ext cx="4748093" cy="792777"/>
        </p:xfrm>
        <a:graphic>
          <a:graphicData uri="http://schemas.openxmlformats.org/drawingml/2006/table">
            <a:tbl>
              <a:tblPr firstRow="1" bandRow="1">
                <a:tableStyleId>{5C22544A-7EE6-4342-B048-85BDC9FD1C3A}</a:tableStyleId>
              </a:tblPr>
              <a:tblGrid>
                <a:gridCol w="1063371"/>
                <a:gridCol w="3684722"/>
              </a:tblGrid>
              <a:tr h="792777">
                <a:tc>
                  <a:txBody>
                    <a:bodyPr/>
                    <a:lstStyle/>
                    <a:p>
                      <a:pPr algn="ctr"/>
                      <a:r>
                        <a:rPr lang="tr-TR" sz="2000" dirty="0" smtClean="0">
                          <a:latin typeface="Calibri" pitchFamily="34" charset="0"/>
                          <a:cs typeface="Calibri" pitchFamily="34" charset="0"/>
                        </a:rPr>
                        <a:t>1. Adım</a:t>
                      </a:r>
                      <a:endParaRPr lang="tr-TR" sz="2000" dirty="0">
                        <a:latin typeface="Calibri" pitchFamily="34" charset="0"/>
                        <a:cs typeface="Calibri" pitchFamily="34" charset="0"/>
                      </a:endParaRPr>
                    </a:p>
                  </a:txBody>
                  <a:tcPr anchor="ctr">
                    <a:solidFill>
                      <a:srgbClr val="00B050"/>
                    </a:solidFill>
                  </a:tcPr>
                </a:tc>
                <a:tc>
                  <a:txBody>
                    <a:bodyPr/>
                    <a:lstStyle/>
                    <a:p>
                      <a:pPr algn="ctr"/>
                      <a:r>
                        <a:rPr lang="tr-TR" sz="2000" dirty="0" smtClean="0">
                          <a:solidFill>
                            <a:schemeClr val="tx1"/>
                          </a:solidFill>
                          <a:latin typeface="Calibri" pitchFamily="34" charset="0"/>
                          <a:cs typeface="Calibri" pitchFamily="34" charset="0"/>
                        </a:rPr>
                        <a:t>Genel tehlike analizi yapmak</a:t>
                      </a:r>
                    </a:p>
                  </a:txBody>
                  <a:tcPr anchor="ctr">
                    <a:solidFill>
                      <a:schemeClr val="bg1">
                        <a:lumMod val="85000"/>
                      </a:schemeClr>
                    </a:solidFill>
                  </a:tcPr>
                </a:tc>
              </a:tr>
            </a:tbl>
          </a:graphicData>
        </a:graphic>
      </p:graphicFrame>
      <p:graphicFrame>
        <p:nvGraphicFramePr>
          <p:cNvPr id="18" name="Tablo 17"/>
          <p:cNvGraphicFramePr>
            <a:graphicFrameLocks noGrp="1"/>
          </p:cNvGraphicFramePr>
          <p:nvPr>
            <p:extLst>
              <p:ext uri="{D42A27DB-BD31-4B8C-83A1-F6EECF244321}">
                <p14:modId xmlns:p14="http://schemas.microsoft.com/office/powerpoint/2010/main" val="3858241233"/>
              </p:ext>
            </p:extLst>
          </p:nvPr>
        </p:nvGraphicFramePr>
        <p:xfrm>
          <a:off x="1704128" y="2487691"/>
          <a:ext cx="4748093" cy="792777"/>
        </p:xfrm>
        <a:graphic>
          <a:graphicData uri="http://schemas.openxmlformats.org/drawingml/2006/table">
            <a:tbl>
              <a:tblPr firstRow="1" bandRow="1">
                <a:tableStyleId>{5C22544A-7EE6-4342-B048-85BDC9FD1C3A}</a:tableStyleId>
              </a:tblPr>
              <a:tblGrid>
                <a:gridCol w="1063371"/>
                <a:gridCol w="3684722"/>
              </a:tblGrid>
              <a:tr h="792777">
                <a:tc>
                  <a:txBody>
                    <a:bodyPr/>
                    <a:lstStyle/>
                    <a:p>
                      <a:pPr algn="ctr"/>
                      <a:r>
                        <a:rPr lang="tr-TR" sz="2000" dirty="0" smtClean="0">
                          <a:latin typeface="Calibri" pitchFamily="34" charset="0"/>
                          <a:cs typeface="Calibri" pitchFamily="34" charset="0"/>
                        </a:rPr>
                        <a:t>2. Adım</a:t>
                      </a:r>
                      <a:endParaRPr lang="tr-TR" sz="2000" dirty="0">
                        <a:latin typeface="Calibri" pitchFamily="34" charset="0"/>
                        <a:cs typeface="Calibri" pitchFamily="34" charset="0"/>
                      </a:endParaRPr>
                    </a:p>
                  </a:txBody>
                  <a:tcPr anchor="ctr">
                    <a:solidFill>
                      <a:srgbClr val="0066CC"/>
                    </a:solidFill>
                  </a:tcPr>
                </a:tc>
                <a:tc>
                  <a:txBody>
                    <a:bodyPr/>
                    <a:lstStyle/>
                    <a:p>
                      <a:pPr algn="ctr"/>
                      <a:r>
                        <a:rPr lang="tr-TR" sz="2000" dirty="0" smtClean="0">
                          <a:solidFill>
                            <a:schemeClr val="tx1"/>
                          </a:solidFill>
                          <a:latin typeface="Calibri" pitchFamily="34" charset="0"/>
                          <a:cs typeface="Calibri" pitchFamily="34" charset="0"/>
                        </a:rPr>
                        <a:t>Tehlikeleri, tetikleyen sebepleri ve olası etkilerini bulmak</a:t>
                      </a:r>
                    </a:p>
                  </a:txBody>
                  <a:tcPr anchor="ctr">
                    <a:solidFill>
                      <a:schemeClr val="bg1">
                        <a:lumMod val="85000"/>
                      </a:schemeClr>
                    </a:solidFill>
                  </a:tcPr>
                </a:tc>
              </a:tr>
            </a:tbl>
          </a:graphicData>
        </a:graphic>
      </p:graphicFrame>
      <p:graphicFrame>
        <p:nvGraphicFramePr>
          <p:cNvPr id="19" name="Tablo 18"/>
          <p:cNvGraphicFramePr>
            <a:graphicFrameLocks noGrp="1"/>
          </p:cNvGraphicFramePr>
          <p:nvPr>
            <p:extLst>
              <p:ext uri="{D42A27DB-BD31-4B8C-83A1-F6EECF244321}">
                <p14:modId xmlns:p14="http://schemas.microsoft.com/office/powerpoint/2010/main" val="3349979404"/>
              </p:ext>
            </p:extLst>
          </p:nvPr>
        </p:nvGraphicFramePr>
        <p:xfrm>
          <a:off x="1717776" y="3861110"/>
          <a:ext cx="4748093" cy="792777"/>
        </p:xfrm>
        <a:graphic>
          <a:graphicData uri="http://schemas.openxmlformats.org/drawingml/2006/table">
            <a:tbl>
              <a:tblPr firstRow="1" bandRow="1">
                <a:tableStyleId>{5C22544A-7EE6-4342-B048-85BDC9FD1C3A}</a:tableStyleId>
              </a:tblPr>
              <a:tblGrid>
                <a:gridCol w="1063371"/>
                <a:gridCol w="3684722"/>
              </a:tblGrid>
              <a:tr h="792777">
                <a:tc>
                  <a:txBody>
                    <a:bodyPr/>
                    <a:lstStyle/>
                    <a:p>
                      <a:pPr algn="ctr"/>
                      <a:r>
                        <a:rPr lang="tr-TR" sz="2000" dirty="0" smtClean="0">
                          <a:latin typeface="Calibri" pitchFamily="34" charset="0"/>
                          <a:cs typeface="Calibri" pitchFamily="34" charset="0"/>
                        </a:rPr>
                        <a:t>3. Adım</a:t>
                      </a:r>
                      <a:endParaRPr lang="tr-TR" sz="2000" dirty="0">
                        <a:latin typeface="Calibri" pitchFamily="34" charset="0"/>
                        <a:cs typeface="Calibri" pitchFamily="34" charset="0"/>
                      </a:endParaRPr>
                    </a:p>
                  </a:txBody>
                  <a:tcPr anchor="ctr">
                    <a:solidFill>
                      <a:srgbClr val="FF0000"/>
                    </a:solidFill>
                  </a:tcPr>
                </a:tc>
                <a:tc>
                  <a:txBody>
                    <a:bodyPr/>
                    <a:lstStyle/>
                    <a:p>
                      <a:pPr algn="ctr"/>
                      <a:r>
                        <a:rPr lang="tr-TR" sz="2000" dirty="0" smtClean="0">
                          <a:solidFill>
                            <a:schemeClr val="tx1"/>
                          </a:solidFill>
                          <a:latin typeface="Calibri" pitchFamily="34" charset="0"/>
                          <a:cs typeface="Calibri" pitchFamily="34" charset="0"/>
                        </a:rPr>
                        <a:t>Uygun analiz metodunu seçmek</a:t>
                      </a:r>
                    </a:p>
                  </a:txBody>
                  <a:tcPr anchor="ctr">
                    <a:solidFill>
                      <a:schemeClr val="bg1">
                        <a:lumMod val="85000"/>
                      </a:schemeClr>
                    </a:solidFill>
                  </a:tcPr>
                </a:tc>
              </a:tr>
            </a:tbl>
          </a:graphicData>
        </a:graphic>
      </p:graphicFrame>
      <p:sp>
        <p:nvSpPr>
          <p:cNvPr id="2" name="Aşağı Ok 1"/>
          <p:cNvSpPr/>
          <p:nvPr/>
        </p:nvSpPr>
        <p:spPr bwMode="auto">
          <a:xfrm>
            <a:off x="3768520" y="1992573"/>
            <a:ext cx="668741" cy="409433"/>
          </a:xfrm>
          <a:prstGeom prst="downArrow">
            <a:avLst/>
          </a:prstGeom>
          <a:noFill/>
          <a:ln w="28575">
            <a:solidFill>
              <a:srgbClr val="4D4D4D"/>
            </a:solidFill>
            <a:prstDash val="sysDot"/>
            <a:round/>
            <a:headEnd/>
            <a:tailEnd/>
          </a:ln>
        </p:spPr>
        <p:txBody>
          <a:bodyPr rtlCol="0" anchor="ctr"/>
          <a:lstStyle/>
          <a:p>
            <a:pPr algn="ctr"/>
            <a:endParaRPr lang="tr-TR" dirty="0">
              <a:solidFill>
                <a:srgbClr val="000000"/>
              </a:solidFill>
            </a:endParaRPr>
          </a:p>
        </p:txBody>
      </p:sp>
      <p:sp>
        <p:nvSpPr>
          <p:cNvPr id="21" name="Aşağı Ok 20"/>
          <p:cNvSpPr/>
          <p:nvPr/>
        </p:nvSpPr>
        <p:spPr bwMode="auto">
          <a:xfrm>
            <a:off x="3782169" y="3357351"/>
            <a:ext cx="668741" cy="409433"/>
          </a:xfrm>
          <a:prstGeom prst="downArrow">
            <a:avLst/>
          </a:prstGeom>
          <a:noFill/>
          <a:ln w="28575">
            <a:solidFill>
              <a:srgbClr val="4D4D4D"/>
            </a:solidFill>
            <a:prstDash val="sysDot"/>
            <a:round/>
            <a:headEnd/>
            <a:tailEnd/>
          </a:ln>
        </p:spPr>
        <p:txBody>
          <a:bodyPr rtlCol="0" anchor="ctr"/>
          <a:lstStyle/>
          <a:p>
            <a:pPr algn="ctr"/>
            <a:endParaRPr lang="tr-TR" dirty="0">
              <a:solidFill>
                <a:srgbClr val="000000"/>
              </a:solidFill>
            </a:endParaRPr>
          </a:p>
        </p:txBody>
      </p:sp>
      <p:graphicFrame>
        <p:nvGraphicFramePr>
          <p:cNvPr id="24" name="Tablo 23"/>
          <p:cNvGraphicFramePr>
            <a:graphicFrameLocks noGrp="1"/>
          </p:cNvGraphicFramePr>
          <p:nvPr>
            <p:extLst>
              <p:ext uri="{D42A27DB-BD31-4B8C-83A1-F6EECF244321}">
                <p14:modId xmlns:p14="http://schemas.microsoft.com/office/powerpoint/2010/main" val="3007231667"/>
              </p:ext>
            </p:extLst>
          </p:nvPr>
        </p:nvGraphicFramePr>
        <p:xfrm>
          <a:off x="2862648" y="4884693"/>
          <a:ext cx="4046537" cy="451582"/>
        </p:xfrm>
        <a:graphic>
          <a:graphicData uri="http://schemas.openxmlformats.org/drawingml/2006/table">
            <a:tbl>
              <a:tblPr firstRow="1" bandRow="1">
                <a:tableStyleId>{5C22544A-7EE6-4342-B048-85BDC9FD1C3A}</a:tableStyleId>
              </a:tblPr>
              <a:tblGrid>
                <a:gridCol w="1257300"/>
                <a:gridCol w="2789237"/>
              </a:tblGrid>
              <a:tr h="451582">
                <a:tc>
                  <a:txBody>
                    <a:bodyPr/>
                    <a:lstStyle/>
                    <a:p>
                      <a:pPr algn="l"/>
                      <a:r>
                        <a:rPr lang="tr-TR" sz="2000" dirty="0" smtClean="0">
                          <a:latin typeface="Calibri" pitchFamily="34" charset="0"/>
                          <a:cs typeface="Calibri" pitchFamily="34" charset="0"/>
                        </a:rPr>
                        <a:t>Tehlikeler</a:t>
                      </a:r>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l"/>
                      <a:r>
                        <a:rPr lang="tr-TR" sz="2000" dirty="0" smtClean="0">
                          <a:solidFill>
                            <a:schemeClr val="tx1"/>
                          </a:solidFill>
                          <a:latin typeface="Calibri" pitchFamily="34" charset="0"/>
                          <a:cs typeface="Calibri" pitchFamily="34" charset="0"/>
                        </a:rPr>
                        <a:t>HAZOP – FMEA – HACCP</a:t>
                      </a:r>
                    </a:p>
                  </a:txBody>
                  <a:tcPr anchor="ctr">
                    <a:solidFill>
                      <a:schemeClr val="bg1">
                        <a:lumMod val="85000"/>
                      </a:schemeClr>
                    </a:solidFill>
                  </a:tcPr>
                </a:tc>
              </a:tr>
            </a:tbl>
          </a:graphicData>
        </a:graphic>
      </p:graphicFrame>
      <p:graphicFrame>
        <p:nvGraphicFramePr>
          <p:cNvPr id="26" name="Tablo 25"/>
          <p:cNvGraphicFramePr>
            <a:graphicFrameLocks noGrp="1"/>
          </p:cNvGraphicFramePr>
          <p:nvPr>
            <p:extLst>
              <p:ext uri="{D42A27DB-BD31-4B8C-83A1-F6EECF244321}">
                <p14:modId xmlns:p14="http://schemas.microsoft.com/office/powerpoint/2010/main" val="2306400946"/>
              </p:ext>
            </p:extLst>
          </p:nvPr>
        </p:nvGraphicFramePr>
        <p:xfrm>
          <a:off x="2862648" y="5433007"/>
          <a:ext cx="4046537" cy="451582"/>
        </p:xfrm>
        <a:graphic>
          <a:graphicData uri="http://schemas.openxmlformats.org/drawingml/2006/table">
            <a:tbl>
              <a:tblPr firstRow="1" bandRow="1">
                <a:tableStyleId>{5C22544A-7EE6-4342-B048-85BDC9FD1C3A}</a:tableStyleId>
              </a:tblPr>
              <a:tblGrid>
                <a:gridCol w="1257300"/>
                <a:gridCol w="2789237"/>
              </a:tblGrid>
              <a:tr h="451582">
                <a:tc>
                  <a:txBody>
                    <a:bodyPr/>
                    <a:lstStyle/>
                    <a:p>
                      <a:pPr algn="l"/>
                      <a:r>
                        <a:rPr lang="tr-TR" sz="2000" dirty="0" smtClean="0">
                          <a:latin typeface="Calibri" pitchFamily="34" charset="0"/>
                          <a:cs typeface="Calibri" pitchFamily="34" charset="0"/>
                        </a:rPr>
                        <a:t>Sebepler</a:t>
                      </a:r>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l"/>
                      <a:r>
                        <a:rPr lang="tr-TR" sz="2000" dirty="0" smtClean="0">
                          <a:solidFill>
                            <a:schemeClr val="tx1"/>
                          </a:solidFill>
                          <a:latin typeface="Calibri" pitchFamily="34" charset="0"/>
                          <a:cs typeface="Calibri" pitchFamily="34" charset="0"/>
                        </a:rPr>
                        <a:t>ETA</a:t>
                      </a:r>
                    </a:p>
                  </a:txBody>
                  <a:tcPr anchor="ctr">
                    <a:solidFill>
                      <a:schemeClr val="bg1">
                        <a:lumMod val="85000"/>
                      </a:schemeClr>
                    </a:solidFill>
                  </a:tcPr>
                </a:tc>
              </a:tr>
            </a:tbl>
          </a:graphicData>
        </a:graphic>
      </p:graphicFrame>
      <p:graphicFrame>
        <p:nvGraphicFramePr>
          <p:cNvPr id="27" name="Tablo 26"/>
          <p:cNvGraphicFramePr>
            <a:graphicFrameLocks noGrp="1"/>
          </p:cNvGraphicFramePr>
          <p:nvPr>
            <p:extLst>
              <p:ext uri="{D42A27DB-BD31-4B8C-83A1-F6EECF244321}">
                <p14:modId xmlns:p14="http://schemas.microsoft.com/office/powerpoint/2010/main" val="151461787"/>
              </p:ext>
            </p:extLst>
          </p:nvPr>
        </p:nvGraphicFramePr>
        <p:xfrm>
          <a:off x="2862648" y="5971602"/>
          <a:ext cx="4046537" cy="451582"/>
        </p:xfrm>
        <a:graphic>
          <a:graphicData uri="http://schemas.openxmlformats.org/drawingml/2006/table">
            <a:tbl>
              <a:tblPr firstRow="1" bandRow="1">
                <a:tableStyleId>{5C22544A-7EE6-4342-B048-85BDC9FD1C3A}</a:tableStyleId>
              </a:tblPr>
              <a:tblGrid>
                <a:gridCol w="1257300"/>
                <a:gridCol w="2789237"/>
              </a:tblGrid>
              <a:tr h="451582">
                <a:tc>
                  <a:txBody>
                    <a:bodyPr/>
                    <a:lstStyle/>
                    <a:p>
                      <a:pPr algn="l"/>
                      <a:r>
                        <a:rPr lang="tr-TR" sz="2000" dirty="0" smtClean="0">
                          <a:latin typeface="Calibri" pitchFamily="34" charset="0"/>
                          <a:cs typeface="Calibri" pitchFamily="34" charset="0"/>
                        </a:rPr>
                        <a:t>Etkiler</a:t>
                      </a:r>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l"/>
                      <a:r>
                        <a:rPr lang="tr-TR" sz="2000" dirty="0" smtClean="0">
                          <a:solidFill>
                            <a:schemeClr val="tx1"/>
                          </a:solidFill>
                          <a:latin typeface="Calibri" pitchFamily="34" charset="0"/>
                          <a:cs typeface="Calibri" pitchFamily="34" charset="0"/>
                        </a:rPr>
                        <a:t>FTA</a:t>
                      </a:r>
                    </a:p>
                  </a:txBody>
                  <a:tcPr anchor="ctr">
                    <a:solidFill>
                      <a:schemeClr val="bg1">
                        <a:lumMod val="85000"/>
                      </a:schemeClr>
                    </a:solidFill>
                  </a:tcPr>
                </a:tc>
              </a:tr>
            </a:tbl>
          </a:graphicData>
        </a:graphic>
      </p:graphicFrame>
      <p:grpSp>
        <p:nvGrpSpPr>
          <p:cNvPr id="25601" name="Grup 25600"/>
          <p:cNvGrpSpPr/>
          <p:nvPr/>
        </p:nvGrpSpPr>
        <p:grpSpPr>
          <a:xfrm>
            <a:off x="1687960" y="4312691"/>
            <a:ext cx="1152000" cy="1892536"/>
            <a:chOff x="1651385" y="4312691"/>
            <a:chExt cx="1152000" cy="1892536"/>
          </a:xfrm>
        </p:grpSpPr>
        <p:cxnSp>
          <p:nvCxnSpPr>
            <p:cNvPr id="7" name="Dirsek Bağlayıcısı 6"/>
            <p:cNvCxnSpPr/>
            <p:nvPr/>
          </p:nvCxnSpPr>
          <p:spPr>
            <a:xfrm>
              <a:off x="1651385" y="4312691"/>
              <a:ext cx="1152000" cy="812044"/>
            </a:xfrm>
            <a:prstGeom prst="bentConnector3">
              <a:avLst>
                <a:gd name="adj1" fmla="val -18696"/>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43" name="Dirsek Bağlayıcısı 42"/>
            <p:cNvCxnSpPr/>
            <p:nvPr/>
          </p:nvCxnSpPr>
          <p:spPr>
            <a:xfrm>
              <a:off x="1651385" y="5125227"/>
              <a:ext cx="1152000" cy="540000"/>
            </a:xfrm>
            <a:prstGeom prst="bentConnector3">
              <a:avLst>
                <a:gd name="adj1" fmla="val -18696"/>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44" name="Dirsek Bağlayıcısı 43"/>
            <p:cNvCxnSpPr/>
            <p:nvPr/>
          </p:nvCxnSpPr>
          <p:spPr>
            <a:xfrm>
              <a:off x="1651385" y="5665227"/>
              <a:ext cx="1152000" cy="540000"/>
            </a:xfrm>
            <a:prstGeom prst="bentConnector3">
              <a:avLst>
                <a:gd name="adj1" fmla="val -18696"/>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grpSp>
    </p:spTree>
    <p:extLst>
      <p:ext uri="{BB962C8B-B14F-4D97-AF65-F5344CB8AC3E}">
        <p14:creationId xmlns:p14="http://schemas.microsoft.com/office/powerpoint/2010/main" val="4244468608"/>
      </p:ext>
    </p:extLst>
  </p:cSld>
  <p:clrMapOvr>
    <a:masterClrMapping/>
  </p:clrMapOvr>
  <p:transition>
    <p:fade/>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SEÇİM ŞEMASI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aphicFrame>
        <p:nvGraphicFramePr>
          <p:cNvPr id="17" name="Tablo 16"/>
          <p:cNvGraphicFramePr>
            <a:graphicFrameLocks noGrp="1"/>
          </p:cNvGraphicFramePr>
          <p:nvPr>
            <p:extLst>
              <p:ext uri="{D42A27DB-BD31-4B8C-83A1-F6EECF244321}">
                <p14:modId xmlns:p14="http://schemas.microsoft.com/office/powerpoint/2010/main" val="1177861367"/>
              </p:ext>
            </p:extLst>
          </p:nvPr>
        </p:nvGraphicFramePr>
        <p:xfrm>
          <a:off x="1820282" y="1184324"/>
          <a:ext cx="3439659" cy="701040"/>
        </p:xfrm>
        <a:graphic>
          <a:graphicData uri="http://schemas.openxmlformats.org/drawingml/2006/table">
            <a:tbl>
              <a:tblPr firstRow="1" bandRow="1">
                <a:tableStyleId>{5C22544A-7EE6-4342-B048-85BDC9FD1C3A}</a:tableStyleId>
              </a:tblPr>
              <a:tblGrid>
                <a:gridCol w="372475"/>
                <a:gridCol w="3067184"/>
              </a:tblGrid>
              <a:tr h="614328">
                <a:tc>
                  <a:txBody>
                    <a:bodyPr/>
                    <a:lstStyle/>
                    <a:p>
                      <a:pPr algn="ctr"/>
                      <a:r>
                        <a:rPr lang="tr-TR" sz="2000" dirty="0" smtClean="0">
                          <a:latin typeface="Calibri" pitchFamily="34" charset="0"/>
                          <a:cs typeface="Calibri" pitchFamily="34" charset="0"/>
                        </a:rPr>
                        <a:t>1</a:t>
                      </a:r>
                      <a:endParaRPr lang="tr-TR" sz="2000" dirty="0">
                        <a:latin typeface="Calibri" pitchFamily="34" charset="0"/>
                        <a:cs typeface="Calibri" pitchFamily="34" charset="0"/>
                      </a:endParaRPr>
                    </a:p>
                  </a:txBody>
                  <a:tcPr anchor="ctr">
                    <a:solidFill>
                      <a:srgbClr val="00B050"/>
                    </a:solidFill>
                  </a:tcPr>
                </a:tc>
                <a:tc>
                  <a:txBody>
                    <a:bodyPr/>
                    <a:lstStyle/>
                    <a:p>
                      <a:pPr algn="ctr"/>
                      <a:r>
                        <a:rPr lang="tr-TR" sz="2000" dirty="0" smtClean="0">
                          <a:solidFill>
                            <a:schemeClr val="tx1"/>
                          </a:solidFill>
                          <a:latin typeface="Calibri" pitchFamily="34" charset="0"/>
                          <a:cs typeface="Calibri" pitchFamily="34" charset="0"/>
                        </a:rPr>
                        <a:t>Tanımlama ve Sistemin Sınırlarını Belirleme</a:t>
                      </a:r>
                    </a:p>
                  </a:txBody>
                  <a:tcPr anchor="ctr">
                    <a:solidFill>
                      <a:schemeClr val="bg1">
                        <a:lumMod val="85000"/>
                      </a:schemeClr>
                    </a:solidFill>
                  </a:tcPr>
                </a:tc>
              </a:tr>
            </a:tbl>
          </a:graphicData>
        </a:graphic>
      </p:graphicFrame>
      <p:graphicFrame>
        <p:nvGraphicFramePr>
          <p:cNvPr id="18" name="Tablo 17"/>
          <p:cNvGraphicFramePr>
            <a:graphicFrameLocks noGrp="1"/>
          </p:cNvGraphicFramePr>
          <p:nvPr>
            <p:extLst>
              <p:ext uri="{D42A27DB-BD31-4B8C-83A1-F6EECF244321}">
                <p14:modId xmlns:p14="http://schemas.microsoft.com/office/powerpoint/2010/main" val="2671373646"/>
              </p:ext>
            </p:extLst>
          </p:nvPr>
        </p:nvGraphicFramePr>
        <p:xfrm>
          <a:off x="1841889" y="2771506"/>
          <a:ext cx="3434208" cy="701040"/>
        </p:xfrm>
        <a:graphic>
          <a:graphicData uri="http://schemas.openxmlformats.org/drawingml/2006/table">
            <a:tbl>
              <a:tblPr firstRow="1" bandRow="1">
                <a:tableStyleId>{5C22544A-7EE6-4342-B048-85BDC9FD1C3A}</a:tableStyleId>
              </a:tblPr>
              <a:tblGrid>
                <a:gridCol w="372475"/>
                <a:gridCol w="3061733"/>
              </a:tblGrid>
              <a:tr h="614328">
                <a:tc>
                  <a:txBody>
                    <a:bodyPr/>
                    <a:lstStyle/>
                    <a:p>
                      <a:pPr algn="ctr"/>
                      <a:r>
                        <a:rPr lang="tr-TR" sz="2000" b="1" dirty="0" smtClean="0">
                          <a:latin typeface="Calibri" pitchFamily="34" charset="0"/>
                          <a:cs typeface="Calibri" pitchFamily="34" charset="0"/>
                        </a:rPr>
                        <a:t>2</a:t>
                      </a:r>
                      <a:endParaRPr lang="tr-TR" sz="2000" b="1" dirty="0">
                        <a:latin typeface="Calibri" pitchFamily="34" charset="0"/>
                        <a:cs typeface="Calibri" pitchFamily="34" charset="0"/>
                      </a:endParaRPr>
                    </a:p>
                  </a:txBody>
                  <a:tcPr anchor="ctr">
                    <a:solidFill>
                      <a:srgbClr val="0066CC"/>
                    </a:solidFill>
                  </a:tcPr>
                </a:tc>
                <a:tc>
                  <a:txBody>
                    <a:bodyPr/>
                    <a:lstStyle/>
                    <a:p>
                      <a:pPr algn="ctr"/>
                      <a:r>
                        <a:rPr lang="tr-TR" sz="2000" dirty="0" smtClean="0">
                          <a:solidFill>
                            <a:schemeClr val="tx1"/>
                          </a:solidFill>
                          <a:latin typeface="Calibri" pitchFamily="34" charset="0"/>
                          <a:cs typeface="Calibri" pitchFamily="34" charset="0"/>
                        </a:rPr>
                        <a:t>Kalitatif Tanımlama ve Tehlikeleri</a:t>
                      </a:r>
                      <a:r>
                        <a:rPr lang="tr-TR" sz="2000" baseline="0" dirty="0" smtClean="0">
                          <a:solidFill>
                            <a:schemeClr val="tx1"/>
                          </a:solidFill>
                          <a:latin typeface="Calibri" pitchFamily="34" charset="0"/>
                          <a:cs typeface="Calibri" pitchFamily="34" charset="0"/>
                        </a:rPr>
                        <a:t> Değerlendirme</a:t>
                      </a:r>
                      <a:endParaRPr lang="tr-TR" sz="2000" dirty="0" smtClean="0">
                        <a:solidFill>
                          <a:schemeClr val="tx1"/>
                        </a:solidFill>
                        <a:latin typeface="Calibri" pitchFamily="34" charset="0"/>
                        <a:cs typeface="Calibri" pitchFamily="34" charset="0"/>
                      </a:endParaRPr>
                    </a:p>
                  </a:txBody>
                  <a:tcPr anchor="ctr">
                    <a:solidFill>
                      <a:schemeClr val="bg1">
                        <a:lumMod val="85000"/>
                      </a:schemeClr>
                    </a:solidFill>
                  </a:tcPr>
                </a:tc>
              </a:tr>
            </a:tbl>
          </a:graphicData>
        </a:graphic>
      </p:graphicFrame>
      <p:graphicFrame>
        <p:nvGraphicFramePr>
          <p:cNvPr id="19" name="Tablo 18"/>
          <p:cNvGraphicFramePr>
            <a:graphicFrameLocks noGrp="1"/>
          </p:cNvGraphicFramePr>
          <p:nvPr>
            <p:extLst>
              <p:ext uri="{D42A27DB-BD31-4B8C-83A1-F6EECF244321}">
                <p14:modId xmlns:p14="http://schemas.microsoft.com/office/powerpoint/2010/main" val="2941718235"/>
              </p:ext>
            </p:extLst>
          </p:nvPr>
        </p:nvGraphicFramePr>
        <p:xfrm>
          <a:off x="1827752" y="3669178"/>
          <a:ext cx="3462144" cy="701040"/>
        </p:xfrm>
        <a:graphic>
          <a:graphicData uri="http://schemas.openxmlformats.org/drawingml/2006/table">
            <a:tbl>
              <a:tblPr firstRow="1" bandRow="1">
                <a:tableStyleId>{5C22544A-7EE6-4342-B048-85BDC9FD1C3A}</a:tableStyleId>
              </a:tblPr>
              <a:tblGrid>
                <a:gridCol w="368617"/>
                <a:gridCol w="3093527"/>
              </a:tblGrid>
              <a:tr h="614328">
                <a:tc>
                  <a:txBody>
                    <a:bodyPr/>
                    <a:lstStyle/>
                    <a:p>
                      <a:pPr algn="ctr"/>
                      <a:r>
                        <a:rPr lang="tr-TR" sz="2000" dirty="0" smtClean="0">
                          <a:latin typeface="Calibri" pitchFamily="34" charset="0"/>
                          <a:cs typeface="Calibri" pitchFamily="34" charset="0"/>
                        </a:rPr>
                        <a:t>3</a:t>
                      </a:r>
                      <a:endParaRPr lang="tr-TR" sz="2000" dirty="0">
                        <a:latin typeface="Calibri" pitchFamily="34" charset="0"/>
                        <a:cs typeface="Calibri" pitchFamily="34" charset="0"/>
                      </a:endParaRPr>
                    </a:p>
                  </a:txBody>
                  <a:tcPr anchor="ctr">
                    <a:solidFill>
                      <a:srgbClr val="FF0000"/>
                    </a:solidFill>
                  </a:tcPr>
                </a:tc>
                <a:tc>
                  <a:txBody>
                    <a:bodyPr/>
                    <a:lstStyle/>
                    <a:p>
                      <a:pPr algn="ctr"/>
                      <a:r>
                        <a:rPr lang="tr-TR" sz="2000" dirty="0" smtClean="0">
                          <a:solidFill>
                            <a:schemeClr val="tx1"/>
                          </a:solidFill>
                          <a:latin typeface="Calibri" pitchFamily="34" charset="0"/>
                          <a:cs typeface="Calibri" pitchFamily="34" charset="0"/>
                        </a:rPr>
                        <a:t>Kabul Edilebilir ve Edilemez Risklerin</a:t>
                      </a:r>
                      <a:r>
                        <a:rPr lang="tr-TR" sz="2000" baseline="0" dirty="0" smtClean="0">
                          <a:solidFill>
                            <a:schemeClr val="tx1"/>
                          </a:solidFill>
                          <a:latin typeface="Calibri" pitchFamily="34" charset="0"/>
                          <a:cs typeface="Calibri" pitchFamily="34" charset="0"/>
                        </a:rPr>
                        <a:t> Ayrıştırılması</a:t>
                      </a:r>
                      <a:endParaRPr lang="tr-TR" sz="2000" dirty="0" smtClean="0">
                        <a:solidFill>
                          <a:schemeClr val="tx1"/>
                        </a:solidFill>
                        <a:latin typeface="Calibri" pitchFamily="34" charset="0"/>
                        <a:cs typeface="Calibri" pitchFamily="34" charset="0"/>
                      </a:endParaRPr>
                    </a:p>
                  </a:txBody>
                  <a:tcPr anchor="ctr">
                    <a:solidFill>
                      <a:schemeClr val="bg1">
                        <a:lumMod val="85000"/>
                      </a:schemeClr>
                    </a:solidFill>
                  </a:tcPr>
                </a:tc>
              </a:tr>
            </a:tbl>
          </a:graphicData>
        </a:graphic>
      </p:graphicFrame>
      <p:graphicFrame>
        <p:nvGraphicFramePr>
          <p:cNvPr id="24" name="Tablo 23"/>
          <p:cNvGraphicFramePr>
            <a:graphicFrameLocks noGrp="1"/>
          </p:cNvGraphicFramePr>
          <p:nvPr>
            <p:extLst>
              <p:ext uri="{D42A27DB-BD31-4B8C-83A1-F6EECF244321}">
                <p14:modId xmlns:p14="http://schemas.microsoft.com/office/powerpoint/2010/main" val="2275632353"/>
              </p:ext>
            </p:extLst>
          </p:nvPr>
        </p:nvGraphicFramePr>
        <p:xfrm>
          <a:off x="532615" y="4951736"/>
          <a:ext cx="3029267" cy="874840"/>
        </p:xfrm>
        <a:graphic>
          <a:graphicData uri="http://schemas.openxmlformats.org/drawingml/2006/table">
            <a:tbl>
              <a:tblPr firstRow="1" bandRow="1">
                <a:tableStyleId>{5C22544A-7EE6-4342-B048-85BDC9FD1C3A}</a:tableStyleId>
              </a:tblPr>
              <a:tblGrid>
                <a:gridCol w="240030"/>
                <a:gridCol w="2789237"/>
              </a:tblGrid>
              <a:tr h="874840">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600" b="0" dirty="0" smtClean="0">
                          <a:solidFill>
                            <a:schemeClr val="tx1"/>
                          </a:solidFill>
                          <a:latin typeface="Calibri" pitchFamily="34" charset="0"/>
                          <a:cs typeface="Calibri" pitchFamily="34" charset="0"/>
                        </a:rPr>
                        <a:t>Kritik ve tehlikeli bir olayın</a:t>
                      </a:r>
                      <a:r>
                        <a:rPr lang="tr-TR" sz="1600" b="0" baseline="0" dirty="0" smtClean="0">
                          <a:solidFill>
                            <a:schemeClr val="tx1"/>
                          </a:solidFill>
                          <a:latin typeface="Calibri" pitchFamily="34" charset="0"/>
                          <a:cs typeface="Calibri" pitchFamily="34" charset="0"/>
                        </a:rPr>
                        <a:t> meydana gelme frekansının (olasılığının) hesaplanması</a:t>
                      </a:r>
                      <a:endParaRPr lang="tr-TR" sz="1600" b="0" dirty="0" smtClean="0">
                        <a:solidFill>
                          <a:schemeClr val="tx1"/>
                        </a:solidFill>
                        <a:latin typeface="Calibri" pitchFamily="34" charset="0"/>
                        <a:cs typeface="Calibri" pitchFamily="34" charset="0"/>
                      </a:endParaRPr>
                    </a:p>
                  </a:txBody>
                  <a:tcPr anchor="ctr">
                    <a:solidFill>
                      <a:schemeClr val="bg1">
                        <a:lumMod val="85000"/>
                      </a:schemeClr>
                    </a:solidFill>
                  </a:tcPr>
                </a:tc>
              </a:tr>
            </a:tbl>
          </a:graphicData>
        </a:graphic>
      </p:graphicFrame>
      <p:graphicFrame>
        <p:nvGraphicFramePr>
          <p:cNvPr id="20" name="Tablo 19"/>
          <p:cNvGraphicFramePr>
            <a:graphicFrameLocks noGrp="1"/>
          </p:cNvGraphicFramePr>
          <p:nvPr>
            <p:extLst>
              <p:ext uri="{D42A27DB-BD31-4B8C-83A1-F6EECF244321}">
                <p14:modId xmlns:p14="http://schemas.microsoft.com/office/powerpoint/2010/main" val="2033835185"/>
              </p:ext>
            </p:extLst>
          </p:nvPr>
        </p:nvGraphicFramePr>
        <p:xfrm>
          <a:off x="3560826" y="4949797"/>
          <a:ext cx="3029267" cy="874840"/>
        </p:xfrm>
        <a:graphic>
          <a:graphicData uri="http://schemas.openxmlformats.org/drawingml/2006/table">
            <a:tbl>
              <a:tblPr firstRow="1" bandRow="1">
                <a:tableStyleId>{5C22544A-7EE6-4342-B048-85BDC9FD1C3A}</a:tableStyleId>
              </a:tblPr>
              <a:tblGrid>
                <a:gridCol w="2820987"/>
                <a:gridCol w="208280"/>
              </a:tblGrid>
              <a:tr h="874840">
                <a:tc>
                  <a:txBody>
                    <a:bodyPr/>
                    <a:lstStyle/>
                    <a:p>
                      <a:pPr algn="ctr"/>
                      <a:r>
                        <a:rPr lang="tr-TR" sz="1600" b="0" dirty="0" smtClean="0">
                          <a:solidFill>
                            <a:schemeClr val="tx1"/>
                          </a:solidFill>
                          <a:latin typeface="Calibri" pitchFamily="34" charset="0"/>
                          <a:cs typeface="Calibri" pitchFamily="34" charset="0"/>
                        </a:rPr>
                        <a:t>Kritik ve tehlikeli bir olayın</a:t>
                      </a:r>
                      <a:r>
                        <a:rPr lang="tr-TR" sz="1600" b="0" baseline="0" dirty="0" smtClean="0">
                          <a:solidFill>
                            <a:schemeClr val="tx1"/>
                          </a:solidFill>
                          <a:latin typeface="Calibri" pitchFamily="34" charset="0"/>
                          <a:cs typeface="Calibri" pitchFamily="34" charset="0"/>
                        </a:rPr>
                        <a:t> şiddetinin (büyüklüğünün) hesaplanması</a:t>
                      </a:r>
                      <a:endParaRPr lang="tr-TR" sz="1600" dirty="0">
                        <a:latin typeface="Calibri" pitchFamily="34" charset="0"/>
                        <a:cs typeface="Calibri" pitchFamily="34" charset="0"/>
                      </a:endParaRPr>
                    </a:p>
                  </a:txBody>
                  <a:tcPr anchor="ctr">
                    <a:solidFill>
                      <a:schemeClr val="bg1">
                        <a:lumMod val="85000"/>
                      </a:schemeClr>
                    </a:solidFill>
                  </a:tcPr>
                </a:tc>
                <a:tc>
                  <a:txBody>
                    <a:bodyPr/>
                    <a:lstStyle/>
                    <a:p>
                      <a:pPr algn="l"/>
                      <a:endParaRPr lang="tr-TR" sz="2000" dirty="0" smtClean="0">
                        <a:solidFill>
                          <a:schemeClr val="tx1"/>
                        </a:solidFill>
                        <a:latin typeface="Calibri" pitchFamily="34" charset="0"/>
                        <a:cs typeface="Calibri" pitchFamily="34" charset="0"/>
                      </a:endParaRPr>
                    </a:p>
                  </a:txBody>
                  <a:tcPr anchor="ctr">
                    <a:solidFill>
                      <a:schemeClr val="bg1">
                        <a:lumMod val="50000"/>
                      </a:schemeClr>
                    </a:solidFill>
                  </a:tcPr>
                </a:tc>
              </a:tr>
            </a:tbl>
          </a:graphicData>
        </a:graphic>
      </p:graphicFrame>
      <p:graphicFrame>
        <p:nvGraphicFramePr>
          <p:cNvPr id="22" name="Tablo 21"/>
          <p:cNvGraphicFramePr>
            <a:graphicFrameLocks noGrp="1"/>
          </p:cNvGraphicFramePr>
          <p:nvPr>
            <p:extLst>
              <p:ext uri="{D42A27DB-BD31-4B8C-83A1-F6EECF244321}">
                <p14:modId xmlns:p14="http://schemas.microsoft.com/office/powerpoint/2010/main" val="2605806215"/>
              </p:ext>
            </p:extLst>
          </p:nvPr>
        </p:nvGraphicFramePr>
        <p:xfrm>
          <a:off x="2052400" y="5964356"/>
          <a:ext cx="3029267" cy="396240"/>
        </p:xfrm>
        <a:graphic>
          <a:graphicData uri="http://schemas.openxmlformats.org/drawingml/2006/table">
            <a:tbl>
              <a:tblPr firstRow="1" bandRow="1">
                <a:tableStyleId>{5C22544A-7EE6-4342-B048-85BDC9FD1C3A}</a:tableStyleId>
              </a:tblPr>
              <a:tblGrid>
                <a:gridCol w="208280"/>
                <a:gridCol w="2820987"/>
              </a:tblGrid>
              <a:tr h="364200">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2000" dirty="0" smtClean="0">
                          <a:solidFill>
                            <a:schemeClr val="tx1"/>
                          </a:solidFill>
                          <a:latin typeface="Calibri" pitchFamily="34" charset="0"/>
                          <a:cs typeface="Calibri" pitchFamily="34" charset="0"/>
                        </a:rPr>
                        <a:t>Riski Değerlendir</a:t>
                      </a:r>
                    </a:p>
                  </a:txBody>
                  <a:tcPr anchor="ctr">
                    <a:solidFill>
                      <a:schemeClr val="bg1">
                        <a:lumMod val="85000"/>
                      </a:schemeClr>
                    </a:solidFill>
                  </a:tcPr>
                </a:tc>
              </a:tr>
            </a:tbl>
          </a:graphicData>
        </a:graphic>
      </p:graphicFrame>
      <p:graphicFrame>
        <p:nvGraphicFramePr>
          <p:cNvPr id="28" name="Tablo 27"/>
          <p:cNvGraphicFramePr>
            <a:graphicFrameLocks noGrp="1"/>
          </p:cNvGraphicFramePr>
          <p:nvPr>
            <p:extLst>
              <p:ext uri="{D42A27DB-BD31-4B8C-83A1-F6EECF244321}">
                <p14:modId xmlns:p14="http://schemas.microsoft.com/office/powerpoint/2010/main" val="1145021201"/>
              </p:ext>
            </p:extLst>
          </p:nvPr>
        </p:nvGraphicFramePr>
        <p:xfrm>
          <a:off x="532611" y="4559848"/>
          <a:ext cx="6052632" cy="396240"/>
        </p:xfrm>
        <a:graphic>
          <a:graphicData uri="http://schemas.openxmlformats.org/drawingml/2006/table">
            <a:tbl>
              <a:tblPr firstRow="1" bandRow="1">
                <a:tableStyleId>{5C22544A-7EE6-4342-B048-85BDC9FD1C3A}</a:tableStyleId>
              </a:tblPr>
              <a:tblGrid>
                <a:gridCol w="244322"/>
                <a:gridCol w="5596306"/>
                <a:gridCol w="212004"/>
              </a:tblGrid>
              <a:tr h="364200">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2000" dirty="0" smtClean="0">
                          <a:solidFill>
                            <a:schemeClr val="tx1"/>
                          </a:solidFill>
                          <a:latin typeface="Calibri" pitchFamily="34" charset="0"/>
                          <a:cs typeface="Calibri" pitchFamily="34" charset="0"/>
                        </a:rPr>
                        <a:t>Kantitatif Risk Değerlendirme</a:t>
                      </a:r>
                    </a:p>
                  </a:txBody>
                  <a:tcPr anchor="ctr">
                    <a:solidFill>
                      <a:schemeClr val="bg1">
                        <a:lumMod val="85000"/>
                      </a:schemeClr>
                    </a:solidFill>
                  </a:tcPr>
                </a:tc>
                <a:tc>
                  <a:txBody>
                    <a:bodyPr/>
                    <a:lstStyle/>
                    <a:p>
                      <a:pPr algn="l"/>
                      <a:endParaRPr lang="tr-TR" sz="2000" dirty="0" smtClean="0">
                        <a:solidFill>
                          <a:schemeClr val="tx1"/>
                        </a:solidFill>
                        <a:latin typeface="Calibri" pitchFamily="34" charset="0"/>
                        <a:cs typeface="Calibri" pitchFamily="34" charset="0"/>
                      </a:endParaRPr>
                    </a:p>
                  </a:txBody>
                  <a:tcPr anchor="ctr">
                    <a:solidFill>
                      <a:schemeClr val="bg1">
                        <a:lumMod val="50000"/>
                      </a:schemeClr>
                    </a:solidFill>
                  </a:tcPr>
                </a:tc>
              </a:tr>
            </a:tbl>
          </a:graphicData>
        </a:graphic>
      </p:graphicFrame>
      <p:sp>
        <p:nvSpPr>
          <p:cNvPr id="3" name="Dikdörtgen 2"/>
          <p:cNvSpPr/>
          <p:nvPr/>
        </p:nvSpPr>
        <p:spPr bwMode="auto">
          <a:xfrm>
            <a:off x="965717" y="2193846"/>
            <a:ext cx="368135" cy="273132"/>
          </a:xfrm>
          <a:prstGeom prst="rect">
            <a:avLst/>
          </a:prstGeom>
          <a:noFill/>
          <a:ln w="28575">
            <a:solidFill>
              <a:schemeClr val="bg1">
                <a:lumMod val="75000"/>
              </a:schemeClr>
            </a:solidFill>
            <a:prstDash val="solid"/>
            <a:round/>
            <a:headEnd/>
            <a:tailEnd/>
          </a:ln>
        </p:spPr>
        <p:txBody>
          <a:bodyPr rtlCol="0" anchor="ctr"/>
          <a:lstStyle/>
          <a:p>
            <a:pPr algn="ctr"/>
            <a:r>
              <a:rPr lang="tr-TR" b="1" dirty="0" smtClean="0">
                <a:solidFill>
                  <a:srgbClr val="000000"/>
                </a:solidFill>
                <a:latin typeface="Calibri" pitchFamily="34" charset="0"/>
                <a:cs typeface="Calibri" pitchFamily="34" charset="0"/>
              </a:rPr>
              <a:t>1</a:t>
            </a:r>
            <a:endParaRPr lang="tr-TR" b="1" dirty="0">
              <a:solidFill>
                <a:srgbClr val="000000"/>
              </a:solidFill>
              <a:latin typeface="Calibri" pitchFamily="34" charset="0"/>
              <a:cs typeface="Calibri" pitchFamily="34" charset="0"/>
            </a:endParaRPr>
          </a:p>
        </p:txBody>
      </p:sp>
      <p:sp>
        <p:nvSpPr>
          <p:cNvPr id="31" name="Dikdörtgen 30"/>
          <p:cNvSpPr/>
          <p:nvPr/>
        </p:nvSpPr>
        <p:spPr bwMode="auto">
          <a:xfrm>
            <a:off x="2173163" y="2193846"/>
            <a:ext cx="368135" cy="273132"/>
          </a:xfrm>
          <a:prstGeom prst="rect">
            <a:avLst/>
          </a:prstGeom>
          <a:noFill/>
          <a:ln w="28575">
            <a:solidFill>
              <a:schemeClr val="bg1">
                <a:lumMod val="75000"/>
              </a:schemeClr>
            </a:solidFill>
            <a:prstDash val="solid"/>
            <a:round/>
            <a:headEnd/>
            <a:tailEnd/>
          </a:ln>
        </p:spPr>
        <p:txBody>
          <a:bodyPr rtlCol="0" anchor="ctr"/>
          <a:lstStyle/>
          <a:p>
            <a:pPr algn="ctr"/>
            <a:r>
              <a:rPr lang="tr-TR" b="1" dirty="0" smtClean="0">
                <a:solidFill>
                  <a:srgbClr val="000000"/>
                </a:solidFill>
                <a:latin typeface="Calibri" pitchFamily="34" charset="0"/>
                <a:cs typeface="Calibri" pitchFamily="34" charset="0"/>
              </a:rPr>
              <a:t>2</a:t>
            </a:r>
            <a:endParaRPr lang="tr-TR" b="1" dirty="0">
              <a:solidFill>
                <a:srgbClr val="000000"/>
              </a:solidFill>
              <a:latin typeface="Calibri" pitchFamily="34" charset="0"/>
              <a:cs typeface="Calibri" pitchFamily="34" charset="0"/>
            </a:endParaRPr>
          </a:p>
        </p:txBody>
      </p:sp>
      <p:sp>
        <p:nvSpPr>
          <p:cNvPr id="32" name="Dikdörtgen 31"/>
          <p:cNvSpPr/>
          <p:nvPr/>
        </p:nvSpPr>
        <p:spPr bwMode="auto">
          <a:xfrm>
            <a:off x="3366421" y="2193846"/>
            <a:ext cx="368135" cy="273132"/>
          </a:xfrm>
          <a:prstGeom prst="rect">
            <a:avLst/>
          </a:prstGeom>
          <a:noFill/>
          <a:ln w="28575">
            <a:solidFill>
              <a:schemeClr val="bg1">
                <a:lumMod val="75000"/>
              </a:schemeClr>
            </a:solidFill>
            <a:prstDash val="solid"/>
            <a:round/>
            <a:headEnd/>
            <a:tailEnd/>
          </a:ln>
        </p:spPr>
        <p:txBody>
          <a:bodyPr rtlCol="0" anchor="ctr"/>
          <a:lstStyle/>
          <a:p>
            <a:pPr algn="ctr"/>
            <a:r>
              <a:rPr lang="tr-TR" b="1" dirty="0" smtClean="0">
                <a:solidFill>
                  <a:srgbClr val="000000"/>
                </a:solidFill>
                <a:latin typeface="Calibri" pitchFamily="34" charset="0"/>
                <a:cs typeface="Calibri" pitchFamily="34" charset="0"/>
              </a:rPr>
              <a:t>3</a:t>
            </a:r>
            <a:endParaRPr lang="tr-TR" b="1" dirty="0">
              <a:solidFill>
                <a:srgbClr val="000000"/>
              </a:solidFill>
              <a:latin typeface="Calibri" pitchFamily="34" charset="0"/>
              <a:cs typeface="Calibri" pitchFamily="34" charset="0"/>
            </a:endParaRPr>
          </a:p>
        </p:txBody>
      </p:sp>
      <p:sp>
        <p:nvSpPr>
          <p:cNvPr id="33" name="Dikdörtgen 32"/>
          <p:cNvSpPr/>
          <p:nvPr/>
        </p:nvSpPr>
        <p:spPr bwMode="auto">
          <a:xfrm>
            <a:off x="4512594" y="2191828"/>
            <a:ext cx="368135" cy="273132"/>
          </a:xfrm>
          <a:prstGeom prst="rect">
            <a:avLst/>
          </a:prstGeom>
          <a:noFill/>
          <a:ln w="28575">
            <a:solidFill>
              <a:schemeClr val="bg1">
                <a:lumMod val="75000"/>
              </a:schemeClr>
            </a:solidFill>
            <a:prstDash val="solid"/>
            <a:round/>
            <a:headEnd/>
            <a:tailEnd/>
          </a:ln>
        </p:spPr>
        <p:txBody>
          <a:bodyPr rtlCol="0" anchor="ctr"/>
          <a:lstStyle/>
          <a:p>
            <a:pPr algn="ctr"/>
            <a:r>
              <a:rPr lang="tr-TR" b="1" dirty="0" smtClean="0">
                <a:solidFill>
                  <a:srgbClr val="000000"/>
                </a:solidFill>
                <a:latin typeface="Calibri" pitchFamily="34" charset="0"/>
                <a:cs typeface="Calibri" pitchFamily="34" charset="0"/>
              </a:rPr>
              <a:t>…</a:t>
            </a:r>
            <a:endParaRPr lang="tr-TR" b="1" dirty="0">
              <a:solidFill>
                <a:srgbClr val="000000"/>
              </a:solidFill>
              <a:latin typeface="Calibri" pitchFamily="34" charset="0"/>
              <a:cs typeface="Calibri" pitchFamily="34" charset="0"/>
            </a:endParaRPr>
          </a:p>
        </p:txBody>
      </p:sp>
      <p:sp>
        <p:nvSpPr>
          <p:cNvPr id="34" name="Dikdörtgen 33"/>
          <p:cNvSpPr/>
          <p:nvPr/>
        </p:nvSpPr>
        <p:spPr bwMode="auto">
          <a:xfrm>
            <a:off x="5646504" y="2193846"/>
            <a:ext cx="368135" cy="273132"/>
          </a:xfrm>
          <a:prstGeom prst="rect">
            <a:avLst/>
          </a:prstGeom>
          <a:noFill/>
          <a:ln w="28575">
            <a:solidFill>
              <a:schemeClr val="bg1">
                <a:lumMod val="75000"/>
              </a:schemeClr>
            </a:solidFill>
            <a:prstDash val="solid"/>
            <a:round/>
            <a:headEnd/>
            <a:tailEnd/>
          </a:ln>
        </p:spPr>
        <p:txBody>
          <a:bodyPr rtlCol="0" anchor="ctr"/>
          <a:lstStyle/>
          <a:p>
            <a:pPr algn="ctr"/>
            <a:r>
              <a:rPr lang="tr-TR" b="1" dirty="0" smtClean="0">
                <a:solidFill>
                  <a:srgbClr val="000000"/>
                </a:solidFill>
                <a:latin typeface="Calibri" pitchFamily="34" charset="0"/>
                <a:cs typeface="Calibri" pitchFamily="34" charset="0"/>
              </a:rPr>
              <a:t>n</a:t>
            </a:r>
            <a:endParaRPr lang="tr-TR" b="1" dirty="0">
              <a:solidFill>
                <a:srgbClr val="000000"/>
              </a:solidFill>
              <a:latin typeface="Calibri" pitchFamily="34" charset="0"/>
              <a:cs typeface="Calibri" pitchFamily="34" charset="0"/>
            </a:endParaRPr>
          </a:p>
        </p:txBody>
      </p:sp>
      <p:cxnSp>
        <p:nvCxnSpPr>
          <p:cNvPr id="5" name="Düz Bağlayıcı 4"/>
          <p:cNvCxnSpPr/>
          <p:nvPr/>
        </p:nvCxnSpPr>
        <p:spPr>
          <a:xfrm>
            <a:off x="1143858" y="2023871"/>
            <a:ext cx="4680000" cy="0"/>
          </a:xfrm>
          <a:prstGeom prst="line">
            <a:avLst/>
          </a:prstGeom>
          <a:ln w="3175"/>
        </p:spPr>
        <p:style>
          <a:lnRef idx="3">
            <a:schemeClr val="dk1"/>
          </a:lnRef>
          <a:fillRef idx="0">
            <a:schemeClr val="dk1"/>
          </a:fillRef>
          <a:effectRef idx="2">
            <a:schemeClr val="dk1"/>
          </a:effectRef>
          <a:fontRef idx="minor">
            <a:schemeClr val="tx1"/>
          </a:fontRef>
        </p:style>
      </p:cxnSp>
      <p:cxnSp>
        <p:nvCxnSpPr>
          <p:cNvPr id="8" name="Düz Bağlayıcı 7"/>
          <p:cNvCxnSpPr/>
          <p:nvPr/>
        </p:nvCxnSpPr>
        <p:spPr>
          <a:xfrm>
            <a:off x="1143858" y="2023871"/>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36" name="Düz Bağlayıcı 35"/>
          <p:cNvCxnSpPr/>
          <p:nvPr/>
        </p:nvCxnSpPr>
        <p:spPr>
          <a:xfrm>
            <a:off x="2353741" y="2033153"/>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38" name="Düz Bağlayıcı 37"/>
          <p:cNvCxnSpPr/>
          <p:nvPr/>
        </p:nvCxnSpPr>
        <p:spPr>
          <a:xfrm>
            <a:off x="4693997" y="2027864"/>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39" name="Düz Bağlayıcı 38"/>
          <p:cNvCxnSpPr/>
          <p:nvPr/>
        </p:nvCxnSpPr>
        <p:spPr>
          <a:xfrm>
            <a:off x="5824370" y="2029195"/>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40" name="Düz Bağlayıcı 39"/>
          <p:cNvCxnSpPr/>
          <p:nvPr/>
        </p:nvCxnSpPr>
        <p:spPr>
          <a:xfrm>
            <a:off x="3539528" y="1884746"/>
            <a:ext cx="0" cy="288000"/>
          </a:xfrm>
          <a:prstGeom prst="line">
            <a:avLst/>
          </a:prstGeom>
          <a:ln w="3175"/>
        </p:spPr>
        <p:style>
          <a:lnRef idx="3">
            <a:schemeClr val="dk1"/>
          </a:lnRef>
          <a:fillRef idx="0">
            <a:schemeClr val="dk1"/>
          </a:fillRef>
          <a:effectRef idx="2">
            <a:schemeClr val="dk1"/>
          </a:effectRef>
          <a:fontRef idx="minor">
            <a:schemeClr val="tx1"/>
          </a:fontRef>
        </p:style>
      </p:cxnSp>
      <p:cxnSp>
        <p:nvCxnSpPr>
          <p:cNvPr id="41" name="Düz Bağlayıcı 40"/>
          <p:cNvCxnSpPr/>
          <p:nvPr/>
        </p:nvCxnSpPr>
        <p:spPr>
          <a:xfrm>
            <a:off x="1143858" y="2620218"/>
            <a:ext cx="4680000" cy="0"/>
          </a:xfrm>
          <a:prstGeom prst="line">
            <a:avLst/>
          </a:prstGeom>
          <a:ln w="3175"/>
        </p:spPr>
        <p:style>
          <a:lnRef idx="3">
            <a:schemeClr val="dk1"/>
          </a:lnRef>
          <a:fillRef idx="0">
            <a:schemeClr val="dk1"/>
          </a:fillRef>
          <a:effectRef idx="2">
            <a:schemeClr val="dk1"/>
          </a:effectRef>
          <a:fontRef idx="minor">
            <a:schemeClr val="tx1"/>
          </a:fontRef>
        </p:style>
      </p:cxnSp>
      <p:cxnSp>
        <p:nvCxnSpPr>
          <p:cNvPr id="42" name="Düz Bağlayıcı 41"/>
          <p:cNvCxnSpPr/>
          <p:nvPr/>
        </p:nvCxnSpPr>
        <p:spPr>
          <a:xfrm>
            <a:off x="1143858" y="2469149"/>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45" name="Düz Bağlayıcı 44"/>
          <p:cNvCxnSpPr/>
          <p:nvPr/>
        </p:nvCxnSpPr>
        <p:spPr>
          <a:xfrm>
            <a:off x="2353741" y="2478431"/>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46" name="Düz Bağlayıcı 45"/>
          <p:cNvCxnSpPr/>
          <p:nvPr/>
        </p:nvCxnSpPr>
        <p:spPr>
          <a:xfrm>
            <a:off x="3547722" y="2479762"/>
            <a:ext cx="0" cy="288000"/>
          </a:xfrm>
          <a:prstGeom prst="line">
            <a:avLst/>
          </a:prstGeom>
          <a:ln w="3175">
            <a:tailEnd type="stealth"/>
          </a:ln>
        </p:spPr>
        <p:style>
          <a:lnRef idx="3">
            <a:schemeClr val="dk1"/>
          </a:lnRef>
          <a:fillRef idx="0">
            <a:schemeClr val="dk1"/>
          </a:fillRef>
          <a:effectRef idx="2">
            <a:schemeClr val="dk1"/>
          </a:effectRef>
          <a:fontRef idx="minor">
            <a:schemeClr val="tx1"/>
          </a:fontRef>
        </p:style>
      </p:cxnSp>
      <p:cxnSp>
        <p:nvCxnSpPr>
          <p:cNvPr id="47" name="Düz Bağlayıcı 46"/>
          <p:cNvCxnSpPr/>
          <p:nvPr/>
        </p:nvCxnSpPr>
        <p:spPr>
          <a:xfrm>
            <a:off x="4693997" y="2473142"/>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48" name="Düz Bağlayıcı 47"/>
          <p:cNvCxnSpPr/>
          <p:nvPr/>
        </p:nvCxnSpPr>
        <p:spPr>
          <a:xfrm>
            <a:off x="5824370" y="2474473"/>
            <a:ext cx="0" cy="142498"/>
          </a:xfrm>
          <a:prstGeom prst="line">
            <a:avLst/>
          </a:prstGeom>
          <a:ln w="3175"/>
        </p:spPr>
        <p:style>
          <a:lnRef idx="3">
            <a:schemeClr val="dk1"/>
          </a:lnRef>
          <a:fillRef idx="0">
            <a:schemeClr val="dk1"/>
          </a:fillRef>
          <a:effectRef idx="2">
            <a:schemeClr val="dk1"/>
          </a:effectRef>
          <a:fontRef idx="minor">
            <a:schemeClr val="tx1"/>
          </a:fontRef>
        </p:style>
      </p:cxnSp>
      <p:cxnSp>
        <p:nvCxnSpPr>
          <p:cNvPr id="50" name="Düz Bağlayıcı 49"/>
          <p:cNvCxnSpPr/>
          <p:nvPr/>
        </p:nvCxnSpPr>
        <p:spPr>
          <a:xfrm>
            <a:off x="3550384" y="3500152"/>
            <a:ext cx="0" cy="142498"/>
          </a:xfrm>
          <a:prstGeom prst="line">
            <a:avLst/>
          </a:prstGeom>
          <a:ln w="3175">
            <a:tailEnd type="stealth"/>
          </a:ln>
        </p:spPr>
        <p:style>
          <a:lnRef idx="3">
            <a:schemeClr val="dk1"/>
          </a:lnRef>
          <a:fillRef idx="0">
            <a:schemeClr val="dk1"/>
          </a:fillRef>
          <a:effectRef idx="2">
            <a:schemeClr val="dk1"/>
          </a:effectRef>
          <a:fontRef idx="minor">
            <a:schemeClr val="tx1"/>
          </a:fontRef>
        </p:style>
      </p:cxnSp>
      <p:cxnSp>
        <p:nvCxnSpPr>
          <p:cNvPr id="51" name="Düz Bağlayıcı 50"/>
          <p:cNvCxnSpPr/>
          <p:nvPr/>
        </p:nvCxnSpPr>
        <p:spPr>
          <a:xfrm>
            <a:off x="3559666" y="4391995"/>
            <a:ext cx="0" cy="142498"/>
          </a:xfrm>
          <a:prstGeom prst="line">
            <a:avLst/>
          </a:prstGeom>
          <a:ln w="3175">
            <a:tailEnd type="stealth"/>
          </a:ln>
        </p:spPr>
        <p:style>
          <a:lnRef idx="3">
            <a:schemeClr val="dk1"/>
          </a:lnRef>
          <a:fillRef idx="0">
            <a:schemeClr val="dk1"/>
          </a:fillRef>
          <a:effectRef idx="2">
            <a:schemeClr val="dk1"/>
          </a:effectRef>
          <a:fontRef idx="minor">
            <a:schemeClr val="tx1"/>
          </a:fontRef>
        </p:style>
      </p:cxnSp>
      <p:cxnSp>
        <p:nvCxnSpPr>
          <p:cNvPr id="52" name="Düz Bağlayıcı 51"/>
          <p:cNvCxnSpPr/>
          <p:nvPr/>
        </p:nvCxnSpPr>
        <p:spPr>
          <a:xfrm>
            <a:off x="3565424" y="5804342"/>
            <a:ext cx="0" cy="142498"/>
          </a:xfrm>
          <a:prstGeom prst="line">
            <a:avLst/>
          </a:prstGeom>
          <a:ln w="3175">
            <a:tailEnd type="stealth"/>
          </a:ln>
        </p:spPr>
        <p:style>
          <a:lnRef idx="3">
            <a:schemeClr val="dk1"/>
          </a:lnRef>
          <a:fillRef idx="0">
            <a:schemeClr val="dk1"/>
          </a:fillRef>
          <a:effectRef idx="2">
            <a:schemeClr val="dk1"/>
          </a:effectRef>
          <a:fontRef idx="minor">
            <a:schemeClr val="tx1"/>
          </a:fontRef>
        </p:style>
      </p:cxnSp>
      <p:sp>
        <p:nvSpPr>
          <p:cNvPr id="9" name="Metin kutusu 8"/>
          <p:cNvSpPr txBox="1"/>
          <p:nvPr/>
        </p:nvSpPr>
        <p:spPr>
          <a:xfrm>
            <a:off x="5182871" y="1154113"/>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1-Risk Haritası (MSDS, NFPA, KOD…vb.)  </a:t>
            </a:r>
            <a:endParaRPr lang="tr-TR" sz="1400" i="1" dirty="0">
              <a:latin typeface="Calibri" pitchFamily="34" charset="0"/>
              <a:cs typeface="Calibri" pitchFamily="34" charset="0"/>
            </a:endParaRPr>
          </a:p>
        </p:txBody>
      </p:sp>
      <p:sp>
        <p:nvSpPr>
          <p:cNvPr id="53" name="Metin kutusu 52"/>
          <p:cNvSpPr txBox="1"/>
          <p:nvPr/>
        </p:nvSpPr>
        <p:spPr>
          <a:xfrm>
            <a:off x="5182871" y="1366084"/>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2-Bilgi Bankası Oluşturma</a:t>
            </a:r>
            <a:endParaRPr lang="tr-TR" sz="1400" i="1" dirty="0">
              <a:latin typeface="Calibri" pitchFamily="34" charset="0"/>
              <a:cs typeface="Calibri" pitchFamily="34" charset="0"/>
            </a:endParaRPr>
          </a:p>
        </p:txBody>
      </p:sp>
      <p:sp>
        <p:nvSpPr>
          <p:cNvPr id="54" name="Metin kutusu 53"/>
          <p:cNvSpPr txBox="1"/>
          <p:nvPr/>
        </p:nvSpPr>
        <p:spPr>
          <a:xfrm>
            <a:off x="5185683" y="1580165"/>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3-Başlangıç  (Ön) Tehlike Analizi</a:t>
            </a:r>
            <a:endParaRPr lang="tr-TR" sz="1400" i="1" dirty="0">
              <a:latin typeface="Calibri" pitchFamily="34" charset="0"/>
              <a:cs typeface="Calibri" pitchFamily="34" charset="0"/>
            </a:endParaRPr>
          </a:p>
        </p:txBody>
      </p:sp>
      <p:sp>
        <p:nvSpPr>
          <p:cNvPr id="55" name="Metin kutusu 54"/>
          <p:cNvSpPr txBox="1"/>
          <p:nvPr/>
        </p:nvSpPr>
        <p:spPr>
          <a:xfrm>
            <a:off x="5201921" y="2747279"/>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1-Hata Ağacı Analizi</a:t>
            </a:r>
            <a:endParaRPr lang="tr-TR" sz="1400" i="1" dirty="0">
              <a:latin typeface="Calibri" pitchFamily="34" charset="0"/>
              <a:cs typeface="Calibri" pitchFamily="34" charset="0"/>
            </a:endParaRPr>
          </a:p>
        </p:txBody>
      </p:sp>
      <p:sp>
        <p:nvSpPr>
          <p:cNvPr id="56" name="Metin kutusu 55"/>
          <p:cNvSpPr txBox="1"/>
          <p:nvPr/>
        </p:nvSpPr>
        <p:spPr>
          <a:xfrm>
            <a:off x="5201921" y="2940200"/>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2-FMEA</a:t>
            </a:r>
            <a:endParaRPr lang="tr-TR" sz="1400" i="1" dirty="0">
              <a:latin typeface="Calibri" pitchFamily="34" charset="0"/>
              <a:cs typeface="Calibri" pitchFamily="34" charset="0"/>
            </a:endParaRPr>
          </a:p>
        </p:txBody>
      </p:sp>
      <p:sp>
        <p:nvSpPr>
          <p:cNvPr id="57" name="Metin kutusu 56"/>
          <p:cNvSpPr txBox="1"/>
          <p:nvPr/>
        </p:nvSpPr>
        <p:spPr>
          <a:xfrm>
            <a:off x="5204733" y="3154281"/>
            <a:ext cx="3275329" cy="307777"/>
          </a:xfrm>
          <a:prstGeom prst="rect">
            <a:avLst/>
          </a:prstGeom>
          <a:noFill/>
        </p:spPr>
        <p:txBody>
          <a:bodyPr wrap="square" rtlCol="0">
            <a:spAutoFit/>
          </a:bodyPr>
          <a:lstStyle/>
          <a:p>
            <a:r>
              <a:rPr lang="tr-TR" sz="1400" i="1" dirty="0" smtClean="0">
                <a:latin typeface="Calibri" pitchFamily="34" charset="0"/>
                <a:cs typeface="Calibri" pitchFamily="34" charset="0"/>
              </a:rPr>
              <a:t>3-HAZOP</a:t>
            </a:r>
            <a:endParaRPr lang="tr-TR" sz="1400" i="1" dirty="0">
              <a:latin typeface="Calibri" pitchFamily="34" charset="0"/>
              <a:cs typeface="Calibri" pitchFamily="34" charset="0"/>
            </a:endParaRPr>
          </a:p>
        </p:txBody>
      </p:sp>
      <p:sp>
        <p:nvSpPr>
          <p:cNvPr id="58" name="Metin kutusu 57"/>
          <p:cNvSpPr txBox="1"/>
          <p:nvPr/>
        </p:nvSpPr>
        <p:spPr>
          <a:xfrm>
            <a:off x="5204734" y="3665015"/>
            <a:ext cx="2021930" cy="307777"/>
          </a:xfrm>
          <a:prstGeom prst="rect">
            <a:avLst/>
          </a:prstGeom>
          <a:noFill/>
        </p:spPr>
        <p:txBody>
          <a:bodyPr wrap="square" rtlCol="0">
            <a:spAutoFit/>
          </a:bodyPr>
          <a:lstStyle/>
          <a:p>
            <a:r>
              <a:rPr lang="tr-TR" sz="1400" i="1" dirty="0" smtClean="0">
                <a:latin typeface="Calibri" pitchFamily="34" charset="0"/>
                <a:cs typeface="Calibri" pitchFamily="34" charset="0"/>
              </a:rPr>
              <a:t>1-Risk Matrisi</a:t>
            </a:r>
            <a:endParaRPr lang="tr-TR" sz="1400" i="1" dirty="0">
              <a:latin typeface="Calibri" pitchFamily="34" charset="0"/>
              <a:cs typeface="Calibri" pitchFamily="34" charset="0"/>
            </a:endParaRPr>
          </a:p>
        </p:txBody>
      </p:sp>
      <p:sp>
        <p:nvSpPr>
          <p:cNvPr id="59" name="Metin kutusu 58"/>
          <p:cNvSpPr txBox="1"/>
          <p:nvPr/>
        </p:nvSpPr>
        <p:spPr>
          <a:xfrm>
            <a:off x="5204734" y="3857936"/>
            <a:ext cx="2021930" cy="307777"/>
          </a:xfrm>
          <a:prstGeom prst="rect">
            <a:avLst/>
          </a:prstGeom>
          <a:noFill/>
        </p:spPr>
        <p:txBody>
          <a:bodyPr wrap="square" rtlCol="0">
            <a:spAutoFit/>
          </a:bodyPr>
          <a:lstStyle/>
          <a:p>
            <a:r>
              <a:rPr lang="tr-TR" sz="1400" i="1" dirty="0" smtClean="0">
                <a:latin typeface="Calibri" pitchFamily="34" charset="0"/>
                <a:cs typeface="Calibri" pitchFamily="34" charset="0"/>
              </a:rPr>
              <a:t>2-İş Güvenlik Analizi</a:t>
            </a:r>
            <a:endParaRPr lang="tr-TR" sz="1400" i="1" dirty="0">
              <a:latin typeface="Calibri" pitchFamily="34" charset="0"/>
              <a:cs typeface="Calibri" pitchFamily="34" charset="0"/>
            </a:endParaRPr>
          </a:p>
        </p:txBody>
      </p:sp>
      <p:sp>
        <p:nvSpPr>
          <p:cNvPr id="60" name="Metin kutusu 59"/>
          <p:cNvSpPr txBox="1"/>
          <p:nvPr/>
        </p:nvSpPr>
        <p:spPr>
          <a:xfrm>
            <a:off x="5207546" y="4072017"/>
            <a:ext cx="2021930" cy="307777"/>
          </a:xfrm>
          <a:prstGeom prst="rect">
            <a:avLst/>
          </a:prstGeom>
          <a:noFill/>
        </p:spPr>
        <p:txBody>
          <a:bodyPr wrap="square" rtlCol="0">
            <a:spAutoFit/>
          </a:bodyPr>
          <a:lstStyle/>
          <a:p>
            <a:r>
              <a:rPr lang="tr-TR" sz="1400" i="1" dirty="0" smtClean="0">
                <a:latin typeface="Calibri" pitchFamily="34" charset="0"/>
                <a:cs typeface="Calibri" pitchFamily="34" charset="0"/>
              </a:rPr>
              <a:t>3-Birincil Risk Analizi</a:t>
            </a:r>
            <a:endParaRPr lang="tr-TR" sz="1400" i="1" dirty="0">
              <a:latin typeface="Calibri" pitchFamily="34" charset="0"/>
              <a:cs typeface="Calibri" pitchFamily="34" charset="0"/>
            </a:endParaRPr>
          </a:p>
        </p:txBody>
      </p:sp>
      <p:sp>
        <p:nvSpPr>
          <p:cNvPr id="61" name="Metin kutusu 60"/>
          <p:cNvSpPr txBox="1"/>
          <p:nvPr/>
        </p:nvSpPr>
        <p:spPr>
          <a:xfrm>
            <a:off x="6509659" y="4973372"/>
            <a:ext cx="2631530" cy="307777"/>
          </a:xfrm>
          <a:prstGeom prst="rect">
            <a:avLst/>
          </a:prstGeom>
          <a:noFill/>
        </p:spPr>
        <p:txBody>
          <a:bodyPr wrap="square" rtlCol="0">
            <a:spAutoFit/>
          </a:bodyPr>
          <a:lstStyle/>
          <a:p>
            <a:r>
              <a:rPr lang="tr-TR" sz="1400" i="1" dirty="0" smtClean="0">
                <a:latin typeface="Calibri" pitchFamily="34" charset="0"/>
                <a:cs typeface="Calibri" pitchFamily="34" charset="0"/>
              </a:rPr>
              <a:t>1-Hata Ağacı Analizi</a:t>
            </a:r>
            <a:endParaRPr lang="tr-TR" sz="1400" i="1" dirty="0">
              <a:latin typeface="Calibri" pitchFamily="34" charset="0"/>
              <a:cs typeface="Calibri" pitchFamily="34" charset="0"/>
            </a:endParaRPr>
          </a:p>
        </p:txBody>
      </p:sp>
      <p:sp>
        <p:nvSpPr>
          <p:cNvPr id="62" name="Metin kutusu 61"/>
          <p:cNvSpPr txBox="1"/>
          <p:nvPr/>
        </p:nvSpPr>
        <p:spPr>
          <a:xfrm>
            <a:off x="6509659" y="5213918"/>
            <a:ext cx="2631530" cy="307777"/>
          </a:xfrm>
          <a:prstGeom prst="rect">
            <a:avLst/>
          </a:prstGeom>
          <a:noFill/>
        </p:spPr>
        <p:txBody>
          <a:bodyPr wrap="square" rtlCol="0">
            <a:spAutoFit/>
          </a:bodyPr>
          <a:lstStyle/>
          <a:p>
            <a:r>
              <a:rPr lang="tr-TR" sz="1400" i="1" dirty="0" smtClean="0">
                <a:latin typeface="Calibri" pitchFamily="34" charset="0"/>
                <a:cs typeface="Calibri" pitchFamily="34" charset="0"/>
              </a:rPr>
              <a:t>2-Olay Ağacı Analizi</a:t>
            </a:r>
            <a:endParaRPr lang="tr-TR" sz="1400" i="1" dirty="0">
              <a:latin typeface="Calibri" pitchFamily="34" charset="0"/>
              <a:cs typeface="Calibri" pitchFamily="34" charset="0"/>
            </a:endParaRPr>
          </a:p>
        </p:txBody>
      </p:sp>
      <p:sp>
        <p:nvSpPr>
          <p:cNvPr id="63" name="Metin kutusu 62"/>
          <p:cNvSpPr txBox="1"/>
          <p:nvPr/>
        </p:nvSpPr>
        <p:spPr>
          <a:xfrm>
            <a:off x="6512471" y="5427999"/>
            <a:ext cx="2631530" cy="307777"/>
          </a:xfrm>
          <a:prstGeom prst="rect">
            <a:avLst/>
          </a:prstGeom>
          <a:noFill/>
        </p:spPr>
        <p:txBody>
          <a:bodyPr wrap="square" rtlCol="0">
            <a:spAutoFit/>
          </a:bodyPr>
          <a:lstStyle/>
          <a:p>
            <a:r>
              <a:rPr lang="tr-TR" sz="1400" i="1" dirty="0" smtClean="0">
                <a:latin typeface="Calibri" pitchFamily="34" charset="0"/>
                <a:cs typeface="Calibri" pitchFamily="34" charset="0"/>
              </a:rPr>
              <a:t>3-Neden-Sonuç Analizi</a:t>
            </a:r>
            <a:endParaRPr lang="tr-TR" sz="1400" i="1" dirty="0">
              <a:latin typeface="Calibri" pitchFamily="34" charset="0"/>
              <a:cs typeface="Calibri" pitchFamily="34" charset="0"/>
            </a:endParaRPr>
          </a:p>
        </p:txBody>
      </p:sp>
      <p:sp>
        <p:nvSpPr>
          <p:cNvPr id="64"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234175681"/>
      </p:ext>
    </p:extLst>
  </p:cSld>
  <p:clrMapOvr>
    <a:masterClrMapping/>
  </p:clrMapOvr>
  <p:transition>
    <p:fade/>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93200" indent="-457200">
              <a:spcAft>
                <a:spcPts val="0"/>
              </a:spcAft>
              <a:buClr>
                <a:srgbClr val="292929"/>
              </a:buClr>
              <a:buFont typeface="+mj-lt"/>
              <a:buAutoNum type="arabicPeriod"/>
              <a:defRPr/>
            </a:pPr>
            <a:endParaRPr lang="tr-TR" sz="2000" i="1" dirty="0" smtClean="0">
              <a:solidFill>
                <a:srgbClr val="000000"/>
              </a:solidFill>
              <a:latin typeface="Calibri" pitchFamily="34" charset="0"/>
              <a:cs typeface="Calibri" pitchFamily="34" charset="0"/>
            </a:endParaRPr>
          </a:p>
          <a:p>
            <a:pPr marL="1202400" lvl="1" indent="-4572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Makro </a:t>
            </a:r>
            <a:r>
              <a:rPr lang="tr-TR" sz="2000" b="1" i="1" dirty="0">
                <a:solidFill>
                  <a:srgbClr val="000000"/>
                </a:solidFill>
                <a:latin typeface="Calibri" pitchFamily="34" charset="0"/>
                <a:cs typeface="Calibri" pitchFamily="34" charset="0"/>
              </a:rPr>
              <a:t>Ayrıştırma </a:t>
            </a:r>
            <a:r>
              <a:rPr lang="tr-TR" sz="2000" b="1" i="1" dirty="0" smtClean="0">
                <a:solidFill>
                  <a:srgbClr val="000000"/>
                </a:solidFill>
                <a:latin typeface="Calibri" pitchFamily="34" charset="0"/>
                <a:cs typeface="Calibri" pitchFamily="34" charset="0"/>
              </a:rPr>
              <a:t>Algoritması</a:t>
            </a:r>
            <a:endParaRPr lang="tr-TR" sz="2000" b="1" i="1" dirty="0">
              <a:solidFill>
                <a:srgbClr val="000000"/>
              </a:solidFill>
              <a:latin typeface="Calibri" pitchFamily="34" charset="0"/>
              <a:cs typeface="Calibri" pitchFamily="34" charset="0"/>
            </a:endParaRPr>
          </a:p>
          <a:p>
            <a:pPr marL="1202400" lvl="1" indent="-4572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Mikro Ayrıştırma Algoritması </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2213110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Makro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i="1" dirty="0" smtClean="0">
                <a:solidFill>
                  <a:srgbClr val="000000"/>
                </a:solidFill>
                <a:latin typeface="Calibri" pitchFamily="34" charset="0"/>
                <a:cs typeface="Calibri" pitchFamily="34" charset="0"/>
              </a:rPr>
              <a:t>Risk </a:t>
            </a:r>
            <a:r>
              <a:rPr lang="tr-TR" sz="2000" i="1" dirty="0">
                <a:solidFill>
                  <a:srgbClr val="000000"/>
                </a:solidFill>
                <a:latin typeface="Calibri" pitchFamily="34" charset="0"/>
                <a:cs typeface="Calibri" pitchFamily="34" charset="0"/>
              </a:rPr>
              <a:t>haritalarının hazırlanması aşamasında öncelikle makro ve mikro </a:t>
            </a:r>
            <a:r>
              <a:rPr lang="tr-TR" sz="2000" i="1" dirty="0" smtClean="0">
                <a:solidFill>
                  <a:srgbClr val="000000"/>
                </a:solidFill>
                <a:latin typeface="Calibri" pitchFamily="34" charset="0"/>
                <a:cs typeface="Calibri" pitchFamily="34" charset="0"/>
              </a:rPr>
              <a:t>ayrıştırma algoritması uygulanmalıdır. </a:t>
            </a:r>
            <a:r>
              <a:rPr lang="tr-TR" sz="2000" i="1" dirty="0">
                <a:solidFill>
                  <a:srgbClr val="000000"/>
                </a:solidFill>
                <a:latin typeface="Calibri" pitchFamily="34" charset="0"/>
                <a:cs typeface="Calibri" pitchFamily="34" charset="0"/>
              </a:rPr>
              <a:t>Ç</a:t>
            </a:r>
            <a:r>
              <a:rPr lang="tr-TR" sz="2000" i="1" dirty="0" smtClean="0">
                <a:solidFill>
                  <a:srgbClr val="000000"/>
                </a:solidFill>
                <a:latin typeface="Calibri" pitchFamily="34" charset="0"/>
                <a:cs typeface="Calibri" pitchFamily="34" charset="0"/>
              </a:rPr>
              <a:t>ünkü </a:t>
            </a:r>
            <a:r>
              <a:rPr lang="tr-TR" sz="2000" i="1" dirty="0">
                <a:solidFill>
                  <a:srgbClr val="000000"/>
                </a:solidFill>
                <a:latin typeface="Calibri" pitchFamily="34" charset="0"/>
                <a:cs typeface="Calibri" pitchFamily="34" charset="0"/>
              </a:rPr>
              <a:t>işletmelerin/işyerlerin her yeri aynı oranda tehlike</a:t>
            </a:r>
          </a:p>
          <a:p>
            <a:pPr algn="ctr">
              <a:spcAft>
                <a:spcPts val="0"/>
              </a:spcAft>
              <a:buClr>
                <a:srgbClr val="292929"/>
              </a:buClr>
              <a:defRPr/>
            </a:pPr>
            <a:r>
              <a:rPr lang="tr-TR" sz="2000" i="1" dirty="0">
                <a:solidFill>
                  <a:srgbClr val="000000"/>
                </a:solidFill>
                <a:latin typeface="Calibri" pitchFamily="34" charset="0"/>
                <a:cs typeface="Calibri" pitchFamily="34" charset="0"/>
              </a:rPr>
              <a:t>taşımamaktadır.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işlemin yapılması </a:t>
            </a:r>
            <a:r>
              <a:rPr lang="tr-TR" sz="2000" i="1" dirty="0" smtClean="0">
                <a:solidFill>
                  <a:srgbClr val="000000"/>
                </a:solidFill>
                <a:latin typeface="Calibri" pitchFamily="34" charset="0"/>
                <a:cs typeface="Calibri" pitchFamily="34" charset="0"/>
              </a:rPr>
              <a:t>risk değerlendirmesi yapacak</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İGU veya </a:t>
            </a:r>
            <a:r>
              <a:rPr lang="tr-TR" sz="2000" i="1" dirty="0">
                <a:solidFill>
                  <a:srgbClr val="000000"/>
                </a:solidFill>
                <a:latin typeface="Calibri" pitchFamily="34" charset="0"/>
                <a:cs typeface="Calibri" pitchFamily="34" charset="0"/>
              </a:rPr>
              <a:t>takımına hem zaman kazandıracak </a:t>
            </a:r>
            <a:r>
              <a:rPr lang="tr-TR" sz="2000" i="1" dirty="0" smtClean="0">
                <a:solidFill>
                  <a:srgbClr val="000000"/>
                </a:solidFill>
                <a:latin typeface="Calibri" pitchFamily="34" charset="0"/>
                <a:cs typeface="Calibri" pitchFamily="34" charset="0"/>
              </a:rPr>
              <a:t>hem de </a:t>
            </a:r>
            <a:r>
              <a:rPr lang="tr-TR" sz="2000" i="1" dirty="0">
                <a:solidFill>
                  <a:srgbClr val="000000"/>
                </a:solidFill>
                <a:latin typeface="Calibri" pitchFamily="34" charset="0"/>
                <a:cs typeface="Calibri" pitchFamily="34" charset="0"/>
              </a:rPr>
              <a:t>maddi </a:t>
            </a:r>
            <a:r>
              <a:rPr lang="tr-TR" sz="2000" i="1" dirty="0" smtClean="0">
                <a:solidFill>
                  <a:srgbClr val="000000"/>
                </a:solidFill>
                <a:latin typeface="Calibri" pitchFamily="34" charset="0"/>
                <a:cs typeface="Calibri" pitchFamily="34" charset="0"/>
              </a:rPr>
              <a:t>kaybı engelleyecektir</a:t>
            </a:r>
            <a:r>
              <a:rPr lang="tr-TR" sz="2000" i="1" dirty="0">
                <a:solidFill>
                  <a:srgbClr val="000000"/>
                </a:solidFill>
                <a:latin typeface="Calibri" pitchFamily="34" charset="0"/>
                <a:cs typeface="Calibri" pitchFamily="34" charset="0"/>
              </a:rPr>
              <a:t>.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Ayrıştırma </a:t>
            </a:r>
            <a:r>
              <a:rPr lang="tr-TR" sz="2000" i="1" dirty="0">
                <a:solidFill>
                  <a:srgbClr val="000000"/>
                </a:solidFill>
                <a:latin typeface="Calibri" pitchFamily="34" charset="0"/>
                <a:cs typeface="Calibri" pitchFamily="34" charset="0"/>
              </a:rPr>
              <a:t>algoritması uygulanan işyerinde tehlikeli bölümlerinin </a:t>
            </a:r>
            <a:r>
              <a:rPr lang="tr-TR" sz="2000" i="1" dirty="0" smtClean="0">
                <a:solidFill>
                  <a:srgbClr val="000000"/>
                </a:solidFill>
                <a:latin typeface="Calibri" pitchFamily="34" charset="0"/>
                <a:cs typeface="Calibri" pitchFamily="34" charset="0"/>
              </a:rPr>
              <a:t>tehlike derecelerine </a:t>
            </a:r>
            <a:r>
              <a:rPr lang="tr-TR" sz="2000" i="1" dirty="0">
                <a:solidFill>
                  <a:srgbClr val="000000"/>
                </a:solidFill>
                <a:latin typeface="Calibri" pitchFamily="34" charset="0"/>
                <a:cs typeface="Calibri" pitchFamily="34" charset="0"/>
              </a:rPr>
              <a:t>göre birbirinden ayrıştırılması gereklidir.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69080439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ÖNLEM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ÖNLEME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«İşyerinde </a:t>
            </a:r>
            <a:r>
              <a:rPr lang="tr-TR" sz="2000" i="1" dirty="0">
                <a:solidFill>
                  <a:srgbClr val="000000"/>
                </a:solidFill>
                <a:latin typeface="Calibri" pitchFamily="34" charset="0"/>
                <a:cs typeface="Calibri" pitchFamily="34" charset="0"/>
              </a:rPr>
              <a:t>yürütülen işlerin bütün safhalarında iş sağlığı ve güvenliği ile ilgili riskleri ortadan kaldırmak veya azaltmak için planlanan ve alınan tedbirlerin </a:t>
            </a:r>
            <a:r>
              <a:rPr lang="tr-TR" sz="2000" i="1" dirty="0" smtClean="0">
                <a:solidFill>
                  <a:srgbClr val="000000"/>
                </a:solidFill>
                <a:latin typeface="Calibri" pitchFamily="34" charset="0"/>
                <a:cs typeface="Calibri" pitchFamily="34" charset="0"/>
              </a:rPr>
              <a:t>tümüdür.»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İşyerinde yürütülen işlerin bütün safhalarında iş sağlığı ve güvenliği ile ilgili riskleri ortadan kaldırmak veya azaltmak için planlanan ve alınan tedbirlerin </a:t>
            </a:r>
            <a:r>
              <a:rPr lang="tr-TR" sz="2000" b="1" i="1" dirty="0" smtClean="0">
                <a:solidFill>
                  <a:srgbClr val="000000"/>
                </a:solidFill>
                <a:latin typeface="Calibri" pitchFamily="34" charset="0"/>
                <a:cs typeface="Calibri" pitchFamily="34" charset="0"/>
              </a:rPr>
              <a:t>tümü»</a:t>
            </a: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Yönetmeliği-Aralık-2013)</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088555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Makro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İşyerinin topografyası,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Meteoroloji,</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a:t>
            </a:r>
            <a:r>
              <a:rPr lang="tr-TR" sz="2000" i="1" dirty="0" smtClean="0">
                <a:solidFill>
                  <a:srgbClr val="000000"/>
                </a:solidFill>
                <a:latin typeface="Calibri" pitchFamily="34" charset="0"/>
                <a:cs typeface="Calibri" pitchFamily="34" charset="0"/>
              </a:rPr>
              <a:t>imyasal </a:t>
            </a:r>
            <a:r>
              <a:rPr lang="tr-TR" sz="2000" i="1" dirty="0">
                <a:solidFill>
                  <a:srgbClr val="000000"/>
                </a:solidFill>
                <a:latin typeface="Calibri" pitchFamily="34" charset="0"/>
                <a:cs typeface="Calibri" pitchFamily="34" charset="0"/>
              </a:rPr>
              <a:t>madde depolama tankları, </a:t>
            </a: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Dış </a:t>
            </a:r>
            <a:r>
              <a:rPr lang="tr-TR" sz="2000" i="1" dirty="0">
                <a:solidFill>
                  <a:srgbClr val="000000"/>
                </a:solidFill>
                <a:latin typeface="Calibri" pitchFamily="34" charset="0"/>
                <a:cs typeface="Calibri" pitchFamily="34" charset="0"/>
              </a:rPr>
              <a:t>proses üniteleri, </a:t>
            </a: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Liman ve dolum üniteleri varsa dış etkiler </a:t>
            </a:r>
            <a:r>
              <a:rPr lang="tr-TR" sz="2000" i="1" dirty="0">
                <a:solidFill>
                  <a:srgbClr val="000000"/>
                </a:solidFill>
                <a:latin typeface="Calibri" pitchFamily="34" charset="0"/>
                <a:cs typeface="Calibri" pitchFamily="34" charset="0"/>
              </a:rPr>
              <a:t>(sabotaj, rüzgar, sel, çevre işyeri</a:t>
            </a:r>
            <a:r>
              <a:rPr lang="tr-TR" sz="2000" i="1" dirty="0" smtClean="0">
                <a:solidFill>
                  <a:srgbClr val="000000"/>
                </a:solidFill>
                <a:latin typeface="Calibri" pitchFamily="34" charset="0"/>
                <a:cs typeface="Calibri" pitchFamily="34" charset="0"/>
              </a:rPr>
              <a:t>,…)</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	………….dikkate alınmalıdır.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2752517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2" name="Dikdörtgen 1"/>
          <p:cNvSpPr/>
          <p:nvPr/>
        </p:nvSpPr>
        <p:spPr bwMode="auto">
          <a:xfrm>
            <a:off x="1228725" y="1905000"/>
            <a:ext cx="2286000" cy="1476375"/>
          </a:xfrm>
          <a:prstGeom prst="rect">
            <a:avLst/>
          </a:prstGeom>
          <a:solidFill>
            <a:srgbClr val="D3DFEE"/>
          </a:solidFill>
          <a:ln w="28575">
            <a:solidFill>
              <a:srgbClr val="4D4D4D"/>
            </a:solidFill>
            <a:prstDash val="solid"/>
            <a:round/>
            <a:headEnd/>
            <a:tailEnd/>
          </a:ln>
        </p:spPr>
        <p:txBody>
          <a:bodyPr rtlCol="0" anchor="ctr"/>
          <a:lstStyle/>
          <a:p>
            <a:pPr algn="ctr"/>
            <a:endParaRPr lang="tr-TR" dirty="0">
              <a:solidFill>
                <a:srgbClr val="000000"/>
              </a:solidFill>
            </a:endParaRPr>
          </a:p>
        </p:txBody>
      </p:sp>
      <p:sp>
        <p:nvSpPr>
          <p:cNvPr id="4" name="Çentikli Sağ Ok 3"/>
          <p:cNvSpPr/>
          <p:nvPr/>
        </p:nvSpPr>
        <p:spPr bwMode="auto">
          <a:xfrm>
            <a:off x="3590925" y="2237933"/>
            <a:ext cx="1316756" cy="810507"/>
          </a:xfrm>
          <a:prstGeom prst="notchedRightArrow">
            <a:avLst/>
          </a:prstGeom>
          <a:noFill/>
          <a:ln w="19050">
            <a:solidFill>
              <a:schemeClr val="bg1">
                <a:lumMod val="65000"/>
              </a:schemeClr>
            </a:solidFill>
            <a:prstDash val="solid"/>
            <a:round/>
            <a:headEnd/>
            <a:tailEnd/>
          </a:ln>
        </p:spPr>
        <p:txBody>
          <a:bodyPr rtlCol="0" anchor="ctr"/>
          <a:lstStyle/>
          <a:p>
            <a:pPr algn="ctr"/>
            <a:r>
              <a:rPr lang="tr-TR" sz="1200" b="1" i="1" dirty="0" smtClean="0">
                <a:solidFill>
                  <a:srgbClr val="000000"/>
                </a:solidFill>
                <a:latin typeface="Calibri" pitchFamily="34" charset="0"/>
                <a:cs typeface="Calibri" pitchFamily="34" charset="0"/>
              </a:rPr>
              <a:t>Üniteyi Ayrıştırma</a:t>
            </a:r>
            <a:endParaRPr lang="tr-TR" sz="1200" b="1" i="1" dirty="0">
              <a:solidFill>
                <a:srgbClr val="000000"/>
              </a:solidFill>
              <a:latin typeface="Calibri" pitchFamily="34" charset="0"/>
              <a:cs typeface="Calibri" pitchFamily="34" charset="0"/>
            </a:endParaRPr>
          </a:p>
        </p:txBody>
      </p:sp>
      <p:grpSp>
        <p:nvGrpSpPr>
          <p:cNvPr id="12" name="Grup 11"/>
          <p:cNvGrpSpPr/>
          <p:nvPr/>
        </p:nvGrpSpPr>
        <p:grpSpPr>
          <a:xfrm>
            <a:off x="4943475" y="1904998"/>
            <a:ext cx="2286000" cy="1476375"/>
            <a:chOff x="876300" y="3952875"/>
            <a:chExt cx="2286000" cy="1476375"/>
          </a:xfrm>
        </p:grpSpPr>
        <p:sp>
          <p:nvSpPr>
            <p:cNvPr id="10" name="Dikdörtgen 9"/>
            <p:cNvSpPr/>
            <p:nvPr/>
          </p:nvSpPr>
          <p:spPr bwMode="auto">
            <a:xfrm>
              <a:off x="876300" y="3952875"/>
              <a:ext cx="2286000" cy="1476375"/>
            </a:xfrm>
            <a:prstGeom prst="rect">
              <a:avLst/>
            </a:prstGeom>
            <a:solidFill>
              <a:srgbClr val="D3DFEE"/>
            </a:solidFill>
            <a:ln w="28575">
              <a:solidFill>
                <a:srgbClr val="4D4D4D"/>
              </a:solidFill>
              <a:prstDash val="solid"/>
              <a:round/>
              <a:headEnd/>
              <a:tailEnd/>
            </a:ln>
          </p:spPr>
          <p:txBody>
            <a:bodyPr rtlCol="0" anchor="ctr"/>
            <a:lstStyle/>
            <a:p>
              <a:pPr algn="ctr"/>
              <a:endParaRPr lang="tr-TR" dirty="0">
                <a:solidFill>
                  <a:srgbClr val="000000"/>
                </a:solidFill>
              </a:endParaRPr>
            </a:p>
          </p:txBody>
        </p:sp>
        <p:cxnSp>
          <p:nvCxnSpPr>
            <p:cNvPr id="6" name="Düz Bağlayıcı 5"/>
            <p:cNvCxnSpPr>
              <a:stCxn id="10" idx="1"/>
              <a:endCxn id="10" idx="3"/>
            </p:cNvCxnSpPr>
            <p:nvPr/>
          </p:nvCxnSpPr>
          <p:spPr>
            <a:xfrm>
              <a:off x="876300" y="4691063"/>
              <a:ext cx="2286000" cy="0"/>
            </a:xfrm>
            <a:prstGeom prst="line">
              <a:avLst/>
            </a:prstGeom>
            <a:solidFill>
              <a:srgbClr val="D3DFEE"/>
            </a:solidFill>
            <a:ln w="28575">
              <a:solidFill>
                <a:srgbClr val="4D4D4D"/>
              </a:solidFill>
              <a:prstDash val="solid"/>
              <a:round/>
              <a:headEnd/>
              <a:tailEnd/>
            </a:ln>
          </p:spPr>
        </p:cxnSp>
        <p:cxnSp>
          <p:nvCxnSpPr>
            <p:cNvPr id="8" name="Düz Bağlayıcı 7"/>
            <p:cNvCxnSpPr/>
            <p:nvPr/>
          </p:nvCxnSpPr>
          <p:spPr>
            <a:xfrm flipV="1">
              <a:off x="876300" y="3952875"/>
              <a:ext cx="2286000" cy="1476375"/>
            </a:xfrm>
            <a:prstGeom prst="line">
              <a:avLst/>
            </a:prstGeom>
            <a:solidFill>
              <a:srgbClr val="D3DFEE"/>
            </a:solidFill>
            <a:ln w="28575">
              <a:solidFill>
                <a:srgbClr val="4D4D4D"/>
              </a:solidFill>
              <a:prstDash val="solid"/>
              <a:round/>
              <a:headEnd/>
              <a:tailEnd/>
            </a:ln>
          </p:spPr>
        </p:cxnSp>
        <p:cxnSp>
          <p:nvCxnSpPr>
            <p:cNvPr id="11" name="Düz Bağlayıcı 10"/>
            <p:cNvCxnSpPr>
              <a:stCxn id="10" idx="0"/>
              <a:endCxn id="10" idx="2"/>
            </p:cNvCxnSpPr>
            <p:nvPr/>
          </p:nvCxnSpPr>
          <p:spPr>
            <a:xfrm>
              <a:off x="2019300" y="3952875"/>
              <a:ext cx="0" cy="1476375"/>
            </a:xfrm>
            <a:prstGeom prst="line">
              <a:avLst/>
            </a:prstGeom>
            <a:solidFill>
              <a:srgbClr val="D3DFEE"/>
            </a:solidFill>
            <a:ln w="28575">
              <a:solidFill>
                <a:srgbClr val="4D4D4D"/>
              </a:solidFill>
              <a:prstDash val="solid"/>
              <a:round/>
              <a:headEnd/>
              <a:tailEnd/>
            </a:ln>
          </p:spPr>
        </p:cxnSp>
      </p:grpSp>
      <p:sp>
        <p:nvSpPr>
          <p:cNvPr id="17" name="Dikdörtgen 16"/>
          <p:cNvSpPr/>
          <p:nvPr/>
        </p:nvSpPr>
        <p:spPr bwMode="auto">
          <a:xfrm>
            <a:off x="6115050" y="4910138"/>
            <a:ext cx="1143000" cy="738188"/>
          </a:xfrm>
          <a:prstGeom prst="rect">
            <a:avLst/>
          </a:prstGeom>
          <a:solidFill>
            <a:srgbClr val="D3DFEE"/>
          </a:solidFill>
          <a:ln w="28575">
            <a:solidFill>
              <a:srgbClr val="4D4D4D"/>
            </a:solidFill>
            <a:prstDash val="solid"/>
            <a:round/>
            <a:headEnd/>
            <a:tailEnd/>
          </a:ln>
        </p:spPr>
        <p:txBody>
          <a:bodyPr rtlCol="0" anchor="ctr"/>
          <a:lstStyle/>
          <a:p>
            <a:pPr algn="ctr"/>
            <a:endParaRPr lang="tr-TR" dirty="0">
              <a:solidFill>
                <a:srgbClr val="000000"/>
              </a:solidFill>
            </a:endParaRPr>
          </a:p>
        </p:txBody>
      </p:sp>
      <p:sp>
        <p:nvSpPr>
          <p:cNvPr id="20" name="Çentikli Sağ Ok 19"/>
          <p:cNvSpPr/>
          <p:nvPr/>
        </p:nvSpPr>
        <p:spPr bwMode="auto">
          <a:xfrm rot="5400000">
            <a:off x="5967409" y="3742882"/>
            <a:ext cx="1400178" cy="810507"/>
          </a:xfrm>
          <a:prstGeom prst="notchedRightArrow">
            <a:avLst/>
          </a:prstGeom>
          <a:noFill/>
          <a:ln w="19050">
            <a:solidFill>
              <a:schemeClr val="bg1">
                <a:lumMod val="65000"/>
              </a:schemeClr>
            </a:solidFill>
            <a:prstDash val="solid"/>
            <a:round/>
            <a:headEnd/>
            <a:tailEnd/>
          </a:ln>
        </p:spPr>
        <p:txBody>
          <a:bodyPr rtlCol="0" anchor="ctr"/>
          <a:lstStyle/>
          <a:p>
            <a:pPr algn="ctr"/>
            <a:r>
              <a:rPr lang="tr-TR" sz="1200" b="1" dirty="0" smtClean="0">
                <a:solidFill>
                  <a:srgbClr val="000000"/>
                </a:solidFill>
                <a:latin typeface="Calibri" pitchFamily="34" charset="0"/>
                <a:cs typeface="Calibri" pitchFamily="34" charset="0"/>
              </a:rPr>
              <a:t>Analizi Detaylandır</a:t>
            </a:r>
            <a:endParaRPr lang="tr-TR" sz="1200" b="1" dirty="0">
              <a:solidFill>
                <a:srgbClr val="000000"/>
              </a:solidFill>
              <a:latin typeface="Calibri" pitchFamily="34" charset="0"/>
              <a:cs typeface="Calibri" pitchFamily="34" charset="0"/>
            </a:endParaRPr>
          </a:p>
        </p:txBody>
      </p:sp>
      <p:grpSp>
        <p:nvGrpSpPr>
          <p:cNvPr id="21" name="Grup 20"/>
          <p:cNvGrpSpPr/>
          <p:nvPr/>
        </p:nvGrpSpPr>
        <p:grpSpPr>
          <a:xfrm>
            <a:off x="334479" y="990740"/>
            <a:ext cx="8475038" cy="612000"/>
            <a:chOff x="345112" y="1447959"/>
            <a:chExt cx="8475038" cy="612000"/>
          </a:xfrm>
        </p:grpSpPr>
        <p:sp>
          <p:nvSpPr>
            <p:cNvPr id="22"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Makro Ayrıştırma Algoritması</a:t>
              </a:r>
            </a:p>
          </p:txBody>
        </p:sp>
        <p:grpSp>
          <p:nvGrpSpPr>
            <p:cNvPr id="24" name="Group 9"/>
            <p:cNvGrpSpPr>
              <a:grpSpLocks noChangeAspect="1"/>
            </p:cNvGrpSpPr>
            <p:nvPr/>
          </p:nvGrpSpPr>
          <p:grpSpPr bwMode="auto">
            <a:xfrm>
              <a:off x="345112" y="1447959"/>
              <a:ext cx="612000" cy="612000"/>
              <a:chOff x="1710" y="1035"/>
              <a:chExt cx="2316" cy="2316"/>
            </a:xfrm>
          </p:grpSpPr>
          <p:grpSp>
            <p:nvGrpSpPr>
              <p:cNvPr id="26" name="Group 10"/>
              <p:cNvGrpSpPr>
                <a:grpSpLocks/>
              </p:cNvGrpSpPr>
              <p:nvPr/>
            </p:nvGrpSpPr>
            <p:grpSpPr bwMode="auto">
              <a:xfrm rot="3600000">
                <a:off x="1710" y="1035"/>
                <a:ext cx="2316" cy="2316"/>
                <a:chOff x="1710" y="1035"/>
                <a:chExt cx="2316" cy="2316"/>
              </a:xfrm>
            </p:grpSpPr>
            <p:sp>
              <p:nvSpPr>
                <p:cNvPr id="31"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32"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33"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27" name="Group 14"/>
              <p:cNvGrpSpPr>
                <a:grpSpLocks/>
              </p:cNvGrpSpPr>
              <p:nvPr/>
            </p:nvGrpSpPr>
            <p:grpSpPr bwMode="auto">
              <a:xfrm rot="7200000">
                <a:off x="2059" y="1386"/>
                <a:ext cx="1616" cy="1614"/>
                <a:chOff x="2060" y="1387"/>
                <a:chExt cx="1616" cy="1614"/>
              </a:xfrm>
            </p:grpSpPr>
            <p:sp>
              <p:nvSpPr>
                <p:cNvPr id="28"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9"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0"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Tree>
    <p:extLst>
      <p:ext uri="{BB962C8B-B14F-4D97-AF65-F5344CB8AC3E}">
        <p14:creationId xmlns:p14="http://schemas.microsoft.com/office/powerpoint/2010/main" val="2814930860"/>
      </p:ext>
    </p:extLst>
  </p:cSld>
  <p:clrMapOvr>
    <a:masterClrMapping/>
  </p:clrMapOvr>
  <p:transition>
    <p:fade/>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2" name="Grup 1"/>
          <p:cNvGrpSpPr/>
          <p:nvPr/>
        </p:nvGrpSpPr>
        <p:grpSpPr>
          <a:xfrm>
            <a:off x="1288256" y="1253330"/>
            <a:ext cx="6543676" cy="4618766"/>
            <a:chOff x="1047749" y="1539080"/>
            <a:chExt cx="6543676" cy="4618766"/>
          </a:xfrm>
        </p:grpSpPr>
        <p:sp>
          <p:nvSpPr>
            <p:cNvPr id="58456" name="Rectangle 11"/>
            <p:cNvSpPr>
              <a:spLocks noChangeArrowheads="1"/>
            </p:cNvSpPr>
            <p:nvPr/>
          </p:nvSpPr>
          <p:spPr bwMode="gray">
            <a:xfrm>
              <a:off x="1047749" y="1539080"/>
              <a:ext cx="6534000"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Makro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1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76325" y="1938271"/>
              <a:ext cx="6515100" cy="4219575"/>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207993003"/>
      </p:ext>
    </p:extLst>
  </p:cSld>
  <p:clrMapOvr>
    <a:masterClrMapping/>
  </p:clrMapOvr>
  <p:transition>
    <p:fade/>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Acil Eylem Planı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Makro </a:t>
            </a:r>
            <a:r>
              <a:rPr lang="tr-TR" sz="2000" b="1" i="1" dirty="0">
                <a:solidFill>
                  <a:srgbClr val="000000"/>
                </a:solidFill>
                <a:latin typeface="Calibri" pitchFamily="34" charset="0"/>
                <a:cs typeface="Calibri" pitchFamily="34" charset="0"/>
              </a:rPr>
              <a:t>ayrıştırma</a:t>
            </a:r>
            <a:r>
              <a:rPr lang="tr-TR" sz="2000" i="1" dirty="0">
                <a:solidFill>
                  <a:srgbClr val="000000"/>
                </a:solidFill>
                <a:latin typeface="Calibri" pitchFamily="34" charset="0"/>
                <a:cs typeface="Calibri" pitchFamily="34" charset="0"/>
              </a:rPr>
              <a:t> algoritması uygulanırken özellikle kimyasal proses ünitesi içeren </a:t>
            </a:r>
            <a:r>
              <a:rPr lang="tr-TR" sz="2000" i="1" dirty="0" smtClean="0">
                <a:solidFill>
                  <a:srgbClr val="000000"/>
                </a:solidFill>
                <a:latin typeface="Calibri" pitchFamily="34" charset="0"/>
                <a:cs typeface="Calibri" pitchFamily="34" charset="0"/>
              </a:rPr>
              <a:t>yada yanıcı</a:t>
            </a:r>
            <a:r>
              <a:rPr lang="tr-TR" sz="2000" i="1" dirty="0">
                <a:solidFill>
                  <a:srgbClr val="000000"/>
                </a:solidFill>
                <a:latin typeface="Calibri" pitchFamily="34" charset="0"/>
                <a:cs typeface="Calibri" pitchFamily="34" charset="0"/>
              </a:rPr>
              <a:t>, parlayıcı, patlayıcı maddelerle çalışmalar yapılan veya basınçlı kapların </a:t>
            </a:r>
            <a:r>
              <a:rPr lang="tr-TR" sz="2000" i="1" dirty="0" smtClean="0">
                <a:solidFill>
                  <a:srgbClr val="000000"/>
                </a:solidFill>
                <a:latin typeface="Calibri" pitchFamily="34" charset="0"/>
                <a:cs typeface="Calibri" pitchFamily="34" charset="0"/>
              </a:rPr>
              <a:t>bulunduğu bölümler </a:t>
            </a:r>
            <a:r>
              <a:rPr lang="tr-TR" sz="2000" i="1" dirty="0">
                <a:solidFill>
                  <a:srgbClr val="000000"/>
                </a:solidFill>
                <a:latin typeface="Calibri" pitchFamily="34" charset="0"/>
                <a:cs typeface="Calibri" pitchFamily="34" charset="0"/>
              </a:rPr>
              <a:t>işaretlenmelidir</a:t>
            </a:r>
            <a:r>
              <a:rPr lang="tr-TR" sz="2000"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Mikro ayrıştırma </a:t>
            </a:r>
            <a:r>
              <a:rPr lang="tr-TR" sz="2000" i="1" dirty="0">
                <a:solidFill>
                  <a:srgbClr val="000000"/>
                </a:solidFill>
                <a:latin typeface="Calibri" pitchFamily="34" charset="0"/>
                <a:cs typeface="Calibri" pitchFamily="34" charset="0"/>
              </a:rPr>
              <a:t>uygulanırken bu bölümlerdeki </a:t>
            </a:r>
            <a:r>
              <a:rPr lang="tr-TR" sz="2000" i="1" dirty="0" smtClean="0">
                <a:solidFill>
                  <a:srgbClr val="000000"/>
                </a:solidFill>
                <a:latin typeface="Calibri" pitchFamily="34" charset="0"/>
                <a:cs typeface="Calibri" pitchFamily="34" charset="0"/>
              </a:rPr>
              <a:t>etkiler de göz önüne </a:t>
            </a:r>
            <a:r>
              <a:rPr lang="tr-TR" sz="2000" i="1" dirty="0">
                <a:solidFill>
                  <a:srgbClr val="000000"/>
                </a:solidFill>
                <a:latin typeface="Calibri" pitchFamily="34" charset="0"/>
                <a:cs typeface="Calibri" pitchFamily="34" charset="0"/>
              </a:rPr>
              <a:t>alınarak, işyerlerinde mutlaka </a:t>
            </a:r>
            <a:r>
              <a:rPr lang="tr-TR" sz="2000" i="1" dirty="0" smtClean="0">
                <a:solidFill>
                  <a:srgbClr val="000000"/>
                </a:solidFill>
                <a:latin typeface="Calibri" pitchFamily="34" charset="0"/>
                <a:cs typeface="Calibri" pitchFamily="34" charset="0"/>
              </a:rPr>
              <a:t>“</a:t>
            </a:r>
            <a:r>
              <a:rPr lang="tr-TR" sz="2000" i="1" dirty="0">
                <a:solidFill>
                  <a:srgbClr val="000000"/>
                </a:solidFill>
                <a:latin typeface="Calibri" pitchFamily="34" charset="0"/>
                <a:cs typeface="Calibri" pitchFamily="34" charset="0"/>
              </a:rPr>
              <a:t>Acil Eylem</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Planı” hazırlanmalıdır.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6846127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3" name="Rectangle 7"/>
          <p:cNvSpPr>
            <a:spLocks noChangeArrowheads="1"/>
          </p:cNvSpPr>
          <p:nvPr/>
        </p:nvSpPr>
        <p:spPr bwMode="gray">
          <a:xfrm>
            <a:off x="288224" y="1068388"/>
            <a:ext cx="4217719" cy="712911"/>
          </a:xfrm>
          <a:prstGeom prst="rect">
            <a:avLst/>
          </a:prstGeom>
          <a:solidFill>
            <a:schemeClr val="accent2">
              <a:lumMod val="75000"/>
            </a:schemeClr>
          </a:solidFill>
          <a:ln w="12700">
            <a:solidFill>
              <a:schemeClr val="bg1">
                <a:lumMod val="85000"/>
              </a:schemeClr>
            </a:solidFill>
            <a:miter lim="800000"/>
            <a:headEnd/>
            <a:tailEnd/>
          </a:ln>
          <a:effectLst>
            <a:outerShdw dist="53882" dir="2700000" algn="ctr" rotWithShape="0">
              <a:srgbClr val="808080">
                <a:alpha val="50000"/>
              </a:srgbClr>
            </a:outerShdw>
          </a:effectLst>
        </p:spPr>
        <p:txBody>
          <a:bodyPr lIns="0" tIns="0" rIns="0" bIns="0" anchor="ctr"/>
          <a:lstStyle/>
          <a:p>
            <a:pPr marL="342900" indent="-342900"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ACİL EYLEM GEREKEN DURUMLAR</a:t>
            </a:r>
            <a:endParaRPr lang="en-GB" sz="1600" b="1" dirty="0">
              <a:solidFill>
                <a:srgbClr val="FFFFFF"/>
              </a:solidFill>
              <a:latin typeface="Cambria Math" pitchFamily="18" charset="0"/>
              <a:ea typeface="Cambria Math" pitchFamily="18" charset="0"/>
              <a:cs typeface="Arial" pitchFamily="34" charset="0"/>
            </a:endParaRPr>
          </a:p>
        </p:txBody>
      </p:sp>
      <p:sp>
        <p:nvSpPr>
          <p:cNvPr id="20" name="Rectangle 7"/>
          <p:cNvSpPr>
            <a:spLocks noChangeArrowheads="1"/>
          </p:cNvSpPr>
          <p:nvPr/>
        </p:nvSpPr>
        <p:spPr bwMode="gray">
          <a:xfrm>
            <a:off x="4617524" y="1068388"/>
            <a:ext cx="4217719" cy="712911"/>
          </a:xfrm>
          <a:prstGeom prst="rect">
            <a:avLst/>
          </a:prstGeom>
          <a:solidFill>
            <a:schemeClr val="tx2">
              <a:lumMod val="75000"/>
            </a:schemeClr>
          </a:solidFill>
          <a:ln w="12700">
            <a:solidFill>
              <a:srgbClr val="DDDDDD"/>
            </a:solidFill>
            <a:miter lim="800000"/>
            <a:headEnd/>
            <a:tailEnd/>
          </a:ln>
          <a:effectLst>
            <a:outerShdw dist="53882" dir="2700000" algn="ctr" rotWithShape="0">
              <a:srgbClr val="808080">
                <a:alpha val="50000"/>
              </a:srgbClr>
            </a:outerShdw>
          </a:effectLst>
        </p:spPr>
        <p:txBody>
          <a:bodyPr lIns="0" tIns="0" rIns="0" bIns="0" anchor="ctr"/>
          <a:lstStyle/>
          <a:p>
            <a:pPr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ACİL EYLEM EKİLERİ</a:t>
            </a:r>
            <a:endParaRPr lang="en-GB" sz="1600" b="1" dirty="0">
              <a:solidFill>
                <a:srgbClr val="FFFFFF"/>
              </a:solidFill>
              <a:latin typeface="Cambria Math" pitchFamily="18" charset="0"/>
              <a:ea typeface="Cambria Math" pitchFamily="18" charset="0"/>
              <a:cs typeface="Arial" pitchFamily="34" charset="0"/>
            </a:endParaRPr>
          </a:p>
        </p:txBody>
      </p:sp>
      <p:sp>
        <p:nvSpPr>
          <p:cNvPr id="22" name="Rectangle 3"/>
          <p:cNvSpPr>
            <a:spLocks noChangeArrowheads="1"/>
          </p:cNvSpPr>
          <p:nvPr/>
        </p:nvSpPr>
        <p:spPr bwMode="gray">
          <a:xfrm>
            <a:off x="2882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Yangın</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Patlama</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Deprem</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Sel</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İnsan </a:t>
            </a:r>
            <a:r>
              <a:rPr lang="tr-TR" sz="2000" b="1" i="1" dirty="0">
                <a:solidFill>
                  <a:srgbClr val="000000"/>
                </a:solidFill>
                <a:latin typeface="Calibri" pitchFamily="34" charset="0"/>
                <a:cs typeface="Calibri" pitchFamily="34" charset="0"/>
              </a:rPr>
              <a:t>sağlığını tehdit edici bir olay</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Çevre </a:t>
            </a:r>
            <a:r>
              <a:rPr lang="tr-TR" sz="2000" b="1" i="1" dirty="0">
                <a:solidFill>
                  <a:srgbClr val="000000"/>
                </a:solidFill>
                <a:latin typeface="Calibri" pitchFamily="34" charset="0"/>
                <a:cs typeface="Calibri" pitchFamily="34" charset="0"/>
              </a:rPr>
              <a:t>sağlığına etki edici bir olay</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Büyük </a:t>
            </a:r>
            <a:r>
              <a:rPr lang="tr-TR" sz="2000" b="1" i="1" dirty="0">
                <a:solidFill>
                  <a:srgbClr val="000000"/>
                </a:solidFill>
                <a:latin typeface="Calibri" pitchFamily="34" charset="0"/>
                <a:cs typeface="Calibri" pitchFamily="34" charset="0"/>
              </a:rPr>
              <a:t>hasar, zarar ve ziyan </a:t>
            </a:r>
            <a:r>
              <a:rPr lang="tr-TR" sz="2000" b="1" i="1" dirty="0" smtClean="0">
                <a:solidFill>
                  <a:srgbClr val="000000"/>
                </a:solidFill>
                <a:latin typeface="Calibri" pitchFamily="34" charset="0"/>
                <a:cs typeface="Calibri" pitchFamily="34" charset="0"/>
              </a:rPr>
              <a:t>oluşturacak </a:t>
            </a:r>
            <a:r>
              <a:rPr lang="tr-TR" sz="2000" b="1" i="1" dirty="0">
                <a:solidFill>
                  <a:srgbClr val="000000"/>
                </a:solidFill>
                <a:latin typeface="Calibri" pitchFamily="34" charset="0"/>
                <a:cs typeface="Calibri" pitchFamily="34" charset="0"/>
              </a:rPr>
              <a:t>durumlar</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Domino </a:t>
            </a:r>
            <a:r>
              <a:rPr lang="tr-TR" sz="2000" b="1" i="1" dirty="0">
                <a:solidFill>
                  <a:srgbClr val="000000"/>
                </a:solidFill>
                <a:latin typeface="Calibri" pitchFamily="34" charset="0"/>
                <a:cs typeface="Calibri" pitchFamily="34" charset="0"/>
              </a:rPr>
              <a:t>etkisi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İnsan </a:t>
            </a:r>
            <a:r>
              <a:rPr lang="tr-TR" sz="2000" b="1" i="1" dirty="0">
                <a:solidFill>
                  <a:srgbClr val="000000"/>
                </a:solidFill>
                <a:latin typeface="Calibri" pitchFamily="34" charset="0"/>
                <a:cs typeface="Calibri" pitchFamily="34" charset="0"/>
              </a:rPr>
              <a:t>sağlığının hemen yada uzun vadede etkilenmesine neden olabilecek </a:t>
            </a:r>
            <a:r>
              <a:rPr lang="tr-TR" sz="2000" b="1" i="1" dirty="0" smtClean="0">
                <a:solidFill>
                  <a:srgbClr val="000000"/>
                </a:solidFill>
                <a:latin typeface="Calibri" pitchFamily="34" charset="0"/>
                <a:cs typeface="Calibri" pitchFamily="34" charset="0"/>
              </a:rPr>
              <a:t>kimyasal madde/gaz </a:t>
            </a:r>
            <a:r>
              <a:rPr lang="tr-TR" sz="2000" b="1" i="1" dirty="0">
                <a:solidFill>
                  <a:srgbClr val="000000"/>
                </a:solidFill>
                <a:latin typeface="Calibri" pitchFamily="34" charset="0"/>
                <a:cs typeface="Calibri" pitchFamily="34" charset="0"/>
              </a:rPr>
              <a:t>ve zehirli maddelerin dökülmesine veya yayılmasına neden olan olay</a:t>
            </a:r>
            <a:endParaRPr lang="tr-TR" sz="2000" i="1" dirty="0">
              <a:solidFill>
                <a:srgbClr val="000000"/>
              </a:solidFill>
              <a:latin typeface="Calibri" pitchFamily="34" charset="0"/>
              <a:cs typeface="Calibri" pitchFamily="34" charset="0"/>
            </a:endParaRPr>
          </a:p>
        </p:txBody>
      </p:sp>
      <p:sp>
        <p:nvSpPr>
          <p:cNvPr id="23" name="Rectangle 3"/>
          <p:cNvSpPr>
            <a:spLocks noChangeArrowheads="1"/>
          </p:cNvSpPr>
          <p:nvPr/>
        </p:nvSpPr>
        <p:spPr bwMode="gray">
          <a:xfrm>
            <a:off x="46175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a:solidFill>
                  <a:srgbClr val="000000"/>
                </a:solidFill>
                <a:latin typeface="Calibri" pitchFamily="34" charset="0"/>
                <a:cs typeface="Calibri" pitchFamily="34" charset="0"/>
              </a:rPr>
              <a:t>Yangın Ekibi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İlk </a:t>
            </a:r>
            <a:r>
              <a:rPr lang="tr-TR" sz="2000" b="1" i="1" dirty="0">
                <a:solidFill>
                  <a:srgbClr val="000000"/>
                </a:solidFill>
                <a:latin typeface="Calibri" pitchFamily="34" charset="0"/>
                <a:cs typeface="Calibri" pitchFamily="34" charset="0"/>
              </a:rPr>
              <a:t>Yardım Ekibi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Güvenlik </a:t>
            </a:r>
            <a:r>
              <a:rPr lang="tr-TR" sz="2000" b="1" i="1" dirty="0">
                <a:solidFill>
                  <a:srgbClr val="000000"/>
                </a:solidFill>
                <a:latin typeface="Calibri" pitchFamily="34" charset="0"/>
                <a:cs typeface="Calibri" pitchFamily="34" charset="0"/>
              </a:rPr>
              <a:t>Ekibi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Bakım </a:t>
            </a:r>
            <a:r>
              <a:rPr lang="tr-TR" sz="2000" b="1" i="1" dirty="0">
                <a:solidFill>
                  <a:srgbClr val="000000"/>
                </a:solidFill>
                <a:latin typeface="Calibri" pitchFamily="34" charset="0"/>
                <a:cs typeface="Calibri" pitchFamily="34" charset="0"/>
              </a:rPr>
              <a:t>Ekibi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Sızıntı </a:t>
            </a:r>
            <a:r>
              <a:rPr lang="tr-TR" sz="2000" b="1" i="1" dirty="0">
                <a:solidFill>
                  <a:srgbClr val="000000"/>
                </a:solidFill>
                <a:latin typeface="Calibri" pitchFamily="34" charset="0"/>
                <a:cs typeface="Calibri" pitchFamily="34" charset="0"/>
              </a:rPr>
              <a:t>Kontrol Ekibi</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Refakat </a:t>
            </a:r>
            <a:r>
              <a:rPr lang="tr-TR" sz="2000" b="1" i="1" dirty="0">
                <a:solidFill>
                  <a:srgbClr val="000000"/>
                </a:solidFill>
                <a:latin typeface="Calibri" pitchFamily="34" charset="0"/>
                <a:cs typeface="Calibri" pitchFamily="34" charset="0"/>
              </a:rPr>
              <a:t>Etmekle Görevli Ekip</a:t>
            </a:r>
            <a:endParaRPr lang="tr-TR" b="1" i="1" dirty="0">
              <a:solidFill>
                <a:srgbClr val="000000"/>
              </a:solidFill>
              <a:latin typeface="Calibri" pitchFamily="34" charset="0"/>
              <a:cs typeface="Calibri" pitchFamily="34" charset="0"/>
            </a:endParaRPr>
          </a:p>
        </p:txBody>
      </p:sp>
      <p:sp>
        <p:nvSpPr>
          <p:cNvPr id="2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HARİTASI / MAKRO AYRIŞTIRMA</a:t>
            </a:r>
            <a:endPar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35743209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300"/>
                                        <p:tgtEl>
                                          <p:spTgt spid="1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300"/>
                                        <p:tgtEl>
                                          <p:spTgt spid="22"/>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300"/>
                                        <p:tgtEl>
                                          <p:spTgt spid="20"/>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22" grpId="0" animBg="1"/>
      <p:bldP spid="23"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6" name="Grup 5"/>
          <p:cNvGrpSpPr/>
          <p:nvPr/>
        </p:nvGrpSpPr>
        <p:grpSpPr>
          <a:xfrm>
            <a:off x="754856" y="1058863"/>
            <a:ext cx="7617619" cy="5215116"/>
            <a:chOff x="1296441" y="1253330"/>
            <a:chExt cx="6545915" cy="5215116"/>
          </a:xfrm>
        </p:grpSpPr>
        <p:sp>
          <p:nvSpPr>
            <p:cNvPr id="58456" name="Rectangle 11"/>
            <p:cNvSpPr>
              <a:spLocks noChangeArrowheads="1"/>
            </p:cNvSpPr>
            <p:nvPr/>
          </p:nvSpPr>
          <p:spPr bwMode="gray">
            <a:xfrm>
              <a:off x="1296441" y="1253330"/>
              <a:ext cx="6534000"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Makro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19"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6356" y="1638785"/>
              <a:ext cx="6516000" cy="4829661"/>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1876229697"/>
      </p:ext>
    </p:extLst>
  </p:cSld>
  <p:clrMapOvr>
    <a:masterClrMapping/>
  </p:clrMapOvr>
  <p:transition>
    <p:fade/>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Mikro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İşletmede makro ayrıştırma yapıldıktan sonra, daha zor bir aşama olan </a:t>
            </a:r>
            <a:r>
              <a:rPr lang="tr-TR" sz="2000" i="1" dirty="0" smtClean="0">
                <a:solidFill>
                  <a:srgbClr val="000000"/>
                </a:solidFill>
                <a:latin typeface="Calibri" pitchFamily="34" charset="0"/>
                <a:cs typeface="Calibri" pitchFamily="34" charset="0"/>
              </a:rPr>
              <a:t>mikro ayrıştırmaya </a:t>
            </a:r>
            <a:r>
              <a:rPr lang="tr-TR" sz="2000" i="1" dirty="0">
                <a:solidFill>
                  <a:srgbClr val="000000"/>
                </a:solidFill>
                <a:latin typeface="Calibri" pitchFamily="34" charset="0"/>
                <a:cs typeface="Calibri" pitchFamily="34" charset="0"/>
              </a:rPr>
              <a:t>geçilmelidir. Mikro ayrıştırma yapılırken, bilgi bankalarına ihtiyaç vardır. Bu</a:t>
            </a:r>
          </a:p>
          <a:p>
            <a:pPr algn="ctr">
              <a:spcAft>
                <a:spcPts val="0"/>
              </a:spcAft>
              <a:buClr>
                <a:srgbClr val="292929"/>
              </a:buClr>
              <a:defRPr/>
            </a:pPr>
            <a:r>
              <a:rPr lang="tr-TR" sz="2000" i="1" dirty="0">
                <a:solidFill>
                  <a:srgbClr val="000000"/>
                </a:solidFill>
                <a:latin typeface="Calibri" pitchFamily="34" charset="0"/>
                <a:cs typeface="Calibri" pitchFamily="34" charset="0"/>
              </a:rPr>
              <a:t>bankaların oluşturulması hem tecrübe gerektirir </a:t>
            </a:r>
            <a:r>
              <a:rPr lang="tr-TR" sz="2000" i="1" dirty="0" smtClean="0">
                <a:solidFill>
                  <a:srgbClr val="000000"/>
                </a:solidFill>
                <a:latin typeface="Calibri" pitchFamily="34" charset="0"/>
                <a:cs typeface="Calibri" pitchFamily="34" charset="0"/>
              </a:rPr>
              <a:t>hem de </a:t>
            </a:r>
            <a:r>
              <a:rPr lang="tr-TR" sz="2000" i="1" dirty="0">
                <a:solidFill>
                  <a:srgbClr val="000000"/>
                </a:solidFill>
                <a:latin typeface="Calibri" pitchFamily="34" charset="0"/>
                <a:cs typeface="Calibri" pitchFamily="34" charset="0"/>
              </a:rPr>
              <a:t>yoğun çalışmaya ihtiyaç vardır</a:t>
            </a:r>
            <a:r>
              <a:rPr lang="tr-TR" sz="2000"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“Bu aşamada mikro ayrıştırma algoritmanın yanlış uygulanması, bir </a:t>
            </a:r>
            <a:r>
              <a:rPr lang="tr-TR" sz="2000" b="1" i="1" dirty="0" smtClean="0">
                <a:solidFill>
                  <a:srgbClr val="000000"/>
                </a:solidFill>
                <a:latin typeface="Calibri" pitchFamily="34" charset="0"/>
                <a:cs typeface="Calibri" pitchFamily="34" charset="0"/>
              </a:rPr>
              <a:t>sonraki aşamaların başarısını azaltacaktır</a:t>
            </a:r>
            <a:r>
              <a:rPr lang="tr-TR" sz="2000" b="1"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58349242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 name="Grup 2"/>
          <p:cNvGrpSpPr/>
          <p:nvPr/>
        </p:nvGrpSpPr>
        <p:grpSpPr>
          <a:xfrm>
            <a:off x="1278731" y="1224755"/>
            <a:ext cx="6554099" cy="3813970"/>
            <a:chOff x="1278731" y="1224755"/>
            <a:chExt cx="6554099" cy="3813970"/>
          </a:xfrm>
        </p:grpSpPr>
        <p:sp>
          <p:nvSpPr>
            <p:cNvPr id="58456" name="Rectangle 11"/>
            <p:cNvSpPr>
              <a:spLocks noChangeArrowheads="1"/>
            </p:cNvSpPr>
            <p:nvPr/>
          </p:nvSpPr>
          <p:spPr bwMode="gray">
            <a:xfrm>
              <a:off x="1278731" y="122475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Mikro Ayrıştırma Algoritması</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16830" y="1613693"/>
              <a:ext cx="6516000" cy="3425032"/>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 name="Metin kutusu 1"/>
          <p:cNvSpPr txBox="1"/>
          <p:nvPr/>
        </p:nvSpPr>
        <p:spPr>
          <a:xfrm>
            <a:off x="1316830" y="5029191"/>
            <a:ext cx="6515999" cy="369332"/>
          </a:xfrm>
          <a:prstGeom prst="rect">
            <a:avLst/>
          </a:prstGeom>
          <a:noFill/>
        </p:spPr>
        <p:txBody>
          <a:bodyPr wrap="square" rtlCol="0">
            <a:spAutoFit/>
          </a:bodyPr>
          <a:lstStyle/>
          <a:p>
            <a:pPr algn="ctr"/>
            <a:r>
              <a:rPr lang="tr-TR" b="1" i="1" dirty="0">
                <a:latin typeface="Calibri" pitchFamily="34" charset="0"/>
                <a:cs typeface="Calibri" pitchFamily="34" charset="0"/>
              </a:rPr>
              <a:t>Bilgi Bankası Veri Kullanımı </a:t>
            </a:r>
            <a:r>
              <a:rPr lang="tr-TR" b="1" i="1" dirty="0" smtClean="0">
                <a:latin typeface="Calibri" pitchFamily="34" charset="0"/>
                <a:cs typeface="Calibri" pitchFamily="34" charset="0"/>
              </a:rPr>
              <a:t>/ Veri </a:t>
            </a:r>
            <a:r>
              <a:rPr lang="tr-TR" b="1" i="1" dirty="0">
                <a:latin typeface="Calibri" pitchFamily="34" charset="0"/>
                <a:cs typeface="Calibri" pitchFamily="34" charset="0"/>
              </a:rPr>
              <a:t>Elde Etme Aşamaları</a:t>
            </a:r>
          </a:p>
        </p:txBody>
      </p:sp>
    </p:spTree>
    <p:extLst>
      <p:ext uri="{BB962C8B-B14F-4D97-AF65-F5344CB8AC3E}">
        <p14:creationId xmlns:p14="http://schemas.microsoft.com/office/powerpoint/2010/main" val="3914898774"/>
      </p:ext>
    </p:extLst>
  </p:cSld>
  <p:clrMapOvr>
    <a:masterClrMapping/>
  </p:clrMapOvr>
  <p:transition>
    <p:fade/>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3" name="Rectangle 7"/>
          <p:cNvSpPr>
            <a:spLocks noChangeArrowheads="1"/>
          </p:cNvSpPr>
          <p:nvPr/>
        </p:nvSpPr>
        <p:spPr bwMode="gray">
          <a:xfrm>
            <a:off x="288224" y="1068388"/>
            <a:ext cx="4217719" cy="712911"/>
          </a:xfrm>
          <a:prstGeom prst="rect">
            <a:avLst/>
          </a:prstGeom>
          <a:solidFill>
            <a:schemeClr val="accent2">
              <a:lumMod val="75000"/>
            </a:schemeClr>
          </a:solidFill>
          <a:ln w="12700">
            <a:solidFill>
              <a:schemeClr val="bg1">
                <a:lumMod val="85000"/>
              </a:schemeClr>
            </a:solidFill>
            <a:miter lim="800000"/>
            <a:headEnd/>
            <a:tailEnd/>
          </a:ln>
          <a:effectLst>
            <a:outerShdw dist="53882" dir="2700000" algn="ctr" rotWithShape="0">
              <a:srgbClr val="808080">
                <a:alpha val="50000"/>
              </a:srgbClr>
            </a:outerShdw>
          </a:effectLst>
        </p:spPr>
        <p:txBody>
          <a:bodyPr lIns="0" tIns="0" rIns="0" bIns="0" anchor="ctr"/>
          <a:lstStyle/>
          <a:p>
            <a:pPr marL="342900" indent="-342900"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OLUŞTURULACAK BİLGİ BANKALARI </a:t>
            </a:r>
            <a:endParaRPr lang="en-GB" sz="1600" b="1" dirty="0">
              <a:solidFill>
                <a:srgbClr val="FFFFFF"/>
              </a:solidFill>
              <a:latin typeface="Cambria Math" pitchFamily="18" charset="0"/>
              <a:ea typeface="Cambria Math" pitchFamily="18" charset="0"/>
              <a:cs typeface="Arial" pitchFamily="34" charset="0"/>
            </a:endParaRPr>
          </a:p>
        </p:txBody>
      </p:sp>
      <p:sp>
        <p:nvSpPr>
          <p:cNvPr id="20" name="Rectangle 7"/>
          <p:cNvSpPr>
            <a:spLocks noChangeArrowheads="1"/>
          </p:cNvSpPr>
          <p:nvPr/>
        </p:nvSpPr>
        <p:spPr bwMode="gray">
          <a:xfrm>
            <a:off x="4617524" y="1068388"/>
            <a:ext cx="4217719" cy="712911"/>
          </a:xfrm>
          <a:prstGeom prst="rect">
            <a:avLst/>
          </a:prstGeom>
          <a:solidFill>
            <a:schemeClr val="tx2">
              <a:lumMod val="75000"/>
            </a:schemeClr>
          </a:solidFill>
          <a:ln w="12700">
            <a:solidFill>
              <a:srgbClr val="DDDDDD"/>
            </a:solidFill>
            <a:miter lim="800000"/>
            <a:headEnd/>
            <a:tailEnd/>
          </a:ln>
          <a:effectLst>
            <a:outerShdw dist="53882" dir="2700000" algn="ctr" rotWithShape="0">
              <a:srgbClr val="808080">
                <a:alpha val="50000"/>
              </a:srgbClr>
            </a:outerShdw>
          </a:effectLst>
        </p:spPr>
        <p:txBody>
          <a:bodyPr lIns="0" tIns="0" rIns="0" bIns="0" anchor="ctr"/>
          <a:lstStyle/>
          <a:p>
            <a:pPr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OLUŞTURULACAK ALGORİTMALAR</a:t>
            </a:r>
            <a:endParaRPr lang="en-GB" sz="1600" b="1" dirty="0">
              <a:solidFill>
                <a:srgbClr val="FFFFFF"/>
              </a:solidFill>
              <a:latin typeface="Cambria Math" pitchFamily="18" charset="0"/>
              <a:ea typeface="Cambria Math" pitchFamily="18" charset="0"/>
              <a:cs typeface="Arial" pitchFamily="34" charset="0"/>
            </a:endParaRPr>
          </a:p>
        </p:txBody>
      </p:sp>
      <p:sp>
        <p:nvSpPr>
          <p:cNvPr id="22" name="Rectangle 3"/>
          <p:cNvSpPr>
            <a:spLocks noChangeArrowheads="1"/>
          </p:cNvSpPr>
          <p:nvPr/>
        </p:nvSpPr>
        <p:spPr bwMode="gray">
          <a:xfrm>
            <a:off x="2882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Yapı </a:t>
            </a:r>
            <a:r>
              <a:rPr lang="tr-TR" sz="2000" b="1" i="1" dirty="0">
                <a:solidFill>
                  <a:srgbClr val="000000"/>
                </a:solidFill>
                <a:latin typeface="Calibri" pitchFamily="34" charset="0"/>
                <a:cs typeface="Calibri" pitchFamily="34" charset="0"/>
              </a:rPr>
              <a:t>malzemesi bilgi bankası,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Ekipman </a:t>
            </a:r>
            <a:r>
              <a:rPr lang="tr-TR" sz="2000" b="1" i="1" dirty="0">
                <a:solidFill>
                  <a:srgbClr val="000000"/>
                </a:solidFill>
                <a:latin typeface="Calibri" pitchFamily="34" charset="0"/>
                <a:cs typeface="Calibri" pitchFamily="34" charset="0"/>
              </a:rPr>
              <a:t>özellikli bilgi bankası,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Materyal </a:t>
            </a:r>
            <a:r>
              <a:rPr lang="tr-TR" sz="2000" b="1" i="1" dirty="0">
                <a:solidFill>
                  <a:srgbClr val="000000"/>
                </a:solidFill>
                <a:latin typeface="Calibri" pitchFamily="34" charset="0"/>
                <a:cs typeface="Calibri" pitchFamily="34" charset="0"/>
              </a:rPr>
              <a:t>özellikli bilgi bankası,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Proses </a:t>
            </a:r>
            <a:r>
              <a:rPr lang="tr-TR" sz="2000" b="1" i="1" dirty="0">
                <a:solidFill>
                  <a:srgbClr val="000000"/>
                </a:solidFill>
                <a:latin typeface="Calibri" pitchFamily="34" charset="0"/>
                <a:cs typeface="Calibri" pitchFamily="34" charset="0"/>
              </a:rPr>
              <a:t>ünitesi özellikli bilgi bankası,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Kaza </a:t>
            </a:r>
            <a:r>
              <a:rPr lang="tr-TR" sz="2000" b="1" i="1" dirty="0">
                <a:solidFill>
                  <a:srgbClr val="000000"/>
                </a:solidFill>
                <a:latin typeface="Calibri" pitchFamily="34" charset="0"/>
                <a:cs typeface="Calibri" pitchFamily="34" charset="0"/>
              </a:rPr>
              <a:t>senaryoları bilgi </a:t>
            </a:r>
            <a:r>
              <a:rPr lang="tr-TR" sz="2000" b="1" i="1" dirty="0" smtClean="0">
                <a:solidFill>
                  <a:srgbClr val="000000"/>
                </a:solidFill>
                <a:latin typeface="Calibri" pitchFamily="34" charset="0"/>
                <a:cs typeface="Calibri" pitchFamily="34" charset="0"/>
              </a:rPr>
              <a:t>bankası,</a:t>
            </a:r>
            <a:endParaRPr lang="tr-TR" sz="2000" i="1" dirty="0">
              <a:solidFill>
                <a:srgbClr val="000000"/>
              </a:solidFill>
              <a:latin typeface="Calibri" pitchFamily="34" charset="0"/>
              <a:cs typeface="Calibri" pitchFamily="34" charset="0"/>
            </a:endParaRPr>
          </a:p>
        </p:txBody>
      </p:sp>
      <p:sp>
        <p:nvSpPr>
          <p:cNvPr id="23" name="Rectangle 3"/>
          <p:cNvSpPr>
            <a:spLocks noChangeArrowheads="1"/>
          </p:cNvSpPr>
          <p:nvPr/>
        </p:nvSpPr>
        <p:spPr bwMode="gray">
          <a:xfrm>
            <a:off x="46175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Ekipman </a:t>
            </a:r>
            <a:r>
              <a:rPr lang="tr-TR" sz="2000" b="1" i="1" dirty="0">
                <a:solidFill>
                  <a:srgbClr val="000000"/>
                </a:solidFill>
                <a:latin typeface="Calibri" pitchFamily="34" charset="0"/>
                <a:cs typeface="Calibri" pitchFamily="34" charset="0"/>
              </a:rPr>
              <a:t>gözetleme algoritması,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Ekipman </a:t>
            </a:r>
            <a:r>
              <a:rPr lang="tr-TR" sz="2000" b="1" i="1" dirty="0">
                <a:solidFill>
                  <a:srgbClr val="000000"/>
                </a:solidFill>
                <a:latin typeface="Calibri" pitchFamily="34" charset="0"/>
                <a:cs typeface="Calibri" pitchFamily="34" charset="0"/>
              </a:rPr>
              <a:t>davranış algoritması,</a:t>
            </a: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Kaza senaryosu sonuç algoritmasıdır</a:t>
            </a:r>
            <a:r>
              <a:rPr lang="tr-TR" sz="2000" b="1" i="1" dirty="0">
                <a:solidFill>
                  <a:srgbClr val="000000"/>
                </a:solidFill>
                <a:latin typeface="Calibri" pitchFamily="34" charset="0"/>
                <a:cs typeface="Calibri" pitchFamily="34" charset="0"/>
              </a:rPr>
              <a:t>.</a:t>
            </a:r>
            <a:endParaRPr lang="tr-TR" b="1" i="1" dirty="0">
              <a:solidFill>
                <a:srgbClr val="000000"/>
              </a:solidFill>
              <a:latin typeface="Calibri" pitchFamily="34" charset="0"/>
              <a:cs typeface="Calibri" pitchFamily="34" charset="0"/>
            </a:endParaRPr>
          </a:p>
        </p:txBody>
      </p:sp>
      <p:sp>
        <p:nvSpPr>
          <p:cNvPr id="2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HARİTASI /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MİKRO </a:t>
            </a: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AYRIŞTIRMA</a:t>
            </a:r>
          </a:p>
        </p:txBody>
      </p:sp>
    </p:spTree>
    <p:extLst>
      <p:ext uri="{BB962C8B-B14F-4D97-AF65-F5344CB8AC3E}">
        <p14:creationId xmlns:p14="http://schemas.microsoft.com/office/powerpoint/2010/main" val="31153567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300"/>
                                        <p:tgtEl>
                                          <p:spTgt spid="1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300"/>
                                        <p:tgtEl>
                                          <p:spTgt spid="22"/>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300"/>
                                        <p:tgtEl>
                                          <p:spTgt spid="20"/>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22" grpId="0" animBg="1"/>
      <p:bldP spid="23"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HARİTASI / </a:t>
            </a:r>
            <a:r>
              <a:rPr lang="tr-TR" sz="2000" noProof="1">
                <a:solidFill>
                  <a:srgbClr val="FFFFFF"/>
                </a:solidFill>
                <a:effectLst>
                  <a:outerShdw blurRad="38100" dist="38100" dir="2700000" algn="tl">
                    <a:srgbClr val="000000">
                      <a:alpha val="43137"/>
                    </a:srgbClr>
                  </a:outerShdw>
                </a:effectLst>
                <a:latin typeface="Calibri" pitchFamily="34" charset="0"/>
                <a:cs typeface="Calibri" pitchFamily="34" charset="0"/>
              </a:rPr>
              <a:t>Yapı </a:t>
            </a:r>
            <a:r>
              <a:rPr lang="tr-TR" sz="2000"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Malzemesi Bilgi Bankası</a:t>
            </a:r>
            <a:endParaRPr lang="de-DE" sz="2000"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Mikro ayrıştırma algoritması uygularken, işletme içerisindeki yapı malzemeleri </a:t>
            </a:r>
            <a:r>
              <a:rPr lang="tr-TR" sz="2000" i="1" dirty="0" smtClean="0">
                <a:solidFill>
                  <a:srgbClr val="000000"/>
                </a:solidFill>
                <a:latin typeface="Calibri" pitchFamily="34" charset="0"/>
                <a:cs typeface="Calibri" pitchFamily="34" charset="0"/>
              </a:rPr>
              <a:t>ve/veya elemanlarının </a:t>
            </a:r>
            <a:r>
              <a:rPr lang="tr-TR" sz="2000" i="1" dirty="0">
                <a:solidFill>
                  <a:srgbClr val="000000"/>
                </a:solidFill>
                <a:latin typeface="Calibri" pitchFamily="34" charset="0"/>
                <a:cs typeface="Calibri" pitchFamily="34" charset="0"/>
              </a:rPr>
              <a:t>yanıcılık ve dayanıklılık sınıfları ve yangın sınıfı belirlenmeli, bu </a:t>
            </a:r>
            <a:r>
              <a:rPr lang="tr-TR" sz="2000" i="1" dirty="0" smtClean="0">
                <a:solidFill>
                  <a:srgbClr val="000000"/>
                </a:solidFill>
                <a:latin typeface="Calibri" pitchFamily="34" charset="0"/>
                <a:cs typeface="Calibri" pitchFamily="34" charset="0"/>
              </a:rPr>
              <a:t>bilgiler ışığında </a:t>
            </a:r>
            <a:r>
              <a:rPr lang="tr-TR" sz="2000" i="1" dirty="0">
                <a:solidFill>
                  <a:srgbClr val="000000"/>
                </a:solidFill>
                <a:latin typeface="Calibri" pitchFamily="34" charset="0"/>
                <a:cs typeface="Calibri" pitchFamily="34" charset="0"/>
              </a:rPr>
              <a:t>yangın alarm ve tatbikatı, acil eylem planı üretilmeli ve yangın ekibinin eğitimi </a:t>
            </a:r>
            <a:r>
              <a:rPr lang="tr-TR" sz="2000" i="1" dirty="0" smtClean="0">
                <a:solidFill>
                  <a:srgbClr val="000000"/>
                </a:solidFill>
                <a:latin typeface="Calibri" pitchFamily="34" charset="0"/>
                <a:cs typeface="Calibri" pitchFamily="34" charset="0"/>
              </a:rPr>
              <a:t>bu bilgiler </a:t>
            </a:r>
            <a:r>
              <a:rPr lang="tr-TR" sz="2000" i="1" dirty="0">
                <a:solidFill>
                  <a:srgbClr val="000000"/>
                </a:solidFill>
                <a:latin typeface="Calibri" pitchFamily="34" charset="0"/>
                <a:cs typeface="Calibri" pitchFamily="34" charset="0"/>
              </a:rPr>
              <a:t>doğrultusunda yapılmalıdır.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2206655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RAMAK KALA OLAY – KIL PAYI – HASARSIZ OLAY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8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Oluşum </a:t>
            </a:r>
            <a:r>
              <a:rPr lang="tr-TR" sz="2000" i="1" dirty="0">
                <a:solidFill>
                  <a:srgbClr val="000000"/>
                </a:solidFill>
                <a:latin typeface="Calibri" pitchFamily="34" charset="0"/>
                <a:cs typeface="Calibri" pitchFamily="34" charset="0"/>
              </a:rPr>
              <a:t>tarzı itibariyle bir kaza olmasına rağmen sonuçları </a:t>
            </a:r>
            <a:r>
              <a:rPr lang="tr-TR" sz="2000" i="1" dirty="0" smtClean="0">
                <a:solidFill>
                  <a:srgbClr val="000000"/>
                </a:solidFill>
                <a:latin typeface="Calibri" pitchFamily="34" charset="0"/>
                <a:cs typeface="Calibri" pitchFamily="34" charset="0"/>
              </a:rPr>
              <a:t>açısından; </a:t>
            </a:r>
            <a:r>
              <a:rPr lang="tr-TR" sz="2000" b="1" i="1" dirty="0" smtClean="0">
                <a:solidFill>
                  <a:srgbClr val="000000"/>
                </a:solidFill>
                <a:latin typeface="Calibri" pitchFamily="34" charset="0"/>
                <a:cs typeface="Calibri" pitchFamily="34" charset="0"/>
              </a:rPr>
              <a:t>yaralanma</a:t>
            </a:r>
            <a:r>
              <a:rPr lang="tr-TR" sz="2000" b="1" i="1" dirty="0">
                <a:solidFill>
                  <a:srgbClr val="000000"/>
                </a:solidFill>
                <a:latin typeface="Calibri" pitchFamily="34" charset="0"/>
                <a:cs typeface="Calibri" pitchFamily="34" charset="0"/>
              </a:rPr>
              <a:t>, zarar veya hasarın meydana gelmediği </a:t>
            </a:r>
            <a:r>
              <a:rPr lang="tr-TR" sz="2000" b="1" i="1" dirty="0" smtClean="0">
                <a:solidFill>
                  <a:srgbClr val="000000"/>
                </a:solidFill>
                <a:latin typeface="Calibri" pitchFamily="34" charset="0"/>
                <a:cs typeface="Calibri" pitchFamily="34" charset="0"/>
              </a:rPr>
              <a:t>durumdur.»</a:t>
            </a:r>
          </a:p>
          <a:p>
            <a:pPr algn="ctr">
              <a:spcAft>
                <a:spcPts val="0"/>
              </a:spcAft>
              <a:buClr>
                <a:srgbClr val="292929"/>
              </a:buClr>
              <a:defRPr/>
            </a:pPr>
            <a:endParaRPr lang="tr-TR" sz="9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«Kazayla </a:t>
            </a:r>
            <a:r>
              <a:rPr lang="tr-TR" sz="2000" b="1" i="1" dirty="0">
                <a:solidFill>
                  <a:srgbClr val="000000"/>
                </a:solidFill>
                <a:latin typeface="Calibri" pitchFamily="34" charset="0"/>
                <a:cs typeface="Calibri" pitchFamily="34" charset="0"/>
              </a:rPr>
              <a:t>sonuçlanmayan </a:t>
            </a:r>
            <a:r>
              <a:rPr lang="tr-TR" sz="2000" b="1" i="1" dirty="0" smtClean="0">
                <a:solidFill>
                  <a:srgbClr val="000000"/>
                </a:solidFill>
                <a:latin typeface="Calibri" pitchFamily="34" charset="0"/>
                <a:cs typeface="Calibri" pitchFamily="34" charset="0"/>
              </a:rPr>
              <a:t>olaylardır.»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«İşyerinde meydana gelen; çalışan, işyeri ya da iş ekipmanını zarara uğratma potansiyeli olduğu halde zarara uğratmayan olay»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a:t>
            </a:r>
            <a:r>
              <a:rPr lang="tr-TR" sz="2000" i="1" dirty="0">
                <a:solidFill>
                  <a:srgbClr val="000000"/>
                </a:solidFill>
                <a:latin typeface="Calibri" pitchFamily="34" charset="0"/>
                <a:cs typeface="Calibri" pitchFamily="34" charset="0"/>
              </a:rPr>
              <a:t>İSG Risk Değerlendirmesi </a:t>
            </a:r>
            <a:r>
              <a:rPr lang="tr-TR" sz="2000" i="1" dirty="0" smtClean="0">
                <a:solidFill>
                  <a:srgbClr val="000000"/>
                </a:solidFill>
                <a:latin typeface="Calibri" pitchFamily="34" charset="0"/>
                <a:cs typeface="Calibri" pitchFamily="34" charset="0"/>
              </a:rPr>
              <a:t>Yönetmeliği-Aralık-2013)</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11296506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4" name="Grup 3"/>
          <p:cNvGrpSpPr/>
          <p:nvPr/>
        </p:nvGrpSpPr>
        <p:grpSpPr>
          <a:xfrm>
            <a:off x="1269206" y="1224755"/>
            <a:ext cx="6554099" cy="3870485"/>
            <a:chOff x="1269206" y="1224755"/>
            <a:chExt cx="6554099" cy="3870485"/>
          </a:xfrm>
        </p:grpSpPr>
        <p:sp>
          <p:nvSpPr>
            <p:cNvPr id="58456" name="Rectangle 11"/>
            <p:cNvSpPr>
              <a:spLocks noChangeArrowheads="1"/>
            </p:cNvSpPr>
            <p:nvPr/>
          </p:nvSpPr>
          <p:spPr bwMode="gray">
            <a:xfrm>
              <a:off x="1269206" y="122475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Ekipman Özellikli Bilgi Bankası</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10"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7305" y="1654696"/>
              <a:ext cx="6516000" cy="3440544"/>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3018646456"/>
      </p:ext>
    </p:extLst>
  </p:cSld>
  <p:clrMapOvr>
    <a:masterClrMapping/>
  </p:clrMapOvr>
  <p:transition>
    <p:fade/>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58456" name="Rectangle 11"/>
          <p:cNvSpPr>
            <a:spLocks noChangeArrowheads="1"/>
          </p:cNvSpPr>
          <p:nvPr/>
        </p:nvSpPr>
        <p:spPr bwMode="gray">
          <a:xfrm>
            <a:off x="1269206" y="122475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Ekipman Özellikli Bilgi Bankası</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2969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84765" y="1640541"/>
            <a:ext cx="6552000" cy="3904088"/>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95473951"/>
      </p:ext>
    </p:extLst>
  </p:cSld>
  <p:clrMapOvr>
    <a:masterClrMapping/>
  </p:clrMapOvr>
  <p:transition>
    <p:fade/>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58456" name="Rectangle 11"/>
          <p:cNvSpPr>
            <a:spLocks noChangeArrowheads="1"/>
          </p:cNvSpPr>
          <p:nvPr/>
        </p:nvSpPr>
        <p:spPr bwMode="gray">
          <a:xfrm>
            <a:off x="1269206" y="122475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Ekipman İzleme Algoritması</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307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0470" y="1619276"/>
            <a:ext cx="6534000" cy="4121159"/>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4025413"/>
      </p:ext>
    </p:extLst>
  </p:cSld>
  <p:clrMapOvr>
    <a:masterClrMapping/>
  </p:clrMapOvr>
  <p:transition>
    <p:fade/>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Materyal </a:t>
            </a:r>
            <a:r>
              <a:rPr lang="tr-TR" noProof="1">
                <a:solidFill>
                  <a:srgbClr val="FFFFFF"/>
                </a:solidFill>
                <a:effectLst>
                  <a:outerShdw blurRad="38100" dist="38100" dir="2700000" algn="tl">
                    <a:srgbClr val="000000">
                      <a:alpha val="43137"/>
                    </a:srgbClr>
                  </a:outerShdw>
                </a:effectLst>
                <a:latin typeface="Calibri" pitchFamily="34" charset="0"/>
                <a:cs typeface="Calibri" pitchFamily="34" charset="0"/>
              </a:rPr>
              <a:t>Özellikli Bilgi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Bank</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Malzeme Güvenlik Bilgi </a:t>
            </a:r>
            <a:r>
              <a:rPr lang="tr-TR" sz="2000" i="1" dirty="0" smtClean="0">
                <a:solidFill>
                  <a:srgbClr val="000000"/>
                </a:solidFill>
                <a:latin typeface="Calibri" pitchFamily="34" charset="0"/>
                <a:cs typeface="Calibri" pitchFamily="34" charset="0"/>
              </a:rPr>
              <a:t>Formlarının-MSDS Hazırlama </a:t>
            </a: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Kaza/Olay </a:t>
            </a:r>
            <a:r>
              <a:rPr lang="tr-TR" sz="2000" i="1" dirty="0">
                <a:solidFill>
                  <a:srgbClr val="000000"/>
                </a:solidFill>
                <a:latin typeface="Calibri" pitchFamily="34" charset="0"/>
                <a:cs typeface="Calibri" pitchFamily="34" charset="0"/>
              </a:rPr>
              <a:t>ve Sağlık Kayıtlarının Oluşturulması</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İşletme/İşyeri Analizi</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İşaretlemeler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8582360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58456" name="Rectangle 11"/>
          <p:cNvSpPr>
            <a:spLocks noChangeArrowheads="1"/>
          </p:cNvSpPr>
          <p:nvPr/>
        </p:nvSpPr>
        <p:spPr bwMode="gray">
          <a:xfrm>
            <a:off x="1259681" y="120570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Proses Özellikli Bilgi Bankası</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8"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7779" y="1608643"/>
            <a:ext cx="6516000" cy="3243764"/>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294689062"/>
      </p:ext>
    </p:extLst>
  </p:cSld>
  <p:clrMapOvr>
    <a:masterClrMapping/>
  </p:clrMapOvr>
  <p:transition>
    <p:fade/>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58456" name="Rectangle 11"/>
          <p:cNvSpPr>
            <a:spLocks noChangeArrowheads="1"/>
          </p:cNvSpPr>
          <p:nvPr/>
        </p:nvSpPr>
        <p:spPr bwMode="gray">
          <a:xfrm>
            <a:off x="1269206" y="1224755"/>
            <a:ext cx="6534000" cy="383888"/>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Mikro Ayrıştırma Algoritması /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Kaza Senaryoları Bilgi </a:t>
            </a:r>
            <a:r>
              <a:rPr lang="tr-TR"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Bankası</a:t>
            </a:r>
            <a:endParaRPr lang="de-DE"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pic>
        <p:nvPicPr>
          <p:cNvPr id="317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90472" y="1633535"/>
            <a:ext cx="6552000" cy="4015149"/>
          </a:xfrm>
          <a:prstGeom prst="rect">
            <a:avLst/>
          </a:prstGeom>
          <a:noFill/>
          <a:ln w="25400">
            <a:solidFill>
              <a:schemeClr val="bg1">
                <a:lumMod val="65000"/>
              </a:schemeClr>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40422163"/>
      </p:ext>
    </p:extLst>
  </p:cSld>
  <p:clrMapOvr>
    <a:masterClrMapping/>
  </p:clrMapOvr>
  <p:transition>
    <p:fade/>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17237136"/>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Metodolojileri (Yöntemleri)</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chemeClr val="bg1"/>
                </a:solidFill>
                <a:latin typeface="+mn-lt"/>
                <a:cs typeface="Arial" pitchFamily="34" charset="0"/>
              </a:rPr>
              <a:t>6</a:t>
            </a:r>
            <a:endParaRPr lang="tr-TR" sz="6600" b="1" dirty="0">
              <a:solidFill>
                <a:schemeClr val="bg1"/>
              </a:solidFill>
              <a:latin typeface="+mn-lt"/>
              <a:cs typeface="Arial" pitchFamily="34" charset="0"/>
            </a:endParaRPr>
          </a:p>
        </p:txBody>
      </p:sp>
      <p:sp>
        <p:nvSpPr>
          <p:cNvPr id="2" name="Metin kutusu 1"/>
          <p:cNvSpPr txBox="1"/>
          <p:nvPr/>
        </p:nvSpPr>
        <p:spPr>
          <a:xfrm>
            <a:off x="0" y="6455955"/>
            <a:ext cx="1981200" cy="369332"/>
          </a:xfrm>
          <a:prstGeom prst="rect">
            <a:avLst/>
          </a:prstGeom>
          <a:noFill/>
        </p:spPr>
        <p:txBody>
          <a:bodyPr wrap="square" rtlCol="0">
            <a:spAutoFit/>
          </a:bodyPr>
          <a:lstStyle/>
          <a:p>
            <a:r>
              <a:rPr lang="tr-TR" b="1" i="1" dirty="0" smtClean="0">
                <a:latin typeface="Cambria" pitchFamily="18" charset="0"/>
              </a:rPr>
              <a:t>Soru Sayısı = 20</a:t>
            </a:r>
            <a:endParaRPr lang="tr-TR" b="1" i="1" dirty="0">
              <a:latin typeface="Cambria" pitchFamily="18" charset="0"/>
            </a:endParaRPr>
          </a:p>
        </p:txBody>
      </p:sp>
    </p:spTree>
    <p:extLst>
      <p:ext uri="{BB962C8B-B14F-4D97-AF65-F5344CB8AC3E}">
        <p14:creationId xmlns:p14="http://schemas.microsoft.com/office/powerpoint/2010/main" val="35130035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ANALİZ METODU-YÖNTEMİ-TEKNİĞİ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lvl="1"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analizi, risk değerlendirmesi aşamasında </a:t>
            </a:r>
            <a:r>
              <a:rPr lang="tr-TR" sz="2000" b="1" i="1" dirty="0">
                <a:solidFill>
                  <a:srgbClr val="000000"/>
                </a:solidFill>
                <a:latin typeface="Calibri" pitchFamily="34" charset="0"/>
                <a:cs typeface="Calibri" pitchFamily="34" charset="0"/>
              </a:rPr>
              <a:t>belirlenmiş olan risklerin daha </a:t>
            </a:r>
            <a:r>
              <a:rPr lang="tr-TR" sz="2000" b="1" i="1" dirty="0" smtClean="0">
                <a:solidFill>
                  <a:srgbClr val="000000"/>
                </a:solidFill>
                <a:latin typeface="Calibri" pitchFamily="34" charset="0"/>
                <a:cs typeface="Calibri" pitchFamily="34" charset="0"/>
              </a:rPr>
              <a:t>detaylı anlaşılması için yapılan çalışmadır. </a:t>
            </a:r>
            <a:r>
              <a:rPr lang="tr-TR" sz="2000" b="1" i="1" dirty="0">
                <a:solidFill>
                  <a:srgbClr val="000000"/>
                </a:solidFill>
                <a:latin typeface="Calibri" pitchFamily="34" charset="0"/>
                <a:cs typeface="Calibri" pitchFamily="34" charset="0"/>
              </a:rPr>
              <a:t>Risk analizi, </a:t>
            </a:r>
            <a:r>
              <a:rPr lang="tr-TR" sz="2000" b="1" i="1" dirty="0" smtClean="0">
                <a:solidFill>
                  <a:srgbClr val="000000"/>
                </a:solidFill>
                <a:latin typeface="Calibri" pitchFamily="34" charset="0"/>
                <a:cs typeface="Calibri" pitchFamily="34" charset="0"/>
              </a:rPr>
              <a:t>seçilecek risk metodunun seçilmesine </a:t>
            </a:r>
            <a:r>
              <a:rPr lang="tr-TR" sz="2000" b="1" i="1" dirty="0">
                <a:solidFill>
                  <a:srgbClr val="000000"/>
                </a:solidFill>
                <a:latin typeface="Calibri" pitchFamily="34" charset="0"/>
                <a:cs typeface="Calibri" pitchFamily="34" charset="0"/>
              </a:rPr>
              <a:t>yardımcı olur.  </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analizi; analiz edilecek riske, analizin amacına, erişilebilen bilgi ve </a:t>
            </a:r>
            <a:r>
              <a:rPr lang="tr-TR" sz="2000" b="1" i="1" dirty="0" smtClean="0">
                <a:solidFill>
                  <a:srgbClr val="000000"/>
                </a:solidFill>
                <a:latin typeface="Calibri" pitchFamily="34" charset="0"/>
                <a:cs typeface="Calibri" pitchFamily="34" charset="0"/>
              </a:rPr>
              <a:t>kaynakların </a:t>
            </a:r>
            <a:r>
              <a:rPr lang="tr-TR" sz="2000" b="1" i="1" dirty="0">
                <a:solidFill>
                  <a:srgbClr val="000000"/>
                </a:solidFill>
                <a:latin typeface="Calibri" pitchFamily="34" charset="0"/>
                <a:cs typeface="Calibri" pitchFamily="34" charset="0"/>
              </a:rPr>
              <a:t>seviyesine bağlı olarak farklılık </a:t>
            </a:r>
            <a:r>
              <a:rPr lang="tr-TR" sz="2000" b="1" i="1" dirty="0" smtClean="0">
                <a:solidFill>
                  <a:srgbClr val="000000"/>
                </a:solidFill>
                <a:latin typeface="Calibri" pitchFamily="34" charset="0"/>
                <a:cs typeface="Calibri" pitchFamily="34" charset="0"/>
              </a:rPr>
              <a:t>gösterir.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METODOLOJİLERİ (YÖNTEMLERİ-TEKNİKLERİ)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Metotlar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3824656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ANALİZ METODU-YÖNTEMİ-TEKNİĞİ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0" lvl="1"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marL="0" lvl="1" algn="ctr">
              <a:spcAft>
                <a:spcPts val="0"/>
              </a:spcAft>
              <a:buClr>
                <a:srgbClr val="292929"/>
              </a:buClr>
              <a:defRPr/>
            </a:pPr>
            <a:endParaRPr lang="tr-TR" sz="2000" b="1" i="1" dirty="0">
              <a:solidFill>
                <a:srgbClr val="000000"/>
              </a:solidFill>
              <a:latin typeface="Calibri" pitchFamily="34" charset="0"/>
              <a:cs typeface="Calibri" pitchFamily="34" charset="0"/>
            </a:endParaRPr>
          </a:p>
          <a:p>
            <a:pPr marL="0" lvl="1" algn="ctr">
              <a:spcAft>
                <a:spcPts val="0"/>
              </a:spcAft>
              <a:buClr>
                <a:srgbClr val="292929"/>
              </a:buClr>
              <a:defRPr/>
            </a:pPr>
            <a:r>
              <a:rPr lang="tr-TR" sz="2000" b="1" i="1" dirty="0" smtClean="0">
                <a:solidFill>
                  <a:srgbClr val="000000"/>
                </a:solidFill>
                <a:latin typeface="Calibri" pitchFamily="34" charset="0"/>
                <a:cs typeface="Calibri" pitchFamily="34" charset="0"/>
              </a:rPr>
              <a:t>Analiz </a:t>
            </a:r>
            <a:r>
              <a:rPr lang="tr-TR" sz="2000" b="1" i="1" dirty="0">
                <a:solidFill>
                  <a:srgbClr val="000000"/>
                </a:solidFill>
                <a:latin typeface="Calibri" pitchFamily="34" charset="0"/>
                <a:cs typeface="Calibri" pitchFamily="34" charset="0"/>
              </a:rPr>
              <a:t>duruma </a:t>
            </a:r>
            <a:r>
              <a:rPr lang="tr-TR" sz="2000" b="1" i="1" dirty="0" smtClean="0">
                <a:solidFill>
                  <a:srgbClr val="000000"/>
                </a:solidFill>
                <a:latin typeface="Calibri" pitchFamily="34" charset="0"/>
                <a:cs typeface="Calibri" pitchFamily="34" charset="0"/>
              </a:rPr>
              <a:t>göre 3 </a:t>
            </a:r>
            <a:r>
              <a:rPr lang="tr-TR" sz="2000" b="1" i="1" dirty="0">
                <a:solidFill>
                  <a:srgbClr val="000000"/>
                </a:solidFill>
                <a:latin typeface="Calibri" pitchFamily="34" charset="0"/>
                <a:cs typeface="Calibri" pitchFamily="34" charset="0"/>
              </a:rPr>
              <a:t>temel </a:t>
            </a:r>
            <a:r>
              <a:rPr lang="tr-TR" sz="2000" b="1" i="1" dirty="0" smtClean="0">
                <a:solidFill>
                  <a:srgbClr val="000000"/>
                </a:solidFill>
                <a:latin typeface="Calibri" pitchFamily="34" charset="0"/>
                <a:cs typeface="Calibri" pitchFamily="34" charset="0"/>
              </a:rPr>
              <a:t>yöntem vardır</a:t>
            </a:r>
            <a:r>
              <a:rPr lang="tr-TR" sz="2000" b="1" i="1" dirty="0">
                <a:solidFill>
                  <a:srgbClr val="000000"/>
                </a:solidFill>
                <a:latin typeface="Calibri" pitchFamily="34" charset="0"/>
                <a:cs typeface="Calibri" pitchFamily="34" charset="0"/>
              </a:rPr>
              <a:t>. </a:t>
            </a:r>
            <a:endParaRPr lang="tr-TR" sz="2000" b="1" i="1" dirty="0" smtClean="0">
              <a:solidFill>
                <a:srgbClr val="000000"/>
              </a:solidFill>
              <a:latin typeface="Calibri" pitchFamily="34" charset="0"/>
              <a:cs typeface="Calibri" pitchFamily="34" charset="0"/>
            </a:endParaRPr>
          </a:p>
          <a:p>
            <a:pPr lvl="1">
              <a:spcAft>
                <a:spcPts val="0"/>
              </a:spcAft>
              <a:buClr>
                <a:srgbClr val="292929"/>
              </a:buClr>
              <a:defRPr/>
            </a:pPr>
            <a:endParaRPr lang="tr-TR" sz="2000" b="1" i="1" dirty="0">
              <a:solidFill>
                <a:srgbClr val="000000"/>
              </a:solidFill>
              <a:latin typeface="Calibri" pitchFamily="34" charset="0"/>
              <a:cs typeface="Calibri" pitchFamily="34" charset="0"/>
            </a:endParaRPr>
          </a:p>
          <a:p>
            <a:pPr lvl="1">
              <a:spcAft>
                <a:spcPts val="0"/>
              </a:spcAft>
              <a:buClr>
                <a:srgbClr val="292929"/>
              </a:buClr>
              <a:defRPr/>
            </a:pPr>
            <a:r>
              <a:rPr lang="tr-TR" sz="2000" b="1" i="1" dirty="0" smtClean="0">
                <a:solidFill>
                  <a:srgbClr val="000000"/>
                </a:solidFill>
                <a:latin typeface="Calibri" pitchFamily="34" charset="0"/>
                <a:cs typeface="Calibri" pitchFamily="34" charset="0"/>
              </a:rPr>
              <a:t>Bunlar;</a:t>
            </a:r>
          </a:p>
          <a:p>
            <a:pPr marL="756000" lvl="1" indent="-252000">
              <a:spcAft>
                <a:spcPts val="0"/>
              </a:spcAft>
              <a:buClr>
                <a:srgbClr val="292929"/>
              </a:buClr>
              <a:buFontTx/>
              <a:buAutoNum type="arabicPeriod"/>
              <a:defRPr/>
            </a:pPr>
            <a:r>
              <a:rPr lang="tr-TR" sz="2000" b="1" i="1" dirty="0" smtClean="0">
                <a:solidFill>
                  <a:srgbClr val="000000"/>
                </a:solidFill>
                <a:latin typeface="Calibri" pitchFamily="34" charset="0"/>
                <a:cs typeface="Calibri" pitchFamily="34" charset="0"/>
              </a:rPr>
              <a:t>Kalitatif (Nitel-Sıralı-</a:t>
            </a:r>
            <a:r>
              <a:rPr lang="tr-TR" sz="2000" b="1" i="1" dirty="0" err="1" smtClean="0">
                <a:solidFill>
                  <a:srgbClr val="000000"/>
                </a:solidFill>
                <a:latin typeface="Calibri" pitchFamily="34" charset="0"/>
                <a:cs typeface="Calibri" pitchFamily="34" charset="0"/>
              </a:rPr>
              <a:t>Ordinal</a:t>
            </a:r>
            <a:r>
              <a:rPr lang="tr-TR" sz="2000" b="1" i="1" dirty="0" smtClean="0">
                <a:solidFill>
                  <a:srgbClr val="000000"/>
                </a:solidFill>
                <a:latin typeface="Calibri" pitchFamily="34" charset="0"/>
                <a:cs typeface="Calibri" pitchFamily="34" charset="0"/>
              </a:rPr>
              <a:t>-Tanımlayıcı)</a:t>
            </a:r>
          </a:p>
          <a:p>
            <a:pPr marL="756000" lvl="1" indent="-252000">
              <a:spcAft>
                <a:spcPts val="0"/>
              </a:spcAft>
              <a:buClr>
                <a:srgbClr val="292929"/>
              </a:buClr>
              <a:buFontTx/>
              <a:buAutoNum type="arabicPeriod"/>
              <a:defRPr/>
            </a:pPr>
            <a:r>
              <a:rPr lang="tr-TR" sz="2000" b="1" i="1" dirty="0" smtClean="0">
                <a:solidFill>
                  <a:srgbClr val="000000"/>
                </a:solidFill>
                <a:latin typeface="Calibri" pitchFamily="34" charset="0"/>
                <a:cs typeface="Calibri" pitchFamily="34" charset="0"/>
              </a:rPr>
              <a:t>Kantitatif (Nicel-Sayısal-Rakamsal-Nümerik)</a:t>
            </a:r>
          </a:p>
          <a:p>
            <a:pPr marL="756000" lvl="1" indent="-252000">
              <a:spcAft>
                <a:spcPts val="0"/>
              </a:spcAft>
              <a:buClr>
                <a:srgbClr val="292929"/>
              </a:buClr>
              <a:buFontTx/>
              <a:buAutoNum type="arabicPeriod"/>
              <a:defRPr/>
            </a:pPr>
            <a:r>
              <a:rPr lang="tr-TR" sz="2000" b="1" i="1" dirty="0" smtClean="0">
                <a:solidFill>
                  <a:srgbClr val="000000"/>
                </a:solidFill>
                <a:latin typeface="Calibri" pitchFamily="34" charset="0"/>
                <a:cs typeface="Calibri" pitchFamily="34" charset="0"/>
              </a:rPr>
              <a:t>Karma (Kalitatif-Nicel-Kantitatif-Nitel)</a:t>
            </a:r>
          </a:p>
          <a:p>
            <a:pPr marL="1296000" lvl="2" indent="-324000">
              <a:spcAft>
                <a:spcPts val="0"/>
              </a:spcAft>
              <a:buClr>
                <a:srgbClr val="292929"/>
              </a:buClr>
              <a:buFontTx/>
              <a:buAutoNum type="arabicPeriod"/>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METODOLOJİLERİ (YÖNTEMLERİ-TEKNİKLERİ)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Metotlar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7940717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140317" y="2946405"/>
            <a:ext cx="8935450" cy="1683637"/>
          </a:xfrm>
          <a:prstGeom prst="rect">
            <a:avLst/>
          </a:prstGeom>
          <a:noFill/>
          <a:ln w="9525" algn="ctr">
            <a:noFill/>
            <a:round/>
            <a:headEnd/>
            <a:tailEnd/>
          </a:ln>
        </p:spPr>
        <p:txBody>
          <a:bodyPr wrap="none" anchor="ctr"/>
          <a:lstStyle/>
          <a:p>
            <a:pPr marL="36000" algn="ctr"/>
            <a:r>
              <a:rPr lang="tr-TR" sz="4400" noProof="1">
                <a:solidFill>
                  <a:srgbClr val="575757"/>
                </a:solidFill>
                <a:effectLst>
                  <a:innerShdw blurRad="63500" dist="50800" dir="8100000">
                    <a:prstClr val="black">
                      <a:alpha val="50000"/>
                    </a:prstClr>
                  </a:innerShdw>
                </a:effectLst>
                <a:latin typeface="Calibri" pitchFamily="34" charset="0"/>
                <a:cs typeface="Calibri" pitchFamily="34" charset="0"/>
              </a:rPr>
              <a:t>Kalitatif Metotlar</a:t>
            </a:r>
          </a:p>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(Nitel-Sıralı-Ordinal-Tanımlayıcı) </a:t>
            </a:r>
          </a:p>
        </p:txBody>
      </p:sp>
      <p:sp>
        <p:nvSpPr>
          <p:cNvPr id="2" name="Altıgen 1"/>
          <p:cNvSpPr/>
          <p:nvPr/>
        </p:nvSpPr>
        <p:spPr>
          <a:xfrm>
            <a:off x="3829050" y="1714500"/>
            <a:ext cx="1476375" cy="1219200"/>
          </a:xfrm>
          <a:prstGeom prst="hexagon">
            <a:avLst/>
          </a:prstGeom>
          <a:solidFill>
            <a:schemeClr val="accent5">
              <a:lumMod val="50000"/>
            </a:schemeClr>
          </a:solidFill>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1</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2681908286"/>
      </p:ext>
    </p:extLst>
  </p:cSld>
  <p:clrMapOvr>
    <a:masterClrMapping/>
  </p:clrMapOvr>
  <p:transition>
    <p:fade/>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KAZA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Ö</a:t>
            </a:r>
            <a:r>
              <a:rPr lang="tr-TR" sz="2000" b="1" i="1" dirty="0" smtClean="0">
                <a:solidFill>
                  <a:srgbClr val="000000"/>
                </a:solidFill>
                <a:latin typeface="Calibri" pitchFamily="34" charset="0"/>
                <a:cs typeface="Calibri" pitchFamily="34" charset="0"/>
              </a:rPr>
              <a:t>lüme</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hastalığa, </a:t>
            </a:r>
            <a:r>
              <a:rPr lang="tr-TR" sz="2000" b="1" i="1" dirty="0">
                <a:solidFill>
                  <a:srgbClr val="000000"/>
                </a:solidFill>
                <a:latin typeface="Calibri" pitchFamily="34" charset="0"/>
                <a:cs typeface="Calibri" pitchFamily="34" charset="0"/>
              </a:rPr>
              <a:t>yaralanmaya, hasara veya diğer kayıplara sebebiyet veren istenmeyen </a:t>
            </a:r>
            <a:r>
              <a:rPr lang="tr-TR" sz="2000" b="1" i="1" dirty="0" smtClean="0">
                <a:solidFill>
                  <a:srgbClr val="000000"/>
                </a:solidFill>
                <a:latin typeface="Calibri" pitchFamily="34" charset="0"/>
                <a:cs typeface="Calibri" pitchFamily="34" charset="0"/>
              </a:rPr>
              <a:t>olay»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İşin yapımı ve yürütümü sırasında </a:t>
            </a:r>
            <a:r>
              <a:rPr lang="tr-TR" sz="2000" i="1" dirty="0">
                <a:solidFill>
                  <a:srgbClr val="000000"/>
                </a:solidFill>
                <a:latin typeface="Calibri" pitchFamily="34" charset="0"/>
                <a:cs typeface="Calibri" pitchFamily="34" charset="0"/>
              </a:rPr>
              <a:t>meydana gelen tehlikeli durum ve tehlikeli davranışların zaman ve mekân şartlarında bir araya gelmesinden kaynaklanan, ölüm, hastalık, yaralanma, zarar veya hasara sebebiyet veren istenmeyen olaydır</a:t>
            </a:r>
            <a:r>
              <a:rPr lang="tr-TR" sz="2000" i="1" dirty="0" smtClean="0">
                <a:solidFill>
                  <a:srgbClr val="000000"/>
                </a:solidFill>
                <a:latin typeface="Calibri" pitchFamily="34" charset="0"/>
                <a:cs typeface="Calibri" pitchFamily="34" charset="0"/>
              </a:rPr>
              <a:t>.»</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4931293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KALİTATİF (NİTEL – SIRALI – ORDİNAL) METOD</a:t>
            </a:r>
            <a:endPar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«Kalitatif </a:t>
            </a:r>
            <a:r>
              <a:rPr lang="tr-TR" sz="2000" b="1" i="1" dirty="0" smtClean="0">
                <a:solidFill>
                  <a:srgbClr val="000000"/>
                </a:solidFill>
                <a:latin typeface="Calibri" pitchFamily="34" charset="0"/>
                <a:cs typeface="Calibri" pitchFamily="34" charset="0"/>
              </a:rPr>
              <a:t>(</a:t>
            </a:r>
            <a:r>
              <a:rPr lang="tr-TR" sz="2000" b="1" i="1" dirty="0" err="1" smtClean="0">
                <a:solidFill>
                  <a:srgbClr val="000000"/>
                </a:solidFill>
                <a:latin typeface="Calibri" pitchFamily="34" charset="0"/>
                <a:cs typeface="Calibri" pitchFamily="34" charset="0"/>
              </a:rPr>
              <a:t>Qualitative</a:t>
            </a:r>
            <a:r>
              <a:rPr lang="tr-TR" sz="2000" b="1" i="1" dirty="0" smtClean="0">
                <a:solidFill>
                  <a:srgbClr val="000000"/>
                </a:solidFill>
                <a:latin typeface="Calibri" pitchFamily="34" charset="0"/>
                <a:cs typeface="Calibri" pitchFamily="34" charset="0"/>
              </a:rPr>
              <a:t>) risk </a:t>
            </a:r>
            <a:r>
              <a:rPr lang="tr-TR" sz="2000" b="1" i="1" dirty="0">
                <a:solidFill>
                  <a:srgbClr val="000000"/>
                </a:solidFill>
                <a:latin typeface="Calibri" pitchFamily="34" charset="0"/>
                <a:cs typeface="Calibri" pitchFamily="34" charset="0"/>
              </a:rPr>
              <a:t>analizi </a:t>
            </a:r>
            <a:r>
              <a:rPr lang="tr-TR" sz="2000" b="1" i="1" dirty="0" smtClean="0">
                <a:solidFill>
                  <a:srgbClr val="000000"/>
                </a:solidFill>
                <a:latin typeface="Calibri" pitchFamily="34" charset="0"/>
                <a:cs typeface="Calibri" pitchFamily="34" charset="0"/>
              </a:rPr>
              <a:t>riski hesaplarken </a:t>
            </a:r>
            <a:r>
              <a:rPr lang="tr-TR" sz="2000" b="1" i="1" dirty="0">
                <a:solidFill>
                  <a:srgbClr val="000000"/>
                </a:solidFill>
                <a:latin typeface="Calibri" pitchFamily="34" charset="0"/>
                <a:cs typeface="Calibri" pitchFamily="34" charset="0"/>
              </a:rPr>
              <a:t>ve ifade ederken numerik </a:t>
            </a:r>
            <a:r>
              <a:rPr lang="tr-TR" sz="2000" b="1" i="1" dirty="0" smtClean="0">
                <a:solidFill>
                  <a:srgbClr val="000000"/>
                </a:solidFill>
                <a:latin typeface="Calibri" pitchFamily="34" charset="0"/>
                <a:cs typeface="Calibri" pitchFamily="34" charset="0"/>
              </a:rPr>
              <a:t>(nicel-sayısal-rakamsal-matematiksel) değerler yerine </a:t>
            </a:r>
            <a:r>
              <a:rPr lang="tr-TR" sz="2000" b="1" i="1" dirty="0" smtClean="0">
                <a:solidFill>
                  <a:srgbClr val="C00000"/>
                </a:solidFill>
                <a:latin typeface="Calibri" pitchFamily="34" charset="0"/>
                <a:cs typeface="Calibri" pitchFamily="34" charset="0"/>
              </a:rPr>
              <a:t>tanımlayıcı (nitel-</a:t>
            </a:r>
            <a:r>
              <a:rPr lang="tr-TR" sz="2000" b="1" i="1" dirty="0" err="1" smtClean="0">
                <a:solidFill>
                  <a:srgbClr val="C00000"/>
                </a:solidFill>
                <a:latin typeface="Calibri" pitchFamily="34" charset="0"/>
                <a:cs typeface="Calibri" pitchFamily="34" charset="0"/>
              </a:rPr>
              <a:t>ordinal</a:t>
            </a:r>
            <a:r>
              <a:rPr lang="tr-TR" sz="2000" b="1" i="1" dirty="0" smtClean="0">
                <a:solidFill>
                  <a:srgbClr val="C00000"/>
                </a:solidFill>
                <a:latin typeface="Calibri" pitchFamily="34" charset="0"/>
                <a:cs typeface="Calibri" pitchFamily="34" charset="0"/>
              </a:rPr>
              <a:t>-sıralı) </a:t>
            </a:r>
            <a:r>
              <a:rPr lang="tr-TR" sz="2000" b="1" i="1" dirty="0" smtClean="0">
                <a:latin typeface="Calibri" pitchFamily="34" charset="0"/>
                <a:cs typeface="Calibri" pitchFamily="34" charset="0"/>
              </a:rPr>
              <a:t>(</a:t>
            </a:r>
            <a:r>
              <a:rPr lang="tr-TR" sz="2000" b="1" i="1" dirty="0">
                <a:solidFill>
                  <a:srgbClr val="000000"/>
                </a:solidFill>
                <a:latin typeface="Calibri" pitchFamily="34" charset="0"/>
                <a:cs typeface="Calibri" pitchFamily="34" charset="0"/>
              </a:rPr>
              <a:t>düşük, yüksek, çok </a:t>
            </a:r>
            <a:r>
              <a:rPr lang="tr-TR" sz="2000" b="1" i="1" dirty="0" smtClean="0">
                <a:solidFill>
                  <a:srgbClr val="000000"/>
                </a:solidFill>
                <a:latin typeface="Calibri" pitchFamily="34" charset="0"/>
                <a:cs typeface="Calibri" pitchFamily="34" charset="0"/>
              </a:rPr>
              <a:t>yüksek gibi) </a:t>
            </a:r>
            <a:r>
              <a:rPr lang="tr-TR" sz="2000" b="1" i="1" dirty="0">
                <a:latin typeface="Calibri" pitchFamily="34" charset="0"/>
                <a:cs typeface="Calibri" pitchFamily="34" charset="0"/>
              </a:rPr>
              <a:t>değerler</a:t>
            </a:r>
            <a:r>
              <a:rPr lang="tr-TR" sz="2000" b="1" i="1" dirty="0">
                <a:solidFill>
                  <a:srgbClr val="C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kullanır.»</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Nitel:</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»Ölçülemeyen</a:t>
            </a:r>
            <a:r>
              <a:rPr lang="tr-TR" sz="2000" i="1" dirty="0">
                <a:solidFill>
                  <a:srgbClr val="000000"/>
                </a:solidFill>
                <a:latin typeface="Calibri" pitchFamily="34" charset="0"/>
                <a:cs typeface="Calibri" pitchFamily="34" charset="0"/>
              </a:rPr>
              <a:t>, sayılamayan, miktarı tespit </a:t>
            </a:r>
            <a:r>
              <a:rPr lang="tr-TR" sz="2000" i="1" dirty="0" smtClean="0">
                <a:solidFill>
                  <a:srgbClr val="000000"/>
                </a:solidFill>
                <a:latin typeface="Calibri" pitchFamily="34" charset="0"/>
                <a:cs typeface="Calibri" pitchFamily="34" charset="0"/>
              </a:rPr>
              <a:t>edilemeyen»</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5640214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KALİTATİF (NİTEL – SIRALI – ORDİNAL) METOD</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Kalitatif </a:t>
            </a:r>
            <a:r>
              <a:rPr lang="tr-TR" sz="2000" b="1" i="1" dirty="0">
                <a:solidFill>
                  <a:srgbClr val="000000"/>
                </a:solidFill>
                <a:latin typeface="Calibri" pitchFamily="34" charset="0"/>
                <a:cs typeface="Calibri" pitchFamily="34" charset="0"/>
              </a:rPr>
              <a:t>analiz, olayların potansiyel etkilerinin derecesini ve bunların </a:t>
            </a:r>
            <a:r>
              <a:rPr lang="tr-TR" sz="2000" b="1" i="1" dirty="0" smtClean="0">
                <a:solidFill>
                  <a:srgbClr val="000000"/>
                </a:solidFill>
                <a:latin typeface="Calibri" pitchFamily="34" charset="0"/>
                <a:cs typeface="Calibri" pitchFamily="34" charset="0"/>
              </a:rPr>
              <a:t>ortaya </a:t>
            </a:r>
            <a:r>
              <a:rPr lang="tr-TR" sz="2000" b="1" i="1" dirty="0">
                <a:solidFill>
                  <a:srgbClr val="000000"/>
                </a:solidFill>
                <a:latin typeface="Calibri" pitchFamily="34" charset="0"/>
                <a:cs typeface="Calibri" pitchFamily="34" charset="0"/>
              </a:rPr>
              <a:t>çıkma ihtimallerini, </a:t>
            </a:r>
            <a:r>
              <a:rPr lang="tr-TR" sz="2000" b="1" i="1" dirty="0">
                <a:solidFill>
                  <a:srgbClr val="C00000"/>
                </a:solidFill>
                <a:latin typeface="Calibri" pitchFamily="34" charset="0"/>
                <a:cs typeface="Calibri" pitchFamily="34" charset="0"/>
              </a:rPr>
              <a:t>kelimelerden oluşan skalalar</a:t>
            </a:r>
            <a:r>
              <a:rPr lang="tr-TR" sz="2000" b="1" i="1" dirty="0">
                <a:solidFill>
                  <a:srgbClr val="000000"/>
                </a:solidFill>
                <a:latin typeface="Calibri" pitchFamily="34" charset="0"/>
                <a:cs typeface="Calibri" pitchFamily="34" charset="0"/>
              </a:rPr>
              <a:t> üzerinden </a:t>
            </a:r>
            <a:r>
              <a:rPr lang="tr-TR" sz="2000" b="1" i="1" dirty="0" smtClean="0">
                <a:solidFill>
                  <a:srgbClr val="000000"/>
                </a:solidFill>
                <a:latin typeface="Calibri" pitchFamily="34" charset="0"/>
                <a:cs typeface="Calibri" pitchFamily="34" charset="0"/>
              </a:rPr>
              <a:t>analiz eder.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7821714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KALİTATİF (NİTEL – SIRALI – ORDİNAL)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METODLAR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Olursa Ne Olur Analizi (</a:t>
            </a:r>
            <a:r>
              <a:rPr lang="tr-TR" sz="2000" b="1" i="1" dirty="0" err="1">
                <a:solidFill>
                  <a:srgbClr val="000000"/>
                </a:solidFill>
                <a:latin typeface="Calibri" pitchFamily="34" charset="0"/>
                <a:cs typeface="Calibri" pitchFamily="34" charset="0"/>
              </a:rPr>
              <a:t>What</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if</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Ön </a:t>
            </a:r>
            <a:r>
              <a:rPr lang="tr-TR" sz="2000" b="1" i="1" dirty="0">
                <a:solidFill>
                  <a:srgbClr val="000000"/>
                </a:solidFill>
                <a:latin typeface="Calibri" pitchFamily="34" charset="0"/>
                <a:cs typeface="Calibri" pitchFamily="34" charset="0"/>
              </a:rPr>
              <a:t>Tehlike Analizi </a:t>
            </a:r>
            <a:r>
              <a:rPr lang="tr-TR" sz="2000" b="1" i="1" dirty="0" smtClean="0">
                <a:solidFill>
                  <a:srgbClr val="000000"/>
                </a:solidFill>
                <a:latin typeface="Calibri" pitchFamily="34" charset="0"/>
                <a:cs typeface="Calibri" pitchFamily="34" charset="0"/>
              </a:rPr>
              <a:t>Metodu (PHA)</a:t>
            </a: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Tehlike ve İşletilebilme Çalışması </a:t>
            </a:r>
            <a:r>
              <a:rPr lang="tr-TR" sz="2000" b="1" i="1" dirty="0" smtClean="0">
                <a:solidFill>
                  <a:srgbClr val="000000"/>
                </a:solidFill>
                <a:latin typeface="Calibri" pitchFamily="34" charset="0"/>
                <a:cs typeface="Calibri" pitchFamily="34" charset="0"/>
              </a:rPr>
              <a:t>Analizi (HAZOP)</a:t>
            </a: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Neden - Sonuç Analizi (CCA)</a:t>
            </a:r>
          </a:p>
          <a:p>
            <a:pPr marL="457200" indent="-324000">
              <a:spcAft>
                <a:spcPts val="0"/>
              </a:spcAft>
              <a:buClr>
                <a:srgbClr val="292929"/>
              </a:buClr>
              <a:buFont typeface="+mj-lt"/>
              <a:buAutoNum type="arabicPeriod"/>
              <a:defRPr/>
            </a:pPr>
            <a:r>
              <a:rPr lang="fr-FR" sz="2000" b="1" i="1" dirty="0">
                <a:solidFill>
                  <a:srgbClr val="000000"/>
                </a:solidFill>
                <a:latin typeface="Calibri" pitchFamily="34" charset="0"/>
                <a:cs typeface="Calibri" pitchFamily="34" charset="0"/>
              </a:rPr>
              <a:t>Çeklist </a:t>
            </a:r>
            <a:r>
              <a:rPr lang="tr-TR" sz="2000" b="1" i="1" dirty="0" smtClean="0">
                <a:solidFill>
                  <a:srgbClr val="000000"/>
                </a:solidFill>
                <a:latin typeface="Calibri" pitchFamily="34" charset="0"/>
                <a:cs typeface="Calibri" pitchFamily="34" charset="0"/>
              </a:rPr>
              <a:t>Kullanılarak Birincil Risk Analizi (PRA)</a:t>
            </a:r>
            <a:endParaRPr lang="fr-F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Güvenlik </a:t>
            </a:r>
            <a:r>
              <a:rPr lang="tr-TR" sz="2000" b="1" i="1" dirty="0">
                <a:solidFill>
                  <a:srgbClr val="000000"/>
                </a:solidFill>
                <a:latin typeface="Calibri" pitchFamily="34" charset="0"/>
                <a:cs typeface="Calibri" pitchFamily="34" charset="0"/>
              </a:rPr>
              <a:t>Denetimi (</a:t>
            </a:r>
            <a:r>
              <a:rPr lang="tr-TR" sz="2000" b="1" i="1" dirty="0" err="1">
                <a:solidFill>
                  <a:srgbClr val="000000"/>
                </a:solidFill>
                <a:latin typeface="Calibri" pitchFamily="34" charset="0"/>
                <a:cs typeface="Calibri" pitchFamily="34" charset="0"/>
              </a:rPr>
              <a:t>Safety</a:t>
            </a:r>
            <a:r>
              <a:rPr lang="tr-TR" sz="2000" b="1" i="1" dirty="0">
                <a:solidFill>
                  <a:srgbClr val="000000"/>
                </a:solidFill>
                <a:latin typeface="Calibri" pitchFamily="34" charset="0"/>
                <a:cs typeface="Calibri" pitchFamily="34" charset="0"/>
              </a:rPr>
              <a:t> </a:t>
            </a:r>
            <a:r>
              <a:rPr lang="tr-TR" sz="2000" b="1" i="1" dirty="0" err="1" smtClean="0">
                <a:solidFill>
                  <a:srgbClr val="000000"/>
                </a:solidFill>
                <a:latin typeface="Calibri" pitchFamily="34" charset="0"/>
                <a:cs typeface="Calibri" pitchFamily="34" charset="0"/>
              </a:rPr>
              <a:t>Audit</a:t>
            </a:r>
            <a:r>
              <a:rPr lang="tr-TR" sz="2000" b="1" i="1" dirty="0" smtClean="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516258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2946405"/>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Kantitatif (Nicel–Sayısal–Rakamsal) </a:t>
            </a:r>
          </a:p>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Metotlar</a:t>
            </a:r>
          </a:p>
        </p:txBody>
      </p:sp>
      <p:sp>
        <p:nvSpPr>
          <p:cNvPr id="2" name="Altıgen 1"/>
          <p:cNvSpPr/>
          <p:nvPr/>
        </p:nvSpPr>
        <p:spPr>
          <a:xfrm>
            <a:off x="3829050" y="1714500"/>
            <a:ext cx="1476375" cy="1219200"/>
          </a:xfrm>
          <a:prstGeom prst="hexagon">
            <a:avLst/>
          </a:prstGeom>
          <a:solidFill>
            <a:schemeClr val="accent5">
              <a:lumMod val="50000"/>
            </a:schemeClr>
          </a:solidFill>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2</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1999337505"/>
      </p:ext>
    </p:extLst>
  </p:cSld>
  <p:clrMapOvr>
    <a:masterClrMapping/>
  </p:clrMapOvr>
  <p:transition>
    <p:fade/>
  </p:transition>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KANTİTATİF (NİCEL–SAYISAL–RAKAMSAL) METOD</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Kantitatif </a:t>
            </a:r>
            <a:r>
              <a:rPr lang="tr-TR" sz="2000" b="1" i="1" dirty="0" smtClean="0">
                <a:solidFill>
                  <a:srgbClr val="000000"/>
                </a:solidFill>
                <a:latin typeface="Calibri" pitchFamily="34" charset="0"/>
                <a:cs typeface="Calibri" pitchFamily="34" charset="0"/>
              </a:rPr>
              <a:t>(</a:t>
            </a:r>
            <a:r>
              <a:rPr lang="tr-TR" sz="2000" b="1" i="1" dirty="0" err="1" smtClean="0">
                <a:solidFill>
                  <a:srgbClr val="000000"/>
                </a:solidFill>
                <a:latin typeface="Calibri" pitchFamily="34" charset="0"/>
                <a:cs typeface="Calibri" pitchFamily="34" charset="0"/>
              </a:rPr>
              <a:t>Quantitative</a:t>
            </a:r>
            <a:r>
              <a:rPr lang="tr-TR" sz="2000" b="1" i="1" dirty="0" smtClean="0">
                <a:solidFill>
                  <a:srgbClr val="000000"/>
                </a:solidFill>
                <a:latin typeface="Calibri" pitchFamily="34" charset="0"/>
                <a:cs typeface="Calibri" pitchFamily="34" charset="0"/>
              </a:rPr>
              <a:t>-Nicel) </a:t>
            </a:r>
            <a:r>
              <a:rPr lang="tr-TR" sz="2000" b="1" i="1" dirty="0">
                <a:solidFill>
                  <a:srgbClr val="000000"/>
                </a:solidFill>
                <a:latin typeface="Calibri" pitchFamily="34" charset="0"/>
                <a:cs typeface="Calibri" pitchFamily="34" charset="0"/>
              </a:rPr>
              <a:t>risk </a:t>
            </a:r>
            <a:r>
              <a:rPr lang="tr-TR" sz="2000" b="1" i="1" dirty="0" smtClean="0">
                <a:solidFill>
                  <a:srgbClr val="000000"/>
                </a:solidFill>
                <a:latin typeface="Calibri" pitchFamily="34" charset="0"/>
                <a:cs typeface="Calibri" pitchFamily="34" charset="0"/>
              </a:rPr>
              <a:t>analizinde, risk hesaplanırken </a:t>
            </a:r>
            <a:r>
              <a:rPr lang="tr-TR" sz="2000" b="1" i="1" dirty="0" smtClean="0">
                <a:solidFill>
                  <a:srgbClr val="C00000"/>
                </a:solidFill>
                <a:latin typeface="Calibri" pitchFamily="34" charset="0"/>
                <a:cs typeface="Calibri" pitchFamily="34" charset="0"/>
              </a:rPr>
              <a:t>sayısal-rakamsal yöntemler </a:t>
            </a:r>
            <a:r>
              <a:rPr lang="tr-TR" sz="2000" b="1" i="1" dirty="0" smtClean="0">
                <a:solidFill>
                  <a:srgbClr val="000000"/>
                </a:solidFill>
                <a:latin typeface="Calibri" pitchFamily="34" charset="0"/>
                <a:cs typeface="Calibri" pitchFamily="34" charset="0"/>
              </a:rPr>
              <a:t>kullanılır.»</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Nicel:</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«Ölçülebilen</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sayılabilen</a:t>
            </a:r>
            <a:r>
              <a:rPr lang="tr-TR" sz="2000" i="1" dirty="0">
                <a:solidFill>
                  <a:srgbClr val="000000"/>
                </a:solidFill>
                <a:latin typeface="Calibri" pitchFamily="34" charset="0"/>
                <a:cs typeface="Calibri" pitchFamily="34" charset="0"/>
              </a:rPr>
              <a:t>, miktarı tespit edilebilen, azlığı ya da çokluğu </a:t>
            </a:r>
            <a:r>
              <a:rPr lang="tr-TR" sz="2000" i="1" dirty="0" smtClean="0">
                <a:solidFill>
                  <a:srgbClr val="000000"/>
                </a:solidFill>
                <a:latin typeface="Calibri" pitchFamily="34" charset="0"/>
                <a:cs typeface="Calibri" pitchFamily="34" charset="0"/>
              </a:rPr>
              <a:t>belirlenebilen»</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YÖNTEMLERİ-TEKNİKLERİ)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8444914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KANTİTATİF (NİCEL–SAYISAL–RAKAMSAL) METOD</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metotta tehdidin </a:t>
            </a:r>
            <a:r>
              <a:rPr lang="tr-TR" sz="2000" b="1" i="1" dirty="0">
                <a:solidFill>
                  <a:srgbClr val="000000"/>
                </a:solidFill>
                <a:latin typeface="Calibri" pitchFamily="34" charset="0"/>
                <a:cs typeface="Calibri" pitchFamily="34" charset="0"/>
              </a:rPr>
              <a:t>olma </a:t>
            </a:r>
            <a:r>
              <a:rPr lang="tr-TR" sz="2000" b="1" i="1" dirty="0" smtClean="0">
                <a:solidFill>
                  <a:srgbClr val="000000"/>
                </a:solidFill>
                <a:latin typeface="Calibri" pitchFamily="34" charset="0"/>
                <a:cs typeface="Calibri" pitchFamily="34" charset="0"/>
              </a:rPr>
              <a:t>ihtimali  ile tehdidin etkisine </a:t>
            </a:r>
            <a:r>
              <a:rPr lang="tr-TR" sz="2000" b="1" i="1" dirty="0">
                <a:solidFill>
                  <a:srgbClr val="000000"/>
                </a:solidFill>
                <a:latin typeface="Calibri" pitchFamily="34" charset="0"/>
                <a:cs typeface="Calibri" pitchFamily="34" charset="0"/>
              </a:rPr>
              <a:t>sayısal değerler verilir ve bu değerler matematiksel ve mantıksal metotlar ile proses edilip risk değeri bulunur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C00000"/>
                </a:solidFill>
                <a:latin typeface="Calibri" pitchFamily="34" charset="0"/>
                <a:cs typeface="Calibri" pitchFamily="34" charset="0"/>
              </a:rPr>
              <a:t>Risk </a:t>
            </a:r>
            <a:r>
              <a:rPr lang="tr-TR" sz="2000" b="1" i="1" dirty="0" smtClean="0">
                <a:latin typeface="Calibri" pitchFamily="34" charset="0"/>
                <a:cs typeface="Calibri" pitchFamily="34" charset="0"/>
              </a:rPr>
              <a:t>=</a:t>
            </a:r>
            <a:r>
              <a:rPr lang="tr-TR" sz="2000" b="1" i="1" dirty="0" smtClean="0">
                <a:solidFill>
                  <a:srgbClr val="C00000"/>
                </a:solidFill>
                <a:latin typeface="Calibri" pitchFamily="34" charset="0"/>
                <a:cs typeface="Calibri" pitchFamily="34" charset="0"/>
              </a:rPr>
              <a:t> </a:t>
            </a:r>
            <a:r>
              <a:rPr lang="tr-TR" sz="2000" b="1" i="1" dirty="0" smtClean="0">
                <a:solidFill>
                  <a:srgbClr val="6B9B1A"/>
                </a:solidFill>
                <a:latin typeface="Calibri" pitchFamily="34" charset="0"/>
                <a:cs typeface="Calibri" pitchFamily="34" charset="0"/>
              </a:rPr>
              <a:t>Tehdidin </a:t>
            </a:r>
            <a:r>
              <a:rPr lang="tr-TR" sz="2000" b="1" i="1" dirty="0">
                <a:solidFill>
                  <a:srgbClr val="6B9B1A"/>
                </a:solidFill>
                <a:latin typeface="Calibri" pitchFamily="34" charset="0"/>
                <a:cs typeface="Calibri" pitchFamily="34" charset="0"/>
              </a:rPr>
              <a:t>Olma </a:t>
            </a:r>
            <a:r>
              <a:rPr lang="tr-TR" sz="2000" b="1" i="1" dirty="0" smtClean="0">
                <a:solidFill>
                  <a:srgbClr val="6B9B1A"/>
                </a:solidFill>
                <a:latin typeface="Calibri" pitchFamily="34" charset="0"/>
                <a:cs typeface="Calibri" pitchFamily="34" charset="0"/>
              </a:rPr>
              <a:t>İhtimali </a:t>
            </a:r>
            <a:r>
              <a:rPr lang="tr-TR" sz="2000" b="1" i="1" dirty="0">
                <a:latin typeface="Calibri" pitchFamily="34" charset="0"/>
                <a:cs typeface="Calibri" pitchFamily="34" charset="0"/>
              </a:rPr>
              <a:t>x</a:t>
            </a:r>
            <a:r>
              <a:rPr lang="tr-TR" sz="2000" b="1" i="1" dirty="0">
                <a:solidFill>
                  <a:srgbClr val="C00000"/>
                </a:solidFill>
                <a:latin typeface="Calibri" pitchFamily="34" charset="0"/>
                <a:cs typeface="Calibri" pitchFamily="34" charset="0"/>
              </a:rPr>
              <a:t> </a:t>
            </a:r>
            <a:r>
              <a:rPr lang="tr-TR" sz="2000" b="1" i="1" dirty="0">
                <a:solidFill>
                  <a:srgbClr val="6B9B1A"/>
                </a:solidFill>
                <a:latin typeface="Calibri" pitchFamily="34" charset="0"/>
                <a:cs typeface="Calibri" pitchFamily="34" charset="0"/>
              </a:rPr>
              <a:t>Tehdidin </a:t>
            </a:r>
            <a:r>
              <a:rPr lang="tr-TR" sz="2000" b="1" i="1" dirty="0" smtClean="0">
                <a:solidFill>
                  <a:srgbClr val="6B9B1A"/>
                </a:solidFill>
                <a:latin typeface="Calibri" pitchFamily="34" charset="0"/>
                <a:cs typeface="Calibri" pitchFamily="34" charset="0"/>
              </a:rPr>
              <a:t>Etkisi</a:t>
            </a:r>
            <a:r>
              <a:rPr lang="tr-TR" sz="2000" b="1" i="1" dirty="0" smtClean="0">
                <a:solidFill>
                  <a:srgbClr val="C00000"/>
                </a:solidFill>
                <a:latin typeface="Calibri" pitchFamily="34" charset="0"/>
                <a:cs typeface="Calibri" pitchFamily="34" charset="0"/>
              </a:rPr>
              <a:t> </a:t>
            </a:r>
          </a:p>
          <a:p>
            <a:pPr algn="ctr">
              <a:spcAft>
                <a:spcPts val="0"/>
              </a:spcAft>
              <a:buClr>
                <a:srgbClr val="292929"/>
              </a:buClr>
              <a:defRPr/>
            </a:pPr>
            <a:r>
              <a:rPr lang="tr-TR" sz="2000" b="1" i="1" dirty="0">
                <a:latin typeface="Calibri" pitchFamily="34" charset="0"/>
                <a:cs typeface="Calibri" pitchFamily="34" charset="0"/>
              </a:rPr>
              <a:t>Risk = </a:t>
            </a:r>
            <a:r>
              <a:rPr lang="tr-TR" sz="2000" b="1" i="1" dirty="0" smtClean="0">
                <a:latin typeface="Calibri" pitchFamily="34" charset="0"/>
                <a:cs typeface="Calibri" pitchFamily="34" charset="0"/>
              </a:rPr>
              <a:t>Olasılık x Şiddet</a:t>
            </a:r>
            <a:endParaRPr lang="tr-TR" sz="2000" b="1" i="1" dirty="0">
              <a:latin typeface="Calibri" pitchFamily="34" charset="0"/>
              <a:cs typeface="Calibri" pitchFamily="34" charset="0"/>
            </a:endParaRPr>
          </a:p>
          <a:p>
            <a:pPr algn="ctr">
              <a:spcAft>
                <a:spcPts val="0"/>
              </a:spcAft>
              <a:buClr>
                <a:srgbClr val="292929"/>
              </a:buClr>
              <a:defRPr/>
            </a:pPr>
            <a:endParaRPr lang="tr-TR" sz="900" b="1" i="1" dirty="0" smtClean="0">
              <a:solidFill>
                <a:srgbClr val="C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formülü kantitatif </a:t>
            </a:r>
            <a:r>
              <a:rPr lang="tr-TR" sz="2000" i="1" dirty="0">
                <a:solidFill>
                  <a:srgbClr val="000000"/>
                </a:solidFill>
                <a:latin typeface="Calibri" pitchFamily="34" charset="0"/>
                <a:cs typeface="Calibri" pitchFamily="34" charset="0"/>
              </a:rPr>
              <a:t>risk analizinin temel formülüdür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5252108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KANTİTATİF (NİCEL–SAYISAL–RAKAMSAL) METOD</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2000" i="1" dirty="0" smtClean="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Faydalı Sonuçları;</a:t>
            </a: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Bir riskin zaman içinde alınan tedbirlerle azalıp azalmadığının </a:t>
            </a:r>
            <a:r>
              <a:rPr lang="tr-TR" sz="2000" b="1" i="1" dirty="0" smtClean="0">
                <a:solidFill>
                  <a:srgbClr val="000000"/>
                </a:solidFill>
                <a:latin typeface="Calibri" pitchFamily="34" charset="0"/>
                <a:cs typeface="Calibri" pitchFamily="34" charset="0"/>
              </a:rPr>
              <a:t>kontrolü,</a:t>
            </a: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Risklerin kabul edilebilir olup olmadığının </a:t>
            </a:r>
            <a:r>
              <a:rPr lang="tr-TR" sz="2000" b="1" i="1" dirty="0" smtClean="0">
                <a:solidFill>
                  <a:srgbClr val="000000"/>
                </a:solidFill>
                <a:latin typeface="Calibri" pitchFamily="34" charset="0"/>
                <a:cs typeface="Calibri" pitchFamily="34" charset="0"/>
              </a:rPr>
              <a:t>tespiti,</a:t>
            </a: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Risklerin birbirleriyle </a:t>
            </a:r>
            <a:r>
              <a:rPr lang="tr-TR" sz="2000" b="1" i="1" dirty="0" smtClean="0">
                <a:solidFill>
                  <a:srgbClr val="000000"/>
                </a:solidFill>
                <a:latin typeface="Calibri" pitchFamily="34" charset="0"/>
                <a:cs typeface="Calibri" pitchFamily="34" charset="0"/>
              </a:rPr>
              <a:t>kıyaslanması,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45933" y="5451378"/>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Faydalarındandır</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6718658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KANTİTATİF (NİCEL–SAYISAL–RAKAMSAL)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METODLAR</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FMEA (HTEA-Olası Hata Türleri ve Etkileri Analizi) </a:t>
            </a:r>
          </a:p>
          <a:p>
            <a:pPr marL="457200" indent="-324000">
              <a:spcAft>
                <a:spcPts val="0"/>
              </a:spcAft>
              <a:buClr>
                <a:srgbClr val="292929"/>
              </a:buClr>
              <a:buFont typeface="+mj-lt"/>
              <a:buAutoNum type="arabicPeriod"/>
              <a:defRPr/>
            </a:pPr>
            <a:r>
              <a:rPr lang="tr-TR" sz="2000" b="1" i="1" dirty="0" err="1" smtClean="0">
                <a:solidFill>
                  <a:srgbClr val="000000"/>
                </a:solidFill>
                <a:latin typeface="Calibri" pitchFamily="34" charset="0"/>
                <a:cs typeface="Calibri" pitchFamily="34" charset="0"/>
              </a:rPr>
              <a:t>Fine-Kinney</a:t>
            </a:r>
            <a:r>
              <a:rPr lang="tr-TR" sz="2000" b="1" i="1" dirty="0" smtClean="0">
                <a:solidFill>
                  <a:srgbClr val="000000"/>
                </a:solidFill>
                <a:latin typeface="Calibri" pitchFamily="34" charset="0"/>
                <a:cs typeface="Calibri" pitchFamily="34" charset="0"/>
              </a:rPr>
              <a:t> Analiz Metodu</a:t>
            </a:r>
          </a:p>
          <a:p>
            <a:pPr marL="457200" indent="-324000">
              <a:spcAft>
                <a:spcPts val="0"/>
              </a:spcAft>
              <a:buClr>
                <a:srgbClr val="292929"/>
              </a:buClr>
              <a:buFont typeface="+mj-lt"/>
              <a:buAutoNum type="arabicPeriod"/>
              <a:defRPr/>
            </a:pPr>
            <a:r>
              <a:rPr lang="tr-TR" sz="2000" b="1" i="1" dirty="0" err="1">
                <a:solidFill>
                  <a:srgbClr val="000000"/>
                </a:solidFill>
                <a:latin typeface="Calibri" pitchFamily="34" charset="0"/>
                <a:cs typeface="Calibri" pitchFamily="34" charset="0"/>
              </a:rPr>
              <a:t>Jhon-Ridley</a:t>
            </a:r>
            <a:r>
              <a:rPr lang="tr-TR" sz="2000" b="1" i="1" dirty="0">
                <a:solidFill>
                  <a:srgbClr val="000000"/>
                </a:solidFill>
                <a:latin typeface="Calibri" pitchFamily="34" charset="0"/>
                <a:cs typeface="Calibri" pitchFamily="34" charset="0"/>
              </a:rPr>
              <a:t> Analiz Metodu</a:t>
            </a:r>
          </a:p>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Risk Değerlendirme Karar </a:t>
            </a:r>
            <a:r>
              <a:rPr lang="tr-TR" sz="2000" b="1" i="1" dirty="0" smtClean="0">
                <a:solidFill>
                  <a:srgbClr val="000000"/>
                </a:solidFill>
                <a:latin typeface="Calibri" pitchFamily="34" charset="0"/>
                <a:cs typeface="Calibri" pitchFamily="34" charset="0"/>
              </a:rPr>
              <a:t>Matrisi (RADM)</a:t>
            </a:r>
            <a:endParaRPr lang="tr-TR" sz="2000" b="1" i="1" dirty="0">
              <a:solidFill>
                <a:srgbClr val="000000"/>
              </a:solidFill>
              <a:latin typeface="Calibri" pitchFamily="34" charset="0"/>
              <a:cs typeface="Calibri" pitchFamily="34" charset="0"/>
            </a:endParaRP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3x3 Tipi Matris Metodu</a:t>
            </a: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L-Tipi Matris Metodu</a:t>
            </a: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X-Tipi </a:t>
            </a:r>
            <a:r>
              <a:rPr lang="tr-TR" sz="2000" b="1" i="1" dirty="0">
                <a:solidFill>
                  <a:srgbClr val="000000"/>
                </a:solidFill>
                <a:latin typeface="Calibri" pitchFamily="34" charset="0"/>
                <a:cs typeface="Calibri" pitchFamily="34" charset="0"/>
              </a:rPr>
              <a:t>Matris Metodu</a:t>
            </a:r>
          </a:p>
          <a:p>
            <a:pPr marL="590400" lvl="1">
              <a:spcAft>
                <a:spcPts val="0"/>
              </a:spcAft>
              <a:buClr>
                <a:srgbClr val="292929"/>
              </a:buClr>
              <a:defRPr/>
            </a:pP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934283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2574250"/>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Karma Metotlar</a:t>
            </a:r>
          </a:p>
        </p:txBody>
      </p:sp>
      <p:sp>
        <p:nvSpPr>
          <p:cNvPr id="2" name="Altıgen 1"/>
          <p:cNvSpPr/>
          <p:nvPr/>
        </p:nvSpPr>
        <p:spPr>
          <a:xfrm>
            <a:off x="3829050" y="1714500"/>
            <a:ext cx="1476375" cy="1219200"/>
          </a:xfrm>
          <a:prstGeom prst="hexagon">
            <a:avLst/>
          </a:prstGeom>
          <a:solidFill>
            <a:schemeClr val="accent5">
              <a:lumMod val="50000"/>
            </a:schemeClr>
          </a:solidFill>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3</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670016456"/>
      </p:ext>
    </p:extLst>
  </p:cSld>
  <p:clrMapOvr>
    <a:masterClrMapping/>
  </p:clrMapOvr>
  <p:transition>
    <p:fade/>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YARI KANTİTATİF (KARMA)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METOD</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«Yarı-kantitatif analizde kalitatif analizde kullanılan skalalardaki </a:t>
            </a:r>
            <a:r>
              <a:rPr lang="tr-TR" sz="2000" b="1" i="1" dirty="0" smtClean="0">
                <a:solidFill>
                  <a:srgbClr val="000000"/>
                </a:solidFill>
                <a:latin typeface="Calibri" pitchFamily="34" charset="0"/>
                <a:cs typeface="Calibri" pitchFamily="34" charset="0"/>
              </a:rPr>
              <a:t>kelimelerden </a:t>
            </a:r>
            <a:r>
              <a:rPr lang="tr-TR" sz="2000" b="1" i="1" dirty="0">
                <a:solidFill>
                  <a:srgbClr val="000000"/>
                </a:solidFill>
                <a:latin typeface="Calibri" pitchFamily="34" charset="0"/>
                <a:cs typeface="Calibri" pitchFamily="34" charset="0"/>
              </a:rPr>
              <a:t>oluşan tanımlamaların yerini rakamlar almaktadır</a:t>
            </a:r>
            <a:r>
              <a:rPr lang="tr-TR" sz="2000" b="1"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yöntemde </a:t>
            </a:r>
            <a:r>
              <a:rPr lang="tr-TR" sz="2000" b="1" i="1" dirty="0">
                <a:solidFill>
                  <a:srgbClr val="000000"/>
                </a:solidFill>
                <a:latin typeface="Calibri" pitchFamily="34" charset="0"/>
                <a:cs typeface="Calibri" pitchFamily="34" charset="0"/>
              </a:rPr>
              <a:t>daha geniş derecelendirme skalaların uygulanmasını sağlamak </a:t>
            </a:r>
            <a:r>
              <a:rPr lang="tr-TR" sz="2000" b="1" i="1" dirty="0" smtClean="0">
                <a:solidFill>
                  <a:srgbClr val="000000"/>
                </a:solidFill>
                <a:latin typeface="Calibri" pitchFamily="34" charset="0"/>
                <a:cs typeface="Calibri" pitchFamily="34" charset="0"/>
              </a:rPr>
              <a:t>amaçlanmıştır.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669196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KAZA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«Yaralanmaya, sağlığın </a:t>
            </a:r>
            <a:r>
              <a:rPr lang="tr-TR" sz="2000" b="1" i="1" dirty="0" smtClean="0">
                <a:solidFill>
                  <a:srgbClr val="000000"/>
                </a:solidFill>
                <a:latin typeface="Calibri" pitchFamily="34" charset="0"/>
                <a:cs typeface="Calibri" pitchFamily="34" charset="0"/>
              </a:rPr>
              <a:t>bozulmasına veya </a:t>
            </a:r>
            <a:r>
              <a:rPr lang="tr-TR" sz="2000" b="1" i="1" dirty="0">
                <a:solidFill>
                  <a:srgbClr val="000000"/>
                </a:solidFill>
                <a:latin typeface="Calibri" pitchFamily="34" charset="0"/>
                <a:cs typeface="Calibri" pitchFamily="34" charset="0"/>
              </a:rPr>
              <a:t>ölüme sebep olan </a:t>
            </a:r>
            <a:r>
              <a:rPr lang="tr-TR" sz="2000" b="1" i="1" dirty="0" smtClean="0">
                <a:solidFill>
                  <a:srgbClr val="000000"/>
                </a:solidFill>
                <a:latin typeface="Calibri" pitchFamily="34" charset="0"/>
                <a:cs typeface="Calibri" pitchFamily="34" charset="0"/>
              </a:rPr>
              <a:t>olaydır.»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İLO: «Önceden planlanmamış, bilinmeyen ve kontrol altına alınamamış olan etrafa zarar verebilecek nitelikteki olaylardır.»</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7926170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YARI KANTİTATİF (KARMA)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METODLAR</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Neden-Sonuç Analizi (Sebep-Sonuç Analizi)</a:t>
            </a:r>
          </a:p>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ETA </a:t>
            </a:r>
            <a:r>
              <a:rPr lang="tr-TR" sz="2000" b="1" i="1" dirty="0" smtClean="0">
                <a:solidFill>
                  <a:srgbClr val="000000"/>
                </a:solidFill>
                <a:latin typeface="Calibri" pitchFamily="34" charset="0"/>
                <a:cs typeface="Calibri" pitchFamily="34" charset="0"/>
              </a:rPr>
              <a:t>(Olay Ağacı Analizi Yöntemi)</a:t>
            </a:r>
          </a:p>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FTA </a:t>
            </a:r>
            <a:r>
              <a:rPr lang="tr-TR" sz="2000" b="1" i="1" dirty="0" smtClean="0">
                <a:solidFill>
                  <a:srgbClr val="000000"/>
                </a:solidFill>
                <a:latin typeface="Calibri" pitchFamily="34" charset="0"/>
                <a:cs typeface="Calibri" pitchFamily="34" charset="0"/>
              </a:rPr>
              <a:t>(Hata Ağacı Analizi Yöntemi)</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71804" y="5488431"/>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Kalitatif-Kantitatif Metotlar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9819801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graphicFrame>
        <p:nvGraphicFramePr>
          <p:cNvPr id="4" name="Group 67"/>
          <p:cNvGraphicFramePr>
            <a:graphicFrameLocks/>
          </p:cNvGraphicFramePr>
          <p:nvPr>
            <p:extLst>
              <p:ext uri="{D42A27DB-BD31-4B8C-83A1-F6EECF244321}">
                <p14:modId xmlns:p14="http://schemas.microsoft.com/office/powerpoint/2010/main" val="1148560445"/>
              </p:ext>
            </p:extLst>
          </p:nvPr>
        </p:nvGraphicFramePr>
        <p:xfrm>
          <a:off x="35626" y="1033531"/>
          <a:ext cx="8809324" cy="5575769"/>
        </p:xfrm>
        <a:graphic>
          <a:graphicData uri="http://schemas.openxmlformats.org/drawingml/2006/table">
            <a:tbl>
              <a:tblPr>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effectLst>
                  <a:outerShdw blurRad="40000" dist="20000" dir="5400000" rotWithShape="0">
                    <a:srgbClr val="000000">
                      <a:alpha val="38000"/>
                    </a:srgbClr>
                  </a:outerShdw>
                </a:effectLst>
              </a:tblPr>
              <a:tblGrid>
                <a:gridCol w="1479076"/>
                <a:gridCol w="1640949"/>
                <a:gridCol w="846239"/>
                <a:gridCol w="1019276"/>
                <a:gridCol w="833524"/>
                <a:gridCol w="1019276"/>
                <a:gridCol w="1019276"/>
                <a:gridCol w="951708"/>
              </a:tblGrid>
              <a:tr h="476292">
                <a:tc gridSpan="8">
                  <a:txBody>
                    <a:bodyPr/>
                    <a:lstStyle/>
                    <a:p>
                      <a:pPr marL="0" marR="0" lvl="0" indent="0" algn="ctr" defTabSz="947738" rtl="0" eaLnBrk="1" fontAlgn="base" latinLnBrk="0" hangingPunct="1">
                        <a:lnSpc>
                          <a:spcPct val="100000"/>
                        </a:lnSpc>
                        <a:spcBef>
                          <a:spcPct val="20000"/>
                        </a:spcBef>
                        <a:spcAft>
                          <a:spcPct val="0"/>
                        </a:spcAft>
                        <a:buClrTx/>
                        <a:buSzTx/>
                        <a:buFontTx/>
                        <a:buNone/>
                        <a:tabLst/>
                        <a:defRPr/>
                      </a:pPr>
                      <a:r>
                        <a:rPr kumimoji="0" lang="tr-TR" sz="1600" b="1" i="0" u="none" strike="noStrike" kern="1200" cap="none" spc="0" normalizeH="0" baseline="0" noProof="0" dirty="0" smtClean="0">
                          <a:ln>
                            <a:noFill/>
                          </a:ln>
                          <a:solidFill>
                            <a:schemeClr val="tx1"/>
                          </a:solidFill>
                          <a:effectLst/>
                          <a:uLnTx/>
                          <a:uFillTx/>
                          <a:latin typeface="Cambria" pitchFamily="18" charset="0"/>
                          <a:ea typeface="+mn-ea"/>
                          <a:cs typeface="+mn-cs"/>
                        </a:rPr>
                        <a:t>KAYNAKLAR AÇISINDAN RİSK ANALİZ YÖNTEMLERİNİN KIYASLAMASI</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613459">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Kriter</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Açıklama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err="1" smtClean="0">
                          <a:ln>
                            <a:noFill/>
                          </a:ln>
                          <a:effectLst/>
                          <a:latin typeface="Calibri" pitchFamily="34" charset="0"/>
                          <a:cs typeface="Calibri" pitchFamily="34" charset="0"/>
                        </a:rPr>
                        <a:t>What</a:t>
                      </a:r>
                      <a:r>
                        <a:rPr kumimoji="0" lang="tr-TR" sz="1600" b="1" u="none" strike="noStrike" cap="none" normalizeH="0" baseline="0" dirty="0" smtClean="0">
                          <a:ln>
                            <a:noFill/>
                          </a:ln>
                          <a:effectLst/>
                          <a:latin typeface="Calibri" pitchFamily="34" charset="0"/>
                          <a:cs typeface="Calibri" pitchFamily="34" charset="0"/>
                        </a:rPr>
                        <a:t> </a:t>
                      </a:r>
                      <a:r>
                        <a:rPr kumimoji="0" lang="tr-TR" sz="1600" b="1" u="none" strike="noStrike" cap="none" normalizeH="0" baseline="0" dirty="0" err="1" smtClean="0">
                          <a:ln>
                            <a:noFill/>
                          </a:ln>
                          <a:effectLst/>
                          <a:latin typeface="Calibri" pitchFamily="34" charset="0"/>
                          <a:cs typeface="Calibri" pitchFamily="34" charset="0"/>
                        </a:rPr>
                        <a:t>if</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FMEA</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FMECA</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HACCP</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HAZOP</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JSA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PHA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Takım Yaklaşımı</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Metot takım yaklaşımı gerektirir mi?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Bir Analistle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Yapılır</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Yapılır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smtClean="0">
                          <a:ln>
                            <a:noFill/>
                          </a:ln>
                          <a:solidFill>
                            <a:schemeClr val="tx1"/>
                          </a:solidFill>
                          <a:effectLst/>
                          <a:latin typeface="Calibri" pitchFamily="34" charset="0"/>
                          <a:cs typeface="Calibri" pitchFamily="34" charset="0"/>
                        </a:rPr>
                        <a:t>Yapılır</a:t>
                      </a: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smtClean="0">
                          <a:ln>
                            <a:noFill/>
                          </a:ln>
                          <a:solidFill>
                            <a:schemeClr val="tx1"/>
                          </a:solidFill>
                          <a:effectLst/>
                          <a:latin typeface="Calibri" pitchFamily="34" charset="0"/>
                          <a:cs typeface="Calibri" pitchFamily="34" charset="0"/>
                        </a:rPr>
                        <a:t>Yapılır</a:t>
                      </a: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Yapılır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Bir Analistle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Yapılır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3284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Gereken Doküman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Etkin bir analiz için gerekli dokümanlar?</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Az</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Gerekli Zaman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Analiz için gereken zaman?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Az</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(&lt;1 gün)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(1 hafta)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(1 hafta)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(&gt;1 hafta)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3657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Takım Lideri  Tecrübesi</a:t>
                      </a:r>
                    </a:p>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Yetkinliği - Deneyimi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Analizi yönetmek için takım liderinin olması gereken yetkinlik derecesi?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 Düzey</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 Düzey</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Çok Fazla</a:t>
                      </a:r>
                      <a:endParaRPr kumimoji="0" lang="tr-TR" sz="1000" u="none" strike="noStrike" cap="none" normalizeH="0" baseline="0" dirty="0" smtClean="0">
                        <a:ln>
                          <a:noFill/>
                        </a:ln>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Yöntem Nicel / Nitel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Sonuçlar nicel veya nitel?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(Kalitatif)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(Kalitatif)</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(Kalitatif)</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(Kalitatif)</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(Kalitatif)</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(Kalitatif)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64558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Tümevarım </a:t>
                      </a:r>
                    </a:p>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Tümdengelim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Analiz </a:t>
                      </a:r>
                      <a:r>
                        <a:rPr kumimoji="0" lang="tr-TR" sz="1000" u="none" strike="noStrike" kern="1200" cap="none" normalizeH="0" baseline="0" dirty="0" err="1" smtClean="0">
                          <a:ln>
                            <a:noFill/>
                          </a:ln>
                          <a:solidFill>
                            <a:schemeClr val="dk1"/>
                          </a:solidFill>
                          <a:effectLst/>
                          <a:latin typeface="Calibri" pitchFamily="34" charset="0"/>
                          <a:ea typeface="+mn-ea"/>
                          <a:cs typeface="Calibri" pitchFamily="34" charset="0"/>
                        </a:rPr>
                        <a:t>prespektfik</a:t>
                      </a: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 veya retrospektif?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Tümevarım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Tümevarım</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Tümevarım</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Tümevarım</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Geniş / Spesifik Tehlike</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Metot genel bir analiz mi, yoksa proses spesifik mi?</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Genel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Spesifik</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Spesifik</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Spesifik</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Genel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Genel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Proses - Branş</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Prosese özgü bir metot mu?</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Basit </a:t>
                      </a:r>
                      <a:r>
                        <a:rPr kumimoji="0" lang="tr-TR" sz="1000" u="none" strike="noStrike" kern="1200" cap="none" normalizeH="0" baseline="0" dirty="0" err="1" smtClean="0">
                          <a:ln>
                            <a:noFill/>
                          </a:ln>
                          <a:solidFill>
                            <a:schemeClr val="dk1"/>
                          </a:solidFill>
                          <a:effectLst/>
                          <a:latin typeface="Calibri" pitchFamily="34" charset="0"/>
                          <a:ea typeface="+mn-ea"/>
                          <a:cs typeface="Calibri" pitchFamily="34" charset="0"/>
                        </a:rPr>
                        <a:t>Prosedürlü</a:t>
                      </a: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 İşler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Elektrik</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Mekanik</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Gıda/Tarım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Kimya/İlaç</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Her Sektör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Her Sektör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1530272953"/>
      </p:ext>
    </p:extLst>
  </p:cSld>
  <p:clrMapOvr>
    <a:masterClrMapping/>
  </p:clrMapOvr>
  <p:transition>
    <p:fade/>
  </p:transition>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graphicFrame>
        <p:nvGraphicFramePr>
          <p:cNvPr id="4" name="Group 67"/>
          <p:cNvGraphicFramePr>
            <a:graphicFrameLocks/>
          </p:cNvGraphicFramePr>
          <p:nvPr>
            <p:extLst>
              <p:ext uri="{D42A27DB-BD31-4B8C-83A1-F6EECF244321}">
                <p14:modId xmlns:p14="http://schemas.microsoft.com/office/powerpoint/2010/main" val="770964753"/>
              </p:ext>
            </p:extLst>
          </p:nvPr>
        </p:nvGraphicFramePr>
        <p:xfrm>
          <a:off x="35626" y="1033531"/>
          <a:ext cx="9074830" cy="5603892"/>
        </p:xfrm>
        <a:graphic>
          <a:graphicData uri="http://schemas.openxmlformats.org/drawingml/2006/table">
            <a:tbl>
              <a:tblPr>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effectLst>
                  <a:outerShdw blurRad="40000" dist="20000" dir="5400000" rotWithShape="0">
                    <a:srgbClr val="000000">
                      <a:alpha val="38000"/>
                    </a:srgbClr>
                  </a:outerShdw>
                </a:effectLst>
              </a:tblPr>
              <a:tblGrid>
                <a:gridCol w="1551089"/>
                <a:gridCol w="1640949"/>
                <a:gridCol w="1094585"/>
                <a:gridCol w="846239"/>
                <a:gridCol w="1019276"/>
                <a:gridCol w="1019276"/>
                <a:gridCol w="951708"/>
                <a:gridCol w="951708"/>
              </a:tblGrid>
              <a:tr h="476292">
                <a:tc gridSpan="8">
                  <a:txBody>
                    <a:bodyPr/>
                    <a:lstStyle/>
                    <a:p>
                      <a:pPr marL="0" marR="0" lvl="0" indent="0" algn="ctr" defTabSz="947738" rtl="0" eaLnBrk="1" fontAlgn="base" latinLnBrk="0" hangingPunct="1">
                        <a:lnSpc>
                          <a:spcPct val="100000"/>
                        </a:lnSpc>
                        <a:spcBef>
                          <a:spcPct val="20000"/>
                        </a:spcBef>
                        <a:spcAft>
                          <a:spcPct val="0"/>
                        </a:spcAft>
                        <a:buClrTx/>
                        <a:buSzTx/>
                        <a:buFontTx/>
                        <a:buNone/>
                        <a:tabLst/>
                        <a:defRPr/>
                      </a:pPr>
                      <a:r>
                        <a:rPr kumimoji="0" lang="tr-TR" sz="1600" b="1" i="0" u="none" strike="noStrike" kern="1200" cap="none" spc="0" normalizeH="0" baseline="0" noProof="0" dirty="0" smtClean="0">
                          <a:ln>
                            <a:noFill/>
                          </a:ln>
                          <a:solidFill>
                            <a:schemeClr val="tx1"/>
                          </a:solidFill>
                          <a:effectLst/>
                          <a:uLnTx/>
                          <a:uFillTx/>
                          <a:latin typeface="Cambria" pitchFamily="18" charset="0"/>
                          <a:ea typeface="+mn-ea"/>
                          <a:cs typeface="+mn-cs"/>
                        </a:rPr>
                        <a:t>KAYNAKLAR AÇISINDAN RİSK ANALİZ YÖNTEMLERİNİN KIYASLAMASI</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round/>
                      <a:headEnd type="none" w="med" len="med"/>
                      <a:tailEnd type="none" w="med" len="me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hMerge="1">
                  <a:txBody>
                    <a:body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rgbClr val="0000FF"/>
                        </a:solidFill>
                        <a:effectLst/>
                        <a:latin typeface="Arial" pitchFamily="34" charset="0"/>
                      </a:endParaRPr>
                    </a:p>
                  </a:txBody>
                  <a:tcPr marL="88157" marR="88157" marT="44079" marB="44079" anchor="ctr" horzOverflow="overflow">
                    <a:lnL w="9525" cap="flat" cmpd="sng" algn="ctr">
                      <a:solidFill>
                        <a:srgbClr val="4BACC6">
                          <a:shade val="95000"/>
                          <a:satMod val="105000"/>
                        </a:srgbClr>
                      </a:solidFill>
                      <a:prstDash val="solid"/>
                      <a:round/>
                      <a:headEnd type="none" w="med" len="med"/>
                      <a:tailEnd type="none" w="med" len="me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613459">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Kriter</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Açıklama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solidFill>
                            <a:schemeClr val="tx1"/>
                          </a:solidFill>
                          <a:effectLst/>
                          <a:latin typeface="Calibri" pitchFamily="34" charset="0"/>
                          <a:cs typeface="Calibri" pitchFamily="34" charset="0"/>
                        </a:rPr>
                        <a:t>Güvenlik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Denetimi</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L Tipi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Matris</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X Tipi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Matris</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Neden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tx1"/>
                          </a:solidFill>
                          <a:effectLst/>
                          <a:latin typeface="Calibri" pitchFamily="34" charset="0"/>
                          <a:cs typeface="Calibri" pitchFamily="34" charset="0"/>
                        </a:rPr>
                        <a:t>Sonuç</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ETA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u="none" strike="noStrike" cap="none" normalizeH="0" baseline="0" dirty="0" smtClean="0">
                          <a:ln>
                            <a:noFill/>
                          </a:ln>
                          <a:effectLst/>
                          <a:latin typeface="Calibri" pitchFamily="34" charset="0"/>
                          <a:cs typeface="Calibri" pitchFamily="34" charset="0"/>
                        </a:rPr>
                        <a:t>FTA</a:t>
                      </a:r>
                      <a:endParaRPr kumimoji="0" lang="tr-TR" sz="1600" b="1" i="0" u="none" strike="noStrike" cap="none" normalizeH="0" baseline="0" dirty="0" smtClean="0">
                        <a:ln>
                          <a:noFill/>
                        </a:ln>
                        <a:solidFill>
                          <a:srgbClr val="0000FF"/>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round/>
                      <a:headEnd type="none" w="med" len="med"/>
                      <a:tailEnd type="none" w="med" len="me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Takım Yaklaşımı</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Metot takım yaklaşımı gerektirir mi?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Bir Analistle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Yapılır</a:t>
                      </a:r>
                      <a:endParaRPr kumimoji="0" lang="tr-TR" sz="1000" u="none" strike="noStrike" cap="none" normalizeH="0" baseline="0" dirty="0" smtClean="0">
                        <a:ln>
                          <a:noFill/>
                        </a:ln>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Bir Analistle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Yapılır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smtClean="0">
                          <a:ln>
                            <a:noFill/>
                          </a:ln>
                          <a:effectLst/>
                          <a:latin typeface="Calibri" pitchFamily="34" charset="0"/>
                          <a:cs typeface="Calibri" pitchFamily="34" charset="0"/>
                        </a:rPr>
                        <a:t>Yapılır</a:t>
                      </a:r>
                      <a:endParaRPr kumimoji="0" lang="tr-TR" sz="1000" u="none" strike="noStrike" cap="none" normalizeH="0" baseline="0" dirty="0" smtClean="0">
                        <a:ln>
                          <a:noFill/>
                        </a:ln>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Takım/Tim/Ekip</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Yapılır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Birey/Takım</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Birey/Takım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328477">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Gereken Doküman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Etkin bir analiz için gerekli dokümanlar?</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Az</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Az</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Gerekli Zaman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Analiz için gereken zaman?</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(&gt;1 hafta)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(&gt;1 hafta)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3657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Takım Liderinin Tecrübesi</a:t>
                      </a:r>
                    </a:p>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cap="none" normalizeH="0" baseline="0" dirty="0" smtClean="0">
                          <a:ln>
                            <a:noFill/>
                          </a:ln>
                          <a:effectLst/>
                          <a:latin typeface="Calibri" pitchFamily="34" charset="0"/>
                          <a:cs typeface="Calibri" pitchFamily="34" charset="0"/>
                        </a:rPr>
                        <a:t>Yetkinliği - Deneyimi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Analizi yönetmek için takım liderinin olması gereken yetkinlik derecesi?</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 Düzey</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Orta Düzey</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cap="none" normalizeH="0" baseline="0" dirty="0" smtClean="0">
                          <a:ln>
                            <a:noFill/>
                          </a:ln>
                          <a:effectLst/>
                          <a:latin typeface="Calibri" pitchFamily="34" charset="0"/>
                          <a:cs typeface="Calibri" pitchFamily="34" charset="0"/>
                        </a:rPr>
                        <a:t>Çok Fazla</a:t>
                      </a:r>
                      <a:endParaRPr kumimoji="0" lang="tr-TR" sz="1000" b="1"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Yöntem Nicel / Nitel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Sonuçlar nicel veya nitel ?</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Kalitatif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Kalitatif</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Kalitatif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Nitel/Nicel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Nitel/Nicel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Nitel/Nicel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645580">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Tümevarım </a:t>
                      </a:r>
                    </a:p>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Tümdengelim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Analiz </a:t>
                      </a:r>
                      <a:r>
                        <a:rPr kumimoji="0" lang="tr-TR" sz="1000" u="none" strike="noStrike" kern="1200" cap="none" normalizeH="0" baseline="0" dirty="0" err="1" smtClean="0">
                          <a:ln>
                            <a:noFill/>
                          </a:ln>
                          <a:solidFill>
                            <a:schemeClr val="dk1"/>
                          </a:solidFill>
                          <a:effectLst/>
                          <a:latin typeface="Calibri" pitchFamily="34" charset="0"/>
                          <a:ea typeface="+mn-ea"/>
                          <a:cs typeface="Calibri" pitchFamily="34" charset="0"/>
                        </a:rPr>
                        <a:t>prespektfik</a:t>
                      </a: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 veya retrospektif?</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Tümevarım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Tümdengelim</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Geniş / Spesifik Tehlike</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Metot genel bir analiz mi, yoksa proses spesifik mi?</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Genel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Basit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err="1" smtClean="0">
                          <a:ln>
                            <a:noFill/>
                          </a:ln>
                          <a:solidFill>
                            <a:schemeClr val="dk1"/>
                          </a:solidFill>
                          <a:effectLst/>
                          <a:latin typeface="Calibri" pitchFamily="34" charset="0"/>
                          <a:ea typeface="+mn-ea"/>
                          <a:cs typeface="Calibri" pitchFamily="34" charset="0"/>
                        </a:rPr>
                        <a:t>Prosedürlü</a:t>
                      </a: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İşler</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Genel</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smtClean="0">
                          <a:ln>
                            <a:noFill/>
                          </a:ln>
                          <a:solidFill>
                            <a:schemeClr val="dk1"/>
                          </a:solidFill>
                          <a:effectLst/>
                          <a:latin typeface="Calibri" pitchFamily="34" charset="0"/>
                          <a:ea typeface="+mn-ea"/>
                          <a:cs typeface="Calibri" pitchFamily="34" charset="0"/>
                        </a:rPr>
                        <a:t>Spesifik</a:t>
                      </a: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Çok Spesifik</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Çok Spesifik</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r h="578195">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r" defTabSz="947738" rtl="0" eaLnBrk="1" fontAlgn="base" latinLnBrk="0" hangingPunct="1">
                        <a:lnSpc>
                          <a:spcPct val="100000"/>
                        </a:lnSpc>
                        <a:spcBef>
                          <a:spcPct val="20000"/>
                        </a:spcBef>
                        <a:spcAft>
                          <a:spcPct val="0"/>
                        </a:spcAft>
                        <a:buClrTx/>
                        <a:buSzTx/>
                        <a:buFontTx/>
                        <a:buNone/>
                        <a:tabLst/>
                      </a:pPr>
                      <a:r>
                        <a:rPr kumimoji="0" lang="tr-TR" sz="1000" b="1" u="none" strike="noStrike" kern="1200" cap="none" normalizeH="0" baseline="0" dirty="0" smtClean="0">
                          <a:ln>
                            <a:noFill/>
                          </a:ln>
                          <a:solidFill>
                            <a:schemeClr val="dk1"/>
                          </a:solidFill>
                          <a:effectLst/>
                          <a:latin typeface="Calibri" pitchFamily="34" charset="0"/>
                          <a:ea typeface="+mn-ea"/>
                          <a:cs typeface="Calibri" pitchFamily="34" charset="0"/>
                        </a:rPr>
                        <a:t>Proses - Branş</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rPr>
                        <a:t>Prosese özgü bir metot mu?</a:t>
                      </a: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Calibri"/>
                        </a:defRPr>
                      </a:lvl1pPr>
                      <a:lvl2pPr marL="457200" algn="l" defTabSz="914400" rtl="0" eaLnBrk="1" latinLnBrk="0" hangingPunct="1">
                        <a:defRPr sz="1800" kern="1200">
                          <a:solidFill>
                            <a:schemeClr val="dk1"/>
                          </a:solidFill>
                          <a:latin typeface="Calibri"/>
                        </a:defRPr>
                      </a:lvl2pPr>
                      <a:lvl3pPr marL="914400" algn="l" defTabSz="914400" rtl="0" eaLnBrk="1" latinLnBrk="0" hangingPunct="1">
                        <a:defRPr sz="1800" kern="1200">
                          <a:solidFill>
                            <a:schemeClr val="dk1"/>
                          </a:solidFill>
                          <a:latin typeface="Calibri"/>
                        </a:defRPr>
                      </a:lvl3pPr>
                      <a:lvl4pPr marL="1371600" algn="l" defTabSz="914400" rtl="0" eaLnBrk="1" latinLnBrk="0" hangingPunct="1">
                        <a:defRPr sz="1800" kern="1200">
                          <a:solidFill>
                            <a:schemeClr val="dk1"/>
                          </a:solidFill>
                          <a:latin typeface="Calibri"/>
                        </a:defRPr>
                      </a:lvl4pPr>
                      <a:lvl5pPr marL="1828800" algn="l" defTabSz="914400" rtl="0" eaLnBrk="1" latinLnBrk="0" hangingPunct="1">
                        <a:defRPr sz="1800" kern="1200">
                          <a:solidFill>
                            <a:schemeClr val="dk1"/>
                          </a:solidFill>
                          <a:latin typeface="Calibri"/>
                        </a:defRPr>
                      </a:lvl5pPr>
                      <a:lvl6pPr marL="2286000" algn="l" defTabSz="914400" rtl="0" eaLnBrk="1" latinLnBrk="0" hangingPunct="1">
                        <a:defRPr sz="1800" kern="1200">
                          <a:solidFill>
                            <a:schemeClr val="dk1"/>
                          </a:solidFill>
                          <a:latin typeface="Calibri"/>
                        </a:defRPr>
                      </a:lvl6pPr>
                      <a:lvl7pPr marL="2743200" algn="l" defTabSz="914400" rtl="0" eaLnBrk="1" latinLnBrk="0" hangingPunct="1">
                        <a:defRPr sz="1800" kern="1200">
                          <a:solidFill>
                            <a:schemeClr val="dk1"/>
                          </a:solidFill>
                          <a:latin typeface="Calibri"/>
                        </a:defRPr>
                      </a:lvl7pPr>
                      <a:lvl8pPr marL="3200400" algn="l" defTabSz="914400" rtl="0" eaLnBrk="1" latinLnBrk="0" hangingPunct="1">
                        <a:defRPr sz="1800" kern="1200">
                          <a:solidFill>
                            <a:schemeClr val="dk1"/>
                          </a:solidFill>
                          <a:latin typeface="Calibri"/>
                        </a:defRPr>
                      </a:lvl8pPr>
                      <a:lvl9pPr marL="3657600" algn="l" defTabSz="914400" rtl="0" eaLnBrk="1" latinLnBrk="0" hangingPunct="1">
                        <a:defRPr sz="1800" kern="1200">
                          <a:solidFill>
                            <a:schemeClr val="dk1"/>
                          </a:solidFill>
                          <a:latin typeface="Calibri"/>
                        </a:defRPr>
                      </a:lvl9pPr>
                    </a:lstStyle>
                    <a:p>
                      <a:pPr marL="0" marR="0" lvl="0" indent="0" algn="ctr" defTabSz="947738" rtl="0" eaLnBrk="1" fontAlgn="base" latinLnBrk="0" hangingPunct="1">
                        <a:lnSpc>
                          <a:spcPct val="100000"/>
                        </a:lnSpc>
                        <a:spcBef>
                          <a:spcPct val="20000"/>
                        </a:spcBef>
                        <a:spcAft>
                          <a:spcPct val="0"/>
                        </a:spcAft>
                        <a:buClrTx/>
                        <a:buSzTx/>
                        <a:buFontTx/>
                        <a:buNone/>
                        <a:tabLst/>
                      </a:pPr>
                      <a:endParaRPr kumimoji="0" lang="tr-TR" sz="1000" u="none" strike="noStrike" kern="1200" cap="none" normalizeH="0" baseline="0" dirty="0" smtClean="0">
                        <a:ln>
                          <a:noFill/>
                        </a:ln>
                        <a:solidFill>
                          <a:schemeClr val="dk1"/>
                        </a:solidFill>
                        <a:effectLst/>
                        <a:latin typeface="Calibri" pitchFamily="34" charset="0"/>
                        <a:ea typeface="+mn-ea"/>
                        <a:cs typeface="Calibri" pitchFamily="34" charset="0"/>
                      </a:endParaRPr>
                    </a:p>
                  </a:txBody>
                  <a:tcPr marL="88157" marR="88157" marT="44079" marB="44079" anchor="ctr" horzOverflow="overflow">
                    <a:lnL w="9525" cap="flat" cmpd="sng" algn="ctr">
                      <a:solidFill>
                        <a:srgbClr val="4BACC6">
                          <a:shade val="95000"/>
                          <a:satMod val="105000"/>
                        </a:srgbClr>
                      </a:solidFill>
                      <a:prstDash val="solid"/>
                    </a:lnL>
                    <a:lnR w="9525" cap="flat" cmpd="sng" algn="ctr">
                      <a:solidFill>
                        <a:srgbClr val="4BACC6">
                          <a:shade val="95000"/>
                          <a:satMod val="105000"/>
                        </a:srgbClr>
                      </a:solidFill>
                      <a:prstDash val="solid"/>
                    </a:lnR>
                    <a:lnT w="9525" cap="flat" cmpd="sng" algn="ctr">
                      <a:solidFill>
                        <a:srgbClr val="4BACC6">
                          <a:shade val="95000"/>
                          <a:satMod val="105000"/>
                        </a:srgbClr>
                      </a:solidFill>
                      <a:prstDash val="solid"/>
                    </a:lnT>
                    <a:lnB w="9525" cap="flat" cmpd="sng" algn="ctr">
                      <a:solidFill>
                        <a:srgbClr val="4BACC6">
                          <a:shade val="95000"/>
                          <a:satMod val="105000"/>
                        </a:srgbClr>
                      </a:solidFill>
                      <a:prstDash val="solid"/>
                    </a:lnB>
                    <a:lnTlToBr w="12700" cmpd="sng">
                      <a:noFill/>
                      <a:prstDash val="solid"/>
                    </a:lnTlToBr>
                    <a:lnBlToTr w="12700" cmpd="sng">
                      <a:noFill/>
                      <a:prstDash val="solid"/>
                    </a:lnBlToTr>
                    <a:noFill/>
                  </a:tcPr>
                </a:tc>
              </a:tr>
            </a:tbl>
          </a:graphicData>
        </a:graphic>
      </p:graphicFrame>
    </p:spTree>
    <p:extLst>
      <p:ext uri="{BB962C8B-B14F-4D97-AF65-F5344CB8AC3E}">
        <p14:creationId xmlns:p14="http://schemas.microsoft.com/office/powerpoint/2010/main" val="2818688284"/>
      </p:ext>
    </p:extLst>
  </p:cSld>
  <p:clrMapOvr>
    <a:masterClrMapping/>
  </p:clrMapOvr>
  <p:transition>
    <p:fade/>
  </p:transition>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5" name="Group 434"/>
          <p:cNvGraphicFramePr>
            <a:graphicFrameLocks noGrp="1"/>
          </p:cNvGraphicFramePr>
          <p:nvPr>
            <p:extLst>
              <p:ext uri="{D42A27DB-BD31-4B8C-83A1-F6EECF244321}">
                <p14:modId xmlns:p14="http://schemas.microsoft.com/office/powerpoint/2010/main" val="2902194366"/>
              </p:ext>
            </p:extLst>
          </p:nvPr>
        </p:nvGraphicFramePr>
        <p:xfrm>
          <a:off x="57013" y="1592739"/>
          <a:ext cx="9011661" cy="4196171"/>
        </p:xfrm>
        <a:graphic>
          <a:graphicData uri="http://schemas.openxmlformats.org/drawingml/2006/table">
            <a:tbl>
              <a:tblPr>
                <a:tableStyleId>{C4B1156A-380E-4F78-BDF5-A606A8083BF9}</a:tableStyleId>
              </a:tblPr>
              <a:tblGrid>
                <a:gridCol w="999784"/>
                <a:gridCol w="750344"/>
                <a:gridCol w="697831"/>
                <a:gridCol w="209110"/>
                <a:gridCol w="675949"/>
                <a:gridCol w="209110"/>
                <a:gridCol w="697830"/>
                <a:gridCol w="298477"/>
                <a:gridCol w="409515"/>
                <a:gridCol w="904967"/>
                <a:gridCol w="985361"/>
                <a:gridCol w="613223"/>
                <a:gridCol w="390040"/>
                <a:gridCol w="390040"/>
                <a:gridCol w="390040"/>
                <a:gridCol w="390040"/>
              </a:tblGrid>
              <a:tr h="392322">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PROSES / SİSTEM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gridSpan="9">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FMEA-HTEA</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RİSK DERECELENDİRME FORMU</a:t>
                      </a:r>
                    </a:p>
                  </a:txBody>
                  <a:tcPr marL="90000" marR="90000" marT="46800" marB="46800" anchor="ctr" horzOverflow="overflow"/>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endParaRPr lang="tr-TR"/>
                    </a:p>
                  </a:txBody>
                  <a:tcPr/>
                </a:tc>
                <a:tc rowSpan="4" hMerge="1">
                  <a:txBody>
                    <a:bodyPr/>
                    <a:lstStyle/>
                    <a:p>
                      <a:endParaRPr lang="tr-TR"/>
                    </a:p>
                  </a:txBody>
                  <a:tcPr/>
                </a:tc>
                <a:tc rowSpan="4" hMerge="1">
                  <a:txBody>
                    <a:bodyPr/>
                    <a:lstStyle/>
                    <a:p>
                      <a:endParaRPr lang="tr-TR"/>
                    </a:p>
                  </a:txBody>
                  <a:tcPr/>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endParaRPr lang="tr-TR"/>
                    </a:p>
                  </a:txBody>
                  <a:tcPr marL="90000" marR="90000" marT="46800" marB="46800" anchor="ctr" horzOverflow="overflow"/>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DEĞERLENDİREN</a:t>
                      </a: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dirty="0"/>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ALT SİSTEM</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dirty="0"/>
                    </a:p>
                  </a:txBody>
                  <a:tcPr marL="90000" marR="90000" marT="46800" marB="46800" anchor="ctr" horzOverflow="overflow">
                    <a:solidFill>
                      <a:schemeClr val="bg1"/>
                    </a:solidFill>
                  </a:tcPr>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DÜZENLEYEN</a:t>
                      </a: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endParaRPr lang="tr-TR" dirty="0"/>
                    </a:p>
                  </a:txBody>
                  <a:tcPr marL="90000" marR="90000" marT="46800" marB="46800" anchor="ctr" horzOverflow="overflow">
                    <a:solidFill>
                      <a:schemeClr val="bg1"/>
                    </a:solidFill>
                  </a:tcPr>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DİZAYN / YÖNTEM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endParaRPr lang="tr-TR" dirty="0"/>
                    </a:p>
                  </a:txBody>
                  <a:tcPr marL="90000" marR="90000" marT="46800" marB="46800" anchor="ctr" horzOverflow="overflow"/>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NO</a:t>
                      </a: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dirty="0"/>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FMEA TAKIMI</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dirty="0"/>
                    </a:p>
                  </a:txBody>
                  <a:tcPr marL="90000" marR="90000" marT="46800" marB="46800" anchor="ctr" horzOverflow="overflow">
                    <a:solidFill>
                      <a:schemeClr val="bg1"/>
                    </a:solidFill>
                  </a:tcPr>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TARİHİ</a:t>
                      </a: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endParaRPr lang="tr-TR" dirty="0"/>
                    </a:p>
                  </a:txBody>
                  <a:tcPr marL="90000" marR="90000" marT="46800" marB="46800" anchor="ctr" horzOverflow="overflow">
                    <a:solidFill>
                      <a:schemeClr val="bg1"/>
                    </a:solidFill>
                  </a:tcPr>
                </a:tc>
              </a:tr>
              <a:tr h="264157">
                <a:tc gridSpan="1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2">
                        <a:lumMod val="20000"/>
                        <a:lumOff val="80000"/>
                      </a:schemeClr>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a:p>
                  </a:txBody>
                  <a:tcPr/>
                </a:tc>
                <a:tc gridSpan="5">
                  <a:txBody>
                    <a:bodyPr/>
                    <a:lstStyle/>
                    <a:p>
                      <a:pPr algn="ctr"/>
                      <a:r>
                        <a:rPr lang="tr-TR" sz="800" b="1" dirty="0" smtClean="0">
                          <a:latin typeface="Calibri" pitchFamily="34" charset="0"/>
                          <a:cs typeface="Calibri" pitchFamily="34" charset="0"/>
                        </a:rPr>
                        <a:t>HAREKET SORUMLUSU</a:t>
                      </a:r>
                      <a:endParaRPr lang="tr-TR" sz="800" b="1" dirty="0">
                        <a:latin typeface="Calibri" pitchFamily="34" charset="0"/>
                        <a:cs typeface="Calibri" pitchFamily="34" charset="0"/>
                      </a:endParaRPr>
                    </a:p>
                  </a:txBody>
                  <a:tcPr marL="90000" marR="90000" marT="46800" marB="46800" anchor="ctr" horzOverflow="overflow">
                    <a:solidFill>
                      <a:schemeClr val="bg2">
                        <a:lumMod val="20000"/>
                        <a:lumOff val="80000"/>
                      </a:schemeClr>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748779">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SİSTEM</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PARÇA</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POTANSİYEL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 TÜRLERİ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HATANIN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SONUÇLARI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HATANIN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NEDENLERİ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KONTROL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ÖNLEMLERİ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D</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ROS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TAVSİYE EDİLEN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İYİLEŞTİRMELER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(EYLEMLER)</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SORUMLU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TAMAMALAMA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TARİHİ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HAREKET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TARİHİ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(D)</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ROS</a:t>
                      </a:r>
                    </a:p>
                  </a:txBody>
                  <a:tcPr marL="90000" marR="90000" marT="46800" marB="46800" anchor="ctr" horzOverflow="overflow">
                    <a:solidFill>
                      <a:schemeClr val="bg2">
                        <a:lumMod val="75000"/>
                      </a:schemeClr>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bl>
          </a:graphicData>
        </a:graphic>
      </p:graphicFrame>
      <p:sp>
        <p:nvSpPr>
          <p:cNvPr id="6" name="Text Box 325"/>
          <p:cNvSpPr txBox="1">
            <a:spLocks noChangeArrowheads="1"/>
          </p:cNvSpPr>
          <p:nvPr/>
        </p:nvSpPr>
        <p:spPr bwMode="auto">
          <a:xfrm>
            <a:off x="201613" y="1174750"/>
            <a:ext cx="2721707" cy="369332"/>
          </a:xfrm>
          <a:prstGeom prst="rect">
            <a:avLst/>
          </a:prstGeom>
          <a:noFill/>
          <a:ln w="9525">
            <a:noFill/>
            <a:miter lim="800000"/>
            <a:headEnd/>
            <a:tailEnd/>
          </a:ln>
          <a:effectLst/>
        </p:spPr>
        <p:txBody>
          <a:bodyPr wrap="none">
            <a:spAutoFit/>
          </a:bodyPr>
          <a:lstStyle/>
          <a:p>
            <a:r>
              <a:rPr lang="tr-TR" b="1" noProof="1" smtClean="0">
                <a:solidFill>
                  <a:srgbClr val="4C7013"/>
                </a:solidFill>
                <a:latin typeface="Calibri" pitchFamily="34" charset="0"/>
                <a:cs typeface="Calibri" pitchFamily="34" charset="0"/>
              </a:rPr>
              <a:t>Risk Değerlendirme Formu</a:t>
            </a:r>
            <a:endParaRPr lang="tr-TR" b="1" noProof="1">
              <a:solidFill>
                <a:srgbClr val="4C7013"/>
              </a:solidFill>
              <a:latin typeface="Calibri" pitchFamily="34" charset="0"/>
              <a:cs typeface="Calibri" pitchFamily="34" charset="0"/>
            </a:endParaRPr>
          </a:p>
        </p:txBody>
      </p:sp>
      <p:sp>
        <p:nvSpPr>
          <p:cNvPr id="7"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endPar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3531906134"/>
      </p:ext>
    </p:extLst>
  </p:cSld>
  <p:clrMapOvr>
    <a:masterClrMapping/>
  </p:clrMapOvr>
  <p:transition>
    <p:fade/>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PROSES/SİSTEM ADI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Analizi yapılacak olan proses/sistemin referans numarası </a:t>
            </a:r>
            <a:r>
              <a:rPr lang="tr-TR" sz="2000" b="1" i="1" dirty="0" smtClean="0">
                <a:solidFill>
                  <a:srgbClr val="000000"/>
                </a:solidFill>
                <a:latin typeface="Calibri" pitchFamily="34" charset="0"/>
                <a:cs typeface="Calibri" pitchFamily="34" charset="0"/>
              </a:rPr>
              <a:t>varsa yazılır</a:t>
            </a:r>
            <a:r>
              <a:rPr lang="tr-TR" sz="2000" b="1" i="1" dirty="0">
                <a:solidFill>
                  <a:srgbClr val="000000"/>
                </a:solidFill>
                <a:latin typeface="Calibri" pitchFamily="34" charset="0"/>
                <a:cs typeface="Calibri" pitchFamily="34" charset="0"/>
              </a:rPr>
              <a:t>, yoksa kısa bir tanımı yapılır.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Örneğin</a:t>
            </a:r>
            <a:r>
              <a:rPr lang="tr-TR" sz="2000" b="1" i="1" dirty="0">
                <a:solidFill>
                  <a:srgbClr val="000000"/>
                </a:solidFill>
                <a:latin typeface="Calibri" pitchFamily="34" charset="0"/>
                <a:cs typeface="Calibri" pitchFamily="34" charset="0"/>
              </a:rPr>
              <a:t>; kaynakhane, </a:t>
            </a:r>
            <a:r>
              <a:rPr lang="tr-TR" sz="2000" b="1" i="1" dirty="0" smtClean="0">
                <a:solidFill>
                  <a:srgbClr val="000000"/>
                </a:solidFill>
                <a:latin typeface="Calibri" pitchFamily="34" charset="0"/>
                <a:cs typeface="Calibri" pitchFamily="34" charset="0"/>
              </a:rPr>
              <a:t>montaj bölümü, boyahane </a:t>
            </a:r>
            <a:r>
              <a:rPr lang="tr-TR" sz="2000" b="1" i="1" dirty="0">
                <a:solidFill>
                  <a:srgbClr val="000000"/>
                </a:solidFill>
                <a:latin typeface="Calibri" pitchFamily="34" charset="0"/>
                <a:cs typeface="Calibri" pitchFamily="34" charset="0"/>
              </a:rPr>
              <a:t>vb.)</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5620344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ALT PROSES/SİSTEM ADI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Eğer proses veya sistemin bir alt sistemi için analiz yapılıyor ise bu </a:t>
            </a:r>
            <a:r>
              <a:rPr lang="tr-TR" sz="2000" b="1" i="1" dirty="0" smtClean="0">
                <a:solidFill>
                  <a:srgbClr val="000000"/>
                </a:solidFill>
                <a:latin typeface="Calibri" pitchFamily="34" charset="0"/>
                <a:cs typeface="Calibri" pitchFamily="34" charset="0"/>
              </a:rPr>
              <a:t>alt sistemin </a:t>
            </a:r>
            <a:r>
              <a:rPr lang="tr-TR" sz="2000" b="1" i="1" dirty="0">
                <a:solidFill>
                  <a:srgbClr val="000000"/>
                </a:solidFill>
                <a:latin typeface="Calibri" pitchFamily="34" charset="0"/>
                <a:cs typeface="Calibri" pitchFamily="34" charset="0"/>
              </a:rPr>
              <a:t>kısa bir tanımı yapılır.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Örneğin</a:t>
            </a:r>
            <a:r>
              <a:rPr lang="tr-TR" sz="2000" b="1" i="1" dirty="0">
                <a:solidFill>
                  <a:srgbClr val="000000"/>
                </a:solidFill>
                <a:latin typeface="Calibri" pitchFamily="34" charset="0"/>
                <a:cs typeface="Calibri" pitchFamily="34" charset="0"/>
              </a:rPr>
              <a:t>; havalandırma tesisatı, fırın, kazan dairesi vb</a:t>
            </a:r>
            <a:r>
              <a:rPr lang="tr-TR" sz="2000" b="1" i="1" dirty="0" smtClean="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9104785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TAKIM ADI / TAKIM LİDERİ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Takım Adı</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Takımı </a:t>
            </a:r>
            <a:r>
              <a:rPr lang="tr-TR" sz="2000" b="1" i="1" dirty="0">
                <a:solidFill>
                  <a:srgbClr val="000000"/>
                </a:solidFill>
                <a:latin typeface="Calibri" pitchFamily="34" charset="0"/>
                <a:cs typeface="Calibri" pitchFamily="34" charset="0"/>
              </a:rPr>
              <a:t>oluşturan bütün kişilerin isimleri ve bölümleri</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Takım Lideri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Sorumlu </a:t>
            </a:r>
            <a:r>
              <a:rPr lang="tr-TR" sz="2000" b="1" i="1" dirty="0">
                <a:solidFill>
                  <a:srgbClr val="000000"/>
                </a:solidFill>
                <a:latin typeface="Calibri" pitchFamily="34" charset="0"/>
                <a:cs typeface="Calibri" pitchFamily="34" charset="0"/>
              </a:rPr>
              <a:t>olan İş Güvenliği Uzmanının adı</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7227240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TARİH / REVİZYON TARİHİ / RİSK DEĞ. NUMARASI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Tarih</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Değerlendirmesinin </a:t>
            </a:r>
            <a:r>
              <a:rPr lang="tr-TR" sz="2000" b="1" i="1" dirty="0">
                <a:solidFill>
                  <a:srgbClr val="000000"/>
                </a:solidFill>
                <a:latin typeface="Calibri" pitchFamily="34" charset="0"/>
                <a:cs typeface="Calibri" pitchFamily="34" charset="0"/>
              </a:rPr>
              <a:t>yapıldığı tarih</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Revizyon Tarihi</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Değerlendirmesinin </a:t>
            </a:r>
            <a:r>
              <a:rPr lang="tr-TR" sz="2000" b="1" i="1" dirty="0">
                <a:solidFill>
                  <a:srgbClr val="000000"/>
                </a:solidFill>
                <a:latin typeface="Calibri" pitchFamily="34" charset="0"/>
                <a:cs typeface="Calibri" pitchFamily="34" charset="0"/>
              </a:rPr>
              <a:t>son revizyon </a:t>
            </a:r>
            <a:r>
              <a:rPr lang="tr-TR" sz="2000" b="1" i="1" dirty="0" smtClean="0">
                <a:solidFill>
                  <a:srgbClr val="000000"/>
                </a:solidFill>
                <a:latin typeface="Calibri" pitchFamily="34" charset="0"/>
                <a:cs typeface="Calibri" pitchFamily="34" charset="0"/>
              </a:rPr>
              <a:t>tarihi</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Risk Değerlendirmesi </a:t>
            </a:r>
            <a:r>
              <a:rPr lang="tr-TR" sz="2000" b="1" i="1" dirty="0" smtClean="0">
                <a:solidFill>
                  <a:srgbClr val="000000"/>
                </a:solidFill>
                <a:latin typeface="Calibri" pitchFamily="34" charset="0"/>
                <a:cs typeface="Calibri" pitchFamily="34" charset="0"/>
              </a:rPr>
              <a:t>Numarası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Takip </a:t>
            </a:r>
            <a:r>
              <a:rPr lang="tr-TR" sz="2000" b="1" i="1" dirty="0">
                <a:solidFill>
                  <a:srgbClr val="000000"/>
                </a:solidFill>
                <a:latin typeface="Calibri" pitchFamily="34" charset="0"/>
                <a:cs typeface="Calibri" pitchFamily="34" charset="0"/>
              </a:rPr>
              <a:t>etmek amacıyla kullanılabilecek bir Risk</a:t>
            </a:r>
          </a:p>
          <a:p>
            <a:pPr algn="ctr">
              <a:spcAft>
                <a:spcPts val="0"/>
              </a:spcAft>
              <a:buClr>
                <a:srgbClr val="292929"/>
              </a:buClr>
              <a:defRPr/>
            </a:pPr>
            <a:r>
              <a:rPr lang="tr-TR" sz="2000" b="1" i="1" dirty="0">
                <a:solidFill>
                  <a:srgbClr val="000000"/>
                </a:solidFill>
                <a:latin typeface="Calibri" pitchFamily="34" charset="0"/>
                <a:cs typeface="Calibri" pitchFamily="34" charset="0"/>
              </a:rPr>
              <a:t>Değerlendirmesi numarası</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0330106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3189512300"/>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Kalitatif </a:t>
                      </a: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(Nitel-Sıralı) </a:t>
                      </a: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Yöntemler</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n Kenarlı 4"/>
          <p:cNvSpPr/>
          <p:nvPr/>
        </p:nvSpPr>
        <p:spPr>
          <a:xfrm>
            <a:off x="3871350" y="1235018"/>
            <a:ext cx="1389413" cy="1258784"/>
          </a:xfrm>
          <a:prstGeom prst="decagon">
            <a:avLst/>
          </a:prstGeom>
          <a:solidFill>
            <a:schemeClr val="bg2">
              <a:lumMod val="75000"/>
            </a:schemeClr>
          </a:solidFill>
          <a:ln>
            <a:solidFill>
              <a:schemeClr val="bg1">
                <a:lumMod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8800" b="1" dirty="0" smtClean="0">
                <a:latin typeface="Calibri" pitchFamily="34" charset="0"/>
                <a:cs typeface="Calibri" pitchFamily="34" charset="0"/>
              </a:rPr>
              <a:t>1</a:t>
            </a:r>
            <a:endParaRPr lang="tr-TR" sz="8800" b="1" dirty="0">
              <a:latin typeface="Calibri" pitchFamily="34" charset="0"/>
              <a:cs typeface="Calibri" pitchFamily="34" charset="0"/>
            </a:endParaRPr>
          </a:p>
        </p:txBody>
      </p:sp>
    </p:spTree>
    <p:extLst>
      <p:ext uri="{BB962C8B-B14F-4D97-AF65-F5344CB8AC3E}">
        <p14:creationId xmlns:p14="http://schemas.microsoft.com/office/powerpoint/2010/main" val="41446920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KALİTATİF (NİTEL – SIRALI – ORDİNAL)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METODLAR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Tehlike ve İşletilebilme Çalışması Analizi (HAZOP)</a:t>
            </a: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Olursa Ne Olur Analizi (</a:t>
            </a:r>
            <a:r>
              <a:rPr lang="tr-TR" sz="2000" b="1" i="1" dirty="0" err="1">
                <a:solidFill>
                  <a:srgbClr val="000000"/>
                </a:solidFill>
                <a:latin typeface="Calibri" pitchFamily="34" charset="0"/>
                <a:cs typeface="Calibri" pitchFamily="34" charset="0"/>
              </a:rPr>
              <a:t>What</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if</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Ön </a:t>
            </a:r>
            <a:r>
              <a:rPr lang="tr-TR" sz="2000" b="1" i="1" dirty="0">
                <a:solidFill>
                  <a:srgbClr val="000000"/>
                </a:solidFill>
                <a:latin typeface="Calibri" pitchFamily="34" charset="0"/>
                <a:cs typeface="Calibri" pitchFamily="34" charset="0"/>
              </a:rPr>
              <a:t>Tehlike Analizi </a:t>
            </a:r>
            <a:r>
              <a:rPr lang="tr-TR" sz="2000" b="1" i="1" dirty="0" smtClean="0">
                <a:solidFill>
                  <a:srgbClr val="000000"/>
                </a:solidFill>
                <a:latin typeface="Calibri" pitchFamily="34" charset="0"/>
                <a:cs typeface="Calibri" pitchFamily="34" charset="0"/>
              </a:rPr>
              <a:t>Metodu (PHA)</a:t>
            </a: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Neden - Sonuç Analizi (CCA)</a:t>
            </a:r>
          </a:p>
          <a:p>
            <a:pPr marL="457200" indent="-324000">
              <a:spcAft>
                <a:spcPts val="0"/>
              </a:spcAft>
              <a:buClr>
                <a:srgbClr val="292929"/>
              </a:buClr>
              <a:buFont typeface="+mj-lt"/>
              <a:buAutoNum type="arabicPeriod"/>
              <a:defRPr/>
            </a:pPr>
            <a:r>
              <a:rPr lang="fr-FR" sz="2000" b="1" i="1" dirty="0">
                <a:solidFill>
                  <a:srgbClr val="000000"/>
                </a:solidFill>
                <a:latin typeface="Calibri" pitchFamily="34" charset="0"/>
                <a:cs typeface="Calibri" pitchFamily="34" charset="0"/>
              </a:rPr>
              <a:t>Çeklist </a:t>
            </a:r>
            <a:r>
              <a:rPr lang="tr-TR" sz="2000" b="1" i="1" dirty="0" smtClean="0">
                <a:solidFill>
                  <a:srgbClr val="000000"/>
                </a:solidFill>
                <a:latin typeface="Calibri" pitchFamily="34" charset="0"/>
                <a:cs typeface="Calibri" pitchFamily="34" charset="0"/>
              </a:rPr>
              <a:t>Kullanılarak Birincil Risk Analizi (PRA)</a:t>
            </a:r>
            <a:endParaRPr lang="fr-F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Güvenlik </a:t>
            </a:r>
            <a:r>
              <a:rPr lang="tr-TR" sz="2000" b="1" i="1" dirty="0">
                <a:solidFill>
                  <a:srgbClr val="000000"/>
                </a:solidFill>
                <a:latin typeface="Calibri" pitchFamily="34" charset="0"/>
                <a:cs typeface="Calibri" pitchFamily="34" charset="0"/>
              </a:rPr>
              <a:t>Denetimi (</a:t>
            </a:r>
            <a:r>
              <a:rPr lang="tr-TR" sz="2000" b="1" i="1" dirty="0" err="1">
                <a:solidFill>
                  <a:srgbClr val="000000"/>
                </a:solidFill>
                <a:latin typeface="Calibri" pitchFamily="34" charset="0"/>
                <a:cs typeface="Calibri" pitchFamily="34" charset="0"/>
              </a:rPr>
              <a:t>Safety</a:t>
            </a:r>
            <a:r>
              <a:rPr lang="tr-TR" sz="2000" b="1" i="1" dirty="0">
                <a:solidFill>
                  <a:srgbClr val="000000"/>
                </a:solidFill>
                <a:latin typeface="Calibri" pitchFamily="34" charset="0"/>
                <a:cs typeface="Calibri" pitchFamily="34" charset="0"/>
              </a:rPr>
              <a:t> </a:t>
            </a:r>
            <a:r>
              <a:rPr lang="tr-TR" sz="2000" b="1" i="1" dirty="0" err="1" smtClean="0">
                <a:solidFill>
                  <a:srgbClr val="000000"/>
                </a:solidFill>
                <a:latin typeface="Calibri" pitchFamily="34" charset="0"/>
                <a:cs typeface="Calibri" pitchFamily="34" charset="0"/>
              </a:rPr>
              <a:t>Audit</a:t>
            </a:r>
            <a:r>
              <a:rPr lang="tr-TR" sz="2000" b="1" i="1" dirty="0" smtClean="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87780159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3242657795"/>
              </p:ext>
            </p:extLst>
          </p:nvPr>
        </p:nvGraphicFramePr>
        <p:xfrm>
          <a:off x="4802" y="2647949"/>
          <a:ext cx="9139626" cy="12287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Tanımları </a:t>
                      </a:r>
                    </a:p>
                    <a:p>
                      <a:pPr algn="ctr" fontAlgn="ct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(Değerlendirme-Analiz-Uygulama)</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chemeClr val="bg1"/>
                </a:solidFill>
                <a:latin typeface="+mn-lt"/>
                <a:cs typeface="Arial" pitchFamily="34" charset="0"/>
              </a:rPr>
              <a:t>1</a:t>
            </a:r>
            <a:endParaRPr lang="tr-TR" sz="6600" b="1" dirty="0">
              <a:solidFill>
                <a:schemeClr val="bg1"/>
              </a:solidFill>
              <a:latin typeface="+mn-lt"/>
              <a:cs typeface="Arial" pitchFamily="34" charset="0"/>
            </a:endParaRPr>
          </a:p>
        </p:txBody>
      </p:sp>
      <p:sp>
        <p:nvSpPr>
          <p:cNvPr id="8" name="Metin kutusu 7"/>
          <p:cNvSpPr txBox="1"/>
          <p:nvPr/>
        </p:nvSpPr>
        <p:spPr>
          <a:xfrm>
            <a:off x="0" y="6449857"/>
            <a:ext cx="2770496" cy="369332"/>
          </a:xfrm>
          <a:prstGeom prst="rect">
            <a:avLst/>
          </a:prstGeom>
          <a:noFill/>
        </p:spPr>
        <p:txBody>
          <a:bodyPr wrap="square" rtlCol="0">
            <a:spAutoFit/>
          </a:bodyPr>
          <a:lstStyle/>
          <a:p>
            <a:r>
              <a:rPr lang="tr-TR" b="1" i="1" dirty="0" smtClean="0">
                <a:latin typeface="Cambria" pitchFamily="18" charset="0"/>
              </a:rPr>
              <a:t>Soru Sayısı = 25</a:t>
            </a:r>
            <a:endParaRPr lang="tr-TR" b="1" i="1" dirty="0">
              <a:latin typeface="Cambria" pitchFamily="18" charset="0"/>
            </a:endParaRPr>
          </a:p>
        </p:txBody>
      </p:sp>
    </p:spTree>
    <p:extLst>
      <p:ext uri="{BB962C8B-B14F-4D97-AF65-F5344CB8AC3E}">
        <p14:creationId xmlns:p14="http://schemas.microsoft.com/office/powerpoint/2010/main" val="14548849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OLAY – VAKA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«Olay-Vaka: </a:t>
            </a:r>
            <a:r>
              <a:rPr lang="tr-TR" sz="2000" b="1" i="1" dirty="0">
                <a:solidFill>
                  <a:srgbClr val="000000"/>
                </a:solidFill>
                <a:latin typeface="Calibri" pitchFamily="34" charset="0"/>
                <a:cs typeface="Calibri" pitchFamily="34" charset="0"/>
              </a:rPr>
              <a:t>Yaralanmaya, sağlığın </a:t>
            </a:r>
            <a:r>
              <a:rPr lang="tr-TR" sz="2000" b="1" i="1" dirty="0" smtClean="0">
                <a:solidFill>
                  <a:srgbClr val="000000"/>
                </a:solidFill>
                <a:latin typeface="Calibri" pitchFamily="34" charset="0"/>
                <a:cs typeface="Calibri" pitchFamily="34" charset="0"/>
              </a:rPr>
              <a:t>bozulmasına veya </a:t>
            </a:r>
            <a:r>
              <a:rPr lang="tr-TR" sz="2000" b="1" i="1" dirty="0">
                <a:solidFill>
                  <a:srgbClr val="000000"/>
                </a:solidFill>
                <a:latin typeface="Calibri" pitchFamily="34" charset="0"/>
                <a:cs typeface="Calibri" pitchFamily="34" charset="0"/>
              </a:rPr>
              <a:t>ölüme sebep olan veya sebep </a:t>
            </a:r>
            <a:r>
              <a:rPr lang="tr-TR" sz="2000" b="1" i="1" dirty="0" smtClean="0">
                <a:solidFill>
                  <a:srgbClr val="000000"/>
                </a:solidFill>
                <a:latin typeface="Calibri" pitchFamily="34" charset="0"/>
                <a:cs typeface="Calibri" pitchFamily="34" charset="0"/>
              </a:rPr>
              <a:t>olacak potansiyele </a:t>
            </a:r>
            <a:r>
              <a:rPr lang="tr-TR" sz="2000" b="1" i="1" dirty="0">
                <a:solidFill>
                  <a:srgbClr val="000000"/>
                </a:solidFill>
                <a:latin typeface="Calibri" pitchFamily="34" charset="0"/>
                <a:cs typeface="Calibri" pitchFamily="34" charset="0"/>
              </a:rPr>
              <a:t>sahip olan işle ilgili </a:t>
            </a:r>
            <a:r>
              <a:rPr lang="tr-TR" sz="2000" b="1" i="1" dirty="0" smtClean="0">
                <a:solidFill>
                  <a:srgbClr val="000000"/>
                </a:solidFill>
                <a:latin typeface="Calibri" pitchFamily="34" charset="0"/>
                <a:cs typeface="Calibri" pitchFamily="34" charset="0"/>
              </a:rPr>
              <a:t>olaylardır.»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«Acil durumda özel bir olaydır.»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C00000"/>
                </a:solidFill>
                <a:latin typeface="Calibri" pitchFamily="34" charset="0"/>
                <a:cs typeface="Calibri" pitchFamily="34" charset="0"/>
              </a:rPr>
              <a:t>Olay = Kaza + Ramak Kala</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33193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HAZOP</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(Hazard and Operability Studies) </a:t>
            </a:r>
          </a:p>
          <a:p>
            <a:pPr marL="36000" algn="ctr"/>
            <a:r>
              <a:rPr lang="tr-TR" sz="3600" b="1" noProof="1">
                <a:solidFill>
                  <a:srgbClr val="414141"/>
                </a:solidFill>
                <a:effectLst>
                  <a:innerShdw blurRad="63500" dist="50800" dir="8100000">
                    <a:prstClr val="black">
                      <a:alpha val="50000"/>
                    </a:prstClr>
                  </a:innerShdw>
                </a:effectLst>
                <a:latin typeface="Calibri" pitchFamily="34" charset="0"/>
                <a:cs typeface="Calibri" pitchFamily="34" charset="0"/>
              </a:rPr>
              <a:t>Tehlike ve İşletilebilme Çalışması Metodolojisi</a:t>
            </a:r>
          </a:p>
        </p:txBody>
      </p:sp>
      <p:sp>
        <p:nvSpPr>
          <p:cNvPr id="2" name="Oval 1"/>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1</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2892617668"/>
      </p:ext>
    </p:extLst>
  </p:cSld>
  <p:clrMapOvr>
    <a:masterClrMapping/>
  </p:clrMapOvr>
  <p:transition>
    <p:fade/>
  </p:transition>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METODOLOJİSİ </a:t>
            </a: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 HAZOP</a:t>
            </a:r>
            <a:endPar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1656097331"/>
              </p:ext>
            </p:extLst>
          </p:nvPr>
        </p:nvGraphicFramePr>
        <p:xfrm>
          <a:off x="161924" y="1069976"/>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HAZOP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Hazard</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and</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Operbility</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Studies</a:t>
                      </a:r>
                      <a:r>
                        <a:rPr kumimoji="0" lang="tr-TR" sz="2400" b="1" i="1" u="none" strike="noStrike" cap="none" normalizeH="0" baseline="0" dirty="0" smtClean="0">
                          <a:ln>
                            <a:noFill/>
                          </a:ln>
                          <a:solidFill>
                            <a:schemeClr val="bg1"/>
                          </a:solidFill>
                          <a:effectLst/>
                          <a:latin typeface="Calibri" pitchFamily="34" charset="0"/>
                          <a:cs typeface="Calibri"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Tehlike ve İşletilebilirlik Analizi</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Tehlikelerin ve İşletme problemlerinin  belirlenmesi.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Tesis projesinin  belirginleştiği aşamada veya tesiste büyük  değişiklikler yapılmadan evvel kullanılabilir.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Çizimler, prosedürler ve akış şemaları ile tesisle ilgili detaylı bilgilere ihtiyaç vardır.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Tehlikeleri ve işletme problemlerini belirleyerek </a:t>
                      </a:r>
                      <a:r>
                        <a:rPr kumimoji="0" lang="tr-TR" sz="1800" b="0" i="1" u="none" strike="noStrike" kern="1200" cap="none" normalizeH="0" baseline="0" dirty="0" err="1" smtClean="0">
                          <a:ln>
                            <a:noFill/>
                          </a:ln>
                          <a:solidFill>
                            <a:schemeClr val="tx1"/>
                          </a:solidFill>
                          <a:effectLst/>
                          <a:latin typeface="Calibri" pitchFamily="34" charset="0"/>
                          <a:ea typeface="Times New Roman" pitchFamily="18" charset="0"/>
                          <a:cs typeface="Calibri" pitchFamily="34" charset="0"/>
                        </a:rPr>
                        <a:t>İSG’nin</a:t>
                      </a: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sağlanması için, izlenecek yöntemler belirlenir.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5-7 kişilik uzman ekibine ve büro raportörlere ihtiyaç vardır.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Her konu için ekip 3-5 saat zaman gerekir. Planlama ekip oluşturma ve doküman hazırlama için de ilave zaman gereklidir.</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3272683555"/>
      </p:ext>
    </p:extLst>
  </p:cSld>
  <p:clrMapOvr>
    <a:masterClrMapping/>
  </p:clrMapOvr>
  <p:transition>
    <p:fade/>
  </p:transition>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KULLANIM ALANI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HAZOP (</a:t>
            </a:r>
            <a:r>
              <a:rPr lang="tr-TR" sz="2000" b="1" i="1" dirty="0" err="1" smtClean="0">
                <a:solidFill>
                  <a:srgbClr val="000000"/>
                </a:solidFill>
                <a:latin typeface="Calibri" pitchFamily="34" charset="0"/>
                <a:cs typeface="Calibri" pitchFamily="34" charset="0"/>
              </a:rPr>
              <a:t>Hazard</a:t>
            </a:r>
            <a:r>
              <a:rPr lang="tr-TR" sz="2000" b="1" i="1" dirty="0" smtClean="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and</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Operability</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Studies</a:t>
            </a:r>
            <a:r>
              <a:rPr lang="tr-TR" sz="2000" b="1" i="1" dirty="0">
                <a:solidFill>
                  <a:srgbClr val="000000"/>
                </a:solidFill>
                <a:latin typeface="Calibri" pitchFamily="34" charset="0"/>
                <a:cs typeface="Calibri" pitchFamily="34" charset="0"/>
              </a:rPr>
              <a:t>)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«Tehlike </a:t>
            </a:r>
            <a:r>
              <a:rPr lang="tr-TR" sz="2000" b="1" i="1" dirty="0">
                <a:solidFill>
                  <a:srgbClr val="000000"/>
                </a:solidFill>
                <a:latin typeface="Calibri" pitchFamily="34" charset="0"/>
                <a:cs typeface="Calibri" pitchFamily="34" charset="0"/>
              </a:rPr>
              <a:t>ve </a:t>
            </a:r>
            <a:r>
              <a:rPr lang="tr-TR" sz="2000" b="1" i="1" dirty="0" smtClean="0">
                <a:solidFill>
                  <a:srgbClr val="000000"/>
                </a:solidFill>
                <a:latin typeface="Calibri" pitchFamily="34" charset="0"/>
                <a:cs typeface="Calibri" pitchFamily="34" charset="0"/>
              </a:rPr>
              <a:t>İşletilebilirlik </a:t>
            </a:r>
            <a:r>
              <a:rPr lang="tr-TR" sz="2000" b="1" i="1" dirty="0">
                <a:solidFill>
                  <a:srgbClr val="000000"/>
                </a:solidFill>
                <a:latin typeface="Calibri" pitchFamily="34" charset="0"/>
                <a:cs typeface="Calibri" pitchFamily="34" charset="0"/>
              </a:rPr>
              <a:t>Çalışması </a:t>
            </a:r>
            <a:r>
              <a:rPr lang="tr-TR" sz="2000" b="1" i="1" dirty="0" smtClean="0">
                <a:solidFill>
                  <a:srgbClr val="000000"/>
                </a:solidFill>
                <a:latin typeface="Calibri" pitchFamily="34" charset="0"/>
                <a:cs typeface="Calibri" pitchFamily="34" charset="0"/>
              </a:rPr>
              <a:t>Metodolojisi»</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C00000"/>
                </a:solidFill>
                <a:latin typeface="Calibri" pitchFamily="34" charset="0"/>
                <a:cs typeface="Calibri" pitchFamily="34" charset="0"/>
              </a:rPr>
              <a:t>«Tehlike ve İşletilebilirlik </a:t>
            </a:r>
            <a:r>
              <a:rPr lang="tr-TR" sz="2000" b="1" i="1" dirty="0" smtClean="0">
                <a:solidFill>
                  <a:srgbClr val="C00000"/>
                </a:solidFill>
                <a:latin typeface="Calibri" pitchFamily="34" charset="0"/>
                <a:cs typeface="Calibri" pitchFamily="34" charset="0"/>
              </a:rPr>
              <a:t>Analizi»</a:t>
            </a:r>
            <a:endParaRPr lang="tr-TR" sz="2000" b="1" i="1" dirty="0">
              <a:solidFill>
                <a:srgbClr val="C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Kimya </a:t>
            </a:r>
            <a:r>
              <a:rPr lang="tr-TR" sz="2000" b="1" i="1" dirty="0">
                <a:solidFill>
                  <a:srgbClr val="000000"/>
                </a:solidFill>
                <a:latin typeface="Calibri" pitchFamily="34" charset="0"/>
                <a:cs typeface="Calibri" pitchFamily="34" charset="0"/>
              </a:rPr>
              <a:t>endüstrisi tarafından</a:t>
            </a:r>
            <a:r>
              <a:rPr lang="tr-TR" sz="2000" i="1" dirty="0">
                <a:solidFill>
                  <a:srgbClr val="000000"/>
                </a:solidFill>
                <a:latin typeface="Calibri" pitchFamily="34" charset="0"/>
                <a:cs typeface="Calibri" pitchFamily="34" charset="0"/>
              </a:rPr>
              <a:t>, bu sanayinin özel tehlike potansiyelleri dikkate alınarak </a:t>
            </a:r>
            <a:r>
              <a:rPr lang="tr-TR" sz="2000" i="1" dirty="0" smtClean="0">
                <a:solidFill>
                  <a:srgbClr val="000000"/>
                </a:solidFill>
                <a:latin typeface="Calibri" pitchFamily="34" charset="0"/>
                <a:cs typeface="Calibri" pitchFamily="34" charset="0"/>
              </a:rPr>
              <a:t>geliştirilmiş bir yöntemdir</a:t>
            </a:r>
            <a:r>
              <a:rPr lang="tr-TR" sz="2000" i="1" dirty="0">
                <a:solidFill>
                  <a:srgbClr val="000000"/>
                </a:solidFill>
                <a:latin typeface="Calibri" pitchFamily="34" charset="0"/>
                <a:cs typeface="Calibri" pitchFamily="34" charset="0"/>
              </a:rPr>
              <a:t>.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DEĞERLENDİRME / HAZOP</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HAZOP tanımı (4)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49310078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ÖZELLİKLERİ – 1 </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93200" indent="-457200">
              <a:spcAft>
                <a:spcPts val="0"/>
              </a:spcAft>
              <a:buClr>
                <a:srgbClr val="292929"/>
              </a:buClr>
              <a:buFont typeface="+mj-lt"/>
              <a:buAutoNum type="arabicPeriod"/>
              <a:defRPr/>
            </a:pPr>
            <a:endParaRPr lang="tr-TR" sz="8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i="1" dirty="0" err="1">
                <a:solidFill>
                  <a:srgbClr val="000000"/>
                </a:solidFill>
                <a:latin typeface="Calibri" pitchFamily="34" charset="0"/>
                <a:cs typeface="Calibri" pitchFamily="34" charset="0"/>
              </a:rPr>
              <a:t>Multidisipliner</a:t>
            </a:r>
            <a:r>
              <a:rPr lang="tr-TR" sz="2000" i="1" dirty="0">
                <a:solidFill>
                  <a:srgbClr val="000000"/>
                </a:solidFill>
                <a:latin typeface="Calibri" pitchFamily="34" charset="0"/>
                <a:cs typeface="Calibri" pitchFamily="34" charset="0"/>
              </a:rPr>
              <a:t> bir tim tarafından, kaza odaklarının saptanması, analizleri ve ortadan kaldırılmaları için uygulanır.</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Belirli </a:t>
            </a:r>
            <a:r>
              <a:rPr lang="tr-TR" sz="2000" i="1" dirty="0">
                <a:solidFill>
                  <a:srgbClr val="000000"/>
                </a:solidFill>
                <a:latin typeface="Calibri" pitchFamily="34" charset="0"/>
                <a:cs typeface="Calibri" pitchFamily="34" charset="0"/>
              </a:rPr>
              <a:t>anahtar ve kılavuz kelimeler kullanarak yapılan sistemli bir beyin fırtınası çalışmasıdır.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Takım elemanları sistemdeki kimyasallar, prosesler ve ekipmanlar konusunda uzman kişiler olmalıdır</a:t>
            </a:r>
            <a:r>
              <a:rPr lang="tr-TR" sz="2000" i="1" dirty="0" smtClean="0">
                <a:solidFill>
                  <a:srgbClr val="000000"/>
                </a:solidFill>
                <a:latin typeface="Calibri" pitchFamily="34" charset="0"/>
                <a:cs typeface="Calibri" pitchFamily="34" charset="0"/>
              </a:rPr>
              <a:t>.</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Bu </a:t>
            </a:r>
            <a:r>
              <a:rPr lang="tr-TR" sz="2000" i="1" dirty="0" smtClean="0">
                <a:solidFill>
                  <a:srgbClr val="000000"/>
                </a:solidFill>
                <a:latin typeface="Calibri" pitchFamily="34" charset="0"/>
                <a:cs typeface="Calibri" pitchFamily="34" charset="0"/>
              </a:rPr>
              <a:t>metot </a:t>
            </a:r>
            <a:r>
              <a:rPr lang="tr-TR" sz="2000" i="1" dirty="0">
                <a:solidFill>
                  <a:srgbClr val="000000"/>
                </a:solidFill>
                <a:latin typeface="Calibri" pitchFamily="34" charset="0"/>
                <a:cs typeface="Calibri" pitchFamily="34" charset="0"/>
              </a:rPr>
              <a:t>ile normal operasyon şartlarından prosedürlerinden sapmalar belirlenebilir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701274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ÖZELLİKLERİ – 2</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Özellikle </a:t>
            </a:r>
            <a:r>
              <a:rPr lang="tr-TR" sz="2000" i="1" dirty="0">
                <a:solidFill>
                  <a:srgbClr val="000000"/>
                </a:solidFill>
                <a:latin typeface="Calibri" pitchFamily="34" charset="0"/>
                <a:cs typeface="Calibri" pitchFamily="34" charset="0"/>
              </a:rPr>
              <a:t>kimya, ilaç, petrokimyasal ve nükleer prosesler için uygun bir analiz yöntemidir</a:t>
            </a:r>
            <a:r>
              <a:rPr lang="tr-TR" sz="2000" i="1" dirty="0" smtClean="0">
                <a:solidFill>
                  <a:srgbClr val="000000"/>
                </a:solidFill>
                <a:latin typeface="Calibri" pitchFamily="34" charset="0"/>
                <a:cs typeface="Calibri" pitchFamily="34" charset="0"/>
              </a:rPr>
              <a:t>.</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Rehber kelimeleri kullanarak yapısal bir beyin fırtınası mantığı ile çalışır.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Önceden belirlenen işletme koşullarından sapmaları belirlemek amacıyla özel bir soru yapısı kurar</a:t>
            </a:r>
            <a:r>
              <a:rPr lang="tr-TR" sz="2000" i="1" dirty="0" smtClean="0">
                <a:solidFill>
                  <a:srgbClr val="000000"/>
                </a:solidFill>
                <a:latin typeface="Calibri" pitchFamily="34" charset="0"/>
                <a:cs typeface="Calibri" pitchFamily="34" charset="0"/>
              </a:rPr>
              <a:t>.</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Analiz çok disiplinli bir takım tarafından gerçekleştirilmelidir ve bir takım lideri tarafından yönetilmelidir. </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HAZOP takımı aşağıda belirtilen çalışma gurubundan oluşur. </a:t>
            </a: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08469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HAZOP TAKIMI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Fabrikanın işveren vekili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Fabrika müdürü</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Sağlığı ve Güvenliği Uzmanı</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İşletme (Proses) Mühendisi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Sistem ve Otomasyon Mühendisi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Elektrik Mühendisi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İnşaat Mühendisi (Gerekli ise)</a:t>
            </a: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9779928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HAZOP TAKIMININ ÇALIŞMA PLANI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Öncelikle çalışma kapsamı belirlenmelidir.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Kapsam belirlendikten sonra normal (emniyetli) çalışma koşulları açıklanmalıdır.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Daha sonra dizayn parametreleri ve tablolar </a:t>
            </a:r>
            <a:r>
              <a:rPr lang="tr-TR" sz="2000" i="1" dirty="0" smtClean="0">
                <a:solidFill>
                  <a:srgbClr val="000000"/>
                </a:solidFill>
                <a:latin typeface="Calibri" pitchFamily="34" charset="0"/>
                <a:cs typeface="Calibri" pitchFamily="34" charset="0"/>
              </a:rPr>
              <a:t>kullanılıp  </a:t>
            </a:r>
            <a:r>
              <a:rPr lang="tr-TR" sz="2000" i="1" dirty="0">
                <a:solidFill>
                  <a:srgbClr val="000000"/>
                </a:solidFill>
                <a:latin typeface="Calibri" pitchFamily="34" charset="0"/>
                <a:cs typeface="Calibri" pitchFamily="34" charset="0"/>
              </a:rPr>
              <a:t>tüm proses parametrelerine rehber kelimeler uygulanarak olası sapmalar ortaya çıkarılmalıdır.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Daha sonra bu olası sapmaların sonuçları değerlendirilmelidir. </a:t>
            </a: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788945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HAZOP ÇALIŞMALARINI YENİLEME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HAZOP </a:t>
            </a:r>
            <a:r>
              <a:rPr lang="tr-TR" sz="2000" i="1" dirty="0">
                <a:solidFill>
                  <a:srgbClr val="000000"/>
                </a:solidFill>
                <a:latin typeface="Calibri" pitchFamily="34" charset="0"/>
                <a:cs typeface="Calibri" pitchFamily="34" charset="0"/>
              </a:rPr>
              <a:t>takımının belirlediği sürelerde,</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Çalışma </a:t>
            </a:r>
            <a:r>
              <a:rPr lang="tr-TR" sz="2000" i="1" dirty="0">
                <a:solidFill>
                  <a:srgbClr val="000000"/>
                </a:solidFill>
                <a:latin typeface="Calibri" pitchFamily="34" charset="0"/>
                <a:cs typeface="Calibri" pitchFamily="34" charset="0"/>
              </a:rPr>
              <a:t>koşullarında önemli bir değişiklik olduğunda,</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Ortam </a:t>
            </a:r>
            <a:r>
              <a:rPr lang="tr-TR" sz="2000" i="1" dirty="0">
                <a:solidFill>
                  <a:srgbClr val="000000"/>
                </a:solidFill>
                <a:latin typeface="Calibri" pitchFamily="34" charset="0"/>
                <a:cs typeface="Calibri" pitchFamily="34" charset="0"/>
              </a:rPr>
              <a:t>ölçümleri ve sağlık gözetimlerinin sonuçlarına göre gerektiğinde,</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Proseste </a:t>
            </a:r>
            <a:r>
              <a:rPr lang="tr-TR" sz="2000" i="1" dirty="0">
                <a:solidFill>
                  <a:srgbClr val="000000"/>
                </a:solidFill>
                <a:latin typeface="Calibri" pitchFamily="34" charset="0"/>
                <a:cs typeface="Calibri" pitchFamily="34" charset="0"/>
              </a:rPr>
              <a:t>veya operasyonda kimyasal maddeler nedeni ile herhangi bir kaza olduğunda,</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En </a:t>
            </a:r>
            <a:r>
              <a:rPr lang="tr-TR" sz="2000" i="1" dirty="0">
                <a:solidFill>
                  <a:srgbClr val="000000"/>
                </a:solidFill>
                <a:latin typeface="Calibri" pitchFamily="34" charset="0"/>
                <a:cs typeface="Calibri" pitchFamily="34" charset="0"/>
              </a:rPr>
              <a:t>az beş yılda bir defa,</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Tamir </a:t>
            </a:r>
            <a:r>
              <a:rPr lang="tr-TR" sz="2000" i="1" dirty="0">
                <a:solidFill>
                  <a:srgbClr val="000000"/>
                </a:solidFill>
                <a:latin typeface="Calibri" pitchFamily="34" charset="0"/>
                <a:cs typeface="Calibri" pitchFamily="34" charset="0"/>
              </a:rPr>
              <a:t>ve bakım işlerine başlamadan önce,</a:t>
            </a:r>
          </a:p>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Prosese/operasyona </a:t>
            </a:r>
            <a:r>
              <a:rPr lang="tr-TR" sz="2000" i="1" dirty="0">
                <a:solidFill>
                  <a:srgbClr val="000000"/>
                </a:solidFill>
                <a:latin typeface="Calibri" pitchFamily="34" charset="0"/>
                <a:cs typeface="Calibri" pitchFamily="34" charset="0"/>
              </a:rPr>
              <a:t>bir eklenti veya tehlikeli kimyasal maddeler içeren yeni </a:t>
            </a:r>
            <a:r>
              <a:rPr lang="tr-TR" sz="2000" i="1" dirty="0" smtClean="0">
                <a:solidFill>
                  <a:srgbClr val="000000"/>
                </a:solidFill>
                <a:latin typeface="Calibri" pitchFamily="34" charset="0"/>
                <a:cs typeface="Calibri" pitchFamily="34" charset="0"/>
              </a:rPr>
              <a:t>bir faaliyete başlandığında</a:t>
            </a: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5756476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HAZOP TEHLİKE SAPMA ANALİZİ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aphicFrame>
        <p:nvGraphicFramePr>
          <p:cNvPr id="24" name="Tablo 23"/>
          <p:cNvGraphicFramePr>
            <a:graphicFrameLocks noGrp="1"/>
          </p:cNvGraphicFramePr>
          <p:nvPr>
            <p:extLst>
              <p:ext uri="{D42A27DB-BD31-4B8C-83A1-F6EECF244321}">
                <p14:modId xmlns:p14="http://schemas.microsoft.com/office/powerpoint/2010/main" val="1761667986"/>
              </p:ext>
            </p:extLst>
          </p:nvPr>
        </p:nvGraphicFramePr>
        <p:xfrm>
          <a:off x="41297" y="2227218"/>
          <a:ext cx="3580695" cy="396240"/>
        </p:xfrm>
        <a:graphic>
          <a:graphicData uri="http://schemas.openxmlformats.org/drawingml/2006/table">
            <a:tbl>
              <a:tblPr firstRow="1" bandRow="1">
                <a:tableStyleId>{5C22544A-7EE6-4342-B048-85BDC9FD1C3A}</a:tableStyleId>
              </a:tblPr>
              <a:tblGrid>
                <a:gridCol w="208280"/>
                <a:gridCol w="3372415"/>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1" dirty="0" smtClean="0">
                          <a:solidFill>
                            <a:schemeClr val="tx1"/>
                          </a:solidFill>
                          <a:latin typeface="Calibri" pitchFamily="34" charset="0"/>
                          <a:cs typeface="Calibri" pitchFamily="34" charset="0"/>
                        </a:rPr>
                        <a:t>FİZİKSEL PARAMETRELER</a:t>
                      </a:r>
                      <a:endParaRPr lang="tr-TR" sz="1400" b="1" baseline="0" dirty="0" smtClean="0">
                        <a:solidFill>
                          <a:schemeClr val="tx1"/>
                        </a:solidFill>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28" name="Tablo 27"/>
          <p:cNvGraphicFramePr>
            <a:graphicFrameLocks noGrp="1"/>
          </p:cNvGraphicFramePr>
          <p:nvPr>
            <p:extLst>
              <p:ext uri="{D42A27DB-BD31-4B8C-83A1-F6EECF244321}">
                <p14:modId xmlns:p14="http://schemas.microsoft.com/office/powerpoint/2010/main" val="3645903617"/>
              </p:ext>
            </p:extLst>
          </p:nvPr>
        </p:nvGraphicFramePr>
        <p:xfrm>
          <a:off x="2186048" y="1191674"/>
          <a:ext cx="4696830" cy="396240"/>
        </p:xfrm>
        <a:graphic>
          <a:graphicData uri="http://schemas.openxmlformats.org/drawingml/2006/table">
            <a:tbl>
              <a:tblPr firstRow="1" bandRow="1">
                <a:tableStyleId>{5C22544A-7EE6-4342-B048-85BDC9FD1C3A}</a:tableStyleId>
              </a:tblPr>
              <a:tblGrid>
                <a:gridCol w="208280"/>
                <a:gridCol w="4488550"/>
              </a:tblGrid>
              <a:tr h="255515">
                <a:tc>
                  <a:txBody>
                    <a:bodyPr/>
                    <a:lstStyle/>
                    <a:p>
                      <a:pPr algn="ctr"/>
                      <a:endParaRPr lang="tr-TR" sz="2000" dirty="0">
                        <a:latin typeface="Calibri" pitchFamily="34" charset="0"/>
                        <a:cs typeface="Calibri" pitchFamily="34" charset="0"/>
                      </a:endParaRPr>
                    </a:p>
                  </a:txBody>
                  <a:tcPr anchor="ctr">
                    <a:solidFill>
                      <a:srgbClr val="00B050"/>
                    </a:solidFill>
                  </a:tcPr>
                </a:tc>
                <a:tc>
                  <a:txBody>
                    <a:bodyPr/>
                    <a:lstStyle/>
                    <a:p>
                      <a:pPr algn="ctr"/>
                      <a:r>
                        <a:rPr lang="tr-TR" sz="1600" dirty="0" smtClean="0">
                          <a:solidFill>
                            <a:schemeClr val="tx1"/>
                          </a:solidFill>
                          <a:latin typeface="Calibri" pitchFamily="34" charset="0"/>
                          <a:cs typeface="Calibri" pitchFamily="34" charset="0"/>
                        </a:rPr>
                        <a:t>PROSESİN</a:t>
                      </a:r>
                      <a:r>
                        <a:rPr lang="tr-TR" sz="1600" baseline="0" dirty="0" smtClean="0">
                          <a:solidFill>
                            <a:schemeClr val="tx1"/>
                          </a:solidFill>
                          <a:latin typeface="Calibri" pitchFamily="34" charset="0"/>
                          <a:cs typeface="Calibri" pitchFamily="34" charset="0"/>
                        </a:rPr>
                        <a:t>/OPERASYONUN BİR BÖLÜMÜ</a:t>
                      </a:r>
                      <a:endParaRPr lang="tr-TR" sz="1600" dirty="0" smtClean="0">
                        <a:solidFill>
                          <a:schemeClr val="tx1"/>
                        </a:solidFill>
                        <a:latin typeface="Calibri" pitchFamily="34" charset="0"/>
                        <a:cs typeface="Calibri" pitchFamily="34" charset="0"/>
                      </a:endParaRPr>
                    </a:p>
                  </a:txBody>
                  <a:tcPr anchor="ctr">
                    <a:solidFill>
                      <a:schemeClr val="bg1">
                        <a:lumMod val="85000"/>
                      </a:schemeClr>
                    </a:solidFill>
                  </a:tcPr>
                </a:tc>
              </a:tr>
            </a:tbl>
          </a:graphicData>
        </a:graphic>
      </p:graphicFrame>
      <p:graphicFrame>
        <p:nvGraphicFramePr>
          <p:cNvPr id="29" name="Tablo 28"/>
          <p:cNvGraphicFramePr>
            <a:graphicFrameLocks noGrp="1"/>
          </p:cNvGraphicFramePr>
          <p:nvPr>
            <p:extLst>
              <p:ext uri="{D42A27DB-BD31-4B8C-83A1-F6EECF244321}">
                <p14:modId xmlns:p14="http://schemas.microsoft.com/office/powerpoint/2010/main" val="3562087902"/>
              </p:ext>
            </p:extLst>
          </p:nvPr>
        </p:nvGraphicFramePr>
        <p:xfrm>
          <a:off x="5669440" y="2221173"/>
          <a:ext cx="3417125" cy="396240"/>
        </p:xfrm>
        <a:graphic>
          <a:graphicData uri="http://schemas.openxmlformats.org/drawingml/2006/table">
            <a:tbl>
              <a:tblPr firstRow="1" bandRow="1">
                <a:tableStyleId>{5C22544A-7EE6-4342-B048-85BDC9FD1C3A}</a:tableStyleId>
              </a:tblPr>
              <a:tblGrid>
                <a:gridCol w="3208845"/>
                <a:gridCol w="208280"/>
              </a:tblGrid>
              <a:tr h="350577">
                <a:tc>
                  <a:txBody>
                    <a:bodyPr/>
                    <a:lstStyle/>
                    <a:p>
                      <a:pPr algn="ctr"/>
                      <a:r>
                        <a:rPr lang="tr-TR" sz="1400" b="1" dirty="0" smtClean="0">
                          <a:latin typeface="Calibri" pitchFamily="34" charset="0"/>
                          <a:cs typeface="Calibri" pitchFamily="34" charset="0"/>
                        </a:rPr>
                        <a:t>KİMYASAL PARAMETRELER</a:t>
                      </a:r>
                      <a:endParaRPr lang="tr-TR" sz="1400" b="1" dirty="0">
                        <a:latin typeface="Calibri" pitchFamily="34" charset="0"/>
                        <a:cs typeface="Calibri" pitchFamily="34" charset="0"/>
                      </a:endParaRPr>
                    </a:p>
                  </a:txBody>
                  <a:tcPr anchor="ctr">
                    <a:solidFill>
                      <a:schemeClr val="bg1">
                        <a:lumMod val="50000"/>
                      </a:schemeClr>
                    </a:solidFill>
                  </a:tcPr>
                </a:tc>
                <a:tc>
                  <a:txBody>
                    <a:bodyPr/>
                    <a:lstStyle/>
                    <a:p>
                      <a:pPr algn="ctr"/>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63" name="Tablo 62"/>
          <p:cNvGraphicFramePr>
            <a:graphicFrameLocks noGrp="1"/>
          </p:cNvGraphicFramePr>
          <p:nvPr>
            <p:extLst>
              <p:ext uri="{D42A27DB-BD31-4B8C-83A1-F6EECF244321}">
                <p14:modId xmlns:p14="http://schemas.microsoft.com/office/powerpoint/2010/main" val="1999924838"/>
              </p:ext>
            </p:extLst>
          </p:nvPr>
        </p:nvGraphicFramePr>
        <p:xfrm>
          <a:off x="2192629" y="3339149"/>
          <a:ext cx="4696830" cy="579120"/>
        </p:xfrm>
        <a:graphic>
          <a:graphicData uri="http://schemas.openxmlformats.org/drawingml/2006/table">
            <a:tbl>
              <a:tblPr firstRow="1" bandRow="1">
                <a:tableStyleId>{5C22544A-7EE6-4342-B048-85BDC9FD1C3A}</a:tableStyleId>
              </a:tblPr>
              <a:tblGrid>
                <a:gridCol w="208280"/>
                <a:gridCol w="4488550"/>
              </a:tblGrid>
              <a:tr h="255515">
                <a:tc>
                  <a:txBody>
                    <a:bodyPr/>
                    <a:lstStyle/>
                    <a:p>
                      <a:pPr algn="ctr"/>
                      <a:endParaRPr lang="tr-TR" sz="2000" dirty="0">
                        <a:latin typeface="Calibri" pitchFamily="34" charset="0"/>
                        <a:cs typeface="Calibri" pitchFamily="34" charset="0"/>
                      </a:endParaRPr>
                    </a:p>
                  </a:txBody>
                  <a:tcPr anchor="ctr">
                    <a:solidFill>
                      <a:schemeClr val="bg2">
                        <a:lumMod val="60000"/>
                        <a:lumOff val="40000"/>
                      </a:schemeClr>
                    </a:solidFill>
                  </a:tcPr>
                </a:tc>
                <a:tc>
                  <a:txBody>
                    <a:bodyPr/>
                    <a:lstStyle/>
                    <a:p>
                      <a:pPr algn="ctr"/>
                      <a:r>
                        <a:rPr lang="tr-TR" sz="1600" dirty="0" smtClean="0">
                          <a:solidFill>
                            <a:schemeClr val="tx1"/>
                          </a:solidFill>
                          <a:latin typeface="Calibri" pitchFamily="34" charset="0"/>
                          <a:cs typeface="Calibri" pitchFamily="34" charset="0"/>
                        </a:rPr>
                        <a:t>HAZOP SAPMA MATRİKSİ </a:t>
                      </a:r>
                    </a:p>
                    <a:p>
                      <a:pPr algn="ctr"/>
                      <a:r>
                        <a:rPr lang="tr-TR" sz="1600" b="0" dirty="0" smtClean="0">
                          <a:solidFill>
                            <a:schemeClr val="tx1"/>
                          </a:solidFill>
                          <a:latin typeface="Calibri" pitchFamily="34" charset="0"/>
                          <a:cs typeface="Calibri" pitchFamily="34" charset="0"/>
                        </a:rPr>
                        <a:t>(Anahtar</a:t>
                      </a:r>
                      <a:r>
                        <a:rPr lang="tr-TR" sz="1600" b="0" baseline="0" dirty="0" smtClean="0">
                          <a:solidFill>
                            <a:schemeClr val="tx1"/>
                          </a:solidFill>
                          <a:latin typeface="Calibri" pitchFamily="34" charset="0"/>
                          <a:cs typeface="Calibri" pitchFamily="34" charset="0"/>
                        </a:rPr>
                        <a:t> Kelimeler + Kılavuz Kelimeler)</a:t>
                      </a:r>
                      <a:endParaRPr lang="tr-TR" sz="1600" b="0" dirty="0" smtClean="0">
                        <a:solidFill>
                          <a:schemeClr val="tx1"/>
                        </a:solidFill>
                        <a:latin typeface="Calibri" pitchFamily="34" charset="0"/>
                        <a:cs typeface="Calibri" pitchFamily="34" charset="0"/>
                      </a:endParaRPr>
                    </a:p>
                  </a:txBody>
                  <a:tcPr anchor="ctr">
                    <a:solidFill>
                      <a:schemeClr val="bg1">
                        <a:lumMod val="85000"/>
                      </a:schemeClr>
                    </a:solidFill>
                  </a:tcPr>
                </a:tc>
              </a:tr>
            </a:tbl>
          </a:graphicData>
        </a:graphic>
      </p:graphicFrame>
      <p:cxnSp>
        <p:nvCxnSpPr>
          <p:cNvPr id="25613" name="Düz Ok Bağlayıcısı 25612"/>
          <p:cNvCxnSpPr/>
          <p:nvPr/>
        </p:nvCxnSpPr>
        <p:spPr>
          <a:xfrm>
            <a:off x="4531519" y="3973622"/>
            <a:ext cx="0" cy="504000"/>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3" name="Dirsek Bağlayıcısı 2"/>
          <p:cNvCxnSpPr/>
          <p:nvPr/>
        </p:nvCxnSpPr>
        <p:spPr>
          <a:xfrm rot="16200000" flipH="1">
            <a:off x="6646606" y="1461025"/>
            <a:ext cx="972000" cy="432000"/>
          </a:xfrm>
          <a:prstGeom prst="bentConnector3">
            <a:avLst>
              <a:gd name="adj1" fmla="val 35734"/>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cxnSp>
        <p:nvCxnSpPr>
          <p:cNvPr id="35" name="Dirsek Bağlayıcısı 34"/>
          <p:cNvCxnSpPr/>
          <p:nvPr/>
        </p:nvCxnSpPr>
        <p:spPr>
          <a:xfrm rot="5400000">
            <a:off x="1455343" y="1461025"/>
            <a:ext cx="972000" cy="432000"/>
          </a:xfrm>
          <a:prstGeom prst="bentConnector3">
            <a:avLst>
              <a:gd name="adj1" fmla="val 38241"/>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graphicFrame>
        <p:nvGraphicFramePr>
          <p:cNvPr id="39" name="Tablo 38"/>
          <p:cNvGraphicFramePr>
            <a:graphicFrameLocks noGrp="1"/>
          </p:cNvGraphicFramePr>
          <p:nvPr>
            <p:extLst>
              <p:ext uri="{D42A27DB-BD31-4B8C-83A1-F6EECF244321}">
                <p14:modId xmlns:p14="http://schemas.microsoft.com/office/powerpoint/2010/main" val="904154155"/>
              </p:ext>
            </p:extLst>
          </p:nvPr>
        </p:nvGraphicFramePr>
        <p:xfrm>
          <a:off x="2741171" y="4506197"/>
          <a:ext cx="3580695" cy="396240"/>
        </p:xfrm>
        <a:graphic>
          <a:graphicData uri="http://schemas.openxmlformats.org/drawingml/2006/table">
            <a:tbl>
              <a:tblPr firstRow="1" bandRow="1">
                <a:tableStyleId>{5C22544A-7EE6-4342-B048-85BDC9FD1C3A}</a:tableStyleId>
              </a:tblPr>
              <a:tblGrid>
                <a:gridCol w="208280"/>
                <a:gridCol w="3372415"/>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1" dirty="0" smtClean="0">
                          <a:solidFill>
                            <a:schemeClr val="tx1"/>
                          </a:solidFill>
                          <a:latin typeface="Calibri" pitchFamily="34" charset="0"/>
                          <a:cs typeface="Calibri" pitchFamily="34" charset="0"/>
                        </a:rPr>
                        <a:t>TEHLİKELİ SAPMA</a:t>
                      </a:r>
                      <a:endParaRPr lang="tr-TR" sz="1400" b="1" baseline="0" dirty="0" smtClean="0">
                        <a:solidFill>
                          <a:schemeClr val="tx1"/>
                        </a:solidFill>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40" name="Tablo 39"/>
          <p:cNvGraphicFramePr>
            <a:graphicFrameLocks noGrp="1"/>
          </p:cNvGraphicFramePr>
          <p:nvPr>
            <p:extLst>
              <p:ext uri="{D42A27DB-BD31-4B8C-83A1-F6EECF244321}">
                <p14:modId xmlns:p14="http://schemas.microsoft.com/office/powerpoint/2010/main" val="480684816"/>
              </p:ext>
            </p:extLst>
          </p:nvPr>
        </p:nvGraphicFramePr>
        <p:xfrm>
          <a:off x="512945" y="5534897"/>
          <a:ext cx="3580695" cy="396240"/>
        </p:xfrm>
        <a:graphic>
          <a:graphicData uri="http://schemas.openxmlformats.org/drawingml/2006/table">
            <a:tbl>
              <a:tblPr firstRow="1" bandRow="1">
                <a:tableStyleId>{5C22544A-7EE6-4342-B048-85BDC9FD1C3A}</a:tableStyleId>
              </a:tblPr>
              <a:tblGrid>
                <a:gridCol w="208280"/>
                <a:gridCol w="3372415"/>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1" baseline="0" dirty="0" smtClean="0">
                          <a:solidFill>
                            <a:schemeClr val="tx1"/>
                          </a:solidFill>
                          <a:latin typeface="Calibri" pitchFamily="34" charset="0"/>
                          <a:cs typeface="Calibri" pitchFamily="34" charset="0"/>
                        </a:rPr>
                        <a:t>NEDEN ARAŞTIRMASI</a:t>
                      </a:r>
                    </a:p>
                  </a:txBody>
                  <a:tcPr anchor="ctr">
                    <a:solidFill>
                      <a:schemeClr val="bg1">
                        <a:lumMod val="75000"/>
                      </a:schemeClr>
                    </a:solidFill>
                  </a:tcPr>
                </a:tc>
              </a:tr>
            </a:tbl>
          </a:graphicData>
        </a:graphic>
      </p:graphicFrame>
      <p:graphicFrame>
        <p:nvGraphicFramePr>
          <p:cNvPr id="45" name="Tablo 44"/>
          <p:cNvGraphicFramePr>
            <a:graphicFrameLocks noGrp="1"/>
          </p:cNvGraphicFramePr>
          <p:nvPr>
            <p:extLst>
              <p:ext uri="{D42A27DB-BD31-4B8C-83A1-F6EECF244321}">
                <p14:modId xmlns:p14="http://schemas.microsoft.com/office/powerpoint/2010/main" val="1535967463"/>
              </p:ext>
            </p:extLst>
          </p:nvPr>
        </p:nvGraphicFramePr>
        <p:xfrm>
          <a:off x="5069365" y="5545398"/>
          <a:ext cx="3417125" cy="396240"/>
        </p:xfrm>
        <a:graphic>
          <a:graphicData uri="http://schemas.openxmlformats.org/drawingml/2006/table">
            <a:tbl>
              <a:tblPr firstRow="1" bandRow="1">
                <a:tableStyleId>{5C22544A-7EE6-4342-B048-85BDC9FD1C3A}</a:tableStyleId>
              </a:tblPr>
              <a:tblGrid>
                <a:gridCol w="3208845"/>
                <a:gridCol w="208280"/>
              </a:tblGrid>
              <a:tr h="350577">
                <a:tc>
                  <a:txBody>
                    <a:bodyPr/>
                    <a:lstStyle/>
                    <a:p>
                      <a:pPr algn="ctr"/>
                      <a:r>
                        <a:rPr lang="tr-TR" sz="1400" b="1" dirty="0" smtClean="0">
                          <a:latin typeface="Calibri" pitchFamily="34" charset="0"/>
                          <a:cs typeface="Calibri" pitchFamily="34" charset="0"/>
                        </a:rPr>
                        <a:t>SONUÇ ARAŞTIRMASI</a:t>
                      </a:r>
                      <a:endParaRPr lang="tr-TR" sz="1400" b="1" dirty="0">
                        <a:latin typeface="Calibri" pitchFamily="34" charset="0"/>
                        <a:cs typeface="Calibri" pitchFamily="34" charset="0"/>
                      </a:endParaRPr>
                    </a:p>
                  </a:txBody>
                  <a:tcPr anchor="ctr">
                    <a:solidFill>
                      <a:schemeClr val="bg1">
                        <a:lumMod val="50000"/>
                      </a:schemeClr>
                    </a:solidFill>
                  </a:tcPr>
                </a:tc>
                <a:tc>
                  <a:txBody>
                    <a:bodyPr/>
                    <a:lstStyle/>
                    <a:p>
                      <a:pPr algn="ctr"/>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cxnSp>
        <p:nvCxnSpPr>
          <p:cNvPr id="46" name="Dirsek Bağlayıcısı 45"/>
          <p:cNvCxnSpPr/>
          <p:nvPr/>
        </p:nvCxnSpPr>
        <p:spPr>
          <a:xfrm rot="16200000" flipH="1">
            <a:off x="6075107" y="4785250"/>
            <a:ext cx="972000" cy="432000"/>
          </a:xfrm>
          <a:prstGeom prst="bentConnector3">
            <a:avLst>
              <a:gd name="adj1" fmla="val 35734"/>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cxnSp>
        <p:nvCxnSpPr>
          <p:cNvPr id="47" name="Dirsek Bağlayıcısı 46"/>
          <p:cNvCxnSpPr/>
          <p:nvPr/>
        </p:nvCxnSpPr>
        <p:spPr>
          <a:xfrm rot="5400000">
            <a:off x="2017319" y="4775725"/>
            <a:ext cx="972000" cy="432000"/>
          </a:xfrm>
          <a:prstGeom prst="bentConnector3">
            <a:avLst>
              <a:gd name="adj1" fmla="val 38241"/>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cxnSp>
        <p:nvCxnSpPr>
          <p:cNvPr id="49" name="Dirsek Bağlayıcısı 48"/>
          <p:cNvCxnSpPr/>
          <p:nvPr/>
        </p:nvCxnSpPr>
        <p:spPr>
          <a:xfrm rot="16200000" flipH="1">
            <a:off x="5343782" y="2530375"/>
            <a:ext cx="1044000" cy="432000"/>
          </a:xfrm>
          <a:prstGeom prst="bentConnector3">
            <a:avLst>
              <a:gd name="adj1" fmla="val 35734"/>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cxnSp>
        <p:nvCxnSpPr>
          <p:cNvPr id="50" name="Dirsek Bağlayıcısı 49"/>
          <p:cNvCxnSpPr/>
          <p:nvPr/>
        </p:nvCxnSpPr>
        <p:spPr>
          <a:xfrm rot="5400000">
            <a:off x="2914769" y="2545225"/>
            <a:ext cx="1044000" cy="432000"/>
          </a:xfrm>
          <a:prstGeom prst="bentConnector3">
            <a:avLst>
              <a:gd name="adj1" fmla="val 38241"/>
            </a:avLst>
          </a:prstGeom>
          <a:ln>
            <a:solidFill>
              <a:schemeClr val="bg1">
                <a:lumMod val="65000"/>
              </a:schemeClr>
            </a:solidFill>
            <a:tailEnd type="arrow"/>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466197210"/>
      </p:ext>
    </p:extLst>
  </p:cSld>
  <p:clrMapOvr>
    <a:masterClrMapping/>
  </p:clrMapOvr>
  <p:transition>
    <p:fade/>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graphicFrame>
        <p:nvGraphicFramePr>
          <p:cNvPr id="24" name="Tablo 23"/>
          <p:cNvGraphicFramePr>
            <a:graphicFrameLocks noGrp="1"/>
          </p:cNvGraphicFramePr>
          <p:nvPr>
            <p:extLst>
              <p:ext uri="{D42A27DB-BD31-4B8C-83A1-F6EECF244321}">
                <p14:modId xmlns:p14="http://schemas.microsoft.com/office/powerpoint/2010/main" val="3156577922"/>
              </p:ext>
            </p:extLst>
          </p:nvPr>
        </p:nvGraphicFramePr>
        <p:xfrm>
          <a:off x="41297" y="1979568"/>
          <a:ext cx="3845150" cy="518160"/>
        </p:xfrm>
        <a:graphic>
          <a:graphicData uri="http://schemas.openxmlformats.org/drawingml/2006/table">
            <a:tbl>
              <a:tblPr firstRow="1" bandRow="1">
                <a:tableStyleId>{5C22544A-7EE6-4342-B048-85BDC9FD1C3A}</a:tableStyleId>
              </a:tblPr>
              <a:tblGrid>
                <a:gridCol w="221141"/>
                <a:gridCol w="3624009"/>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0" dirty="0" smtClean="0">
                          <a:solidFill>
                            <a:schemeClr val="tx1"/>
                          </a:solidFill>
                          <a:latin typeface="Calibri" pitchFamily="34" charset="0"/>
                          <a:cs typeface="Calibri" pitchFamily="34" charset="0"/>
                        </a:rPr>
                        <a:t>Proses Bölümünün</a:t>
                      </a:r>
                      <a:r>
                        <a:rPr lang="tr-TR" sz="1400" b="0" baseline="0" dirty="0" smtClean="0">
                          <a:solidFill>
                            <a:schemeClr val="tx1"/>
                          </a:solidFill>
                          <a:latin typeface="Calibri" pitchFamily="34" charset="0"/>
                          <a:cs typeface="Calibri" pitchFamily="34" charset="0"/>
                        </a:rPr>
                        <a:t> ya da </a:t>
                      </a:r>
                      <a:r>
                        <a:rPr lang="tr-TR" sz="1400" b="0" dirty="0" smtClean="0">
                          <a:solidFill>
                            <a:schemeClr val="tx1"/>
                          </a:solidFill>
                          <a:latin typeface="Calibri" pitchFamily="34" charset="0"/>
                          <a:cs typeface="Calibri" pitchFamily="34" charset="0"/>
                        </a:rPr>
                        <a:t>Operasyon</a:t>
                      </a:r>
                      <a:r>
                        <a:rPr lang="tr-TR" sz="1400" b="0" baseline="0" dirty="0" smtClean="0">
                          <a:solidFill>
                            <a:schemeClr val="tx1"/>
                          </a:solidFill>
                          <a:latin typeface="Calibri" pitchFamily="34" charset="0"/>
                          <a:cs typeface="Calibri" pitchFamily="34" charset="0"/>
                        </a:rPr>
                        <a:t> </a:t>
                      </a:r>
                    </a:p>
                    <a:p>
                      <a:pPr algn="ctr"/>
                      <a:r>
                        <a:rPr lang="tr-TR" sz="1400" b="0" baseline="0" dirty="0" smtClean="0">
                          <a:solidFill>
                            <a:schemeClr val="tx1"/>
                          </a:solidFill>
                          <a:latin typeface="Calibri" pitchFamily="34" charset="0"/>
                          <a:cs typeface="Calibri" pitchFamily="34" charset="0"/>
                        </a:rPr>
                        <a:t>Adımının Amacını Açıkla</a:t>
                      </a:r>
                    </a:p>
                  </a:txBody>
                  <a:tcPr anchor="ctr">
                    <a:solidFill>
                      <a:schemeClr val="bg1">
                        <a:lumMod val="75000"/>
                      </a:schemeClr>
                    </a:solidFill>
                  </a:tcPr>
                </a:tc>
              </a:tr>
            </a:tbl>
          </a:graphicData>
        </a:graphic>
      </p:graphicFrame>
      <p:cxnSp>
        <p:nvCxnSpPr>
          <p:cNvPr id="7" name="Dirsek Bağlayıcısı 6"/>
          <p:cNvCxnSpPr/>
          <p:nvPr/>
        </p:nvCxnSpPr>
        <p:spPr>
          <a:xfrm rot="5400000">
            <a:off x="1911193" y="1364552"/>
            <a:ext cx="504000" cy="573535"/>
          </a:xfrm>
          <a:prstGeom prst="bentConnector3">
            <a:avLst>
              <a:gd name="adj1" fmla="val -3899"/>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43" name="Dirsek Bağlayıcısı 42"/>
          <p:cNvCxnSpPr/>
          <p:nvPr/>
        </p:nvCxnSpPr>
        <p:spPr>
          <a:xfrm rot="10800000">
            <a:off x="6915115" y="1394114"/>
            <a:ext cx="997621" cy="756000"/>
          </a:xfrm>
          <a:prstGeom prst="bentConnector3">
            <a:avLst>
              <a:gd name="adj1" fmla="val 65276"/>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graphicFrame>
        <p:nvGraphicFramePr>
          <p:cNvPr id="28" name="Tablo 27"/>
          <p:cNvGraphicFramePr>
            <a:graphicFrameLocks noGrp="1"/>
          </p:cNvGraphicFramePr>
          <p:nvPr>
            <p:extLst>
              <p:ext uri="{D42A27DB-BD31-4B8C-83A1-F6EECF244321}">
                <p14:modId xmlns:p14="http://schemas.microsoft.com/office/powerpoint/2010/main" val="496733760"/>
              </p:ext>
            </p:extLst>
          </p:nvPr>
        </p:nvGraphicFramePr>
        <p:xfrm>
          <a:off x="2186048" y="1191674"/>
          <a:ext cx="4696830" cy="396240"/>
        </p:xfrm>
        <a:graphic>
          <a:graphicData uri="http://schemas.openxmlformats.org/drawingml/2006/table">
            <a:tbl>
              <a:tblPr firstRow="1" bandRow="1">
                <a:tableStyleId>{5C22544A-7EE6-4342-B048-85BDC9FD1C3A}</a:tableStyleId>
              </a:tblPr>
              <a:tblGrid>
                <a:gridCol w="208280"/>
                <a:gridCol w="4488550"/>
              </a:tblGrid>
              <a:tr h="255515">
                <a:tc>
                  <a:txBody>
                    <a:bodyPr/>
                    <a:lstStyle/>
                    <a:p>
                      <a:pPr algn="ctr"/>
                      <a:endParaRPr lang="tr-TR" sz="2000" dirty="0">
                        <a:latin typeface="Calibri" pitchFamily="34" charset="0"/>
                        <a:cs typeface="Calibri" pitchFamily="34" charset="0"/>
                      </a:endParaRPr>
                    </a:p>
                  </a:txBody>
                  <a:tcPr anchor="ctr">
                    <a:solidFill>
                      <a:srgbClr val="00B050"/>
                    </a:solidFill>
                  </a:tcPr>
                </a:tc>
                <a:tc>
                  <a:txBody>
                    <a:bodyPr/>
                    <a:lstStyle/>
                    <a:p>
                      <a:pPr algn="ctr"/>
                      <a:r>
                        <a:rPr lang="tr-TR" sz="1600" dirty="0" smtClean="0">
                          <a:solidFill>
                            <a:schemeClr val="tx1"/>
                          </a:solidFill>
                          <a:latin typeface="Calibri" pitchFamily="34" charset="0"/>
                          <a:cs typeface="Calibri" pitchFamily="34" charset="0"/>
                        </a:rPr>
                        <a:t>Bir Prosesi/Operasyon Adımlarından Birini Seç</a:t>
                      </a:r>
                    </a:p>
                  </a:txBody>
                  <a:tcPr anchor="ctr">
                    <a:solidFill>
                      <a:schemeClr val="bg1">
                        <a:lumMod val="85000"/>
                      </a:schemeClr>
                    </a:solidFill>
                  </a:tcPr>
                </a:tc>
              </a:tr>
            </a:tbl>
          </a:graphicData>
        </a:graphic>
      </p:graphicFrame>
      <p:graphicFrame>
        <p:nvGraphicFramePr>
          <p:cNvPr id="29" name="Tablo 28"/>
          <p:cNvGraphicFramePr>
            <a:graphicFrameLocks noGrp="1"/>
          </p:cNvGraphicFramePr>
          <p:nvPr>
            <p:extLst>
              <p:ext uri="{D42A27DB-BD31-4B8C-83A1-F6EECF244321}">
                <p14:modId xmlns:p14="http://schemas.microsoft.com/office/powerpoint/2010/main" val="1135034442"/>
              </p:ext>
            </p:extLst>
          </p:nvPr>
        </p:nvGraphicFramePr>
        <p:xfrm>
          <a:off x="5267325" y="1983048"/>
          <a:ext cx="3819240" cy="518160"/>
        </p:xfrm>
        <a:graphic>
          <a:graphicData uri="http://schemas.openxmlformats.org/drawingml/2006/table">
            <a:tbl>
              <a:tblPr firstRow="1" bandRow="1">
                <a:tableStyleId>{5C22544A-7EE6-4342-B048-85BDC9FD1C3A}</a:tableStyleId>
              </a:tblPr>
              <a:tblGrid>
                <a:gridCol w="3604366"/>
                <a:gridCol w="214874"/>
              </a:tblGrid>
              <a:tr h="350577">
                <a:tc>
                  <a:txBody>
                    <a:bodyPr/>
                    <a:lstStyle/>
                    <a:p>
                      <a:pPr algn="ctr"/>
                      <a:r>
                        <a:rPr lang="tr-TR" sz="1400" b="0" dirty="0" smtClean="0">
                          <a:latin typeface="Calibri" pitchFamily="34" charset="0"/>
                          <a:cs typeface="Calibri" pitchFamily="34" charset="0"/>
                        </a:rPr>
                        <a:t>Proses Bölümünün</a:t>
                      </a:r>
                      <a:r>
                        <a:rPr lang="tr-TR" sz="1400" b="0" baseline="0" dirty="0" smtClean="0">
                          <a:latin typeface="Calibri" pitchFamily="34" charset="0"/>
                          <a:cs typeface="Calibri" pitchFamily="34" charset="0"/>
                        </a:rPr>
                        <a:t> veya </a:t>
                      </a:r>
                      <a:r>
                        <a:rPr lang="tr-TR" sz="1400" b="0" dirty="0" smtClean="0">
                          <a:latin typeface="Calibri" pitchFamily="34" charset="0"/>
                          <a:cs typeface="Calibri" pitchFamily="34" charset="0"/>
                        </a:rPr>
                        <a:t>Operasyonun </a:t>
                      </a:r>
                    </a:p>
                    <a:p>
                      <a:pPr algn="ctr"/>
                      <a:r>
                        <a:rPr lang="tr-TR" sz="1400" b="0" dirty="0" smtClean="0">
                          <a:latin typeface="Calibri" pitchFamily="34" charset="0"/>
                          <a:cs typeface="Calibri" pitchFamily="34" charset="0"/>
                        </a:rPr>
                        <a:t>Diğer </a:t>
                      </a:r>
                      <a:r>
                        <a:rPr lang="tr-TR" sz="1400" b="0" baseline="0" dirty="0" smtClean="0">
                          <a:latin typeface="Calibri" pitchFamily="34" charset="0"/>
                          <a:cs typeface="Calibri" pitchFamily="34" charset="0"/>
                        </a:rPr>
                        <a:t>Adımına Uygula</a:t>
                      </a:r>
                      <a:endParaRPr lang="tr-TR" sz="1400" b="0" dirty="0">
                        <a:latin typeface="Calibri" pitchFamily="34" charset="0"/>
                        <a:cs typeface="Calibri" pitchFamily="34" charset="0"/>
                      </a:endParaRPr>
                    </a:p>
                  </a:txBody>
                  <a:tcPr anchor="ctr">
                    <a:solidFill>
                      <a:schemeClr val="bg1">
                        <a:lumMod val="50000"/>
                      </a:schemeClr>
                    </a:solidFill>
                  </a:tcPr>
                </a:tc>
                <a:tc>
                  <a:txBody>
                    <a:bodyPr/>
                    <a:lstStyle/>
                    <a:p>
                      <a:pPr algn="ctr"/>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33" name="Tablo 32"/>
          <p:cNvGraphicFramePr>
            <a:graphicFrameLocks noGrp="1"/>
          </p:cNvGraphicFramePr>
          <p:nvPr>
            <p:extLst>
              <p:ext uri="{D42A27DB-BD31-4B8C-83A1-F6EECF244321}">
                <p14:modId xmlns:p14="http://schemas.microsoft.com/office/powerpoint/2010/main" val="3648308394"/>
              </p:ext>
            </p:extLst>
          </p:nvPr>
        </p:nvGraphicFramePr>
        <p:xfrm>
          <a:off x="41298" y="2808243"/>
          <a:ext cx="3845150" cy="518160"/>
        </p:xfrm>
        <a:graphic>
          <a:graphicData uri="http://schemas.openxmlformats.org/drawingml/2006/table">
            <a:tbl>
              <a:tblPr firstRow="1" bandRow="1">
                <a:tableStyleId>{5C22544A-7EE6-4342-B048-85BDC9FD1C3A}</a:tableStyleId>
              </a:tblPr>
              <a:tblGrid>
                <a:gridCol w="221141"/>
                <a:gridCol w="3624009"/>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0" dirty="0" smtClean="0">
                          <a:solidFill>
                            <a:schemeClr val="tx1"/>
                          </a:solidFill>
                          <a:latin typeface="Calibri" pitchFamily="34" charset="0"/>
                          <a:cs typeface="Calibri" pitchFamily="34" charset="0"/>
                        </a:rPr>
                        <a:t>Prosesin Bir Değişkenini</a:t>
                      </a:r>
                      <a:r>
                        <a:rPr lang="tr-TR" sz="1400" b="0" baseline="0" dirty="0" smtClean="0">
                          <a:solidFill>
                            <a:schemeClr val="tx1"/>
                          </a:solidFill>
                          <a:latin typeface="Calibri" pitchFamily="34" charset="0"/>
                          <a:cs typeface="Calibri" pitchFamily="34" charset="0"/>
                        </a:rPr>
                        <a:t> ya da </a:t>
                      </a:r>
                    </a:p>
                    <a:p>
                      <a:pPr algn="ctr"/>
                      <a:r>
                        <a:rPr lang="tr-TR" sz="1400" b="0" dirty="0" smtClean="0">
                          <a:solidFill>
                            <a:schemeClr val="tx1"/>
                          </a:solidFill>
                          <a:latin typeface="Calibri" pitchFamily="34" charset="0"/>
                          <a:cs typeface="Calibri" pitchFamily="34" charset="0"/>
                        </a:rPr>
                        <a:t>Bir Görevini</a:t>
                      </a:r>
                      <a:r>
                        <a:rPr lang="tr-TR" sz="1400" b="0" baseline="0" dirty="0" smtClean="0">
                          <a:solidFill>
                            <a:schemeClr val="tx1"/>
                          </a:solidFill>
                          <a:latin typeface="Calibri" pitchFamily="34" charset="0"/>
                          <a:cs typeface="Calibri" pitchFamily="34" charset="0"/>
                        </a:rPr>
                        <a:t> Seç</a:t>
                      </a:r>
                      <a:endParaRPr lang="tr-TR" sz="1400" b="0" dirty="0">
                        <a:solidFill>
                          <a:schemeClr val="tx1"/>
                        </a:solidFill>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34" name="Tablo 33"/>
          <p:cNvGraphicFramePr>
            <a:graphicFrameLocks noGrp="1"/>
          </p:cNvGraphicFramePr>
          <p:nvPr>
            <p:extLst>
              <p:ext uri="{D42A27DB-BD31-4B8C-83A1-F6EECF244321}">
                <p14:modId xmlns:p14="http://schemas.microsoft.com/office/powerpoint/2010/main" val="3892084274"/>
              </p:ext>
            </p:extLst>
          </p:nvPr>
        </p:nvGraphicFramePr>
        <p:xfrm>
          <a:off x="5276851" y="2811723"/>
          <a:ext cx="3819240" cy="518160"/>
        </p:xfrm>
        <a:graphic>
          <a:graphicData uri="http://schemas.openxmlformats.org/drawingml/2006/table">
            <a:tbl>
              <a:tblPr firstRow="1" bandRow="1">
                <a:tableStyleId>{5C22544A-7EE6-4342-B048-85BDC9FD1C3A}</a:tableStyleId>
              </a:tblPr>
              <a:tblGrid>
                <a:gridCol w="3604366"/>
                <a:gridCol w="214874"/>
              </a:tblGrid>
              <a:tr h="350577">
                <a:tc>
                  <a:txBody>
                    <a:bodyPr/>
                    <a:lstStyle/>
                    <a:p>
                      <a:pPr algn="ctr"/>
                      <a:r>
                        <a:rPr lang="tr-TR" sz="1400" b="0" dirty="0" smtClean="0">
                          <a:latin typeface="Calibri" pitchFamily="34" charset="0"/>
                          <a:cs typeface="Calibri" pitchFamily="34" charset="0"/>
                        </a:rPr>
                        <a:t>Prosesin</a:t>
                      </a:r>
                      <a:r>
                        <a:rPr lang="tr-TR" sz="1400" b="0" baseline="0" dirty="0" smtClean="0">
                          <a:latin typeface="Calibri" pitchFamily="34" charset="0"/>
                          <a:cs typeface="Calibri" pitchFamily="34" charset="0"/>
                        </a:rPr>
                        <a:t> veya </a:t>
                      </a:r>
                      <a:r>
                        <a:rPr lang="tr-TR" sz="1400" b="0" dirty="0" smtClean="0">
                          <a:latin typeface="Calibri" pitchFamily="34" charset="0"/>
                          <a:cs typeface="Calibri" pitchFamily="34" charset="0"/>
                        </a:rPr>
                        <a:t>Operasyonun Tüm Değişkenleri ya da Tüm Görevleri İçin Tekrar Et</a:t>
                      </a:r>
                    </a:p>
                  </a:txBody>
                  <a:tcPr anchor="ctr">
                    <a:solidFill>
                      <a:schemeClr val="bg1">
                        <a:lumMod val="50000"/>
                      </a:schemeClr>
                    </a:solidFill>
                  </a:tcPr>
                </a:tc>
                <a:tc>
                  <a:txBody>
                    <a:bodyPr/>
                    <a:lstStyle/>
                    <a:p>
                      <a:pPr algn="l"/>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37" name="Tablo 36"/>
          <p:cNvGraphicFramePr>
            <a:graphicFrameLocks noGrp="1"/>
          </p:cNvGraphicFramePr>
          <p:nvPr>
            <p:extLst>
              <p:ext uri="{D42A27DB-BD31-4B8C-83A1-F6EECF244321}">
                <p14:modId xmlns:p14="http://schemas.microsoft.com/office/powerpoint/2010/main" val="1622837611"/>
              </p:ext>
            </p:extLst>
          </p:nvPr>
        </p:nvGraphicFramePr>
        <p:xfrm>
          <a:off x="41581" y="3646443"/>
          <a:ext cx="3845150" cy="518160"/>
        </p:xfrm>
        <a:graphic>
          <a:graphicData uri="http://schemas.openxmlformats.org/drawingml/2006/table">
            <a:tbl>
              <a:tblPr firstRow="1" bandRow="1">
                <a:tableStyleId>{5C22544A-7EE6-4342-B048-85BDC9FD1C3A}</a:tableStyleId>
              </a:tblPr>
              <a:tblGrid>
                <a:gridCol w="221141"/>
                <a:gridCol w="3624009"/>
              </a:tblGrid>
              <a:tr h="350577">
                <a:tc>
                  <a:txBody>
                    <a:bodyPr/>
                    <a:lstStyle/>
                    <a:p>
                      <a:pPr algn="l"/>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0" dirty="0" smtClean="0">
                          <a:solidFill>
                            <a:schemeClr val="tx1"/>
                          </a:solidFill>
                          <a:latin typeface="Calibri" pitchFamily="34" charset="0"/>
                          <a:cs typeface="Calibri" pitchFamily="34" charset="0"/>
                        </a:rPr>
                        <a:t>Seçtiğin</a:t>
                      </a:r>
                      <a:r>
                        <a:rPr lang="tr-TR" sz="1400" b="0" baseline="0" dirty="0" smtClean="0">
                          <a:solidFill>
                            <a:schemeClr val="tx1"/>
                          </a:solidFill>
                          <a:latin typeface="Calibri" pitchFamily="34" charset="0"/>
                          <a:cs typeface="Calibri" pitchFamily="34" charset="0"/>
                        </a:rPr>
                        <a:t> </a:t>
                      </a:r>
                      <a:r>
                        <a:rPr lang="tr-TR" sz="1400" b="0" dirty="0" smtClean="0">
                          <a:solidFill>
                            <a:schemeClr val="tx1"/>
                          </a:solidFill>
                          <a:latin typeface="Calibri" pitchFamily="34" charset="0"/>
                          <a:cs typeface="Calibri" pitchFamily="34" charset="0"/>
                        </a:rPr>
                        <a:t>Proses Değişkeni/Görev</a:t>
                      </a:r>
                      <a:r>
                        <a:rPr lang="tr-TR" sz="1400" b="0" baseline="0" dirty="0" smtClean="0">
                          <a:solidFill>
                            <a:schemeClr val="tx1"/>
                          </a:solidFill>
                          <a:latin typeface="Calibri" pitchFamily="34" charset="0"/>
                          <a:cs typeface="Calibri" pitchFamily="34" charset="0"/>
                        </a:rPr>
                        <a:t> İçin Kılavuz Kelimeleri Kullanarak Anlamlı Sapmaları Belirle</a:t>
                      </a:r>
                      <a:endParaRPr lang="tr-TR" sz="1400" b="0" dirty="0">
                        <a:solidFill>
                          <a:schemeClr val="tx1"/>
                        </a:solidFill>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38" name="Tablo 37"/>
          <p:cNvGraphicFramePr>
            <a:graphicFrameLocks noGrp="1"/>
          </p:cNvGraphicFramePr>
          <p:nvPr>
            <p:extLst>
              <p:ext uri="{D42A27DB-BD31-4B8C-83A1-F6EECF244321}">
                <p14:modId xmlns:p14="http://schemas.microsoft.com/office/powerpoint/2010/main" val="267954661"/>
              </p:ext>
            </p:extLst>
          </p:nvPr>
        </p:nvGraphicFramePr>
        <p:xfrm>
          <a:off x="5267609" y="3649923"/>
          <a:ext cx="3819240" cy="518160"/>
        </p:xfrm>
        <a:graphic>
          <a:graphicData uri="http://schemas.openxmlformats.org/drawingml/2006/table">
            <a:tbl>
              <a:tblPr firstRow="1" bandRow="1">
                <a:tableStyleId>{5C22544A-7EE6-4342-B048-85BDC9FD1C3A}</a:tableStyleId>
              </a:tblPr>
              <a:tblGrid>
                <a:gridCol w="3604366"/>
                <a:gridCol w="214874"/>
              </a:tblGrid>
              <a:tr h="350577">
                <a:tc>
                  <a:txBody>
                    <a:bodyPr/>
                    <a:lstStyle/>
                    <a:p>
                      <a:pPr algn="ctr"/>
                      <a:r>
                        <a:rPr lang="tr-TR" sz="1400" b="0" baseline="0" dirty="0" smtClean="0">
                          <a:latin typeface="Calibri" pitchFamily="34" charset="0"/>
                          <a:cs typeface="Calibri" pitchFamily="34" charset="0"/>
                        </a:rPr>
                        <a:t>Tüm Kılavuz Kelimeler </a:t>
                      </a:r>
                    </a:p>
                    <a:p>
                      <a:pPr algn="ctr"/>
                      <a:r>
                        <a:rPr lang="tr-TR" sz="1400" b="0" baseline="0" dirty="0" smtClean="0">
                          <a:latin typeface="Calibri" pitchFamily="34" charset="0"/>
                          <a:cs typeface="Calibri" pitchFamily="34" charset="0"/>
                        </a:rPr>
                        <a:t>İçin Tekrar Et</a:t>
                      </a:r>
                    </a:p>
                  </a:txBody>
                  <a:tcPr anchor="ctr">
                    <a:solidFill>
                      <a:schemeClr val="bg1">
                        <a:lumMod val="50000"/>
                      </a:schemeClr>
                    </a:solidFill>
                  </a:tcPr>
                </a:tc>
                <a:tc>
                  <a:txBody>
                    <a:bodyPr/>
                    <a:lstStyle/>
                    <a:p>
                      <a:pPr algn="l"/>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41" name="Tablo 40"/>
          <p:cNvGraphicFramePr>
            <a:graphicFrameLocks noGrp="1"/>
          </p:cNvGraphicFramePr>
          <p:nvPr>
            <p:extLst>
              <p:ext uri="{D42A27DB-BD31-4B8C-83A1-F6EECF244321}">
                <p14:modId xmlns:p14="http://schemas.microsoft.com/office/powerpoint/2010/main" val="3619232357"/>
              </p:ext>
            </p:extLst>
          </p:nvPr>
        </p:nvGraphicFramePr>
        <p:xfrm>
          <a:off x="51107" y="4475118"/>
          <a:ext cx="3845150" cy="518160"/>
        </p:xfrm>
        <a:graphic>
          <a:graphicData uri="http://schemas.openxmlformats.org/drawingml/2006/table">
            <a:tbl>
              <a:tblPr firstRow="1" bandRow="1">
                <a:tableStyleId>{5C22544A-7EE6-4342-B048-85BDC9FD1C3A}</a:tableStyleId>
              </a:tblPr>
              <a:tblGrid>
                <a:gridCol w="221141"/>
                <a:gridCol w="3624009"/>
              </a:tblGrid>
              <a:tr h="350577">
                <a:tc>
                  <a:txBody>
                    <a:bodyPr/>
                    <a:lstStyle/>
                    <a:p>
                      <a:pPr algn="ctr"/>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0" dirty="0" smtClean="0">
                          <a:solidFill>
                            <a:schemeClr val="tx1"/>
                          </a:solidFill>
                          <a:latin typeface="Calibri" pitchFamily="34" charset="0"/>
                          <a:cs typeface="Calibri" pitchFamily="34" charset="0"/>
                        </a:rPr>
                        <a:t>Anlamlı Sapmanın Muhtemel </a:t>
                      </a:r>
                    </a:p>
                    <a:p>
                      <a:pPr algn="ctr"/>
                      <a:r>
                        <a:rPr lang="tr-TR" sz="1400" b="0" dirty="0" smtClean="0">
                          <a:solidFill>
                            <a:schemeClr val="tx1"/>
                          </a:solidFill>
                          <a:latin typeface="Calibri" pitchFamily="34" charset="0"/>
                          <a:cs typeface="Calibri" pitchFamily="34" charset="0"/>
                        </a:rPr>
                        <a:t>Nedenlerini Listele</a:t>
                      </a:r>
                    </a:p>
                  </a:txBody>
                  <a:tcPr anchor="ctr">
                    <a:solidFill>
                      <a:schemeClr val="bg1">
                        <a:lumMod val="75000"/>
                      </a:schemeClr>
                    </a:solidFill>
                  </a:tcPr>
                </a:tc>
              </a:tr>
            </a:tbl>
          </a:graphicData>
        </a:graphic>
      </p:graphicFrame>
      <p:graphicFrame>
        <p:nvGraphicFramePr>
          <p:cNvPr id="42" name="Tablo 41"/>
          <p:cNvGraphicFramePr>
            <a:graphicFrameLocks noGrp="1"/>
          </p:cNvGraphicFramePr>
          <p:nvPr>
            <p:extLst>
              <p:ext uri="{D42A27DB-BD31-4B8C-83A1-F6EECF244321}">
                <p14:modId xmlns:p14="http://schemas.microsoft.com/office/powerpoint/2010/main" val="374544502"/>
              </p:ext>
            </p:extLst>
          </p:nvPr>
        </p:nvGraphicFramePr>
        <p:xfrm>
          <a:off x="5277135" y="4478598"/>
          <a:ext cx="3819240" cy="518160"/>
        </p:xfrm>
        <a:graphic>
          <a:graphicData uri="http://schemas.openxmlformats.org/drawingml/2006/table">
            <a:tbl>
              <a:tblPr firstRow="1" bandRow="1">
                <a:tableStyleId>{5C22544A-7EE6-4342-B048-85BDC9FD1C3A}</a:tableStyleId>
              </a:tblPr>
              <a:tblGrid>
                <a:gridCol w="3604366"/>
                <a:gridCol w="214874"/>
              </a:tblGrid>
              <a:tr h="350577">
                <a:tc>
                  <a:txBody>
                    <a:bodyPr/>
                    <a:lstStyle/>
                    <a:p>
                      <a:pPr algn="ctr"/>
                      <a:r>
                        <a:rPr lang="tr-TR" sz="1400" b="0" dirty="0" smtClean="0">
                          <a:latin typeface="Calibri" pitchFamily="34" charset="0"/>
                          <a:cs typeface="Calibri" pitchFamily="34" charset="0"/>
                        </a:rPr>
                        <a:t>Yapılması Gereken Eylemleri </a:t>
                      </a:r>
                    </a:p>
                    <a:p>
                      <a:pPr algn="ctr"/>
                      <a:r>
                        <a:rPr lang="tr-TR" sz="1400" b="0" dirty="0" smtClean="0">
                          <a:latin typeface="Calibri" pitchFamily="34" charset="0"/>
                          <a:cs typeface="Calibri" pitchFamily="34" charset="0"/>
                        </a:rPr>
                        <a:t>Belirle</a:t>
                      </a:r>
                      <a:endParaRPr lang="tr-TR" sz="1400" b="0" dirty="0">
                        <a:latin typeface="Calibri" pitchFamily="34" charset="0"/>
                        <a:cs typeface="Calibri" pitchFamily="34" charset="0"/>
                      </a:endParaRPr>
                    </a:p>
                  </a:txBody>
                  <a:tcPr anchor="ctr">
                    <a:solidFill>
                      <a:schemeClr val="bg1">
                        <a:lumMod val="50000"/>
                      </a:schemeClr>
                    </a:solidFill>
                  </a:tcPr>
                </a:tc>
                <a:tc>
                  <a:txBody>
                    <a:bodyPr/>
                    <a:lstStyle/>
                    <a:p>
                      <a:pPr algn="l"/>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graphicFrame>
        <p:nvGraphicFramePr>
          <p:cNvPr id="48" name="Tablo 47"/>
          <p:cNvGraphicFramePr>
            <a:graphicFrameLocks noGrp="1"/>
          </p:cNvGraphicFramePr>
          <p:nvPr>
            <p:extLst>
              <p:ext uri="{D42A27DB-BD31-4B8C-83A1-F6EECF244321}">
                <p14:modId xmlns:p14="http://schemas.microsoft.com/office/powerpoint/2010/main" val="3433329139"/>
              </p:ext>
            </p:extLst>
          </p:nvPr>
        </p:nvGraphicFramePr>
        <p:xfrm>
          <a:off x="5277135" y="5307273"/>
          <a:ext cx="3819240" cy="518160"/>
        </p:xfrm>
        <a:graphic>
          <a:graphicData uri="http://schemas.openxmlformats.org/drawingml/2006/table">
            <a:tbl>
              <a:tblPr firstRow="1" bandRow="1">
                <a:tableStyleId>{5C22544A-7EE6-4342-B048-85BDC9FD1C3A}</a:tableStyleId>
              </a:tblPr>
              <a:tblGrid>
                <a:gridCol w="3604366"/>
                <a:gridCol w="214874"/>
              </a:tblGrid>
              <a:tr h="350577">
                <a:tc>
                  <a:txBody>
                    <a:bodyPr/>
                    <a:lstStyle/>
                    <a:p>
                      <a:pPr algn="ctr"/>
                      <a:r>
                        <a:rPr lang="tr-TR" sz="1400" b="0" dirty="0" smtClean="0">
                          <a:latin typeface="Calibri" pitchFamily="34" charset="0"/>
                          <a:cs typeface="Calibri" pitchFamily="34" charset="0"/>
                        </a:rPr>
                        <a:t>Sonuçlar, Nedenler ve Korunma Temelli Risklerin Kabul</a:t>
                      </a:r>
                      <a:r>
                        <a:rPr lang="tr-TR" sz="1400" b="0" baseline="0" dirty="0" smtClean="0">
                          <a:latin typeface="Calibri" pitchFamily="34" charset="0"/>
                          <a:cs typeface="Calibri" pitchFamily="34" charset="0"/>
                        </a:rPr>
                        <a:t> E</a:t>
                      </a:r>
                      <a:r>
                        <a:rPr lang="tr-TR" sz="1400" b="0" dirty="0" smtClean="0">
                          <a:latin typeface="Calibri" pitchFamily="34" charset="0"/>
                          <a:cs typeface="Calibri" pitchFamily="34" charset="0"/>
                        </a:rPr>
                        <a:t>dilebilirliğini Belirle</a:t>
                      </a:r>
                      <a:endParaRPr lang="tr-TR" sz="1400" b="0" dirty="0">
                        <a:latin typeface="Calibri" pitchFamily="34" charset="0"/>
                        <a:cs typeface="Calibri" pitchFamily="34" charset="0"/>
                      </a:endParaRPr>
                    </a:p>
                  </a:txBody>
                  <a:tcPr anchor="ctr">
                    <a:solidFill>
                      <a:schemeClr val="bg1">
                        <a:lumMod val="50000"/>
                      </a:schemeClr>
                    </a:solidFill>
                  </a:tcPr>
                </a:tc>
                <a:tc>
                  <a:txBody>
                    <a:bodyPr/>
                    <a:lstStyle/>
                    <a:p>
                      <a:pPr algn="l"/>
                      <a:endParaRPr lang="tr-TR" sz="2000" dirty="0">
                        <a:latin typeface="Calibri" pitchFamily="34" charset="0"/>
                        <a:cs typeface="Calibri" pitchFamily="34" charset="0"/>
                      </a:endParaRPr>
                    </a:p>
                  </a:txBody>
                  <a:tcPr anchor="ctr">
                    <a:solidFill>
                      <a:schemeClr val="bg1">
                        <a:lumMod val="75000"/>
                      </a:schemeClr>
                    </a:solidFill>
                  </a:tcPr>
                </a:tc>
              </a:tr>
            </a:tbl>
          </a:graphicData>
        </a:graphic>
      </p:graphicFrame>
      <p:cxnSp>
        <p:nvCxnSpPr>
          <p:cNvPr id="51" name="Dirsek Bağlayıcısı 50"/>
          <p:cNvCxnSpPr/>
          <p:nvPr/>
        </p:nvCxnSpPr>
        <p:spPr>
          <a:xfrm rot="5400000" flipH="1" flipV="1">
            <a:off x="6772525" y="6003975"/>
            <a:ext cx="576000" cy="360000"/>
          </a:xfrm>
          <a:prstGeom prst="bentConnector3">
            <a:avLst>
              <a:gd name="adj1" fmla="val 550"/>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60" name="Dirsek Bağlayıcısı 59"/>
          <p:cNvCxnSpPr/>
          <p:nvPr/>
        </p:nvCxnSpPr>
        <p:spPr>
          <a:xfrm>
            <a:off x="1467099" y="5723400"/>
            <a:ext cx="684000" cy="720000"/>
          </a:xfrm>
          <a:prstGeom prst="bentConnector3">
            <a:avLst>
              <a:gd name="adj1" fmla="val 55570"/>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graphicFrame>
        <p:nvGraphicFramePr>
          <p:cNvPr id="63" name="Tablo 62"/>
          <p:cNvGraphicFramePr>
            <a:graphicFrameLocks noGrp="1"/>
          </p:cNvGraphicFramePr>
          <p:nvPr>
            <p:extLst>
              <p:ext uri="{D42A27DB-BD31-4B8C-83A1-F6EECF244321}">
                <p14:modId xmlns:p14="http://schemas.microsoft.com/office/powerpoint/2010/main" val="90383729"/>
              </p:ext>
            </p:extLst>
          </p:nvPr>
        </p:nvGraphicFramePr>
        <p:xfrm>
          <a:off x="2182244" y="6231599"/>
          <a:ext cx="4696830" cy="396240"/>
        </p:xfrm>
        <a:graphic>
          <a:graphicData uri="http://schemas.openxmlformats.org/drawingml/2006/table">
            <a:tbl>
              <a:tblPr firstRow="1" bandRow="1">
                <a:tableStyleId>{5C22544A-7EE6-4342-B048-85BDC9FD1C3A}</a:tableStyleId>
              </a:tblPr>
              <a:tblGrid>
                <a:gridCol w="208280"/>
                <a:gridCol w="4488550"/>
              </a:tblGrid>
              <a:tr h="255515">
                <a:tc>
                  <a:txBody>
                    <a:bodyPr/>
                    <a:lstStyle/>
                    <a:p>
                      <a:pPr algn="ctr"/>
                      <a:endParaRPr lang="tr-TR" sz="2000" dirty="0">
                        <a:latin typeface="Calibri" pitchFamily="34" charset="0"/>
                        <a:cs typeface="Calibri" pitchFamily="34" charset="0"/>
                      </a:endParaRPr>
                    </a:p>
                  </a:txBody>
                  <a:tcPr anchor="ctr">
                    <a:solidFill>
                      <a:schemeClr val="bg2">
                        <a:lumMod val="60000"/>
                        <a:lumOff val="40000"/>
                      </a:schemeClr>
                    </a:solidFill>
                  </a:tcPr>
                </a:tc>
                <a:tc>
                  <a:txBody>
                    <a:bodyPr/>
                    <a:lstStyle/>
                    <a:p>
                      <a:pPr algn="ctr"/>
                      <a:r>
                        <a:rPr lang="tr-TR" sz="1600" dirty="0" smtClean="0">
                          <a:solidFill>
                            <a:schemeClr val="tx1"/>
                          </a:solidFill>
                          <a:latin typeface="Calibri" pitchFamily="34" charset="0"/>
                          <a:cs typeface="Calibri" pitchFamily="34" charset="0"/>
                        </a:rPr>
                        <a:t>Sapmayı Önlemek İçin Mevcut Korunmayı Tanımla</a:t>
                      </a:r>
                    </a:p>
                  </a:txBody>
                  <a:tcPr anchor="ctr">
                    <a:solidFill>
                      <a:schemeClr val="bg1">
                        <a:lumMod val="85000"/>
                      </a:schemeClr>
                    </a:solidFill>
                  </a:tcPr>
                </a:tc>
              </a:tr>
            </a:tbl>
          </a:graphicData>
        </a:graphic>
      </p:graphicFrame>
      <p:graphicFrame>
        <p:nvGraphicFramePr>
          <p:cNvPr id="70" name="Tablo 69"/>
          <p:cNvGraphicFramePr>
            <a:graphicFrameLocks noGrp="1"/>
          </p:cNvGraphicFramePr>
          <p:nvPr>
            <p:extLst>
              <p:ext uri="{D42A27DB-BD31-4B8C-83A1-F6EECF244321}">
                <p14:modId xmlns:p14="http://schemas.microsoft.com/office/powerpoint/2010/main" val="1993667178"/>
              </p:ext>
            </p:extLst>
          </p:nvPr>
        </p:nvGraphicFramePr>
        <p:xfrm>
          <a:off x="47625" y="5214765"/>
          <a:ext cx="3845150" cy="518160"/>
        </p:xfrm>
        <a:graphic>
          <a:graphicData uri="http://schemas.openxmlformats.org/drawingml/2006/table">
            <a:tbl>
              <a:tblPr firstRow="1" bandRow="1">
                <a:tableStyleId>{5C22544A-7EE6-4342-B048-85BDC9FD1C3A}</a:tableStyleId>
              </a:tblPr>
              <a:tblGrid>
                <a:gridCol w="221141"/>
                <a:gridCol w="3624009"/>
              </a:tblGrid>
              <a:tr h="350577">
                <a:tc>
                  <a:txBody>
                    <a:bodyPr/>
                    <a:lstStyle/>
                    <a:p>
                      <a:pPr algn="ctr"/>
                      <a:endParaRPr lang="tr-TR" sz="2000" dirty="0">
                        <a:latin typeface="Calibri" pitchFamily="34" charset="0"/>
                        <a:cs typeface="Calibri" pitchFamily="34" charset="0"/>
                      </a:endParaRPr>
                    </a:p>
                  </a:txBody>
                  <a:tcPr anchor="ctr">
                    <a:solidFill>
                      <a:schemeClr val="bg1">
                        <a:lumMod val="50000"/>
                      </a:schemeClr>
                    </a:solidFill>
                  </a:tcPr>
                </a:tc>
                <a:tc>
                  <a:txBody>
                    <a:bodyPr/>
                    <a:lstStyle/>
                    <a:p>
                      <a:pPr algn="ctr"/>
                      <a:r>
                        <a:rPr lang="tr-TR" sz="1400" b="0" dirty="0" smtClean="0">
                          <a:solidFill>
                            <a:schemeClr val="tx1"/>
                          </a:solidFill>
                          <a:latin typeface="Calibri" pitchFamily="34" charset="0"/>
                          <a:cs typeface="Calibri" pitchFamily="34" charset="0"/>
                        </a:rPr>
                        <a:t>Sapma İle İlişkisi Bulunan Sonuçları </a:t>
                      </a:r>
                    </a:p>
                    <a:p>
                      <a:pPr algn="ctr"/>
                      <a:r>
                        <a:rPr lang="tr-TR" sz="1400" b="0" dirty="0" smtClean="0">
                          <a:solidFill>
                            <a:schemeClr val="tx1"/>
                          </a:solidFill>
                          <a:latin typeface="Calibri" pitchFamily="34" charset="0"/>
                          <a:cs typeface="Calibri" pitchFamily="34" charset="0"/>
                        </a:rPr>
                        <a:t>Dikkatle Gözden Geçir</a:t>
                      </a:r>
                      <a:endParaRPr lang="tr-TR" sz="1400" b="0" baseline="0" dirty="0" smtClean="0">
                        <a:solidFill>
                          <a:schemeClr val="tx1"/>
                        </a:solidFill>
                        <a:latin typeface="Calibri" pitchFamily="34" charset="0"/>
                        <a:cs typeface="Calibri" pitchFamily="34" charset="0"/>
                      </a:endParaRPr>
                    </a:p>
                  </a:txBody>
                  <a:tcPr anchor="ctr">
                    <a:solidFill>
                      <a:schemeClr val="bg1">
                        <a:lumMod val="75000"/>
                      </a:schemeClr>
                    </a:solidFill>
                  </a:tcPr>
                </a:tc>
              </a:tr>
            </a:tbl>
          </a:graphicData>
        </a:graphic>
      </p:graphicFrame>
      <p:cxnSp>
        <p:nvCxnSpPr>
          <p:cNvPr id="25613" name="Düz Ok Bağlayıcısı 25612"/>
          <p:cNvCxnSpPr/>
          <p:nvPr/>
        </p:nvCxnSpPr>
        <p:spPr>
          <a:xfrm>
            <a:off x="1876425" y="250507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0" name="Düz Ok Bağlayıcısı 79"/>
          <p:cNvCxnSpPr/>
          <p:nvPr/>
        </p:nvCxnSpPr>
        <p:spPr>
          <a:xfrm>
            <a:off x="1876425" y="336232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1" name="Düz Ok Bağlayıcısı 80"/>
          <p:cNvCxnSpPr/>
          <p:nvPr/>
        </p:nvCxnSpPr>
        <p:spPr>
          <a:xfrm>
            <a:off x="1876425" y="418147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2" name="Düz Ok Bağlayıcısı 81"/>
          <p:cNvCxnSpPr/>
          <p:nvPr/>
        </p:nvCxnSpPr>
        <p:spPr>
          <a:xfrm>
            <a:off x="1876425" y="496252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25615" name="Düz Ok Bağlayıcısı 25614"/>
          <p:cNvCxnSpPr/>
          <p:nvPr/>
        </p:nvCxnSpPr>
        <p:spPr>
          <a:xfrm flipV="1">
            <a:off x="7259575" y="5014912"/>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5" name="Düz Ok Bağlayıcısı 84"/>
          <p:cNvCxnSpPr/>
          <p:nvPr/>
        </p:nvCxnSpPr>
        <p:spPr>
          <a:xfrm flipV="1">
            <a:off x="7240525" y="4181474"/>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6" name="Düz Ok Bağlayıcısı 85"/>
          <p:cNvCxnSpPr/>
          <p:nvPr/>
        </p:nvCxnSpPr>
        <p:spPr>
          <a:xfrm flipV="1">
            <a:off x="7240525" y="336232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cxnSp>
        <p:nvCxnSpPr>
          <p:cNvPr id="87" name="Düz Ok Bağlayıcısı 86"/>
          <p:cNvCxnSpPr/>
          <p:nvPr/>
        </p:nvCxnSpPr>
        <p:spPr>
          <a:xfrm flipV="1">
            <a:off x="7240525" y="2505075"/>
            <a:ext cx="0" cy="276225"/>
          </a:xfrm>
          <a:prstGeom prst="straightConnector1">
            <a:avLst/>
          </a:prstGeom>
          <a:ln>
            <a:solidFill>
              <a:schemeClr val="bg1">
                <a:lumMod val="65000"/>
              </a:schemeClr>
            </a:solidFill>
            <a:tailEnd type="arrow"/>
          </a:ln>
          <a:effectLst>
            <a:innerShdw blurRad="114300">
              <a:srgbClr val="FFC000"/>
            </a:innerShdw>
          </a:effectLst>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4064695104"/>
      </p:ext>
    </p:extLst>
  </p:cSld>
  <p:clrMapOvr>
    <a:masterClrMapping/>
  </p:clrMapOvr>
  <p:transition>
    <p:fade/>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İŞ KAZASI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İLO: «Önceden planlanmamış, bilinmeyen ve kontrol altına alınamamış olan etrafa zarar verebilecek nitelikteki olaylardır.»</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5635138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0" name="Grup 29"/>
          <p:cNvGrpSpPr/>
          <p:nvPr/>
        </p:nvGrpSpPr>
        <p:grpSpPr>
          <a:xfrm>
            <a:off x="990600" y="715535"/>
            <a:ext cx="3324599" cy="5760000"/>
            <a:chOff x="733423" y="715535"/>
            <a:chExt cx="3105526" cy="5760000"/>
          </a:xfrm>
          <a:effectLst/>
        </p:grpSpPr>
        <p:cxnSp>
          <p:nvCxnSpPr>
            <p:cNvPr id="14" name="Dirsek Bağlayıcısı 13"/>
            <p:cNvCxnSpPr/>
            <p:nvPr/>
          </p:nvCxnSpPr>
          <p:spPr>
            <a:xfrm flipV="1">
              <a:off x="742949" y="715535"/>
              <a:ext cx="3096000" cy="5760000"/>
            </a:xfrm>
            <a:prstGeom prst="bentConnector3">
              <a:avLst>
                <a:gd name="adj1" fmla="val -10232"/>
              </a:avLst>
            </a:prstGeom>
            <a:ln w="19050">
              <a:solidFill>
                <a:schemeClr val="bg1">
                  <a:lumMod val="50000"/>
                </a:schemeClr>
              </a:solidFill>
              <a:tailEnd type="stealth"/>
            </a:ln>
            <a:effectLst/>
          </p:spPr>
          <p:style>
            <a:lnRef idx="3">
              <a:schemeClr val="dk1"/>
            </a:lnRef>
            <a:fillRef idx="0">
              <a:schemeClr val="dk1"/>
            </a:fillRef>
            <a:effectRef idx="2">
              <a:schemeClr val="dk1"/>
            </a:effectRef>
            <a:fontRef idx="minor">
              <a:schemeClr val="tx1"/>
            </a:fontRef>
          </p:style>
        </p:cxnSp>
        <p:cxnSp>
          <p:nvCxnSpPr>
            <p:cNvPr id="29" name="Düz Bağlayıcı 28"/>
            <p:cNvCxnSpPr/>
            <p:nvPr/>
          </p:nvCxnSpPr>
          <p:spPr>
            <a:xfrm>
              <a:off x="733423" y="6475535"/>
              <a:ext cx="3096000" cy="0"/>
            </a:xfrm>
            <a:prstGeom prst="line">
              <a:avLst/>
            </a:prstGeom>
            <a:ln w="19050">
              <a:solidFill>
                <a:schemeClr val="bg1">
                  <a:lumMod val="50000"/>
                </a:schemeClr>
              </a:solidFill>
            </a:ln>
            <a:effectLst/>
          </p:spPr>
          <p:style>
            <a:lnRef idx="3">
              <a:schemeClr val="dk1"/>
            </a:lnRef>
            <a:fillRef idx="0">
              <a:schemeClr val="dk1"/>
            </a:fillRef>
            <a:effectRef idx="2">
              <a:schemeClr val="dk1"/>
            </a:effectRef>
            <a:fontRef idx="minor">
              <a:schemeClr val="tx1"/>
            </a:fontRef>
          </p:style>
        </p:cxnSp>
      </p:grpSp>
      <p:grpSp>
        <p:nvGrpSpPr>
          <p:cNvPr id="40" name="Grup 39"/>
          <p:cNvGrpSpPr/>
          <p:nvPr/>
        </p:nvGrpSpPr>
        <p:grpSpPr>
          <a:xfrm>
            <a:off x="2647800" y="2209800"/>
            <a:ext cx="1514999" cy="933450"/>
            <a:chOff x="733423" y="715535"/>
            <a:chExt cx="3105526" cy="5760000"/>
          </a:xfrm>
          <a:effectLst/>
        </p:grpSpPr>
        <p:cxnSp>
          <p:nvCxnSpPr>
            <p:cNvPr id="41" name="Dirsek Bağlayıcısı 40"/>
            <p:cNvCxnSpPr/>
            <p:nvPr/>
          </p:nvCxnSpPr>
          <p:spPr>
            <a:xfrm flipV="1">
              <a:off x="742949" y="715535"/>
              <a:ext cx="3096000" cy="5760000"/>
            </a:xfrm>
            <a:prstGeom prst="bentConnector3">
              <a:avLst>
                <a:gd name="adj1" fmla="val -10232"/>
              </a:avLst>
            </a:prstGeom>
            <a:ln w="19050">
              <a:solidFill>
                <a:schemeClr val="bg1">
                  <a:lumMod val="50000"/>
                </a:schemeClr>
              </a:solidFill>
              <a:tailEnd type="stealth"/>
            </a:ln>
            <a:effectLst/>
          </p:spPr>
          <p:style>
            <a:lnRef idx="3">
              <a:schemeClr val="dk1"/>
            </a:lnRef>
            <a:fillRef idx="0">
              <a:schemeClr val="dk1"/>
            </a:fillRef>
            <a:effectRef idx="2">
              <a:schemeClr val="dk1"/>
            </a:effectRef>
            <a:fontRef idx="minor">
              <a:schemeClr val="tx1"/>
            </a:fontRef>
          </p:style>
        </p:cxnSp>
        <p:cxnSp>
          <p:nvCxnSpPr>
            <p:cNvPr id="42" name="Düz Bağlayıcı 41"/>
            <p:cNvCxnSpPr/>
            <p:nvPr/>
          </p:nvCxnSpPr>
          <p:spPr>
            <a:xfrm>
              <a:off x="733423" y="6475535"/>
              <a:ext cx="3096000" cy="0"/>
            </a:xfrm>
            <a:prstGeom prst="line">
              <a:avLst/>
            </a:prstGeom>
            <a:ln w="19050">
              <a:solidFill>
                <a:schemeClr val="bg1">
                  <a:lumMod val="50000"/>
                </a:schemeClr>
              </a:solidFill>
            </a:ln>
            <a:effectLst/>
          </p:spPr>
          <p:style>
            <a:lnRef idx="3">
              <a:schemeClr val="dk1"/>
            </a:lnRef>
            <a:fillRef idx="0">
              <a:schemeClr val="dk1"/>
            </a:fillRef>
            <a:effectRef idx="2">
              <a:schemeClr val="dk1"/>
            </a:effectRef>
            <a:fontRef idx="minor">
              <a:schemeClr val="tx1"/>
            </a:fontRef>
          </p:style>
        </p:cxnSp>
      </p:grpSp>
      <p:grpSp>
        <p:nvGrpSpPr>
          <p:cNvPr id="43" name="Grup 42"/>
          <p:cNvGrpSpPr/>
          <p:nvPr/>
        </p:nvGrpSpPr>
        <p:grpSpPr>
          <a:xfrm>
            <a:off x="2771775" y="4105275"/>
            <a:ext cx="1400549" cy="762000"/>
            <a:chOff x="733423" y="715535"/>
            <a:chExt cx="3105526" cy="5760000"/>
          </a:xfrm>
        </p:grpSpPr>
        <p:cxnSp>
          <p:nvCxnSpPr>
            <p:cNvPr id="44" name="Dirsek Bağlayıcısı 43"/>
            <p:cNvCxnSpPr/>
            <p:nvPr/>
          </p:nvCxnSpPr>
          <p:spPr>
            <a:xfrm flipV="1">
              <a:off x="742949" y="715535"/>
              <a:ext cx="3096000" cy="5760000"/>
            </a:xfrm>
            <a:prstGeom prst="bentConnector3">
              <a:avLst>
                <a:gd name="adj1" fmla="val -10232"/>
              </a:avLst>
            </a:prstGeom>
            <a:ln w="19050">
              <a:solidFill>
                <a:schemeClr val="bg1">
                  <a:lumMod val="50000"/>
                </a:schemeClr>
              </a:solidFill>
              <a:tailEnd type="stealth"/>
            </a:ln>
            <a:effectLst/>
          </p:spPr>
          <p:style>
            <a:lnRef idx="3">
              <a:schemeClr val="dk1"/>
            </a:lnRef>
            <a:fillRef idx="0">
              <a:schemeClr val="dk1"/>
            </a:fillRef>
            <a:effectRef idx="2">
              <a:schemeClr val="dk1"/>
            </a:effectRef>
            <a:fontRef idx="minor">
              <a:schemeClr val="tx1"/>
            </a:fontRef>
          </p:style>
        </p:cxnSp>
        <p:cxnSp>
          <p:nvCxnSpPr>
            <p:cNvPr id="45" name="Düz Bağlayıcı 44"/>
            <p:cNvCxnSpPr/>
            <p:nvPr/>
          </p:nvCxnSpPr>
          <p:spPr>
            <a:xfrm>
              <a:off x="733423" y="6475535"/>
              <a:ext cx="3096000" cy="0"/>
            </a:xfrm>
            <a:prstGeom prst="line">
              <a:avLst/>
            </a:prstGeom>
            <a:ln w="19050">
              <a:solidFill>
                <a:schemeClr val="bg1">
                  <a:lumMod val="50000"/>
                </a:schemeClr>
              </a:solidFill>
            </a:ln>
            <a:effectLst/>
          </p:spPr>
          <p:style>
            <a:lnRef idx="3">
              <a:schemeClr val="dk1"/>
            </a:lnRef>
            <a:fillRef idx="0">
              <a:schemeClr val="dk1"/>
            </a:fillRef>
            <a:effectRef idx="2">
              <a:schemeClr val="dk1"/>
            </a:effectRef>
            <a:fontRef idx="minor">
              <a:schemeClr val="tx1"/>
            </a:fontRef>
          </p:style>
        </p:cxnSp>
      </p:grpSp>
      <p:cxnSp>
        <p:nvCxnSpPr>
          <p:cNvPr id="50" name="Düz Ok Bağlayıcısı 49"/>
          <p:cNvCxnSpPr/>
          <p:nvPr/>
        </p:nvCxnSpPr>
        <p:spPr>
          <a:xfrm>
            <a:off x="4343400" y="558371"/>
            <a:ext cx="0" cy="4320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cxnSp>
        <p:nvCxnSpPr>
          <p:cNvPr id="52" name="Düz Ok Bağlayıcısı 51"/>
          <p:cNvCxnSpPr/>
          <p:nvPr/>
        </p:nvCxnSpPr>
        <p:spPr>
          <a:xfrm>
            <a:off x="4343400" y="6259535"/>
            <a:ext cx="0" cy="432000"/>
          </a:xfrm>
          <a:prstGeom prst="straightConnector1">
            <a:avLst/>
          </a:prstGeom>
          <a:ln>
            <a:tailEnd type="arrow"/>
          </a:ln>
        </p:spPr>
        <p:style>
          <a:lnRef idx="2">
            <a:schemeClr val="dk1"/>
          </a:lnRef>
          <a:fillRef idx="0">
            <a:schemeClr val="dk1"/>
          </a:fillRef>
          <a:effectRef idx="1">
            <a:schemeClr val="dk1"/>
          </a:effectRef>
          <a:fontRef idx="minor">
            <a:schemeClr val="tx1"/>
          </a:fontRef>
        </p:style>
      </p:cxnSp>
      <p:graphicFrame>
        <p:nvGraphicFramePr>
          <p:cNvPr id="53" name="Tablo 52"/>
          <p:cNvGraphicFramePr>
            <a:graphicFrameLocks noGrp="1"/>
          </p:cNvGraphicFramePr>
          <p:nvPr>
            <p:extLst>
              <p:ext uri="{D42A27DB-BD31-4B8C-83A1-F6EECF244321}">
                <p14:modId xmlns:p14="http://schemas.microsoft.com/office/powerpoint/2010/main" val="3555451362"/>
              </p:ext>
            </p:extLst>
          </p:nvPr>
        </p:nvGraphicFramePr>
        <p:xfrm>
          <a:off x="4181475" y="1009421"/>
          <a:ext cx="4291219" cy="5344063"/>
        </p:xfrm>
        <a:graphic>
          <a:graphicData uri="http://schemas.openxmlformats.org/drawingml/2006/table">
            <a:tbl>
              <a:tblPr firstRow="1" bandRow="1">
                <a:tableStyleId>{5C22544A-7EE6-4342-B048-85BDC9FD1C3A}</a:tableStyleId>
              </a:tblPr>
              <a:tblGrid>
                <a:gridCol w="322580"/>
                <a:gridCol w="3968639"/>
              </a:tblGrid>
              <a:tr h="148590">
                <a:tc>
                  <a:txBody>
                    <a:bodyPr/>
                    <a:lstStyle/>
                    <a:p>
                      <a:pPr algn="ctr"/>
                      <a:r>
                        <a:rPr lang="tr-TR" sz="800" b="1" dirty="0" smtClean="0">
                          <a:solidFill>
                            <a:schemeClr val="bg1"/>
                          </a:solidFill>
                          <a:latin typeface="Calibri" pitchFamily="34" charset="0"/>
                          <a:cs typeface="Calibri" pitchFamily="34" charset="0"/>
                        </a:rPr>
                        <a:t>1</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Bir tank</a:t>
                      </a:r>
                      <a:r>
                        <a:rPr lang="tr-TR" sz="800" b="0" baseline="0" dirty="0" smtClean="0">
                          <a:solidFill>
                            <a:schemeClr val="tx1"/>
                          </a:solidFill>
                          <a:latin typeface="Calibri" pitchFamily="34" charset="0"/>
                          <a:cs typeface="Calibri" pitchFamily="34" charset="0"/>
                        </a:rPr>
                        <a:t> seç</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Tank veya boru hattı için genel amacını</a:t>
                      </a:r>
                      <a:r>
                        <a:rPr lang="tr-TR" sz="800" b="0" baseline="0" dirty="0" smtClean="0">
                          <a:solidFill>
                            <a:schemeClr val="tx1"/>
                          </a:solidFill>
                          <a:latin typeface="Calibri" pitchFamily="34" charset="0"/>
                          <a:cs typeface="Calibri" pitchFamily="34" charset="0"/>
                        </a:rPr>
                        <a:t> açıkla</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3</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Bir hat seç</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4</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Hat için amacını açıkla</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5</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İlk anahtar kelimeni uygula</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6</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Anlamlı bir sapma geliştir</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7</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Olası nedenler üzerinde çalış</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8</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Sonucu üzerinde çalış</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9</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Tehlikeleri keşfet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10</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Kayıt tut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11</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İlk anahtar kelime için elde ettiğin tüm anlamlı sapma için 6-10 arasını</a:t>
                      </a:r>
                      <a:r>
                        <a:rPr lang="tr-TR" sz="800" b="0" baseline="0" dirty="0" smtClean="0">
                          <a:solidFill>
                            <a:schemeClr val="tx1"/>
                          </a:solidFill>
                          <a:latin typeface="Calibri" pitchFamily="34" charset="0"/>
                          <a:cs typeface="Calibri" pitchFamily="34" charset="0"/>
                        </a:rPr>
                        <a:t> tekrarla</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12</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5-11 arasını tüm anahtar kelimeler için tekrar et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13</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Çalışma yaptığın hattı işaretle</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14</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3-13 arasını</a:t>
                      </a:r>
                      <a:r>
                        <a:rPr lang="tr-TR" sz="800" b="0" baseline="0" dirty="0" smtClean="0">
                          <a:solidFill>
                            <a:schemeClr val="tx1"/>
                          </a:solidFill>
                          <a:latin typeface="Calibri" pitchFamily="34" charset="0"/>
                          <a:cs typeface="Calibri" pitchFamily="34" charset="0"/>
                        </a:rPr>
                        <a:t> tüm hatlar için tekrar et</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15</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Yardımcı</a:t>
                      </a:r>
                      <a:r>
                        <a:rPr lang="tr-TR" sz="800" b="0" baseline="0" dirty="0" smtClean="0">
                          <a:solidFill>
                            <a:schemeClr val="tx1"/>
                          </a:solidFill>
                          <a:latin typeface="Calibri" pitchFamily="34" charset="0"/>
                          <a:cs typeface="Calibri" pitchFamily="34" charset="0"/>
                        </a:rPr>
                        <a:t> bir sistem seç (Ör: Isıtma sistemi)</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16</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Yardımcı sistem için amacını açıkla</a:t>
                      </a:r>
                    </a:p>
                  </a:txBody>
                  <a:tcPr anchor="ctr">
                    <a:solidFill>
                      <a:schemeClr val="bg1">
                        <a:lumMod val="85000"/>
                      </a:schemeClr>
                    </a:solidFill>
                  </a:tcPr>
                </a:tc>
              </a:tr>
              <a:tr h="223423">
                <a:tc>
                  <a:txBody>
                    <a:bodyPr/>
                    <a:lstStyle/>
                    <a:p>
                      <a:pPr algn="ctr"/>
                      <a:r>
                        <a:rPr lang="tr-TR" sz="800" b="1" dirty="0" smtClean="0">
                          <a:solidFill>
                            <a:schemeClr val="bg1"/>
                          </a:solidFill>
                          <a:latin typeface="Calibri" pitchFamily="34" charset="0"/>
                          <a:cs typeface="Calibri" pitchFamily="34" charset="0"/>
                        </a:rPr>
                        <a:t>17</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Yardımcı sistem için 5-12 arasını tekrar et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18</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Çalışma yaptığın yardımcı sistemi işaretle</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19</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15-18 arasını tüm yardımcı sistemler için</a:t>
                      </a:r>
                      <a:r>
                        <a:rPr lang="tr-TR" sz="800" b="0" baseline="0" dirty="0" smtClean="0">
                          <a:solidFill>
                            <a:schemeClr val="tx1"/>
                          </a:solidFill>
                          <a:latin typeface="Calibri" pitchFamily="34" charset="0"/>
                          <a:cs typeface="Calibri" pitchFamily="34" charset="0"/>
                        </a:rPr>
                        <a:t> uygula</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20</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Tank için amacını açıkla</a:t>
                      </a:r>
                      <a:r>
                        <a:rPr lang="tr-TR" sz="800" b="0" baseline="0" dirty="0" smtClean="0">
                          <a:solidFill>
                            <a:schemeClr val="tx1"/>
                          </a:solidFill>
                          <a:latin typeface="Calibri" pitchFamily="34" charset="0"/>
                          <a:cs typeface="Calibri" pitchFamily="34" charset="0"/>
                        </a:rPr>
                        <a:t> </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21</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5-12 arasını tekrar et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22</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Çalışma yaptığın tankı işaretle</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23</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Akım şemasındaki tüm tanklar için 1-22 arasını tekrar et</a:t>
                      </a: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24</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Bitirmek</a:t>
                      </a:r>
                      <a:r>
                        <a:rPr lang="tr-TR" sz="800" b="0" baseline="0" dirty="0" smtClean="0">
                          <a:solidFill>
                            <a:schemeClr val="tx1"/>
                          </a:solidFill>
                          <a:latin typeface="Calibri" pitchFamily="34" charset="0"/>
                          <a:cs typeface="Calibri" pitchFamily="34" charset="0"/>
                        </a:rPr>
                        <a:t> için akış şemasını işaretle</a:t>
                      </a:r>
                      <a:endParaRPr lang="tr-TR" sz="800" b="0" dirty="0" smtClean="0">
                        <a:solidFill>
                          <a:schemeClr val="tx1"/>
                        </a:solidFill>
                        <a:latin typeface="Calibri" pitchFamily="34" charset="0"/>
                        <a:cs typeface="Calibri" pitchFamily="34" charset="0"/>
                      </a:endParaRPr>
                    </a:p>
                  </a:txBody>
                  <a:tcPr anchor="ctr">
                    <a:solidFill>
                      <a:schemeClr val="bg1">
                        <a:lumMod val="85000"/>
                      </a:schemeClr>
                    </a:solidFill>
                  </a:tcPr>
                </a:tc>
              </a:tr>
              <a:tr h="148590">
                <a:tc>
                  <a:txBody>
                    <a:bodyPr/>
                    <a:lstStyle/>
                    <a:p>
                      <a:pPr algn="ctr"/>
                      <a:r>
                        <a:rPr lang="tr-TR" sz="800" b="1" dirty="0" smtClean="0">
                          <a:solidFill>
                            <a:schemeClr val="bg1"/>
                          </a:solidFill>
                          <a:latin typeface="Calibri" pitchFamily="34" charset="0"/>
                          <a:cs typeface="Calibri" pitchFamily="34" charset="0"/>
                        </a:rPr>
                        <a:t>25</a:t>
                      </a:r>
                      <a:endParaRPr lang="tr-TR" sz="800" b="1" dirty="0">
                        <a:solidFill>
                          <a:schemeClr val="bg1"/>
                        </a:solidFill>
                        <a:latin typeface="Calibri" pitchFamily="34" charset="0"/>
                        <a:cs typeface="Calibri" pitchFamily="34" charset="0"/>
                      </a:endParaRPr>
                    </a:p>
                  </a:txBody>
                  <a:tcPr anchor="ctr">
                    <a:solidFill>
                      <a:srgbClr val="00B050"/>
                    </a:solidFill>
                  </a:tcPr>
                </a:tc>
                <a:tc>
                  <a:txBody>
                    <a:bodyPr/>
                    <a:lstStyle/>
                    <a:p>
                      <a:pPr algn="l"/>
                      <a:r>
                        <a:rPr lang="tr-TR" sz="800" b="0" dirty="0" smtClean="0">
                          <a:solidFill>
                            <a:schemeClr val="tx1"/>
                          </a:solidFill>
                          <a:latin typeface="Calibri" pitchFamily="34" charset="0"/>
                          <a:cs typeface="Calibri" pitchFamily="34" charset="0"/>
                        </a:rPr>
                        <a:t>1-24 arasını tüm akış şeması için tekrar et</a:t>
                      </a:r>
                    </a:p>
                  </a:txBody>
                  <a:tcPr anchor="ctr">
                    <a:solidFill>
                      <a:schemeClr val="bg1">
                        <a:lumMod val="85000"/>
                      </a:schemeClr>
                    </a:solidFill>
                  </a:tcPr>
                </a:tc>
              </a:tr>
            </a:tbl>
          </a:graphicData>
        </a:graphic>
      </p:graphicFrame>
      <p:graphicFrame>
        <p:nvGraphicFramePr>
          <p:cNvPr id="55" name="Tablo 54"/>
          <p:cNvGraphicFramePr>
            <a:graphicFrameLocks noGrp="1"/>
          </p:cNvGraphicFramePr>
          <p:nvPr>
            <p:extLst>
              <p:ext uri="{D42A27DB-BD31-4B8C-83A1-F6EECF244321}">
                <p14:modId xmlns:p14="http://schemas.microsoft.com/office/powerpoint/2010/main" val="2791031822"/>
              </p:ext>
            </p:extLst>
          </p:nvPr>
        </p:nvGraphicFramePr>
        <p:xfrm>
          <a:off x="4458970" y="539750"/>
          <a:ext cx="1121410" cy="314325"/>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704850"/>
                <a:gridCol w="208280"/>
              </a:tblGrid>
              <a:tr h="219750">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16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Başla</a:t>
                      </a:r>
                      <a:endParaRPr kumimoji="0" lang="tr-TR" sz="16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56" name="Tablo 55"/>
          <p:cNvGraphicFramePr>
            <a:graphicFrameLocks noGrp="1"/>
          </p:cNvGraphicFramePr>
          <p:nvPr>
            <p:extLst>
              <p:ext uri="{D42A27DB-BD31-4B8C-83A1-F6EECF244321}">
                <p14:modId xmlns:p14="http://schemas.microsoft.com/office/powerpoint/2010/main" val="4159497"/>
              </p:ext>
            </p:extLst>
          </p:nvPr>
        </p:nvGraphicFramePr>
        <p:xfrm>
          <a:off x="4487545" y="6377210"/>
          <a:ext cx="1121410" cy="314325"/>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704850"/>
                <a:gridCol w="208280"/>
              </a:tblGrid>
              <a:tr h="219750">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16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Bitir</a:t>
                      </a:r>
                      <a:endParaRPr kumimoji="0" lang="tr-TR" sz="16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pSp>
        <p:nvGrpSpPr>
          <p:cNvPr id="57" name="Grup 56"/>
          <p:cNvGrpSpPr/>
          <p:nvPr/>
        </p:nvGrpSpPr>
        <p:grpSpPr>
          <a:xfrm>
            <a:off x="1504426" y="1552575"/>
            <a:ext cx="2653726" cy="2238376"/>
            <a:chOff x="733423" y="715535"/>
            <a:chExt cx="3105526" cy="5760000"/>
          </a:xfrm>
          <a:effectLst/>
        </p:grpSpPr>
        <p:cxnSp>
          <p:nvCxnSpPr>
            <p:cNvPr id="58" name="Dirsek Bağlayıcısı 57"/>
            <p:cNvCxnSpPr/>
            <p:nvPr/>
          </p:nvCxnSpPr>
          <p:spPr>
            <a:xfrm flipV="1">
              <a:off x="742949" y="715535"/>
              <a:ext cx="3096000" cy="5760000"/>
            </a:xfrm>
            <a:prstGeom prst="bentConnector3">
              <a:avLst>
                <a:gd name="adj1" fmla="val -10232"/>
              </a:avLst>
            </a:prstGeom>
            <a:ln w="19050">
              <a:solidFill>
                <a:schemeClr val="bg1">
                  <a:lumMod val="50000"/>
                </a:schemeClr>
              </a:solidFill>
              <a:tailEnd type="stealth"/>
            </a:ln>
            <a:effectLst/>
          </p:spPr>
          <p:style>
            <a:lnRef idx="3">
              <a:schemeClr val="dk1"/>
            </a:lnRef>
            <a:fillRef idx="0">
              <a:schemeClr val="dk1"/>
            </a:fillRef>
            <a:effectRef idx="2">
              <a:schemeClr val="dk1"/>
            </a:effectRef>
            <a:fontRef idx="minor">
              <a:schemeClr val="tx1"/>
            </a:fontRef>
          </p:style>
        </p:cxnSp>
        <p:cxnSp>
          <p:nvCxnSpPr>
            <p:cNvPr id="59" name="Düz Bağlayıcı 58"/>
            <p:cNvCxnSpPr/>
            <p:nvPr/>
          </p:nvCxnSpPr>
          <p:spPr>
            <a:xfrm>
              <a:off x="733423" y="6475535"/>
              <a:ext cx="3096000" cy="0"/>
            </a:xfrm>
            <a:prstGeom prst="line">
              <a:avLst/>
            </a:prstGeom>
            <a:ln w="19050">
              <a:solidFill>
                <a:schemeClr val="bg1">
                  <a:lumMod val="50000"/>
                </a:schemeClr>
              </a:solidFill>
            </a:ln>
            <a:effectLst/>
          </p:spPr>
          <p:style>
            <a:lnRef idx="3">
              <a:schemeClr val="dk1"/>
            </a:lnRef>
            <a:fillRef idx="0">
              <a:schemeClr val="dk1"/>
            </a:fillRef>
            <a:effectRef idx="2">
              <a:schemeClr val="dk1"/>
            </a:effectRef>
            <a:fontRef idx="minor">
              <a:schemeClr val="tx1"/>
            </a:fontRef>
          </p:style>
        </p:cxnSp>
      </p:grpSp>
      <p:grpSp>
        <p:nvGrpSpPr>
          <p:cNvPr id="51" name="Grup 50"/>
          <p:cNvGrpSpPr/>
          <p:nvPr/>
        </p:nvGrpSpPr>
        <p:grpSpPr>
          <a:xfrm>
            <a:off x="2187919" y="1971676"/>
            <a:ext cx="1982680" cy="1604809"/>
            <a:chOff x="2187919" y="1971676"/>
            <a:chExt cx="1982680" cy="1604809"/>
          </a:xfrm>
        </p:grpSpPr>
        <p:cxnSp>
          <p:nvCxnSpPr>
            <p:cNvPr id="64" name="Dirsek Bağlayıcısı 63"/>
            <p:cNvCxnSpPr/>
            <p:nvPr/>
          </p:nvCxnSpPr>
          <p:spPr>
            <a:xfrm flipV="1">
              <a:off x="2194001" y="1971676"/>
              <a:ext cx="1976598" cy="1604809"/>
            </a:xfrm>
            <a:prstGeom prst="bentConnector3">
              <a:avLst>
                <a:gd name="adj1" fmla="val -10232"/>
              </a:avLst>
            </a:prstGeom>
            <a:ln w="19050">
              <a:solidFill>
                <a:schemeClr val="bg1">
                  <a:lumMod val="50000"/>
                </a:schemeClr>
              </a:solidFill>
              <a:tailEnd type="stealth"/>
            </a:ln>
            <a:effectLst/>
          </p:spPr>
          <p:style>
            <a:lnRef idx="3">
              <a:schemeClr val="dk1"/>
            </a:lnRef>
            <a:fillRef idx="0">
              <a:schemeClr val="dk1"/>
            </a:fillRef>
            <a:effectRef idx="2">
              <a:schemeClr val="dk1"/>
            </a:effectRef>
            <a:fontRef idx="minor">
              <a:schemeClr val="tx1"/>
            </a:fontRef>
          </p:style>
        </p:cxnSp>
        <p:cxnSp>
          <p:nvCxnSpPr>
            <p:cNvPr id="65" name="Düz Bağlayıcı 64"/>
            <p:cNvCxnSpPr/>
            <p:nvPr/>
          </p:nvCxnSpPr>
          <p:spPr>
            <a:xfrm>
              <a:off x="2187919" y="3576485"/>
              <a:ext cx="1976598" cy="0"/>
            </a:xfrm>
            <a:prstGeom prst="line">
              <a:avLst/>
            </a:prstGeom>
            <a:ln w="19050">
              <a:solidFill>
                <a:schemeClr val="bg1">
                  <a:lumMod val="50000"/>
                </a:schemeClr>
              </a:solidFill>
            </a:ln>
            <a:effectLst/>
          </p:spPr>
          <p:style>
            <a:lnRef idx="3">
              <a:schemeClr val="dk1"/>
            </a:lnRef>
            <a:fillRef idx="0">
              <a:schemeClr val="dk1"/>
            </a:fillRef>
            <a:effectRef idx="2">
              <a:schemeClr val="dk1"/>
            </a:effectRef>
            <a:fontRef idx="minor">
              <a:schemeClr val="tx1"/>
            </a:fontRef>
          </p:style>
        </p:cxnSp>
      </p:grpSp>
      <p:sp>
        <p:nvSpPr>
          <p:cNvPr id="2" name="Metin kutusu 1"/>
          <p:cNvSpPr txBox="1"/>
          <p:nvPr/>
        </p:nvSpPr>
        <p:spPr>
          <a:xfrm>
            <a:off x="1238250" y="6510698"/>
            <a:ext cx="2286000" cy="307777"/>
          </a:xfrm>
          <a:prstGeom prst="rect">
            <a:avLst/>
          </a:prstGeom>
          <a:noFill/>
        </p:spPr>
        <p:txBody>
          <a:bodyPr wrap="square" rtlCol="0">
            <a:spAutoFit/>
          </a:bodyPr>
          <a:lstStyle/>
          <a:p>
            <a:pPr algn="ctr"/>
            <a:r>
              <a:rPr lang="tr-TR" sz="1400" i="1" dirty="0" smtClean="0">
                <a:solidFill>
                  <a:srgbClr val="000000"/>
                </a:solidFill>
                <a:latin typeface="Calibri" pitchFamily="34" charset="0"/>
                <a:cs typeface="Calibri" pitchFamily="34" charset="0"/>
              </a:rPr>
              <a:t>HAZOP Çalışma Akış Şeması</a:t>
            </a:r>
            <a:endParaRPr lang="tr-TR" sz="1400"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528660803"/>
      </p:ext>
    </p:extLst>
  </p:cSld>
  <p:clrMapOvr>
    <a:masterClrMapping/>
  </p:clrMapOvr>
  <p:transition>
    <p:fade/>
  </p:transition>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180366400"/>
              </p:ext>
            </p:extLst>
          </p:nvPr>
        </p:nvGraphicFramePr>
        <p:xfrm>
          <a:off x="184170" y="873581"/>
          <a:ext cx="8769330" cy="5422444"/>
        </p:xfrm>
        <a:graphic>
          <a:graphicData uri="http://schemas.openxmlformats.org/drawingml/2006/table">
            <a:tbl>
              <a:tblPr firstRow="1" firstCol="1" bandRow="1"/>
              <a:tblGrid>
                <a:gridCol w="1911330"/>
                <a:gridCol w="1647825"/>
                <a:gridCol w="5210175"/>
              </a:tblGrid>
              <a:tr h="474674">
                <a:tc>
                  <a:txBody>
                    <a:bodyPr/>
                    <a:lstStyle/>
                    <a:p>
                      <a:pPr algn="ctr">
                        <a:spcAft>
                          <a:spcPts val="0"/>
                        </a:spcAft>
                      </a:pPr>
                      <a:r>
                        <a:rPr lang="tr-TR" sz="2000" i="1" dirty="0" smtClean="0">
                          <a:solidFill>
                            <a:schemeClr val="bg1"/>
                          </a:solidFill>
                          <a:effectLst/>
                          <a:latin typeface="Cambria" pitchFamily="18" charset="0"/>
                        </a:rPr>
                        <a:t> Sembol</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Aktivite</a:t>
                      </a: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rPr>
                        <a:t> Çoğunlukla Sonucu</a:t>
                      </a: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989554">
                <a:tc>
                  <a:txBody>
                    <a:bodyPr/>
                    <a:lstStyle/>
                    <a:p>
                      <a:pPr algn="just">
                        <a:spcAft>
                          <a:spcPts val="0"/>
                        </a:spcAft>
                      </a:pPr>
                      <a:endParaRPr lang="tr-TR" sz="14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1" i="1" dirty="0" smtClean="0">
                          <a:effectLst/>
                          <a:latin typeface="Calibri" pitchFamily="34" charset="0"/>
                          <a:cs typeface="Calibri" pitchFamily="34" charset="0"/>
                        </a:rPr>
                        <a:t>OPERASYON</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0" i="1" dirty="0" smtClean="0">
                          <a:effectLst/>
                          <a:latin typeface="Calibri" pitchFamily="34" charset="0"/>
                          <a:cs typeface="Calibri" pitchFamily="34" charset="0"/>
                        </a:rPr>
                        <a:t>Ürün, başarılan adım, prosesteki ilerleme adımı, değişkenlik adımı</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2000" b="1" i="1" dirty="0" smtClean="0">
                          <a:effectLst/>
                          <a:latin typeface="Calibri" pitchFamily="34" charset="0"/>
                          <a:ea typeface="Times New Roman"/>
                          <a:cs typeface="Calibri" pitchFamily="34" charset="0"/>
                        </a:rPr>
                        <a:t>DENETLEME</a:t>
                      </a:r>
                      <a:endParaRPr lang="tr-TR" sz="20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2000" b="0" i="1" dirty="0" smtClean="0">
                          <a:effectLst/>
                          <a:latin typeface="Calibri" pitchFamily="34" charset="0"/>
                          <a:cs typeface="Calibri" pitchFamily="34" charset="0"/>
                        </a:rPr>
                        <a:t>Kantitatif</a:t>
                      </a:r>
                      <a:r>
                        <a:rPr lang="tr-TR" sz="2000" b="0" i="1" baseline="0" dirty="0" smtClean="0">
                          <a:effectLst/>
                          <a:latin typeface="Calibri" pitchFamily="34" charset="0"/>
                          <a:cs typeface="Calibri" pitchFamily="34" charset="0"/>
                        </a:rPr>
                        <a:t> veya kalitatif uygulanan</a:t>
                      </a:r>
                      <a:endParaRPr lang="tr-TR" sz="20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1" i="1" dirty="0" smtClean="0">
                          <a:effectLst/>
                          <a:latin typeface="Calibri" pitchFamily="34" charset="0"/>
                          <a:ea typeface="Times New Roman"/>
                          <a:cs typeface="Calibri" pitchFamily="34" charset="0"/>
                        </a:rPr>
                        <a:t>TAŞIMA</a:t>
                      </a:r>
                      <a:endParaRPr lang="tr-TR" sz="20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0" i="1" dirty="0" smtClean="0">
                          <a:effectLst/>
                          <a:latin typeface="Calibri" pitchFamily="34" charset="0"/>
                          <a:cs typeface="Calibri" pitchFamily="34" charset="0"/>
                        </a:rPr>
                        <a:t>Nakliye veya taşıma</a:t>
                      </a:r>
                      <a:endParaRPr lang="tr-TR" sz="20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2000" b="1" i="1" dirty="0" smtClean="0">
                          <a:effectLst/>
                          <a:latin typeface="Calibri" pitchFamily="34" charset="0"/>
                          <a:ea typeface="Times New Roman"/>
                          <a:cs typeface="Calibri" pitchFamily="34" charset="0"/>
                        </a:rPr>
                        <a:t>GECİKME*</a:t>
                      </a:r>
                      <a:endParaRPr lang="tr-TR" sz="20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2000" b="0" i="1" dirty="0" smtClean="0">
                          <a:effectLst/>
                          <a:latin typeface="Calibri" pitchFamily="34" charset="0"/>
                          <a:cs typeface="Calibri" pitchFamily="34" charset="0"/>
                        </a:rPr>
                        <a:t>Müdahale, çatışma, engel veya gecikme</a:t>
                      </a:r>
                      <a:endParaRPr lang="tr-TR" sz="20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1" i="1" dirty="0" smtClean="0">
                          <a:effectLst/>
                          <a:latin typeface="Calibri" pitchFamily="34" charset="0"/>
                          <a:ea typeface="Times New Roman"/>
                          <a:cs typeface="Calibri" pitchFamily="34" charset="0"/>
                        </a:rPr>
                        <a:t>DEPOLAMA</a:t>
                      </a:r>
                      <a:endParaRPr lang="tr-TR" sz="20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2000" b="0" i="1" dirty="0" smtClean="0">
                          <a:effectLst/>
                          <a:latin typeface="Calibri" pitchFamily="34" charset="0"/>
                          <a:cs typeface="Calibri" pitchFamily="34" charset="0"/>
                        </a:rPr>
                        <a:t>Ambarda depolama, stoklama, bir bölümde tutma</a:t>
                      </a:r>
                      <a:endParaRPr lang="tr-TR" sz="20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 AKIM ŞEMASI</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3" name="Oval 2"/>
          <p:cNvSpPr/>
          <p:nvPr/>
        </p:nvSpPr>
        <p:spPr>
          <a:xfrm>
            <a:off x="723900" y="1428750"/>
            <a:ext cx="790575" cy="792000"/>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4" name="Dikdörtgen 3"/>
          <p:cNvSpPr/>
          <p:nvPr/>
        </p:nvSpPr>
        <p:spPr>
          <a:xfrm>
            <a:off x="747712" y="2562224"/>
            <a:ext cx="847725" cy="567525"/>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5" name="Beşgen 4"/>
          <p:cNvSpPr/>
          <p:nvPr/>
        </p:nvSpPr>
        <p:spPr>
          <a:xfrm>
            <a:off x="747712" y="3514724"/>
            <a:ext cx="847725" cy="567525"/>
          </a:xfrm>
          <a:prstGeom prst="homePlat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2" name="Akış Çizelgesi: Gecikme 11"/>
          <p:cNvSpPr/>
          <p:nvPr/>
        </p:nvSpPr>
        <p:spPr>
          <a:xfrm>
            <a:off x="788192" y="4524374"/>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tr-TR" sz="1400" i="1" dirty="0" smtClean="0">
                <a:solidFill>
                  <a:srgbClr val="C00000"/>
                </a:solidFill>
                <a:latin typeface="Calibri" pitchFamily="34" charset="0"/>
                <a:cs typeface="Calibri" pitchFamily="34" charset="0"/>
              </a:rPr>
              <a:t>Soru</a:t>
            </a:r>
            <a:endParaRPr lang="tr-TR" sz="1400" i="1" dirty="0">
              <a:solidFill>
                <a:srgbClr val="C00000"/>
              </a:solidFill>
              <a:latin typeface="Calibri" pitchFamily="34" charset="0"/>
              <a:cs typeface="Calibri" pitchFamily="34" charset="0"/>
            </a:endParaRPr>
          </a:p>
        </p:txBody>
      </p:sp>
      <p:sp>
        <p:nvSpPr>
          <p:cNvPr id="26" name="Akış Çizelgesi: Birleştir 25"/>
          <p:cNvSpPr/>
          <p:nvPr/>
        </p:nvSpPr>
        <p:spPr>
          <a:xfrm>
            <a:off x="747712" y="5520543"/>
            <a:ext cx="766763" cy="647701"/>
          </a:xfrm>
          <a:prstGeom prst="flowChartMerg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Tree>
    <p:extLst>
      <p:ext uri="{BB962C8B-B14F-4D97-AF65-F5344CB8AC3E}">
        <p14:creationId xmlns:p14="http://schemas.microsoft.com/office/powerpoint/2010/main" val="340301790"/>
      </p:ext>
    </p:extLst>
  </p:cSld>
  <p:clrMapOvr>
    <a:masterClrMapping/>
  </p:clrMapOvr>
  <p:transition>
    <p:fade/>
  </p:transition>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1397264740"/>
              </p:ext>
            </p:extLst>
          </p:nvPr>
        </p:nvGraphicFramePr>
        <p:xfrm>
          <a:off x="60345" y="873581"/>
          <a:ext cx="8912205" cy="5238918"/>
        </p:xfrm>
        <a:graphic>
          <a:graphicData uri="http://schemas.openxmlformats.org/drawingml/2006/table">
            <a:tbl>
              <a:tblPr firstRow="1" firstCol="1" bandRow="1"/>
              <a:tblGrid>
                <a:gridCol w="1543152"/>
                <a:gridCol w="1261085"/>
                <a:gridCol w="3612426"/>
                <a:gridCol w="2495542"/>
              </a:tblGrid>
              <a:tr h="618168">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2000" i="1" dirty="0" smtClean="0">
                          <a:solidFill>
                            <a:schemeClr val="bg1"/>
                          </a:solidFill>
                          <a:effectLst/>
                          <a:latin typeface="Cambria" pitchFamily="18" charset="0"/>
                          <a:ea typeface="Times New Roman"/>
                          <a:cs typeface="Times New Roman"/>
                        </a:rPr>
                        <a:t>Rehber</a:t>
                      </a:r>
                      <a:r>
                        <a:rPr lang="tr-TR" sz="2000" i="1" baseline="0" dirty="0" smtClean="0">
                          <a:solidFill>
                            <a:schemeClr val="bg1"/>
                          </a:solidFill>
                          <a:effectLst/>
                          <a:latin typeface="Cambria" pitchFamily="18" charset="0"/>
                          <a:ea typeface="Times New Roman"/>
                          <a:cs typeface="Times New Roman"/>
                        </a:rPr>
                        <a:t> Kelimeler</a:t>
                      </a:r>
                      <a:endParaRPr lang="tr-TR" sz="2000" i="1" dirty="0" smtClean="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2000" i="1" dirty="0" smtClean="0">
                          <a:solidFill>
                            <a:schemeClr val="bg1"/>
                          </a:solidFill>
                          <a:effectLst/>
                          <a:latin typeface="Cambria" pitchFamily="18" charset="0"/>
                          <a:ea typeface="Times New Roman"/>
                          <a:cs typeface="Times New Roman"/>
                        </a:rPr>
                        <a:t>Açıklama</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Örnek</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YOK</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smtClean="0">
                          <a:ln>
                            <a:noFill/>
                          </a:ln>
                          <a:solidFill>
                            <a:schemeClr val="tx1"/>
                          </a:solidFill>
                          <a:effectLst/>
                          <a:latin typeface="Calibri" pitchFamily="34" charset="0"/>
                          <a:cs typeface="Calibri" pitchFamily="34" charset="0"/>
                        </a:rPr>
                        <a:t>No, None, Not</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Beklenen değişken karşılanmamış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smtClean="0">
                          <a:ln>
                            <a:noFill/>
                          </a:ln>
                          <a:solidFill>
                            <a:schemeClr val="tx1"/>
                          </a:solidFill>
                          <a:effectLst/>
                          <a:latin typeface="Calibri" pitchFamily="34" charset="0"/>
                          <a:cs typeface="Calibri" pitchFamily="34" charset="0"/>
                        </a:rPr>
                        <a:t>Akış yok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FAZLA</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More</a:t>
                      </a:r>
                      <a:r>
                        <a:rPr kumimoji="0" lang="tr-TR" sz="1400" b="1" i="1" u="none" strike="noStrike" cap="none" normalizeH="0" baseline="0" dirty="0" smtClean="0">
                          <a:ln>
                            <a:noFill/>
                          </a:ln>
                          <a:solidFill>
                            <a:schemeClr val="tx1"/>
                          </a:solidFill>
                          <a:effectLst/>
                          <a:latin typeface="Calibri" pitchFamily="34" charset="0"/>
                          <a:cs typeface="Calibri" pitchFamily="34" charset="0"/>
                        </a:rPr>
                        <a:t>, </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Higher</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Parametrede nicelik olarak artma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Yüksek sıcaklık oluştu</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AZ</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Less</a:t>
                      </a:r>
                      <a:r>
                        <a:rPr kumimoji="0" lang="tr-TR" sz="1400" b="1" i="1" u="none" strike="noStrike" cap="none" normalizeH="0" baseline="0" dirty="0" smtClean="0">
                          <a:ln>
                            <a:noFill/>
                          </a:ln>
                          <a:solidFill>
                            <a:schemeClr val="tx1"/>
                          </a:solidFill>
                          <a:effectLst/>
                          <a:latin typeface="Calibri" pitchFamily="34" charset="0"/>
                          <a:cs typeface="Calibri" pitchFamily="34" charset="0"/>
                        </a:rPr>
                        <a:t>, </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Lower</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Parametrede nicelik olarak azalma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Düşük basınç oluştu</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AYRICA</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smtClean="0">
                          <a:ln>
                            <a:noFill/>
                          </a:ln>
                          <a:solidFill>
                            <a:schemeClr val="tx1"/>
                          </a:solidFill>
                          <a:effectLst/>
                          <a:latin typeface="Calibri" pitchFamily="34" charset="0"/>
                          <a:cs typeface="Calibri" pitchFamily="34" charset="0"/>
                        </a:rPr>
                        <a:t>As </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well</a:t>
                      </a:r>
                      <a:r>
                        <a:rPr kumimoji="0" lang="tr-TR" sz="1400" b="1" i="1" u="none" strike="noStrike" cap="none" normalizeH="0" baseline="0" dirty="0" smtClean="0">
                          <a:ln>
                            <a:noFill/>
                          </a:ln>
                          <a:solidFill>
                            <a:schemeClr val="tx1"/>
                          </a:solidFill>
                          <a:effectLst/>
                          <a:latin typeface="Calibri" pitchFamily="34" charset="0"/>
                          <a:cs typeface="Calibri" pitchFamily="34" charset="0"/>
                        </a:rPr>
                        <a:t> as</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İlave bir aktivite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Diğer vana da kapandı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71134">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KISMEN</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Part</a:t>
                      </a:r>
                      <a:r>
                        <a:rPr kumimoji="0" lang="tr-TR" sz="1400" b="1" i="1" u="none" strike="noStrike" cap="none" normalizeH="0" baseline="0" dirty="0" smtClean="0">
                          <a:ln>
                            <a:noFill/>
                          </a:ln>
                          <a:solidFill>
                            <a:schemeClr val="tx1"/>
                          </a:solidFill>
                          <a:effectLst/>
                          <a:latin typeface="Calibri" pitchFamily="34" charset="0"/>
                          <a:cs typeface="Calibri" pitchFamily="34" charset="0"/>
                        </a:rPr>
                        <a:t> of</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Beklenen değişkenin bir kısmı karşılanmış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cap="none" normalizeH="0" baseline="0" dirty="0" smtClean="0">
                          <a:ln>
                            <a:noFill/>
                          </a:ln>
                          <a:solidFill>
                            <a:schemeClr val="tx1"/>
                          </a:solidFill>
                          <a:effectLst/>
                          <a:latin typeface="Calibri" pitchFamily="34" charset="0"/>
                          <a:cs typeface="Calibri" pitchFamily="34" charset="0"/>
                        </a:rPr>
                        <a:t>Sistemin sadece bir kısmı durdu</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71134">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TERS</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Reverse</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Beklenenin tersi gerçekleşmiş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Sistem durunca reaktör vakum yaptı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DİĞER</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Other</a:t>
                      </a:r>
                      <a:r>
                        <a:rPr kumimoji="0" lang="tr-TR" sz="1400" b="1" i="1" u="none" strike="noStrike" cap="none" normalizeH="0" baseline="0" dirty="0" smtClean="0">
                          <a:ln>
                            <a:noFill/>
                          </a:ln>
                          <a:solidFill>
                            <a:schemeClr val="tx1"/>
                          </a:solidFill>
                          <a:effectLst/>
                          <a:latin typeface="Calibri" pitchFamily="34" charset="0"/>
                          <a:cs typeface="Calibri" pitchFamily="34" charset="0"/>
                        </a:rPr>
                        <a:t> </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Than</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Başka bir değişken ile yer değiştirme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Gaz hattında sıvı var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GEÇ-ERKEN </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Early</a:t>
                      </a:r>
                      <a:r>
                        <a:rPr kumimoji="0" lang="tr-TR" sz="1400" b="1" i="1" u="none" strike="noStrike" cap="none" normalizeH="0" baseline="0" dirty="0" smtClean="0">
                          <a:ln>
                            <a:noFill/>
                          </a:ln>
                          <a:solidFill>
                            <a:schemeClr val="tx1"/>
                          </a:solidFill>
                          <a:effectLst/>
                          <a:latin typeface="Calibri" pitchFamily="34" charset="0"/>
                          <a:cs typeface="Calibri" pitchFamily="34" charset="0"/>
                        </a:rPr>
                        <a:t>/</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Late</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Faaliyetin istenen zamanda olmaması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558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800" b="1" i="0" u="none" strike="noStrike" cap="none" normalizeH="0" baseline="0" dirty="0" smtClean="0">
                          <a:ln>
                            <a:noFill/>
                          </a:ln>
                          <a:solidFill>
                            <a:schemeClr val="tx1"/>
                          </a:solidFill>
                          <a:effectLst/>
                          <a:latin typeface="Calibri" pitchFamily="34" charset="0"/>
                          <a:cs typeface="Calibri" pitchFamily="34" charset="0"/>
                        </a:rPr>
                        <a:t>ÖNCE-SONRA</a:t>
                      </a:r>
                      <a:endParaRPr kumimoji="0" lang="tr-TR" sz="18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1" u="none" strike="noStrike" cap="none" normalizeH="0" baseline="0" dirty="0" err="1" smtClean="0">
                          <a:ln>
                            <a:noFill/>
                          </a:ln>
                          <a:solidFill>
                            <a:schemeClr val="tx1"/>
                          </a:solidFill>
                          <a:effectLst/>
                          <a:latin typeface="Calibri" pitchFamily="34" charset="0"/>
                          <a:cs typeface="Calibri" pitchFamily="34" charset="0"/>
                        </a:rPr>
                        <a:t>Before</a:t>
                      </a:r>
                      <a:r>
                        <a:rPr kumimoji="0" lang="tr-TR" sz="1400" b="1" i="1" u="none" strike="noStrike" cap="none" normalizeH="0" baseline="0" dirty="0" smtClean="0">
                          <a:ln>
                            <a:noFill/>
                          </a:ln>
                          <a:solidFill>
                            <a:schemeClr val="tx1"/>
                          </a:solidFill>
                          <a:effectLst/>
                          <a:latin typeface="Calibri" pitchFamily="34" charset="0"/>
                          <a:cs typeface="Calibri" pitchFamily="34" charset="0"/>
                        </a:rPr>
                        <a:t>/</a:t>
                      </a:r>
                      <a:r>
                        <a:rPr kumimoji="0" lang="tr-TR" sz="1400" b="1" i="1" u="none" strike="noStrike" cap="none" normalizeH="0" baseline="0" dirty="0" err="1" smtClean="0">
                          <a:ln>
                            <a:noFill/>
                          </a:ln>
                          <a:solidFill>
                            <a:schemeClr val="tx1"/>
                          </a:solidFill>
                          <a:effectLst/>
                          <a:latin typeface="Calibri" pitchFamily="34" charset="0"/>
                          <a:cs typeface="Calibri" pitchFamily="34" charset="0"/>
                        </a:rPr>
                        <a:t>After</a:t>
                      </a:r>
                      <a:endParaRPr kumimoji="0" lang="tr-TR" sz="1400" b="1" i="1"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rPr>
                        <a:t>Sıralamanın doğru yapılmaması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600" b="0" i="1"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HAZOP REHBER KELİMELER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5" name="Grup 4"/>
          <p:cNvGrpSpPr/>
          <p:nvPr/>
        </p:nvGrpSpPr>
        <p:grpSpPr>
          <a:xfrm>
            <a:off x="42532" y="6138699"/>
            <a:ext cx="6162416" cy="663371"/>
            <a:chOff x="2644311" y="5451679"/>
            <a:chExt cx="6162416" cy="663371"/>
          </a:xfrm>
        </p:grpSpPr>
        <p:grpSp>
          <p:nvGrpSpPr>
            <p:cNvPr id="7" name="Group 51"/>
            <p:cNvGrpSpPr>
              <a:grpSpLocks/>
            </p:cNvGrpSpPr>
            <p:nvPr/>
          </p:nvGrpSpPr>
          <p:grpSpPr bwMode="auto">
            <a:xfrm>
              <a:off x="2644311" y="5451679"/>
              <a:ext cx="648968" cy="663371"/>
              <a:chOff x="1868" y="1082"/>
              <a:chExt cx="1942" cy="1942"/>
            </a:xfrm>
          </p:grpSpPr>
          <p:sp>
            <p:nvSpPr>
              <p:cNvPr id="9"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10"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1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13"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14"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15"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16" name="Group 58"/>
              <p:cNvGrpSpPr>
                <a:grpSpLocks noChangeAspect="1"/>
              </p:cNvGrpSpPr>
              <p:nvPr/>
            </p:nvGrpSpPr>
            <p:grpSpPr bwMode="auto">
              <a:xfrm>
                <a:off x="2808" y="2807"/>
                <a:ext cx="62" cy="63"/>
                <a:chOff x="1684" y="2400"/>
                <a:chExt cx="41" cy="41"/>
              </a:xfrm>
            </p:grpSpPr>
            <p:sp>
              <p:nvSpPr>
                <p:cNvPr id="21"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2"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17" name="Group 61"/>
              <p:cNvGrpSpPr>
                <a:grpSpLocks noChangeAspect="1"/>
              </p:cNvGrpSpPr>
              <p:nvPr/>
            </p:nvGrpSpPr>
            <p:grpSpPr bwMode="auto">
              <a:xfrm>
                <a:off x="2808" y="1211"/>
                <a:ext cx="62" cy="63"/>
                <a:chOff x="1684" y="2400"/>
                <a:chExt cx="41" cy="41"/>
              </a:xfrm>
            </p:grpSpPr>
            <p:sp>
              <p:nvSpPr>
                <p:cNvPr id="19"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0"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18"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8"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Kullanılan </a:t>
              </a:r>
              <a:r>
                <a:rPr lang="tr-TR" sz="1200" dirty="0">
                  <a:solidFill>
                    <a:srgbClr val="000000"/>
                  </a:solidFill>
                  <a:latin typeface="Cambria" pitchFamily="18" charset="0"/>
                </a:rPr>
                <a:t>r</a:t>
              </a:r>
              <a:r>
                <a:rPr lang="tr-TR" sz="1200" dirty="0" smtClean="0">
                  <a:solidFill>
                    <a:srgbClr val="000000"/>
                  </a:solidFill>
                  <a:latin typeface="Cambria" pitchFamily="18" charset="0"/>
                </a:rPr>
                <a:t>ehber kelimeler (2)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583342362"/>
      </p:ext>
    </p:extLst>
  </p:cSld>
  <p:clrMapOvr>
    <a:masterClrMapping/>
  </p:clrMapOvr>
  <p:transition>
    <p:fade/>
  </p:transition>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2058435944"/>
              </p:ext>
            </p:extLst>
          </p:nvPr>
        </p:nvGraphicFramePr>
        <p:xfrm>
          <a:off x="60345" y="1121231"/>
          <a:ext cx="8960830" cy="4798252"/>
        </p:xfrm>
        <a:graphic>
          <a:graphicData uri="http://schemas.openxmlformats.org/drawingml/2006/table">
            <a:tbl>
              <a:tblPr firstRow="1" firstCol="1" bandRow="1"/>
              <a:tblGrid>
                <a:gridCol w="2580691"/>
                <a:gridCol w="3093710"/>
                <a:gridCol w="3286429"/>
              </a:tblGrid>
              <a:tr h="545644">
                <a:tc gridSpan="3">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Örnekler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12060">
                <a:tc>
                  <a:txBody>
                    <a:bodyPr/>
                    <a:lstStyle/>
                    <a:p>
                      <a:pPr marL="0" marR="0" lvl="0" indent="0" algn="ctr" defTabSz="947738" rtl="0" eaLnBrk="1" fontAlgn="base" latinLnBrk="0" hangingPunct="1">
                        <a:lnSpc>
                          <a:spcPct val="100000"/>
                        </a:lnSpc>
                        <a:spcBef>
                          <a:spcPct val="20000"/>
                        </a:spcBef>
                        <a:spcAft>
                          <a:spcPct val="0"/>
                        </a:spcAft>
                        <a:buClrTx/>
                        <a:buSzTx/>
                        <a:buFontTx/>
                        <a:buNone/>
                        <a:tabLst/>
                        <a:defRPr/>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AKIŞ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KOMPOZİSYON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err="1" smtClean="0">
                          <a:ln>
                            <a:noFill/>
                          </a:ln>
                          <a:solidFill>
                            <a:schemeClr val="tx1"/>
                          </a:solidFill>
                          <a:effectLst/>
                          <a:latin typeface="Calibri" pitchFamily="34" charset="0"/>
                          <a:ea typeface="+mn-ea"/>
                          <a:cs typeface="Calibri" pitchFamily="34" charset="0"/>
                        </a:rPr>
                        <a:t>pH</a:t>
                      </a:r>
                      <a:endPar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2060">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BASINÇ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İLAVELER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SIRA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12060">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SICAKLIK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AYRIM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START/STOP</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2060">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KARIŞTIRMA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ZAMAN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SİNYAL</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90124">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TRANSFER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HIZ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cap="none" normalizeH="0" baseline="0" dirty="0" smtClean="0">
                          <a:ln>
                            <a:noFill/>
                          </a:ln>
                          <a:solidFill>
                            <a:schemeClr val="tx1"/>
                          </a:solidFill>
                          <a:effectLst/>
                          <a:latin typeface="Calibri" pitchFamily="34" charset="0"/>
                          <a:cs typeface="Calibri" pitchFamily="34" charset="0"/>
                        </a:rPr>
                        <a:t>FAZ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90124">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SEVİYE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PARTİKÜL BÜYÜKLÜĞÜ</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AKIŞKANLIK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12060">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ÖLÇÜM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İLETİŞİM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2060">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KONTROL</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OPERASYON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457200" marR="0" lvl="1" indent="0" algn="l" defTabSz="947738" rtl="0" eaLnBrk="1" fontAlgn="base" latinLnBrk="0" hangingPunct="1">
                        <a:lnSpc>
                          <a:spcPct val="100000"/>
                        </a:lnSpc>
                        <a:spcBef>
                          <a:spcPct val="20000"/>
                        </a:spcBef>
                        <a:spcAft>
                          <a:spcPct val="0"/>
                        </a:spcAft>
                        <a:buClrTx/>
                        <a:buSzTx/>
                        <a:buFontTx/>
                        <a:buNone/>
                        <a:tabLst/>
                      </a:pPr>
                      <a:r>
                        <a:rPr kumimoji="0" lang="tr-TR" sz="2000" b="0" i="0" u="none" strike="noStrike" kern="1200" cap="none" normalizeH="0" baseline="0" dirty="0" smtClean="0">
                          <a:ln>
                            <a:noFill/>
                          </a:ln>
                          <a:solidFill>
                            <a:schemeClr val="tx1"/>
                          </a:solidFill>
                          <a:effectLst/>
                          <a:latin typeface="Calibri" pitchFamily="34" charset="0"/>
                          <a:ea typeface="+mn-ea"/>
                          <a:cs typeface="Calibri" pitchFamily="34" charset="0"/>
                        </a:rPr>
                        <a:t>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HAZOP REHBER KELİMELER</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067149423"/>
      </p:ext>
    </p:extLst>
  </p:cSld>
  <p:clrMapOvr>
    <a:masterClrMapping/>
  </p:clrMapOvr>
  <p:transition>
    <p:fade/>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HAZOP REHBER KELİMELER</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5" name="AutoShape 4"/>
          <p:cNvSpPr>
            <a:spLocks noChangeArrowheads="1"/>
          </p:cNvSpPr>
          <p:nvPr/>
        </p:nvSpPr>
        <p:spPr bwMode="auto">
          <a:xfrm>
            <a:off x="5391150" y="3749675"/>
            <a:ext cx="2101850" cy="1277938"/>
          </a:xfrm>
          <a:custGeom>
            <a:avLst/>
            <a:gdLst>
              <a:gd name="T0" fmla="*/ 190749387 w 21600"/>
              <a:gd name="T1" fmla="*/ 37803833 h 21600"/>
              <a:gd name="T2" fmla="*/ 102263285 w 21600"/>
              <a:gd name="T3" fmla="*/ 75607666 h 21600"/>
              <a:gd name="T4" fmla="*/ 13777141 w 21600"/>
              <a:gd name="T5" fmla="*/ 37803833 h 21600"/>
              <a:gd name="T6" fmla="*/ 102263285 w 21600"/>
              <a:gd name="T7" fmla="*/ 0 h 21600"/>
              <a:gd name="T8" fmla="*/ 0 60000 65536"/>
              <a:gd name="T9" fmla="*/ 0 60000 65536"/>
              <a:gd name="T10" fmla="*/ 0 60000 65536"/>
              <a:gd name="T11" fmla="*/ 0 60000 65536"/>
              <a:gd name="T12" fmla="*/ 3255 w 21600"/>
              <a:gd name="T13" fmla="*/ 3255 h 21600"/>
              <a:gd name="T14" fmla="*/ 18345 w 21600"/>
              <a:gd name="T15" fmla="*/ 18345 h 21600"/>
            </a:gdLst>
            <a:ahLst/>
            <a:cxnLst>
              <a:cxn ang="T8">
                <a:pos x="T0" y="T1"/>
              </a:cxn>
              <a:cxn ang="T9">
                <a:pos x="T2" y="T3"/>
              </a:cxn>
              <a:cxn ang="T10">
                <a:pos x="T4" y="T5"/>
              </a:cxn>
              <a:cxn ang="T11">
                <a:pos x="T6" y="T7"/>
              </a:cxn>
            </a:cxnLst>
            <a:rect l="T12" t="T13" r="T14" b="T15"/>
            <a:pathLst>
              <a:path w="21600" h="21600">
                <a:moveTo>
                  <a:pt x="0" y="0"/>
                </a:moveTo>
                <a:lnTo>
                  <a:pt x="2909" y="21600"/>
                </a:lnTo>
                <a:lnTo>
                  <a:pt x="18691" y="21600"/>
                </a:lnTo>
                <a:lnTo>
                  <a:pt x="21600" y="0"/>
                </a:lnTo>
                <a:close/>
              </a:path>
            </a:pathLst>
          </a:custGeom>
          <a:noFill/>
          <a:ln w="254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7" name="Rectangle 5"/>
          <p:cNvSpPr>
            <a:spLocks noChangeArrowheads="1"/>
          </p:cNvSpPr>
          <p:nvPr/>
        </p:nvSpPr>
        <p:spPr bwMode="auto">
          <a:xfrm>
            <a:off x="5675313" y="5027613"/>
            <a:ext cx="1530350" cy="79375"/>
          </a:xfrm>
          <a:prstGeom prst="rect">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8" name="Rectangle 6"/>
          <p:cNvSpPr>
            <a:spLocks noChangeArrowheads="1"/>
          </p:cNvSpPr>
          <p:nvPr/>
        </p:nvSpPr>
        <p:spPr bwMode="auto">
          <a:xfrm>
            <a:off x="5329238" y="3670300"/>
            <a:ext cx="2225675" cy="79375"/>
          </a:xfrm>
          <a:prstGeom prst="rect">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9" name="Rectangle 7"/>
          <p:cNvSpPr>
            <a:spLocks noChangeArrowheads="1"/>
          </p:cNvSpPr>
          <p:nvPr/>
        </p:nvSpPr>
        <p:spPr bwMode="auto">
          <a:xfrm>
            <a:off x="5329238" y="3594100"/>
            <a:ext cx="2225675" cy="76200"/>
          </a:xfrm>
          <a:prstGeom prst="rect">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0" name="AutoShape 8"/>
          <p:cNvSpPr>
            <a:spLocks noChangeArrowheads="1"/>
          </p:cNvSpPr>
          <p:nvPr/>
        </p:nvSpPr>
        <p:spPr bwMode="auto">
          <a:xfrm rot="-5400000">
            <a:off x="6348412" y="2449513"/>
            <a:ext cx="187325" cy="2101850"/>
          </a:xfrm>
          <a:prstGeom prst="flowChartDelay">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2" name="Rectangle 9"/>
          <p:cNvSpPr>
            <a:spLocks noChangeArrowheads="1"/>
          </p:cNvSpPr>
          <p:nvPr/>
        </p:nvSpPr>
        <p:spPr bwMode="auto">
          <a:xfrm>
            <a:off x="6453188" y="3186113"/>
            <a:ext cx="66675" cy="217487"/>
          </a:xfrm>
          <a:prstGeom prst="rect">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3" name="Oval 10"/>
          <p:cNvSpPr>
            <a:spLocks noChangeArrowheads="1"/>
          </p:cNvSpPr>
          <p:nvPr/>
        </p:nvSpPr>
        <p:spPr bwMode="auto">
          <a:xfrm>
            <a:off x="6324600" y="2874963"/>
            <a:ext cx="311150" cy="314325"/>
          </a:xfrm>
          <a:prstGeom prst="ellipse">
            <a:avLst/>
          </a:prstGeom>
          <a:noFill/>
          <a:ln w="12700">
            <a:solidFill>
              <a:schemeClr val="tx1"/>
            </a:solidFill>
            <a:round/>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4" name="Line 11"/>
          <p:cNvSpPr>
            <a:spLocks noChangeShapeType="1"/>
          </p:cNvSpPr>
          <p:nvPr/>
        </p:nvSpPr>
        <p:spPr bwMode="auto">
          <a:xfrm flipH="1" flipV="1">
            <a:off x="6445250" y="2984500"/>
            <a:ext cx="44450" cy="201613"/>
          </a:xfrm>
          <a:prstGeom prst="line">
            <a:avLst/>
          </a:prstGeom>
          <a:noFill/>
          <a:ln w="12700">
            <a:solidFill>
              <a:schemeClr val="tx1"/>
            </a:solidFill>
            <a:round/>
            <a:headEnd type="none" w="sm" len="sm"/>
            <a:tailEnd type="triangle" w="med" len="med"/>
          </a:ln>
        </p:spPr>
        <p:txBody>
          <a:bodyPr/>
          <a:lstStyle/>
          <a:p>
            <a:pPr fontAlgn="auto">
              <a:spcBef>
                <a:spcPts val="0"/>
              </a:spcBef>
              <a:spcAft>
                <a:spcPts val="0"/>
              </a:spcAft>
            </a:pPr>
            <a:endParaRPr lang="tr-TR">
              <a:solidFill>
                <a:prstClr val="black"/>
              </a:solidFill>
              <a:latin typeface="Calibri"/>
              <a:cs typeface="Arial"/>
            </a:endParaRPr>
          </a:p>
        </p:txBody>
      </p:sp>
      <p:sp>
        <p:nvSpPr>
          <p:cNvPr id="15" name="AutoShape 12"/>
          <p:cNvSpPr>
            <a:spLocks noChangeArrowheads="1"/>
          </p:cNvSpPr>
          <p:nvPr/>
        </p:nvSpPr>
        <p:spPr bwMode="auto">
          <a:xfrm>
            <a:off x="5797550" y="3209925"/>
            <a:ext cx="100013" cy="217488"/>
          </a:xfrm>
          <a:prstGeom prst="can">
            <a:avLst>
              <a:gd name="adj" fmla="val 54365"/>
            </a:avLst>
          </a:prstGeom>
          <a:noFill/>
          <a:ln w="12700">
            <a:solidFill>
              <a:schemeClr val="tx1"/>
            </a:solidFill>
            <a:round/>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6" name="AutoShape 13"/>
          <p:cNvSpPr>
            <a:spLocks noChangeArrowheads="1"/>
          </p:cNvSpPr>
          <p:nvPr/>
        </p:nvSpPr>
        <p:spPr bwMode="auto">
          <a:xfrm rot="-5400000">
            <a:off x="5279231" y="3552032"/>
            <a:ext cx="92075" cy="242888"/>
          </a:xfrm>
          <a:custGeom>
            <a:avLst/>
            <a:gdLst>
              <a:gd name="T0" fmla="*/ 196248 w 21600"/>
              <a:gd name="T1" fmla="*/ 0 h 21600"/>
              <a:gd name="T2" fmla="*/ 49060 w 21600"/>
              <a:gd name="T3" fmla="*/ 1365615 h 21600"/>
              <a:gd name="T4" fmla="*/ 196248 w 21600"/>
              <a:gd name="T5" fmla="*/ 682808 h 21600"/>
              <a:gd name="T6" fmla="*/ 343431 w 21600"/>
              <a:gd name="T7" fmla="*/ 1365615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noFill/>
          <a:ln w="12700">
            <a:solidFill>
              <a:schemeClr val="tx1"/>
            </a:solidFill>
            <a:miter lim="800000"/>
            <a:headEnd type="none" w="sm" len="sm"/>
            <a:tailEnd type="none" w="sm" len="sm"/>
          </a:ln>
        </p:spPr>
        <p:txBody>
          <a:bodyPr vert="eaVert" wrap="none" lIns="88157" tIns="44079" rIns="88157" bIns="44079" anchor="ctr"/>
          <a:lstStyle/>
          <a:p>
            <a:pPr algn="ctr" defTabSz="881063" fontAlgn="auto">
              <a:spcBef>
                <a:spcPts val="0"/>
              </a:spcBef>
              <a:spcAft>
                <a:spcPts val="0"/>
              </a:spcAft>
            </a:pPr>
            <a:endParaRPr lang="tr-TR" sz="1700">
              <a:solidFill>
                <a:prstClr val="black"/>
              </a:solidFill>
              <a:latin typeface="Calibri"/>
              <a:cs typeface="Arial"/>
            </a:endParaRPr>
          </a:p>
        </p:txBody>
      </p:sp>
      <p:sp>
        <p:nvSpPr>
          <p:cNvPr id="17" name="AutoShape 14"/>
          <p:cNvSpPr>
            <a:spLocks noChangeArrowheads="1"/>
          </p:cNvSpPr>
          <p:nvPr/>
        </p:nvSpPr>
        <p:spPr bwMode="auto">
          <a:xfrm rot="5400000">
            <a:off x="7512844" y="3552032"/>
            <a:ext cx="92075" cy="242887"/>
          </a:xfrm>
          <a:custGeom>
            <a:avLst/>
            <a:gdLst>
              <a:gd name="T0" fmla="*/ 196248 w 21600"/>
              <a:gd name="T1" fmla="*/ 0 h 21600"/>
              <a:gd name="T2" fmla="*/ 49060 w 21600"/>
              <a:gd name="T3" fmla="*/ 1365610 h 21600"/>
              <a:gd name="T4" fmla="*/ 196248 w 21600"/>
              <a:gd name="T5" fmla="*/ 682805 h 21600"/>
              <a:gd name="T6" fmla="*/ 343431 w 21600"/>
              <a:gd name="T7" fmla="*/ 1365610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close/>
              </a:path>
            </a:pathLst>
          </a:custGeom>
          <a:noFill/>
          <a:ln w="12700">
            <a:solidFill>
              <a:schemeClr val="tx1"/>
            </a:solidFill>
            <a:miter lim="800000"/>
            <a:headEnd type="none" w="sm" len="sm"/>
            <a:tailEnd type="none" w="sm" len="sm"/>
          </a:ln>
        </p:spPr>
        <p:txBody>
          <a:bodyPr rot="10800000" vert="eaVert" wrap="none" lIns="88157" tIns="44079" rIns="88157" bIns="44079" anchor="ctr"/>
          <a:lstStyle/>
          <a:p>
            <a:pPr algn="ctr" defTabSz="881063" fontAlgn="auto">
              <a:spcBef>
                <a:spcPts val="0"/>
              </a:spcBef>
              <a:spcAft>
                <a:spcPts val="0"/>
              </a:spcAft>
            </a:pPr>
            <a:endParaRPr lang="tr-TR" sz="1700">
              <a:solidFill>
                <a:prstClr val="black"/>
              </a:solidFill>
              <a:latin typeface="Calibri"/>
              <a:cs typeface="Arial"/>
            </a:endParaRPr>
          </a:p>
        </p:txBody>
      </p:sp>
      <p:sp>
        <p:nvSpPr>
          <p:cNvPr id="18" name="AutoShape 15"/>
          <p:cNvSpPr>
            <a:spLocks noChangeArrowheads="1"/>
          </p:cNvSpPr>
          <p:nvPr/>
        </p:nvSpPr>
        <p:spPr bwMode="auto">
          <a:xfrm>
            <a:off x="7643813" y="3541713"/>
            <a:ext cx="66675" cy="255587"/>
          </a:xfrm>
          <a:prstGeom prst="flowChartCollate">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19" name="AutoShape 16"/>
          <p:cNvSpPr>
            <a:spLocks noChangeArrowheads="1"/>
          </p:cNvSpPr>
          <p:nvPr/>
        </p:nvSpPr>
        <p:spPr bwMode="auto">
          <a:xfrm>
            <a:off x="5172075" y="3541713"/>
            <a:ext cx="65088" cy="257175"/>
          </a:xfrm>
          <a:prstGeom prst="flowChartCollate">
            <a:avLst/>
          </a:prstGeom>
          <a:no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0" name="Oval 17"/>
          <p:cNvSpPr>
            <a:spLocks noChangeArrowheads="1"/>
          </p:cNvSpPr>
          <p:nvPr/>
        </p:nvSpPr>
        <p:spPr bwMode="auto">
          <a:xfrm>
            <a:off x="6373813" y="2924175"/>
            <a:ext cx="214312" cy="217488"/>
          </a:xfrm>
          <a:prstGeom prst="ellipse">
            <a:avLst/>
          </a:prstGeom>
          <a:noFill/>
          <a:ln w="12700">
            <a:solidFill>
              <a:schemeClr val="tx1"/>
            </a:solidFill>
            <a:round/>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1" name="AutoShape 18"/>
          <p:cNvSpPr>
            <a:spLocks noChangeArrowheads="1"/>
          </p:cNvSpPr>
          <p:nvPr/>
        </p:nvSpPr>
        <p:spPr bwMode="auto">
          <a:xfrm rot="-6761761">
            <a:off x="6039644" y="5166519"/>
            <a:ext cx="241300" cy="192088"/>
          </a:xfrm>
          <a:prstGeom prst="lightningBolt">
            <a:avLst/>
          </a:prstGeom>
          <a:solidFill>
            <a:srgbClr val="FF0000"/>
          </a:solid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2" name="AutoShape 19"/>
          <p:cNvSpPr>
            <a:spLocks noChangeArrowheads="1"/>
          </p:cNvSpPr>
          <p:nvPr/>
        </p:nvSpPr>
        <p:spPr bwMode="auto">
          <a:xfrm rot="-6761761">
            <a:off x="6201569" y="5171281"/>
            <a:ext cx="241300" cy="192088"/>
          </a:xfrm>
          <a:prstGeom prst="lightningBolt">
            <a:avLst/>
          </a:prstGeom>
          <a:solidFill>
            <a:srgbClr val="FF0000"/>
          </a:solid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3" name="AutoShape 20"/>
          <p:cNvSpPr>
            <a:spLocks noChangeArrowheads="1"/>
          </p:cNvSpPr>
          <p:nvPr/>
        </p:nvSpPr>
        <p:spPr bwMode="auto">
          <a:xfrm rot="-6761761">
            <a:off x="6342857" y="5171281"/>
            <a:ext cx="241300" cy="192087"/>
          </a:xfrm>
          <a:prstGeom prst="lightningBolt">
            <a:avLst/>
          </a:prstGeom>
          <a:solidFill>
            <a:srgbClr val="FF0000"/>
          </a:solid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4" name="AutoShape 21"/>
          <p:cNvSpPr>
            <a:spLocks noChangeArrowheads="1"/>
          </p:cNvSpPr>
          <p:nvPr/>
        </p:nvSpPr>
        <p:spPr bwMode="auto">
          <a:xfrm rot="-6761761">
            <a:off x="6504782" y="5176044"/>
            <a:ext cx="239712" cy="190500"/>
          </a:xfrm>
          <a:prstGeom prst="lightningBolt">
            <a:avLst/>
          </a:prstGeom>
          <a:solidFill>
            <a:srgbClr val="FF0000"/>
          </a:solidFill>
          <a:ln w="12700">
            <a:solidFill>
              <a:schemeClr val="tx1"/>
            </a:solidFill>
            <a:miter lim="800000"/>
            <a:headEnd type="none" w="sm" len="sm"/>
            <a:tailEnd type="none" w="sm" len="sm"/>
          </a:ln>
        </p:spPr>
        <p:txBody>
          <a:bodyPr wrap="none" anchor="ctr"/>
          <a:lstStyle/>
          <a:p>
            <a:pPr fontAlgn="auto">
              <a:spcBef>
                <a:spcPts val="0"/>
              </a:spcBef>
              <a:spcAft>
                <a:spcPts val="0"/>
              </a:spcAft>
            </a:pPr>
            <a:endParaRPr lang="tr-TR">
              <a:solidFill>
                <a:prstClr val="black"/>
              </a:solidFill>
              <a:latin typeface="Calibri"/>
              <a:cs typeface="Arial"/>
            </a:endParaRPr>
          </a:p>
        </p:txBody>
      </p:sp>
      <p:sp>
        <p:nvSpPr>
          <p:cNvPr id="25" name="Line 22"/>
          <p:cNvSpPr>
            <a:spLocks noChangeShapeType="1"/>
          </p:cNvSpPr>
          <p:nvPr/>
        </p:nvSpPr>
        <p:spPr bwMode="auto">
          <a:xfrm>
            <a:off x="5897563" y="5391150"/>
            <a:ext cx="1023937" cy="0"/>
          </a:xfrm>
          <a:prstGeom prst="line">
            <a:avLst/>
          </a:prstGeom>
          <a:noFill/>
          <a:ln w="12700">
            <a:solidFill>
              <a:schemeClr val="tx1"/>
            </a:solidFill>
            <a:round/>
            <a:headEnd type="none" w="sm" len="sm"/>
            <a:tailEnd type="none" w="sm" len="sm"/>
          </a:ln>
        </p:spPr>
        <p:txBody>
          <a:bodyPr/>
          <a:lstStyle/>
          <a:p>
            <a:pPr fontAlgn="auto">
              <a:spcBef>
                <a:spcPts val="0"/>
              </a:spcBef>
              <a:spcAft>
                <a:spcPts val="0"/>
              </a:spcAft>
            </a:pPr>
            <a:endParaRPr lang="tr-TR">
              <a:solidFill>
                <a:prstClr val="black"/>
              </a:solidFill>
              <a:latin typeface="Calibri"/>
              <a:cs typeface="Arial"/>
            </a:endParaRPr>
          </a:p>
        </p:txBody>
      </p:sp>
      <p:sp>
        <p:nvSpPr>
          <p:cNvPr id="26" name="Line 23"/>
          <p:cNvSpPr>
            <a:spLocks noChangeShapeType="1"/>
          </p:cNvSpPr>
          <p:nvPr/>
        </p:nvSpPr>
        <p:spPr bwMode="auto">
          <a:xfrm>
            <a:off x="5570538" y="4565650"/>
            <a:ext cx="1751012" cy="0"/>
          </a:xfrm>
          <a:prstGeom prst="line">
            <a:avLst/>
          </a:prstGeom>
          <a:noFill/>
          <a:ln w="12700">
            <a:solidFill>
              <a:schemeClr val="tx1"/>
            </a:solidFill>
            <a:round/>
            <a:headEnd type="none" w="sm" len="sm"/>
            <a:tailEnd type="none" w="sm" len="sm"/>
          </a:ln>
        </p:spPr>
        <p:txBody>
          <a:bodyPr/>
          <a:lstStyle/>
          <a:p>
            <a:pPr fontAlgn="auto">
              <a:spcBef>
                <a:spcPts val="0"/>
              </a:spcBef>
              <a:spcAft>
                <a:spcPts val="0"/>
              </a:spcAft>
            </a:pPr>
            <a:endParaRPr lang="tr-TR">
              <a:solidFill>
                <a:prstClr val="black"/>
              </a:solidFill>
              <a:latin typeface="Calibri"/>
              <a:cs typeface="Arial"/>
            </a:endParaRPr>
          </a:p>
        </p:txBody>
      </p:sp>
      <p:sp>
        <p:nvSpPr>
          <p:cNvPr id="27" name="Cloud"/>
          <p:cNvSpPr>
            <a:spLocks noChangeAspect="1" noEditPoints="1" noChangeArrowheads="1"/>
          </p:cNvSpPr>
          <p:nvPr/>
        </p:nvSpPr>
        <p:spPr bwMode="auto">
          <a:xfrm>
            <a:off x="5992813" y="4100513"/>
            <a:ext cx="536575" cy="363537"/>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noFill/>
          <a:ln w="9525">
            <a:solidFill>
              <a:srgbClr val="000000"/>
            </a:solidFill>
            <a:miter lim="800000"/>
            <a:headEnd/>
            <a:tailEnd/>
          </a:ln>
          <a:effectLst>
            <a:outerShdw dist="107763" dir="2700000" algn="ctr" rotWithShape="0">
              <a:srgbClr val="808080"/>
            </a:outerShdw>
          </a:effectLst>
        </p:spPr>
        <p:txBody>
          <a:bodyPr lIns="88157" tIns="44079" rIns="88157" bIns="44079"/>
          <a:lstStyle/>
          <a:p>
            <a:pPr defTabSz="881063" fontAlgn="auto">
              <a:spcBef>
                <a:spcPts val="0"/>
              </a:spcBef>
              <a:spcAft>
                <a:spcPts val="0"/>
              </a:spcAft>
              <a:defRPr/>
            </a:pPr>
            <a:endParaRPr lang="tr-TR" sz="1700">
              <a:solidFill>
                <a:prstClr val="black"/>
              </a:solidFill>
              <a:latin typeface="Arial" pitchFamily="34" charset="0"/>
              <a:cs typeface="Arial"/>
            </a:endParaRPr>
          </a:p>
        </p:txBody>
      </p:sp>
      <p:sp>
        <p:nvSpPr>
          <p:cNvPr id="28" name="Cloud"/>
          <p:cNvSpPr>
            <a:spLocks noChangeAspect="1" noEditPoints="1" noChangeArrowheads="1"/>
          </p:cNvSpPr>
          <p:nvPr/>
        </p:nvSpPr>
        <p:spPr bwMode="auto">
          <a:xfrm>
            <a:off x="6559550" y="3833813"/>
            <a:ext cx="534988" cy="363537"/>
          </a:xfrm>
          <a:custGeom>
            <a:avLst/>
            <a:gdLst>
              <a:gd name="T0" fmla="*/ 67 w 21600"/>
              <a:gd name="T1" fmla="*/ 10800 h 21600"/>
              <a:gd name="T2" fmla="*/ 10800 w 21600"/>
              <a:gd name="T3" fmla="*/ 21577 h 21600"/>
              <a:gd name="T4" fmla="*/ 21582 w 21600"/>
              <a:gd name="T5" fmla="*/ 10800 h 21600"/>
              <a:gd name="T6" fmla="*/ 10800 w 21600"/>
              <a:gd name="T7" fmla="*/ 1235 h 21600"/>
              <a:gd name="T8" fmla="*/ 2977 w 21600"/>
              <a:gd name="T9" fmla="*/ 3262 h 21600"/>
              <a:gd name="T10" fmla="*/ 17087 w 21600"/>
              <a:gd name="T11" fmla="*/ 17337 h 21600"/>
            </a:gdLst>
            <a:ahLst/>
            <a:cxnLst>
              <a:cxn ang="0">
                <a:pos x="T0" y="T1"/>
              </a:cxn>
              <a:cxn ang="0">
                <a:pos x="T2" y="T3"/>
              </a:cxn>
              <a:cxn ang="0">
                <a:pos x="T4" y="T5"/>
              </a:cxn>
              <a:cxn ang="0">
                <a:pos x="T6" y="T7"/>
              </a:cxn>
            </a:cxnLst>
            <a:rect l="T8" t="T9" r="T10" b="T11"/>
            <a:pathLst>
              <a:path w="21600" h="21600" extrusionOk="0">
                <a:moveTo>
                  <a:pt x="1949" y="7180"/>
                </a:moveTo>
                <a:cubicBezTo>
                  <a:pt x="841" y="7336"/>
                  <a:pt x="0" y="8613"/>
                  <a:pt x="0" y="10137"/>
                </a:cubicBezTo>
                <a:cubicBezTo>
                  <a:pt x="-1" y="11192"/>
                  <a:pt x="409" y="12169"/>
                  <a:pt x="1074" y="12702"/>
                </a:cubicBezTo>
                <a:lnTo>
                  <a:pt x="1063" y="12668"/>
                </a:lnTo>
                <a:cubicBezTo>
                  <a:pt x="685" y="13217"/>
                  <a:pt x="475" y="13940"/>
                  <a:pt x="475" y="14690"/>
                </a:cubicBezTo>
                <a:cubicBezTo>
                  <a:pt x="475" y="16325"/>
                  <a:pt x="1451" y="17650"/>
                  <a:pt x="2655" y="17650"/>
                </a:cubicBezTo>
                <a:cubicBezTo>
                  <a:pt x="2739" y="17650"/>
                  <a:pt x="2824" y="17643"/>
                  <a:pt x="2909" y="17629"/>
                </a:cubicBezTo>
                <a:lnTo>
                  <a:pt x="2897" y="17649"/>
                </a:lnTo>
                <a:cubicBezTo>
                  <a:pt x="3585" y="19288"/>
                  <a:pt x="4863" y="20300"/>
                  <a:pt x="6247" y="20300"/>
                </a:cubicBezTo>
                <a:cubicBezTo>
                  <a:pt x="6947" y="20299"/>
                  <a:pt x="7635" y="20039"/>
                  <a:pt x="8235" y="19546"/>
                </a:cubicBezTo>
                <a:lnTo>
                  <a:pt x="8229" y="19550"/>
                </a:lnTo>
                <a:cubicBezTo>
                  <a:pt x="8855" y="20829"/>
                  <a:pt x="9908" y="21597"/>
                  <a:pt x="11036" y="21597"/>
                </a:cubicBezTo>
                <a:cubicBezTo>
                  <a:pt x="12523" y="21596"/>
                  <a:pt x="13836" y="20267"/>
                  <a:pt x="14267" y="18324"/>
                </a:cubicBezTo>
                <a:lnTo>
                  <a:pt x="14270" y="18350"/>
                </a:lnTo>
                <a:cubicBezTo>
                  <a:pt x="14730" y="18740"/>
                  <a:pt x="15260" y="18947"/>
                  <a:pt x="15802" y="18947"/>
                </a:cubicBezTo>
                <a:cubicBezTo>
                  <a:pt x="17390" y="18946"/>
                  <a:pt x="18682" y="17205"/>
                  <a:pt x="18694" y="15045"/>
                </a:cubicBezTo>
                <a:lnTo>
                  <a:pt x="18689" y="15035"/>
                </a:lnTo>
                <a:cubicBezTo>
                  <a:pt x="20357" y="14710"/>
                  <a:pt x="21597" y="12765"/>
                  <a:pt x="21597" y="10472"/>
                </a:cubicBezTo>
                <a:cubicBezTo>
                  <a:pt x="21597" y="9456"/>
                  <a:pt x="21350" y="8469"/>
                  <a:pt x="20896" y="7663"/>
                </a:cubicBezTo>
                <a:lnTo>
                  <a:pt x="20889" y="7661"/>
                </a:lnTo>
                <a:cubicBezTo>
                  <a:pt x="21031" y="7208"/>
                  <a:pt x="21105" y="6721"/>
                  <a:pt x="21105" y="6228"/>
                </a:cubicBezTo>
                <a:cubicBezTo>
                  <a:pt x="21105" y="4588"/>
                  <a:pt x="20299" y="3150"/>
                  <a:pt x="19139" y="2719"/>
                </a:cubicBezTo>
                <a:lnTo>
                  <a:pt x="19148" y="2712"/>
                </a:lnTo>
                <a:cubicBezTo>
                  <a:pt x="18940" y="1142"/>
                  <a:pt x="17933" y="0"/>
                  <a:pt x="16758" y="0"/>
                </a:cubicBezTo>
                <a:cubicBezTo>
                  <a:pt x="16044" y="-1"/>
                  <a:pt x="15367" y="426"/>
                  <a:pt x="14905" y="1165"/>
                </a:cubicBezTo>
                <a:lnTo>
                  <a:pt x="14909" y="1170"/>
                </a:lnTo>
                <a:cubicBezTo>
                  <a:pt x="14497" y="432"/>
                  <a:pt x="13855" y="0"/>
                  <a:pt x="13174" y="0"/>
                </a:cubicBezTo>
                <a:cubicBezTo>
                  <a:pt x="12347" y="-1"/>
                  <a:pt x="11590" y="637"/>
                  <a:pt x="11221" y="1645"/>
                </a:cubicBezTo>
                <a:lnTo>
                  <a:pt x="11229" y="1694"/>
                </a:lnTo>
                <a:cubicBezTo>
                  <a:pt x="10730" y="1024"/>
                  <a:pt x="10058" y="650"/>
                  <a:pt x="9358" y="650"/>
                </a:cubicBezTo>
                <a:cubicBezTo>
                  <a:pt x="8372" y="649"/>
                  <a:pt x="7466" y="1391"/>
                  <a:pt x="7003" y="2578"/>
                </a:cubicBezTo>
                <a:lnTo>
                  <a:pt x="6995" y="2602"/>
                </a:lnTo>
                <a:cubicBezTo>
                  <a:pt x="6477" y="2189"/>
                  <a:pt x="5888" y="1972"/>
                  <a:pt x="5288" y="1972"/>
                </a:cubicBezTo>
                <a:cubicBezTo>
                  <a:pt x="3423" y="1972"/>
                  <a:pt x="1912" y="4029"/>
                  <a:pt x="1912" y="6567"/>
                </a:cubicBezTo>
                <a:cubicBezTo>
                  <a:pt x="1911" y="6774"/>
                  <a:pt x="1922" y="6981"/>
                  <a:pt x="1942" y="7186"/>
                </a:cubicBezTo>
                <a:close/>
              </a:path>
              <a:path w="21600" h="21600" fill="none" extrusionOk="0">
                <a:moveTo>
                  <a:pt x="1074" y="12702"/>
                </a:moveTo>
                <a:cubicBezTo>
                  <a:pt x="1407" y="12969"/>
                  <a:pt x="1786" y="13110"/>
                  <a:pt x="2172" y="13110"/>
                </a:cubicBezTo>
                <a:cubicBezTo>
                  <a:pt x="2228" y="13109"/>
                  <a:pt x="2285" y="13107"/>
                  <a:pt x="2341" y="13101"/>
                </a:cubicBezTo>
              </a:path>
              <a:path w="21600" h="21600" fill="none" extrusionOk="0">
                <a:moveTo>
                  <a:pt x="2909" y="17629"/>
                </a:moveTo>
                <a:cubicBezTo>
                  <a:pt x="3099" y="17599"/>
                  <a:pt x="3285" y="17535"/>
                  <a:pt x="3463" y="17439"/>
                </a:cubicBezTo>
              </a:path>
              <a:path w="21600" h="21600" fill="none" extrusionOk="0">
                <a:moveTo>
                  <a:pt x="7895" y="18680"/>
                </a:moveTo>
                <a:cubicBezTo>
                  <a:pt x="7983" y="18985"/>
                  <a:pt x="8095" y="19277"/>
                  <a:pt x="8229" y="19550"/>
                </a:cubicBezTo>
              </a:path>
              <a:path w="21600" h="21600" fill="none" extrusionOk="0">
                <a:moveTo>
                  <a:pt x="14267" y="18324"/>
                </a:moveTo>
                <a:cubicBezTo>
                  <a:pt x="14336" y="18013"/>
                  <a:pt x="14380" y="17693"/>
                  <a:pt x="14400" y="17370"/>
                </a:cubicBezTo>
              </a:path>
              <a:path w="21600" h="21600" fill="none" extrusionOk="0">
                <a:moveTo>
                  <a:pt x="18694" y="15045"/>
                </a:moveTo>
                <a:cubicBezTo>
                  <a:pt x="18694" y="15034"/>
                  <a:pt x="18695" y="15024"/>
                  <a:pt x="18695" y="15013"/>
                </a:cubicBezTo>
                <a:cubicBezTo>
                  <a:pt x="18695" y="13508"/>
                  <a:pt x="18063" y="12136"/>
                  <a:pt x="17069" y="11477"/>
                </a:cubicBezTo>
              </a:path>
              <a:path w="21600" h="21600" fill="none" extrusionOk="0">
                <a:moveTo>
                  <a:pt x="20165" y="8999"/>
                </a:moveTo>
                <a:cubicBezTo>
                  <a:pt x="20479" y="8635"/>
                  <a:pt x="20726" y="8177"/>
                  <a:pt x="20889" y="7661"/>
                </a:cubicBezTo>
              </a:path>
              <a:path w="21600" h="21600" fill="none" extrusionOk="0">
                <a:moveTo>
                  <a:pt x="19186" y="3344"/>
                </a:moveTo>
                <a:cubicBezTo>
                  <a:pt x="19186" y="3328"/>
                  <a:pt x="19187" y="3313"/>
                  <a:pt x="19187" y="3297"/>
                </a:cubicBezTo>
                <a:cubicBezTo>
                  <a:pt x="19187" y="3101"/>
                  <a:pt x="19174" y="2905"/>
                  <a:pt x="19148" y="2712"/>
                </a:cubicBezTo>
              </a:path>
              <a:path w="21600" h="21600" fill="none" extrusionOk="0">
                <a:moveTo>
                  <a:pt x="14905" y="1165"/>
                </a:moveTo>
                <a:cubicBezTo>
                  <a:pt x="14754" y="1408"/>
                  <a:pt x="14629" y="1679"/>
                  <a:pt x="14535" y="1971"/>
                </a:cubicBezTo>
              </a:path>
              <a:path w="21600" h="21600" fill="none" extrusionOk="0">
                <a:moveTo>
                  <a:pt x="11221" y="1645"/>
                </a:moveTo>
                <a:cubicBezTo>
                  <a:pt x="11140" y="1866"/>
                  <a:pt x="11080" y="2099"/>
                  <a:pt x="11041" y="2340"/>
                </a:cubicBezTo>
              </a:path>
              <a:path w="21600" h="21600" fill="none" extrusionOk="0">
                <a:moveTo>
                  <a:pt x="7645" y="3276"/>
                </a:moveTo>
                <a:cubicBezTo>
                  <a:pt x="7449" y="3016"/>
                  <a:pt x="7231" y="2790"/>
                  <a:pt x="6995" y="2602"/>
                </a:cubicBezTo>
              </a:path>
              <a:path w="21600" h="21600" fill="none" extrusionOk="0">
                <a:moveTo>
                  <a:pt x="1942" y="7186"/>
                </a:moveTo>
                <a:cubicBezTo>
                  <a:pt x="1966" y="7426"/>
                  <a:pt x="2004" y="7663"/>
                  <a:pt x="2056" y="7895"/>
                </a:cubicBezTo>
              </a:path>
            </a:pathLst>
          </a:custGeom>
          <a:noFill/>
          <a:ln w="9525">
            <a:solidFill>
              <a:srgbClr val="000000"/>
            </a:solidFill>
            <a:miter lim="800000"/>
            <a:headEnd/>
            <a:tailEnd/>
          </a:ln>
          <a:effectLst>
            <a:outerShdw dist="107763" dir="2700000" algn="ctr" rotWithShape="0">
              <a:srgbClr val="808080"/>
            </a:outerShdw>
          </a:effectLst>
        </p:spPr>
        <p:txBody>
          <a:bodyPr lIns="88157" tIns="44079" rIns="88157" bIns="44079"/>
          <a:lstStyle/>
          <a:p>
            <a:pPr defTabSz="881063" fontAlgn="auto">
              <a:spcBef>
                <a:spcPts val="0"/>
              </a:spcBef>
              <a:spcAft>
                <a:spcPts val="0"/>
              </a:spcAft>
              <a:defRPr/>
            </a:pPr>
            <a:endParaRPr lang="tr-TR" sz="1700">
              <a:solidFill>
                <a:prstClr val="black"/>
              </a:solidFill>
              <a:latin typeface="Arial" pitchFamily="34" charset="0"/>
              <a:cs typeface="Arial"/>
            </a:endParaRPr>
          </a:p>
        </p:txBody>
      </p:sp>
      <p:sp>
        <p:nvSpPr>
          <p:cNvPr id="29" name="plant"/>
          <p:cNvSpPr>
            <a:spLocks noEditPoints="1" noChangeArrowheads="1"/>
          </p:cNvSpPr>
          <p:nvPr/>
        </p:nvSpPr>
        <p:spPr bwMode="auto">
          <a:xfrm>
            <a:off x="5643563" y="4683125"/>
            <a:ext cx="309562"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0" name="plant"/>
          <p:cNvSpPr>
            <a:spLocks noEditPoints="1" noChangeArrowheads="1"/>
          </p:cNvSpPr>
          <p:nvPr/>
        </p:nvSpPr>
        <p:spPr bwMode="auto">
          <a:xfrm>
            <a:off x="5837238" y="4652963"/>
            <a:ext cx="311150"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1" name="plant"/>
          <p:cNvSpPr>
            <a:spLocks noEditPoints="1" noChangeArrowheads="1"/>
          </p:cNvSpPr>
          <p:nvPr/>
        </p:nvSpPr>
        <p:spPr bwMode="auto">
          <a:xfrm>
            <a:off x="5992813" y="4683125"/>
            <a:ext cx="311150"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2" name="plant"/>
          <p:cNvSpPr>
            <a:spLocks noEditPoints="1" noChangeArrowheads="1"/>
          </p:cNvSpPr>
          <p:nvPr/>
        </p:nvSpPr>
        <p:spPr bwMode="auto">
          <a:xfrm>
            <a:off x="6178550" y="4565650"/>
            <a:ext cx="311150"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3" name="plant"/>
          <p:cNvSpPr>
            <a:spLocks noEditPoints="1" noChangeArrowheads="1"/>
          </p:cNvSpPr>
          <p:nvPr/>
        </p:nvSpPr>
        <p:spPr bwMode="auto">
          <a:xfrm>
            <a:off x="6324600" y="4673600"/>
            <a:ext cx="311150"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4" name="plant"/>
          <p:cNvSpPr>
            <a:spLocks noEditPoints="1" noChangeArrowheads="1"/>
          </p:cNvSpPr>
          <p:nvPr/>
        </p:nvSpPr>
        <p:spPr bwMode="auto">
          <a:xfrm>
            <a:off x="6675438" y="4673600"/>
            <a:ext cx="309562"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5" name="plant"/>
          <p:cNvSpPr>
            <a:spLocks noEditPoints="1" noChangeArrowheads="1"/>
          </p:cNvSpPr>
          <p:nvPr/>
        </p:nvSpPr>
        <p:spPr bwMode="auto">
          <a:xfrm>
            <a:off x="6519863" y="4565650"/>
            <a:ext cx="309562"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6" name="plant"/>
          <p:cNvSpPr>
            <a:spLocks noEditPoints="1" noChangeArrowheads="1"/>
          </p:cNvSpPr>
          <p:nvPr/>
        </p:nvSpPr>
        <p:spPr bwMode="auto">
          <a:xfrm>
            <a:off x="6921500" y="4525963"/>
            <a:ext cx="309563"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7" name="plant"/>
          <p:cNvSpPr>
            <a:spLocks noEditPoints="1" noChangeArrowheads="1"/>
          </p:cNvSpPr>
          <p:nvPr/>
        </p:nvSpPr>
        <p:spPr bwMode="auto">
          <a:xfrm>
            <a:off x="6894513" y="4673600"/>
            <a:ext cx="311150"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8" name="plant"/>
          <p:cNvSpPr>
            <a:spLocks noEditPoints="1" noChangeArrowheads="1"/>
          </p:cNvSpPr>
          <p:nvPr/>
        </p:nvSpPr>
        <p:spPr bwMode="auto">
          <a:xfrm>
            <a:off x="5675313" y="4525963"/>
            <a:ext cx="309562" cy="314325"/>
          </a:xfrm>
          <a:custGeom>
            <a:avLst/>
            <a:gdLst>
              <a:gd name="T0" fmla="*/ 0 w 21600"/>
              <a:gd name="T1" fmla="*/ 0 h 21600"/>
              <a:gd name="T2" fmla="*/ 10800 w 21600"/>
              <a:gd name="T3" fmla="*/ 0 h 21600"/>
              <a:gd name="T4" fmla="*/ 21600 w 21600"/>
              <a:gd name="T5" fmla="*/ 0 h 21600"/>
              <a:gd name="T6" fmla="*/ 21600 w 21600"/>
              <a:gd name="T7" fmla="*/ 10800 h 21600"/>
              <a:gd name="T8" fmla="*/ 21600 w 21600"/>
              <a:gd name="T9" fmla="*/ 21600 h 21600"/>
              <a:gd name="T10" fmla="*/ 10800 w 21600"/>
              <a:gd name="T11" fmla="*/ 21600 h 21600"/>
              <a:gd name="T12" fmla="*/ 0 w 21600"/>
              <a:gd name="T13" fmla="*/ 21600 h 21600"/>
              <a:gd name="T14" fmla="*/ 0 w 21600"/>
              <a:gd name="T15" fmla="*/ 10800 h 21600"/>
              <a:gd name="T16" fmla="*/ 7100 w 21600"/>
              <a:gd name="T17" fmla="*/ 10092 h 21600"/>
              <a:gd name="T18" fmla="*/ 14545 w 21600"/>
              <a:gd name="T19" fmla="*/ 13573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9368" y="9002"/>
                </a:moveTo>
                <a:lnTo>
                  <a:pt x="9254" y="8422"/>
                </a:lnTo>
                <a:lnTo>
                  <a:pt x="9139" y="7935"/>
                </a:lnTo>
                <a:lnTo>
                  <a:pt x="8819" y="7355"/>
                </a:lnTo>
                <a:lnTo>
                  <a:pt x="8475" y="6728"/>
                </a:lnTo>
                <a:lnTo>
                  <a:pt x="8040" y="6287"/>
                </a:lnTo>
                <a:lnTo>
                  <a:pt x="7421" y="5707"/>
                </a:lnTo>
                <a:lnTo>
                  <a:pt x="6574" y="5429"/>
                </a:lnTo>
                <a:lnTo>
                  <a:pt x="5452" y="5313"/>
                </a:lnTo>
                <a:lnTo>
                  <a:pt x="4856" y="5220"/>
                </a:lnTo>
                <a:lnTo>
                  <a:pt x="4169" y="5220"/>
                </a:lnTo>
                <a:lnTo>
                  <a:pt x="3665" y="5104"/>
                </a:lnTo>
                <a:lnTo>
                  <a:pt x="3001" y="4872"/>
                </a:lnTo>
                <a:lnTo>
                  <a:pt x="2497" y="4756"/>
                </a:lnTo>
                <a:lnTo>
                  <a:pt x="2062" y="4408"/>
                </a:lnTo>
                <a:lnTo>
                  <a:pt x="1603" y="4083"/>
                </a:lnTo>
                <a:lnTo>
                  <a:pt x="1283" y="3689"/>
                </a:lnTo>
                <a:lnTo>
                  <a:pt x="1283" y="4315"/>
                </a:lnTo>
                <a:lnTo>
                  <a:pt x="1489" y="5104"/>
                </a:lnTo>
                <a:lnTo>
                  <a:pt x="1832" y="6055"/>
                </a:lnTo>
                <a:lnTo>
                  <a:pt x="2382" y="6914"/>
                </a:lnTo>
                <a:lnTo>
                  <a:pt x="2680" y="7471"/>
                </a:lnTo>
                <a:lnTo>
                  <a:pt x="3115" y="7935"/>
                </a:lnTo>
                <a:lnTo>
                  <a:pt x="3573" y="8213"/>
                </a:lnTo>
                <a:lnTo>
                  <a:pt x="4077" y="8654"/>
                </a:lnTo>
                <a:lnTo>
                  <a:pt x="4627" y="9002"/>
                </a:lnTo>
                <a:lnTo>
                  <a:pt x="5245" y="9234"/>
                </a:lnTo>
                <a:lnTo>
                  <a:pt x="6024" y="9443"/>
                </a:lnTo>
                <a:lnTo>
                  <a:pt x="6757" y="9628"/>
                </a:lnTo>
                <a:lnTo>
                  <a:pt x="5177" y="10069"/>
                </a:lnTo>
                <a:lnTo>
                  <a:pt x="3963" y="10649"/>
                </a:lnTo>
                <a:lnTo>
                  <a:pt x="3344" y="11044"/>
                </a:lnTo>
                <a:lnTo>
                  <a:pt x="2886" y="11600"/>
                </a:lnTo>
                <a:lnTo>
                  <a:pt x="2497" y="12041"/>
                </a:lnTo>
                <a:lnTo>
                  <a:pt x="1947" y="12343"/>
                </a:lnTo>
                <a:lnTo>
                  <a:pt x="1168" y="12668"/>
                </a:lnTo>
                <a:lnTo>
                  <a:pt x="0" y="12900"/>
                </a:lnTo>
                <a:lnTo>
                  <a:pt x="435" y="13248"/>
                </a:lnTo>
                <a:lnTo>
                  <a:pt x="779" y="13456"/>
                </a:lnTo>
                <a:lnTo>
                  <a:pt x="1283" y="13642"/>
                </a:lnTo>
                <a:lnTo>
                  <a:pt x="1718" y="13758"/>
                </a:lnTo>
                <a:lnTo>
                  <a:pt x="2680" y="13851"/>
                </a:lnTo>
                <a:lnTo>
                  <a:pt x="3573" y="13758"/>
                </a:lnTo>
                <a:lnTo>
                  <a:pt x="4512" y="13526"/>
                </a:lnTo>
                <a:lnTo>
                  <a:pt x="5360" y="13248"/>
                </a:lnTo>
                <a:lnTo>
                  <a:pt x="6139" y="12900"/>
                </a:lnTo>
                <a:lnTo>
                  <a:pt x="6757" y="12552"/>
                </a:lnTo>
                <a:lnTo>
                  <a:pt x="6459" y="13132"/>
                </a:lnTo>
                <a:lnTo>
                  <a:pt x="6139" y="13642"/>
                </a:lnTo>
                <a:lnTo>
                  <a:pt x="5910" y="14199"/>
                </a:lnTo>
                <a:lnTo>
                  <a:pt x="5681" y="14663"/>
                </a:lnTo>
                <a:lnTo>
                  <a:pt x="5681" y="15150"/>
                </a:lnTo>
                <a:lnTo>
                  <a:pt x="5681" y="15730"/>
                </a:lnTo>
                <a:lnTo>
                  <a:pt x="5681" y="16241"/>
                </a:lnTo>
                <a:lnTo>
                  <a:pt x="5795" y="16913"/>
                </a:lnTo>
                <a:lnTo>
                  <a:pt x="5910" y="17586"/>
                </a:lnTo>
                <a:lnTo>
                  <a:pt x="5910" y="18213"/>
                </a:lnTo>
                <a:lnTo>
                  <a:pt x="5795" y="18885"/>
                </a:lnTo>
                <a:lnTo>
                  <a:pt x="5566" y="19396"/>
                </a:lnTo>
                <a:lnTo>
                  <a:pt x="5245" y="19976"/>
                </a:lnTo>
                <a:lnTo>
                  <a:pt x="4971" y="20370"/>
                </a:lnTo>
                <a:lnTo>
                  <a:pt x="4512" y="20811"/>
                </a:lnTo>
                <a:lnTo>
                  <a:pt x="4077" y="21043"/>
                </a:lnTo>
                <a:lnTo>
                  <a:pt x="5177" y="20927"/>
                </a:lnTo>
                <a:lnTo>
                  <a:pt x="6253" y="20486"/>
                </a:lnTo>
                <a:lnTo>
                  <a:pt x="7421" y="19976"/>
                </a:lnTo>
                <a:lnTo>
                  <a:pt x="8361" y="19187"/>
                </a:lnTo>
                <a:lnTo>
                  <a:pt x="8819" y="18769"/>
                </a:lnTo>
                <a:lnTo>
                  <a:pt x="9139" y="18213"/>
                </a:lnTo>
                <a:lnTo>
                  <a:pt x="9437" y="17772"/>
                </a:lnTo>
                <a:lnTo>
                  <a:pt x="9643" y="17261"/>
                </a:lnTo>
                <a:lnTo>
                  <a:pt x="9872" y="16681"/>
                </a:lnTo>
                <a:lnTo>
                  <a:pt x="9872" y="16171"/>
                </a:lnTo>
                <a:lnTo>
                  <a:pt x="9872" y="15614"/>
                </a:lnTo>
                <a:lnTo>
                  <a:pt x="9758" y="15057"/>
                </a:lnTo>
                <a:lnTo>
                  <a:pt x="10216" y="15498"/>
                </a:lnTo>
                <a:lnTo>
                  <a:pt x="10537" y="16241"/>
                </a:lnTo>
                <a:lnTo>
                  <a:pt x="10834" y="17145"/>
                </a:lnTo>
                <a:lnTo>
                  <a:pt x="11041" y="18213"/>
                </a:lnTo>
                <a:lnTo>
                  <a:pt x="11155" y="19187"/>
                </a:lnTo>
                <a:lnTo>
                  <a:pt x="11155" y="20185"/>
                </a:lnTo>
                <a:lnTo>
                  <a:pt x="11155" y="20579"/>
                </a:lnTo>
                <a:lnTo>
                  <a:pt x="11041" y="21043"/>
                </a:lnTo>
                <a:lnTo>
                  <a:pt x="10926" y="21391"/>
                </a:lnTo>
                <a:lnTo>
                  <a:pt x="10766" y="21600"/>
                </a:lnTo>
                <a:lnTo>
                  <a:pt x="11499" y="21484"/>
                </a:lnTo>
                <a:lnTo>
                  <a:pt x="12323" y="21043"/>
                </a:lnTo>
                <a:lnTo>
                  <a:pt x="13102" y="20370"/>
                </a:lnTo>
                <a:lnTo>
                  <a:pt x="13606" y="19628"/>
                </a:lnTo>
                <a:lnTo>
                  <a:pt x="13950" y="19071"/>
                </a:lnTo>
                <a:lnTo>
                  <a:pt x="14064" y="18677"/>
                </a:lnTo>
                <a:lnTo>
                  <a:pt x="14179" y="18097"/>
                </a:lnTo>
                <a:lnTo>
                  <a:pt x="14293" y="17586"/>
                </a:lnTo>
                <a:lnTo>
                  <a:pt x="14179" y="16913"/>
                </a:lnTo>
                <a:lnTo>
                  <a:pt x="14064" y="16241"/>
                </a:lnTo>
                <a:lnTo>
                  <a:pt x="13835" y="15614"/>
                </a:lnTo>
                <a:lnTo>
                  <a:pt x="13560" y="14872"/>
                </a:lnTo>
                <a:lnTo>
                  <a:pt x="13950" y="14941"/>
                </a:lnTo>
                <a:lnTo>
                  <a:pt x="14408" y="15150"/>
                </a:lnTo>
                <a:lnTo>
                  <a:pt x="14843" y="15266"/>
                </a:lnTo>
                <a:lnTo>
                  <a:pt x="15232" y="15614"/>
                </a:lnTo>
                <a:lnTo>
                  <a:pt x="15576" y="15846"/>
                </a:lnTo>
                <a:lnTo>
                  <a:pt x="15897" y="16171"/>
                </a:lnTo>
                <a:lnTo>
                  <a:pt x="16126" y="16473"/>
                </a:lnTo>
                <a:lnTo>
                  <a:pt x="16240" y="16913"/>
                </a:lnTo>
                <a:lnTo>
                  <a:pt x="16515" y="17261"/>
                </a:lnTo>
                <a:lnTo>
                  <a:pt x="17088" y="17586"/>
                </a:lnTo>
                <a:lnTo>
                  <a:pt x="17798" y="17865"/>
                </a:lnTo>
                <a:lnTo>
                  <a:pt x="18576" y="18097"/>
                </a:lnTo>
                <a:lnTo>
                  <a:pt x="19424" y="18213"/>
                </a:lnTo>
                <a:lnTo>
                  <a:pt x="20317" y="18213"/>
                </a:lnTo>
                <a:lnTo>
                  <a:pt x="21050" y="18213"/>
                </a:lnTo>
                <a:lnTo>
                  <a:pt x="21600" y="17865"/>
                </a:lnTo>
                <a:lnTo>
                  <a:pt x="21165" y="17656"/>
                </a:lnTo>
                <a:lnTo>
                  <a:pt x="20592" y="17470"/>
                </a:lnTo>
                <a:lnTo>
                  <a:pt x="20088" y="17029"/>
                </a:lnTo>
                <a:lnTo>
                  <a:pt x="19653" y="16681"/>
                </a:lnTo>
                <a:lnTo>
                  <a:pt x="19195" y="16241"/>
                </a:lnTo>
                <a:lnTo>
                  <a:pt x="18920" y="15962"/>
                </a:lnTo>
                <a:lnTo>
                  <a:pt x="18576" y="15498"/>
                </a:lnTo>
                <a:lnTo>
                  <a:pt x="18576" y="15057"/>
                </a:lnTo>
                <a:lnTo>
                  <a:pt x="18485" y="14756"/>
                </a:lnTo>
                <a:lnTo>
                  <a:pt x="18256" y="14199"/>
                </a:lnTo>
                <a:lnTo>
                  <a:pt x="17912" y="13526"/>
                </a:lnTo>
                <a:lnTo>
                  <a:pt x="17523" y="13016"/>
                </a:lnTo>
                <a:lnTo>
                  <a:pt x="16973" y="12436"/>
                </a:lnTo>
                <a:lnTo>
                  <a:pt x="16355" y="12041"/>
                </a:lnTo>
                <a:lnTo>
                  <a:pt x="16011" y="11832"/>
                </a:lnTo>
                <a:lnTo>
                  <a:pt x="15690" y="11716"/>
                </a:lnTo>
                <a:lnTo>
                  <a:pt x="15232" y="11716"/>
                </a:lnTo>
                <a:lnTo>
                  <a:pt x="14843" y="11716"/>
                </a:lnTo>
                <a:lnTo>
                  <a:pt x="15461" y="11252"/>
                </a:lnTo>
                <a:lnTo>
                  <a:pt x="16126" y="10858"/>
                </a:lnTo>
                <a:lnTo>
                  <a:pt x="16973" y="10649"/>
                </a:lnTo>
                <a:lnTo>
                  <a:pt x="17798" y="10417"/>
                </a:lnTo>
                <a:lnTo>
                  <a:pt x="18806" y="10301"/>
                </a:lnTo>
                <a:lnTo>
                  <a:pt x="19653" y="10301"/>
                </a:lnTo>
                <a:lnTo>
                  <a:pt x="20478" y="10417"/>
                </a:lnTo>
                <a:lnTo>
                  <a:pt x="21256" y="10533"/>
                </a:lnTo>
                <a:lnTo>
                  <a:pt x="20707" y="9837"/>
                </a:lnTo>
                <a:lnTo>
                  <a:pt x="19859" y="9234"/>
                </a:lnTo>
                <a:lnTo>
                  <a:pt x="18806" y="8538"/>
                </a:lnTo>
                <a:lnTo>
                  <a:pt x="17637" y="8144"/>
                </a:lnTo>
                <a:lnTo>
                  <a:pt x="16973" y="8027"/>
                </a:lnTo>
                <a:lnTo>
                  <a:pt x="16355" y="7935"/>
                </a:lnTo>
                <a:lnTo>
                  <a:pt x="15805" y="7935"/>
                </a:lnTo>
                <a:lnTo>
                  <a:pt x="15118" y="8027"/>
                </a:lnTo>
                <a:lnTo>
                  <a:pt x="14614" y="8144"/>
                </a:lnTo>
                <a:lnTo>
                  <a:pt x="14064" y="8422"/>
                </a:lnTo>
                <a:lnTo>
                  <a:pt x="13606" y="8886"/>
                </a:lnTo>
                <a:lnTo>
                  <a:pt x="13217" y="9327"/>
                </a:lnTo>
                <a:lnTo>
                  <a:pt x="13606" y="8538"/>
                </a:lnTo>
                <a:lnTo>
                  <a:pt x="13950" y="7935"/>
                </a:lnTo>
                <a:lnTo>
                  <a:pt x="14293" y="7123"/>
                </a:lnTo>
                <a:lnTo>
                  <a:pt x="14499" y="6519"/>
                </a:lnTo>
                <a:lnTo>
                  <a:pt x="14614" y="5823"/>
                </a:lnTo>
                <a:lnTo>
                  <a:pt x="14614" y="5220"/>
                </a:lnTo>
                <a:lnTo>
                  <a:pt x="14408" y="4524"/>
                </a:lnTo>
                <a:lnTo>
                  <a:pt x="14064" y="3898"/>
                </a:lnTo>
                <a:lnTo>
                  <a:pt x="13606" y="3225"/>
                </a:lnTo>
                <a:lnTo>
                  <a:pt x="13331" y="2598"/>
                </a:lnTo>
                <a:lnTo>
                  <a:pt x="13102" y="2042"/>
                </a:lnTo>
                <a:lnTo>
                  <a:pt x="12896" y="1485"/>
                </a:lnTo>
                <a:lnTo>
                  <a:pt x="12781" y="1090"/>
                </a:lnTo>
                <a:lnTo>
                  <a:pt x="12667" y="626"/>
                </a:lnTo>
                <a:lnTo>
                  <a:pt x="12667" y="278"/>
                </a:lnTo>
                <a:lnTo>
                  <a:pt x="12667" y="0"/>
                </a:lnTo>
                <a:lnTo>
                  <a:pt x="12163" y="394"/>
                </a:lnTo>
                <a:lnTo>
                  <a:pt x="11728" y="974"/>
                </a:lnTo>
                <a:lnTo>
                  <a:pt x="11155" y="1601"/>
                </a:lnTo>
                <a:lnTo>
                  <a:pt x="10766" y="2390"/>
                </a:lnTo>
                <a:lnTo>
                  <a:pt x="10330" y="3109"/>
                </a:lnTo>
                <a:lnTo>
                  <a:pt x="10101" y="3898"/>
                </a:lnTo>
                <a:lnTo>
                  <a:pt x="9987" y="4524"/>
                </a:lnTo>
                <a:lnTo>
                  <a:pt x="10101" y="5220"/>
                </a:lnTo>
                <a:lnTo>
                  <a:pt x="10216" y="5823"/>
                </a:lnTo>
                <a:lnTo>
                  <a:pt x="10330" y="6403"/>
                </a:lnTo>
                <a:lnTo>
                  <a:pt x="10330" y="6914"/>
                </a:lnTo>
                <a:lnTo>
                  <a:pt x="10216" y="7471"/>
                </a:lnTo>
                <a:lnTo>
                  <a:pt x="10101" y="7935"/>
                </a:lnTo>
                <a:lnTo>
                  <a:pt x="9872" y="8329"/>
                </a:lnTo>
                <a:lnTo>
                  <a:pt x="9643" y="8654"/>
                </a:lnTo>
                <a:lnTo>
                  <a:pt x="9368" y="9002"/>
                </a:lnTo>
                <a:close/>
              </a:path>
            </a:pathLst>
          </a:custGeom>
          <a:solidFill>
            <a:srgbClr val="008000"/>
          </a:solidFill>
          <a:ln w="9525">
            <a:solidFill>
              <a:srgbClr val="000000"/>
            </a:solidFill>
            <a:miter lim="800000"/>
            <a:headEnd/>
            <a:tailEnd/>
          </a:ln>
          <a:effectLst>
            <a:outerShdw dist="107763" dir="2700000" algn="ctr" rotWithShape="0">
              <a:srgbClr val="808080"/>
            </a:outerShdw>
          </a:effectLst>
        </p:spPr>
        <p:txBody>
          <a:bodyPr/>
          <a:lstStyle/>
          <a:p>
            <a:pPr fontAlgn="auto">
              <a:spcBef>
                <a:spcPts val="0"/>
              </a:spcBef>
              <a:spcAft>
                <a:spcPts val="0"/>
              </a:spcAft>
              <a:defRPr/>
            </a:pPr>
            <a:endParaRPr lang="tr-TR">
              <a:solidFill>
                <a:prstClr val="black"/>
              </a:solidFill>
              <a:latin typeface="Arial" pitchFamily="34" charset="0"/>
              <a:cs typeface="Arial"/>
            </a:endParaRPr>
          </a:p>
        </p:txBody>
      </p:sp>
      <p:sp>
        <p:nvSpPr>
          <p:cNvPr id="39" name="AutoShape 36"/>
          <p:cNvSpPr>
            <a:spLocks/>
          </p:cNvSpPr>
          <p:nvPr/>
        </p:nvSpPr>
        <p:spPr bwMode="auto">
          <a:xfrm>
            <a:off x="7554913" y="2262188"/>
            <a:ext cx="1314450" cy="328612"/>
          </a:xfrm>
          <a:prstGeom prst="borderCallout2">
            <a:avLst>
              <a:gd name="adj1" fmla="val 33801"/>
              <a:gd name="adj2" fmla="val -5560"/>
              <a:gd name="adj3" fmla="val 33801"/>
              <a:gd name="adj4" fmla="val -39051"/>
              <a:gd name="adj5" fmla="val 219718"/>
              <a:gd name="adj6" fmla="val -73694"/>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Basınç Ölçer</a:t>
            </a:r>
          </a:p>
        </p:txBody>
      </p:sp>
      <p:sp>
        <p:nvSpPr>
          <p:cNvPr id="40" name="AutoShape 37"/>
          <p:cNvSpPr>
            <a:spLocks/>
          </p:cNvSpPr>
          <p:nvPr/>
        </p:nvSpPr>
        <p:spPr bwMode="auto">
          <a:xfrm>
            <a:off x="3838575" y="2466975"/>
            <a:ext cx="1449388" cy="328613"/>
          </a:xfrm>
          <a:prstGeom prst="borderCallout2">
            <a:avLst>
              <a:gd name="adj1" fmla="val 33801"/>
              <a:gd name="adj2" fmla="val 105037"/>
              <a:gd name="adj3" fmla="val 33801"/>
              <a:gd name="adj4" fmla="val 121194"/>
              <a:gd name="adj5" fmla="val 226292"/>
              <a:gd name="adj6" fmla="val 137880"/>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Emniyet Vanası</a:t>
            </a:r>
          </a:p>
        </p:txBody>
      </p:sp>
      <p:sp>
        <p:nvSpPr>
          <p:cNvPr id="41" name="AutoShape 38"/>
          <p:cNvSpPr>
            <a:spLocks/>
          </p:cNvSpPr>
          <p:nvPr/>
        </p:nvSpPr>
        <p:spPr bwMode="auto">
          <a:xfrm>
            <a:off x="8131175" y="3141663"/>
            <a:ext cx="854075" cy="327025"/>
          </a:xfrm>
          <a:prstGeom prst="borderCallout2">
            <a:avLst>
              <a:gd name="adj1" fmla="val 33963"/>
              <a:gd name="adj2" fmla="val -8542"/>
              <a:gd name="adj3" fmla="val 33963"/>
              <a:gd name="adj4" fmla="val -31671"/>
              <a:gd name="adj5" fmla="val 166509"/>
              <a:gd name="adj6" fmla="val -55514"/>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Klapeler</a:t>
            </a:r>
          </a:p>
        </p:txBody>
      </p:sp>
      <p:sp>
        <p:nvSpPr>
          <p:cNvPr id="42" name="AutoShape 39"/>
          <p:cNvSpPr>
            <a:spLocks/>
          </p:cNvSpPr>
          <p:nvPr/>
        </p:nvSpPr>
        <p:spPr bwMode="auto">
          <a:xfrm>
            <a:off x="4235450" y="3062288"/>
            <a:ext cx="757238" cy="328612"/>
          </a:xfrm>
          <a:prstGeom prst="borderCallout2">
            <a:avLst>
              <a:gd name="adj1" fmla="val 33801"/>
              <a:gd name="adj2" fmla="val 109639"/>
              <a:gd name="adj3" fmla="val 33801"/>
              <a:gd name="adj4" fmla="val 163454"/>
              <a:gd name="adj5" fmla="val 185444"/>
              <a:gd name="adj6" fmla="val 219074"/>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Conta</a:t>
            </a:r>
          </a:p>
        </p:txBody>
      </p:sp>
      <p:sp>
        <p:nvSpPr>
          <p:cNvPr id="43" name="AutoShape 40"/>
          <p:cNvSpPr>
            <a:spLocks/>
          </p:cNvSpPr>
          <p:nvPr/>
        </p:nvSpPr>
        <p:spPr bwMode="auto">
          <a:xfrm>
            <a:off x="8291513" y="5080000"/>
            <a:ext cx="485775" cy="328613"/>
          </a:xfrm>
          <a:prstGeom prst="borderCallout2">
            <a:avLst>
              <a:gd name="adj1" fmla="val 18750"/>
              <a:gd name="adj2" fmla="val -8333"/>
              <a:gd name="adj3" fmla="val 18750"/>
              <a:gd name="adj4" fmla="val -176389"/>
              <a:gd name="adj5" fmla="val 67968"/>
              <a:gd name="adj6" fmla="val -350870"/>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Isı</a:t>
            </a:r>
          </a:p>
        </p:txBody>
      </p:sp>
      <p:sp>
        <p:nvSpPr>
          <p:cNvPr id="44" name="AutoShape 41"/>
          <p:cNvSpPr>
            <a:spLocks/>
          </p:cNvSpPr>
          <p:nvPr/>
        </p:nvSpPr>
        <p:spPr bwMode="auto">
          <a:xfrm>
            <a:off x="8131175" y="4038600"/>
            <a:ext cx="738188" cy="327025"/>
          </a:xfrm>
          <a:prstGeom prst="borderCallout2">
            <a:avLst>
              <a:gd name="adj1" fmla="val 33963"/>
              <a:gd name="adj2" fmla="val -9898"/>
              <a:gd name="adj3" fmla="val 33963"/>
              <a:gd name="adj4" fmla="val -91546"/>
              <a:gd name="adj5" fmla="val 160380"/>
              <a:gd name="adj6" fmla="val -176287"/>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Sıvı</a:t>
            </a:r>
          </a:p>
        </p:txBody>
      </p:sp>
      <p:sp>
        <p:nvSpPr>
          <p:cNvPr id="45" name="AutoShape 42"/>
          <p:cNvSpPr>
            <a:spLocks/>
          </p:cNvSpPr>
          <p:nvPr/>
        </p:nvSpPr>
        <p:spPr bwMode="auto">
          <a:xfrm>
            <a:off x="4235450" y="4135438"/>
            <a:ext cx="895350" cy="328612"/>
          </a:xfrm>
          <a:prstGeom prst="borderCallout2">
            <a:avLst>
              <a:gd name="adj1" fmla="val 33801"/>
              <a:gd name="adj2" fmla="val 108162"/>
              <a:gd name="adj3" fmla="val 33801"/>
              <a:gd name="adj4" fmla="val 161736"/>
              <a:gd name="adj5" fmla="val 215023"/>
              <a:gd name="adj6" fmla="val 217176"/>
            </a:avLst>
          </a:prstGeom>
          <a:noFill/>
          <a:ln w="12700">
            <a:solidFill>
              <a:schemeClr val="tx1"/>
            </a:solidFill>
            <a:miter lim="800000"/>
            <a:headEnd type="none" w="sm" len="sm"/>
            <a:tailEnd type="none" w="sm" len="sm"/>
          </a:ln>
        </p:spPr>
        <p:txBody>
          <a:bodyPr lIns="88157" tIns="44079" rIns="88157" bIns="44079"/>
          <a:lstStyle/>
          <a:p>
            <a:pPr algn="ctr" defTabSz="881063" fontAlgn="auto">
              <a:spcBef>
                <a:spcPts val="0"/>
              </a:spcBef>
              <a:spcAft>
                <a:spcPts val="0"/>
              </a:spcAft>
            </a:pPr>
            <a:r>
              <a:rPr lang="tr-TR" sz="1200">
                <a:solidFill>
                  <a:prstClr val="black"/>
                </a:solidFill>
                <a:latin typeface="Calibri"/>
                <a:cs typeface="Arial"/>
              </a:rPr>
              <a:t>Yemek</a:t>
            </a:r>
          </a:p>
        </p:txBody>
      </p:sp>
      <p:graphicFrame>
        <p:nvGraphicFramePr>
          <p:cNvPr id="46" name="Tablo 45"/>
          <p:cNvGraphicFramePr>
            <a:graphicFrameLocks noGrp="1"/>
          </p:cNvGraphicFramePr>
          <p:nvPr>
            <p:extLst>
              <p:ext uri="{D42A27DB-BD31-4B8C-83A1-F6EECF244321}">
                <p14:modId xmlns:p14="http://schemas.microsoft.com/office/powerpoint/2010/main" val="3400718186"/>
              </p:ext>
            </p:extLst>
          </p:nvPr>
        </p:nvGraphicFramePr>
        <p:xfrm>
          <a:off x="35817" y="1355953"/>
          <a:ext cx="3762134" cy="4955720"/>
        </p:xfrm>
        <a:graphic>
          <a:graphicData uri="http://schemas.openxmlformats.org/drawingml/2006/table">
            <a:tbl>
              <a:tblPr firstRow="1" firstCol="1" bandRow="1"/>
              <a:tblGrid>
                <a:gridCol w="1180465"/>
                <a:gridCol w="1623416"/>
                <a:gridCol w="958253"/>
              </a:tblGrid>
              <a:tr h="647130">
                <a:tc gridSpan="3">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Örnekler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defRPr/>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AKIŞ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KOMPOZİSYON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err="1" smtClean="0">
                          <a:ln>
                            <a:noFill/>
                          </a:ln>
                          <a:solidFill>
                            <a:schemeClr val="tx1"/>
                          </a:solidFill>
                          <a:effectLst/>
                          <a:latin typeface="Calibri" pitchFamily="34" charset="0"/>
                          <a:ea typeface="+mn-ea"/>
                          <a:cs typeface="Calibri" pitchFamily="34" charset="0"/>
                        </a:rPr>
                        <a:t>pH</a:t>
                      </a:r>
                      <a:endPar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BASINÇ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İLAVELER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SIRA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SICAKLIK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AYRIM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START/STOP</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KARIŞTIRMA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ZAMAN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SİNYAL</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97892">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TRANSFER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HIZ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cap="none" normalizeH="0" baseline="0" dirty="0" smtClean="0">
                          <a:ln>
                            <a:noFill/>
                          </a:ln>
                          <a:solidFill>
                            <a:schemeClr val="tx1"/>
                          </a:solidFill>
                          <a:effectLst/>
                          <a:latin typeface="Calibri" pitchFamily="34" charset="0"/>
                          <a:cs typeface="Calibri" pitchFamily="34" charset="0"/>
                        </a:rPr>
                        <a:t>FAZ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97892">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SEVİYE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PARTİKÜL BÜYÜKLÜĞÜ</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AKIŞKANLIK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ÖLÇÜM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İLETİŞİM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8801">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KONTROL</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OPERASYON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200" b="0" i="0" u="none" strike="noStrike" kern="1200" cap="none" normalizeH="0" baseline="0" dirty="0" smtClean="0">
                          <a:ln>
                            <a:noFill/>
                          </a:ln>
                          <a:solidFill>
                            <a:schemeClr val="tx1"/>
                          </a:solidFill>
                          <a:effectLst/>
                          <a:latin typeface="Calibri" pitchFamily="34" charset="0"/>
                          <a:ea typeface="+mn-ea"/>
                          <a:cs typeface="Calibri" pitchFamily="34" charset="0"/>
                        </a:rPr>
                        <a:t>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7624179"/>
      </p:ext>
    </p:extLst>
  </p:cSld>
  <p:clrMapOvr>
    <a:masterClrMapping/>
  </p:clrMapOvr>
  <p:transition>
    <p:fade/>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3419816227"/>
              </p:ext>
            </p:extLst>
          </p:nvPr>
        </p:nvGraphicFramePr>
        <p:xfrm>
          <a:off x="60061" y="992188"/>
          <a:ext cx="9016980" cy="2820618"/>
        </p:xfrm>
        <a:graphic>
          <a:graphicData uri="http://schemas.openxmlformats.org/drawingml/2006/table">
            <a:tbl>
              <a:tblPr firstRow="1" firstCol="1" bandRow="1"/>
              <a:tblGrid>
                <a:gridCol w="989114"/>
                <a:gridCol w="1397101"/>
                <a:gridCol w="1525365"/>
                <a:gridCol w="1323975"/>
                <a:gridCol w="2047875"/>
                <a:gridCol w="1733550"/>
              </a:tblGrid>
              <a:tr h="638722">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Rehber</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Kelime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Proses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Parametresi</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Sapma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Olası Sebep</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Sonuç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1" i="0" u="none" strike="noStrike" cap="none" normalizeH="0" baseline="0" dirty="0" smtClean="0">
                          <a:ln>
                            <a:noFill/>
                          </a:ln>
                          <a:solidFill>
                            <a:schemeClr val="bg1"/>
                          </a:solidFill>
                          <a:effectLst/>
                          <a:latin typeface="Arial" pitchFamily="34" charset="0"/>
                        </a:rPr>
                        <a:t>Öneriler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12060">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0" u="none" strike="noStrike" cap="none" normalizeH="0" baseline="0" dirty="0" smtClean="0">
                          <a:ln>
                            <a:noFill/>
                          </a:ln>
                          <a:solidFill>
                            <a:schemeClr val="tx1"/>
                          </a:solidFill>
                          <a:effectLst/>
                          <a:latin typeface="Calibri" pitchFamily="34" charset="0"/>
                          <a:cs typeface="Calibri" pitchFamily="34" charset="0"/>
                        </a:rPr>
                        <a:t>YOK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Sıvı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Basınç Oluşmaz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Sıvı koyulmadı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Yemek yanar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smtClean="0">
                          <a:ln>
                            <a:noFill/>
                          </a:ln>
                          <a:solidFill>
                            <a:schemeClr val="tx1"/>
                          </a:solidFill>
                          <a:effectLst/>
                          <a:latin typeface="Calibri" pitchFamily="34" charset="0"/>
                          <a:cs typeface="Calibri" pitchFamily="34" charset="0"/>
                        </a:rPr>
                        <a:t>Kontrol listesi oluştur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12060">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0" u="none" strike="noStrike" cap="none" normalizeH="0" baseline="0" dirty="0" smtClean="0">
                          <a:ln>
                            <a:noFill/>
                          </a:ln>
                          <a:solidFill>
                            <a:schemeClr val="tx1"/>
                          </a:solidFill>
                          <a:effectLst/>
                          <a:latin typeface="Calibri" pitchFamily="34" charset="0"/>
                          <a:cs typeface="Calibri" pitchFamily="34" charset="0"/>
                        </a:rPr>
                        <a:t>KISMEN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smtClean="0">
                          <a:ln>
                            <a:noFill/>
                          </a:ln>
                          <a:solidFill>
                            <a:schemeClr val="tx1"/>
                          </a:solidFill>
                          <a:effectLst/>
                          <a:latin typeface="Calibri" pitchFamily="34" charset="0"/>
                          <a:cs typeface="Calibri" pitchFamily="34" charset="0"/>
                        </a:rPr>
                        <a:t>Klape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smtClean="0">
                          <a:ln>
                            <a:noFill/>
                          </a:ln>
                          <a:solidFill>
                            <a:schemeClr val="tx1"/>
                          </a:solidFill>
                          <a:effectLst/>
                          <a:latin typeface="Calibri" pitchFamily="34" charset="0"/>
                          <a:cs typeface="Calibri" pitchFamily="34" charset="0"/>
                        </a:rPr>
                        <a:t>Klapeler kapağı istenilen kuvvette tutmaz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Klapeler yeterince sıkılmadı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Emniyet vanasından önce içerideki basınç, kapak açılarak boşalır (yaralanma !)</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Klapelerin üzeri sıkılması gereken noktalar belirlenerek işaretlenir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12060">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1" i="0" u="none" strike="noStrike" cap="none" normalizeH="0" baseline="0" dirty="0" smtClean="0">
                          <a:ln>
                            <a:noFill/>
                          </a:ln>
                          <a:solidFill>
                            <a:schemeClr val="tx1"/>
                          </a:solidFill>
                          <a:effectLst/>
                          <a:latin typeface="Calibri" pitchFamily="34" charset="0"/>
                          <a:cs typeface="Calibri" pitchFamily="34" charset="0"/>
                        </a:rPr>
                        <a:t>FAZLA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smtClean="0">
                          <a:ln>
                            <a:noFill/>
                          </a:ln>
                          <a:solidFill>
                            <a:schemeClr val="tx1"/>
                          </a:solidFill>
                          <a:effectLst/>
                          <a:latin typeface="Calibri" pitchFamily="34" charset="0"/>
                          <a:cs typeface="Calibri" pitchFamily="34" charset="0"/>
                        </a:rPr>
                        <a:t>Isı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Basınç artar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Ocak açık bırakıldı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smtClean="0">
                          <a:ln>
                            <a:noFill/>
                          </a:ln>
                          <a:solidFill>
                            <a:schemeClr val="tx1"/>
                          </a:solidFill>
                          <a:effectLst/>
                          <a:latin typeface="Calibri" pitchFamily="34" charset="0"/>
                          <a:cs typeface="Calibri" pitchFamily="34" charset="0"/>
                        </a:rPr>
                        <a:t>Belirli bir seviyede emniyet vanası açılır</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400" b="0" i="0" u="none" strike="noStrike" cap="none" normalizeH="0" baseline="0" dirty="0" smtClean="0">
                          <a:ln>
                            <a:noFill/>
                          </a:ln>
                          <a:solidFill>
                            <a:schemeClr val="tx1"/>
                          </a:solidFill>
                          <a:effectLst/>
                          <a:latin typeface="Calibri" pitchFamily="34" charset="0"/>
                          <a:cs typeface="Calibri" pitchFamily="34" charset="0"/>
                        </a:rPr>
                        <a:t>Basıncın sürekli takibi ve ocak ateşinin kontrolü</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HAZOP REHBER KELİMELER</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4118079611"/>
      </p:ext>
    </p:extLst>
  </p:cSld>
  <p:clrMapOvr>
    <a:masterClrMapping/>
  </p:clrMapOvr>
  <p:transition>
    <p:fade/>
  </p:transition>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2308675575"/>
              </p:ext>
            </p:extLst>
          </p:nvPr>
        </p:nvGraphicFramePr>
        <p:xfrm>
          <a:off x="60345" y="873582"/>
          <a:ext cx="8830236" cy="5203365"/>
        </p:xfrm>
        <a:graphic>
          <a:graphicData uri="http://schemas.openxmlformats.org/drawingml/2006/table">
            <a:tbl>
              <a:tblPr firstRow="1" firstCol="1" bandRow="1">
                <a:effectLst>
                  <a:innerShdw blurRad="114300">
                    <a:prstClr val="black"/>
                  </a:innerShdw>
                </a:effectLst>
              </a:tblPr>
              <a:tblGrid>
                <a:gridCol w="1016102"/>
                <a:gridCol w="1079022"/>
                <a:gridCol w="1079022"/>
                <a:gridCol w="1131218"/>
                <a:gridCol w="1131218"/>
                <a:gridCol w="1131218"/>
                <a:gridCol w="1131218"/>
                <a:gridCol w="1131218"/>
              </a:tblGrid>
              <a:tr h="615079">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600" b="1" i="0" dirty="0" smtClean="0">
                          <a:solidFill>
                            <a:schemeClr val="tx1"/>
                          </a:solidFill>
                          <a:effectLst/>
                          <a:latin typeface="Cambria" pitchFamily="18" charset="0"/>
                          <a:ea typeface="Times New Roman"/>
                          <a:cs typeface="Times New Roman"/>
                        </a:rPr>
                        <a:t>HAZOP</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bg1">
                        <a:lumMod val="85000"/>
                      </a:schemeClr>
                    </a:solidFill>
                  </a:tcPr>
                </a:tc>
                <a:tc gridSpan="7">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2000" b="1" i="1" dirty="0" smtClean="0">
                          <a:solidFill>
                            <a:schemeClr val="bg1"/>
                          </a:solidFill>
                          <a:effectLst/>
                          <a:latin typeface="Cambria" pitchFamily="18" charset="0"/>
                          <a:ea typeface="Times New Roman"/>
                          <a:cs typeface="Times New Roman"/>
                        </a:rPr>
                        <a:t>KLAVUZ KELİMELER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1200" i="1" dirty="0" smtClean="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493104">
                <a:tc vMerge="1">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bg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FAZLA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HİÇ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TERS</a:t>
                      </a:r>
                      <a:endParaRPr kumimoji="0" lang="tr-TR" sz="1000" b="1" i="0" u="none" strike="noStrike" cap="none" normalizeH="0" baseline="0" dirty="0" smtClean="0">
                        <a:ln>
                          <a:noFill/>
                        </a:ln>
                        <a:solidFill>
                          <a:schemeClr val="bg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PARÇASI</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…KADAR İYİ</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…DEN BAŞKA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00B050"/>
                    </a:solidFill>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AKIŞ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Yüksek Akış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Düşük Akış</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Akış Yok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Akış Yönü Ters</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İçeriği Kaybetmek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BASINÇ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Yüksek Basınç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Düşük Basınç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Vakum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Kısmi Basınç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SICAKLIK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Yüksek Sıcaklık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Düşük Sıcaklık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68279">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SEVİYE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Yüksek Seviye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Düşük Seviye</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cap="none" normalizeH="0" baseline="0" dirty="0" smtClean="0">
                          <a:ln>
                            <a:noFill/>
                          </a:ln>
                          <a:solidFill>
                            <a:schemeClr val="tx1"/>
                          </a:solidFill>
                          <a:effectLst/>
                          <a:latin typeface="Calibri" pitchFamily="34" charset="0"/>
                          <a:cs typeface="Calibri" pitchFamily="34" charset="0"/>
                        </a:rPr>
                        <a:t>Seviye Yok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68279">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KOMPOZİSYONYADA DURUM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İlave Fazla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Kayıp Faz</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Durumun Değişmesi</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Yanlış İçerik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Yanlış Materyal</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Yüksek Reaksiyon Oranı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Düşük Reaksiyon Oranı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Reaksiyon Yok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Ters 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Eksik 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 Etki</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Yanlış Reaksiyon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ZAMAN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Çok Uzun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Çok Kısa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Yanlış Zaman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93104">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1" i="0" u="none" strike="noStrike" cap="none" normalizeH="0" baseline="0" dirty="0" smtClean="0">
                          <a:ln>
                            <a:noFill/>
                          </a:ln>
                          <a:solidFill>
                            <a:schemeClr val="bg1"/>
                          </a:solidFill>
                          <a:effectLst/>
                          <a:latin typeface="Calibri" pitchFamily="34" charset="0"/>
                          <a:cs typeface="Calibri" pitchFamily="34" charset="0"/>
                        </a:rPr>
                        <a:t>SIRA</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chemeClr val="accent2">
                        <a:lumMod val="50000"/>
                      </a:schemeClr>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1" u="none" strike="noStrike" cap="none" normalizeH="0" baseline="0" dirty="0" smtClean="0">
                          <a:ln>
                            <a:noFill/>
                          </a:ln>
                          <a:solidFill>
                            <a:schemeClr val="tx1"/>
                          </a:solidFill>
                          <a:effectLst/>
                          <a:latin typeface="Calibri" pitchFamily="34" charset="0"/>
                          <a:cs typeface="Calibri" pitchFamily="34" charset="0"/>
                        </a:rPr>
                        <a:t>Adım Çok Geç</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Adım Çok Erken</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Geriye Kalan Adım</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endPar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endParaRP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Geriye Kalan Adımın Parçası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Ekstra Eylem Dahil Olması</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marL="0" marR="0" lvl="0" indent="0" algn="l" defTabSz="947738" rtl="0" eaLnBrk="1" fontAlgn="base" latinLnBrk="0" hangingPunct="1">
                        <a:lnSpc>
                          <a:spcPct val="100000"/>
                        </a:lnSpc>
                        <a:spcBef>
                          <a:spcPct val="20000"/>
                        </a:spcBef>
                        <a:spcAft>
                          <a:spcPct val="0"/>
                        </a:spcAft>
                        <a:buClrTx/>
                        <a:buSzTx/>
                        <a:buFontTx/>
                        <a:buNone/>
                        <a:tabLst/>
                      </a:pPr>
                      <a:r>
                        <a:rPr kumimoji="0" lang="tr-TR" sz="1000" b="0" i="0" u="none" strike="noStrike" kern="1200" cap="none" normalizeH="0" baseline="0" dirty="0" smtClean="0">
                          <a:ln>
                            <a:noFill/>
                          </a:ln>
                          <a:solidFill>
                            <a:schemeClr val="tx1"/>
                          </a:solidFill>
                          <a:effectLst/>
                          <a:latin typeface="Calibri" pitchFamily="34" charset="0"/>
                          <a:ea typeface="+mn-ea"/>
                          <a:cs typeface="Calibri" pitchFamily="34" charset="0"/>
                        </a:rPr>
                        <a:t>Yanlış Eylem Almak</a:t>
                      </a:r>
                    </a:p>
                  </a:txBody>
                  <a:tcPr marL="88157" marR="88157" marT="44079" marB="44079" anchor="ctr" horzOverflow="overflow">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HAZOP REHBER KELİMELER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603098126"/>
      </p:ext>
    </p:extLst>
  </p:cSld>
  <p:clrMapOvr>
    <a:masterClrMapping/>
  </p:clrMapOvr>
  <p:transition>
    <p:fade/>
  </p:transition>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What if…?</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(What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İf…?)</a:t>
            </a: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Olursa Ne Olur 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2</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3611779759"/>
      </p:ext>
    </p:extLst>
  </p:cSld>
  <p:clrMapOvr>
    <a:masterClrMapping/>
  </p:clrMapOvr>
  <p:transition>
    <p:fade/>
  </p:transition>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METODOLOJİSİ / OLURSA NE OLUR…?</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2233365360"/>
              </p:ext>
            </p:extLst>
          </p:nvPr>
        </p:nvGraphicFramePr>
        <p:xfrm>
          <a:off x="161924" y="1098551"/>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What</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ıf</a:t>
                      </a:r>
                      <a:r>
                        <a:rPr kumimoji="0" lang="tr-TR" sz="2400" b="1" i="1" u="none" strike="noStrike" cap="none" normalizeH="0" baseline="0" dirty="0" smtClean="0">
                          <a:ln>
                            <a:noFill/>
                          </a:ln>
                          <a:solidFill>
                            <a:schemeClr val="bg1"/>
                          </a:solidFill>
                          <a:effectLst/>
                          <a:latin typeface="Calibri" pitchFamily="34" charset="0"/>
                          <a:cs typeface="Calibri" pitchFamily="34" charset="0"/>
                        </a:rPr>
                        <a:t>...? Analysis)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Olursa Ne Olur Analizi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Muhtemel kaza  ve olayları belirlemek, risk değerini azaltmak için metotlar geliştirmek.</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Proses geliştirme sürecinde, üretime başlama öncesinde, tesiste  değişiklik öncesinde.</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Tesise, ekipmana ve operasyona ait detaylı bilgi, çizim prosedür vb. dokümanlar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Muhtemel kaza ve olaylar ile risk kontrol ve indirme tekniklerinin tablo haline getirilmesi.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Her araştırma konusu için 2-3 deneyimli uzman gereklidir.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Zaman ve maliyet yüksektir. İlk kez uygulanan tesislerde hazırlık için ek bir süreye ihtiyaç vardır.</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175257351"/>
      </p:ext>
    </p:extLst>
  </p:cSld>
  <p:clrMapOvr>
    <a:masterClrMapping/>
  </p:clrMapOvr>
  <p:transition>
    <p:fade/>
  </p:transition>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What if…? AÇIKLAMA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Bu </a:t>
            </a:r>
            <a:r>
              <a:rPr lang="tr-TR" sz="2000" i="1" dirty="0" smtClean="0">
                <a:solidFill>
                  <a:srgbClr val="000000"/>
                </a:solidFill>
                <a:latin typeface="Calibri" pitchFamily="34" charset="0"/>
                <a:cs typeface="Calibri" pitchFamily="34" charset="0"/>
              </a:rPr>
              <a:t>metot, </a:t>
            </a:r>
            <a:r>
              <a:rPr lang="tr-TR" sz="2000" i="1" dirty="0">
                <a:solidFill>
                  <a:srgbClr val="000000"/>
                </a:solidFill>
                <a:latin typeface="Calibri" pitchFamily="34" charset="0"/>
                <a:cs typeface="Calibri" pitchFamily="34" charset="0"/>
              </a:rPr>
              <a:t>fabrika ziyaretleri ve prosedürlerin gözden geçirmesi esnasında </a:t>
            </a:r>
            <a:r>
              <a:rPr lang="tr-TR" sz="2000" i="1" dirty="0" smtClean="0">
                <a:solidFill>
                  <a:srgbClr val="000000"/>
                </a:solidFill>
                <a:latin typeface="Calibri" pitchFamily="34" charset="0"/>
                <a:cs typeface="Calibri" pitchFamily="34" charset="0"/>
              </a:rPr>
              <a:t>yararlıdır.</a:t>
            </a: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1000" i="1" dirty="0" smtClean="0">
                <a:solidFill>
                  <a:srgbClr val="000000"/>
                </a:solidFill>
                <a:latin typeface="Calibri" pitchFamily="34" charset="0"/>
                <a:cs typeface="Calibri" pitchFamily="34" charset="0"/>
              </a:rPr>
              <a:t> </a:t>
            </a:r>
            <a:endParaRPr lang="tr-TR" sz="1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a:t>
            </a:r>
            <a:r>
              <a:rPr lang="tr-TR" sz="2000" i="1" dirty="0" smtClean="0">
                <a:solidFill>
                  <a:srgbClr val="000000"/>
                </a:solidFill>
                <a:latin typeface="Calibri" pitchFamily="34" charset="0"/>
                <a:cs typeface="Calibri" pitchFamily="34" charset="0"/>
              </a:rPr>
              <a:t>Bu metot </a:t>
            </a:r>
            <a:r>
              <a:rPr lang="tr-TR" sz="2000" i="1" dirty="0">
                <a:solidFill>
                  <a:srgbClr val="000000"/>
                </a:solidFill>
                <a:latin typeface="Calibri" pitchFamily="34" charset="0"/>
                <a:cs typeface="Calibri" pitchFamily="34" charset="0"/>
              </a:rPr>
              <a:t>işlemlerin herhangi bir aşamasında uygulanabilir</a:t>
            </a:r>
            <a:r>
              <a:rPr lang="tr-TR" sz="2000" i="1" dirty="0" smtClean="0">
                <a:solidFill>
                  <a:srgbClr val="000000"/>
                </a:solidFill>
                <a:latin typeface="Calibri" pitchFamily="34" charset="0"/>
                <a:cs typeface="Calibri" pitchFamily="34" charset="0"/>
              </a:rPr>
              <a:t>.»</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«Hali hazırda var olan, kaçınılmaz potansiyel tehlikelerin tespit edilme oranını yükseltir.» </a:t>
            </a: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1000"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0755245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GÜVENLİK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«Risklerin </a:t>
            </a:r>
            <a:r>
              <a:rPr lang="tr-TR" sz="2000" b="1" i="1" dirty="0">
                <a:solidFill>
                  <a:srgbClr val="000000"/>
                </a:solidFill>
                <a:latin typeface="Calibri" pitchFamily="34" charset="0"/>
                <a:cs typeface="Calibri" pitchFamily="34" charset="0"/>
              </a:rPr>
              <a:t>tanımlanmış bir zaman aralığı </a:t>
            </a:r>
            <a:r>
              <a:rPr lang="tr-TR" sz="2000" b="1" i="1" dirty="0" smtClean="0">
                <a:solidFill>
                  <a:srgbClr val="000000"/>
                </a:solidFill>
                <a:latin typeface="Calibri" pitchFamily="34" charset="0"/>
                <a:cs typeface="Calibri" pitchFamily="34" charset="0"/>
              </a:rPr>
              <a:t>süresince, </a:t>
            </a:r>
            <a:r>
              <a:rPr lang="tr-TR" sz="2000" b="1" i="1" dirty="0">
                <a:solidFill>
                  <a:srgbClr val="000000"/>
                </a:solidFill>
                <a:latin typeface="Calibri" pitchFamily="34" charset="0"/>
                <a:cs typeface="Calibri" pitchFamily="34" charset="0"/>
              </a:rPr>
              <a:t>kabul edilebilir düzey </a:t>
            </a:r>
            <a:r>
              <a:rPr lang="tr-TR" sz="2000" b="1" i="1" dirty="0" smtClean="0">
                <a:solidFill>
                  <a:srgbClr val="000000"/>
                </a:solidFill>
                <a:latin typeface="Calibri" pitchFamily="34" charset="0"/>
                <a:cs typeface="Calibri" pitchFamily="34" charset="0"/>
              </a:rPr>
              <a:t>(KERD) içerisinde kalmasına güvenlik denir.»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«Zarar ve ziyan riskinin olmadığı durum»</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«Kabul edilmez </a:t>
            </a:r>
            <a:r>
              <a:rPr lang="tr-TR" sz="2000" b="1" i="1" dirty="0" smtClean="0">
                <a:solidFill>
                  <a:srgbClr val="000000"/>
                </a:solidFill>
                <a:latin typeface="Calibri" pitchFamily="34" charset="0"/>
                <a:cs typeface="Calibri" pitchFamily="34" charset="0"/>
              </a:rPr>
              <a:t>zararın </a:t>
            </a:r>
            <a:r>
              <a:rPr lang="tr-TR" sz="2000" b="1" i="1" dirty="0">
                <a:solidFill>
                  <a:srgbClr val="000000"/>
                </a:solidFill>
                <a:latin typeface="Calibri" pitchFamily="34" charset="0"/>
                <a:cs typeface="Calibri" pitchFamily="34" charset="0"/>
              </a:rPr>
              <a:t>riskinden uzak kalma durumu</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Tanım</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41114324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What if…? AÇIKLAMA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Bu yöntem genel </a:t>
            </a:r>
            <a:r>
              <a:rPr lang="tr-TR" sz="2000" b="1" i="1" dirty="0">
                <a:solidFill>
                  <a:srgbClr val="000000"/>
                </a:solidFill>
                <a:latin typeface="Calibri" pitchFamily="34" charset="0"/>
                <a:cs typeface="Calibri" pitchFamily="34" charset="0"/>
              </a:rPr>
              <a:t>soru olan “Olursa Ne Olur?” ile başlar ve sorulara verilen cevaplara dayanır.</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Aksaklıkların muhtemel sonuçları belirlenir ve sorumlu kişiler tarafından her </a:t>
            </a:r>
            <a:r>
              <a:rPr lang="tr-TR" sz="2000" i="1" dirty="0" smtClean="0">
                <a:solidFill>
                  <a:srgbClr val="000000"/>
                </a:solidFill>
                <a:latin typeface="Calibri" pitchFamily="34" charset="0"/>
                <a:cs typeface="Calibri" pitchFamily="34" charset="0"/>
              </a:rPr>
              <a:t>biri </a:t>
            </a:r>
            <a:r>
              <a:rPr lang="tr-TR" sz="2000" i="1" dirty="0">
                <a:solidFill>
                  <a:srgbClr val="000000"/>
                </a:solidFill>
                <a:latin typeface="Calibri" pitchFamily="34" charset="0"/>
                <a:cs typeface="Calibri" pitchFamily="34" charset="0"/>
              </a:rPr>
              <a:t>için </a:t>
            </a:r>
            <a:r>
              <a:rPr lang="tr-TR" sz="2000" i="1" dirty="0" smtClean="0">
                <a:solidFill>
                  <a:srgbClr val="000000"/>
                </a:solidFill>
                <a:latin typeface="Calibri" pitchFamily="34" charset="0"/>
                <a:cs typeface="Calibri" pitchFamily="34" charset="0"/>
              </a:rPr>
              <a:t>tavsiyeler tanımlanır.</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Risk değerlendirme raporunda, tehlikelerin tipini tarif etmek ve tavsiyeleri </a:t>
            </a:r>
            <a:r>
              <a:rPr lang="tr-TR" sz="2000" i="1" dirty="0" smtClean="0">
                <a:solidFill>
                  <a:srgbClr val="000000"/>
                </a:solidFill>
                <a:latin typeface="Calibri" pitchFamily="34" charset="0"/>
                <a:cs typeface="Calibri" pitchFamily="34" charset="0"/>
              </a:rPr>
              <a:t>değerlendirmek maksadıyla </a:t>
            </a:r>
            <a:r>
              <a:rPr lang="tr-TR" sz="2000" i="1" dirty="0">
                <a:solidFill>
                  <a:srgbClr val="000000"/>
                </a:solidFill>
                <a:latin typeface="Calibri" pitchFamily="34" charset="0"/>
                <a:cs typeface="Calibri" pitchFamily="34" charset="0"/>
              </a:rPr>
              <a:t>kullanılır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8241062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What if…? AÇIKLAMA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Az </a:t>
            </a:r>
            <a:r>
              <a:rPr lang="tr-TR" sz="2000" b="1" i="1" dirty="0">
                <a:solidFill>
                  <a:srgbClr val="000000"/>
                </a:solidFill>
                <a:latin typeface="Calibri" pitchFamily="34" charset="0"/>
                <a:cs typeface="Calibri" pitchFamily="34" charset="0"/>
              </a:rPr>
              <a:t>tecrübeli risk analistleri tarafından yürütülebilir</a:t>
            </a:r>
            <a:r>
              <a:rPr lang="tr-TR" sz="2000" b="1" i="1" dirty="0" smtClean="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Bu metot </a:t>
            </a:r>
            <a:r>
              <a:rPr lang="tr-TR" sz="2000" i="1" dirty="0">
                <a:solidFill>
                  <a:srgbClr val="000000"/>
                </a:solidFill>
                <a:latin typeface="Calibri" pitchFamily="34" charset="0"/>
                <a:cs typeface="Calibri" pitchFamily="34" charset="0"/>
              </a:rPr>
              <a:t>ile yapılan risk değerlendirmesinde, </a:t>
            </a:r>
            <a:r>
              <a:rPr lang="tr-TR" sz="2000" i="1" dirty="0" smtClean="0">
                <a:solidFill>
                  <a:srgbClr val="000000"/>
                </a:solidFill>
                <a:latin typeface="Calibri" pitchFamily="34" charset="0"/>
                <a:cs typeface="Calibri" pitchFamily="34" charset="0"/>
              </a:rPr>
              <a:t>risk analistinin </a:t>
            </a:r>
            <a:r>
              <a:rPr lang="tr-TR" sz="2000" i="1" dirty="0">
                <a:solidFill>
                  <a:srgbClr val="000000"/>
                </a:solidFill>
                <a:latin typeface="Calibri" pitchFamily="34" charset="0"/>
                <a:cs typeface="Calibri" pitchFamily="34" charset="0"/>
              </a:rPr>
              <a:t>dikkati </a:t>
            </a:r>
            <a:r>
              <a:rPr lang="tr-TR" sz="2000" i="1" dirty="0" smtClean="0">
                <a:solidFill>
                  <a:srgbClr val="000000"/>
                </a:solidFill>
                <a:latin typeface="Calibri" pitchFamily="34" charset="0"/>
                <a:cs typeface="Calibri" pitchFamily="34" charset="0"/>
              </a:rPr>
              <a:t>yalızca </a:t>
            </a:r>
            <a:r>
              <a:rPr lang="tr-TR" sz="2000" i="1" dirty="0">
                <a:solidFill>
                  <a:srgbClr val="000000"/>
                </a:solidFill>
                <a:latin typeface="Calibri" pitchFamily="34" charset="0"/>
                <a:cs typeface="Calibri" pitchFamily="34" charset="0"/>
              </a:rPr>
              <a:t>bir noktaya odaklanabilir yada analistin tecrübesi o noktadaki tehlikeyi görmesine </a:t>
            </a:r>
            <a:r>
              <a:rPr lang="tr-TR" sz="2000" i="1" dirty="0" smtClean="0">
                <a:solidFill>
                  <a:srgbClr val="000000"/>
                </a:solidFill>
                <a:latin typeface="Calibri" pitchFamily="34" charset="0"/>
                <a:cs typeface="Calibri" pitchFamily="34" charset="0"/>
              </a:rPr>
              <a:t>imkan </a:t>
            </a:r>
            <a:r>
              <a:rPr lang="tr-TR" sz="2000" i="1" dirty="0">
                <a:solidFill>
                  <a:srgbClr val="000000"/>
                </a:solidFill>
                <a:latin typeface="Calibri" pitchFamily="34" charset="0"/>
                <a:cs typeface="Calibri" pitchFamily="34" charset="0"/>
              </a:rPr>
              <a:t>vermez</a:t>
            </a:r>
            <a:r>
              <a:rPr lang="tr-TR" sz="2000" i="1" dirty="0" smtClean="0">
                <a:solidFill>
                  <a:srgbClr val="000000"/>
                </a:solidFill>
                <a:latin typeface="Calibri" pitchFamily="34" charset="0"/>
                <a:cs typeface="Calibri" pitchFamily="34" charset="0"/>
              </a:rPr>
              <a:t>.</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a:solidFill>
                  <a:srgbClr val="000000"/>
                </a:solidFill>
                <a:latin typeface="Calibri" pitchFamily="34" charset="0"/>
                <a:cs typeface="Calibri" pitchFamily="34" charset="0"/>
              </a:rPr>
              <a:t>Bu </a:t>
            </a:r>
            <a:r>
              <a:rPr lang="tr-TR" sz="2000" b="1" i="1" dirty="0" smtClean="0">
                <a:solidFill>
                  <a:srgbClr val="000000"/>
                </a:solidFill>
                <a:latin typeface="Calibri" pitchFamily="34" charset="0"/>
                <a:cs typeface="Calibri" pitchFamily="34" charset="0"/>
              </a:rPr>
              <a:t>metot </a:t>
            </a:r>
            <a:r>
              <a:rPr lang="tr-TR" sz="2000" b="1" i="1" dirty="0">
                <a:solidFill>
                  <a:srgbClr val="000000"/>
                </a:solidFill>
                <a:latin typeface="Calibri" pitchFamily="34" charset="0"/>
                <a:cs typeface="Calibri" pitchFamily="34" charset="0"/>
              </a:rPr>
              <a:t>çeşitli disiplinlerdeki takım üyelerinin tecrübelerine dayanması ve bu takımdaki üyelerin tecrübelerine göre sonuçların çok fazla </a:t>
            </a:r>
            <a:r>
              <a:rPr lang="tr-TR" sz="2000" b="1" i="1" dirty="0" smtClean="0">
                <a:solidFill>
                  <a:srgbClr val="000000"/>
                </a:solidFill>
                <a:latin typeface="Calibri" pitchFamily="34" charset="0"/>
                <a:cs typeface="Calibri" pitchFamily="34" charset="0"/>
              </a:rPr>
              <a:t>etkilenmesi nedeniyle </a:t>
            </a:r>
            <a:r>
              <a:rPr lang="tr-TR" sz="2000" b="1" i="1" dirty="0" smtClean="0">
                <a:solidFill>
                  <a:srgbClr val="000000"/>
                </a:solidFill>
                <a:latin typeface="Calibri" pitchFamily="34" charset="0"/>
                <a:cs typeface="Calibri" pitchFamily="34" charset="0"/>
              </a:rPr>
              <a:t>informel </a:t>
            </a:r>
            <a:r>
              <a:rPr lang="tr-TR" sz="2000" b="1" i="1" dirty="0">
                <a:solidFill>
                  <a:srgbClr val="000000"/>
                </a:solidFill>
                <a:latin typeface="Calibri" pitchFamily="34" charset="0"/>
                <a:cs typeface="Calibri" pitchFamily="34" charset="0"/>
              </a:rPr>
              <a:t>bir </a:t>
            </a:r>
            <a:r>
              <a:rPr lang="tr-TR" sz="2000" b="1" i="1" dirty="0" smtClean="0">
                <a:solidFill>
                  <a:srgbClr val="000000"/>
                </a:solidFill>
                <a:latin typeface="Calibri" pitchFamily="34" charset="0"/>
                <a:cs typeface="Calibri" pitchFamily="34" charset="0"/>
              </a:rPr>
              <a:t>metottur.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42325459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2915048417"/>
              </p:ext>
            </p:extLst>
          </p:nvPr>
        </p:nvGraphicFramePr>
        <p:xfrm>
          <a:off x="61278" y="1130756"/>
          <a:ext cx="8911272" cy="2889489"/>
        </p:xfrm>
        <a:graphic>
          <a:graphicData uri="http://schemas.openxmlformats.org/drawingml/2006/table">
            <a:tbl>
              <a:tblPr firstRow="1" firstCol="1" bandRow="1"/>
              <a:tblGrid>
                <a:gridCol w="2657915"/>
                <a:gridCol w="1345821"/>
                <a:gridCol w="1581586"/>
                <a:gridCol w="1571929"/>
                <a:gridCol w="1754021"/>
              </a:tblGrid>
              <a:tr h="626240">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Soru</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Sonuç</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Tavsiyeler</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Sorumlu</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Eylem Zamanı</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776654">
                <a:tc>
                  <a:txBody>
                    <a:bodyPr/>
                    <a:lstStyle/>
                    <a:p>
                      <a:pPr algn="ctr">
                        <a:spcAft>
                          <a:spcPts val="0"/>
                        </a:spcAft>
                      </a:pPr>
                      <a:r>
                        <a:rPr lang="tr-TR" sz="2000" b="1" i="1" dirty="0" smtClean="0">
                          <a:effectLst/>
                          <a:latin typeface="Calibri" pitchFamily="34" charset="0"/>
                          <a:cs typeface="Calibri" pitchFamily="34" charset="0"/>
                        </a:rPr>
                        <a:t>……….olursa ne olur?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744891">
                <a:tc>
                  <a:txBody>
                    <a:bodyPr/>
                    <a:lstStyle/>
                    <a:p>
                      <a:pPr algn="ctr">
                        <a:spcAft>
                          <a:spcPts val="0"/>
                        </a:spcAft>
                      </a:pPr>
                      <a:r>
                        <a:rPr lang="tr-TR" sz="2000" b="1" i="1" dirty="0" smtClean="0">
                          <a:effectLst/>
                          <a:latin typeface="Calibri" pitchFamily="34" charset="0"/>
                          <a:cs typeface="Calibri" pitchFamily="34" charset="0"/>
                        </a:rPr>
                        <a:t>…...….olursa ne olur?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741704">
                <a:tc>
                  <a:txBody>
                    <a:bodyPr/>
                    <a:lstStyle/>
                    <a:p>
                      <a:pPr algn="ctr">
                        <a:spcAft>
                          <a:spcPts val="0"/>
                        </a:spcAft>
                      </a:pPr>
                      <a:r>
                        <a:rPr lang="tr-TR" sz="2000" b="1" i="1" dirty="0" smtClean="0">
                          <a:effectLst/>
                          <a:latin typeface="Calibri" pitchFamily="34" charset="0"/>
                          <a:cs typeface="Calibri" pitchFamily="34" charset="0"/>
                        </a:rPr>
                        <a:t>……….olursa ne olur?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err="1" smtClean="0">
                <a:solidFill>
                  <a:srgbClr val="575757"/>
                </a:solidFill>
                <a:effectLst>
                  <a:innerShdw blurRad="63500" dist="50800" dir="8100000">
                    <a:prstClr val="black">
                      <a:alpha val="50000"/>
                    </a:prstClr>
                  </a:innerShdw>
                </a:effectLst>
                <a:latin typeface="Calibri" pitchFamily="34" charset="0"/>
                <a:cs typeface="Calibri" pitchFamily="34" charset="0"/>
              </a:rPr>
              <a:t>What</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 </a:t>
            </a:r>
            <a:r>
              <a:rPr lang="tr-TR" sz="3200" b="1" dirty="0" err="1" smtClean="0">
                <a:solidFill>
                  <a:srgbClr val="575757"/>
                </a:solidFill>
                <a:effectLst>
                  <a:innerShdw blurRad="63500" dist="50800" dir="8100000">
                    <a:prstClr val="black">
                      <a:alpha val="50000"/>
                    </a:prstClr>
                  </a:innerShdw>
                </a:effectLst>
                <a:latin typeface="Calibri" pitchFamily="34" charset="0"/>
                <a:cs typeface="Calibri" pitchFamily="34" charset="0"/>
              </a:rPr>
              <a:t>if</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 RİSK DEĞERLENDİRMESİ</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3" name="Metin kutusu 2"/>
          <p:cNvSpPr txBox="1"/>
          <p:nvPr/>
        </p:nvSpPr>
        <p:spPr>
          <a:xfrm>
            <a:off x="2714625" y="4095750"/>
            <a:ext cx="6210299" cy="400110"/>
          </a:xfrm>
          <a:prstGeom prst="rect">
            <a:avLst/>
          </a:prstGeom>
          <a:noFill/>
        </p:spPr>
        <p:txBody>
          <a:bodyPr wrap="square" rtlCol="0">
            <a:spAutoFit/>
          </a:bodyPr>
          <a:lstStyle/>
          <a:p>
            <a:r>
              <a:rPr lang="tr-TR" sz="2000" b="1" i="1" dirty="0" smtClean="0">
                <a:latin typeface="Calibri" pitchFamily="34" charset="0"/>
                <a:cs typeface="Calibri" pitchFamily="34" charset="0"/>
              </a:rPr>
              <a:t>Açıklama; Bu metotta risklere sayısal değerler verilmez!</a:t>
            </a:r>
            <a:endParaRPr lang="tr-TR" sz="2000" b="1" i="1" dirty="0">
              <a:latin typeface="Calibri" pitchFamily="34" charset="0"/>
              <a:cs typeface="Calibri" pitchFamily="34" charset="0"/>
            </a:endParaRPr>
          </a:p>
        </p:txBody>
      </p:sp>
      <p:grpSp>
        <p:nvGrpSpPr>
          <p:cNvPr id="5" name="Grup 4"/>
          <p:cNvGrpSpPr/>
          <p:nvPr/>
        </p:nvGrpSpPr>
        <p:grpSpPr>
          <a:xfrm>
            <a:off x="117054" y="4772462"/>
            <a:ext cx="6162416" cy="663371"/>
            <a:chOff x="2644311" y="5451679"/>
            <a:chExt cx="6162416" cy="663371"/>
          </a:xfrm>
        </p:grpSpPr>
        <p:grpSp>
          <p:nvGrpSpPr>
            <p:cNvPr id="6" name="Group 51"/>
            <p:cNvGrpSpPr>
              <a:grpSpLocks/>
            </p:cNvGrpSpPr>
            <p:nvPr/>
          </p:nvGrpSpPr>
          <p:grpSpPr bwMode="auto">
            <a:xfrm>
              <a:off x="2644311" y="5451679"/>
              <a:ext cx="648968" cy="663371"/>
              <a:chOff x="1868" y="1082"/>
              <a:chExt cx="1942" cy="1942"/>
            </a:xfrm>
          </p:grpSpPr>
          <p:sp>
            <p:nvSpPr>
              <p:cNvPr id="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9"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1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12"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13"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14"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15" name="Group 58"/>
              <p:cNvGrpSpPr>
                <a:grpSpLocks noChangeAspect="1"/>
              </p:cNvGrpSpPr>
              <p:nvPr/>
            </p:nvGrpSpPr>
            <p:grpSpPr bwMode="auto">
              <a:xfrm>
                <a:off x="2808" y="2807"/>
                <a:ext cx="62" cy="63"/>
                <a:chOff x="1684" y="2400"/>
                <a:chExt cx="41" cy="41"/>
              </a:xfrm>
            </p:grpSpPr>
            <p:sp>
              <p:nvSpPr>
                <p:cNvPr id="20"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1"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16" name="Group 61"/>
              <p:cNvGrpSpPr>
                <a:grpSpLocks noChangeAspect="1"/>
              </p:cNvGrpSpPr>
              <p:nvPr/>
            </p:nvGrpSpPr>
            <p:grpSpPr bwMode="auto">
              <a:xfrm>
                <a:off x="2808" y="1211"/>
                <a:ext cx="62" cy="63"/>
                <a:chOff x="1684" y="2400"/>
                <a:chExt cx="41" cy="41"/>
              </a:xfrm>
            </p:grpSpPr>
            <p:sp>
              <p:nvSpPr>
                <p:cNvPr id="18"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19"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17"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Sayısal değer kullanmaması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849314784"/>
      </p:ext>
    </p:extLst>
  </p:cSld>
  <p:clrMapOvr>
    <a:masterClrMapping/>
  </p:clrMapOvr>
  <p:transition>
    <p:fade/>
  </p:transition>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PHA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(Preliminary Hazard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Analysis)</a:t>
            </a: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Ön Tehlike 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3</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1550738216"/>
      </p:ext>
    </p:extLst>
  </p:cSld>
  <p:clrMapOvr>
    <a:masterClrMapping/>
  </p:clrMapOvr>
  <p:transition>
    <p:fade/>
  </p:transition>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ETA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3602310132"/>
              </p:ext>
            </p:extLst>
          </p:nvPr>
        </p:nvGraphicFramePr>
        <p:xfrm>
          <a:off x="161924" y="1050926"/>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PHA </a:t>
                      </a:r>
                      <a:r>
                        <a:rPr kumimoji="0" lang="en-US" sz="2400" b="1" i="1" u="none" strike="noStrike" cap="none" normalizeH="0" baseline="0" dirty="0" smtClean="0">
                          <a:ln>
                            <a:noFill/>
                          </a:ln>
                          <a:solidFill>
                            <a:schemeClr val="bg1"/>
                          </a:solidFill>
                          <a:effectLst/>
                          <a:latin typeface="Calibri" pitchFamily="34" charset="0"/>
                          <a:cs typeface="Calibri" pitchFamily="34" charset="0"/>
                        </a:rPr>
                        <a:t>(Preliminary Hazard Analysis</a:t>
                      </a:r>
                      <a:r>
                        <a:rPr kumimoji="0" lang="tr-TR" sz="2400" b="1" i="1" u="none" strike="noStrike" cap="none" normalizeH="0" baseline="0" dirty="0" smtClean="0">
                          <a:ln>
                            <a:noFill/>
                          </a:ln>
                          <a:solidFill>
                            <a:schemeClr val="bg1"/>
                          </a:solidFill>
                          <a:effectLst/>
                          <a:latin typeface="Calibri" pitchFamily="34" charset="0"/>
                          <a:cs typeface="Calibri"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noProof="0" dirty="0" smtClean="0">
                          <a:ln>
                            <a:noFill/>
                          </a:ln>
                          <a:solidFill>
                            <a:schemeClr val="bg1"/>
                          </a:solidFill>
                          <a:effectLst/>
                          <a:latin typeface="Calibri" pitchFamily="34" charset="0"/>
                          <a:cs typeface="Calibri" pitchFamily="34" charset="0"/>
                        </a:rPr>
                        <a:t>Ön Tehlike Analizi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Ön tehlike  belirlemesi ve gerekli tasarım verilerinin  derlenmesi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 öncesi aşamada</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 kriterleri; İş ekipmanları ve Hammadde özellikleri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Tehlike listeleri ve güvenlik tavsiyeleri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Tecrübeli iki teknik eleman</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Oldukça kısa süre, Maliyeti düşüktür</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949401697"/>
      </p:ext>
    </p:extLst>
  </p:cSld>
  <p:clrMapOvr>
    <a:masterClrMapping/>
  </p:clrMapOvr>
  <p:transition>
    <p:fade/>
  </p:transition>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PHA AMAÇ</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İşletmenin-tesisin </a:t>
            </a:r>
            <a:r>
              <a:rPr lang="tr-TR" sz="2000" b="1" i="1" dirty="0">
                <a:solidFill>
                  <a:srgbClr val="000000"/>
                </a:solidFill>
                <a:latin typeface="Calibri" pitchFamily="34" charset="0"/>
                <a:cs typeface="Calibri" pitchFamily="34" charset="0"/>
              </a:rPr>
              <a:t>tasarımı aşamasında tehlikelerin analizi için kullanılan tehlike değerlendirme </a:t>
            </a:r>
            <a:r>
              <a:rPr lang="tr-TR" sz="2000" b="1" i="1" dirty="0" smtClean="0">
                <a:solidFill>
                  <a:srgbClr val="000000"/>
                </a:solidFill>
                <a:latin typeface="Calibri" pitchFamily="34" charset="0"/>
                <a:cs typeface="Calibri" pitchFamily="34" charset="0"/>
              </a:rPr>
              <a:t>tekniğidir.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475" y="5451578"/>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Hangi amaç için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4793635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C00000"/>
                </a:solidFill>
                <a:effectLst>
                  <a:innerShdw blurRad="63500" dist="50800" dir="8100000">
                    <a:prstClr val="black">
                      <a:alpha val="50000"/>
                    </a:prstClr>
                  </a:innerShdw>
                </a:effectLst>
                <a:latin typeface="Calibri" pitchFamily="34" charset="0"/>
                <a:cs typeface="Calibri" pitchFamily="34" charset="0"/>
              </a:rPr>
              <a:t>PHA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YÖNTEMİYLE RİSK ANALİZİ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4" name="Tablo 3"/>
          <p:cNvGraphicFramePr>
            <a:graphicFrameLocks noGrp="1"/>
          </p:cNvGraphicFramePr>
          <p:nvPr>
            <p:extLst>
              <p:ext uri="{D42A27DB-BD31-4B8C-83A1-F6EECF244321}">
                <p14:modId xmlns:p14="http://schemas.microsoft.com/office/powerpoint/2010/main" val="131918133"/>
              </p:ext>
            </p:extLst>
          </p:nvPr>
        </p:nvGraphicFramePr>
        <p:xfrm>
          <a:off x="190499" y="1144900"/>
          <a:ext cx="8191502" cy="3959065"/>
        </p:xfrm>
        <a:graphic>
          <a:graphicData uri="http://schemas.openxmlformats.org/drawingml/2006/table">
            <a:tbl>
              <a:tblPr firstRow="1" bandRow="1">
                <a:effectLst>
                  <a:innerShdw blurRad="114300">
                    <a:prstClr val="black"/>
                  </a:innerShdw>
                </a:effectLst>
                <a:tableStyleId>{5940675A-B579-460E-94D1-54222C63F5DA}</a:tableStyleId>
              </a:tblPr>
              <a:tblGrid>
                <a:gridCol w="1152412"/>
                <a:gridCol w="1369906"/>
                <a:gridCol w="529432"/>
                <a:gridCol w="1153160"/>
                <a:gridCol w="1303275"/>
                <a:gridCol w="1328864"/>
                <a:gridCol w="1354453"/>
              </a:tblGrid>
              <a:tr h="505301">
                <a:tc rowSpan="3" gridSpan="3">
                  <a:txBody>
                    <a:bodyPr/>
                    <a:lstStyle/>
                    <a:p>
                      <a:pPr algn="ctr"/>
                      <a:r>
                        <a:rPr lang="tr-TR" sz="3200" b="1" dirty="0" smtClean="0">
                          <a:solidFill>
                            <a:schemeClr val="tx1"/>
                          </a:solidFill>
                          <a:latin typeface="Calibri" pitchFamily="34" charset="0"/>
                          <a:cs typeface="Calibri" pitchFamily="34" charset="0"/>
                        </a:rPr>
                        <a:t>PHA</a:t>
                      </a:r>
                    </a:p>
                    <a:p>
                      <a:pPr algn="ctr"/>
                      <a:r>
                        <a:rPr lang="tr-TR" sz="2000" b="1" dirty="0" smtClean="0">
                          <a:solidFill>
                            <a:schemeClr val="tx1"/>
                          </a:solidFill>
                          <a:latin typeface="Calibri" pitchFamily="34" charset="0"/>
                          <a:cs typeface="Calibri" pitchFamily="34" charset="0"/>
                        </a:rPr>
                        <a:t>R </a:t>
                      </a:r>
                      <a:r>
                        <a:rPr lang="tr-TR" sz="2000" b="0" dirty="0" smtClean="0">
                          <a:solidFill>
                            <a:schemeClr val="tx1"/>
                          </a:solidFill>
                          <a:latin typeface="Calibri" pitchFamily="34" charset="0"/>
                          <a:cs typeface="Calibri" pitchFamily="34" charset="0"/>
                        </a:rPr>
                        <a:t>=</a:t>
                      </a:r>
                      <a:r>
                        <a:rPr lang="tr-TR" sz="2000" b="1" dirty="0" smtClean="0">
                          <a:solidFill>
                            <a:schemeClr val="tx1"/>
                          </a:solidFill>
                          <a:latin typeface="Calibri" pitchFamily="34" charset="0"/>
                          <a:cs typeface="Calibri" pitchFamily="34" charset="0"/>
                        </a:rPr>
                        <a:t> OLASILIK</a:t>
                      </a:r>
                      <a:r>
                        <a:rPr lang="tr-TR" sz="2000" b="0" baseline="0" dirty="0" smtClean="0">
                          <a:solidFill>
                            <a:schemeClr val="tx1"/>
                          </a:solidFill>
                          <a:latin typeface="Calibri" pitchFamily="34" charset="0"/>
                          <a:cs typeface="Calibri" pitchFamily="34" charset="0"/>
                        </a:rPr>
                        <a:t> x </a:t>
                      </a:r>
                      <a:r>
                        <a:rPr lang="tr-TR" sz="2000" b="1" dirty="0" smtClean="0">
                          <a:solidFill>
                            <a:schemeClr val="tx1"/>
                          </a:solidFill>
                          <a:latin typeface="Calibri" pitchFamily="34" charset="0"/>
                          <a:cs typeface="Calibri" pitchFamily="34" charset="0"/>
                        </a:rPr>
                        <a:t>ŞİDDET</a:t>
                      </a:r>
                      <a:endParaRPr lang="tr-TR" sz="2000" b="1" dirty="0">
                        <a:solidFill>
                          <a:schemeClr val="tx1"/>
                        </a:solidFill>
                        <a:latin typeface="Calibri" pitchFamily="34" charset="0"/>
                        <a:cs typeface="Calibri" pitchFamily="34" charset="0"/>
                      </a:endParaRPr>
                    </a:p>
                  </a:txBody>
                  <a:tcPr anchor="ctr" anchorCtr="1">
                    <a:solidFill>
                      <a:schemeClr val="bg1">
                        <a:lumMod val="95000"/>
                      </a:schemeClr>
                    </a:solidFill>
                  </a:tcPr>
                </a:tc>
                <a:tc rowSpan="3" h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rowSpan="3"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gridSpan="4">
                  <a:txBody>
                    <a:bodyPr/>
                    <a:lstStyle/>
                    <a:p>
                      <a:pPr algn="ctr"/>
                      <a:r>
                        <a:rPr lang="tr-TR" sz="1400" b="1" i="1" dirty="0" smtClean="0">
                          <a:solidFill>
                            <a:schemeClr val="tx1"/>
                          </a:solidFill>
                          <a:latin typeface="Cambria" pitchFamily="18" charset="0"/>
                          <a:cs typeface="Calibri" pitchFamily="34" charset="0"/>
                        </a:rPr>
                        <a:t>ŞİDDET</a:t>
                      </a: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r>
              <a:tr h="505301">
                <a:tc gridSpan="3" v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hMerge="1" v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hMerge="1"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err="1" smtClean="0">
                          <a:solidFill>
                            <a:schemeClr val="tx1"/>
                          </a:solidFill>
                          <a:latin typeface="Calibri" pitchFamily="34" charset="0"/>
                          <a:cs typeface="Calibri" pitchFamily="34" charset="0"/>
                        </a:rPr>
                        <a:t>Katostrofik</a:t>
                      </a:r>
                      <a:endParaRPr lang="tr-TR" sz="1400" b="1" i="1" dirty="0" smtClean="0">
                        <a:solidFill>
                          <a:schemeClr val="tx1"/>
                        </a:solidFill>
                        <a:latin typeface="Calibri" pitchFamily="34" charset="0"/>
                        <a:cs typeface="Calibri" pitchFamily="34" charset="0"/>
                      </a:endParaRPr>
                    </a:p>
                    <a:p>
                      <a:pPr algn="ctr"/>
                      <a:r>
                        <a:rPr lang="tr-TR" sz="1000" b="0" i="1" dirty="0" smtClean="0">
                          <a:solidFill>
                            <a:schemeClr val="tx1"/>
                          </a:solidFill>
                          <a:latin typeface="Calibri" pitchFamily="34" charset="0"/>
                          <a:cs typeface="Calibri" pitchFamily="34" charset="0"/>
                        </a:rPr>
                        <a:t>Felakete Yol Açan</a:t>
                      </a: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Tehlikeli</a:t>
                      </a: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Marjinal</a:t>
                      </a:r>
                    </a:p>
                    <a:p>
                      <a:pPr algn="ctr"/>
                      <a:r>
                        <a:rPr lang="tr-TR" sz="1000" b="0" i="1" dirty="0" smtClean="0">
                          <a:solidFill>
                            <a:schemeClr val="tx1"/>
                          </a:solidFill>
                          <a:latin typeface="Calibri" pitchFamily="34" charset="0"/>
                          <a:cs typeface="Calibri" pitchFamily="34" charset="0"/>
                        </a:rPr>
                        <a:t>Pek Az</a:t>
                      </a:r>
                      <a:endParaRPr lang="tr-TR" sz="1000" b="0"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Önemsiz</a:t>
                      </a:r>
                    </a:p>
                  </a:txBody>
                  <a:tcPr anchor="ctr" anchorCtr="1">
                    <a:solidFill>
                      <a:schemeClr val="bg1">
                        <a:lumMod val="95000"/>
                      </a:schemeClr>
                    </a:solidFill>
                  </a:tcPr>
                </a:tc>
              </a:tr>
              <a:tr h="371318">
                <a:tc gridSpan="3"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2">
                        <a:lumMod val="20000"/>
                        <a:lumOff val="80000"/>
                      </a:schemeClr>
                    </a:solidFill>
                  </a:tcPr>
                </a:tc>
                <a:tc hMerge="1"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2">
                        <a:lumMod val="20000"/>
                        <a:lumOff val="80000"/>
                      </a:schemeClr>
                    </a:solidFill>
                  </a:tcPr>
                </a:tc>
                <a:tc hMerge="1" vMerge="1">
                  <a:txBody>
                    <a:bodyPr/>
                    <a:lstStyle/>
                    <a:p>
                      <a:pPr algn="ct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nchorCtr="1">
                    <a:solidFill>
                      <a:schemeClr val="bg2">
                        <a:lumMod val="20000"/>
                        <a:lumOff val="80000"/>
                      </a:schemeClr>
                    </a:solidFill>
                  </a:tcPr>
                </a:tc>
              </a:tr>
              <a:tr h="505301">
                <a:tc rowSpan="5">
                  <a:txBody>
                    <a:bodyPr/>
                    <a:lstStyle/>
                    <a:p>
                      <a:pPr algn="ctr"/>
                      <a:r>
                        <a:rPr lang="tr-TR" sz="1400" b="1" i="1" dirty="0" smtClean="0">
                          <a:solidFill>
                            <a:schemeClr val="tx1"/>
                          </a:solidFill>
                          <a:latin typeface="Cambria" pitchFamily="18" charset="0"/>
                          <a:cs typeface="Calibri" pitchFamily="34" charset="0"/>
                        </a:rPr>
                        <a:t>FREKANS</a:t>
                      </a:r>
                      <a:endParaRPr lang="tr-TR" sz="1400" b="1" i="1" dirty="0">
                        <a:solidFill>
                          <a:schemeClr val="tx1"/>
                        </a:solidFill>
                        <a:latin typeface="Cambria" pitchFamily="18"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Çok Sık Tekrarlanan</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A</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1A</a:t>
                      </a:r>
                      <a:endParaRPr lang="tr-TR" sz="1800" b="1" dirty="0">
                        <a:solidFill>
                          <a:schemeClr val="tx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2A</a:t>
                      </a:r>
                      <a:endParaRPr lang="tr-TR" sz="1800" b="1" dirty="0">
                        <a:solidFill>
                          <a:schemeClr val="tx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3A</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4A</a:t>
                      </a:r>
                      <a:endParaRPr lang="tr-TR" sz="1800" b="1" dirty="0">
                        <a:solidFill>
                          <a:schemeClr val="tx1"/>
                        </a:solidFill>
                        <a:latin typeface="Cambria" pitchFamily="18" charset="0"/>
                      </a:endParaRPr>
                    </a:p>
                  </a:txBody>
                  <a:tcPr anchor="ctr" anchorCtr="1">
                    <a:solidFill>
                      <a:srgbClr val="FFFF0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Muhtemel</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B</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1B</a:t>
                      </a:r>
                      <a:endParaRPr lang="tr-TR" sz="1800" b="1" dirty="0">
                        <a:solidFill>
                          <a:schemeClr val="tx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2B</a:t>
                      </a:r>
                      <a:endParaRPr lang="tr-TR" sz="1800" b="1" dirty="0">
                        <a:solidFill>
                          <a:schemeClr val="tx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3B</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4B</a:t>
                      </a:r>
                      <a:endParaRPr lang="tr-TR" sz="1800" b="1" dirty="0">
                        <a:solidFill>
                          <a:schemeClr val="tx1"/>
                        </a:solidFill>
                        <a:latin typeface="Cambria" pitchFamily="18" charset="0"/>
                      </a:endParaRPr>
                    </a:p>
                  </a:txBody>
                  <a:tcPr anchor="ctr" anchorCtr="1">
                    <a:solidFill>
                      <a:srgbClr val="FFFF0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Ara Sıra Olan</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C</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1C</a:t>
                      </a:r>
                      <a:endParaRPr lang="tr-TR" sz="1800" b="1" dirty="0">
                        <a:solidFill>
                          <a:schemeClr val="tx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2C</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3C</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4C</a:t>
                      </a:r>
                      <a:endParaRPr lang="tr-TR" sz="1800" b="1" dirty="0">
                        <a:solidFill>
                          <a:schemeClr val="tx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Pek Az</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D</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1D</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2D</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3D</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4D</a:t>
                      </a:r>
                      <a:endParaRPr lang="tr-TR" sz="1800" b="1" dirty="0">
                        <a:solidFill>
                          <a:schemeClr val="tx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İhtimal Dışı</a:t>
                      </a:r>
                    </a:p>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a:t>
                      </a:r>
                      <a:r>
                        <a:rPr lang="tr-TR" sz="1400" b="1" i="1" dirty="0" err="1" smtClean="0">
                          <a:solidFill>
                            <a:schemeClr val="tx1"/>
                          </a:solidFill>
                          <a:latin typeface="Calibri" pitchFamily="34" charset="0"/>
                          <a:cs typeface="Calibri" pitchFamily="34" charset="0"/>
                        </a:rPr>
                        <a:t>Olanıksız</a:t>
                      </a:r>
                      <a:r>
                        <a:rPr lang="tr-TR" sz="1400" b="1" i="1" dirty="0" smtClean="0">
                          <a:solidFill>
                            <a:schemeClr val="tx1"/>
                          </a:solidFill>
                          <a:latin typeface="Calibri" pitchFamily="34" charset="0"/>
                          <a:cs typeface="Calibri" pitchFamily="34" charset="0"/>
                        </a:rPr>
                        <a:t>)</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E</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1E</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2E</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3E</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4E</a:t>
                      </a:r>
                      <a:endParaRPr lang="tr-TR" sz="1800" b="1" dirty="0">
                        <a:solidFill>
                          <a:schemeClr val="tx1"/>
                        </a:solidFill>
                        <a:latin typeface="Cambria" pitchFamily="18" charset="0"/>
                      </a:endParaRPr>
                    </a:p>
                  </a:txBody>
                  <a:tcPr anchor="ctr" anchorCtr="1">
                    <a:solidFill>
                      <a:srgbClr val="00B050"/>
                    </a:solidFill>
                  </a:tcPr>
                </a:tc>
              </a:tr>
            </a:tbl>
          </a:graphicData>
        </a:graphic>
      </p:graphicFrame>
      <p:graphicFrame>
        <p:nvGraphicFramePr>
          <p:cNvPr id="10" name="Tablo 9"/>
          <p:cNvGraphicFramePr>
            <a:graphicFrameLocks noGrp="1"/>
          </p:cNvGraphicFramePr>
          <p:nvPr>
            <p:extLst>
              <p:ext uri="{D42A27DB-BD31-4B8C-83A1-F6EECF244321}">
                <p14:modId xmlns:p14="http://schemas.microsoft.com/office/powerpoint/2010/main" val="2658312993"/>
              </p:ext>
            </p:extLst>
          </p:nvPr>
        </p:nvGraphicFramePr>
        <p:xfrm>
          <a:off x="231797" y="6006081"/>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00B050"/>
                    </a:solidFill>
                  </a:tcPr>
                </a:tc>
                <a:tc>
                  <a:txBody>
                    <a:bodyPr/>
                    <a:lstStyle/>
                    <a:p>
                      <a:r>
                        <a:rPr lang="tr-TR" smtClean="0">
                          <a:solidFill>
                            <a:schemeClr val="tx1"/>
                          </a:solidFill>
                          <a:latin typeface="Calibri" pitchFamily="34" charset="0"/>
                          <a:cs typeface="Calibri" pitchFamily="34" charset="0"/>
                        </a:rPr>
                        <a:t>Ciddi</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graphicFrame>
        <p:nvGraphicFramePr>
          <p:cNvPr id="11" name="Tablo 10"/>
          <p:cNvGraphicFramePr>
            <a:graphicFrameLocks noGrp="1"/>
          </p:cNvGraphicFramePr>
          <p:nvPr>
            <p:extLst>
              <p:ext uri="{D42A27DB-BD31-4B8C-83A1-F6EECF244321}">
                <p14:modId xmlns:p14="http://schemas.microsoft.com/office/powerpoint/2010/main" val="527575571"/>
              </p:ext>
            </p:extLst>
          </p:nvPr>
        </p:nvGraphicFramePr>
        <p:xfrm>
          <a:off x="238125" y="5596279"/>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FFFF00"/>
                    </a:solidFill>
                  </a:tcPr>
                </a:tc>
                <a:tc>
                  <a:txBody>
                    <a:bodyPr/>
                    <a:lstStyle/>
                    <a:p>
                      <a:r>
                        <a:rPr lang="tr-TR" dirty="0" smtClean="0">
                          <a:solidFill>
                            <a:schemeClr val="tx1"/>
                          </a:solidFill>
                          <a:latin typeface="Calibri" pitchFamily="34" charset="0"/>
                          <a:cs typeface="Calibri" pitchFamily="34" charset="0"/>
                        </a:rPr>
                        <a:t>Orta</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graphicFrame>
        <p:nvGraphicFramePr>
          <p:cNvPr id="12" name="Tablo 11"/>
          <p:cNvGraphicFramePr>
            <a:graphicFrameLocks noGrp="1"/>
          </p:cNvGraphicFramePr>
          <p:nvPr>
            <p:extLst>
              <p:ext uri="{D42A27DB-BD31-4B8C-83A1-F6EECF244321}">
                <p14:modId xmlns:p14="http://schemas.microsoft.com/office/powerpoint/2010/main" val="1999805803"/>
              </p:ext>
            </p:extLst>
          </p:nvPr>
        </p:nvGraphicFramePr>
        <p:xfrm>
          <a:off x="241322" y="5183335"/>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FF0000"/>
                    </a:solidFill>
                  </a:tcPr>
                </a:tc>
                <a:tc>
                  <a:txBody>
                    <a:bodyPr/>
                    <a:lstStyle/>
                    <a:p>
                      <a:r>
                        <a:rPr lang="tr-TR" dirty="0" smtClean="0">
                          <a:solidFill>
                            <a:schemeClr val="tx1"/>
                          </a:solidFill>
                          <a:latin typeface="Calibri" pitchFamily="34" charset="0"/>
                          <a:cs typeface="Calibri" pitchFamily="34" charset="0"/>
                        </a:rPr>
                        <a:t>Yüksek</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spTree>
    <p:extLst>
      <p:ext uri="{BB962C8B-B14F-4D97-AF65-F5344CB8AC3E}">
        <p14:creationId xmlns:p14="http://schemas.microsoft.com/office/powerpoint/2010/main" val="2895903175"/>
      </p:ext>
    </p:extLst>
  </p:cSld>
  <p:clrMapOvr>
    <a:masterClrMapping/>
  </p:clrMapOvr>
  <p:transition>
    <p:fade/>
  </p:transition>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CCA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(Cause-Consequence Analysis)</a:t>
            </a:r>
            <a:endPar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endParaRP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Neden - Sonuç 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4</a:t>
            </a:r>
            <a:endParaRPr lang="tr-TR" sz="7200" b="1" dirty="0">
              <a:latin typeface="Cambria" pitchFamily="18" charset="0"/>
            </a:endParaRPr>
          </a:p>
        </p:txBody>
      </p:sp>
    </p:spTree>
    <p:extLst>
      <p:ext uri="{BB962C8B-B14F-4D97-AF65-F5344CB8AC3E}">
        <p14:creationId xmlns:p14="http://schemas.microsoft.com/office/powerpoint/2010/main" val="2051141037"/>
      </p:ext>
    </p:extLst>
  </p:cSld>
  <p:clrMapOvr>
    <a:masterClrMapping/>
  </p:clrMapOvr>
  <p:transition>
    <p:fade/>
  </p:transition>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ETA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1230027360"/>
              </p:ext>
            </p:extLst>
          </p:nvPr>
        </p:nvGraphicFramePr>
        <p:xfrm>
          <a:off x="161924" y="1089026"/>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CCA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Cause-Consequence</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Analaysis</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Sebep Sonuç Analizi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Potansiyel kazaların ve zincirleme olayların ve bunların temel sebeplerinin bulunması.</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 veya işletme aşamasındaki bir tesiste potansiyel kazaların ve  sebeplerinin belirlenmesi için kullanılır.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Kazalara neden olabilecek bileşen kusurları ve süreç hatalarına ait detaylı bilgiler ile kazanın sonuçlarını etkileyebilecek İSG ve acil durum prosedür ve sistem</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Muhtemel kazalar ve zincirleme olaylar ile bunların temel sebepleri belirlenir.</a:t>
                      </a:r>
                    </a:p>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Nitel ve gerekli ön bilgiler sağlandığında nicel sonuçlara ulaşılabilir.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Biri bu yöntemi iyi bilen diğerleri tesisi, prosesleri ve sistemler arası ilişkileri tanıyan deneyimli kişilerden oluşan 2-4 kişi ile yeterlidir. </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İstenilen detaylara bağlı olarak bir hafta veya 2-6 haftalık bir süre gerekir.</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2300396098"/>
      </p:ext>
    </p:extLst>
  </p:cSld>
  <p:clrMapOvr>
    <a:masterClrMapping/>
  </p:clrMapOvr>
  <p:transition>
    <p:fade/>
  </p:transition>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56" name="Rectangle 11"/>
          <p:cNvSpPr>
            <a:spLocks noChangeArrowheads="1"/>
          </p:cNvSpPr>
          <p:nvPr/>
        </p:nvSpPr>
        <p:spPr bwMode="gray">
          <a:xfrm>
            <a:off x="85725" y="1195387"/>
            <a:ext cx="4251711"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lvl="1"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NEDEN-SONUÇ ANALİZİ</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NEDEN – SONUÇ ANALİZİ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8" name="Rectangle 5"/>
          <p:cNvSpPr>
            <a:spLocks noChangeArrowheads="1"/>
          </p:cNvSpPr>
          <p:nvPr/>
        </p:nvSpPr>
        <p:spPr bwMode="gray">
          <a:xfrm>
            <a:off x="85726" y="1555749"/>
            <a:ext cx="4251710" cy="4460809"/>
          </a:xfrm>
          <a:prstGeom prst="rect">
            <a:avLst/>
          </a:prstGeom>
          <a:solidFill>
            <a:schemeClr val="bg1">
              <a:lumMod val="65000"/>
            </a:schemeClr>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p:txBody>
      </p:sp>
      <p:pic>
        <p:nvPicPr>
          <p:cNvPr id="19" name="Picture 4"/>
          <p:cNvPicPr>
            <a:picLocks noChangeAspect="1" noChangeArrowheads="1"/>
          </p:cNvPicPr>
          <p:nvPr/>
        </p:nvPicPr>
        <p:blipFill>
          <a:blip r:embed="rId3"/>
          <a:srcRect/>
          <a:stretch>
            <a:fillRect/>
          </a:stretch>
        </p:blipFill>
        <p:spPr bwMode="auto">
          <a:xfrm>
            <a:off x="268155" y="1612900"/>
            <a:ext cx="3924301" cy="4354512"/>
          </a:xfrm>
          <a:prstGeom prst="rect">
            <a:avLst/>
          </a:prstGeom>
          <a:noFill/>
          <a:ln w="28575">
            <a:solidFill>
              <a:schemeClr val="bg1">
                <a:lumMod val="65000"/>
              </a:schemeClr>
            </a:solidFill>
            <a:miter lim="800000"/>
            <a:headEnd/>
            <a:tailEnd/>
          </a:ln>
          <a:effectLst/>
        </p:spPr>
      </p:pic>
      <p:sp>
        <p:nvSpPr>
          <p:cNvPr id="20" name="Rectangle 11"/>
          <p:cNvSpPr>
            <a:spLocks noChangeArrowheads="1"/>
          </p:cNvSpPr>
          <p:nvPr/>
        </p:nvSpPr>
        <p:spPr bwMode="gray">
          <a:xfrm>
            <a:off x="4468681" y="1195387"/>
            <a:ext cx="4552494"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AÇIKLAMALAR</a:t>
            </a:r>
          </a:p>
        </p:txBody>
      </p:sp>
      <p:sp>
        <p:nvSpPr>
          <p:cNvPr id="21" name="Rectangle 5"/>
          <p:cNvSpPr>
            <a:spLocks noChangeArrowheads="1"/>
          </p:cNvSpPr>
          <p:nvPr/>
        </p:nvSpPr>
        <p:spPr bwMode="gray">
          <a:xfrm>
            <a:off x="4468681" y="1555750"/>
            <a:ext cx="4552494" cy="4460808"/>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288000" indent="-180000">
              <a:spcAft>
                <a:spcPts val="300"/>
              </a:spcAft>
              <a:buClr>
                <a:srgbClr val="292929"/>
              </a:buClr>
              <a:buFont typeface="Wingdings" pitchFamily="2" charset="2"/>
              <a:buChar char="ü"/>
              <a:defRPr/>
            </a:pPr>
            <a:r>
              <a:rPr lang="tr-TR" i="1" dirty="0">
                <a:solidFill>
                  <a:srgbClr val="000000"/>
                </a:solidFill>
                <a:latin typeface="Calibri" pitchFamily="34" charset="0"/>
                <a:cs typeface="Calibri" pitchFamily="34" charset="0"/>
              </a:rPr>
              <a:t>Bu teknik </a:t>
            </a:r>
            <a:r>
              <a:rPr lang="tr-TR" b="1" i="1" dirty="0">
                <a:solidFill>
                  <a:srgbClr val="000000"/>
                </a:solidFill>
                <a:latin typeface="Calibri" pitchFamily="34" charset="0"/>
                <a:cs typeface="Calibri" pitchFamily="34" charset="0"/>
              </a:rPr>
              <a:t>nükleer enerji santrallerinin </a:t>
            </a:r>
            <a:r>
              <a:rPr lang="tr-TR" i="1" dirty="0">
                <a:solidFill>
                  <a:srgbClr val="000000"/>
                </a:solidFill>
                <a:latin typeface="Calibri" pitchFamily="34" charset="0"/>
                <a:cs typeface="Calibri" pitchFamily="34" charset="0"/>
              </a:rPr>
              <a:t>risk analizinde kullanılmak üzere </a:t>
            </a:r>
            <a:r>
              <a:rPr lang="tr-TR" b="1" i="1" dirty="0">
                <a:solidFill>
                  <a:srgbClr val="000000"/>
                </a:solidFill>
                <a:latin typeface="Calibri" pitchFamily="34" charset="0"/>
                <a:cs typeface="Calibri" pitchFamily="34" charset="0"/>
              </a:rPr>
              <a:t>Danimarka RISO </a:t>
            </a:r>
            <a:r>
              <a:rPr lang="tr-TR" b="1" i="1" dirty="0" smtClean="0">
                <a:solidFill>
                  <a:srgbClr val="000000"/>
                </a:solidFill>
                <a:latin typeface="Calibri" pitchFamily="34" charset="0"/>
                <a:cs typeface="Calibri" pitchFamily="34" charset="0"/>
              </a:rPr>
              <a:t>laboratuvarlarında</a:t>
            </a:r>
            <a:r>
              <a:rPr lang="tr-TR" i="1" dirty="0" smtClean="0">
                <a:solidFill>
                  <a:srgbClr val="000000"/>
                </a:solidFill>
                <a:latin typeface="Calibri" pitchFamily="34" charset="0"/>
                <a:cs typeface="Calibri" pitchFamily="34" charset="0"/>
              </a:rPr>
              <a:t> geliştirilmiştir</a:t>
            </a:r>
            <a:r>
              <a:rPr lang="tr-TR" i="1" dirty="0">
                <a:solidFill>
                  <a:srgbClr val="000000"/>
                </a:solidFill>
                <a:latin typeface="Calibri" pitchFamily="34" charset="0"/>
                <a:cs typeface="Calibri" pitchFamily="34" charset="0"/>
              </a:rPr>
              <a:t>. </a:t>
            </a:r>
          </a:p>
          <a:p>
            <a:pPr marL="288000" indent="-180000">
              <a:spcAft>
                <a:spcPts val="300"/>
              </a:spcAft>
              <a:buClr>
                <a:srgbClr val="292929"/>
              </a:buClr>
              <a:buFont typeface="Wingdings" pitchFamily="2" charset="2"/>
              <a:buChar char="ü"/>
              <a:defRPr/>
            </a:pPr>
            <a:r>
              <a:rPr lang="tr-TR" i="1" dirty="0" smtClean="0">
                <a:solidFill>
                  <a:srgbClr val="000000"/>
                </a:solidFill>
                <a:latin typeface="Calibri" pitchFamily="34" charset="0"/>
                <a:cs typeface="Calibri" pitchFamily="34" charset="0"/>
              </a:rPr>
              <a:t>Diğer </a:t>
            </a:r>
            <a:r>
              <a:rPr lang="tr-TR" i="1" dirty="0">
                <a:solidFill>
                  <a:srgbClr val="000000"/>
                </a:solidFill>
                <a:latin typeface="Calibri" pitchFamily="34" charset="0"/>
                <a:cs typeface="Calibri" pitchFamily="34" charset="0"/>
              </a:rPr>
              <a:t>endüstrilerin sistemlerinin güvenlik düzeyinin belirlenmesi için de adapte ediliştir.</a:t>
            </a:r>
          </a:p>
          <a:p>
            <a:pPr marL="288000" indent="-180000">
              <a:spcAft>
                <a:spcPts val="300"/>
              </a:spcAft>
              <a:buClr>
                <a:srgbClr val="292929"/>
              </a:buClr>
              <a:buFont typeface="Wingdings" pitchFamily="2" charset="2"/>
              <a:buChar char="ü"/>
              <a:defRPr/>
            </a:pPr>
            <a:r>
              <a:rPr lang="tr-TR" b="1" i="1" dirty="0" smtClean="0">
                <a:solidFill>
                  <a:srgbClr val="000000"/>
                </a:solidFill>
                <a:latin typeface="Calibri" pitchFamily="34" charset="0"/>
                <a:cs typeface="Calibri" pitchFamily="34" charset="0"/>
              </a:rPr>
              <a:t>Hata </a:t>
            </a:r>
            <a:r>
              <a:rPr lang="tr-TR" b="1" i="1" dirty="0">
                <a:solidFill>
                  <a:srgbClr val="000000"/>
                </a:solidFill>
                <a:latin typeface="Calibri" pitchFamily="34" charset="0"/>
                <a:cs typeface="Calibri" pitchFamily="34" charset="0"/>
              </a:rPr>
              <a:t>Ağacı </a:t>
            </a:r>
            <a:r>
              <a:rPr lang="tr-TR" i="1" dirty="0">
                <a:solidFill>
                  <a:srgbClr val="000000"/>
                </a:solidFill>
                <a:latin typeface="Calibri" pitchFamily="34" charset="0"/>
                <a:cs typeface="Calibri" pitchFamily="34" charset="0"/>
              </a:rPr>
              <a:t>Analizi v</a:t>
            </a:r>
            <a:r>
              <a:rPr lang="tr-TR" i="1" dirty="0" smtClean="0">
                <a:solidFill>
                  <a:srgbClr val="000000"/>
                </a:solidFill>
                <a:latin typeface="Calibri" pitchFamily="34" charset="0"/>
                <a:cs typeface="Calibri" pitchFamily="34" charset="0"/>
              </a:rPr>
              <a:t>e </a:t>
            </a:r>
            <a:r>
              <a:rPr lang="tr-TR" b="1" i="1" dirty="0">
                <a:solidFill>
                  <a:srgbClr val="000000"/>
                </a:solidFill>
                <a:latin typeface="Calibri" pitchFamily="34" charset="0"/>
                <a:cs typeface="Calibri" pitchFamily="34" charset="0"/>
              </a:rPr>
              <a:t>Olay Ağacı </a:t>
            </a:r>
            <a:r>
              <a:rPr lang="tr-TR" i="1" dirty="0">
                <a:solidFill>
                  <a:srgbClr val="000000"/>
                </a:solidFill>
                <a:latin typeface="Calibri" pitchFamily="34" charset="0"/>
                <a:cs typeface="Calibri" pitchFamily="34" charset="0"/>
              </a:rPr>
              <a:t>Analizinin bir harmanıdır. </a:t>
            </a:r>
          </a:p>
          <a:p>
            <a:pPr marL="288000" indent="-180000">
              <a:spcAft>
                <a:spcPts val="300"/>
              </a:spcAft>
              <a:buClr>
                <a:srgbClr val="292929"/>
              </a:buClr>
              <a:buFont typeface="Wingdings" pitchFamily="2" charset="2"/>
              <a:buChar char="ü"/>
              <a:defRPr/>
            </a:pPr>
            <a:r>
              <a:rPr lang="tr-TR" i="1" dirty="0" smtClean="0">
                <a:solidFill>
                  <a:srgbClr val="000000"/>
                </a:solidFill>
                <a:latin typeface="Calibri" pitchFamily="34" charset="0"/>
                <a:cs typeface="Calibri" pitchFamily="34" charset="0"/>
              </a:rPr>
              <a:t>Amacı; Olaylar </a:t>
            </a:r>
            <a:r>
              <a:rPr lang="tr-TR" i="1" dirty="0">
                <a:solidFill>
                  <a:srgbClr val="000000"/>
                </a:solidFill>
                <a:latin typeface="Calibri" pitchFamily="34" charset="0"/>
                <a:cs typeface="Calibri" pitchFamily="34" charset="0"/>
              </a:rPr>
              <a:t>arasındaki zinciri </a:t>
            </a:r>
            <a:r>
              <a:rPr lang="tr-TR" i="1" dirty="0" smtClean="0">
                <a:solidFill>
                  <a:srgbClr val="000000"/>
                </a:solidFill>
                <a:latin typeface="Calibri" pitchFamily="34" charset="0"/>
                <a:cs typeface="Calibri" pitchFamily="34" charset="0"/>
              </a:rPr>
              <a:t>tanımlarken </a:t>
            </a:r>
            <a:r>
              <a:rPr lang="tr-TR" b="1" i="1" dirty="0" smtClean="0">
                <a:solidFill>
                  <a:srgbClr val="000000"/>
                </a:solidFill>
                <a:latin typeface="Calibri" pitchFamily="34" charset="0"/>
                <a:cs typeface="Calibri" pitchFamily="34" charset="0"/>
              </a:rPr>
              <a:t>istenilmeyen </a:t>
            </a:r>
            <a:r>
              <a:rPr lang="tr-TR" b="1" i="1" dirty="0">
                <a:solidFill>
                  <a:srgbClr val="000000"/>
                </a:solidFill>
                <a:latin typeface="Calibri" pitchFamily="34" charset="0"/>
                <a:cs typeface="Calibri" pitchFamily="34" charset="0"/>
              </a:rPr>
              <a:t>sonuçların nelerden meydana geldiğini </a:t>
            </a:r>
            <a:r>
              <a:rPr lang="tr-TR" i="1" dirty="0">
                <a:solidFill>
                  <a:srgbClr val="000000"/>
                </a:solidFill>
                <a:latin typeface="Calibri" pitchFamily="34" charset="0"/>
                <a:cs typeface="Calibri" pitchFamily="34" charset="0"/>
              </a:rPr>
              <a:t>belirlemektir. </a:t>
            </a:r>
            <a:endParaRPr lang="tr-TR" i="1" dirty="0" smtClean="0">
              <a:solidFill>
                <a:srgbClr val="000000"/>
              </a:solidFill>
              <a:latin typeface="Calibri" pitchFamily="34" charset="0"/>
              <a:cs typeface="Calibri" pitchFamily="34" charset="0"/>
            </a:endParaRPr>
          </a:p>
          <a:p>
            <a:pPr marL="288000" indent="-180000">
              <a:spcAft>
                <a:spcPts val="300"/>
              </a:spcAft>
              <a:buClr>
                <a:srgbClr val="292929"/>
              </a:buClr>
              <a:buFont typeface="Wingdings" pitchFamily="2" charset="2"/>
              <a:buChar char="ü"/>
              <a:defRPr/>
            </a:pPr>
            <a:r>
              <a:rPr lang="tr-TR" i="1" dirty="0" smtClean="0">
                <a:solidFill>
                  <a:srgbClr val="000000"/>
                </a:solidFill>
                <a:latin typeface="Calibri" pitchFamily="34" charset="0"/>
                <a:cs typeface="Calibri" pitchFamily="34" charset="0"/>
              </a:rPr>
              <a:t>Hem </a:t>
            </a:r>
            <a:r>
              <a:rPr lang="tr-TR" b="1" i="1" dirty="0" smtClean="0">
                <a:solidFill>
                  <a:srgbClr val="000000"/>
                </a:solidFill>
                <a:latin typeface="Calibri" pitchFamily="34" charset="0"/>
                <a:cs typeface="Calibri" pitchFamily="34" charset="0"/>
              </a:rPr>
              <a:t>tümdengelim</a:t>
            </a:r>
            <a:r>
              <a:rPr lang="tr-TR" i="1" dirty="0" smtClean="0">
                <a:solidFill>
                  <a:srgbClr val="000000"/>
                </a:solidFill>
                <a:latin typeface="Calibri" pitchFamily="34" charset="0"/>
                <a:cs typeface="Calibri" pitchFamily="34" charset="0"/>
              </a:rPr>
              <a:t> hem de </a:t>
            </a:r>
            <a:r>
              <a:rPr lang="tr-TR" b="1" i="1" dirty="0" smtClean="0">
                <a:solidFill>
                  <a:srgbClr val="000000"/>
                </a:solidFill>
                <a:latin typeface="Calibri" pitchFamily="34" charset="0"/>
                <a:cs typeface="Calibri" pitchFamily="34" charset="0"/>
              </a:rPr>
              <a:t>tümevarım</a:t>
            </a:r>
            <a:r>
              <a:rPr lang="tr-TR" i="1" dirty="0" smtClean="0">
                <a:solidFill>
                  <a:srgbClr val="000000"/>
                </a:solidFill>
                <a:latin typeface="Calibri" pitchFamily="34" charset="0"/>
                <a:cs typeface="Calibri" pitchFamily="34" charset="0"/>
              </a:rPr>
              <a:t> analiz yöntemlerini kullanır.</a:t>
            </a:r>
            <a:endParaRPr lang="tr-TR"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3612247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58456"/>
                                        </p:tgtEl>
                                        <p:attrNameLst>
                                          <p:attrName>style.visibility</p:attrName>
                                        </p:attrNameLst>
                                      </p:cBhvr>
                                      <p:to>
                                        <p:strVal val="visible"/>
                                      </p:to>
                                    </p:set>
                                    <p:animEffect transition="in" filter="wipe(left)">
                                      <p:cBhvr>
                                        <p:cTn id="7" dur="500"/>
                                        <p:tgtEl>
                                          <p:spTgt spid="58456"/>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18"/>
                                        </p:tgtEl>
                                        <p:attrNameLst>
                                          <p:attrName>style.visibility</p:attrName>
                                        </p:attrNameLst>
                                      </p:cBhvr>
                                      <p:to>
                                        <p:strVal val="visible"/>
                                      </p:to>
                                    </p:set>
                                    <p:animEffect transition="in" filter="wipe(left)">
                                      <p:cBhvr>
                                        <p:cTn id="10" dur="500"/>
                                        <p:tgtEl>
                                          <p:spTgt spid="18"/>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21"/>
                                        </p:tgtEl>
                                        <p:attrNameLst>
                                          <p:attrName>style.visibility</p:attrName>
                                        </p:attrNameLst>
                                      </p:cBhvr>
                                      <p:to>
                                        <p:strVal val="visible"/>
                                      </p:to>
                                    </p:set>
                                    <p:animEffect transition="in" filter="wipe(left)">
                                      <p:cBhvr>
                                        <p:cTn id="13" dur="500"/>
                                        <p:tgtEl>
                                          <p:spTgt spid="21"/>
                                        </p:tgtEl>
                                      </p:cBhvr>
                                    </p:animEffect>
                                  </p:childTnLst>
                                </p:cTn>
                              </p:par>
                              <p:par>
                                <p:cTn id="14" presetID="22" presetClass="entr" presetSubtype="8" fill="hold" grpId="0" nodeType="withEffect">
                                  <p:stCondLst>
                                    <p:cond delay="500"/>
                                  </p:stCondLst>
                                  <p:childTnLst>
                                    <p:set>
                                      <p:cBhvr>
                                        <p:cTn id="15" dur="1" fill="hold">
                                          <p:stCondLst>
                                            <p:cond delay="0"/>
                                          </p:stCondLst>
                                        </p:cTn>
                                        <p:tgtEl>
                                          <p:spTgt spid="20"/>
                                        </p:tgtEl>
                                        <p:attrNameLst>
                                          <p:attrName>style.visibility</p:attrName>
                                        </p:attrNameLst>
                                      </p:cBhvr>
                                      <p:to>
                                        <p:strVal val="visible"/>
                                      </p:to>
                                    </p:set>
                                    <p:animEffect transition="in" filter="wipe(left)">
                                      <p:cBhvr>
                                        <p:cTn id="1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56" grpId="0" animBg="1"/>
      <p:bldP spid="18" grpId="0" animBg="1"/>
      <p:bldP spid="20" grpId="0" animBg="1"/>
      <p:bldP spid="2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İŞ SAĞLIĞI VE GÜVENLİĞİ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«Çalışanların</a:t>
            </a:r>
            <a:r>
              <a:rPr lang="tr-TR" sz="2000" b="1" i="1" dirty="0">
                <a:solidFill>
                  <a:srgbClr val="000000"/>
                </a:solidFill>
                <a:latin typeface="Calibri" pitchFamily="34" charset="0"/>
                <a:cs typeface="Calibri" pitchFamily="34" charset="0"/>
              </a:rPr>
              <a:t>, geçici işlerin, sözleşmeli personelin, </a:t>
            </a:r>
            <a:r>
              <a:rPr lang="tr-TR" sz="2000" b="1" i="1" dirty="0" smtClean="0">
                <a:solidFill>
                  <a:srgbClr val="000000"/>
                </a:solidFill>
                <a:latin typeface="Calibri" pitchFamily="34" charset="0"/>
                <a:cs typeface="Calibri" pitchFamily="34" charset="0"/>
              </a:rPr>
              <a:t>ziyaretçilerin veya </a:t>
            </a:r>
            <a:r>
              <a:rPr lang="tr-TR" sz="2000" b="1" i="1" dirty="0">
                <a:solidFill>
                  <a:srgbClr val="000000"/>
                </a:solidFill>
                <a:latin typeface="Calibri" pitchFamily="34" charset="0"/>
                <a:cs typeface="Calibri" pitchFamily="34" charset="0"/>
              </a:rPr>
              <a:t>iş ortamı içindeki diğer kişilerin sağlıklı ve güvende olmalarını etkileyen koşullar ve</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Faktörlerdir.»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8419382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NEDEN - SONUÇ ANALİZİ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133200">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133200" algn="ctr">
              <a:spcAft>
                <a:spcPts val="0"/>
              </a:spcAft>
              <a:buClr>
                <a:srgbClr val="292929"/>
              </a:buClr>
              <a:defRPr/>
            </a:pPr>
            <a:r>
              <a:rPr lang="tr-TR" sz="2000" b="1" i="1" dirty="0" smtClean="0">
                <a:solidFill>
                  <a:srgbClr val="000000"/>
                </a:solidFill>
                <a:latin typeface="Calibri" pitchFamily="34" charset="0"/>
                <a:cs typeface="Calibri" pitchFamily="34" charset="0"/>
              </a:rPr>
              <a:t>«Neden-Sonuç Analizinde </a:t>
            </a:r>
            <a:r>
              <a:rPr lang="tr-TR" sz="2000" b="1" i="1" dirty="0" smtClean="0">
                <a:solidFill>
                  <a:srgbClr val="C00000"/>
                </a:solidFill>
                <a:latin typeface="Calibri" pitchFamily="34" charset="0"/>
                <a:cs typeface="Calibri" pitchFamily="34" charset="0"/>
              </a:rPr>
              <a:t>balık </a:t>
            </a:r>
            <a:r>
              <a:rPr lang="tr-TR" sz="2000" b="1" i="1" dirty="0">
                <a:solidFill>
                  <a:srgbClr val="C00000"/>
                </a:solidFill>
                <a:latin typeface="Calibri" pitchFamily="34" charset="0"/>
                <a:cs typeface="Calibri" pitchFamily="34" charset="0"/>
              </a:rPr>
              <a:t>kılçığı diyagramı </a:t>
            </a:r>
            <a:r>
              <a:rPr lang="tr-TR" sz="2000" b="1" i="1" dirty="0">
                <a:solidFill>
                  <a:srgbClr val="000000"/>
                </a:solidFill>
                <a:latin typeface="Calibri" pitchFamily="34" charset="0"/>
                <a:cs typeface="Calibri" pitchFamily="34" charset="0"/>
              </a:rPr>
              <a:t>olarak da bilinen risk değerlendirme </a:t>
            </a:r>
            <a:r>
              <a:rPr lang="tr-TR" sz="2000" b="1" i="1" dirty="0" smtClean="0">
                <a:solidFill>
                  <a:srgbClr val="000000"/>
                </a:solidFill>
                <a:latin typeface="Calibri" pitchFamily="34" charset="0"/>
                <a:cs typeface="Calibri" pitchFamily="34" charset="0"/>
              </a:rPr>
              <a:t>tekniği kullanır.»</a:t>
            </a:r>
          </a:p>
          <a:p>
            <a:pPr marL="133200" algn="ctr">
              <a:spcAft>
                <a:spcPts val="0"/>
              </a:spcAft>
              <a:buClr>
                <a:srgbClr val="292929"/>
              </a:buClr>
              <a:defRPr/>
            </a:pPr>
            <a:endParaRPr lang="tr-TR" sz="2000" b="1" i="1" dirty="0">
              <a:solidFill>
                <a:srgbClr val="000000"/>
              </a:solidFill>
              <a:latin typeface="Calibri" pitchFamily="34" charset="0"/>
              <a:cs typeface="Calibri" pitchFamily="34" charset="0"/>
            </a:endParaRPr>
          </a:p>
          <a:p>
            <a:pPr marL="133200" algn="ctr">
              <a:spcAft>
                <a:spcPts val="0"/>
              </a:spcAft>
              <a:buClr>
                <a:srgbClr val="292929"/>
              </a:buClr>
              <a:defRPr/>
            </a:pPr>
            <a:r>
              <a:rPr lang="tr-TR" sz="2000" b="1" i="1" dirty="0" smtClean="0">
                <a:solidFill>
                  <a:srgbClr val="000000"/>
                </a:solidFill>
                <a:latin typeface="Calibri" pitchFamily="34" charset="0"/>
                <a:cs typeface="Calibri" pitchFamily="34" charset="0"/>
              </a:rPr>
              <a:t>«Balık </a:t>
            </a:r>
            <a:r>
              <a:rPr lang="tr-TR" sz="2000" b="1" i="1" dirty="0">
                <a:solidFill>
                  <a:srgbClr val="000000"/>
                </a:solidFill>
                <a:latin typeface="Calibri" pitchFamily="34" charset="0"/>
                <a:cs typeface="Calibri" pitchFamily="34" charset="0"/>
              </a:rPr>
              <a:t>kılçığı diyagramı </a:t>
            </a:r>
            <a:r>
              <a:rPr lang="tr-TR" sz="2000" b="1" i="1" dirty="0" smtClean="0">
                <a:solidFill>
                  <a:srgbClr val="000000"/>
                </a:solidFill>
                <a:latin typeface="Calibri" pitchFamily="34" charset="0"/>
                <a:cs typeface="Calibri" pitchFamily="34" charset="0"/>
              </a:rPr>
              <a:t>üzerinde </a:t>
            </a:r>
            <a:r>
              <a:rPr lang="tr-TR" sz="2000" b="1" i="1" dirty="0">
                <a:solidFill>
                  <a:srgbClr val="000000"/>
                </a:solidFill>
                <a:latin typeface="Calibri" pitchFamily="34" charset="0"/>
                <a:cs typeface="Calibri" pitchFamily="34" charset="0"/>
              </a:rPr>
              <a:t>kök nedenlere doğru keşif sağlaması </a:t>
            </a:r>
            <a:r>
              <a:rPr lang="tr-TR" sz="2000" b="1" i="1" dirty="0" smtClean="0">
                <a:solidFill>
                  <a:srgbClr val="000000"/>
                </a:solidFill>
                <a:latin typeface="Calibri" pitchFamily="34" charset="0"/>
                <a:cs typeface="Calibri" pitchFamily="34" charset="0"/>
              </a:rPr>
              <a:t>açısından </a:t>
            </a:r>
            <a:r>
              <a:rPr lang="tr-TR" sz="2000" b="1" i="1" dirty="0" smtClean="0">
                <a:solidFill>
                  <a:srgbClr val="C00000"/>
                </a:solidFill>
                <a:latin typeface="Calibri" pitchFamily="34" charset="0"/>
                <a:cs typeface="Calibri" pitchFamily="34" charset="0"/>
              </a:rPr>
              <a:t>Hata Ağacı Analizine </a:t>
            </a:r>
            <a:r>
              <a:rPr lang="tr-TR" sz="2000" b="1" i="1" dirty="0" smtClean="0">
                <a:solidFill>
                  <a:srgbClr val="000000"/>
                </a:solidFill>
                <a:latin typeface="Calibri" pitchFamily="34" charset="0"/>
                <a:cs typeface="Calibri" pitchFamily="34" charset="0"/>
              </a:rPr>
              <a:t>benzer.» </a:t>
            </a:r>
            <a:endParaRPr lang="tr-TR" sz="2000" b="1" i="1" dirty="0">
              <a:solidFill>
                <a:srgbClr val="000000"/>
              </a:solidFill>
              <a:latin typeface="Calibri" pitchFamily="34" charset="0"/>
              <a:cs typeface="Calibri" pitchFamily="34" charset="0"/>
            </a:endParaRPr>
          </a:p>
          <a:p>
            <a:pPr marL="133200"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marL="133200"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smtClean="0">
                <a:solidFill>
                  <a:srgbClr val="C00000"/>
                </a:solidFill>
                <a:latin typeface="Calibri" pitchFamily="34" charset="0"/>
                <a:cs typeface="Calibri" pitchFamily="34" charset="0"/>
              </a:rPr>
              <a:t>Hata </a:t>
            </a:r>
            <a:r>
              <a:rPr lang="tr-TR" sz="2000" b="1" i="1" dirty="0">
                <a:solidFill>
                  <a:srgbClr val="C00000"/>
                </a:solidFill>
                <a:latin typeface="Calibri" pitchFamily="34" charset="0"/>
                <a:cs typeface="Calibri" pitchFamily="34" charset="0"/>
              </a:rPr>
              <a:t>ağacı analizi ve olay ağacı analizi yöntemlerini birlikte kullanan</a:t>
            </a:r>
            <a:r>
              <a:rPr lang="tr-TR" sz="2000" b="1" i="1" dirty="0">
                <a:solidFill>
                  <a:srgbClr val="000000"/>
                </a:solidFill>
                <a:latin typeface="Calibri" pitchFamily="34" charset="0"/>
                <a:cs typeface="Calibri" pitchFamily="34" charset="0"/>
              </a:rPr>
              <a:t> tehlike değerlendirme </a:t>
            </a:r>
            <a:r>
              <a:rPr lang="tr-TR" sz="2000" b="1" i="1" dirty="0" smtClean="0">
                <a:solidFill>
                  <a:srgbClr val="000000"/>
                </a:solidFill>
                <a:latin typeface="Calibri" pitchFamily="34" charset="0"/>
                <a:cs typeface="Calibri" pitchFamily="34" charset="0"/>
              </a:rPr>
              <a:t>tekniğidir.»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475" y="5451578"/>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Balıkçı kılçığı / Birlikte kullanan (3)</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3273706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 - SONUÇ ANALİZİ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a:t>
            </a:r>
            <a:r>
              <a:rPr lang="tr-TR" sz="2000" i="1" dirty="0" smtClean="0">
                <a:solidFill>
                  <a:srgbClr val="000000"/>
                </a:solidFill>
                <a:latin typeface="Calibri" pitchFamily="34" charset="0"/>
                <a:cs typeface="Calibri" pitchFamily="34" charset="0"/>
              </a:rPr>
              <a:t>Organizasyondaki </a:t>
            </a:r>
            <a:r>
              <a:rPr lang="tr-TR" sz="2000" b="1" i="1" dirty="0">
                <a:solidFill>
                  <a:srgbClr val="000000"/>
                </a:solidFill>
                <a:latin typeface="Calibri" pitchFamily="34" charset="0"/>
                <a:cs typeface="Calibri" pitchFamily="34" charset="0"/>
              </a:rPr>
              <a:t>aksaklıkların analiz </a:t>
            </a:r>
            <a:r>
              <a:rPr lang="tr-TR" sz="2000" i="1" dirty="0">
                <a:solidFill>
                  <a:srgbClr val="000000"/>
                </a:solidFill>
                <a:latin typeface="Calibri" pitchFamily="34" charset="0"/>
                <a:cs typeface="Calibri" pitchFamily="34" charset="0"/>
              </a:rPr>
              <a:t>edilmesinde yardımcı olur. </a:t>
            </a: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analizin uygulanmasıyla; organizasyon faaliyetleri arasında </a:t>
            </a:r>
            <a:r>
              <a:rPr lang="tr-TR" sz="2000" b="1" i="1" dirty="0">
                <a:solidFill>
                  <a:srgbClr val="000000"/>
                </a:solidFill>
                <a:latin typeface="Calibri" pitchFamily="34" charset="0"/>
                <a:cs typeface="Calibri" pitchFamily="34" charset="0"/>
              </a:rPr>
              <a:t>önceliklendirme </a:t>
            </a:r>
            <a:r>
              <a:rPr lang="tr-TR" sz="2000" b="1" i="1" dirty="0" smtClean="0">
                <a:solidFill>
                  <a:srgbClr val="000000"/>
                </a:solidFill>
                <a:latin typeface="Calibri" pitchFamily="34" charset="0"/>
                <a:cs typeface="Calibri" pitchFamily="34" charset="0"/>
              </a:rPr>
              <a:t>yapılması </a:t>
            </a:r>
            <a:r>
              <a:rPr lang="tr-TR" sz="2000" b="1" i="1" dirty="0">
                <a:solidFill>
                  <a:srgbClr val="000000"/>
                </a:solidFill>
                <a:latin typeface="Calibri" pitchFamily="34" charset="0"/>
                <a:cs typeface="Calibri" pitchFamily="34" charset="0"/>
              </a:rPr>
              <a:t>ve değişiklik için açıklamaların</a:t>
            </a:r>
            <a:r>
              <a:rPr lang="tr-TR" sz="2000" i="1" dirty="0">
                <a:solidFill>
                  <a:srgbClr val="000000"/>
                </a:solidFill>
                <a:latin typeface="Calibri" pitchFamily="34" charset="0"/>
                <a:cs typeface="Calibri" pitchFamily="34" charset="0"/>
              </a:rPr>
              <a:t> kaydedilmesi sağlanır. </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1694417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NEDEN-SONUÇ ANALİZİNİN AVANTAJLARI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Neden – Sonuç analizi </a:t>
            </a:r>
            <a:r>
              <a:rPr lang="tr-TR" sz="2000" b="1" i="1" dirty="0" smtClean="0">
                <a:solidFill>
                  <a:srgbClr val="000000"/>
                </a:solidFill>
                <a:latin typeface="Calibri" pitchFamily="34" charset="0"/>
                <a:cs typeface="Calibri" pitchFamily="34" charset="0"/>
              </a:rPr>
              <a:t>“en </a:t>
            </a:r>
            <a:r>
              <a:rPr lang="tr-TR" sz="2000" b="1" i="1" dirty="0">
                <a:solidFill>
                  <a:srgbClr val="000000"/>
                </a:solidFill>
                <a:latin typeface="Calibri" pitchFamily="34" charset="0"/>
                <a:cs typeface="Calibri" pitchFamily="34" charset="0"/>
              </a:rPr>
              <a:t>kötü durum” sonucuna göre hataların belirlenmesi ile </a:t>
            </a:r>
            <a:r>
              <a:rPr lang="tr-TR" sz="2000" b="1" i="1" dirty="0" smtClean="0">
                <a:solidFill>
                  <a:srgbClr val="000000"/>
                </a:solidFill>
                <a:latin typeface="Calibri" pitchFamily="34" charset="0"/>
                <a:cs typeface="Calibri" pitchFamily="34" charset="0"/>
              </a:rPr>
              <a:t>sınırlandırılmamıştır. </a:t>
            </a:r>
            <a:endParaRPr lang="tr-TR" sz="2000" b="1"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Daha </a:t>
            </a:r>
            <a:r>
              <a:rPr lang="tr-TR" sz="2000" i="1" dirty="0" smtClean="0">
                <a:solidFill>
                  <a:srgbClr val="000000"/>
                </a:solidFill>
                <a:latin typeface="Calibri" pitchFamily="34" charset="0"/>
                <a:cs typeface="Calibri" pitchFamily="34" charset="0"/>
              </a:rPr>
              <a:t>az </a:t>
            </a:r>
            <a:r>
              <a:rPr lang="tr-TR" sz="2000" i="1" dirty="0">
                <a:solidFill>
                  <a:srgbClr val="000000"/>
                </a:solidFill>
                <a:latin typeface="Calibri" pitchFamily="34" charset="0"/>
                <a:cs typeface="Calibri" pitchFamily="34" charset="0"/>
              </a:rPr>
              <a:t>tutucudur ve imkan dahilinde daha gerçekçidir. </a:t>
            </a: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Son olayın tahmin edilmesine ihtiyaç yoktur. </a:t>
            </a:r>
            <a:endParaRPr lang="tr-TR" sz="2000" b="1"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16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Çoklu yanlışların ve hataların  var olduğu sistemlerin değerlendirilmesine </a:t>
            </a:r>
            <a:r>
              <a:rPr lang="tr-TR" sz="2000" i="1" dirty="0" smtClean="0">
                <a:solidFill>
                  <a:srgbClr val="000000"/>
                </a:solidFill>
                <a:latin typeface="Calibri" pitchFamily="34" charset="0"/>
                <a:cs typeface="Calibri" pitchFamily="34" charset="0"/>
              </a:rPr>
              <a:t>imkan sağlar</a:t>
            </a:r>
            <a:r>
              <a:rPr lang="tr-TR" sz="2000" i="1" dirty="0">
                <a:solidFill>
                  <a:srgbClr val="000000"/>
                </a:solidFill>
                <a:latin typeface="Calibri" pitchFamily="34" charset="0"/>
                <a:cs typeface="Calibri" pitchFamily="34" charset="0"/>
              </a:rPr>
              <a:t>.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6290503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NEDEN-SONUÇ ANALİZİNİN AVANTAJLARI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Olayların </a:t>
            </a:r>
            <a:r>
              <a:rPr lang="tr-TR" sz="2000" b="1" i="1" dirty="0">
                <a:solidFill>
                  <a:srgbClr val="000000"/>
                </a:solidFill>
                <a:latin typeface="Calibri" pitchFamily="34" charset="0"/>
                <a:cs typeface="Calibri" pitchFamily="34" charset="0"/>
              </a:rPr>
              <a:t>zaman sıralaması </a:t>
            </a:r>
            <a:r>
              <a:rPr lang="tr-TR" sz="2000" i="1" dirty="0">
                <a:solidFill>
                  <a:srgbClr val="000000"/>
                </a:solidFill>
                <a:latin typeface="Calibri" pitchFamily="34" charset="0"/>
                <a:cs typeface="Calibri" pitchFamily="34" charset="0"/>
              </a:rPr>
              <a:t>dikkatle gözden geçirilir</a:t>
            </a:r>
            <a:r>
              <a:rPr lang="tr-TR" sz="2000" i="1" dirty="0" smtClean="0">
                <a:solidFill>
                  <a:srgbClr val="000000"/>
                </a:solidFill>
                <a:latin typeface="Calibri" pitchFamily="34" charset="0"/>
                <a:cs typeface="Calibri" pitchFamily="34" charset="0"/>
              </a:rPr>
              <a:t>.</a:t>
            </a:r>
          </a:p>
          <a:p>
            <a:pPr marL="144000">
              <a:spcAft>
                <a:spcPts val="300"/>
              </a:spcAft>
              <a:buClr>
                <a:srgbClr val="292929"/>
              </a:buClr>
              <a:defRPr/>
            </a:pPr>
            <a:r>
              <a:rPr lang="tr-TR" sz="2000" i="1" dirty="0" smtClean="0">
                <a:solidFill>
                  <a:srgbClr val="000000"/>
                </a:solidFill>
                <a:latin typeface="Calibri" pitchFamily="34" charset="0"/>
                <a:cs typeface="Calibri" pitchFamily="34" charset="0"/>
              </a:rPr>
              <a:t> </a:t>
            </a: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Uygun sistem işlemlerinin sonuçlarının olasılığı farklı  sayılarla belirlenebilir, kayıpların derecelendirmesi yapılabilir. O nedenle, </a:t>
            </a:r>
            <a:r>
              <a:rPr lang="tr-TR" sz="2000" b="1" i="1" dirty="0">
                <a:solidFill>
                  <a:srgbClr val="000000"/>
                </a:solidFill>
                <a:latin typeface="Calibri" pitchFamily="34" charset="0"/>
                <a:cs typeface="Calibri" pitchFamily="34" charset="0"/>
              </a:rPr>
              <a:t>kısmi başarıların veya hataların dereceleri belirlenebilir. </a:t>
            </a:r>
          </a:p>
          <a:p>
            <a:pPr marL="360000" indent="-216000">
              <a:spcAft>
                <a:spcPts val="30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Sistemin </a:t>
            </a:r>
            <a:r>
              <a:rPr lang="tr-TR" sz="2000" i="1" dirty="0">
                <a:solidFill>
                  <a:srgbClr val="000000"/>
                </a:solidFill>
                <a:latin typeface="Calibri" pitchFamily="34" charset="0"/>
                <a:cs typeface="Calibri" pitchFamily="34" charset="0"/>
              </a:rPr>
              <a:t>maruz kaldığı, potansiyel </a:t>
            </a:r>
            <a:r>
              <a:rPr lang="tr-TR" sz="2000" b="1" i="1" dirty="0" smtClean="0">
                <a:solidFill>
                  <a:srgbClr val="000000"/>
                </a:solidFill>
                <a:latin typeface="Calibri" pitchFamily="34" charset="0"/>
                <a:cs typeface="Calibri" pitchFamily="34" charset="0"/>
              </a:rPr>
              <a:t>tek (nokta) </a:t>
            </a:r>
            <a:r>
              <a:rPr lang="tr-TR" sz="2000" b="1" i="1" dirty="0">
                <a:solidFill>
                  <a:srgbClr val="000000"/>
                </a:solidFill>
                <a:latin typeface="Calibri" pitchFamily="34" charset="0"/>
                <a:cs typeface="Calibri" pitchFamily="34" charset="0"/>
              </a:rPr>
              <a:t>hatalar veya başarılar değerlendirilebilir. </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7584569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NEDEN-SONUÇ ANALİZİNİN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LİMİTLERİ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Analistin sistemdeki değişikleri önceden sezmesi gerekir.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Operasyonun aşamalarının analist tarafından önceden sezilmesi gerekir.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Sonucun şiddetinin belirlenmesi </a:t>
            </a:r>
            <a:r>
              <a:rPr lang="tr-TR" sz="2000" i="1" dirty="0" smtClean="0">
                <a:solidFill>
                  <a:srgbClr val="000000"/>
                </a:solidFill>
                <a:latin typeface="Calibri" pitchFamily="34" charset="0"/>
                <a:cs typeface="Calibri" pitchFamily="34" charset="0"/>
              </a:rPr>
              <a:t>sübjektif </a:t>
            </a:r>
            <a:r>
              <a:rPr lang="tr-TR" sz="2000" i="1" dirty="0">
                <a:solidFill>
                  <a:srgbClr val="000000"/>
                </a:solidFill>
                <a:latin typeface="Calibri" pitchFamily="34" charset="0"/>
                <a:cs typeface="Calibri" pitchFamily="34" charset="0"/>
              </a:rPr>
              <a:t>olabilir ve analist için savunması zordur.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Olasılıkları saptamak genellikle zordur ve tartışmalıdır.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Başlatıcı meydan okuma analiz tarafından ortaya çıkarılmaz, fakat analist tarafından görülebilmelidir.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1792849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4284882790"/>
              </p:ext>
            </p:extLst>
          </p:nvPr>
        </p:nvGraphicFramePr>
        <p:xfrm>
          <a:off x="184170" y="873581"/>
          <a:ext cx="8769330" cy="5422444"/>
        </p:xfrm>
        <a:graphic>
          <a:graphicData uri="http://schemas.openxmlformats.org/drawingml/2006/table">
            <a:tbl>
              <a:tblPr firstRow="1" firstCol="1" bandRow="1"/>
              <a:tblGrid>
                <a:gridCol w="1911330"/>
                <a:gridCol w="1647825"/>
                <a:gridCol w="5210175"/>
              </a:tblGrid>
              <a:tr h="474674">
                <a:tc gridSpan="2">
                  <a:txBody>
                    <a:bodyPr/>
                    <a:lstStyle/>
                    <a:p>
                      <a:pPr algn="ctr">
                        <a:spcAft>
                          <a:spcPts val="0"/>
                        </a:spcAft>
                      </a:pPr>
                      <a:r>
                        <a:rPr lang="tr-TR" sz="2000" i="1" dirty="0" smtClean="0">
                          <a:solidFill>
                            <a:schemeClr val="bg1"/>
                          </a:solidFill>
                          <a:effectLst/>
                          <a:latin typeface="Cambria" pitchFamily="18" charset="0"/>
                        </a:rPr>
                        <a:t> </a:t>
                      </a:r>
                      <a:r>
                        <a:rPr lang="tr-TR" sz="2000" i="1" dirty="0" smtClean="0">
                          <a:solidFill>
                            <a:schemeClr val="bg1"/>
                          </a:solidFill>
                          <a:effectLst/>
                          <a:latin typeface="Cambria" pitchFamily="18" charset="0"/>
                        </a:rPr>
                        <a:t>Neden-Sonuç</a:t>
                      </a:r>
                      <a:r>
                        <a:rPr lang="tr-TR" sz="2000" i="1" baseline="0" dirty="0" smtClean="0">
                          <a:solidFill>
                            <a:schemeClr val="bg1"/>
                          </a:solidFill>
                          <a:effectLst/>
                          <a:latin typeface="Cambria" pitchFamily="18" charset="0"/>
                        </a:rPr>
                        <a:t> Analizi / </a:t>
                      </a:r>
                      <a:r>
                        <a:rPr lang="tr-TR" sz="2000" i="1" dirty="0" smtClean="0">
                          <a:solidFill>
                            <a:schemeClr val="bg1"/>
                          </a:solidFill>
                          <a:effectLst/>
                          <a:latin typeface="Cambria" pitchFamily="18" charset="0"/>
                        </a:rPr>
                        <a:t>Olaylar</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Anlamı</a:t>
                      </a: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989554">
                <a:tc>
                  <a:txBody>
                    <a:bodyPr/>
                    <a:lstStyle/>
                    <a:p>
                      <a:pPr algn="just">
                        <a:spcAft>
                          <a:spcPts val="0"/>
                        </a:spcAft>
                      </a:pPr>
                      <a:endParaRPr lang="tr-TR" sz="14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cs typeface="Calibri" pitchFamily="34" charset="0"/>
                        </a:rPr>
                        <a:t>DAİRE</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Esas olay (yaprak başlatan olay). Bu sembol birincil</a:t>
                      </a:r>
                      <a:r>
                        <a:rPr lang="tr-TR" sz="1600" b="0" i="1" baseline="0" dirty="0" smtClean="0">
                          <a:effectLst/>
                          <a:latin typeface="Calibri" pitchFamily="34" charset="0"/>
                          <a:cs typeface="Calibri" pitchFamily="34" charset="0"/>
                        </a:rPr>
                        <a:t> durumdaki problem için kullanılır. Daha ileri bir gelişimi gerektirmeyen, işleme gerek duyulmayan temel bir olaydır.</a:t>
                      </a:r>
                      <a:endParaRPr lang="tr-TR" sz="16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VEYA KAPISI</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cs typeface="Calibri" pitchFamily="34" charset="0"/>
                        </a:rPr>
                        <a:t>Sembol altındaki bir veya birden fazla girdi olaydan en az herhangi birinin gerçekleşmesi durumunda yukarıda yer alan olayın ortaya çıkması gerçekleşir.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ea typeface="Times New Roman"/>
                          <a:cs typeface="Calibri" pitchFamily="34" charset="0"/>
                        </a:rPr>
                        <a:t>VE KAPISI</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Sadece sembol altındaki tüm girdi olayların gerçekleşmesi durumunda yukarıda yer alan olayın ortaya çıkması gerçekleşir.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SONUÇ TANIMLAYICI</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cs typeface="Calibri" pitchFamily="34" charset="0"/>
                        </a:rPr>
                        <a:t>Hata seviyesini belirten son olay veya koşul.</a:t>
                      </a:r>
                      <a:endParaRPr lang="tr-TR" sz="16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ea typeface="Times New Roman"/>
                          <a:cs typeface="Calibri" pitchFamily="34" charset="0"/>
                        </a:rPr>
                        <a:t>DALLANDIRMA OPERATÖRÜ</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Eğer koşullar uygun ise çıktı «</a:t>
                      </a:r>
                      <a:r>
                        <a:rPr lang="tr-TR" sz="1600" b="1" i="1" dirty="0" err="1" smtClean="0">
                          <a:effectLst/>
                          <a:latin typeface="Calibri" pitchFamily="34" charset="0"/>
                          <a:cs typeface="Calibri" pitchFamily="34" charset="0"/>
                        </a:rPr>
                        <a:t>Evet’</a:t>
                      </a:r>
                      <a:r>
                        <a:rPr lang="tr-TR" sz="1600" b="0" i="1" dirty="0" err="1" smtClean="0">
                          <a:effectLst/>
                          <a:latin typeface="Calibri" pitchFamily="34" charset="0"/>
                          <a:cs typeface="Calibri" pitchFamily="34" charset="0"/>
                        </a:rPr>
                        <a:t>tir</a:t>
                      </a:r>
                      <a:r>
                        <a:rPr lang="tr-TR" sz="1600" b="0" i="1" dirty="0" smtClean="0">
                          <a:effectLst/>
                          <a:latin typeface="Calibri" pitchFamily="34" charset="0"/>
                          <a:cs typeface="Calibri" pitchFamily="34" charset="0"/>
                        </a:rPr>
                        <a:t>»,</a:t>
                      </a:r>
                      <a:r>
                        <a:rPr lang="tr-TR" sz="1600" b="0" i="1" baseline="0" dirty="0" smtClean="0">
                          <a:effectLst/>
                          <a:latin typeface="Calibri" pitchFamily="34" charset="0"/>
                          <a:cs typeface="Calibri" pitchFamily="34" charset="0"/>
                        </a:rPr>
                        <a:t> eğer koşullar uygun değilse çıktı «</a:t>
                      </a:r>
                      <a:r>
                        <a:rPr lang="tr-TR" sz="1600" b="1" i="1" baseline="0" dirty="0" smtClean="0">
                          <a:effectLst/>
                          <a:latin typeface="Calibri" pitchFamily="34" charset="0"/>
                          <a:cs typeface="Calibri" pitchFamily="34" charset="0"/>
                        </a:rPr>
                        <a:t>Hayır</a:t>
                      </a:r>
                      <a:r>
                        <a:rPr lang="tr-TR" sz="1600" b="0" i="1" baseline="0" dirty="0" smtClean="0">
                          <a:effectLst/>
                          <a:latin typeface="Calibri" pitchFamily="34" charset="0"/>
                          <a:cs typeface="Calibri" pitchFamily="34" charset="0"/>
                        </a:rPr>
                        <a:t>’dır</a:t>
                      </a:r>
                      <a:r>
                        <a:rPr lang="tr-TR" sz="1600" b="0" i="1" baseline="0" dirty="0" smtClean="0">
                          <a:effectLst/>
                          <a:latin typeface="Calibri" pitchFamily="34" charset="0"/>
                          <a:cs typeface="Calibri" pitchFamily="34" charset="0"/>
                        </a:rPr>
                        <a:t>». Dallandırma operatörüne kusur ve başarı ifadelerinden her ikisi de yazılabilir. P</a:t>
                      </a:r>
                      <a:r>
                        <a:rPr lang="tr-TR" sz="800" b="0" i="1" baseline="0" dirty="0" smtClean="0">
                          <a:effectLst/>
                          <a:latin typeface="Calibri" pitchFamily="34" charset="0"/>
                          <a:cs typeface="Calibri" pitchFamily="34" charset="0"/>
                        </a:rPr>
                        <a:t>Y</a:t>
                      </a:r>
                      <a:r>
                        <a:rPr lang="tr-TR" sz="1600" b="0" i="1" baseline="0" dirty="0" smtClean="0">
                          <a:effectLst/>
                          <a:latin typeface="Calibri" pitchFamily="34" charset="0"/>
                          <a:cs typeface="Calibri" pitchFamily="34" charset="0"/>
                        </a:rPr>
                        <a:t>+P</a:t>
                      </a:r>
                      <a:r>
                        <a:rPr lang="tr-TR" sz="800" b="0" i="1" baseline="0" dirty="0" smtClean="0">
                          <a:effectLst/>
                          <a:latin typeface="Calibri" pitchFamily="34" charset="0"/>
                          <a:cs typeface="Calibri" pitchFamily="34" charset="0"/>
                        </a:rPr>
                        <a:t>N</a:t>
                      </a:r>
                      <a:r>
                        <a:rPr lang="tr-TR" sz="1600" b="0" i="1" baseline="0" dirty="0" smtClean="0">
                          <a:effectLst/>
                          <a:latin typeface="Calibri" pitchFamily="34" charset="0"/>
                          <a:cs typeface="Calibri" pitchFamily="34" charset="0"/>
                        </a:rPr>
                        <a:t>=1</a:t>
                      </a:r>
                      <a:endParaRPr lang="tr-TR" sz="16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 AKIM ŞEMASI SEMBOLLER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3" name="Oval 2"/>
          <p:cNvSpPr/>
          <p:nvPr/>
        </p:nvSpPr>
        <p:spPr>
          <a:xfrm>
            <a:off x="723900" y="1428750"/>
            <a:ext cx="790575" cy="792000"/>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2" name="Akış Çizelgesi: Gecikme 11"/>
          <p:cNvSpPr/>
          <p:nvPr/>
        </p:nvSpPr>
        <p:spPr>
          <a:xfrm rot="16200000">
            <a:off x="735805" y="3482172"/>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7" name="Akış Çizelgesi: Hazırlık 16"/>
          <p:cNvSpPr/>
          <p:nvPr/>
        </p:nvSpPr>
        <p:spPr>
          <a:xfrm>
            <a:off x="590072" y="4610100"/>
            <a:ext cx="1095375" cy="523875"/>
          </a:xfrm>
          <a:prstGeom prst="flowChartPreparation">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24" name="Grup 23"/>
          <p:cNvGrpSpPr/>
          <p:nvPr/>
        </p:nvGrpSpPr>
        <p:grpSpPr>
          <a:xfrm>
            <a:off x="523397" y="5505450"/>
            <a:ext cx="1238728" cy="614363"/>
            <a:chOff x="590072" y="5448300"/>
            <a:chExt cx="1238728" cy="614363"/>
          </a:xfrm>
        </p:grpSpPr>
        <p:sp>
          <p:nvSpPr>
            <p:cNvPr id="18" name="Dikdörtgen 17"/>
            <p:cNvSpPr/>
            <p:nvPr/>
          </p:nvSpPr>
          <p:spPr>
            <a:xfrm>
              <a:off x="590072" y="5448300"/>
              <a:ext cx="1238728" cy="581025"/>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20" name="Düz Bağlayıcı 19"/>
            <p:cNvCxnSpPr>
              <a:stCxn id="18" idx="1"/>
              <a:endCxn id="18" idx="3"/>
            </p:cNvCxnSpPr>
            <p:nvPr/>
          </p:nvCxnSpPr>
          <p:spPr>
            <a:xfrm>
              <a:off x="590072" y="5738813"/>
              <a:ext cx="1238728" cy="0"/>
            </a:xfrm>
            <a:prstGeom prst="lin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cxnSp>
        <p:cxnSp>
          <p:nvCxnSpPr>
            <p:cNvPr id="22" name="Düz Bağlayıcı 21"/>
            <p:cNvCxnSpPr>
              <a:stCxn id="18" idx="0"/>
            </p:cNvCxnSpPr>
            <p:nvPr/>
          </p:nvCxnSpPr>
          <p:spPr>
            <a:xfrm>
              <a:off x="1209436" y="5448300"/>
              <a:ext cx="0" cy="290513"/>
            </a:xfrm>
            <a:prstGeom prst="lin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cxnSp>
        <p:sp>
          <p:nvSpPr>
            <p:cNvPr id="23" name="Metin kutusu 22"/>
            <p:cNvSpPr txBox="1"/>
            <p:nvPr/>
          </p:nvSpPr>
          <p:spPr>
            <a:xfrm>
              <a:off x="700086" y="5450085"/>
              <a:ext cx="419100" cy="307777"/>
            </a:xfrm>
            <a:prstGeom prst="rect">
              <a:avLst/>
            </a:prstGeom>
            <a:noFill/>
          </p:spPr>
          <p:txBody>
            <a:bodyPr wrap="square" rtlCol="0">
              <a:spAutoFit/>
            </a:bodyPr>
            <a:lstStyle/>
            <a:p>
              <a:pPr algn="ctr"/>
              <a:r>
                <a:rPr lang="tr-TR" sz="1400" b="1" dirty="0" smtClean="0">
                  <a:solidFill>
                    <a:srgbClr val="000000"/>
                  </a:solidFill>
                  <a:latin typeface="Calibri" pitchFamily="34" charset="0"/>
                  <a:cs typeface="Calibri" pitchFamily="34" charset="0"/>
                </a:rPr>
                <a:t>H</a:t>
              </a:r>
              <a:endParaRPr lang="tr-TR" sz="1400" b="1" dirty="0">
                <a:solidFill>
                  <a:srgbClr val="000000"/>
                </a:solidFill>
                <a:latin typeface="Calibri" pitchFamily="34" charset="0"/>
                <a:cs typeface="Calibri" pitchFamily="34" charset="0"/>
              </a:endParaRPr>
            </a:p>
          </p:txBody>
        </p:sp>
        <p:sp>
          <p:nvSpPr>
            <p:cNvPr id="27" name="Metin kutusu 26"/>
            <p:cNvSpPr txBox="1"/>
            <p:nvPr/>
          </p:nvSpPr>
          <p:spPr>
            <a:xfrm>
              <a:off x="1304925" y="5450085"/>
              <a:ext cx="419100" cy="307777"/>
            </a:xfrm>
            <a:prstGeom prst="rect">
              <a:avLst/>
            </a:prstGeom>
            <a:noFill/>
          </p:spPr>
          <p:txBody>
            <a:bodyPr wrap="square" rtlCol="0">
              <a:spAutoFit/>
            </a:bodyPr>
            <a:lstStyle/>
            <a:p>
              <a:pPr algn="ctr"/>
              <a:r>
                <a:rPr lang="tr-TR" sz="1400" b="1" dirty="0">
                  <a:solidFill>
                    <a:srgbClr val="000000"/>
                  </a:solidFill>
                  <a:latin typeface="Calibri" pitchFamily="34" charset="0"/>
                  <a:cs typeface="Calibri" pitchFamily="34" charset="0"/>
                </a:rPr>
                <a:t>E</a:t>
              </a:r>
            </a:p>
          </p:txBody>
        </p:sp>
        <p:sp>
          <p:nvSpPr>
            <p:cNvPr id="28" name="Metin kutusu 27"/>
            <p:cNvSpPr txBox="1"/>
            <p:nvPr/>
          </p:nvSpPr>
          <p:spPr>
            <a:xfrm>
              <a:off x="793348" y="5754886"/>
              <a:ext cx="844951" cy="307777"/>
            </a:xfrm>
            <a:prstGeom prst="rect">
              <a:avLst/>
            </a:prstGeom>
            <a:noFill/>
          </p:spPr>
          <p:txBody>
            <a:bodyPr wrap="square" rtlCol="0">
              <a:spAutoFit/>
            </a:bodyPr>
            <a:lstStyle/>
            <a:p>
              <a:pPr algn="ctr"/>
              <a:r>
                <a:rPr lang="tr-TR" sz="1400" b="1" dirty="0" smtClean="0">
                  <a:solidFill>
                    <a:srgbClr val="000000"/>
                  </a:solidFill>
                  <a:latin typeface="Calibri" pitchFamily="34" charset="0"/>
                  <a:cs typeface="Calibri" pitchFamily="34" charset="0"/>
                </a:rPr>
                <a:t>OLAY</a:t>
              </a:r>
              <a:endParaRPr lang="tr-TR" sz="1400" b="1" dirty="0">
                <a:solidFill>
                  <a:srgbClr val="000000"/>
                </a:solidFill>
                <a:latin typeface="Calibri" pitchFamily="34" charset="0"/>
                <a:cs typeface="Calibri" pitchFamily="34" charset="0"/>
              </a:endParaRPr>
            </a:p>
          </p:txBody>
        </p:sp>
      </p:grpSp>
      <p:grpSp>
        <p:nvGrpSpPr>
          <p:cNvPr id="19" name="Grup 18"/>
          <p:cNvGrpSpPr/>
          <p:nvPr/>
        </p:nvGrpSpPr>
        <p:grpSpPr>
          <a:xfrm>
            <a:off x="485297" y="2428875"/>
            <a:ext cx="1305403" cy="783202"/>
            <a:chOff x="1999418" y="728165"/>
            <a:chExt cx="1656000" cy="983457"/>
          </a:xfrm>
        </p:grpSpPr>
        <p:pic>
          <p:nvPicPr>
            <p:cNvPr id="21" name="Picture 5" descr="C:\Users\Ahmet Yiğitap\Desktop\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25" name="Grup 24"/>
            <p:cNvGrpSpPr/>
            <p:nvPr/>
          </p:nvGrpSpPr>
          <p:grpSpPr>
            <a:xfrm>
              <a:off x="2308989" y="728165"/>
              <a:ext cx="1032263" cy="983457"/>
              <a:chOff x="2308989" y="728165"/>
              <a:chExt cx="1032263" cy="983457"/>
            </a:xfrm>
          </p:grpSpPr>
          <p:cxnSp>
            <p:nvCxnSpPr>
              <p:cNvPr id="26" name="Düz Bağlayıcı 25"/>
              <p:cNvCxnSpPr/>
              <p:nvPr/>
            </p:nvCxnSpPr>
            <p:spPr>
              <a:xfrm flipH="1">
                <a:off x="2308989" y="728165"/>
                <a:ext cx="514782" cy="983457"/>
              </a:xfrm>
              <a:prstGeom prst="line">
                <a:avLst/>
              </a:prstGeom>
              <a:noFill/>
              <a:ln w="31750" cap="flat" cmpd="sng" algn="ctr">
                <a:solidFill>
                  <a:sysClr val="window" lastClr="FFFFFF">
                    <a:lumMod val="50000"/>
                  </a:sysClr>
                </a:solidFill>
                <a:prstDash val="solid"/>
              </a:ln>
              <a:effectLst/>
            </p:spPr>
          </p:cxnSp>
          <p:cxnSp>
            <p:nvCxnSpPr>
              <p:cNvPr id="29" name="Düz Bağlayıcı 28"/>
              <p:cNvCxnSpPr/>
              <p:nvPr/>
            </p:nvCxnSpPr>
            <p:spPr>
              <a:xfrm>
                <a:off x="2807421" y="730866"/>
                <a:ext cx="533831" cy="973932"/>
              </a:xfrm>
              <a:prstGeom prst="line">
                <a:avLst/>
              </a:prstGeom>
              <a:noFill/>
              <a:ln w="31750" cap="flat" cmpd="sng" algn="ctr">
                <a:solidFill>
                  <a:sysClr val="window" lastClr="FFFFFF">
                    <a:lumMod val="50000"/>
                  </a:sysClr>
                </a:solidFill>
                <a:prstDash val="solid"/>
              </a:ln>
              <a:effectLst/>
            </p:spPr>
          </p:cxnSp>
        </p:grpSp>
      </p:grpSp>
    </p:spTree>
    <p:extLst>
      <p:ext uri="{BB962C8B-B14F-4D97-AF65-F5344CB8AC3E}">
        <p14:creationId xmlns:p14="http://schemas.microsoft.com/office/powerpoint/2010/main" val="1214547033"/>
      </p:ext>
    </p:extLst>
  </p:cSld>
  <p:clrMapOvr>
    <a:masterClrMapping/>
  </p:clrMapOvr>
  <p:transition>
    <p:fade/>
  </p:transition>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1741885439"/>
              </p:ext>
            </p:extLst>
          </p:nvPr>
        </p:nvGraphicFramePr>
        <p:xfrm>
          <a:off x="61278" y="1130758"/>
          <a:ext cx="8987188" cy="5562030"/>
        </p:xfrm>
        <a:graphic>
          <a:graphicData uri="http://schemas.openxmlformats.org/drawingml/2006/table">
            <a:tbl>
              <a:tblPr firstRow="1" firstCol="1" bandRow="1"/>
              <a:tblGrid>
                <a:gridCol w="1193473"/>
                <a:gridCol w="1031581"/>
                <a:gridCol w="1431231"/>
                <a:gridCol w="1204895"/>
                <a:gridCol w="1437066"/>
                <a:gridCol w="1344471"/>
                <a:gridCol w="1344471"/>
              </a:tblGrid>
              <a:tr h="374323">
                <a:tc gridSpan="7">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BAŞLANGIÇ TEHLİKE ANALİZİ RİSK </a:t>
                      </a:r>
                      <a:r>
                        <a:rPr lang="tr-TR" sz="2000" b="1" i="1" baseline="0" dirty="0" smtClean="0">
                          <a:solidFill>
                            <a:schemeClr val="bg1"/>
                          </a:solidFill>
                          <a:effectLst/>
                          <a:latin typeface="Cambria" pitchFamily="18" charset="0"/>
                          <a:ea typeface="Times New Roman"/>
                          <a:cs typeface="Times New Roman"/>
                        </a:rPr>
                        <a:t>DEĞERLENDİRME FORMU</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464230">
                <a:tc>
                  <a:txBody>
                    <a:bodyPr/>
                    <a:lstStyle/>
                    <a:p>
                      <a:pPr algn="ctr">
                        <a:spcAft>
                          <a:spcPts val="0"/>
                        </a:spcAft>
                      </a:pPr>
                      <a:r>
                        <a:rPr lang="tr-TR" sz="2000" b="0" i="1" dirty="0" smtClean="0">
                          <a:effectLst/>
                          <a:latin typeface="Calibri" pitchFamily="34" charset="0"/>
                          <a:cs typeface="Calibri" pitchFamily="34" charset="0"/>
                        </a:rPr>
                        <a:t>Yer </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r>
                        <a:rPr lang="tr-TR" sz="2000" b="0" i="1" dirty="0" smtClean="0">
                          <a:effectLst/>
                          <a:latin typeface="Calibri" pitchFamily="34" charset="0"/>
                          <a:cs typeface="Calibri" pitchFamily="34" charset="0"/>
                        </a:rPr>
                        <a:t>Değerlendirme</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5245">
                <a:tc>
                  <a:txBody>
                    <a:bodyPr/>
                    <a:lstStyle/>
                    <a:p>
                      <a:pPr algn="ctr">
                        <a:spcAft>
                          <a:spcPts val="0"/>
                        </a:spcAft>
                      </a:pPr>
                      <a:r>
                        <a:rPr lang="tr-TR" sz="2000" b="0" i="1" dirty="0" smtClean="0">
                          <a:effectLst/>
                          <a:latin typeface="Calibri" pitchFamily="34" charset="0"/>
                          <a:cs typeface="Calibri" pitchFamily="34" charset="0"/>
                        </a:rPr>
                        <a:t>Proses</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r>
                        <a:rPr lang="tr-TR" sz="2000" b="0" i="1" dirty="0" smtClean="0">
                          <a:effectLst/>
                          <a:latin typeface="Calibri" pitchFamily="34" charset="0"/>
                          <a:cs typeface="Calibri" pitchFamily="34" charset="0"/>
                        </a:rPr>
                        <a:t>Düzenleyen</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43339">
                <a:tc>
                  <a:txBody>
                    <a:bodyPr/>
                    <a:lstStyle/>
                    <a:p>
                      <a:pPr algn="ctr">
                        <a:spcAft>
                          <a:spcPts val="0"/>
                        </a:spcAft>
                      </a:pPr>
                      <a:r>
                        <a:rPr lang="tr-TR" sz="2000" b="0" i="1" dirty="0" smtClean="0">
                          <a:effectLst/>
                          <a:latin typeface="Calibri" pitchFamily="34" charset="0"/>
                          <a:cs typeface="Calibri" pitchFamily="34" charset="0"/>
                        </a:rPr>
                        <a:t>Alt</a:t>
                      </a:r>
                      <a:r>
                        <a:rPr lang="tr-TR" sz="2000" b="0" i="1" baseline="0" dirty="0" smtClean="0">
                          <a:effectLst/>
                          <a:latin typeface="Calibri" pitchFamily="34" charset="0"/>
                          <a:cs typeface="Calibri" pitchFamily="34" charset="0"/>
                        </a:rPr>
                        <a:t> Sistem</a:t>
                      </a: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r>
                        <a:rPr lang="tr-TR" sz="2000" b="0" i="1" dirty="0" smtClean="0">
                          <a:effectLst/>
                          <a:latin typeface="Calibri" pitchFamily="34" charset="0"/>
                          <a:cs typeface="Calibri" pitchFamily="34" charset="0"/>
                        </a:rPr>
                        <a:t>Revizyon</a:t>
                      </a:r>
                      <a:r>
                        <a:rPr lang="tr-TR" sz="2000" b="0" i="1" baseline="0" dirty="0" smtClean="0">
                          <a:effectLst/>
                          <a:latin typeface="Calibri" pitchFamily="34" charset="0"/>
                          <a:cs typeface="Calibri" pitchFamily="34" charset="0"/>
                        </a:rPr>
                        <a:t> No-Tarih</a:t>
                      </a: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1600" b="1" i="1" dirty="0" smtClean="0">
                          <a:effectLst/>
                          <a:latin typeface="Calibri" pitchFamily="34" charset="0"/>
                          <a:cs typeface="Calibri" pitchFamily="34" charset="0"/>
                        </a:rPr>
                        <a:t>Potansiyel Tehlike</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Tehlikeli </a:t>
                      </a:r>
                      <a:r>
                        <a:rPr lang="tr-TR" sz="1600" b="1" i="1" dirty="0" smtClean="0">
                          <a:effectLst/>
                          <a:latin typeface="Calibri" pitchFamily="34" charset="0"/>
                          <a:cs typeface="Calibri" pitchFamily="34" charset="0"/>
                        </a:rPr>
                        <a:t>Olayın </a:t>
                      </a:r>
                      <a:r>
                        <a:rPr lang="tr-TR" sz="1600" b="1" i="1" dirty="0" smtClean="0">
                          <a:effectLst/>
                          <a:latin typeface="Calibri" pitchFamily="34" charset="0"/>
                          <a:cs typeface="Calibri" pitchFamily="34" charset="0"/>
                        </a:rPr>
                        <a:t>Nedeni</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Tehlikeli Durum</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Korunma Kaybı</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Kaza</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Şiddet Frekans</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i="1" dirty="0" smtClean="0">
                          <a:effectLst/>
                          <a:latin typeface="Calibri" pitchFamily="34" charset="0"/>
                          <a:cs typeface="Calibri" pitchFamily="34" charset="0"/>
                        </a:rPr>
                        <a:t>Düzeltici Önlem</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PHA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FORMU</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15153954"/>
      </p:ext>
    </p:extLst>
  </p:cSld>
  <p:clrMapOvr>
    <a:masterClrMapping/>
  </p:clrMapOvr>
  <p:transition>
    <p:fade/>
  </p:transition>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PRA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65613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(Preliminary Risk Analysis</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t>
            </a: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Çeklist </a:t>
            </a: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Kullanılarak Birincil Risk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4</a:t>
            </a:r>
            <a:endParaRPr lang="tr-TR" sz="7200" b="1" dirty="0">
              <a:latin typeface="Cambria" pitchFamily="18" charset="0"/>
            </a:endParaRPr>
          </a:p>
        </p:txBody>
      </p:sp>
    </p:spTree>
    <p:extLst>
      <p:ext uri="{BB962C8B-B14F-4D97-AF65-F5344CB8AC3E}">
        <p14:creationId xmlns:p14="http://schemas.microsoft.com/office/powerpoint/2010/main" val="434517292"/>
      </p:ext>
    </p:extLst>
  </p:cSld>
  <p:clrMapOvr>
    <a:masterClrMapping/>
  </p:clrMapOvr>
  <p:transition>
    <p:fade/>
  </p:transition>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PRA AMAÇ</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«Sistemin </a:t>
            </a:r>
            <a:r>
              <a:rPr lang="tr-TR" sz="2000" b="1" i="1" dirty="0">
                <a:solidFill>
                  <a:srgbClr val="000000"/>
                </a:solidFill>
                <a:latin typeface="Calibri" pitchFamily="34" charset="0"/>
                <a:cs typeface="Calibri" pitchFamily="34" charset="0"/>
              </a:rPr>
              <a:t>veya prosesin potansiyel tehlikeli </a:t>
            </a:r>
            <a:r>
              <a:rPr lang="tr-TR" sz="2000" b="1" i="1" dirty="0" smtClean="0">
                <a:solidFill>
                  <a:srgbClr val="000000"/>
                </a:solidFill>
                <a:latin typeface="Calibri" pitchFamily="34" charset="0"/>
                <a:cs typeface="Calibri" pitchFamily="34" charset="0"/>
              </a:rPr>
              <a:t>parçalarını tespit </a:t>
            </a:r>
            <a:r>
              <a:rPr lang="tr-TR" sz="2000" b="1" i="1" dirty="0">
                <a:solidFill>
                  <a:srgbClr val="000000"/>
                </a:solidFill>
                <a:latin typeface="Calibri" pitchFamily="34" charset="0"/>
                <a:cs typeface="Calibri" pitchFamily="34" charset="0"/>
              </a:rPr>
              <a:t>ederek değer biçmek ve tespit edilen </a:t>
            </a:r>
            <a:r>
              <a:rPr lang="tr-TR" sz="2000" b="1" i="1" dirty="0" smtClean="0">
                <a:solidFill>
                  <a:srgbClr val="000000"/>
                </a:solidFill>
                <a:latin typeface="Calibri" pitchFamily="34" charset="0"/>
                <a:cs typeface="Calibri" pitchFamily="34" charset="0"/>
              </a:rPr>
              <a:t>her bir </a:t>
            </a:r>
            <a:r>
              <a:rPr lang="tr-TR" sz="2000" b="1" i="1" dirty="0">
                <a:solidFill>
                  <a:srgbClr val="000000"/>
                </a:solidFill>
                <a:latin typeface="Calibri" pitchFamily="34" charset="0"/>
                <a:cs typeface="Calibri" pitchFamily="34" charset="0"/>
              </a:rPr>
              <a:t>potansiyel tehlike için az yada çok </a:t>
            </a:r>
            <a:r>
              <a:rPr lang="tr-TR" sz="2000" b="1" i="1" dirty="0" smtClean="0">
                <a:solidFill>
                  <a:srgbClr val="000000"/>
                </a:solidFill>
                <a:latin typeface="Calibri" pitchFamily="34" charset="0"/>
                <a:cs typeface="Calibri" pitchFamily="34" charset="0"/>
              </a:rPr>
              <a:t>kaza ihtimallerini belirlemek için kullanılır.»</a:t>
            </a:r>
            <a:endParaRPr lang="tr-TR" sz="2000" b="1"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Bu </a:t>
            </a:r>
            <a:r>
              <a:rPr lang="tr-TR" sz="2000" i="1" dirty="0" smtClean="0">
                <a:solidFill>
                  <a:srgbClr val="000000"/>
                </a:solidFill>
                <a:latin typeface="Calibri" pitchFamily="34" charset="0"/>
                <a:cs typeface="Calibri" pitchFamily="34" charset="0"/>
              </a:rPr>
              <a:t>metot </a:t>
            </a:r>
            <a:r>
              <a:rPr lang="tr-TR" sz="2000" i="1" dirty="0">
                <a:solidFill>
                  <a:srgbClr val="000000"/>
                </a:solidFill>
                <a:latin typeface="Calibri" pitchFamily="34" charset="0"/>
                <a:cs typeface="Calibri" pitchFamily="34" charset="0"/>
              </a:rPr>
              <a:t>kapsamlı detaylar sağlamak maksadıyla dizayn edilmemiştir</a:t>
            </a:r>
            <a:r>
              <a:rPr lang="tr-TR" sz="2000" i="1" dirty="0" smtClean="0">
                <a:solidFill>
                  <a:srgbClr val="000000"/>
                </a:solidFill>
                <a:latin typeface="Calibri" pitchFamily="34" charset="0"/>
                <a:cs typeface="Calibri" pitchFamily="34" charset="0"/>
              </a:rPr>
              <a:t>. </a:t>
            </a: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metodun amacı daha çok </a:t>
            </a:r>
            <a:r>
              <a:rPr lang="tr-TR" sz="2000" i="1" dirty="0" smtClean="0">
                <a:solidFill>
                  <a:srgbClr val="000000"/>
                </a:solidFill>
                <a:latin typeface="Calibri" pitchFamily="34" charset="0"/>
                <a:cs typeface="Calibri" pitchFamily="34" charset="0"/>
              </a:rPr>
              <a:t>muhtemel-gerçekleşebilecek </a:t>
            </a:r>
            <a:r>
              <a:rPr lang="tr-TR" sz="2000" i="1" dirty="0">
                <a:solidFill>
                  <a:srgbClr val="000000"/>
                </a:solidFill>
                <a:latin typeface="Calibri" pitchFamily="34" charset="0"/>
                <a:cs typeface="Calibri" pitchFamily="34" charset="0"/>
              </a:rPr>
              <a:t>önemli problemlerin </a:t>
            </a:r>
            <a:r>
              <a:rPr lang="tr-TR" sz="2000" i="1" dirty="0" smtClean="0">
                <a:solidFill>
                  <a:srgbClr val="000000"/>
                </a:solidFill>
                <a:latin typeface="Calibri" pitchFamily="34" charset="0"/>
                <a:cs typeface="Calibri" pitchFamily="34" charset="0"/>
              </a:rPr>
              <a:t>acele tespit </a:t>
            </a:r>
            <a:r>
              <a:rPr lang="tr-TR" sz="2000" i="1" dirty="0" smtClean="0">
                <a:solidFill>
                  <a:srgbClr val="000000"/>
                </a:solidFill>
                <a:latin typeface="Calibri" pitchFamily="34" charset="0"/>
                <a:cs typeface="Calibri" pitchFamily="34" charset="0"/>
              </a:rPr>
              <a:t>edilmesini sağlamaktır.</a:t>
            </a: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3445588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PRA UYGULAMA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Analist</a:t>
            </a:r>
            <a:r>
              <a:rPr lang="tr-TR" sz="2000" i="1" dirty="0">
                <a:solidFill>
                  <a:srgbClr val="000000"/>
                </a:solidFill>
                <a:latin typeface="Calibri" pitchFamily="34" charset="0"/>
                <a:cs typeface="Calibri" pitchFamily="34" charset="0"/>
              </a:rPr>
              <a:t>, tehlikeli parçaları ve durumları gösteren kontrol listelerine güvenerek bu analizi yapar. </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Bu listeler kullanılan teknolojiye ve </a:t>
            </a:r>
            <a:r>
              <a:rPr lang="tr-TR" sz="2000" i="1" dirty="0" smtClean="0">
                <a:solidFill>
                  <a:srgbClr val="000000"/>
                </a:solidFill>
                <a:latin typeface="Calibri" pitchFamily="34" charset="0"/>
                <a:cs typeface="Calibri" pitchFamily="34" charset="0"/>
              </a:rPr>
              <a:t>ihtiyaca göre </a:t>
            </a:r>
            <a:r>
              <a:rPr lang="tr-TR" sz="2000" i="1" dirty="0">
                <a:solidFill>
                  <a:srgbClr val="000000"/>
                </a:solidFill>
                <a:latin typeface="Calibri" pitchFamily="34" charset="0"/>
                <a:cs typeface="Calibri" pitchFamily="34" charset="0"/>
              </a:rPr>
              <a:t>düzenlenir. </a:t>
            </a: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Bu listelerde belirlenen </a:t>
            </a:r>
            <a:r>
              <a:rPr lang="tr-TR" sz="2000" i="1" dirty="0" smtClean="0">
                <a:solidFill>
                  <a:srgbClr val="000000"/>
                </a:solidFill>
                <a:latin typeface="Calibri" pitchFamily="34" charset="0"/>
                <a:cs typeface="Calibri" pitchFamily="34" charset="0"/>
              </a:rPr>
              <a:t>tehlikeler </a:t>
            </a:r>
            <a:r>
              <a:rPr lang="tr-TR" sz="2000" i="1" dirty="0">
                <a:solidFill>
                  <a:srgbClr val="000000"/>
                </a:solidFill>
                <a:latin typeface="Calibri" pitchFamily="34" charset="0"/>
                <a:cs typeface="Calibri" pitchFamily="34" charset="0"/>
              </a:rPr>
              <a:t>daha sonra risk değerlendirme formunda </a:t>
            </a:r>
            <a:r>
              <a:rPr lang="tr-TR" sz="2000" i="1" dirty="0" smtClean="0">
                <a:solidFill>
                  <a:srgbClr val="000000"/>
                </a:solidFill>
                <a:latin typeface="Calibri" pitchFamily="34" charset="0"/>
                <a:cs typeface="Calibri" pitchFamily="34" charset="0"/>
              </a:rPr>
              <a:t>değerlendirilir.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766395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TETKİK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«Faaliyetlerin ve ilgili sonuçlarının planlanmış düzenlemelere uygunluğunu, </a:t>
            </a:r>
            <a:r>
              <a:rPr lang="tr-TR" sz="2000" b="1" i="1" dirty="0" smtClean="0">
                <a:solidFill>
                  <a:srgbClr val="000000"/>
                </a:solidFill>
                <a:latin typeface="Calibri" pitchFamily="34" charset="0"/>
                <a:cs typeface="Calibri" pitchFamily="34" charset="0"/>
              </a:rPr>
              <a:t>bu düzenlemelerin </a:t>
            </a:r>
            <a:r>
              <a:rPr lang="tr-TR" sz="2000" b="1" i="1" dirty="0">
                <a:solidFill>
                  <a:srgbClr val="000000"/>
                </a:solidFill>
                <a:latin typeface="Calibri" pitchFamily="34" charset="0"/>
                <a:cs typeface="Calibri" pitchFamily="34" charset="0"/>
              </a:rPr>
              <a:t>etkili bir biçimde uygulandığını ve politika ve hedefleri </a:t>
            </a:r>
            <a:r>
              <a:rPr lang="tr-TR" sz="2000" b="1" i="1" dirty="0" smtClean="0">
                <a:solidFill>
                  <a:srgbClr val="000000"/>
                </a:solidFill>
                <a:latin typeface="Calibri" pitchFamily="34" charset="0"/>
                <a:cs typeface="Calibri" pitchFamily="34" charset="0"/>
              </a:rPr>
              <a:t>gerçekleştirmek için </a:t>
            </a:r>
            <a:r>
              <a:rPr lang="tr-TR" sz="2000" b="1" i="1" dirty="0">
                <a:solidFill>
                  <a:srgbClr val="000000"/>
                </a:solidFill>
                <a:latin typeface="Calibri" pitchFamily="34" charset="0"/>
                <a:cs typeface="Calibri" pitchFamily="34" charset="0"/>
              </a:rPr>
              <a:t>uygun olduğunu belirlemek amacıyla yapılan sistematik </a:t>
            </a:r>
            <a:r>
              <a:rPr lang="tr-TR" sz="2000" b="1" i="1" dirty="0" smtClean="0">
                <a:solidFill>
                  <a:srgbClr val="000000"/>
                </a:solidFill>
                <a:latin typeface="Calibri" pitchFamily="34" charset="0"/>
                <a:cs typeface="Calibri" pitchFamily="34" charset="0"/>
              </a:rPr>
              <a:t>değerlendirmedir.»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3145821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PRA UYGULAMA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Formlarda </a:t>
            </a:r>
            <a:r>
              <a:rPr lang="tr-TR" sz="2000" b="1" i="1" dirty="0">
                <a:solidFill>
                  <a:srgbClr val="000000"/>
                </a:solidFill>
                <a:latin typeface="Calibri" pitchFamily="34" charset="0"/>
                <a:cs typeface="Calibri" pitchFamily="34" charset="0"/>
              </a:rPr>
              <a:t>mutlak surette "Ciddiyet" </a:t>
            </a:r>
            <a:r>
              <a:rPr lang="tr-TR" sz="2000" b="1" i="1" dirty="0" smtClean="0">
                <a:solidFill>
                  <a:srgbClr val="000000"/>
                </a:solidFill>
                <a:latin typeface="Calibri" pitchFamily="34" charset="0"/>
                <a:cs typeface="Calibri" pitchFamily="34" charset="0"/>
              </a:rPr>
              <a:t>ve "Sonuç</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değerlendirilmelidir</a:t>
            </a:r>
            <a:r>
              <a:rPr lang="tr-TR" sz="2000" b="1" i="1" dirty="0">
                <a:solidFill>
                  <a:srgbClr val="000000"/>
                </a:solidFill>
                <a:latin typeface="Calibri" pitchFamily="34" charset="0"/>
                <a:cs typeface="Calibri" pitchFamily="34" charset="0"/>
              </a:rPr>
              <a:t>. </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“Önleyici Ölçümler” ve “Önlemlerin Yerine Getirilme Ölçümleri</a:t>
            </a:r>
            <a:r>
              <a:rPr lang="tr-TR" sz="2000" b="1" i="1" dirty="0" smtClean="0">
                <a:solidFill>
                  <a:srgbClr val="000000"/>
                </a:solidFill>
                <a:latin typeface="Calibri" pitchFamily="34" charset="0"/>
                <a:cs typeface="Calibri" pitchFamily="34" charset="0"/>
              </a:rPr>
              <a:t>” başlıklarında </a:t>
            </a:r>
            <a:r>
              <a:rPr lang="tr-TR" sz="2000" b="1" i="1" dirty="0">
                <a:solidFill>
                  <a:srgbClr val="000000"/>
                </a:solidFill>
                <a:latin typeface="Calibri" pitchFamily="34" charset="0"/>
                <a:cs typeface="Calibri" pitchFamily="34" charset="0"/>
              </a:rPr>
              <a:t>ise tehlikelerin giderilmesi yada kontrol altına alınması için gereken </a:t>
            </a:r>
            <a:r>
              <a:rPr lang="tr-TR" sz="2000" b="1" i="1" dirty="0" smtClean="0">
                <a:solidFill>
                  <a:srgbClr val="000000"/>
                </a:solidFill>
                <a:latin typeface="Calibri" pitchFamily="34" charset="0"/>
                <a:cs typeface="Calibri" pitchFamily="34" charset="0"/>
              </a:rPr>
              <a:t>aşamalar </a:t>
            </a:r>
            <a:r>
              <a:rPr lang="tr-TR" sz="2000" b="1" i="1" dirty="0">
                <a:solidFill>
                  <a:srgbClr val="000000"/>
                </a:solidFill>
                <a:latin typeface="Calibri" pitchFamily="34" charset="0"/>
                <a:cs typeface="Calibri" pitchFamily="34" charset="0"/>
              </a:rPr>
              <a:t>belirtilir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0043782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PRA YARARLARI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Bir </a:t>
            </a:r>
            <a:r>
              <a:rPr lang="tr-TR" sz="2000" i="1" dirty="0" smtClean="0">
                <a:solidFill>
                  <a:srgbClr val="000000"/>
                </a:solidFill>
                <a:latin typeface="Calibri" pitchFamily="34" charset="0"/>
                <a:cs typeface="Calibri" pitchFamily="34" charset="0"/>
              </a:rPr>
              <a:t>işletmedeki/sistemdeki tesisatının/ekipmanının </a:t>
            </a:r>
            <a:r>
              <a:rPr lang="tr-TR" sz="2000" i="1" dirty="0">
                <a:solidFill>
                  <a:srgbClr val="000000"/>
                </a:solidFill>
                <a:latin typeface="Calibri" pitchFamily="34" charset="0"/>
                <a:cs typeface="Calibri" pitchFamily="34" charset="0"/>
              </a:rPr>
              <a:t>tam olup </a:t>
            </a:r>
            <a:r>
              <a:rPr lang="tr-TR" sz="2000" i="1" dirty="0" smtClean="0">
                <a:solidFill>
                  <a:srgbClr val="000000"/>
                </a:solidFill>
                <a:latin typeface="Calibri" pitchFamily="34" charset="0"/>
                <a:cs typeface="Calibri" pitchFamily="34" charset="0"/>
              </a:rPr>
              <a:t>olmadığını/kusursuz </a:t>
            </a:r>
            <a:r>
              <a:rPr lang="tr-TR" sz="2000" i="1" dirty="0">
                <a:solidFill>
                  <a:srgbClr val="000000"/>
                </a:solidFill>
                <a:latin typeface="Calibri" pitchFamily="34" charset="0"/>
                <a:cs typeface="Calibri" pitchFamily="34" charset="0"/>
              </a:rPr>
              <a:t>işleyip işlemediğini saptar</a:t>
            </a:r>
            <a:r>
              <a:rPr lang="tr-TR" sz="2000" i="1" dirty="0" smtClean="0">
                <a:solidFill>
                  <a:srgbClr val="000000"/>
                </a:solidFill>
                <a:latin typeface="Calibri" pitchFamily="34" charset="0"/>
                <a:cs typeface="Calibri" pitchFamily="34" charset="0"/>
              </a:rPr>
              <a:t>,</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Kontrol edilecek hususların atlanılmasını engeller,</a:t>
            </a:r>
          </a:p>
          <a:p>
            <a:pPr marL="144000">
              <a:spcAft>
                <a:spcPts val="300"/>
              </a:spcAft>
              <a:buClr>
                <a:srgbClr val="292929"/>
              </a:buClr>
              <a:defRPr/>
            </a:pPr>
            <a:endParaRPr lang="tr-TR" sz="11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2795694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PRA YARARLARI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144000">
              <a:spcAft>
                <a:spcPts val="300"/>
              </a:spcAft>
              <a:buClr>
                <a:srgbClr val="292929"/>
              </a:buClr>
              <a:defRPr/>
            </a:pPr>
            <a:endParaRPr lang="tr-TR" sz="11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Listelerindeki sorular işletmeye özel </a:t>
            </a:r>
            <a:r>
              <a:rPr lang="tr-TR" sz="2000" i="1" dirty="0" smtClean="0">
                <a:solidFill>
                  <a:srgbClr val="000000"/>
                </a:solidFill>
                <a:latin typeface="Calibri" pitchFamily="34" charset="0"/>
                <a:cs typeface="Calibri" pitchFamily="34" charset="0"/>
              </a:rPr>
              <a:t>hazırlandığı </a:t>
            </a:r>
            <a:r>
              <a:rPr lang="tr-TR" sz="2000" i="1" dirty="0">
                <a:solidFill>
                  <a:srgbClr val="000000"/>
                </a:solidFill>
                <a:latin typeface="Calibri" pitchFamily="34" charset="0"/>
                <a:cs typeface="Calibri" pitchFamily="34" charset="0"/>
              </a:rPr>
              <a:t>için, risk değerlendirmesi yapılan tesisin eksiklikleri saptanır</a:t>
            </a:r>
            <a:r>
              <a:rPr lang="tr-TR" sz="2000" i="1" dirty="0" smtClean="0">
                <a:solidFill>
                  <a:srgbClr val="000000"/>
                </a:solidFill>
                <a:latin typeface="Calibri" pitchFamily="34" charset="0"/>
                <a:cs typeface="Calibri" pitchFamily="34" charset="0"/>
              </a:rPr>
              <a:t>,</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Listelerde </a:t>
            </a:r>
            <a:r>
              <a:rPr lang="tr-TR" sz="2000" i="1" dirty="0">
                <a:solidFill>
                  <a:srgbClr val="000000"/>
                </a:solidFill>
                <a:latin typeface="Calibri" pitchFamily="34" charset="0"/>
                <a:cs typeface="Calibri" pitchFamily="34" charset="0"/>
              </a:rPr>
              <a:t>belirlenen noksanlıklar için </a:t>
            </a:r>
            <a:r>
              <a:rPr lang="tr-TR" sz="2000" i="1" dirty="0" smtClean="0">
                <a:solidFill>
                  <a:srgbClr val="000000"/>
                </a:solidFill>
                <a:latin typeface="Calibri" pitchFamily="34" charset="0"/>
                <a:cs typeface="Calibri" pitchFamily="34" charset="0"/>
              </a:rPr>
              <a:t>«Birincil </a:t>
            </a:r>
            <a:r>
              <a:rPr lang="tr-TR" sz="2000" i="1" dirty="0">
                <a:solidFill>
                  <a:srgbClr val="000000"/>
                </a:solidFill>
                <a:latin typeface="Calibri" pitchFamily="34" charset="0"/>
                <a:cs typeface="Calibri" pitchFamily="34" charset="0"/>
              </a:rPr>
              <a:t>Risk </a:t>
            </a:r>
            <a:r>
              <a:rPr lang="tr-TR" sz="2000" i="1" dirty="0" smtClean="0">
                <a:solidFill>
                  <a:srgbClr val="000000"/>
                </a:solidFill>
                <a:latin typeface="Calibri" pitchFamily="34" charset="0"/>
                <a:cs typeface="Calibri" pitchFamily="34" charset="0"/>
              </a:rPr>
              <a:t>Analizi» </a:t>
            </a:r>
            <a:r>
              <a:rPr lang="tr-TR" sz="2000" i="1" dirty="0">
                <a:solidFill>
                  <a:srgbClr val="000000"/>
                </a:solidFill>
                <a:latin typeface="Calibri" pitchFamily="34" charset="0"/>
                <a:cs typeface="Calibri" pitchFamily="34" charset="0"/>
              </a:rPr>
              <a:t>uygulanarak gerekli önlemler tespit edilir.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88149117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PRA ÇEKLİST</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805414644"/>
              </p:ext>
            </p:extLst>
          </p:nvPr>
        </p:nvGraphicFramePr>
        <p:xfrm>
          <a:off x="231796" y="1042010"/>
          <a:ext cx="8789378" cy="5284495"/>
        </p:xfrm>
        <a:graphic>
          <a:graphicData uri="http://schemas.openxmlformats.org/drawingml/2006/table">
            <a:tbl>
              <a:tblPr firstRow="1" bandRow="1">
                <a:effectLst>
                  <a:innerShdw blurRad="114300">
                    <a:prstClr val="black"/>
                  </a:innerShdw>
                </a:effectLst>
                <a:tableStyleId>{5C22544A-7EE6-4342-B048-85BDC9FD1C3A}</a:tableStyleId>
              </a:tblPr>
              <a:tblGrid>
                <a:gridCol w="1339029"/>
                <a:gridCol w="3793172"/>
                <a:gridCol w="1219059"/>
                <a:gridCol w="1219059"/>
                <a:gridCol w="1219059"/>
              </a:tblGrid>
              <a:tr h="226700">
                <a:tc gridSpan="5">
                  <a:txBody>
                    <a:bodyPr/>
                    <a:lstStyle/>
                    <a:p>
                      <a:pPr algn="ctr" fontAlgn="ctr"/>
                      <a:r>
                        <a:rPr kumimoji="0" lang="tr-TR" sz="16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PRA ÇEKLİST</a:t>
                      </a:r>
                      <a:endParaRPr kumimoji="0" lang="tr-TR" sz="16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pPr algn="ctr" fontAlgn="ctr"/>
                      <a:endParaRPr kumimoji="0" lang="tr-TR" sz="18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226700">
                <a:tc gridSpan="2">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Proses / Sistem</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gridSpan="3">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Tarih</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226700">
                <a:tc gridSpan="2">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Alt Sistem</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gridSpan="3">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Revizyon No</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226700">
                <a:tc gridSpan="2">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Formu Dolduran</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gridSpan="3">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Sayfa No </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226700">
                <a:tc gridSpan="2">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Formu Dolduranın Birimi / Görevi</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gridSpan="3">
                  <a:txBody>
                    <a:bodyPr/>
                    <a:lstStyle/>
                    <a:p>
                      <a:pPr algn="l" fontAlgn="ctr"/>
                      <a:r>
                        <a:rPr kumimoji="0" lang="tr-TR" sz="12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Doküman No</a:t>
                      </a:r>
                      <a:endParaRPr kumimoji="0" lang="tr-TR" sz="12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226700">
                <a:tc gridSpan="2">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TEHLİKELER</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hMerge="1">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EVET</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HAYIR</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AÇIKLAM</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A01</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A02</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A03</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marL="0" algn="ctr" defTabSz="914400" rtl="0" eaLnBrk="1" fontAlgn="ctr" latinLnBrk="0" hangingPunct="1"/>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A04</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A05</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A06</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A07</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B01</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B02</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B03</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B04</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B05</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B06</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B07</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B08</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B09</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B10</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B11</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2">
                        <a:lumMod val="7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C01</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accent2">
                        <a:lumMod val="50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C02</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accent2">
                        <a:lumMod val="50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C03</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accent2">
                        <a:lumMod val="50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41497">
                <a:tc>
                  <a:txBody>
                    <a:bodyPr/>
                    <a:lstStyle/>
                    <a:p>
                      <a:pPr algn="ctr" fontAlgn="ctr"/>
                      <a:r>
                        <a:rPr kumimoji="0" lang="tr-TR" sz="11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C04</a:t>
                      </a:r>
                      <a:endParaRPr kumimoji="0" lang="tr-TR" sz="11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accent2">
                        <a:lumMod val="50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11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2183208320"/>
      </p:ext>
    </p:extLst>
  </p:cSld>
  <p:clrMapOvr>
    <a:masterClrMapping/>
  </p:clrMapOvr>
  <p:transition>
    <p:fade/>
  </p:transition>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PRA ÇEKLİST</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3836226198"/>
              </p:ext>
            </p:extLst>
          </p:nvPr>
        </p:nvGraphicFramePr>
        <p:xfrm>
          <a:off x="193543" y="1114092"/>
          <a:ext cx="8740907" cy="5162882"/>
        </p:xfrm>
        <a:graphic>
          <a:graphicData uri="http://schemas.openxmlformats.org/drawingml/2006/table">
            <a:tbl>
              <a:tblPr firstRow="1" bandRow="1">
                <a:effectLst>
                  <a:innerShdw blurRad="114300">
                    <a:prstClr val="black"/>
                  </a:innerShdw>
                </a:effectLst>
                <a:tableStyleId>{5C22544A-7EE6-4342-B048-85BDC9FD1C3A}</a:tableStyleId>
              </a:tblPr>
              <a:tblGrid>
                <a:gridCol w="964819"/>
                <a:gridCol w="2136877"/>
                <a:gridCol w="2896011"/>
                <a:gridCol w="1317625"/>
                <a:gridCol w="1425575"/>
              </a:tblGrid>
              <a:tr h="919390">
                <a:tc gridSpan="5">
                  <a:txBody>
                    <a:bodyPr/>
                    <a:lstStyle/>
                    <a:p>
                      <a:pPr algn="ctr" fontAlgn="ctr"/>
                      <a:r>
                        <a:rPr kumimoji="0" lang="tr-TR" sz="24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RİSKİN ŞİDDETİ İLE ETKİSİ ARASINDAKİ İLİŞKİ </a:t>
                      </a:r>
                      <a:endParaRPr kumimoji="0" lang="tr-TR" sz="24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pPr algn="ctr" fontAlgn="ctr"/>
                      <a:endParaRPr kumimoji="0" lang="tr-TR" sz="18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hMerge="1">
                  <a:txBody>
                    <a:bodyPr/>
                    <a:lstStyle/>
                    <a:p>
                      <a:endParaRPr lang="tr-TR"/>
                    </a:p>
                  </a:txBody>
                  <a:tcPr/>
                </a:tc>
                <a:tc hMerge="1">
                  <a:txBody>
                    <a:bodyPr/>
                    <a:lstStyle/>
                    <a:p>
                      <a:endParaRPr lang="tr-TR"/>
                    </a:p>
                  </a:txBody>
                  <a:tcPr/>
                </a:tc>
              </a:tr>
              <a:tr h="819351">
                <a:tc>
                  <a:txBody>
                    <a:bodyPr/>
                    <a:lstStyle/>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ŞİDDET</a:t>
                      </a:r>
                      <a:endParaRPr kumimoji="0" lang="tr-TR" sz="16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GÜVENLİK ETKİSİ</a:t>
                      </a:r>
                      <a:endParaRPr kumimoji="0" lang="tr-TR" sz="16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ÇEVRESEL ETKİ</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EKONOMİK ETKİ</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c>
                  <a:txBody>
                    <a:bodyPr/>
                    <a:lstStyle/>
                    <a:p>
                      <a:pPr algn="ctr" fontAlgn="ctr"/>
                      <a:r>
                        <a:rPr kumimoji="0" lang="tr-TR" sz="14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KAYIP ETKİSİ</a:t>
                      </a:r>
                      <a:endParaRPr kumimoji="0" lang="tr-TR" sz="14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A5A59"/>
                    </a:solidFill>
                  </a:tcPr>
                </a:tc>
              </a:tr>
              <a:tr h="1209863">
                <a:tc>
                  <a:txBody>
                    <a:bodyPr/>
                    <a:lstStyle/>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MAJÖR </a:t>
                      </a:r>
                    </a:p>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a:t>
                      </a:r>
                      <a:endParaRPr kumimoji="0" lang="tr-TR" sz="16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Bir veya daha fazla ölüm veya sürekli sakat kalma</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Ekosistemin uzun süre kesintiye uğramasına neden olan veya uzun süreli kronik sağlık riski açığa çıkması</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&gt;500.000</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&gt;500.000</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107139">
                <a:tc>
                  <a:txBody>
                    <a:bodyPr/>
                    <a:lstStyle/>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ORTA </a:t>
                      </a:r>
                    </a:p>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a:t>
                      </a:r>
                      <a:endParaRPr kumimoji="0" lang="tr-TR" sz="16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Hastanede yatmayı gerektirecek yaralanma ve iş günü kaybı</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Ekosistemin kısa süreli kesintiye uğratan etki</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10.000 – 500.000</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10.000 – 500.000</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107139">
                <a:tc>
                  <a:txBody>
                    <a:bodyPr/>
                    <a:lstStyle/>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MİNÖR</a:t>
                      </a:r>
                    </a:p>
                    <a:p>
                      <a:pPr algn="ctr" fontAlgn="ctr"/>
                      <a:r>
                        <a:rPr kumimoji="0" lang="tr-TR" sz="16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 (3)</a:t>
                      </a:r>
                      <a:endParaRPr kumimoji="0" lang="tr-TR" sz="16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İlkyardım gerektiren yaralanmalar</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Küçük akut çevresel kirlilik veya halk sağlığına etki</a:t>
                      </a: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10.000 – 1</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10.000 – 1</a:t>
                      </a:r>
                      <a:endParaRPr kumimoji="0" lang="tr-TR" sz="14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716420201"/>
      </p:ext>
    </p:extLst>
  </p:cSld>
  <p:clrMapOvr>
    <a:masterClrMapping/>
  </p:clrMapOvr>
  <p:transition>
    <p:fade/>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1766407105"/>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Kantitatif (Nicel-Sayısal) Yöntemler</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n Kenarlı 4"/>
          <p:cNvSpPr/>
          <p:nvPr/>
        </p:nvSpPr>
        <p:spPr>
          <a:xfrm>
            <a:off x="3871350" y="1235018"/>
            <a:ext cx="1389413" cy="1258784"/>
          </a:xfrm>
          <a:prstGeom prst="decagon">
            <a:avLst/>
          </a:prstGeom>
          <a:solidFill>
            <a:schemeClr val="bg2">
              <a:lumMod val="75000"/>
            </a:schemeClr>
          </a:solidFill>
          <a:ln>
            <a:solidFill>
              <a:schemeClr val="bg1">
                <a:lumMod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8800" b="1" dirty="0" smtClean="0">
                <a:solidFill>
                  <a:srgbClr val="FFFFFF"/>
                </a:solidFill>
                <a:latin typeface="Calibri" pitchFamily="34" charset="0"/>
                <a:cs typeface="Calibri" pitchFamily="34" charset="0"/>
              </a:rPr>
              <a:t>2</a:t>
            </a:r>
            <a:endParaRPr lang="tr-TR" sz="8800" b="1" dirty="0">
              <a:solidFill>
                <a:srgbClr val="FFFFFF"/>
              </a:solidFill>
              <a:latin typeface="Calibri" pitchFamily="34" charset="0"/>
              <a:cs typeface="Calibri" pitchFamily="34" charset="0"/>
            </a:endParaRPr>
          </a:p>
        </p:txBody>
      </p:sp>
    </p:spTree>
    <p:extLst>
      <p:ext uri="{BB962C8B-B14F-4D97-AF65-F5344CB8AC3E}">
        <p14:creationId xmlns:p14="http://schemas.microsoft.com/office/powerpoint/2010/main" val="42184572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KANTİTATİF (NİCEL–SAYISAL–RAKAMSAL)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METODLAR</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FMEA (HTEA-Olası Hata Türleri ve Etkileri Analizi) </a:t>
            </a:r>
          </a:p>
          <a:p>
            <a:pPr marL="457200" indent="-324000">
              <a:spcAft>
                <a:spcPts val="0"/>
              </a:spcAft>
              <a:buClr>
                <a:srgbClr val="292929"/>
              </a:buClr>
              <a:buFont typeface="+mj-lt"/>
              <a:buAutoNum type="arabicPeriod"/>
              <a:defRPr/>
            </a:pPr>
            <a:r>
              <a:rPr lang="tr-TR" sz="2000" b="1" i="1" dirty="0" err="1" smtClean="0">
                <a:solidFill>
                  <a:srgbClr val="000000"/>
                </a:solidFill>
                <a:latin typeface="Calibri" pitchFamily="34" charset="0"/>
                <a:cs typeface="Calibri" pitchFamily="34" charset="0"/>
              </a:rPr>
              <a:t>Fine-Kinney</a:t>
            </a:r>
            <a:r>
              <a:rPr lang="tr-TR" sz="2000" b="1" i="1" dirty="0" smtClean="0">
                <a:solidFill>
                  <a:srgbClr val="000000"/>
                </a:solidFill>
                <a:latin typeface="Calibri" pitchFamily="34" charset="0"/>
                <a:cs typeface="Calibri" pitchFamily="34" charset="0"/>
              </a:rPr>
              <a:t> Analiz Metodu</a:t>
            </a:r>
          </a:p>
          <a:p>
            <a:pPr marL="457200" indent="-324000">
              <a:spcAft>
                <a:spcPts val="0"/>
              </a:spcAft>
              <a:buClr>
                <a:srgbClr val="292929"/>
              </a:buClr>
              <a:buFont typeface="+mj-lt"/>
              <a:buAutoNum type="arabicPeriod"/>
              <a:defRPr/>
            </a:pPr>
            <a:r>
              <a:rPr lang="tr-TR" sz="2000" b="1" i="1" dirty="0" err="1">
                <a:solidFill>
                  <a:srgbClr val="000000"/>
                </a:solidFill>
                <a:latin typeface="Calibri" pitchFamily="34" charset="0"/>
                <a:cs typeface="Calibri" pitchFamily="34" charset="0"/>
              </a:rPr>
              <a:t>Jhon-Ridley</a:t>
            </a:r>
            <a:r>
              <a:rPr lang="tr-TR" sz="2000" b="1" i="1" dirty="0">
                <a:solidFill>
                  <a:srgbClr val="000000"/>
                </a:solidFill>
                <a:latin typeface="Calibri" pitchFamily="34" charset="0"/>
                <a:cs typeface="Calibri" pitchFamily="34" charset="0"/>
              </a:rPr>
              <a:t> Analiz Metodu</a:t>
            </a:r>
          </a:p>
          <a:p>
            <a:pPr marL="457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Risk Değerlendirme Karar </a:t>
            </a:r>
            <a:r>
              <a:rPr lang="tr-TR" sz="2000" b="1" i="1" dirty="0" smtClean="0">
                <a:solidFill>
                  <a:srgbClr val="000000"/>
                </a:solidFill>
                <a:latin typeface="Calibri" pitchFamily="34" charset="0"/>
                <a:cs typeface="Calibri" pitchFamily="34" charset="0"/>
              </a:rPr>
              <a:t>Matrisi (RADM)</a:t>
            </a:r>
            <a:endParaRPr lang="tr-TR" sz="2000" b="1" i="1" dirty="0">
              <a:solidFill>
                <a:srgbClr val="000000"/>
              </a:solidFill>
              <a:latin typeface="Calibri" pitchFamily="34" charset="0"/>
              <a:cs typeface="Calibri" pitchFamily="34" charset="0"/>
            </a:endParaRP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3x3 Tipi Matris Metodu</a:t>
            </a: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L-Tipi Matris Metodu</a:t>
            </a:r>
          </a:p>
          <a:p>
            <a:pPr marL="1180800" lvl="1" indent="-324000">
              <a:spcAft>
                <a:spcPts val="0"/>
              </a:spcAft>
              <a:buClr>
                <a:srgbClr val="292929"/>
              </a:buClr>
              <a:buFont typeface="+mj-lt"/>
              <a:buAutoNum type="alphaLcParenR"/>
              <a:defRPr/>
            </a:pPr>
            <a:r>
              <a:rPr lang="tr-TR" sz="2000" b="1" i="1" dirty="0" smtClean="0">
                <a:solidFill>
                  <a:srgbClr val="000000"/>
                </a:solidFill>
                <a:latin typeface="Calibri" pitchFamily="34" charset="0"/>
                <a:cs typeface="Calibri" pitchFamily="34" charset="0"/>
              </a:rPr>
              <a:t>X-Tipi </a:t>
            </a:r>
            <a:r>
              <a:rPr lang="tr-TR" sz="2000" b="1" i="1" dirty="0">
                <a:solidFill>
                  <a:srgbClr val="000000"/>
                </a:solidFill>
                <a:latin typeface="Calibri" pitchFamily="34" charset="0"/>
                <a:cs typeface="Calibri" pitchFamily="34" charset="0"/>
              </a:rPr>
              <a:t>Matris Metodu</a:t>
            </a:r>
          </a:p>
          <a:p>
            <a:pPr marL="590400" lvl="1">
              <a:spcAft>
                <a:spcPts val="0"/>
              </a:spcAft>
              <a:buClr>
                <a:srgbClr val="292929"/>
              </a:buClr>
              <a:defRPr/>
            </a:pPr>
            <a:endParaRPr lang="tr-TR" sz="2000" b="1" i="1" dirty="0">
              <a:solidFill>
                <a:srgbClr val="000000"/>
              </a:solidFill>
              <a:latin typeface="Calibri" pitchFamily="34" charset="0"/>
              <a:cs typeface="Calibri" pitchFamily="34" charset="0"/>
            </a:endParaRPr>
          </a:p>
          <a:p>
            <a:pPr marL="457200" indent="-324000">
              <a:spcAft>
                <a:spcPts val="0"/>
              </a:spcAft>
              <a:buClr>
                <a:srgbClr val="292929"/>
              </a:buClr>
              <a:buFont typeface="+mj-lt"/>
              <a:buAutoNum type="arabicPeriod"/>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METODOLOJİLERİ (YÖNTEMLERİ-TEKNİKLERİ)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75855699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FMEA – HTEA </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t>
            </a: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Failure Mode and Effects Analysis</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t>
            </a:r>
          </a:p>
          <a:p>
            <a:pPr marL="36000" algn="ctr"/>
            <a:r>
              <a:rPr lang="tr-TR" sz="32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Olası </a:t>
            </a:r>
            <a:r>
              <a:rPr lang="tr-TR" sz="3200" b="1" noProof="1">
                <a:solidFill>
                  <a:srgbClr val="414141"/>
                </a:solidFill>
                <a:effectLst>
                  <a:innerShdw blurRad="63500" dist="50800" dir="8100000">
                    <a:prstClr val="black">
                      <a:alpha val="50000"/>
                    </a:prstClr>
                  </a:innerShdw>
                </a:effectLst>
                <a:latin typeface="Calibri" pitchFamily="34" charset="0"/>
                <a:cs typeface="Calibri" pitchFamily="34" charset="0"/>
              </a:rPr>
              <a:t>Hata Türleri ve </a:t>
            </a:r>
            <a:r>
              <a:rPr lang="tr-TR" sz="32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Etkileri Analizi Metodolojisi</a:t>
            </a:r>
            <a:endParaRPr lang="tr-TR" sz="32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2" name="Oval 11"/>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1</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2396418709"/>
      </p:ext>
    </p:extLst>
  </p:cSld>
  <p:clrMapOvr>
    <a:masterClrMapping/>
  </p:clrMapOvr>
  <p:transition>
    <p:fade/>
  </p:transition>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FMEA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957873426"/>
              </p:ext>
            </p:extLst>
          </p:nvPr>
        </p:nvGraphicFramePr>
        <p:xfrm>
          <a:off x="161924" y="1193801"/>
          <a:ext cx="8782051" cy="525758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FMECA(</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Failure</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Mode</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Effects</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and</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Criticality</a:t>
                      </a:r>
                      <a:r>
                        <a:rPr kumimoji="0" lang="tr-TR" sz="2400" b="1" i="1" u="none" strike="noStrike" cap="none" normalizeH="0" baseline="0" dirty="0" smtClean="0">
                          <a:ln>
                            <a:noFill/>
                          </a:ln>
                          <a:solidFill>
                            <a:schemeClr val="bg1"/>
                          </a:solidFill>
                          <a:effectLst/>
                          <a:latin typeface="Calibri" pitchFamily="34" charset="0"/>
                          <a:cs typeface="Calibri" pitchFamily="34" charset="0"/>
                        </a:rPr>
                        <a:t> Analysis)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nn-NO" sz="2400" b="1" i="1" u="none" strike="noStrike" cap="none" normalizeH="0" baseline="0" dirty="0" smtClean="0">
                          <a:ln>
                            <a:noFill/>
                          </a:ln>
                          <a:solidFill>
                            <a:schemeClr val="bg1"/>
                          </a:solidFill>
                          <a:effectLst/>
                          <a:latin typeface="Calibri" pitchFamily="34" charset="0"/>
                          <a:cs typeface="Calibri" pitchFamily="34" charset="0"/>
                        </a:rPr>
                        <a:t>Hata Modları Etkileri ve Kritiklik Analizi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Sistem ve  ekipmanların kusurlarını ve her kusurun sistem üzerindeki potansiyel tehlikesini belirlemek</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 inşa ve işletme aşamasında</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Tesis fonksiyonlarının bilinmesi</a:t>
                      </a:r>
                    </a:p>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 listesi</a:t>
                      </a:r>
                    </a:p>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 fonksiyonlarının bilinmesi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Sistem ve ekipman kusurlarının ve bunların  etkilerinin  sistemli bir listesi. </a:t>
                      </a:r>
                    </a:p>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Bağımsız hataları ve en kötü durum tahminini de içerebilir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Genel olarak tesisi ve sistemi iyi bilen 2 uzman personel yeterlidir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es-ES"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Uzun zaman ve yüksek maliyet</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1655891523"/>
      </p:ext>
    </p:extLst>
  </p:cSld>
  <p:clrMapOvr>
    <a:masterClrMapping/>
  </p:clrMapOvr>
  <p:transition>
    <p:fade/>
  </p:transition>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FMEA AÇIKLAMLAR – 1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FMEA (</a:t>
            </a:r>
            <a:r>
              <a:rPr lang="tr-TR" sz="2000" b="1" i="1" dirty="0" err="1" smtClean="0">
                <a:solidFill>
                  <a:srgbClr val="000000"/>
                </a:solidFill>
                <a:latin typeface="Calibri" pitchFamily="34" charset="0"/>
                <a:cs typeface="Calibri" pitchFamily="34" charset="0"/>
              </a:rPr>
              <a:t>Failure</a:t>
            </a:r>
            <a:r>
              <a:rPr lang="tr-TR" sz="2000" b="1" i="1" dirty="0" smtClean="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Mode</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and</a:t>
            </a:r>
            <a:r>
              <a:rPr lang="tr-TR" sz="2000" b="1" i="1" dirty="0">
                <a:solidFill>
                  <a:srgbClr val="000000"/>
                </a:solidFill>
                <a:latin typeface="Calibri" pitchFamily="34" charset="0"/>
                <a:cs typeface="Calibri" pitchFamily="34" charset="0"/>
              </a:rPr>
              <a:t> </a:t>
            </a:r>
            <a:r>
              <a:rPr lang="tr-TR" sz="2000" b="1" i="1" dirty="0" err="1">
                <a:solidFill>
                  <a:srgbClr val="000000"/>
                </a:solidFill>
                <a:latin typeface="Calibri" pitchFamily="34" charset="0"/>
                <a:cs typeface="Calibri" pitchFamily="34" charset="0"/>
              </a:rPr>
              <a:t>Effects</a:t>
            </a:r>
            <a:r>
              <a:rPr lang="tr-TR" sz="2000" b="1" i="1" dirty="0">
                <a:solidFill>
                  <a:srgbClr val="000000"/>
                </a:solidFill>
                <a:latin typeface="Calibri" pitchFamily="34" charset="0"/>
                <a:cs typeface="Calibri" pitchFamily="34" charset="0"/>
              </a:rPr>
              <a:t> Analysis)</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smtClean="0">
                <a:solidFill>
                  <a:srgbClr val="C00000"/>
                </a:solidFill>
                <a:latin typeface="Calibri" pitchFamily="34" charset="0"/>
                <a:cs typeface="Calibri" pitchFamily="34" charset="0"/>
              </a:rPr>
              <a:t>Olası </a:t>
            </a:r>
            <a:r>
              <a:rPr lang="tr-TR" sz="2000" b="1" i="1" dirty="0">
                <a:solidFill>
                  <a:srgbClr val="C00000"/>
                </a:solidFill>
                <a:latin typeface="Calibri" pitchFamily="34" charset="0"/>
                <a:cs typeface="Calibri" pitchFamily="34" charset="0"/>
              </a:rPr>
              <a:t>Hata Türleri ve Etkileri Analizi</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Metodolojisi»</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FMEA </a:t>
            </a:r>
            <a:r>
              <a:rPr lang="tr-TR" sz="2000" i="1" dirty="0">
                <a:solidFill>
                  <a:srgbClr val="000000"/>
                </a:solidFill>
                <a:latin typeface="Calibri" pitchFamily="34" charset="0"/>
                <a:cs typeface="Calibri" pitchFamily="34" charset="0"/>
              </a:rPr>
              <a:t>disiplini, ABD ordusunda geliştirilmiştir. </a:t>
            </a:r>
            <a:r>
              <a:rPr lang="tr-TR" sz="2000" i="1" dirty="0" smtClean="0">
                <a:solidFill>
                  <a:srgbClr val="000000"/>
                </a:solidFill>
                <a:latin typeface="Calibri" pitchFamily="34" charset="0"/>
                <a:cs typeface="Calibri" pitchFamily="34" charset="0"/>
              </a:rPr>
              <a:t>FMEA Üzerine </a:t>
            </a:r>
            <a:r>
              <a:rPr lang="tr-TR" sz="2000" i="1" dirty="0">
                <a:solidFill>
                  <a:srgbClr val="000000"/>
                </a:solidFill>
                <a:latin typeface="Calibri" pitchFamily="34" charset="0"/>
                <a:cs typeface="Calibri" pitchFamily="34" charset="0"/>
              </a:rPr>
              <a:t>Prosedürler olarak adlandırılan Askeri Prosedür </a:t>
            </a:r>
            <a:r>
              <a:rPr lang="tr-TR" sz="2000" i="1" dirty="0" smtClean="0">
                <a:solidFill>
                  <a:srgbClr val="000000"/>
                </a:solidFill>
                <a:latin typeface="Calibri" pitchFamily="34" charset="0"/>
                <a:cs typeface="Calibri" pitchFamily="34" charset="0"/>
              </a:rPr>
              <a:t>«MIL-P- 1629» </a:t>
            </a:r>
            <a:r>
              <a:rPr lang="tr-TR" sz="2000" i="1" dirty="0">
                <a:solidFill>
                  <a:srgbClr val="000000"/>
                </a:solidFill>
                <a:latin typeface="Calibri" pitchFamily="34" charset="0"/>
                <a:cs typeface="Calibri" pitchFamily="34" charset="0"/>
              </a:rPr>
              <a:t>9 Kasım 1949 tarihinde başlatılmıştır.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Sistem ve donatım hatalarının </a:t>
            </a:r>
            <a:r>
              <a:rPr lang="tr-TR" sz="2000" i="1" dirty="0" smtClean="0">
                <a:solidFill>
                  <a:srgbClr val="000000"/>
                </a:solidFill>
                <a:latin typeface="Calibri" pitchFamily="34" charset="0"/>
                <a:cs typeface="Calibri" pitchFamily="34" charset="0"/>
              </a:rPr>
              <a:t>etkilerinin belirlenmesi </a:t>
            </a:r>
            <a:r>
              <a:rPr lang="tr-TR" sz="2000" i="1" dirty="0">
                <a:solidFill>
                  <a:srgbClr val="000000"/>
                </a:solidFill>
                <a:latin typeface="Calibri" pitchFamily="34" charset="0"/>
                <a:cs typeface="Calibri" pitchFamily="34" charset="0"/>
              </a:rPr>
              <a:t>için güvenilir bir değerlendirme tekniği olarak kullanılmıştır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38315"/>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FMEA tanımı (2)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96897696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SÜREKLİ İYİLEŞTİRME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«Organizasyonun </a:t>
            </a:r>
            <a:r>
              <a:rPr lang="tr-TR" sz="2000" b="1" i="1" dirty="0" smtClean="0">
                <a:solidFill>
                  <a:srgbClr val="000000"/>
                </a:solidFill>
                <a:latin typeface="Calibri" pitchFamily="34" charset="0"/>
                <a:cs typeface="Calibri" pitchFamily="34" charset="0"/>
              </a:rPr>
              <a:t>İSG </a:t>
            </a:r>
            <a:r>
              <a:rPr lang="tr-TR" sz="2000" b="1" i="1" dirty="0">
                <a:solidFill>
                  <a:srgbClr val="000000"/>
                </a:solidFill>
                <a:latin typeface="Calibri" pitchFamily="34" charset="0"/>
                <a:cs typeface="Calibri" pitchFamily="34" charset="0"/>
              </a:rPr>
              <a:t>politikasına bağlı olarak genel işçi sağlığı </a:t>
            </a:r>
            <a:r>
              <a:rPr lang="tr-TR" sz="2000" b="1" i="1" dirty="0" smtClean="0">
                <a:solidFill>
                  <a:srgbClr val="000000"/>
                </a:solidFill>
                <a:latin typeface="Calibri" pitchFamily="34" charset="0"/>
                <a:cs typeface="Calibri" pitchFamily="34" charset="0"/>
              </a:rPr>
              <a:t>ve iş </a:t>
            </a:r>
            <a:r>
              <a:rPr lang="tr-TR" sz="2000" b="1" i="1" dirty="0">
                <a:solidFill>
                  <a:srgbClr val="000000"/>
                </a:solidFill>
                <a:latin typeface="Calibri" pitchFamily="34" charset="0"/>
                <a:cs typeface="Calibri" pitchFamily="34" charset="0"/>
              </a:rPr>
              <a:t>güvenliği performansında gelişmeler sağlamak için; iş sağlığı ve iş güvenliği </a:t>
            </a:r>
            <a:r>
              <a:rPr lang="tr-TR" sz="2000" b="1" i="1" dirty="0" smtClean="0">
                <a:solidFill>
                  <a:srgbClr val="000000"/>
                </a:solidFill>
                <a:latin typeface="Calibri" pitchFamily="34" charset="0"/>
                <a:cs typeface="Calibri" pitchFamily="34" charset="0"/>
              </a:rPr>
              <a:t>yönetim sistemini </a:t>
            </a:r>
            <a:r>
              <a:rPr lang="tr-TR" sz="2000" b="1" i="1" dirty="0">
                <a:solidFill>
                  <a:srgbClr val="000000"/>
                </a:solidFill>
                <a:latin typeface="Calibri" pitchFamily="34" charset="0"/>
                <a:cs typeface="Calibri" pitchFamily="34" charset="0"/>
              </a:rPr>
              <a:t>geliştirme </a:t>
            </a:r>
            <a:r>
              <a:rPr lang="tr-TR" sz="2000" b="1" i="1" dirty="0" smtClean="0">
                <a:solidFill>
                  <a:srgbClr val="000000"/>
                </a:solidFill>
                <a:latin typeface="Calibri" pitchFamily="34" charset="0"/>
                <a:cs typeface="Calibri" pitchFamily="34" charset="0"/>
              </a:rPr>
              <a:t>sürecidir.»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4802946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FMEA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AÇIKLAMLAR –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2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FMEA bütün </a:t>
            </a:r>
            <a:r>
              <a:rPr lang="tr-TR" sz="2000" b="1" i="1" dirty="0">
                <a:solidFill>
                  <a:srgbClr val="000000"/>
                </a:solidFill>
                <a:latin typeface="Calibri" pitchFamily="34" charset="0"/>
                <a:cs typeface="Calibri" pitchFamily="34" charset="0"/>
              </a:rPr>
              <a:t>teknoloji ağırlıklı </a:t>
            </a:r>
            <a:r>
              <a:rPr lang="tr-TR" sz="2000" b="1" i="1" dirty="0" smtClean="0">
                <a:solidFill>
                  <a:srgbClr val="000000"/>
                </a:solidFill>
                <a:latin typeface="Calibri" pitchFamily="34" charset="0"/>
                <a:cs typeface="Calibri" pitchFamily="34" charset="0"/>
              </a:rPr>
              <a:t>sektörler, </a:t>
            </a:r>
            <a:r>
              <a:rPr lang="tr-TR" sz="2000" b="1" i="1" dirty="0">
                <a:solidFill>
                  <a:srgbClr val="000000"/>
                </a:solidFill>
                <a:latin typeface="Calibri" pitchFamily="34" charset="0"/>
                <a:cs typeface="Calibri" pitchFamily="34" charset="0"/>
              </a:rPr>
              <a:t>uzay sektörü, kimya endüstrisi ve otomobil sanayinde </a:t>
            </a:r>
            <a:r>
              <a:rPr lang="tr-TR" sz="2000" i="1" dirty="0">
                <a:solidFill>
                  <a:srgbClr val="000000"/>
                </a:solidFill>
                <a:latin typeface="Calibri" pitchFamily="34" charset="0"/>
                <a:cs typeface="Calibri" pitchFamily="34" charset="0"/>
              </a:rPr>
              <a:t>çok popülerdir. </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metodun popüler olmasındaki başlıca </a:t>
            </a:r>
            <a:r>
              <a:rPr lang="tr-TR" sz="2000" i="1" dirty="0" smtClean="0">
                <a:solidFill>
                  <a:srgbClr val="000000"/>
                </a:solidFill>
                <a:latin typeface="Calibri" pitchFamily="34" charset="0"/>
                <a:cs typeface="Calibri" pitchFamily="34" charset="0"/>
              </a:rPr>
              <a:t>sebebi </a:t>
            </a:r>
            <a:r>
              <a:rPr lang="tr-TR" sz="2000" b="1" i="1" dirty="0" smtClean="0">
                <a:solidFill>
                  <a:srgbClr val="000000"/>
                </a:solidFill>
                <a:latin typeface="Calibri" pitchFamily="34" charset="0"/>
                <a:cs typeface="Calibri" pitchFamily="34" charset="0"/>
              </a:rPr>
              <a:t>kullanımının </a:t>
            </a:r>
            <a:r>
              <a:rPr lang="tr-TR" sz="2000" b="1" i="1" dirty="0">
                <a:solidFill>
                  <a:srgbClr val="000000"/>
                </a:solidFill>
                <a:latin typeface="Calibri" pitchFamily="34" charset="0"/>
                <a:cs typeface="Calibri" pitchFamily="34" charset="0"/>
              </a:rPr>
              <a:t>kolay </a:t>
            </a:r>
            <a:r>
              <a:rPr lang="tr-TR" sz="2000" i="1" dirty="0">
                <a:solidFill>
                  <a:srgbClr val="000000"/>
                </a:solidFill>
                <a:latin typeface="Calibri" pitchFamily="34" charset="0"/>
                <a:cs typeface="Calibri" pitchFamily="34" charset="0"/>
              </a:rPr>
              <a:t>olması ve </a:t>
            </a:r>
            <a:r>
              <a:rPr lang="tr-TR" sz="2000" b="1" i="1" dirty="0">
                <a:solidFill>
                  <a:srgbClr val="000000"/>
                </a:solidFill>
                <a:latin typeface="Calibri" pitchFamily="34" charset="0"/>
                <a:cs typeface="Calibri" pitchFamily="34" charset="0"/>
              </a:rPr>
              <a:t>geniş teorik bilgi gerektirmemesidir.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Orta </a:t>
            </a:r>
            <a:r>
              <a:rPr lang="tr-TR" sz="2000" i="1" dirty="0">
                <a:solidFill>
                  <a:srgbClr val="000000"/>
                </a:solidFill>
                <a:latin typeface="Calibri" pitchFamily="34" charset="0"/>
                <a:cs typeface="Calibri" pitchFamily="34" charset="0"/>
              </a:rPr>
              <a:t>düzeyde deneyimi olan bir risk değerlendirme timi tarafından rahatlıkla uygulanabilir.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1758441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FMEA UYGULAMASI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Her hatanın nedenlerini ve etkenlerini </a:t>
            </a:r>
            <a:r>
              <a:rPr lang="tr-TR" sz="2000" i="1" dirty="0" smtClean="0">
                <a:solidFill>
                  <a:srgbClr val="000000"/>
                </a:solidFill>
                <a:latin typeface="Calibri" pitchFamily="34" charset="0"/>
                <a:cs typeface="Calibri" pitchFamily="34" charset="0"/>
              </a:rPr>
              <a:t>belirler.</a:t>
            </a:r>
          </a:p>
          <a:p>
            <a:pPr marL="360000" indent="-2160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Tümevarım </a:t>
            </a:r>
            <a:r>
              <a:rPr lang="tr-TR" sz="2000" b="1" i="1" dirty="0">
                <a:solidFill>
                  <a:srgbClr val="000000"/>
                </a:solidFill>
                <a:latin typeface="Calibri" pitchFamily="34" charset="0"/>
                <a:cs typeface="Calibri" pitchFamily="34" charset="0"/>
              </a:rPr>
              <a:t>mantığı ile çalışır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Potansiyel hataları tanımlar.</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Olasılık, şiddet ve </a:t>
            </a:r>
            <a:r>
              <a:rPr lang="tr-TR" sz="2000" i="1" dirty="0" err="1">
                <a:solidFill>
                  <a:srgbClr val="000000"/>
                </a:solidFill>
                <a:latin typeface="Calibri" pitchFamily="34" charset="0"/>
                <a:cs typeface="Calibri" pitchFamily="34" charset="0"/>
              </a:rPr>
              <a:t>saptanabilirliğe</a:t>
            </a:r>
            <a:r>
              <a:rPr lang="tr-TR" sz="2000" i="1" dirty="0">
                <a:solidFill>
                  <a:srgbClr val="000000"/>
                </a:solidFill>
                <a:latin typeface="Calibri" pitchFamily="34" charset="0"/>
                <a:cs typeface="Calibri" pitchFamily="34" charset="0"/>
              </a:rPr>
              <a:t> bağlı olarak </a:t>
            </a:r>
            <a:r>
              <a:rPr lang="tr-TR" sz="2000" b="1" i="1" dirty="0">
                <a:solidFill>
                  <a:srgbClr val="000000"/>
                </a:solidFill>
                <a:latin typeface="Calibri" pitchFamily="34" charset="0"/>
                <a:cs typeface="Calibri" pitchFamily="34" charset="0"/>
              </a:rPr>
              <a:t>hataların önceliğini ortaya çıkarır.</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Sorunların izlenmesini ve düzeltici faaliyetlerin yapılmasını sağlar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5394637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FMEA ÇEŞİTLERİ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684000" indent="-288000">
              <a:spcAft>
                <a:spcPts val="300"/>
              </a:spcAft>
              <a:buClr>
                <a:srgbClr val="292929"/>
              </a:buClr>
              <a:buFont typeface="+mj-lt"/>
              <a:buAutoNum type="arabicPeriod"/>
              <a:defRPr/>
            </a:pPr>
            <a:r>
              <a:rPr lang="tr-TR" sz="2000" b="1" i="1" dirty="0">
                <a:solidFill>
                  <a:srgbClr val="C00000"/>
                </a:solidFill>
                <a:latin typeface="Calibri" pitchFamily="34" charset="0"/>
                <a:cs typeface="Calibri" pitchFamily="34" charset="0"/>
              </a:rPr>
              <a:t>Sistem</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FMEA (HTEA)</a:t>
            </a:r>
            <a:endParaRPr lang="tr-TR" sz="2000" b="1" i="1" dirty="0">
              <a:solidFill>
                <a:srgbClr val="000000"/>
              </a:solidFill>
              <a:latin typeface="Calibri" pitchFamily="34" charset="0"/>
              <a:cs typeface="Calibri" pitchFamily="34" charset="0"/>
            </a:endParaRPr>
          </a:p>
          <a:p>
            <a:pPr marL="684000" indent="-288000">
              <a:spcAft>
                <a:spcPts val="300"/>
              </a:spcAft>
              <a:buClr>
                <a:srgbClr val="292929"/>
              </a:buClr>
              <a:buFont typeface="+mj-lt"/>
              <a:buAutoNum type="arabicPeriod"/>
              <a:defRPr/>
            </a:pPr>
            <a:r>
              <a:rPr lang="tr-TR" sz="2000" b="1" i="1" dirty="0">
                <a:solidFill>
                  <a:srgbClr val="C00000"/>
                </a:solidFill>
                <a:latin typeface="Calibri" pitchFamily="34" charset="0"/>
                <a:cs typeface="Calibri" pitchFamily="34" charset="0"/>
              </a:rPr>
              <a:t>Tasarım</a:t>
            </a:r>
            <a:r>
              <a:rPr lang="tr-TR" sz="2000" b="1" i="1" dirty="0">
                <a:solidFill>
                  <a:srgbClr val="000000"/>
                </a:solidFill>
                <a:latin typeface="Calibri" pitchFamily="34" charset="0"/>
                <a:cs typeface="Calibri" pitchFamily="34" charset="0"/>
              </a:rPr>
              <a:t> FMEA (HTEA)</a:t>
            </a:r>
          </a:p>
          <a:p>
            <a:pPr marL="684000" indent="-288000">
              <a:spcAft>
                <a:spcPts val="300"/>
              </a:spcAft>
              <a:buClr>
                <a:srgbClr val="292929"/>
              </a:buClr>
              <a:buFont typeface="+mj-lt"/>
              <a:buAutoNum type="arabicPeriod"/>
              <a:defRPr/>
            </a:pPr>
            <a:r>
              <a:rPr lang="tr-TR" sz="2000" b="1" i="1" dirty="0" smtClean="0">
                <a:solidFill>
                  <a:srgbClr val="C00000"/>
                </a:solidFill>
                <a:latin typeface="Calibri" pitchFamily="34" charset="0"/>
                <a:cs typeface="Calibri" pitchFamily="34" charset="0"/>
              </a:rPr>
              <a:t>Proses</a:t>
            </a:r>
            <a:r>
              <a:rPr lang="tr-TR" sz="2000" b="1" i="1" dirty="0">
                <a:solidFill>
                  <a:srgbClr val="000000"/>
                </a:solidFill>
                <a:latin typeface="Calibri" pitchFamily="34" charset="0"/>
                <a:cs typeface="Calibri" pitchFamily="34" charset="0"/>
              </a:rPr>
              <a:t> FMEA (HTEA)</a:t>
            </a:r>
          </a:p>
          <a:p>
            <a:pPr marL="684000" indent="-288000">
              <a:spcAft>
                <a:spcPts val="300"/>
              </a:spcAft>
              <a:buClr>
                <a:srgbClr val="292929"/>
              </a:buClr>
              <a:buFont typeface="+mj-lt"/>
              <a:buAutoNum type="arabicPeriod"/>
              <a:defRPr/>
            </a:pPr>
            <a:r>
              <a:rPr lang="tr-TR" sz="2000" b="1" i="1" dirty="0" smtClean="0">
                <a:solidFill>
                  <a:srgbClr val="C00000"/>
                </a:solidFill>
                <a:latin typeface="Calibri" pitchFamily="34" charset="0"/>
                <a:cs typeface="Calibri" pitchFamily="34" charset="0"/>
              </a:rPr>
              <a:t>Servis</a:t>
            </a:r>
            <a:r>
              <a:rPr lang="tr-TR" sz="2000" b="1" i="1" dirty="0">
                <a:solidFill>
                  <a:srgbClr val="000000"/>
                </a:solidFill>
                <a:latin typeface="Calibri" pitchFamily="34" charset="0"/>
                <a:cs typeface="Calibri" pitchFamily="34" charset="0"/>
              </a:rPr>
              <a:t> FMEA (HTEA</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38315"/>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FMEA – HTEA çeşitleri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55468050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SİSTEM FMEA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«Sistem </a:t>
            </a:r>
            <a:r>
              <a:rPr lang="tr-TR" sz="2000" b="1" i="1" dirty="0">
                <a:solidFill>
                  <a:srgbClr val="000000"/>
                </a:solidFill>
                <a:latin typeface="Calibri" pitchFamily="34" charset="0"/>
                <a:cs typeface="Calibri" pitchFamily="34" charset="0"/>
              </a:rPr>
              <a:t>ve alt sistemleri analiz </a:t>
            </a:r>
            <a:r>
              <a:rPr lang="tr-TR" sz="2000" i="1" dirty="0">
                <a:solidFill>
                  <a:srgbClr val="000000"/>
                </a:solidFill>
                <a:latin typeface="Calibri" pitchFamily="34" charset="0"/>
                <a:cs typeface="Calibri" pitchFamily="34" charset="0"/>
              </a:rPr>
              <a:t>ederek, sistemin eksiklerinden </a:t>
            </a:r>
            <a:r>
              <a:rPr lang="tr-TR" sz="2000" i="1" dirty="0" smtClean="0">
                <a:solidFill>
                  <a:srgbClr val="000000"/>
                </a:solidFill>
                <a:latin typeface="Calibri" pitchFamily="34" charset="0"/>
                <a:cs typeface="Calibri" pitchFamily="34" charset="0"/>
              </a:rPr>
              <a:t>doğan, sistem </a:t>
            </a:r>
            <a:r>
              <a:rPr lang="tr-TR" sz="2000" i="1" dirty="0">
                <a:solidFill>
                  <a:srgbClr val="000000"/>
                </a:solidFill>
                <a:latin typeface="Calibri" pitchFamily="34" charset="0"/>
                <a:cs typeface="Calibri" pitchFamily="34" charset="0"/>
              </a:rPr>
              <a:t>fonksiyonları arasındaki </a:t>
            </a:r>
            <a:r>
              <a:rPr lang="tr-TR" sz="2000" b="1" i="1" dirty="0">
                <a:solidFill>
                  <a:srgbClr val="000000"/>
                </a:solidFill>
                <a:latin typeface="Calibri" pitchFamily="34" charset="0"/>
                <a:cs typeface="Calibri" pitchFamily="34" charset="0"/>
              </a:rPr>
              <a:t>potansiyel hata türlerini belirlemeye </a:t>
            </a:r>
            <a:r>
              <a:rPr lang="tr-TR" sz="2000" i="1" dirty="0">
                <a:solidFill>
                  <a:srgbClr val="000000"/>
                </a:solidFill>
                <a:latin typeface="Calibri" pitchFamily="34" charset="0"/>
                <a:cs typeface="Calibri" pitchFamily="34" charset="0"/>
              </a:rPr>
              <a:t>odaklanır</a:t>
            </a:r>
            <a:r>
              <a:rPr lang="tr-TR" sz="2000" i="1" dirty="0" smtClean="0">
                <a:solidFill>
                  <a:srgbClr val="000000"/>
                </a:solidFill>
                <a:latin typeface="Calibri" pitchFamily="34" charset="0"/>
                <a:cs typeface="Calibri" pitchFamily="34" charset="0"/>
              </a:rPr>
              <a:t>.»</a:t>
            </a: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 </a:t>
            </a: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Hedefi; Sistemin;</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Kalitesini</a:t>
            </a:r>
            <a:r>
              <a:rPr lang="tr-TR" sz="2000" i="1" dirty="0">
                <a:solidFill>
                  <a:srgbClr val="000000"/>
                </a:solidFill>
                <a:latin typeface="Calibri" pitchFamily="34" charset="0"/>
                <a:cs typeface="Calibri" pitchFamily="34" charset="0"/>
              </a:rPr>
              <a:t>, </a:t>
            </a:r>
            <a:endParaRPr lang="tr-TR" sz="2000" i="1" dirty="0" smtClean="0">
              <a:solidFill>
                <a:srgbClr val="000000"/>
              </a:solidFill>
              <a:latin typeface="Calibri" pitchFamily="34" charset="0"/>
              <a:cs typeface="Calibri" pitchFamily="34" charset="0"/>
            </a:endParaRP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Güvenirliğini, </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Korunabilirliğini  ……………………artırmaktır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5652926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SİSTEM FMEA FAYDALARI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Sistemi etkileyen </a:t>
            </a:r>
            <a:r>
              <a:rPr lang="tr-TR" sz="2000" b="1" i="1" dirty="0">
                <a:solidFill>
                  <a:srgbClr val="000000"/>
                </a:solidFill>
                <a:latin typeface="Calibri" pitchFamily="34" charset="0"/>
                <a:cs typeface="Calibri" pitchFamily="34" charset="0"/>
              </a:rPr>
              <a:t>potansiyel problemlerin bulunabileceği alanlar daralır,</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Sistem </a:t>
            </a:r>
            <a:r>
              <a:rPr lang="tr-TR" sz="2000" i="1" dirty="0">
                <a:solidFill>
                  <a:srgbClr val="000000"/>
                </a:solidFill>
                <a:latin typeface="Calibri" pitchFamily="34" charset="0"/>
                <a:cs typeface="Calibri" pitchFamily="34" charset="0"/>
              </a:rPr>
              <a:t>içerisinde uygulanacak </a:t>
            </a:r>
            <a:r>
              <a:rPr lang="tr-TR" sz="2000" b="1" i="1" dirty="0">
                <a:solidFill>
                  <a:srgbClr val="000000"/>
                </a:solidFill>
                <a:latin typeface="Calibri" pitchFamily="34" charset="0"/>
                <a:cs typeface="Calibri" pitchFamily="34" charset="0"/>
              </a:rPr>
              <a:t>prosedürler için bir temel oluşturulmasına </a:t>
            </a:r>
            <a:r>
              <a:rPr lang="tr-TR" sz="2000" i="1" dirty="0">
                <a:solidFill>
                  <a:srgbClr val="000000"/>
                </a:solidFill>
                <a:latin typeface="Calibri" pitchFamily="34" charset="0"/>
                <a:cs typeface="Calibri" pitchFamily="34" charset="0"/>
              </a:rPr>
              <a:t>yardımcı olur.</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Sistem </a:t>
            </a:r>
            <a:r>
              <a:rPr lang="tr-TR" sz="2000" i="1" dirty="0">
                <a:solidFill>
                  <a:srgbClr val="000000"/>
                </a:solidFill>
                <a:latin typeface="Calibri" pitchFamily="34" charset="0"/>
                <a:cs typeface="Calibri" pitchFamily="34" charset="0"/>
              </a:rPr>
              <a:t>içerisindeki </a:t>
            </a:r>
            <a:r>
              <a:rPr lang="tr-TR" sz="2000" b="1" i="1" dirty="0">
                <a:solidFill>
                  <a:srgbClr val="000000"/>
                </a:solidFill>
                <a:latin typeface="Calibri" pitchFamily="34" charset="0"/>
                <a:cs typeface="Calibri" pitchFamily="34" charset="0"/>
              </a:rPr>
              <a:t>fazlalıkların tespit </a:t>
            </a:r>
            <a:r>
              <a:rPr lang="tr-TR" sz="2000" i="1" dirty="0">
                <a:solidFill>
                  <a:srgbClr val="000000"/>
                </a:solidFill>
                <a:latin typeface="Calibri" pitchFamily="34" charset="0"/>
                <a:cs typeface="Calibri" pitchFamily="34" charset="0"/>
              </a:rPr>
              <a:t>edilmesine yardım eder,</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Optimum </a:t>
            </a:r>
            <a:r>
              <a:rPr lang="tr-TR" sz="2000" b="1" i="1" dirty="0">
                <a:solidFill>
                  <a:srgbClr val="000000"/>
                </a:solidFill>
                <a:latin typeface="Calibri" pitchFamily="34" charset="0"/>
                <a:cs typeface="Calibri" pitchFamily="34" charset="0"/>
              </a:rPr>
              <a:t>sistem tasarım alternatiflerinin </a:t>
            </a:r>
            <a:r>
              <a:rPr lang="tr-TR" sz="2000" i="1" dirty="0">
                <a:solidFill>
                  <a:srgbClr val="000000"/>
                </a:solidFill>
                <a:latin typeface="Calibri" pitchFamily="34" charset="0"/>
                <a:cs typeface="Calibri" pitchFamily="34" charset="0"/>
              </a:rPr>
              <a:t>seçilmesinde yol gösteri</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07182756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TASARIM FMEA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«Tasarım </a:t>
            </a:r>
            <a:r>
              <a:rPr lang="tr-TR" sz="2000" i="1" dirty="0">
                <a:solidFill>
                  <a:srgbClr val="000000"/>
                </a:solidFill>
                <a:latin typeface="Calibri" pitchFamily="34" charset="0"/>
                <a:cs typeface="Calibri" pitchFamily="34" charset="0"/>
              </a:rPr>
              <a:t>hatalarından doğan hata türlerine yönelik olarak üretime başlamadan önce </a:t>
            </a:r>
            <a:r>
              <a:rPr lang="tr-TR" sz="2000" b="1" i="1" dirty="0">
                <a:solidFill>
                  <a:srgbClr val="000000"/>
                </a:solidFill>
                <a:latin typeface="Calibri" pitchFamily="34" charset="0"/>
                <a:cs typeface="Calibri" pitchFamily="34" charset="0"/>
              </a:rPr>
              <a:t>ürünlerin analiz edilmesinde</a:t>
            </a:r>
            <a:r>
              <a:rPr lang="tr-TR" sz="2000" i="1" dirty="0">
                <a:solidFill>
                  <a:srgbClr val="000000"/>
                </a:solidFill>
                <a:latin typeface="Calibri" pitchFamily="34" charset="0"/>
                <a:cs typeface="Calibri" pitchFamily="34" charset="0"/>
              </a:rPr>
              <a:t> kullanılır</a:t>
            </a:r>
            <a:r>
              <a:rPr lang="tr-TR" sz="2000" i="1" dirty="0" smtClean="0">
                <a:solidFill>
                  <a:srgbClr val="000000"/>
                </a:solidFill>
                <a:latin typeface="Calibri" pitchFamily="34" charset="0"/>
                <a:cs typeface="Calibri" pitchFamily="34" charset="0"/>
              </a:rPr>
              <a:t>.» </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Hedefi;</a:t>
            </a:r>
          </a:p>
          <a:p>
            <a:pPr marL="944100" lvl="1" indent="-342900">
              <a:spcAft>
                <a:spcPts val="30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T</a:t>
            </a:r>
            <a:r>
              <a:rPr lang="tr-TR" sz="2000" i="1" dirty="0" smtClean="0">
                <a:solidFill>
                  <a:srgbClr val="000000"/>
                </a:solidFill>
                <a:latin typeface="Calibri" pitchFamily="34" charset="0"/>
                <a:cs typeface="Calibri" pitchFamily="34" charset="0"/>
              </a:rPr>
              <a:t>asarım </a:t>
            </a:r>
            <a:r>
              <a:rPr lang="tr-TR" sz="2000" i="1" dirty="0">
                <a:solidFill>
                  <a:srgbClr val="000000"/>
                </a:solidFill>
                <a:latin typeface="Calibri" pitchFamily="34" charset="0"/>
                <a:cs typeface="Calibri" pitchFamily="34" charset="0"/>
              </a:rPr>
              <a:t>kalitesini</a:t>
            </a:r>
            <a:r>
              <a:rPr lang="tr-TR" sz="2000" i="1" dirty="0" smtClean="0">
                <a:solidFill>
                  <a:srgbClr val="000000"/>
                </a:solidFill>
                <a:latin typeface="Calibri" pitchFamily="34" charset="0"/>
                <a:cs typeface="Calibri" pitchFamily="34" charset="0"/>
              </a:rPr>
              <a:t>, </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Güvenirliğini </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Korunabilirliğini ……………………artırmaktır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4388988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TASARIM FMEA FAYDALARI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Tasarım geliştirme faaliyetleriyle ilgili </a:t>
            </a:r>
            <a:r>
              <a:rPr lang="tr-TR" sz="2000" b="1" i="1" dirty="0">
                <a:solidFill>
                  <a:srgbClr val="000000"/>
                </a:solidFill>
                <a:latin typeface="Calibri" pitchFamily="34" charset="0"/>
                <a:cs typeface="Calibri" pitchFamily="34" charset="0"/>
              </a:rPr>
              <a:t>önceliklerin belirlenmesi,</a:t>
            </a:r>
          </a:p>
          <a:p>
            <a:pPr marL="360000" indent="-2160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Potansiyel </a:t>
            </a:r>
            <a:r>
              <a:rPr lang="tr-TR" sz="2000" b="1" i="1" dirty="0">
                <a:solidFill>
                  <a:srgbClr val="000000"/>
                </a:solidFill>
                <a:latin typeface="Calibri" pitchFamily="34" charset="0"/>
                <a:cs typeface="Calibri" pitchFamily="34" charset="0"/>
              </a:rPr>
              <a:t>hataların </a:t>
            </a:r>
            <a:r>
              <a:rPr lang="tr-TR" sz="2000" i="1" dirty="0">
                <a:solidFill>
                  <a:srgbClr val="000000"/>
                </a:solidFill>
                <a:latin typeface="Calibri" pitchFamily="34" charset="0"/>
                <a:cs typeface="Calibri" pitchFamily="34" charset="0"/>
              </a:rPr>
              <a:t>tasarım aşamasında iken belirlenmesinin sağlaması,</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Potansiyel </a:t>
            </a:r>
            <a:r>
              <a:rPr lang="tr-TR" sz="2000" i="1" dirty="0">
                <a:solidFill>
                  <a:srgbClr val="000000"/>
                </a:solidFill>
                <a:latin typeface="Calibri" pitchFamily="34" charset="0"/>
                <a:cs typeface="Calibri" pitchFamily="34" charset="0"/>
              </a:rPr>
              <a:t>güvenlik sorunlarının belirlenerek ortadan kaldırılmasına yardım etmesi ve değişiklik için açıklamaların kaydedilmesinin sağlanması,</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 </a:t>
            </a:r>
            <a:r>
              <a:rPr lang="tr-TR" sz="2000" b="1" i="1" dirty="0">
                <a:solidFill>
                  <a:srgbClr val="000000"/>
                </a:solidFill>
                <a:latin typeface="Calibri" pitchFamily="34" charset="0"/>
                <a:cs typeface="Calibri" pitchFamily="34" charset="0"/>
              </a:rPr>
              <a:t>Önemli ve kritik özelliklerin </a:t>
            </a:r>
            <a:r>
              <a:rPr lang="tr-TR" sz="2000" i="1" dirty="0">
                <a:solidFill>
                  <a:srgbClr val="000000"/>
                </a:solidFill>
                <a:latin typeface="Calibri" pitchFamily="34" charset="0"/>
                <a:cs typeface="Calibri" pitchFamily="34" charset="0"/>
              </a:rPr>
              <a:t>belirlenmesine yardım etmesi,</a:t>
            </a:r>
          </a:p>
          <a:p>
            <a:pPr marL="944100" lvl="1" indent="-342900">
              <a:spcAft>
                <a:spcPts val="300"/>
              </a:spcAft>
              <a:buClr>
                <a:srgbClr val="292929"/>
              </a:buClr>
              <a:buFont typeface="Wingdings" pitchFamily="2" charset="2"/>
              <a:buChar cha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7055378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PROSES FMEA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a:t>
            </a: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analiz</a:t>
            </a:r>
            <a:r>
              <a:rPr lang="tr-TR" sz="2000" b="1" i="1" dirty="0">
                <a:solidFill>
                  <a:srgbClr val="000000"/>
                </a:solidFill>
                <a:latin typeface="Calibri" pitchFamily="34" charset="0"/>
                <a:cs typeface="Calibri" pitchFamily="34" charset="0"/>
              </a:rPr>
              <a:t> üretim veya montaj prosesindeki </a:t>
            </a:r>
            <a:r>
              <a:rPr lang="tr-TR" sz="2000" i="1" dirty="0">
                <a:solidFill>
                  <a:srgbClr val="000000"/>
                </a:solidFill>
                <a:latin typeface="Calibri" pitchFamily="34" charset="0"/>
                <a:cs typeface="Calibri" pitchFamily="34" charset="0"/>
              </a:rPr>
              <a:t>eksiklerden doğabilecek </a:t>
            </a:r>
            <a:r>
              <a:rPr lang="tr-TR" sz="2000" b="1" i="1" dirty="0">
                <a:solidFill>
                  <a:srgbClr val="000000"/>
                </a:solidFill>
                <a:latin typeface="Calibri" pitchFamily="34" charset="0"/>
                <a:cs typeface="Calibri" pitchFamily="34" charset="0"/>
              </a:rPr>
              <a:t>hata türlerini </a:t>
            </a:r>
            <a:r>
              <a:rPr lang="tr-TR" sz="2000" i="1" dirty="0">
                <a:solidFill>
                  <a:srgbClr val="000000"/>
                </a:solidFill>
                <a:latin typeface="Calibri" pitchFamily="34" charset="0"/>
                <a:cs typeface="Calibri" pitchFamily="34" charset="0"/>
              </a:rPr>
              <a:t>ortadan kaldırmak ve </a:t>
            </a:r>
            <a:r>
              <a:rPr lang="tr-TR" sz="2000" b="1" i="1" dirty="0">
                <a:solidFill>
                  <a:srgbClr val="000000"/>
                </a:solidFill>
                <a:latin typeface="Calibri" pitchFamily="34" charset="0"/>
                <a:cs typeface="Calibri" pitchFamily="34" charset="0"/>
              </a:rPr>
              <a:t>üretim ve montaj prosesini </a:t>
            </a:r>
            <a:r>
              <a:rPr lang="tr-TR" sz="2000" i="1" dirty="0">
                <a:solidFill>
                  <a:srgbClr val="000000"/>
                </a:solidFill>
                <a:latin typeface="Calibri" pitchFamily="34" charset="0"/>
                <a:cs typeface="Calibri" pitchFamily="34" charset="0"/>
              </a:rPr>
              <a:t>analiz etmek </a:t>
            </a:r>
            <a:r>
              <a:rPr lang="tr-TR" sz="2000" i="1" dirty="0" smtClean="0">
                <a:solidFill>
                  <a:srgbClr val="000000"/>
                </a:solidFill>
                <a:latin typeface="Calibri" pitchFamily="34" charset="0"/>
                <a:cs typeface="Calibri" pitchFamily="34" charset="0"/>
              </a:rPr>
              <a:t>amacına hizmet </a:t>
            </a:r>
            <a:r>
              <a:rPr lang="tr-TR" sz="2000" i="1" dirty="0">
                <a:solidFill>
                  <a:srgbClr val="000000"/>
                </a:solidFill>
                <a:latin typeface="Calibri" pitchFamily="34" charset="0"/>
                <a:cs typeface="Calibri" pitchFamily="34" charset="0"/>
              </a:rPr>
              <a:t>etmektedir</a:t>
            </a:r>
            <a:r>
              <a:rPr lang="tr-TR" sz="2000" i="1" dirty="0" smtClean="0">
                <a:solidFill>
                  <a:srgbClr val="000000"/>
                </a:solidFill>
                <a:latin typeface="Calibri" pitchFamily="34" charset="0"/>
                <a:cs typeface="Calibri" pitchFamily="34" charset="0"/>
              </a:rPr>
              <a:t>.» </a:t>
            </a:r>
          </a:p>
          <a:p>
            <a:pPr marL="144000">
              <a:spcAft>
                <a:spcPts val="300"/>
              </a:spcAft>
              <a:buClr>
                <a:srgbClr val="292929"/>
              </a:buClr>
              <a:defRPr/>
            </a:pPr>
            <a:r>
              <a:rPr lang="tr-TR" sz="2000" i="1" dirty="0" smtClean="0">
                <a:solidFill>
                  <a:srgbClr val="000000"/>
                </a:solidFill>
                <a:latin typeface="Calibri" pitchFamily="34" charset="0"/>
                <a:cs typeface="Calibri" pitchFamily="34" charset="0"/>
              </a:rPr>
              <a:t>Gerekli Dokümanlar;</a:t>
            </a:r>
          </a:p>
          <a:p>
            <a:pPr marL="486900" indent="-342900">
              <a:spcAft>
                <a:spcPts val="30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İşletmenin tesis ve ekipman yerleşim planları</a:t>
            </a:r>
          </a:p>
          <a:p>
            <a:pPr marL="486900" indent="-3429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İşletmenin </a:t>
            </a:r>
            <a:r>
              <a:rPr lang="tr-TR" sz="2000" b="1" i="1" dirty="0">
                <a:solidFill>
                  <a:srgbClr val="000000"/>
                </a:solidFill>
                <a:latin typeface="Calibri" pitchFamily="34" charset="0"/>
                <a:cs typeface="Calibri" pitchFamily="34" charset="0"/>
              </a:rPr>
              <a:t>proses akış diyagramları</a:t>
            </a:r>
          </a:p>
          <a:p>
            <a:pPr marL="486900" indent="-3429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İşletmenin </a:t>
            </a:r>
            <a:r>
              <a:rPr lang="tr-TR" sz="2000" b="1" i="1" dirty="0">
                <a:solidFill>
                  <a:srgbClr val="000000"/>
                </a:solidFill>
                <a:latin typeface="Calibri" pitchFamily="34" charset="0"/>
                <a:cs typeface="Calibri" pitchFamily="34" charset="0"/>
              </a:rPr>
              <a:t>iş kazası kayıtları</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grpSp>
        <p:nvGrpSpPr>
          <p:cNvPr id="18" name="Grup 17"/>
          <p:cNvGrpSpPr/>
          <p:nvPr/>
        </p:nvGrpSpPr>
        <p:grpSpPr>
          <a:xfrm>
            <a:off x="2657734" y="5438315"/>
            <a:ext cx="6162416" cy="663371"/>
            <a:chOff x="2644311" y="5451679"/>
            <a:chExt cx="6162416" cy="663371"/>
          </a:xfrm>
        </p:grpSpPr>
        <p:grpSp>
          <p:nvGrpSpPr>
            <p:cNvPr id="19" name="Group 51"/>
            <p:cNvGrpSpPr>
              <a:grpSpLocks/>
            </p:cNvGrpSpPr>
            <p:nvPr/>
          </p:nvGrpSpPr>
          <p:grpSpPr bwMode="auto">
            <a:xfrm>
              <a:off x="2644311" y="5451679"/>
              <a:ext cx="648968" cy="663371"/>
              <a:chOff x="1868" y="1082"/>
              <a:chExt cx="1942" cy="1942"/>
            </a:xfrm>
          </p:grpSpPr>
          <p:sp>
            <p:nvSpPr>
              <p:cNvPr id="21"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2"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4"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8"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9"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0"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0"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Kullanım durumu (2)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74310216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PROSES FMEA FAYDALARI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Üretim veya montaj prosesinin analizine yardımcı olması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Düzeltici faaliyetlerin önceliklerinin belirlemesi, </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Kritik veya önemli olan özellikleri tespit etmede ve kontrol planı oluşturmada yardımcı olması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0314407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SERVİS FMEA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«Organizasyondaki </a:t>
            </a:r>
            <a:r>
              <a:rPr lang="tr-TR" sz="2000" b="1" i="1" dirty="0">
                <a:solidFill>
                  <a:srgbClr val="000000"/>
                </a:solidFill>
                <a:latin typeface="Calibri" pitchFamily="34" charset="0"/>
                <a:cs typeface="Calibri" pitchFamily="34" charset="0"/>
              </a:rPr>
              <a:t>aksaklıkların analiz </a:t>
            </a:r>
            <a:r>
              <a:rPr lang="tr-TR" sz="2000" i="1" dirty="0">
                <a:solidFill>
                  <a:srgbClr val="000000"/>
                </a:solidFill>
                <a:latin typeface="Calibri" pitchFamily="34" charset="0"/>
                <a:cs typeface="Calibri" pitchFamily="34" charset="0"/>
              </a:rPr>
              <a:t>edilmesinde yardımcı olur. </a:t>
            </a:r>
            <a:r>
              <a:rPr lang="tr-TR" sz="2000" i="1" dirty="0" smtClean="0">
                <a:solidFill>
                  <a:srgbClr val="000000"/>
                </a:solidFill>
                <a:latin typeface="Calibri" pitchFamily="34" charset="0"/>
                <a:cs typeface="Calibri" pitchFamily="34" charset="0"/>
              </a:rPr>
              <a:t>Bu </a:t>
            </a:r>
            <a:r>
              <a:rPr lang="tr-TR" sz="2000" i="1" dirty="0">
                <a:solidFill>
                  <a:srgbClr val="000000"/>
                </a:solidFill>
                <a:latin typeface="Calibri" pitchFamily="34" charset="0"/>
                <a:cs typeface="Calibri" pitchFamily="34" charset="0"/>
              </a:rPr>
              <a:t>analizin uygulanmasıyla; organizasyon faaliyetleri arasında </a:t>
            </a:r>
            <a:r>
              <a:rPr lang="tr-TR" sz="2000" b="1" i="1" dirty="0">
                <a:solidFill>
                  <a:srgbClr val="000000"/>
                </a:solidFill>
                <a:latin typeface="Calibri" pitchFamily="34" charset="0"/>
                <a:cs typeface="Calibri" pitchFamily="34" charset="0"/>
              </a:rPr>
              <a:t>önceliklendirme </a:t>
            </a:r>
            <a:r>
              <a:rPr lang="tr-TR" sz="2000" b="1" i="1" dirty="0" smtClean="0">
                <a:solidFill>
                  <a:srgbClr val="000000"/>
                </a:solidFill>
                <a:latin typeface="Calibri" pitchFamily="34" charset="0"/>
                <a:cs typeface="Calibri" pitchFamily="34" charset="0"/>
              </a:rPr>
              <a:t>yapılması </a:t>
            </a:r>
            <a:r>
              <a:rPr lang="tr-TR" sz="2000" b="1" i="1" dirty="0">
                <a:solidFill>
                  <a:srgbClr val="000000"/>
                </a:solidFill>
                <a:latin typeface="Calibri" pitchFamily="34" charset="0"/>
                <a:cs typeface="Calibri" pitchFamily="34" charset="0"/>
              </a:rPr>
              <a:t>ve değişiklik için açıklamaların</a:t>
            </a:r>
            <a:r>
              <a:rPr lang="tr-TR" sz="2000" i="1" dirty="0">
                <a:solidFill>
                  <a:srgbClr val="000000"/>
                </a:solidFill>
                <a:latin typeface="Calibri" pitchFamily="34" charset="0"/>
                <a:cs typeface="Calibri" pitchFamily="34" charset="0"/>
              </a:rPr>
              <a:t> kaydedilmesi sağlanır. </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İş akışının, sistem ve proses analizinin etkin bir şekilde yapılmasında, işteki hataların ve kritik önemli işlerin belirlenmesinde ve kontrol planlarının oluşturulmasında yol göstermesi gibi avantajlar sağlar.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7481806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UYGUNSUZLUK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Doğrudan ya da dolaylı olarak insan yaralanması ya da hastalığı, </a:t>
            </a:r>
            <a:r>
              <a:rPr lang="tr-TR" sz="2000" b="1" i="1" dirty="0" smtClean="0">
                <a:solidFill>
                  <a:srgbClr val="000000"/>
                </a:solidFill>
                <a:latin typeface="Calibri" pitchFamily="34" charset="0"/>
                <a:cs typeface="Calibri" pitchFamily="34" charset="0"/>
              </a:rPr>
              <a:t>malın hasar </a:t>
            </a:r>
            <a:r>
              <a:rPr lang="tr-TR" sz="2000" b="1" i="1" dirty="0">
                <a:solidFill>
                  <a:srgbClr val="000000"/>
                </a:solidFill>
                <a:latin typeface="Calibri" pitchFamily="34" charset="0"/>
                <a:cs typeface="Calibri" pitchFamily="34" charset="0"/>
              </a:rPr>
              <a:t>görmesi, </a:t>
            </a:r>
            <a:r>
              <a:rPr lang="tr-TR" sz="2000" b="1" i="1" dirty="0" smtClean="0">
                <a:solidFill>
                  <a:srgbClr val="000000"/>
                </a:solidFill>
                <a:latin typeface="Calibri" pitchFamily="34" charset="0"/>
                <a:cs typeface="Calibri" pitchFamily="34" charset="0"/>
              </a:rPr>
              <a:t>işyeri </a:t>
            </a:r>
            <a:r>
              <a:rPr lang="tr-TR" sz="2000" b="1" i="1" dirty="0">
                <a:solidFill>
                  <a:srgbClr val="000000"/>
                </a:solidFill>
                <a:latin typeface="Calibri" pitchFamily="34" charset="0"/>
                <a:cs typeface="Calibri" pitchFamily="34" charset="0"/>
              </a:rPr>
              <a:t>çevresinin zarar görmesi ya da bunların kombinasyonuna neden</a:t>
            </a:r>
          </a:p>
          <a:p>
            <a:pPr algn="ctr">
              <a:spcAft>
                <a:spcPts val="0"/>
              </a:spcAft>
              <a:buClr>
                <a:srgbClr val="292929"/>
              </a:buClr>
              <a:defRPr/>
            </a:pPr>
            <a:r>
              <a:rPr lang="tr-TR" sz="2000" b="1" i="1" dirty="0">
                <a:solidFill>
                  <a:srgbClr val="000000"/>
                </a:solidFill>
                <a:latin typeface="Calibri" pitchFamily="34" charset="0"/>
                <a:cs typeface="Calibri" pitchFamily="34" charset="0"/>
              </a:rPr>
              <a:t>olabilecek iş standartları, pratikler, prosedürler, kurallar, yönetim sistemi performansı ve</a:t>
            </a:r>
          </a:p>
          <a:p>
            <a:pPr algn="ctr">
              <a:spcAft>
                <a:spcPts val="0"/>
              </a:spcAft>
              <a:buClr>
                <a:srgbClr val="292929"/>
              </a:buClr>
              <a:defRPr/>
            </a:pPr>
            <a:r>
              <a:rPr lang="tr-TR" sz="2000" b="1" i="1" dirty="0">
                <a:solidFill>
                  <a:srgbClr val="000000"/>
                </a:solidFill>
                <a:latin typeface="Calibri" pitchFamily="34" charset="0"/>
                <a:cs typeface="Calibri" pitchFamily="34" charset="0"/>
              </a:rPr>
              <a:t>benzerlerinden, herhangi bir </a:t>
            </a:r>
            <a:r>
              <a:rPr lang="tr-TR" sz="2000" b="1" i="1" dirty="0" smtClean="0">
                <a:solidFill>
                  <a:srgbClr val="000000"/>
                </a:solidFill>
                <a:latin typeface="Calibri" pitchFamily="34" charset="0"/>
                <a:cs typeface="Calibri" pitchFamily="34" charset="0"/>
              </a:rPr>
              <a:t>sapmanın olmasıdır.»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2574922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1706286135"/>
              </p:ext>
            </p:extLst>
          </p:nvPr>
        </p:nvGraphicFramePr>
        <p:xfrm>
          <a:off x="61278" y="1130756"/>
          <a:ext cx="9025288" cy="4007585"/>
        </p:xfrm>
        <a:graphic>
          <a:graphicData uri="http://schemas.openxmlformats.org/drawingml/2006/table">
            <a:tbl>
              <a:tblPr firstRow="1" firstCol="1" bandRow="1"/>
              <a:tblGrid>
                <a:gridCol w="1529398"/>
                <a:gridCol w="7495890"/>
              </a:tblGrid>
              <a:tr h="488494">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SEMBOLLER</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rPr>
                        <a:t>AÇIKLAMALAR</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59419">
                <a:tc>
                  <a:txBody>
                    <a:bodyPr/>
                    <a:lstStyle/>
                    <a:p>
                      <a:pPr algn="ctr">
                        <a:spcAft>
                          <a:spcPts val="0"/>
                        </a:spcAft>
                      </a:pPr>
                      <a:r>
                        <a:rPr lang="tr-TR" sz="2000" b="1" i="1" dirty="0" smtClean="0">
                          <a:effectLst/>
                          <a:latin typeface="Calibri" pitchFamily="34" charset="0"/>
                          <a:cs typeface="Calibri" pitchFamily="34" charset="0"/>
                        </a:rPr>
                        <a:t>P</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r>
                        <a:rPr lang="tr-TR" sz="2000" b="0" i="1" dirty="0" smtClean="0">
                          <a:effectLst/>
                          <a:latin typeface="Calibri" pitchFamily="34" charset="0"/>
                          <a:cs typeface="Calibri" pitchFamily="34" charset="0"/>
                        </a:rPr>
                        <a:t>Her bir zarar </a:t>
                      </a:r>
                      <a:r>
                        <a:rPr lang="tr-TR" sz="2000" b="0" i="1" dirty="0" err="1" smtClean="0">
                          <a:effectLst/>
                          <a:latin typeface="Calibri" pitchFamily="34" charset="0"/>
                          <a:cs typeface="Calibri" pitchFamily="34" charset="0"/>
                        </a:rPr>
                        <a:t>modunun</a:t>
                      </a:r>
                      <a:r>
                        <a:rPr lang="tr-TR" sz="2000" b="0" i="1" dirty="0" smtClean="0">
                          <a:effectLst/>
                          <a:latin typeface="Calibri" pitchFamily="34" charset="0"/>
                          <a:cs typeface="Calibri" pitchFamily="34" charset="0"/>
                        </a:rPr>
                        <a:t> oluşma </a:t>
                      </a:r>
                      <a:r>
                        <a:rPr lang="tr-TR" sz="2000" b="1" i="1" dirty="0" smtClean="0">
                          <a:effectLst/>
                          <a:latin typeface="Calibri" pitchFamily="34" charset="0"/>
                          <a:cs typeface="Calibri" pitchFamily="34" charset="0"/>
                        </a:rPr>
                        <a:t>olasılık değeri</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59419">
                <a:tc>
                  <a:txBody>
                    <a:bodyPr/>
                    <a:lstStyle/>
                    <a:p>
                      <a:pPr algn="ctr">
                        <a:spcAft>
                          <a:spcPts val="0"/>
                        </a:spcAft>
                      </a:pPr>
                      <a:r>
                        <a:rPr lang="tr-TR" sz="2000" b="1" i="1" dirty="0" smtClean="0">
                          <a:effectLst/>
                          <a:latin typeface="Calibri" pitchFamily="34" charset="0"/>
                          <a:cs typeface="Calibri" pitchFamily="34" charset="0"/>
                        </a:rPr>
                        <a:t>S</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r>
                        <a:rPr lang="tr-TR" sz="2000" b="0" i="1" dirty="0" smtClean="0">
                          <a:effectLst/>
                          <a:latin typeface="Calibri" pitchFamily="34" charset="0"/>
                          <a:cs typeface="Calibri" pitchFamily="34" charset="0"/>
                        </a:rPr>
                        <a:t>Zararın ne kadar önemli olduğunun değeri, </a:t>
                      </a:r>
                      <a:r>
                        <a:rPr lang="tr-TR" sz="2000" b="1" i="1" dirty="0" smtClean="0">
                          <a:effectLst/>
                          <a:latin typeface="Calibri" pitchFamily="34" charset="0"/>
                          <a:cs typeface="Calibri" pitchFamily="34" charset="0"/>
                        </a:rPr>
                        <a:t>şiddet, ciddiyet</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721996">
                <a:tc>
                  <a:txBody>
                    <a:bodyPr/>
                    <a:lstStyle/>
                    <a:p>
                      <a:pPr algn="ctr">
                        <a:spcAft>
                          <a:spcPts val="0"/>
                        </a:spcAft>
                      </a:pPr>
                      <a:r>
                        <a:rPr lang="tr-TR" sz="2000" b="1" i="1" dirty="0" smtClean="0">
                          <a:effectLst/>
                          <a:latin typeface="Calibri" pitchFamily="34" charset="0"/>
                          <a:cs typeface="Calibri" pitchFamily="34" charset="0"/>
                        </a:rPr>
                        <a:t>D</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r>
                        <a:rPr lang="tr-TR" sz="2000" b="0" i="1" dirty="0" smtClean="0">
                          <a:effectLst/>
                          <a:latin typeface="Calibri" pitchFamily="34" charset="0"/>
                          <a:cs typeface="Calibri" pitchFamily="34" charset="0"/>
                        </a:rPr>
                        <a:t>Zarar meydana getirecek durumun keşfedilmesinin </a:t>
                      </a:r>
                      <a:r>
                        <a:rPr lang="tr-TR" sz="2000" b="1" i="1" dirty="0" smtClean="0">
                          <a:effectLst/>
                          <a:latin typeface="Calibri" pitchFamily="34" charset="0"/>
                          <a:cs typeface="Calibri" pitchFamily="34" charset="0"/>
                        </a:rPr>
                        <a:t>zorluk derecelendirilmesi</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59419">
                <a:tc>
                  <a:txBody>
                    <a:bodyPr/>
                    <a:lstStyle/>
                    <a:p>
                      <a:pPr algn="ctr">
                        <a:spcAft>
                          <a:spcPts val="0"/>
                        </a:spcAft>
                      </a:pPr>
                      <a:r>
                        <a:rPr lang="tr-TR" sz="2000" b="1" i="1" dirty="0" smtClean="0">
                          <a:effectLst/>
                          <a:latin typeface="Calibri" pitchFamily="34" charset="0"/>
                          <a:ea typeface="Times New Roman"/>
                          <a:cs typeface="Calibri" pitchFamily="34" charset="0"/>
                        </a:rPr>
                        <a:t>RÖS</a:t>
                      </a:r>
                      <a:endParaRPr lang="tr-TR" sz="20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r>
                        <a:rPr lang="tr-TR" sz="2000" b="0" i="1" dirty="0" smtClean="0">
                          <a:effectLst/>
                          <a:latin typeface="Calibri" pitchFamily="34" charset="0"/>
                          <a:cs typeface="Calibri" pitchFamily="34" charset="0"/>
                        </a:rPr>
                        <a:t>Risk Öncelik Sayısı</a:t>
                      </a:r>
                      <a:endParaRPr lang="tr-TR" sz="20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59419">
                <a:tc>
                  <a:txBody>
                    <a:bodyPr/>
                    <a:lstStyle/>
                    <a:p>
                      <a:pPr algn="ctr">
                        <a:spcAft>
                          <a:spcPts val="0"/>
                        </a:spcAft>
                      </a:pPr>
                      <a:r>
                        <a:rPr lang="tr-TR" sz="2000" b="1" i="1" dirty="0" smtClean="0">
                          <a:effectLst/>
                          <a:latin typeface="Calibri" pitchFamily="34" charset="0"/>
                          <a:ea typeface="Times New Roman"/>
                          <a:cs typeface="Calibri" pitchFamily="34" charset="0"/>
                        </a:rPr>
                        <a:t>RÖS</a:t>
                      </a:r>
                      <a:r>
                        <a:rPr lang="tr-TR" sz="2000" b="1" i="1" baseline="0" dirty="0" smtClean="0">
                          <a:effectLst/>
                          <a:latin typeface="Calibri" pitchFamily="34" charset="0"/>
                          <a:ea typeface="Times New Roman"/>
                          <a:cs typeface="Calibri" pitchFamily="34" charset="0"/>
                        </a:rPr>
                        <a:t> DEĞERİ</a:t>
                      </a:r>
                      <a:endParaRPr lang="tr-TR" sz="20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r>
                        <a:rPr lang="tr-TR" sz="2000" b="0" i="1" dirty="0" smtClean="0">
                          <a:effectLst/>
                          <a:latin typeface="Calibri" pitchFamily="34" charset="0"/>
                          <a:ea typeface="Times New Roman"/>
                          <a:cs typeface="Calibri" pitchFamily="34" charset="0"/>
                        </a:rPr>
                        <a:t>P, S ve D değerlerinin çarpımıyla elde edilir.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59419">
                <a:tc>
                  <a:txBody>
                    <a:bodyPr/>
                    <a:lstStyle/>
                    <a:p>
                      <a:pPr algn="ctr">
                        <a:spcAft>
                          <a:spcPts val="0"/>
                        </a:spcAft>
                      </a:pPr>
                      <a:r>
                        <a:rPr lang="tr-TR" sz="2000" b="1" i="1" dirty="0" smtClean="0">
                          <a:effectLst/>
                          <a:latin typeface="Calibri" pitchFamily="34" charset="0"/>
                          <a:ea typeface="Times New Roman"/>
                          <a:cs typeface="Calibri" pitchFamily="34" charset="0"/>
                        </a:rPr>
                        <a:t>FORMÜL</a:t>
                      </a:r>
                      <a:endParaRPr lang="en-US" sz="20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l">
                        <a:spcAft>
                          <a:spcPts val="0"/>
                        </a:spcAft>
                      </a:pPr>
                      <a:r>
                        <a:rPr lang="en-US" sz="2000" b="1" i="1" dirty="0" smtClean="0">
                          <a:effectLst/>
                          <a:latin typeface="Calibri" pitchFamily="34" charset="0"/>
                          <a:ea typeface="Times New Roman"/>
                          <a:cs typeface="Calibri" pitchFamily="34" charset="0"/>
                        </a:rPr>
                        <a:t>RÖS = P</a:t>
                      </a:r>
                      <a:r>
                        <a:rPr lang="tr-TR" sz="2000" b="1" i="1" dirty="0" smtClean="0">
                          <a:effectLst/>
                          <a:latin typeface="Calibri" pitchFamily="34" charset="0"/>
                          <a:ea typeface="Times New Roman"/>
                          <a:cs typeface="Calibri" pitchFamily="34" charset="0"/>
                        </a:rPr>
                        <a:t> </a:t>
                      </a:r>
                      <a:r>
                        <a:rPr lang="en-US" sz="2000" b="1" i="1" dirty="0" smtClean="0">
                          <a:effectLst/>
                          <a:latin typeface="Calibri" pitchFamily="34" charset="0"/>
                          <a:ea typeface="Times New Roman"/>
                          <a:cs typeface="Calibri" pitchFamily="34" charset="0"/>
                        </a:rPr>
                        <a:t>(</a:t>
                      </a:r>
                      <a:r>
                        <a:rPr lang="tr-TR" sz="2000" b="1" i="1" dirty="0" smtClean="0">
                          <a:effectLst/>
                          <a:latin typeface="Calibri" pitchFamily="34" charset="0"/>
                          <a:ea typeface="Times New Roman"/>
                          <a:cs typeface="Calibri" pitchFamily="34" charset="0"/>
                        </a:rPr>
                        <a:t>Olasılık</a:t>
                      </a:r>
                      <a:r>
                        <a:rPr lang="en-US" sz="2000" b="1" i="1" dirty="0" smtClean="0">
                          <a:effectLst/>
                          <a:latin typeface="Calibri" pitchFamily="34" charset="0"/>
                          <a:ea typeface="Times New Roman"/>
                          <a:cs typeface="Calibri" pitchFamily="34" charset="0"/>
                        </a:rPr>
                        <a:t>) x S</a:t>
                      </a:r>
                      <a:r>
                        <a:rPr lang="tr-TR" sz="2000" b="1" i="1" dirty="0" smtClean="0">
                          <a:effectLst/>
                          <a:latin typeface="Calibri" pitchFamily="34" charset="0"/>
                          <a:ea typeface="Times New Roman"/>
                          <a:cs typeface="Calibri" pitchFamily="34" charset="0"/>
                        </a:rPr>
                        <a:t> </a:t>
                      </a:r>
                      <a:r>
                        <a:rPr lang="en-US" sz="2000" b="1" i="1" dirty="0" smtClean="0">
                          <a:effectLst/>
                          <a:latin typeface="Calibri" pitchFamily="34" charset="0"/>
                          <a:ea typeface="Times New Roman"/>
                          <a:cs typeface="Calibri" pitchFamily="34" charset="0"/>
                        </a:rPr>
                        <a:t>(</a:t>
                      </a:r>
                      <a:r>
                        <a:rPr lang="tr-TR" sz="2000" b="1" i="1" dirty="0" smtClean="0">
                          <a:effectLst/>
                          <a:latin typeface="Calibri" pitchFamily="34" charset="0"/>
                          <a:ea typeface="Times New Roman"/>
                          <a:cs typeface="Calibri" pitchFamily="34" charset="0"/>
                        </a:rPr>
                        <a:t>Şiddet</a:t>
                      </a:r>
                      <a:r>
                        <a:rPr lang="en-US" sz="2000" b="1" i="1" dirty="0" smtClean="0">
                          <a:effectLst/>
                          <a:latin typeface="Calibri" pitchFamily="34" charset="0"/>
                          <a:ea typeface="Times New Roman"/>
                          <a:cs typeface="Calibri" pitchFamily="34" charset="0"/>
                        </a:rPr>
                        <a:t>) x D</a:t>
                      </a:r>
                      <a:r>
                        <a:rPr lang="tr-TR" sz="2000" b="1" i="1" dirty="0" smtClean="0">
                          <a:effectLst/>
                          <a:latin typeface="Calibri" pitchFamily="34" charset="0"/>
                          <a:ea typeface="Times New Roman"/>
                          <a:cs typeface="Calibri" pitchFamily="34" charset="0"/>
                        </a:rPr>
                        <a:t> </a:t>
                      </a:r>
                      <a:r>
                        <a:rPr lang="en-US" sz="2000" b="1" i="1" dirty="0" smtClean="0">
                          <a:effectLst/>
                          <a:latin typeface="Calibri" pitchFamily="34" charset="0"/>
                          <a:ea typeface="Times New Roman"/>
                          <a:cs typeface="Calibri" pitchFamily="34" charset="0"/>
                        </a:rPr>
                        <a:t>(</a:t>
                      </a:r>
                      <a:r>
                        <a:rPr lang="tr-TR" sz="2000" b="1" i="1" dirty="0" smtClean="0">
                          <a:effectLst/>
                          <a:latin typeface="Calibri" pitchFamily="34" charset="0"/>
                          <a:ea typeface="Times New Roman"/>
                          <a:cs typeface="Calibri" pitchFamily="34" charset="0"/>
                        </a:rPr>
                        <a:t>F</a:t>
                      </a:r>
                      <a:r>
                        <a:rPr lang="en-US" sz="2000" b="1" i="1" dirty="0" smtClean="0">
                          <a:effectLst/>
                          <a:latin typeface="Calibri" pitchFamily="34" charset="0"/>
                          <a:ea typeface="Times New Roman"/>
                          <a:cs typeface="Calibri" pitchFamily="34" charset="0"/>
                        </a:rPr>
                        <a:t>ark </a:t>
                      </a:r>
                      <a:r>
                        <a:rPr lang="tr-TR" sz="2000" b="1" i="1" dirty="0" smtClean="0">
                          <a:effectLst/>
                          <a:latin typeface="Calibri" pitchFamily="34" charset="0"/>
                          <a:ea typeface="Times New Roman"/>
                          <a:cs typeface="Calibri" pitchFamily="34" charset="0"/>
                        </a:rPr>
                        <a:t>Edilebilirlik</a:t>
                      </a:r>
                      <a:r>
                        <a:rPr lang="en-US" sz="2000" b="1" i="1" dirty="0" smtClean="0">
                          <a:effectLst/>
                          <a:latin typeface="Calibri" pitchFamily="34" charset="0"/>
                          <a:ea typeface="Times New Roman"/>
                          <a:cs typeface="Calibri" pitchFamily="34" charset="0"/>
                        </a:rPr>
                        <a:t>)</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FMEA KULLANILAN SEMBOLLER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4" name="Rectangle 5"/>
          <p:cNvSpPr>
            <a:spLocks noChangeArrowheads="1"/>
          </p:cNvSpPr>
          <p:nvPr/>
        </p:nvSpPr>
        <p:spPr bwMode="gray">
          <a:xfrm>
            <a:off x="109182" y="5696551"/>
            <a:ext cx="8939283" cy="813439"/>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144000" algn="ctr">
              <a:spcAft>
                <a:spcPts val="0"/>
              </a:spcAft>
              <a:buClr>
                <a:srgbClr val="292929"/>
              </a:buClr>
              <a:defRPr/>
            </a:pPr>
            <a:r>
              <a:rPr lang="tr-TR" sz="2000" b="1" i="1" dirty="0" smtClean="0">
                <a:solidFill>
                  <a:srgbClr val="000000"/>
                </a:solidFill>
                <a:latin typeface="Calibri" pitchFamily="34" charset="0"/>
                <a:cs typeface="Calibri" pitchFamily="34" charset="0"/>
              </a:rPr>
              <a:t>«Hata </a:t>
            </a:r>
            <a:r>
              <a:rPr lang="tr-TR" sz="2000" b="1" i="1" dirty="0">
                <a:solidFill>
                  <a:srgbClr val="000000"/>
                </a:solidFill>
                <a:latin typeface="Calibri" pitchFamily="34" charset="0"/>
                <a:cs typeface="Calibri" pitchFamily="34" charset="0"/>
              </a:rPr>
              <a:t>türü ve etkileri analizinde riski belirleyen parametrelerin ölçülmesinde </a:t>
            </a:r>
            <a:endParaRPr lang="tr-TR" sz="2000" b="1" i="1" dirty="0" smtClean="0">
              <a:solidFill>
                <a:srgbClr val="000000"/>
              </a:solidFill>
              <a:latin typeface="Calibri" pitchFamily="34" charset="0"/>
              <a:cs typeface="Calibri" pitchFamily="34" charset="0"/>
            </a:endParaRPr>
          </a:p>
          <a:p>
            <a:pPr marL="144000" algn="ctr">
              <a:spcAft>
                <a:spcPts val="0"/>
              </a:spcAft>
              <a:buClr>
                <a:srgbClr val="292929"/>
              </a:buClr>
              <a:defRPr/>
            </a:pPr>
            <a:r>
              <a:rPr lang="tr-TR" sz="2000" b="1" i="1" dirty="0" smtClean="0">
                <a:solidFill>
                  <a:srgbClr val="000000"/>
                </a:solidFill>
                <a:latin typeface="Calibri" pitchFamily="34" charset="0"/>
                <a:cs typeface="Calibri" pitchFamily="34" charset="0"/>
              </a:rPr>
              <a:t>1-10 ölçeği kullanılır.»</a:t>
            </a:r>
            <a:endParaRPr lang="tr-TR" sz="2000" b="1"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1669931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FMEA / ZARARIN ŞİDDETİ (CİDDİYETi)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209334389"/>
              </p:ext>
            </p:extLst>
          </p:nvPr>
        </p:nvGraphicFramePr>
        <p:xfrm>
          <a:off x="123824" y="1132863"/>
          <a:ext cx="8914067" cy="5159913"/>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281811"/>
                <a:gridCol w="6607683"/>
                <a:gridCol w="816293"/>
              </a:tblGrid>
              <a:tr h="651849">
                <a:tc>
                  <a:txBody>
                    <a:bodyPr/>
                    <a:lstStyle/>
                    <a:p>
                      <a:pPr algn="ctr"/>
                      <a:endParaRPr lang="tr-TR" sz="300" dirty="0">
                        <a:latin typeface="Calibri" pitchFamily="34" charset="0"/>
                        <a:cs typeface="Calibri" pitchFamily="34" charset="0"/>
                      </a:endParaRPr>
                    </a:p>
                  </a:txBody>
                  <a:tcPr anchor="ctr">
                    <a:solidFill>
                      <a:srgbClr val="414141"/>
                    </a:solidFill>
                  </a:tcPr>
                </a:tc>
                <a:tc gridSpan="3">
                  <a:txBody>
                    <a:bodyPr/>
                    <a:lstStyle/>
                    <a:p>
                      <a:pPr algn="ctr"/>
                      <a:r>
                        <a:rPr lang="tr-TR" sz="2200" dirty="0" smtClean="0">
                          <a:solidFill>
                            <a:schemeClr val="tx1"/>
                          </a:solidFill>
                          <a:latin typeface="Calibri" pitchFamily="34" charset="0"/>
                          <a:cs typeface="Calibri" pitchFamily="34" charset="0"/>
                        </a:rPr>
                        <a:t>SİSTEM FMEA </a:t>
                      </a:r>
                      <a:r>
                        <a:rPr lang="tr-TR" sz="2200" dirty="0" smtClean="0">
                          <a:solidFill>
                            <a:srgbClr val="C00000"/>
                          </a:solidFill>
                          <a:latin typeface="Calibri" pitchFamily="34" charset="0"/>
                          <a:cs typeface="Calibri" pitchFamily="34" charset="0"/>
                        </a:rPr>
                        <a:t>ŞİDDET </a:t>
                      </a:r>
                      <a:r>
                        <a:rPr lang="tr-TR" sz="2200" dirty="0" smtClean="0">
                          <a:solidFill>
                            <a:schemeClr val="tx1"/>
                          </a:solidFill>
                          <a:latin typeface="Calibri" pitchFamily="34" charset="0"/>
                          <a:cs typeface="Calibri" pitchFamily="34" charset="0"/>
                        </a:rPr>
                        <a:t>ETKİ SINIFLAMASI</a:t>
                      </a:r>
                      <a:endParaRPr lang="tr-TR" sz="2200" baseline="0" dirty="0" smtClean="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r>
              <a:tr h="333214">
                <a:tc>
                  <a:txBody>
                    <a:bodyPr/>
                    <a:lstStyle/>
                    <a:p>
                      <a:pPr algn="ctr"/>
                      <a:endParaRPr lang="tr-TR" sz="300" b="1" dirty="0">
                        <a:latin typeface="Cambria" pitchFamily="18" charset="0"/>
                        <a:cs typeface="Calibri" pitchFamily="34" charset="0"/>
                      </a:endParaRPr>
                    </a:p>
                  </a:txBody>
                  <a:tcPr anchor="ctr">
                    <a:solidFill>
                      <a:srgbClr val="414141"/>
                    </a:solidFill>
                  </a:tcPr>
                </a:tc>
                <a:tc>
                  <a:txBody>
                    <a:bodyPr/>
                    <a:lstStyle/>
                    <a:p>
                      <a:pPr algn="ctr" fontAlgn="ctr"/>
                      <a:r>
                        <a:rPr lang="tr-TR" sz="2000" b="1" i="0" u="none" strike="noStrike" dirty="0" smtClean="0">
                          <a:solidFill>
                            <a:srgbClr val="000000"/>
                          </a:solidFill>
                          <a:effectLst/>
                          <a:latin typeface="Calibri"/>
                        </a:rPr>
                        <a:t>Etki-Tehlike</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Şiddetin Etkisi</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Derece</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r>
              <a:tr h="264865">
                <a:tc rowSpan="10">
                  <a:txBody>
                    <a:bodyPr/>
                    <a:lstStyle/>
                    <a:p>
                      <a:pPr algn="ctr"/>
                      <a:endParaRPr lang="tr-TR" sz="300" b="1" dirty="0">
                        <a:latin typeface="Cambria" pitchFamily="18" charset="0"/>
                        <a:cs typeface="Calibri" pitchFamily="34" charset="0"/>
                      </a:endParaRPr>
                    </a:p>
                  </a:txBody>
                  <a:tcPr anchor="ctr">
                    <a:solidFill>
                      <a:srgbClr val="414141"/>
                    </a:solidFill>
                  </a:tcPr>
                </a:tc>
                <a:tc>
                  <a:txBody>
                    <a:bodyPr/>
                    <a:lstStyle/>
                    <a:p>
                      <a:pPr algn="l" fontAlgn="ctr"/>
                      <a:r>
                        <a:rPr lang="tr-TR" sz="1600" b="1" i="1" u="none" strike="noStrike" dirty="0" smtClean="0">
                          <a:solidFill>
                            <a:srgbClr val="000000"/>
                          </a:solidFill>
                          <a:effectLst/>
                          <a:latin typeface="Calibri"/>
                        </a:rPr>
                        <a:t>Uyarısız Gelen</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Felakete yol</a:t>
                      </a:r>
                      <a:r>
                        <a:rPr lang="tr-TR" sz="1600" b="0" i="1" u="none" strike="noStrike" baseline="0" dirty="0" smtClean="0">
                          <a:solidFill>
                            <a:srgbClr val="000000"/>
                          </a:solidFill>
                          <a:effectLst/>
                          <a:latin typeface="Calibri"/>
                        </a:rPr>
                        <a:t> açabilecek etkiye sahip ve uyarısız gelen potansiyel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10</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9773">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Uyarısız Gelen</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Yüksek hasara ve toplu ölümlere yol açabilecek etkiye sahip ve uyarısız gelen potansiyel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9</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6524">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Çok Yüksek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Sistemin tamamen hasar görmesini sağlayan yıkıcı etkiye sahip ağır yaralanmalara,</a:t>
                      </a:r>
                      <a:r>
                        <a:rPr lang="tr-TR" sz="1600" b="0" i="1" u="none" strike="noStrike" baseline="0" dirty="0" smtClean="0">
                          <a:solidFill>
                            <a:srgbClr val="000000"/>
                          </a:solidFill>
                          <a:effectLst/>
                          <a:latin typeface="Calibri"/>
                        </a:rPr>
                        <a:t> 3. derece yanık, akut ölüm vb. etkiye sahip hata türü</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8</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9773">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Yüksek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Ekipmanın tamamen hasar görmesine sebep olan ve ölüme, zehirlenme,</a:t>
                      </a:r>
                      <a:r>
                        <a:rPr lang="tr-TR" sz="1600" b="0" i="1" u="none" strike="noStrike" baseline="0" dirty="0" smtClean="0">
                          <a:solidFill>
                            <a:srgbClr val="000000"/>
                          </a:solidFill>
                          <a:effectLst/>
                          <a:latin typeface="Calibri"/>
                        </a:rPr>
                        <a:t> 3. derece yanık, akut ölümcül hastalık vb. etkiye sahip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7</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9774">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Orta</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Sistemin performansını etkileyen,</a:t>
                      </a:r>
                      <a:r>
                        <a:rPr lang="tr-TR" sz="1600" b="0" i="1" u="none" strike="noStrike" baseline="0" dirty="0" smtClean="0">
                          <a:solidFill>
                            <a:srgbClr val="000000"/>
                          </a:solidFill>
                          <a:effectLst/>
                          <a:latin typeface="Calibri"/>
                        </a:rPr>
                        <a:t> uzuv ve organ kaybı, ağır yaralanma, kanser vb. etkiye sahip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6</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9773">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Düşük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Kırık, kalıcı küçük iş görememezlik</a:t>
                      </a:r>
                      <a:r>
                        <a:rPr lang="tr-TR" sz="1600" b="0" i="1" u="none" strike="noStrike" baseline="0" dirty="0" smtClean="0">
                          <a:solidFill>
                            <a:srgbClr val="000000"/>
                          </a:solidFill>
                          <a:effectLst/>
                          <a:latin typeface="Calibri"/>
                        </a:rPr>
                        <a:t>, 2. derece yanık, beyin sarsıntısı vb. etkiye sahip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5</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519773">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Çok Düşük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İncinme, küçük</a:t>
                      </a:r>
                      <a:r>
                        <a:rPr lang="tr-TR" sz="1600" b="0" i="1" u="none" strike="noStrike" baseline="0" dirty="0" smtClean="0">
                          <a:solidFill>
                            <a:srgbClr val="000000"/>
                          </a:solidFill>
                          <a:effectLst/>
                          <a:latin typeface="Calibri"/>
                        </a:rPr>
                        <a:t> kesik ve sıyrıklar, ezilmeler vb. hafif yaralanmalar ile kısa süreli rahatsızlıklara neden olan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4</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26486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Küçük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Sistemin çalışmasını yavaşlatan hata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3</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26486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Çok Küçük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tr-TR" sz="1600" b="0" i="1" u="none" strike="noStrike" dirty="0" smtClean="0">
                          <a:solidFill>
                            <a:srgbClr val="000000"/>
                          </a:solidFill>
                          <a:effectLst/>
                          <a:latin typeface="Calibri"/>
                        </a:rPr>
                        <a:t>Sistemin çalışmasında</a:t>
                      </a:r>
                      <a:r>
                        <a:rPr lang="tr-TR" sz="1600" b="0" i="1" u="none" strike="noStrike" baseline="0" dirty="0" smtClean="0">
                          <a:solidFill>
                            <a:srgbClr val="000000"/>
                          </a:solidFill>
                          <a:effectLst/>
                          <a:latin typeface="Calibri"/>
                        </a:rPr>
                        <a:t> kargaşaya yol açan hata</a:t>
                      </a:r>
                      <a:endParaRPr lang="tr-TR" sz="1600" b="0" i="1" u="none" strike="noStrike" dirty="0" smtClean="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2</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r h="26486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Yok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tr-TR" sz="1600" b="0" i="1" u="none" strike="noStrike" dirty="0" smtClean="0">
                          <a:solidFill>
                            <a:srgbClr val="000000"/>
                          </a:solidFill>
                          <a:effectLst/>
                          <a:latin typeface="Calibri"/>
                        </a:rPr>
                        <a:t>Etki yok</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1</a:t>
                      </a:r>
                      <a:endParaRPr lang="tr-TR" sz="1600" b="1" i="1" u="none" strike="noStrike" dirty="0">
                        <a:solidFill>
                          <a:schemeClr val="bg1"/>
                        </a:solidFill>
                        <a:effectLst/>
                        <a:latin typeface="Calibri"/>
                      </a:endParaRPr>
                    </a:p>
                  </a:txBody>
                  <a:tcPr marL="9525" marR="9525" marT="9525" marB="0" anchor="ctr">
                    <a:solidFill>
                      <a:schemeClr val="accent2">
                        <a:lumMod val="50000"/>
                      </a:schemeClr>
                    </a:solidFill>
                  </a:tcPr>
                </a:tc>
              </a:tr>
            </a:tbl>
          </a:graphicData>
        </a:graphic>
      </p:graphicFrame>
    </p:spTree>
    <p:extLst>
      <p:ext uri="{BB962C8B-B14F-4D97-AF65-F5344CB8AC3E}">
        <p14:creationId xmlns:p14="http://schemas.microsoft.com/office/powerpoint/2010/main" val="910516943"/>
      </p:ext>
    </p:extLst>
  </p:cSld>
  <p:clrMapOvr>
    <a:masterClrMapping/>
  </p:clrMapOvr>
  <p:transition>
    <p:fade/>
  </p:transition>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FMEA / ZARARIN OLUŞMA OLASILIĞI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1151797061"/>
              </p:ext>
            </p:extLst>
          </p:nvPr>
        </p:nvGraphicFramePr>
        <p:xfrm>
          <a:off x="47624" y="1132863"/>
          <a:ext cx="8897351" cy="4991716"/>
        </p:xfrm>
        <a:graphic>
          <a:graphicData uri="http://schemas.openxmlformats.org/drawingml/2006/table">
            <a:tbl>
              <a:tblPr firstRow="1" bandRow="1">
                <a:effectLst>
                  <a:innerShdw blurRad="114300">
                    <a:prstClr val="black"/>
                  </a:innerShdw>
                </a:effectLst>
                <a:tableStyleId>{5C22544A-7EE6-4342-B048-85BDC9FD1C3A}</a:tableStyleId>
              </a:tblPr>
              <a:tblGrid>
                <a:gridCol w="236371"/>
                <a:gridCol w="4849980"/>
                <a:gridCol w="2884613"/>
                <a:gridCol w="926387"/>
              </a:tblGrid>
              <a:tr h="764998">
                <a:tc>
                  <a:txBody>
                    <a:bodyPr/>
                    <a:lstStyle/>
                    <a:p>
                      <a:pPr algn="ctr"/>
                      <a:endParaRPr lang="tr-TR" sz="300" dirty="0">
                        <a:latin typeface="Calibri" pitchFamily="34" charset="0"/>
                        <a:cs typeface="Calibri" pitchFamily="34" charset="0"/>
                      </a:endParaRPr>
                    </a:p>
                  </a:txBody>
                  <a:tcPr anchor="ctr">
                    <a:solidFill>
                      <a:srgbClr val="414141"/>
                    </a:solidFill>
                  </a:tcPr>
                </a:tc>
                <a:tc gridSpan="3">
                  <a:txBody>
                    <a:bodyPr/>
                    <a:lstStyle/>
                    <a:p>
                      <a:pPr algn="ctr"/>
                      <a:r>
                        <a:rPr lang="tr-TR" sz="2200" dirty="0" smtClean="0">
                          <a:solidFill>
                            <a:schemeClr val="tx1"/>
                          </a:solidFill>
                          <a:latin typeface="Calibri" pitchFamily="34" charset="0"/>
                          <a:cs typeface="Calibri" pitchFamily="34" charset="0"/>
                        </a:rPr>
                        <a:t>SİSTEM FMEA </a:t>
                      </a:r>
                      <a:r>
                        <a:rPr lang="tr-TR" sz="2200" dirty="0" smtClean="0">
                          <a:solidFill>
                            <a:srgbClr val="C00000"/>
                          </a:solidFill>
                          <a:latin typeface="Calibri" pitchFamily="34" charset="0"/>
                          <a:cs typeface="Calibri" pitchFamily="34" charset="0"/>
                        </a:rPr>
                        <a:t>OLASILIK </a:t>
                      </a:r>
                      <a:r>
                        <a:rPr lang="tr-TR" sz="2200" dirty="0" smtClean="0">
                          <a:solidFill>
                            <a:schemeClr val="tx1"/>
                          </a:solidFill>
                          <a:latin typeface="Calibri" pitchFamily="34" charset="0"/>
                          <a:cs typeface="Calibri" pitchFamily="34" charset="0"/>
                        </a:rPr>
                        <a:t>ETKİ SINIFLAMASI</a:t>
                      </a:r>
                      <a:endParaRPr lang="tr-TR" sz="2200" baseline="0" dirty="0" smtClean="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r>
              <a:tr h="391054">
                <a:tc>
                  <a:txBody>
                    <a:bodyPr/>
                    <a:lstStyle/>
                    <a:p>
                      <a:pPr algn="ctr"/>
                      <a:endParaRPr lang="tr-TR" sz="300" b="1" dirty="0">
                        <a:latin typeface="Cambria" pitchFamily="18" charset="0"/>
                        <a:cs typeface="Calibri" pitchFamily="34" charset="0"/>
                      </a:endParaRPr>
                    </a:p>
                  </a:txBody>
                  <a:tcPr anchor="ctr">
                    <a:solidFill>
                      <a:srgbClr val="414141"/>
                    </a:solidFill>
                  </a:tcPr>
                </a:tc>
                <a:tc>
                  <a:txBody>
                    <a:bodyPr/>
                    <a:lstStyle/>
                    <a:p>
                      <a:pPr algn="ctr" fontAlgn="ctr"/>
                      <a:r>
                        <a:rPr lang="tr-TR" sz="2000" b="1" i="0" u="none" strike="noStrike" dirty="0" smtClean="0">
                          <a:solidFill>
                            <a:srgbClr val="000000"/>
                          </a:solidFill>
                          <a:effectLst/>
                          <a:latin typeface="Calibri"/>
                        </a:rPr>
                        <a:t>Hata Olasılığı</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Hata İhtimali</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Derece</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r>
              <a:tr h="368887">
                <a:tc rowSpan="10">
                  <a:txBody>
                    <a:bodyPr/>
                    <a:lstStyle/>
                    <a:p>
                      <a:pPr algn="ctr"/>
                      <a:endParaRPr lang="tr-TR" sz="300" b="1" dirty="0">
                        <a:latin typeface="Cambria" pitchFamily="18" charset="0"/>
                        <a:cs typeface="Calibri" pitchFamily="34" charset="0"/>
                      </a:endParaRPr>
                    </a:p>
                  </a:txBody>
                  <a:tcPr anchor="ctr">
                    <a:solidFill>
                      <a:srgbClr val="414141"/>
                    </a:solidFill>
                  </a:tcPr>
                </a:tc>
                <a:tc rowSpan="2">
                  <a:txBody>
                    <a:bodyPr/>
                    <a:lstStyle/>
                    <a:p>
                      <a:pPr algn="l" fontAlgn="ctr"/>
                      <a:r>
                        <a:rPr lang="tr-TR" sz="2000" b="1" i="1" u="none" strike="noStrike" dirty="0" smtClean="0">
                          <a:solidFill>
                            <a:srgbClr val="000000"/>
                          </a:solidFill>
                          <a:effectLst/>
                          <a:latin typeface="Calibri"/>
                        </a:rPr>
                        <a:t>Çok Yüksek / Kaçınılmaz Hata</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1/2 ‘den</a:t>
                      </a:r>
                      <a:r>
                        <a:rPr lang="tr-TR" sz="2000" b="0" i="1" u="none" strike="noStrike" baseline="0" dirty="0" smtClean="0">
                          <a:solidFill>
                            <a:srgbClr val="000000"/>
                          </a:solidFill>
                          <a:effectLst/>
                          <a:latin typeface="Calibri"/>
                        </a:rPr>
                        <a:t> fazla</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10</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2400" b="1" dirty="0">
                        <a:latin typeface="Cambria" pitchFamily="18" charset="0"/>
                        <a:cs typeface="Calibri" pitchFamily="34" charset="0"/>
                      </a:endParaRPr>
                    </a:p>
                  </a:txBody>
                  <a:tcPr anchor="ctr">
                    <a:solidFill>
                      <a:srgbClr val="00B050"/>
                    </a:solidFill>
                  </a:tcPr>
                </a:tc>
                <a:tc vMerge="1">
                  <a:txBody>
                    <a:bodyPr/>
                    <a:lstStyle/>
                    <a:p>
                      <a:pPr algn="l" fontAlgn="ct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1/3</a:t>
                      </a: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9</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2400" b="1" dirty="0">
                        <a:latin typeface="Cambria" pitchFamily="18" charset="0"/>
                        <a:cs typeface="Calibri" pitchFamily="34" charset="0"/>
                      </a:endParaRPr>
                    </a:p>
                  </a:txBody>
                  <a:tcPr anchor="ctr">
                    <a:solidFill>
                      <a:srgbClr val="00B050"/>
                    </a:solidFill>
                  </a:tcPr>
                </a:tc>
                <a:tc rowSpan="2">
                  <a:txBody>
                    <a:bodyPr/>
                    <a:lstStyle/>
                    <a:p>
                      <a:pPr algn="l" fontAlgn="ctr"/>
                      <a:r>
                        <a:rPr lang="tr-TR" sz="2000" b="1" i="1" u="none" strike="noStrike" dirty="0" smtClean="0">
                          <a:solidFill>
                            <a:srgbClr val="000000"/>
                          </a:solidFill>
                          <a:effectLst/>
                          <a:latin typeface="Calibri"/>
                        </a:rPr>
                        <a:t>Yüksek /</a:t>
                      </a:r>
                      <a:r>
                        <a:rPr lang="tr-TR" sz="2000" b="1" i="1" u="none" strike="noStrike" baseline="0" dirty="0" smtClean="0">
                          <a:solidFill>
                            <a:srgbClr val="000000"/>
                          </a:solidFill>
                          <a:effectLst/>
                          <a:latin typeface="Calibri"/>
                        </a:rPr>
                        <a:t> Tekrar Tekrar Hata</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1/8</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8</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2400" b="1" dirty="0">
                        <a:latin typeface="Cambria" pitchFamily="18" charset="0"/>
                        <a:cs typeface="Calibri" pitchFamily="34" charset="0"/>
                      </a:endParaRPr>
                    </a:p>
                  </a:txBody>
                  <a:tcPr anchor="ctr">
                    <a:solidFill>
                      <a:srgbClr val="00B050"/>
                    </a:solidFill>
                  </a:tcPr>
                </a:tc>
                <a:tc vMerge="1">
                  <a:txBody>
                    <a:bodyPr/>
                    <a:lstStyle/>
                    <a:p>
                      <a:pPr algn="l" fontAlgn="ct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1/20</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7</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2400" b="1" dirty="0">
                        <a:latin typeface="Cambria" pitchFamily="18" charset="0"/>
                        <a:cs typeface="Calibri" pitchFamily="34" charset="0"/>
                      </a:endParaRPr>
                    </a:p>
                  </a:txBody>
                  <a:tcPr anchor="ctr">
                    <a:solidFill>
                      <a:srgbClr val="00B050"/>
                    </a:solidFill>
                  </a:tcPr>
                </a:tc>
                <a:tc rowSpan="3">
                  <a:txBody>
                    <a:bodyPr/>
                    <a:lstStyle/>
                    <a:p>
                      <a:pPr algn="l" fontAlgn="ctr"/>
                      <a:r>
                        <a:rPr lang="tr-TR" sz="2000" b="1" i="1" u="none" strike="noStrike" dirty="0" smtClean="0">
                          <a:solidFill>
                            <a:srgbClr val="000000"/>
                          </a:solidFill>
                          <a:effectLst/>
                          <a:latin typeface="Calibri"/>
                        </a:rPr>
                        <a:t>Orta / Ara Sıra Olan Hata</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1/80</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6</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2400" b="1" dirty="0">
                        <a:latin typeface="Cambria" pitchFamily="18" charset="0"/>
                        <a:cs typeface="Calibri" pitchFamily="34" charset="0"/>
                      </a:endParaRPr>
                    </a:p>
                  </a:txBody>
                  <a:tcPr anchor="ctr">
                    <a:solidFill>
                      <a:srgbClr val="00B050"/>
                    </a:solidFill>
                  </a:tcPr>
                </a:tc>
                <a:tc vMerge="1">
                  <a:txBody>
                    <a:bodyPr/>
                    <a:lstStyle/>
                    <a:p>
                      <a:pPr algn="l" fontAlgn="ct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1/400</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5</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vMerge="1">
                  <a:txBody>
                    <a:bodyPr/>
                    <a:lstStyle/>
                    <a:p>
                      <a:pPr algn="l" fontAlgn="ct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1/2.000</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4</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rowSpan="2">
                  <a:txBody>
                    <a:bodyPr/>
                    <a:lstStyle/>
                    <a:p>
                      <a:pPr algn="l" fontAlgn="ctr"/>
                      <a:r>
                        <a:rPr lang="tr-TR" sz="2000" b="1" i="1" u="none" strike="noStrike" dirty="0" smtClean="0">
                          <a:solidFill>
                            <a:srgbClr val="000000"/>
                          </a:solidFill>
                          <a:effectLst/>
                          <a:latin typeface="Calibri"/>
                        </a:rPr>
                        <a:t>Düşük / Nispeten Az Olan Hata</a:t>
                      </a:r>
                    </a:p>
                  </a:txBody>
                  <a:tcPr marL="9525" marR="9525" marT="9525" marB="0" anchor="ctr">
                    <a:solidFill>
                      <a:schemeClr val="bg1">
                        <a:lumMod val="85000"/>
                      </a:schemeClr>
                    </a:solidFill>
                  </a:tcPr>
                </a:tc>
                <a:tc>
                  <a:txBody>
                    <a:bodyPr/>
                    <a:lstStyle/>
                    <a:p>
                      <a:pPr algn="ctr" fontAlgn="ctr"/>
                      <a:r>
                        <a:rPr lang="tr-TR" sz="2000" b="0" i="1" u="none" strike="noStrike" dirty="0" smtClean="0">
                          <a:solidFill>
                            <a:srgbClr val="000000"/>
                          </a:solidFill>
                          <a:effectLst/>
                          <a:latin typeface="Calibri"/>
                        </a:rPr>
                        <a:t>1/15.000</a:t>
                      </a:r>
                      <a:endParaRPr lang="tr-TR" sz="20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3</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368887">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vMerge="1">
                  <a:txBody>
                    <a:bodyPr/>
                    <a:lstStyle/>
                    <a:p>
                      <a:pPr algn="l" fontAlgn="ct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tr-TR" sz="2000" b="0" i="1" u="none" strike="noStrike" dirty="0" smtClean="0">
                          <a:solidFill>
                            <a:srgbClr val="000000"/>
                          </a:solidFill>
                          <a:effectLst/>
                          <a:latin typeface="Calibri"/>
                        </a:rPr>
                        <a:t>1/150.000</a:t>
                      </a: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2</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r h="515681">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2000" b="1" i="1" u="none" strike="noStrike" dirty="0" smtClean="0">
                          <a:solidFill>
                            <a:srgbClr val="000000"/>
                          </a:solidFill>
                          <a:effectLst/>
                          <a:latin typeface="Calibri"/>
                        </a:rPr>
                        <a:t>Pek Az / Olası Olamayan Hata</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tr-TR" sz="2000" b="0" i="1" u="none" strike="noStrike" dirty="0" smtClean="0">
                          <a:solidFill>
                            <a:srgbClr val="000000"/>
                          </a:solidFill>
                          <a:effectLst/>
                          <a:latin typeface="Calibri"/>
                        </a:rPr>
                        <a:t>1/1.500.000’den düşük</a:t>
                      </a:r>
                    </a:p>
                  </a:txBody>
                  <a:tcPr marL="9525" marR="9525" marT="9525" marB="0" anchor="ctr">
                    <a:solidFill>
                      <a:schemeClr val="bg1">
                        <a:lumMod val="85000"/>
                      </a:schemeClr>
                    </a:solidFill>
                  </a:tcPr>
                </a:tc>
                <a:tc>
                  <a:txBody>
                    <a:bodyPr/>
                    <a:lstStyle/>
                    <a:p>
                      <a:pPr algn="ctr" fontAlgn="ctr"/>
                      <a:r>
                        <a:rPr lang="tr-TR" sz="2000" b="1" i="1" u="none" strike="noStrike" dirty="0" smtClean="0">
                          <a:solidFill>
                            <a:schemeClr val="bg1"/>
                          </a:solidFill>
                          <a:effectLst/>
                          <a:latin typeface="Calibri"/>
                        </a:rPr>
                        <a:t>1</a:t>
                      </a:r>
                      <a:endParaRPr lang="tr-TR" sz="2000" b="1" i="1" u="none" strike="noStrike" dirty="0">
                        <a:solidFill>
                          <a:schemeClr val="bg1"/>
                        </a:solidFill>
                        <a:effectLst/>
                        <a:latin typeface="Calibri"/>
                      </a:endParaRPr>
                    </a:p>
                  </a:txBody>
                  <a:tcPr marL="9525" marR="9525" marT="9525" marB="0" anchor="ctr">
                    <a:solidFill>
                      <a:schemeClr val="bg2">
                        <a:lumMod val="60000"/>
                        <a:lumOff val="40000"/>
                      </a:schemeClr>
                    </a:solidFill>
                  </a:tcPr>
                </a:tc>
              </a:tr>
            </a:tbl>
          </a:graphicData>
        </a:graphic>
      </p:graphicFrame>
    </p:spTree>
    <p:extLst>
      <p:ext uri="{BB962C8B-B14F-4D97-AF65-F5344CB8AC3E}">
        <p14:creationId xmlns:p14="http://schemas.microsoft.com/office/powerpoint/2010/main" val="1286562543"/>
      </p:ext>
    </p:extLst>
  </p:cSld>
  <p:clrMapOvr>
    <a:masterClrMapping/>
  </p:clrMapOvr>
  <p:transition>
    <p:fade/>
  </p:transition>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FMEA / FARK EDİLEBİLİRLİK</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1738095383"/>
              </p:ext>
            </p:extLst>
          </p:nvPr>
        </p:nvGraphicFramePr>
        <p:xfrm>
          <a:off x="123824" y="1073488"/>
          <a:ext cx="8903019" cy="5705417"/>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800797"/>
                <a:gridCol w="5953824"/>
                <a:gridCol w="940118"/>
              </a:tblGrid>
              <a:tr h="509767">
                <a:tc>
                  <a:txBody>
                    <a:bodyPr/>
                    <a:lstStyle/>
                    <a:p>
                      <a:pPr algn="ctr"/>
                      <a:endParaRPr lang="tr-TR" sz="300" dirty="0">
                        <a:latin typeface="Calibri" pitchFamily="34" charset="0"/>
                        <a:cs typeface="Calibri" pitchFamily="34" charset="0"/>
                      </a:endParaRPr>
                    </a:p>
                  </a:txBody>
                  <a:tcPr anchor="ctr">
                    <a:solidFill>
                      <a:srgbClr val="414141"/>
                    </a:solidFill>
                  </a:tcPr>
                </a:tc>
                <a:tc gridSpan="3">
                  <a:txBody>
                    <a:bodyPr/>
                    <a:lstStyle/>
                    <a:p>
                      <a:pPr algn="ctr"/>
                      <a:r>
                        <a:rPr lang="tr-TR" sz="2200" dirty="0" smtClean="0">
                          <a:solidFill>
                            <a:schemeClr val="tx1"/>
                          </a:solidFill>
                          <a:latin typeface="Calibri" pitchFamily="34" charset="0"/>
                          <a:cs typeface="Calibri" pitchFamily="34" charset="0"/>
                        </a:rPr>
                        <a:t>SİSTEM FMEA </a:t>
                      </a:r>
                      <a:r>
                        <a:rPr lang="tr-TR" sz="2200" dirty="0" smtClean="0">
                          <a:solidFill>
                            <a:srgbClr val="C00000"/>
                          </a:solidFill>
                          <a:latin typeface="Calibri" pitchFamily="34" charset="0"/>
                          <a:cs typeface="Calibri" pitchFamily="34" charset="0"/>
                        </a:rPr>
                        <a:t>FARK EDİLEBİLİRLİK </a:t>
                      </a:r>
                      <a:r>
                        <a:rPr lang="tr-TR" sz="2200" dirty="0" smtClean="0">
                          <a:solidFill>
                            <a:schemeClr val="tx1"/>
                          </a:solidFill>
                          <a:latin typeface="Calibri" pitchFamily="34" charset="0"/>
                          <a:cs typeface="Calibri" pitchFamily="34" charset="0"/>
                        </a:rPr>
                        <a:t>ETKİ SINIFLAMASI</a:t>
                      </a:r>
                      <a:endParaRPr lang="tr-TR" sz="2200" baseline="0" dirty="0" smtClean="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r>
              <a:tr h="300562">
                <a:tc>
                  <a:txBody>
                    <a:bodyPr/>
                    <a:lstStyle/>
                    <a:p>
                      <a:pPr algn="ctr"/>
                      <a:endParaRPr lang="tr-TR" sz="300" b="1" dirty="0">
                        <a:latin typeface="Cambria" pitchFamily="18" charset="0"/>
                        <a:cs typeface="Calibri" pitchFamily="34" charset="0"/>
                      </a:endParaRPr>
                    </a:p>
                  </a:txBody>
                  <a:tcPr anchor="ctr">
                    <a:solidFill>
                      <a:srgbClr val="414141"/>
                    </a:solidFill>
                  </a:tcPr>
                </a:tc>
                <a:tc>
                  <a:txBody>
                    <a:bodyPr/>
                    <a:lstStyle/>
                    <a:p>
                      <a:pPr algn="ctr" fontAlgn="ctr"/>
                      <a:r>
                        <a:rPr lang="tr-TR" sz="2000" b="1" i="0" u="none" strike="noStrike" dirty="0" smtClean="0">
                          <a:solidFill>
                            <a:srgbClr val="000000"/>
                          </a:solidFill>
                          <a:effectLst/>
                          <a:latin typeface="Calibri"/>
                        </a:rPr>
                        <a:t>Fark Edilebilirlik</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Fark Edilebilirlik Olasılığı</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Derece</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r>
              <a:tr h="475435">
                <a:tc rowSpan="10">
                  <a:txBody>
                    <a:bodyPr/>
                    <a:lstStyle/>
                    <a:p>
                      <a:pPr algn="ctr"/>
                      <a:endParaRPr lang="tr-TR" sz="300" b="1" dirty="0">
                        <a:latin typeface="Cambria" pitchFamily="18" charset="0"/>
                        <a:cs typeface="Calibri" pitchFamily="34" charset="0"/>
                      </a:endParaRPr>
                    </a:p>
                  </a:txBody>
                  <a:tcPr anchor="ctr">
                    <a:solidFill>
                      <a:srgbClr val="414141"/>
                    </a:solidFill>
                  </a:tcPr>
                </a:tc>
                <a:tc>
                  <a:txBody>
                    <a:bodyPr/>
                    <a:lstStyle/>
                    <a:p>
                      <a:pPr algn="l" fontAlgn="ctr"/>
                      <a:r>
                        <a:rPr lang="tr-TR" sz="1600" b="1" i="1" u="none" strike="noStrike" dirty="0" smtClean="0">
                          <a:solidFill>
                            <a:srgbClr val="000000"/>
                          </a:solidFill>
                          <a:effectLst/>
                          <a:latin typeface="Calibri"/>
                        </a:rPr>
                        <a:t>Fark Edilmez</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mümkün değil</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10</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Çok Az</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çok zor</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9</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endParaRPr lang="tr-TR"/>
                    </a:p>
                  </a:txBody>
                  <a:tcPr/>
                </a:tc>
                <a:tc>
                  <a:txBody>
                    <a:bodyPr/>
                    <a:lstStyle/>
                    <a:p>
                      <a:pPr algn="l" fontAlgn="ctr"/>
                      <a:r>
                        <a:rPr lang="tr-TR" sz="1600" b="1" i="1" u="none" strike="noStrike" dirty="0" smtClean="0">
                          <a:solidFill>
                            <a:srgbClr val="000000"/>
                          </a:solidFill>
                          <a:effectLst/>
                          <a:latin typeface="Calibri"/>
                        </a:rPr>
                        <a:t>Az </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uzak</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8</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Çok Düşük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uzak</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7</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Düşük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çok düşük</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6</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0648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Orta</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orta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5</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1600" b="1" i="1" u="none" strike="noStrike" dirty="0" smtClean="0">
                          <a:solidFill>
                            <a:srgbClr val="000000"/>
                          </a:solidFill>
                          <a:effectLst/>
                          <a:latin typeface="Calibri"/>
                        </a:rPr>
                        <a:t>Yüksek Ortalama</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yüksek ortalama</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4</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Yüksek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yüksek</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3</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Çok Yüksek</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600" b="0" i="1" u="none" strike="noStrike" dirty="0" smtClean="0">
                          <a:solidFill>
                            <a:srgbClr val="000000"/>
                          </a:solidFill>
                          <a:effectLst/>
                          <a:latin typeface="Calibri"/>
                        </a:rPr>
                        <a:t>Potansiyel hatanın nedeninin ve takip eden hatanın keşfedilebilirliği çok yüksek </a:t>
                      </a:r>
                      <a:endParaRPr lang="tr-TR" sz="1600" b="0"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2</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r h="475435">
                <a:tc vMerge="1">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1600" b="1" i="1" u="none" strike="noStrike" dirty="0" smtClean="0">
                          <a:solidFill>
                            <a:srgbClr val="000000"/>
                          </a:solidFill>
                          <a:effectLst/>
                          <a:latin typeface="Calibri"/>
                        </a:rPr>
                        <a:t>Hemen Hemen Kesin</a:t>
                      </a:r>
                      <a:endParaRPr lang="tr-TR" sz="16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tr-TR" sz="1600" b="0" i="1" u="none" strike="noStrike" dirty="0" smtClean="0">
                          <a:solidFill>
                            <a:srgbClr val="000000"/>
                          </a:solidFill>
                          <a:effectLst/>
                          <a:latin typeface="Calibri"/>
                        </a:rPr>
                        <a:t>Potansiyel hatanın nedeninin ve takip eden hatanın keşfedilebilirliği hemen hemen kesin </a:t>
                      </a:r>
                    </a:p>
                  </a:txBody>
                  <a:tcPr marL="9525" marR="9525" marT="9525" marB="0" anchor="ctr">
                    <a:solidFill>
                      <a:schemeClr val="bg1">
                        <a:lumMod val="85000"/>
                      </a:schemeClr>
                    </a:solidFill>
                  </a:tcPr>
                </a:tc>
                <a:tc>
                  <a:txBody>
                    <a:bodyPr/>
                    <a:lstStyle/>
                    <a:p>
                      <a:pPr algn="ctr" fontAlgn="ctr"/>
                      <a:r>
                        <a:rPr lang="tr-TR" sz="1600" b="1" i="1" u="none" strike="noStrike" dirty="0" smtClean="0">
                          <a:solidFill>
                            <a:schemeClr val="bg1"/>
                          </a:solidFill>
                          <a:effectLst/>
                          <a:latin typeface="Calibri"/>
                        </a:rPr>
                        <a:t>1</a:t>
                      </a:r>
                      <a:endParaRPr lang="tr-TR" sz="1600" b="1" i="1" u="none" strike="noStrike" dirty="0">
                        <a:solidFill>
                          <a:schemeClr val="bg1"/>
                        </a:solidFill>
                        <a:effectLst/>
                        <a:latin typeface="Calibri"/>
                      </a:endParaRPr>
                    </a:p>
                  </a:txBody>
                  <a:tcPr marL="9525" marR="9525" marT="9525" marB="0" anchor="ctr">
                    <a:solidFill>
                      <a:schemeClr val="bg2">
                        <a:lumMod val="75000"/>
                      </a:schemeClr>
                    </a:solidFill>
                  </a:tcPr>
                </a:tc>
              </a:tr>
            </a:tbl>
          </a:graphicData>
        </a:graphic>
      </p:graphicFrame>
    </p:spTree>
    <p:extLst>
      <p:ext uri="{BB962C8B-B14F-4D97-AF65-F5344CB8AC3E}">
        <p14:creationId xmlns:p14="http://schemas.microsoft.com/office/powerpoint/2010/main" val="4080754692"/>
      </p:ext>
    </p:extLst>
  </p:cSld>
  <p:clrMapOvr>
    <a:masterClrMapping/>
  </p:clrMapOvr>
  <p:transition>
    <p:fade/>
  </p:transition>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FMEA / RİSK DEĞERİ VE İŞLEMLER</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3" name="Tablo 12"/>
          <p:cNvGraphicFramePr>
            <a:graphicFrameLocks noGrp="1"/>
          </p:cNvGraphicFramePr>
          <p:nvPr>
            <p:extLst>
              <p:ext uri="{D42A27DB-BD31-4B8C-83A1-F6EECF244321}">
                <p14:modId xmlns:p14="http://schemas.microsoft.com/office/powerpoint/2010/main" val="4141312010"/>
              </p:ext>
            </p:extLst>
          </p:nvPr>
        </p:nvGraphicFramePr>
        <p:xfrm>
          <a:off x="114682" y="1170151"/>
          <a:ext cx="2081848" cy="1018311"/>
        </p:xfrm>
        <a:graphic>
          <a:graphicData uri="http://schemas.openxmlformats.org/drawingml/2006/table">
            <a:tbl>
              <a:tblPr firstRow="1" bandRow="1">
                <a:tableStyleId>{5C22544A-7EE6-4342-B048-85BDC9FD1C3A}</a:tableStyleId>
              </a:tblPr>
              <a:tblGrid>
                <a:gridCol w="1732280"/>
                <a:gridCol w="349568"/>
              </a:tblGrid>
              <a:tr h="1018311">
                <a:tc>
                  <a:txBody>
                    <a:bodyPr/>
                    <a:lstStyle/>
                    <a:p>
                      <a:pPr algn="ctr"/>
                      <a:r>
                        <a:rPr lang="tr-TR" sz="2000" dirty="0" smtClean="0">
                          <a:latin typeface="Calibri" pitchFamily="34" charset="0"/>
                          <a:cs typeface="Calibri" pitchFamily="34" charset="0"/>
                        </a:rPr>
                        <a:t>RÖS</a:t>
                      </a:r>
                      <a:r>
                        <a:rPr lang="tr-TR" sz="2000" baseline="0" dirty="0" smtClean="0">
                          <a:latin typeface="Calibri" pitchFamily="34" charset="0"/>
                          <a:cs typeface="Calibri" pitchFamily="34" charset="0"/>
                        </a:rPr>
                        <a:t>  (RÖG)</a:t>
                      </a:r>
                    </a:p>
                    <a:p>
                      <a:pPr algn="ctr"/>
                      <a:r>
                        <a:rPr lang="tr-TR" sz="2000" baseline="0" dirty="0" smtClean="0">
                          <a:latin typeface="Calibri" pitchFamily="34" charset="0"/>
                          <a:cs typeface="Calibri" pitchFamily="34" charset="0"/>
                        </a:rPr>
                        <a:t>DEĞERİ</a:t>
                      </a:r>
                      <a:endParaRPr lang="tr-TR" sz="2000" dirty="0">
                        <a:latin typeface="Calibri" pitchFamily="34" charset="0"/>
                        <a:cs typeface="Calibri" pitchFamily="34" charset="0"/>
                      </a:endParaRPr>
                    </a:p>
                  </a:txBody>
                  <a:tcPr anchor="ctr" anchorCtr="1">
                    <a:solidFill>
                      <a:srgbClr val="00B050"/>
                    </a:solidFill>
                  </a:tcPr>
                </a:tc>
                <a:tc>
                  <a:txBody>
                    <a:bodyPr/>
                    <a:lstStyle/>
                    <a:p>
                      <a:pPr algn="ctr"/>
                      <a:r>
                        <a:rPr lang="tr-TR" sz="2400" dirty="0" smtClean="0">
                          <a:solidFill>
                            <a:schemeClr val="tx1"/>
                          </a:solidFill>
                          <a:latin typeface="Calibri" pitchFamily="34" charset="0"/>
                          <a:cs typeface="Calibri" pitchFamily="34" charset="0"/>
                        </a:rPr>
                        <a:t>=</a:t>
                      </a:r>
                      <a:endParaRPr lang="tr-TR" sz="24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4" name="Tablo 13"/>
          <p:cNvGraphicFramePr>
            <a:graphicFrameLocks noGrp="1"/>
          </p:cNvGraphicFramePr>
          <p:nvPr>
            <p:extLst>
              <p:ext uri="{D42A27DB-BD31-4B8C-83A1-F6EECF244321}">
                <p14:modId xmlns:p14="http://schemas.microsoft.com/office/powerpoint/2010/main" val="2108088225"/>
              </p:ext>
            </p:extLst>
          </p:nvPr>
        </p:nvGraphicFramePr>
        <p:xfrm>
          <a:off x="2205762" y="1173328"/>
          <a:ext cx="2075078" cy="1018311"/>
        </p:xfrm>
        <a:graphic>
          <a:graphicData uri="http://schemas.openxmlformats.org/drawingml/2006/table">
            <a:tbl>
              <a:tblPr firstRow="1" bandRow="1">
                <a:tableStyleId>{5C22544A-7EE6-4342-B048-85BDC9FD1C3A}</a:tableStyleId>
              </a:tblPr>
              <a:tblGrid>
                <a:gridCol w="1612462"/>
                <a:gridCol w="462616"/>
              </a:tblGrid>
              <a:tr h="1018311">
                <a:tc>
                  <a:txBody>
                    <a:bodyPr/>
                    <a:lstStyle/>
                    <a:p>
                      <a:pPr algn="ctr"/>
                      <a:r>
                        <a:rPr lang="tr-TR" sz="2000" dirty="0" smtClean="0">
                          <a:latin typeface="Calibri" pitchFamily="34" charset="0"/>
                          <a:cs typeface="Calibri" pitchFamily="34" charset="0"/>
                        </a:rPr>
                        <a:t>OLASILIK </a:t>
                      </a:r>
                    </a:p>
                    <a:p>
                      <a:pPr algn="ctr"/>
                      <a:r>
                        <a:rPr lang="tr-TR" sz="2000" dirty="0" smtClean="0">
                          <a:latin typeface="Calibri" pitchFamily="34" charset="0"/>
                          <a:cs typeface="Calibri" pitchFamily="34" charset="0"/>
                        </a:rPr>
                        <a:t>«P»</a:t>
                      </a:r>
                      <a:endParaRPr lang="tr-TR" sz="2000" dirty="0">
                        <a:latin typeface="Calibri" pitchFamily="34" charset="0"/>
                        <a:cs typeface="Calibri" pitchFamily="34" charset="0"/>
                      </a:endParaRPr>
                    </a:p>
                  </a:txBody>
                  <a:tcPr anchor="ctr" anchorCtr="1">
                    <a:solidFill>
                      <a:schemeClr val="bg2">
                        <a:lumMod val="60000"/>
                        <a:lumOff val="40000"/>
                      </a:schemeClr>
                    </a:solidFill>
                  </a:tcPr>
                </a:tc>
                <a:tc>
                  <a:txBody>
                    <a:bodyPr/>
                    <a:lstStyle/>
                    <a:p>
                      <a:r>
                        <a:rPr lang="tr-TR" sz="2000" dirty="0" smtClean="0">
                          <a:solidFill>
                            <a:schemeClr val="tx1"/>
                          </a:solidFill>
                          <a:latin typeface="Calibri" pitchFamily="34" charset="0"/>
                          <a:cs typeface="Calibri" pitchFamily="34" charset="0"/>
                        </a:rPr>
                        <a:t>X</a:t>
                      </a:r>
                      <a:endParaRPr lang="tr-TR" sz="20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5" name="Tablo 14"/>
          <p:cNvGraphicFramePr>
            <a:graphicFrameLocks noGrp="1"/>
          </p:cNvGraphicFramePr>
          <p:nvPr>
            <p:extLst>
              <p:ext uri="{D42A27DB-BD31-4B8C-83A1-F6EECF244321}">
                <p14:modId xmlns:p14="http://schemas.microsoft.com/office/powerpoint/2010/main" val="1393518429"/>
              </p:ext>
            </p:extLst>
          </p:nvPr>
        </p:nvGraphicFramePr>
        <p:xfrm>
          <a:off x="4287701" y="1171995"/>
          <a:ext cx="2070656" cy="1018311"/>
        </p:xfrm>
        <a:graphic>
          <a:graphicData uri="http://schemas.openxmlformats.org/drawingml/2006/table">
            <a:tbl>
              <a:tblPr firstRow="1" bandRow="1">
                <a:tableStyleId>{5C22544A-7EE6-4342-B048-85BDC9FD1C3A}</a:tableStyleId>
              </a:tblPr>
              <a:tblGrid>
                <a:gridCol w="1618744"/>
                <a:gridCol w="451912"/>
              </a:tblGrid>
              <a:tr h="1018311">
                <a:tc>
                  <a:txBody>
                    <a:bodyPr/>
                    <a:lstStyle/>
                    <a:p>
                      <a:pPr algn="ctr"/>
                      <a:r>
                        <a:rPr lang="tr-TR" sz="2000" dirty="0" smtClean="0">
                          <a:latin typeface="Calibri" pitchFamily="34" charset="0"/>
                          <a:cs typeface="Calibri" pitchFamily="34" charset="0"/>
                        </a:rPr>
                        <a:t>ŞİDDET </a:t>
                      </a:r>
                    </a:p>
                    <a:p>
                      <a:pPr algn="ctr"/>
                      <a:r>
                        <a:rPr lang="tr-TR" sz="2000" dirty="0" smtClean="0">
                          <a:latin typeface="Calibri" pitchFamily="34" charset="0"/>
                          <a:cs typeface="Calibri" pitchFamily="34" charset="0"/>
                        </a:rPr>
                        <a:t>«S»</a:t>
                      </a:r>
                      <a:endParaRPr lang="tr-TR" sz="2000" dirty="0">
                        <a:latin typeface="Calibri" pitchFamily="34" charset="0"/>
                        <a:cs typeface="Calibri" pitchFamily="34" charset="0"/>
                      </a:endParaRPr>
                    </a:p>
                  </a:txBody>
                  <a:tcPr anchor="ctr" anchorCtr="1">
                    <a:solidFill>
                      <a:schemeClr val="bg2">
                        <a:lumMod val="75000"/>
                      </a:schemeClr>
                    </a:solidFill>
                  </a:tcPr>
                </a:tc>
                <a:tc>
                  <a:txBody>
                    <a:bodyPr/>
                    <a:lstStyle/>
                    <a:p>
                      <a:pPr algn="ctr"/>
                      <a:r>
                        <a:rPr lang="tr-TR" sz="2000" dirty="0" smtClean="0">
                          <a:solidFill>
                            <a:schemeClr val="tx1"/>
                          </a:solidFill>
                          <a:latin typeface="Calibri" pitchFamily="34" charset="0"/>
                          <a:cs typeface="Calibri" pitchFamily="34" charset="0"/>
                        </a:rPr>
                        <a:t>X</a:t>
                      </a:r>
                      <a:endParaRPr lang="tr-TR" sz="20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6" name="Tablo 15"/>
          <p:cNvGraphicFramePr>
            <a:graphicFrameLocks noGrp="1"/>
          </p:cNvGraphicFramePr>
          <p:nvPr>
            <p:extLst>
              <p:ext uri="{D42A27DB-BD31-4B8C-83A1-F6EECF244321}">
                <p14:modId xmlns:p14="http://schemas.microsoft.com/office/powerpoint/2010/main" val="2974961656"/>
              </p:ext>
            </p:extLst>
          </p:nvPr>
        </p:nvGraphicFramePr>
        <p:xfrm>
          <a:off x="6357904" y="1173886"/>
          <a:ext cx="1719525" cy="1005840"/>
        </p:xfrm>
        <a:graphic>
          <a:graphicData uri="http://schemas.openxmlformats.org/drawingml/2006/table">
            <a:tbl>
              <a:tblPr firstRow="1" bandRow="1">
                <a:tableStyleId>{5C22544A-7EE6-4342-B048-85BDC9FD1C3A}</a:tableStyleId>
              </a:tblPr>
              <a:tblGrid>
                <a:gridCol w="1719525"/>
              </a:tblGrid>
              <a:tr h="1005788">
                <a:tc>
                  <a:txBody>
                    <a:bodyPr/>
                    <a:lstStyle/>
                    <a:p>
                      <a:pPr algn="ctr"/>
                      <a:r>
                        <a:rPr lang="tr-TR" sz="2000" dirty="0" smtClean="0">
                          <a:latin typeface="Calibri" pitchFamily="34" charset="0"/>
                          <a:cs typeface="Calibri" pitchFamily="34" charset="0"/>
                        </a:rPr>
                        <a:t>FARK EDİLEBİLİRLİK</a:t>
                      </a:r>
                    </a:p>
                    <a:p>
                      <a:pPr algn="ctr"/>
                      <a:r>
                        <a:rPr lang="tr-TR" sz="2000" dirty="0" smtClean="0">
                          <a:latin typeface="Calibri" pitchFamily="34" charset="0"/>
                          <a:cs typeface="Calibri" pitchFamily="34" charset="0"/>
                        </a:rPr>
                        <a:t>«D»</a:t>
                      </a:r>
                    </a:p>
                  </a:txBody>
                  <a:tcPr anchor="ctr" anchorCtr="1">
                    <a:solidFill>
                      <a:schemeClr val="accent2">
                        <a:lumMod val="50000"/>
                      </a:schemeClr>
                    </a:solidFill>
                  </a:tcPr>
                </a:tc>
              </a:tr>
            </a:tbl>
          </a:graphicData>
        </a:graphic>
      </p:graphicFrame>
      <p:graphicFrame>
        <p:nvGraphicFramePr>
          <p:cNvPr id="17" name="Tablo 16"/>
          <p:cNvGraphicFramePr>
            <a:graphicFrameLocks noGrp="1"/>
          </p:cNvGraphicFramePr>
          <p:nvPr>
            <p:extLst>
              <p:ext uri="{D42A27DB-BD31-4B8C-83A1-F6EECF244321}">
                <p14:modId xmlns:p14="http://schemas.microsoft.com/office/powerpoint/2010/main" val="2960391763"/>
              </p:ext>
            </p:extLst>
          </p:nvPr>
        </p:nvGraphicFramePr>
        <p:xfrm>
          <a:off x="116464" y="2332791"/>
          <a:ext cx="8910682" cy="2622747"/>
        </p:xfrm>
        <a:graphic>
          <a:graphicData uri="http://schemas.openxmlformats.org/drawingml/2006/table">
            <a:tbl>
              <a:tblPr firstRow="1" bandRow="1">
                <a:effectLst>
                  <a:innerShdw blurRad="114300">
                    <a:prstClr val="black"/>
                  </a:innerShdw>
                </a:effectLst>
                <a:tableStyleId>{5C22544A-7EE6-4342-B048-85BDC9FD1C3A}</a:tableStyleId>
              </a:tblPr>
              <a:tblGrid>
                <a:gridCol w="3947238"/>
                <a:gridCol w="4963444"/>
              </a:tblGrid>
              <a:tr h="722312">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RÖS DEĞERİ</a:t>
                      </a:r>
                    </a:p>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(Risk Öncelik Sırası-Göstergesi)</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tx1">
                        <a:lumMod val="50000"/>
                        <a:lumOff val="50000"/>
                      </a:schemeClr>
                    </a:solidFill>
                  </a:tcPr>
                </a:tc>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ÖNLEM</a:t>
                      </a:r>
                      <a:endParaRPr kumimoji="0" lang="tr-TR" sz="20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tx1">
                        <a:lumMod val="50000"/>
                        <a:lumOff val="50000"/>
                      </a:schemeClr>
                    </a:solidFill>
                  </a:tcPr>
                </a:tc>
              </a:tr>
              <a:tr h="581025">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RÖS &lt; 40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800100" marR="0" lvl="1" indent="-342900" algn="l" defTabSz="914400" rtl="0" eaLnBrk="1" fontAlgn="base" latinLnBrk="0" hangingPunct="1">
                        <a:lnSpc>
                          <a:spcPct val="100000"/>
                        </a:lnSpc>
                        <a:spcBef>
                          <a:spcPct val="0"/>
                        </a:spcBef>
                        <a:spcAft>
                          <a:spcPct val="0"/>
                        </a:spcAft>
                        <a:buClrTx/>
                        <a:buSzTx/>
                        <a:buFontTx/>
                        <a:buNone/>
                        <a:tabLst/>
                      </a:pPr>
                      <a:r>
                        <a:rPr kumimoji="0" lang="tr-TR" sz="2000" b="1" i="1" u="none" strike="noStrike" cap="none" normalizeH="0" baseline="0" dirty="0" smtClean="0">
                          <a:ln>
                            <a:noFill/>
                          </a:ln>
                          <a:solidFill>
                            <a:schemeClr val="tx1"/>
                          </a:solidFill>
                          <a:effectLst/>
                          <a:latin typeface="Calibri" pitchFamily="34" charset="0"/>
                          <a:cs typeface="Calibri" pitchFamily="34" charset="0"/>
                        </a:rPr>
                        <a:t>Önlem Almaya Gerek Yok</a:t>
                      </a:r>
                    </a:p>
                  </a:txBody>
                  <a:tcPr anchor="ctr" horzOverflow="overflow">
                    <a:solidFill>
                      <a:schemeClr val="bg1">
                        <a:lumMod val="85000"/>
                      </a:schemeClr>
                    </a:solidFill>
                  </a:tcPr>
                </a:tc>
              </a:tr>
              <a:tr h="659705">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40 &lt;= RÖS &lt;= 100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800100" marR="0" lvl="1" indent="-342900" algn="l" defTabSz="914400" rtl="0" eaLnBrk="1" fontAlgn="base" latinLnBrk="0" hangingPunct="1">
                        <a:lnSpc>
                          <a:spcPct val="100000"/>
                        </a:lnSpc>
                        <a:spcBef>
                          <a:spcPct val="0"/>
                        </a:spcBef>
                        <a:spcAft>
                          <a:spcPct val="0"/>
                        </a:spcAft>
                        <a:buClrTx/>
                        <a:buSzTx/>
                        <a:buFontTx/>
                        <a:buNone/>
                        <a:tabLst/>
                      </a:pPr>
                      <a:r>
                        <a:rPr kumimoji="0" lang="tr-TR" sz="2000" b="1" i="1" u="none" strike="noStrike" cap="none" normalizeH="0" baseline="0" dirty="0" smtClean="0">
                          <a:ln>
                            <a:noFill/>
                          </a:ln>
                          <a:solidFill>
                            <a:schemeClr val="tx1"/>
                          </a:solidFill>
                          <a:effectLst/>
                          <a:latin typeface="Calibri" pitchFamily="34" charset="0"/>
                          <a:cs typeface="Calibri" pitchFamily="34" charset="0"/>
                        </a:rPr>
                        <a:t>Önlem Alınabilir</a:t>
                      </a:r>
                    </a:p>
                  </a:txBody>
                  <a:tcPr anchor="ctr" horzOverflow="overflow">
                    <a:solidFill>
                      <a:schemeClr val="bg1">
                        <a:lumMod val="85000"/>
                      </a:schemeClr>
                    </a:solidFill>
                  </a:tcPr>
                </a:tc>
              </a:tr>
              <a:tr h="659705">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RÖS &gt; 100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800100" marR="0" lvl="1" indent="-342900" algn="l" defTabSz="914400" rtl="0" eaLnBrk="1" fontAlgn="base" latinLnBrk="0" hangingPunct="1">
                        <a:lnSpc>
                          <a:spcPct val="100000"/>
                        </a:lnSpc>
                        <a:spcBef>
                          <a:spcPct val="0"/>
                        </a:spcBef>
                        <a:spcAft>
                          <a:spcPct val="0"/>
                        </a:spcAft>
                        <a:buClrTx/>
                        <a:buSzTx/>
                        <a:buFontTx/>
                        <a:buNone/>
                        <a:tabLst/>
                      </a:pPr>
                      <a:r>
                        <a:rPr kumimoji="0" lang="tr-TR" sz="2000" b="1" i="1" u="none" strike="noStrike" cap="none" normalizeH="0" baseline="0" dirty="0" smtClean="0">
                          <a:ln>
                            <a:noFill/>
                          </a:ln>
                          <a:solidFill>
                            <a:schemeClr val="tx1"/>
                          </a:solidFill>
                          <a:effectLst/>
                          <a:latin typeface="Calibri" pitchFamily="34" charset="0"/>
                          <a:cs typeface="Calibri" pitchFamily="34" charset="0"/>
                        </a:rPr>
                        <a:t>Önem Alınması Gereklidir</a:t>
                      </a:r>
                    </a:p>
                  </a:txBody>
                  <a:tcPr anchor="ctr" horzOverflow="overflow">
                    <a:solidFill>
                      <a:schemeClr val="bg1">
                        <a:lumMod val="85000"/>
                      </a:schemeClr>
                    </a:solidFill>
                  </a:tcPr>
                </a:tc>
              </a:tr>
            </a:tbl>
          </a:graphicData>
        </a:graphic>
      </p:graphicFrame>
      <p:graphicFrame>
        <p:nvGraphicFramePr>
          <p:cNvPr id="18" name="Tablo 17"/>
          <p:cNvGraphicFramePr>
            <a:graphicFrameLocks noGrp="1"/>
          </p:cNvGraphicFramePr>
          <p:nvPr>
            <p:extLst>
              <p:ext uri="{D42A27DB-BD31-4B8C-83A1-F6EECF244321}">
                <p14:modId xmlns:p14="http://schemas.microsoft.com/office/powerpoint/2010/main" val="1241400184"/>
              </p:ext>
            </p:extLst>
          </p:nvPr>
        </p:nvGraphicFramePr>
        <p:xfrm>
          <a:off x="8122028" y="1173886"/>
          <a:ext cx="926438" cy="902260"/>
        </p:xfrm>
        <a:graphic>
          <a:graphicData uri="http://schemas.openxmlformats.org/drawingml/2006/table">
            <a:tbl>
              <a:tblPr firstRow="1" bandRow="1">
                <a:tableStyleId>{5C22544A-7EE6-4342-B048-85BDC9FD1C3A}</a:tableStyleId>
              </a:tblPr>
              <a:tblGrid>
                <a:gridCol w="926438"/>
              </a:tblGrid>
              <a:tr h="902260">
                <a:tc>
                  <a:txBody>
                    <a:bodyPr/>
                    <a:lstStyle/>
                    <a:p>
                      <a:r>
                        <a:rPr lang="tr-TR" sz="4800" dirty="0" smtClean="0">
                          <a:latin typeface="Calibri" pitchFamily="34" charset="0"/>
                          <a:cs typeface="Calibri" pitchFamily="34" charset="0"/>
                        </a:rPr>
                        <a:t>?</a:t>
                      </a:r>
                    </a:p>
                  </a:txBody>
                  <a:tcPr anchor="ctr" anchorCtr="1">
                    <a:solidFill>
                      <a:srgbClr val="5A5A59"/>
                    </a:solidFill>
                  </a:tcPr>
                </a:tc>
              </a:tr>
            </a:tbl>
          </a:graphicData>
        </a:graphic>
      </p:graphicFrame>
      <p:grpSp>
        <p:nvGrpSpPr>
          <p:cNvPr id="10" name="Grup 9"/>
          <p:cNvGrpSpPr/>
          <p:nvPr/>
        </p:nvGrpSpPr>
        <p:grpSpPr>
          <a:xfrm>
            <a:off x="101092" y="5058076"/>
            <a:ext cx="6162416" cy="663371"/>
            <a:chOff x="2644311" y="5451679"/>
            <a:chExt cx="6162416" cy="663371"/>
          </a:xfrm>
        </p:grpSpPr>
        <p:grpSp>
          <p:nvGrpSpPr>
            <p:cNvPr id="11" name="Group 51"/>
            <p:cNvGrpSpPr>
              <a:grpSpLocks/>
            </p:cNvGrpSpPr>
            <p:nvPr/>
          </p:nvGrpSpPr>
          <p:grpSpPr bwMode="auto">
            <a:xfrm>
              <a:off x="2644311" y="5451679"/>
              <a:ext cx="648968" cy="663371"/>
              <a:chOff x="1868" y="1082"/>
              <a:chExt cx="1942" cy="1942"/>
            </a:xfrm>
          </p:grpSpPr>
          <p:sp>
            <p:nvSpPr>
              <p:cNvPr id="19"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0"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1"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2"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3"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4"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5" name="Group 58"/>
              <p:cNvGrpSpPr>
                <a:grpSpLocks noChangeAspect="1"/>
              </p:cNvGrpSpPr>
              <p:nvPr/>
            </p:nvGrpSpPr>
            <p:grpSpPr bwMode="auto">
              <a:xfrm>
                <a:off x="2808" y="2807"/>
                <a:ext cx="62" cy="63"/>
                <a:chOff x="1684" y="2400"/>
                <a:chExt cx="41" cy="41"/>
              </a:xfrm>
            </p:grpSpPr>
            <p:sp>
              <p:nvSpPr>
                <p:cNvPr id="30"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1"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6" name="Group 61"/>
              <p:cNvGrpSpPr>
                <a:grpSpLocks noChangeAspect="1"/>
              </p:cNvGrpSpPr>
              <p:nvPr/>
            </p:nvGrpSpPr>
            <p:grpSpPr bwMode="auto">
              <a:xfrm>
                <a:off x="2808" y="1211"/>
                <a:ext cx="62" cy="63"/>
                <a:chOff x="1684" y="2400"/>
                <a:chExt cx="41" cy="41"/>
              </a:xfrm>
            </p:grpSpPr>
            <p:sp>
              <p:nvSpPr>
                <p:cNvPr id="28"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9"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27"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2"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RÖS değerini belirleyen faktörler - anlamı / Formül  (5)</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9787170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down)">
                                      <p:cBhvr>
                                        <p:cTn id="15" dur="500"/>
                                        <p:tgtEl>
                                          <p:spTgt spid="15"/>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heel(1)">
                                      <p:cBhvr>
                                        <p:cTn id="24" dur="10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childTnLst>
                          </p:cTn>
                        </p:par>
                        <p:par>
                          <p:cTn id="30" fill="hold">
                            <p:stCondLst>
                              <p:cond delay="500"/>
                            </p:stCondLst>
                            <p:childTnLst>
                              <p:par>
                                <p:cTn id="31" presetID="16" presetClass="entr" presetSubtype="2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arn(inVertical)">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RÖS ANLAMI – 1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Analizi </a:t>
            </a:r>
            <a:r>
              <a:rPr lang="tr-TR" sz="2000" b="1" i="1" dirty="0">
                <a:solidFill>
                  <a:srgbClr val="000000"/>
                </a:solidFill>
                <a:latin typeface="Calibri" pitchFamily="34" charset="0"/>
                <a:cs typeface="Calibri" pitchFamily="34" charset="0"/>
              </a:rPr>
              <a:t>yapılan ürün veya sistemin öngörülen kalitesi hakkında genel bir fikir edinmek için </a:t>
            </a:r>
            <a:r>
              <a:rPr lang="tr-TR" sz="2000" b="1" i="1" dirty="0" err="1">
                <a:solidFill>
                  <a:srgbClr val="000000"/>
                </a:solidFill>
                <a:latin typeface="Calibri" pitchFamily="34" charset="0"/>
                <a:cs typeface="Calibri" pitchFamily="34" charset="0"/>
              </a:rPr>
              <a:t>RÖS'lerden</a:t>
            </a:r>
            <a:r>
              <a:rPr lang="tr-TR" sz="2000" b="1" i="1" dirty="0">
                <a:solidFill>
                  <a:srgbClr val="000000"/>
                </a:solidFill>
                <a:latin typeface="Calibri" pitchFamily="34" charset="0"/>
                <a:cs typeface="Calibri" pitchFamily="34" charset="0"/>
              </a:rPr>
              <a:t> yararlanılır. </a:t>
            </a:r>
            <a:r>
              <a:rPr lang="tr-TR" sz="2000" b="1" i="1" dirty="0" smtClean="0">
                <a:solidFill>
                  <a:srgbClr val="000000"/>
                </a:solidFill>
                <a:latin typeface="Calibri" pitchFamily="34" charset="0"/>
                <a:cs typeface="Calibri" pitchFamily="34" charset="0"/>
              </a:rPr>
              <a:t>RÖS </a:t>
            </a:r>
            <a:r>
              <a:rPr lang="tr-TR" sz="2000" b="1" i="1" dirty="0">
                <a:solidFill>
                  <a:srgbClr val="000000"/>
                </a:solidFill>
                <a:latin typeface="Calibri" pitchFamily="34" charset="0"/>
                <a:cs typeface="Calibri" pitchFamily="34" charset="0"/>
              </a:rPr>
              <a:t>ne kadar büyükse hata o kadar </a:t>
            </a:r>
            <a:r>
              <a:rPr lang="tr-TR" sz="2000" b="1" i="1" dirty="0" smtClean="0">
                <a:solidFill>
                  <a:srgbClr val="000000"/>
                </a:solidFill>
                <a:latin typeface="Calibri" pitchFamily="34" charset="0"/>
                <a:cs typeface="Calibri" pitchFamily="34" charset="0"/>
              </a:rPr>
              <a:t>önemlidir.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öncelik sayıları ile, ürünün dayanıklılık, güvenilirlik ve güvenlikle ilgili ihtiyaçları arasında bir korelasyon vardır. Dolayısıyla bu puanlarla önem dereceleri arasında bir bağıntı </a:t>
            </a:r>
            <a:r>
              <a:rPr lang="tr-TR" sz="2000" b="1" i="1" dirty="0" smtClean="0">
                <a:solidFill>
                  <a:srgbClr val="000000"/>
                </a:solidFill>
                <a:latin typeface="Calibri" pitchFamily="34" charset="0"/>
                <a:cs typeface="Calibri" pitchFamily="34" charset="0"/>
              </a:rPr>
              <a:t>kurulabilir.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8154695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RÖS ANLAMI – 2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1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err="1" smtClean="0">
                <a:solidFill>
                  <a:srgbClr val="000000"/>
                </a:solidFill>
                <a:latin typeface="Calibri" pitchFamily="34" charset="0"/>
                <a:cs typeface="Calibri" pitchFamily="34" charset="0"/>
              </a:rPr>
              <a:t>RÖS'ler</a:t>
            </a:r>
            <a:r>
              <a:rPr lang="tr-TR" sz="2000" b="1" i="1" dirty="0" smtClean="0">
                <a:solidFill>
                  <a:srgbClr val="000000"/>
                </a:solidFill>
                <a:latin typeface="Calibri" pitchFamily="34" charset="0"/>
                <a:cs typeface="Calibri" pitchFamily="34" charset="0"/>
              </a:rPr>
              <a:t> büyükten küçüğe sıralanarak, en büyük puana sahip olan potansiyel hatanın nedeni analiz edilerek düzeltici faaliyetler başlatılır.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Düzeltici faaliyetlerden sonra RÖS tekrar hesaplanarak kontrol edilir. RÖS, istenen değere düşene kadar, düzeltici faaliyetlerle birlikte HTEA analizine devam edilir.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485427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RÖS ANLAMI – 3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100" b="1" i="1" dirty="0" smtClean="0">
              <a:solidFill>
                <a:srgbClr val="000000"/>
              </a:solidFill>
              <a:latin typeface="Calibri" pitchFamily="34" charset="0"/>
              <a:cs typeface="Calibri" pitchFamily="34" charset="0"/>
            </a:endParaRPr>
          </a:p>
          <a:p>
            <a:pPr>
              <a:spcAft>
                <a:spcPts val="0"/>
              </a:spcAft>
              <a:buClr>
                <a:srgbClr val="292929"/>
              </a:buClr>
              <a:defRPr/>
            </a:pPr>
            <a:r>
              <a:rPr lang="tr-TR" sz="2000" b="1" i="1" dirty="0" smtClean="0">
                <a:solidFill>
                  <a:srgbClr val="000000"/>
                </a:solidFill>
                <a:latin typeface="Calibri" pitchFamily="34" charset="0"/>
                <a:cs typeface="Calibri" pitchFamily="34" charset="0"/>
              </a:rPr>
              <a:t>Risk Öncelik </a:t>
            </a:r>
            <a:r>
              <a:rPr lang="tr-TR" sz="2000" b="1" i="1" dirty="0">
                <a:solidFill>
                  <a:srgbClr val="000000"/>
                </a:solidFill>
                <a:latin typeface="Calibri" pitchFamily="34" charset="0"/>
                <a:cs typeface="Calibri" pitchFamily="34" charset="0"/>
              </a:rPr>
              <a:t>P</a:t>
            </a:r>
            <a:r>
              <a:rPr lang="tr-TR" sz="2000" b="1" i="1" dirty="0" smtClean="0">
                <a:solidFill>
                  <a:srgbClr val="000000"/>
                </a:solidFill>
                <a:latin typeface="Calibri" pitchFamily="34" charset="0"/>
                <a:cs typeface="Calibri" pitchFamily="34" charset="0"/>
              </a:rPr>
              <a:t>uanının (Azami Risk Puanının);</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Minimum değeri 	: </a:t>
            </a:r>
            <a:r>
              <a:rPr lang="tr-TR" sz="2000" b="1" i="1" dirty="0" smtClean="0">
                <a:solidFill>
                  <a:srgbClr val="C00000"/>
                </a:solidFill>
                <a:latin typeface="Calibri" pitchFamily="34" charset="0"/>
                <a:cs typeface="Calibri" pitchFamily="34" charset="0"/>
              </a:rPr>
              <a:t>1</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Maksimum değeri 	: </a:t>
            </a:r>
            <a:r>
              <a:rPr lang="tr-TR" sz="2000" b="1" i="1" dirty="0" smtClean="0">
                <a:solidFill>
                  <a:srgbClr val="C00000"/>
                </a:solidFill>
                <a:latin typeface="Calibri" pitchFamily="34" charset="0"/>
                <a:cs typeface="Calibri" pitchFamily="34" charset="0"/>
              </a:rPr>
              <a:t>1000 </a:t>
            </a:r>
            <a:r>
              <a:rPr lang="tr-TR" sz="2000" b="1" i="1" dirty="0" smtClean="0">
                <a:solidFill>
                  <a:srgbClr val="000000"/>
                </a:solidFill>
                <a:latin typeface="Calibri" pitchFamily="34" charset="0"/>
                <a:cs typeface="Calibri" pitchFamily="34" charset="0"/>
              </a:rPr>
              <a:t>   ……….. </a:t>
            </a:r>
            <a:r>
              <a:rPr lang="tr-TR" sz="2000" b="1" i="1" dirty="0" err="1" smtClean="0">
                <a:solidFill>
                  <a:srgbClr val="000000"/>
                </a:solidFill>
                <a:latin typeface="Calibri" pitchFamily="34" charset="0"/>
                <a:cs typeface="Calibri" pitchFamily="34" charset="0"/>
              </a:rPr>
              <a:t>dir</a:t>
            </a:r>
            <a:r>
              <a:rPr lang="tr-TR" sz="2000" b="1"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Uygulamalarda genelde RÖS 100 ise düzeltici önleyici faaliyetler başlatılır.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61876" y="5431794"/>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Minimum, maksimum değerler</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78254253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RÖS ANLAMI – 4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1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Aynı RÖS değerine sahip iki veya daha fazla hata varsa, öncelikle </a:t>
            </a:r>
            <a:r>
              <a:rPr lang="tr-TR" sz="2000" b="1" i="1" dirty="0" smtClean="0">
                <a:solidFill>
                  <a:srgbClr val="000000"/>
                </a:solidFill>
                <a:latin typeface="Calibri" pitchFamily="34" charset="0"/>
                <a:cs typeface="Calibri" pitchFamily="34" charset="0"/>
              </a:rPr>
              <a:t>şiddeti, </a:t>
            </a:r>
            <a:r>
              <a:rPr lang="tr-TR" sz="2000" b="1" i="1" dirty="0">
                <a:solidFill>
                  <a:srgbClr val="000000"/>
                </a:solidFill>
                <a:latin typeface="Calibri" pitchFamily="34" charset="0"/>
                <a:cs typeface="Calibri" pitchFamily="34" charset="0"/>
              </a:rPr>
              <a:t>sonra da saptama değeri yüksek olan ele alınmalıdır.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Şiddeti </a:t>
            </a:r>
            <a:r>
              <a:rPr lang="tr-TR" sz="2000" b="1" i="1" dirty="0">
                <a:solidFill>
                  <a:srgbClr val="000000"/>
                </a:solidFill>
                <a:latin typeface="Calibri" pitchFamily="34" charset="0"/>
                <a:cs typeface="Calibri" pitchFamily="34" charset="0"/>
              </a:rPr>
              <a:t>yüksek olan hata önceliklidir. Çünkü bu değer hatanın etkisini göstermektedir.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Saptama, </a:t>
            </a:r>
            <a:r>
              <a:rPr lang="tr-TR" sz="2000" b="1" i="1" dirty="0">
                <a:solidFill>
                  <a:srgbClr val="000000"/>
                </a:solidFill>
                <a:latin typeface="Calibri" pitchFamily="34" charset="0"/>
                <a:cs typeface="Calibri" pitchFamily="34" charset="0"/>
              </a:rPr>
              <a:t>ortaya çıkma değerinden daha önemlidir. Çünkü burada söz konusu olan hatanın müşteriye ulaşmasıdır</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5811295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Düzeltici Önlemler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1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Düzeltici </a:t>
            </a:r>
            <a:r>
              <a:rPr lang="tr-TR" sz="2000" b="1" i="1" dirty="0">
                <a:solidFill>
                  <a:srgbClr val="000000"/>
                </a:solidFill>
                <a:latin typeface="Calibri" pitchFamily="34" charset="0"/>
                <a:cs typeface="Calibri" pitchFamily="34" charset="0"/>
              </a:rPr>
              <a:t>önlemler, olası hata şekillerini veya nedenlerini ortadan kaldırmak veya olumsuz etkilerinin en aza indirilmesi için tasarım, üretim süreci, malzeme veya üretim yöntemi gibi çeşitli unsurlarda yapılacak değişikliklerdir. </a:t>
            </a: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Düzeltici </a:t>
            </a:r>
            <a:r>
              <a:rPr lang="tr-TR" sz="2000" b="1" i="1" dirty="0">
                <a:solidFill>
                  <a:srgbClr val="000000"/>
                </a:solidFill>
                <a:latin typeface="Calibri" pitchFamily="34" charset="0"/>
                <a:cs typeface="Calibri" pitchFamily="34" charset="0"/>
              </a:rPr>
              <a:t>önlemler ile RÖS değerleri aşağıya çekilmeye çalışılır. Bunun için olasılık, şiddet ve </a:t>
            </a:r>
            <a:r>
              <a:rPr lang="tr-TR" sz="2000" b="1" i="1" dirty="0" err="1">
                <a:solidFill>
                  <a:srgbClr val="000000"/>
                </a:solidFill>
                <a:latin typeface="Calibri" pitchFamily="34" charset="0"/>
                <a:cs typeface="Calibri" pitchFamily="34" charset="0"/>
              </a:rPr>
              <a:t>keşfedilebilirlik</a:t>
            </a:r>
            <a:r>
              <a:rPr lang="tr-TR" sz="2000" b="1" i="1" dirty="0">
                <a:solidFill>
                  <a:srgbClr val="000000"/>
                </a:solidFill>
                <a:latin typeface="Calibri" pitchFamily="34" charset="0"/>
                <a:cs typeface="Calibri" pitchFamily="34" charset="0"/>
              </a:rPr>
              <a:t> değerlerini azaltmak </a:t>
            </a:r>
            <a:r>
              <a:rPr lang="tr-TR" sz="2000" b="1" i="1" dirty="0" smtClean="0">
                <a:solidFill>
                  <a:srgbClr val="000000"/>
                </a:solidFill>
                <a:latin typeface="Calibri" pitchFamily="34" charset="0"/>
                <a:cs typeface="Calibri" pitchFamily="34" charset="0"/>
              </a:rPr>
              <a:t>gereklidir. </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4588528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UYGUNSUZLUK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«Olduğundan </a:t>
            </a:r>
            <a:r>
              <a:rPr lang="tr-TR" sz="2000" b="1" i="1" dirty="0">
                <a:solidFill>
                  <a:srgbClr val="000000"/>
                </a:solidFill>
                <a:latin typeface="Calibri" pitchFamily="34" charset="0"/>
                <a:cs typeface="Calibri" pitchFamily="34" charset="0"/>
              </a:rPr>
              <a:t>veya </a:t>
            </a:r>
            <a:r>
              <a:rPr lang="tr-TR" sz="2000" b="1" i="1" dirty="0" smtClean="0">
                <a:solidFill>
                  <a:srgbClr val="000000"/>
                </a:solidFill>
                <a:latin typeface="Calibri" pitchFamily="34" charset="0"/>
                <a:cs typeface="Calibri" pitchFamily="34" charset="0"/>
              </a:rPr>
              <a:t>dolaylı </a:t>
            </a:r>
            <a:r>
              <a:rPr lang="tr-TR" sz="2000" b="1" i="1" dirty="0">
                <a:solidFill>
                  <a:srgbClr val="000000"/>
                </a:solidFill>
                <a:latin typeface="Calibri" pitchFamily="34" charset="0"/>
                <a:cs typeface="Calibri" pitchFamily="34" charset="0"/>
              </a:rPr>
              <a:t>olarak sakatlanmaya, </a:t>
            </a:r>
            <a:r>
              <a:rPr lang="tr-TR" sz="2000" b="1" i="1" dirty="0" smtClean="0">
                <a:solidFill>
                  <a:srgbClr val="000000"/>
                </a:solidFill>
                <a:latin typeface="Calibri" pitchFamily="34" charset="0"/>
                <a:cs typeface="Calibri" pitchFamily="34" charset="0"/>
              </a:rPr>
              <a:t>hastalığa, </a:t>
            </a:r>
            <a:r>
              <a:rPr lang="tr-TR" sz="2000" b="1" i="1" dirty="0">
                <a:solidFill>
                  <a:srgbClr val="000000"/>
                </a:solidFill>
                <a:latin typeface="Calibri" pitchFamily="34" charset="0"/>
                <a:cs typeface="Calibri" pitchFamily="34" charset="0"/>
              </a:rPr>
              <a:t>mülke zarara</a:t>
            </a:r>
            <a:r>
              <a:rPr lang="tr-TR" sz="2000" b="1" i="1" dirty="0" smtClean="0">
                <a:solidFill>
                  <a:srgbClr val="000000"/>
                </a:solidFill>
                <a:latin typeface="Calibri" pitchFamily="34" charset="0"/>
                <a:cs typeface="Calibri" pitchFamily="34" charset="0"/>
              </a:rPr>
              <a:t>, işyeri </a:t>
            </a:r>
            <a:r>
              <a:rPr lang="tr-TR" sz="2000" b="1" i="1" dirty="0">
                <a:solidFill>
                  <a:srgbClr val="000000"/>
                </a:solidFill>
                <a:latin typeface="Calibri" pitchFamily="34" charset="0"/>
                <a:cs typeface="Calibri" pitchFamily="34" charset="0"/>
              </a:rPr>
              <a:t>ortamına veya bunların bazılarına veya hepsine yol açabilecek şekilde çalışma</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standartlarından, </a:t>
            </a:r>
            <a:r>
              <a:rPr lang="tr-TR" sz="2000" b="1" i="1" dirty="0">
                <a:solidFill>
                  <a:srgbClr val="000000"/>
                </a:solidFill>
                <a:latin typeface="Calibri" pitchFamily="34" charset="0"/>
                <a:cs typeface="Calibri" pitchFamily="34" charset="0"/>
              </a:rPr>
              <a:t>uygulamalardan, prosedürlerden, düzenleyici kuralardan, </a:t>
            </a:r>
            <a:r>
              <a:rPr lang="tr-TR" sz="2000" b="1" i="1" dirty="0" smtClean="0">
                <a:solidFill>
                  <a:srgbClr val="000000"/>
                </a:solidFill>
                <a:latin typeface="Calibri" pitchFamily="34" charset="0"/>
                <a:cs typeface="Calibri" pitchFamily="34" charset="0"/>
              </a:rPr>
              <a:t>yönetim sistemi </a:t>
            </a:r>
            <a:r>
              <a:rPr lang="tr-TR" sz="2000" b="1" i="1" dirty="0">
                <a:solidFill>
                  <a:srgbClr val="000000"/>
                </a:solidFill>
                <a:latin typeface="Calibri" pitchFamily="34" charset="0"/>
                <a:cs typeface="Calibri" pitchFamily="34" charset="0"/>
              </a:rPr>
              <a:t>performansından </a:t>
            </a:r>
            <a:r>
              <a:rPr lang="tr-TR" sz="2000" b="1" i="1" dirty="0" smtClean="0">
                <a:solidFill>
                  <a:srgbClr val="000000"/>
                </a:solidFill>
                <a:latin typeface="Calibri" pitchFamily="34" charset="0"/>
                <a:cs typeface="Calibri" pitchFamily="34" charset="0"/>
              </a:rPr>
              <a:t>vs</a:t>
            </a:r>
            <a:r>
              <a:rPr lang="tr-TR" sz="2000" b="1" i="1" dirty="0">
                <a:solidFill>
                  <a:srgbClr val="000000"/>
                </a:solidFill>
                <a:latin typeface="Calibri" pitchFamily="34" charset="0"/>
                <a:cs typeface="Calibri" pitchFamily="34" charset="0"/>
              </a:rPr>
              <a:t>. herhangi </a:t>
            </a:r>
            <a:r>
              <a:rPr lang="tr-TR" sz="2000" b="1" i="1" dirty="0" smtClean="0">
                <a:solidFill>
                  <a:srgbClr val="000000"/>
                </a:solidFill>
                <a:latin typeface="Calibri" pitchFamily="34" charset="0"/>
                <a:cs typeface="Calibri" pitchFamily="34" charset="0"/>
              </a:rPr>
              <a:t>sapma»</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7388218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Düzeltici Önlemler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1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Hatanın </a:t>
            </a:r>
            <a:r>
              <a:rPr lang="tr-TR" sz="2000" b="1" i="1" dirty="0">
                <a:solidFill>
                  <a:srgbClr val="000000"/>
                </a:solidFill>
                <a:latin typeface="Calibri" pitchFamily="34" charset="0"/>
                <a:cs typeface="Calibri" pitchFamily="34" charset="0"/>
              </a:rPr>
              <a:t>ortaya çıkma olasılığını azaltmak için </a:t>
            </a:r>
            <a:r>
              <a:rPr lang="tr-TR" sz="2000" b="1" i="1" dirty="0" smtClean="0">
                <a:solidFill>
                  <a:srgbClr val="000000"/>
                </a:solidFill>
                <a:latin typeface="Calibri" pitchFamily="34" charset="0"/>
                <a:cs typeface="Calibri" pitchFamily="34" charset="0"/>
              </a:rPr>
              <a:t>süreç veya </a:t>
            </a:r>
            <a:r>
              <a:rPr lang="tr-TR" sz="2000" b="1" i="1" dirty="0">
                <a:solidFill>
                  <a:srgbClr val="000000"/>
                </a:solidFill>
                <a:latin typeface="Calibri" pitchFamily="34" charset="0"/>
                <a:cs typeface="Calibri" pitchFamily="34" charset="0"/>
              </a:rPr>
              <a:t>tasarımın tekrar gözden geçirilerek düzeltilmesi gerekir</a:t>
            </a:r>
            <a:r>
              <a:rPr lang="tr-TR" sz="2000" b="1" i="1" dirty="0" smtClean="0">
                <a:solidFill>
                  <a:srgbClr val="000000"/>
                </a:solidFill>
                <a:latin typeface="Calibri" pitchFamily="34" charset="0"/>
                <a:cs typeface="Calibri" pitchFamily="34" charset="0"/>
              </a:rPr>
              <a:t>,</a:t>
            </a:r>
          </a:p>
          <a:p>
            <a:pPr marL="342900"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Şiddet </a:t>
            </a:r>
            <a:r>
              <a:rPr lang="tr-TR" sz="2000" b="1" i="1" dirty="0">
                <a:solidFill>
                  <a:srgbClr val="000000"/>
                </a:solidFill>
                <a:latin typeface="Calibri" pitchFamily="34" charset="0"/>
                <a:cs typeface="Calibri" pitchFamily="34" charset="0"/>
              </a:rPr>
              <a:t>derecesinin azaltılması yalnızca tasarımın tekrar gözden geçirilmesi ile sağlanır</a:t>
            </a:r>
            <a:r>
              <a:rPr lang="tr-TR" sz="2000" b="1" i="1" dirty="0" smtClean="0">
                <a:solidFill>
                  <a:srgbClr val="000000"/>
                </a:solidFill>
                <a:latin typeface="Calibri" pitchFamily="34" charset="0"/>
                <a:cs typeface="Calibri" pitchFamily="34" charset="0"/>
              </a:rPr>
              <a:t>,</a:t>
            </a:r>
          </a:p>
          <a:p>
            <a:pPr marL="342900" indent="-342900">
              <a:spcAft>
                <a:spcPts val="0"/>
              </a:spcAft>
              <a:buClr>
                <a:srgbClr val="292929"/>
              </a:buClr>
              <a:buFont typeface="Wingdings" pitchFamily="2" charset="2"/>
              <a:buChar char="ü"/>
              <a:defRPr/>
            </a:pP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err="1" smtClean="0">
                <a:solidFill>
                  <a:srgbClr val="000000"/>
                </a:solidFill>
                <a:latin typeface="Calibri" pitchFamily="34" charset="0"/>
                <a:cs typeface="Calibri" pitchFamily="34" charset="0"/>
              </a:rPr>
              <a:t>Keşfedilebilirlik</a:t>
            </a:r>
            <a:r>
              <a:rPr lang="tr-TR" sz="2000" b="1" i="1" dirty="0" smtClean="0">
                <a:solidFill>
                  <a:srgbClr val="000000"/>
                </a:solidFill>
                <a:latin typeface="Calibri" pitchFamily="34" charset="0"/>
                <a:cs typeface="Calibri" pitchFamily="34" charset="0"/>
              </a:rPr>
              <a:t> </a:t>
            </a:r>
            <a:r>
              <a:rPr lang="tr-TR" sz="2000" b="1" i="1" dirty="0">
                <a:solidFill>
                  <a:srgbClr val="000000"/>
                </a:solidFill>
                <a:latin typeface="Calibri" pitchFamily="34" charset="0"/>
                <a:cs typeface="Calibri" pitchFamily="34" charset="0"/>
              </a:rPr>
              <a:t>olasılığını arttırmak için süreç tekrar gözden geçirilmelidir. </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3359150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MUHTEMEL ZARAR MODU</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Sistem </a:t>
            </a:r>
            <a:r>
              <a:rPr lang="tr-TR" sz="2000" i="1" dirty="0">
                <a:solidFill>
                  <a:srgbClr val="000000"/>
                </a:solidFill>
                <a:latin typeface="Calibri" pitchFamily="34" charset="0"/>
                <a:cs typeface="Calibri" pitchFamily="34" charset="0"/>
              </a:rPr>
              <a:t>içerisinde zarara neden olabilecek işlemler esnasında meydana gelebilecek </a:t>
            </a:r>
            <a:r>
              <a:rPr lang="tr-TR" sz="2000" i="1" dirty="0" smtClean="0">
                <a:solidFill>
                  <a:srgbClr val="000000"/>
                </a:solidFill>
                <a:latin typeface="Calibri" pitchFamily="34" charset="0"/>
                <a:cs typeface="Calibri" pitchFamily="34" charset="0"/>
              </a:rPr>
              <a:t>rastlantısal </a:t>
            </a:r>
            <a:r>
              <a:rPr lang="tr-TR" sz="2000" i="1" dirty="0">
                <a:solidFill>
                  <a:srgbClr val="000000"/>
                </a:solidFill>
                <a:latin typeface="Calibri" pitchFamily="34" charset="0"/>
                <a:cs typeface="Calibri" pitchFamily="34" charset="0"/>
              </a:rPr>
              <a:t>ve doğal </a:t>
            </a:r>
            <a:r>
              <a:rPr lang="tr-TR" sz="2000" i="1" dirty="0" smtClean="0">
                <a:solidFill>
                  <a:srgbClr val="000000"/>
                </a:solidFill>
                <a:latin typeface="Calibri" pitchFamily="34" charset="0"/>
                <a:cs typeface="Calibri" pitchFamily="34" charset="0"/>
              </a:rPr>
              <a:t>olaylara </a:t>
            </a:r>
            <a:r>
              <a:rPr lang="tr-TR" sz="2000" b="1" i="1" dirty="0" smtClean="0">
                <a:solidFill>
                  <a:srgbClr val="000000"/>
                </a:solidFill>
                <a:latin typeface="Calibri" pitchFamily="34" charset="0"/>
                <a:cs typeface="Calibri" pitchFamily="34" charset="0"/>
              </a:rPr>
              <a:t>«muhtemel zarar </a:t>
            </a:r>
            <a:r>
              <a:rPr lang="tr-TR" sz="2000" b="1" i="1" dirty="0" err="1" smtClean="0">
                <a:solidFill>
                  <a:srgbClr val="000000"/>
                </a:solidFill>
                <a:latin typeface="Calibri" pitchFamily="34" charset="0"/>
                <a:cs typeface="Calibri" pitchFamily="34" charset="0"/>
              </a:rPr>
              <a:t>modu</a:t>
            </a:r>
            <a:r>
              <a:rPr lang="tr-TR" sz="2000" b="1" i="1" dirty="0" smtClean="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denir. </a:t>
            </a: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İşletmenin bütünü içerisindeki </a:t>
            </a:r>
            <a:r>
              <a:rPr lang="tr-TR" sz="2000" b="1" i="1" dirty="0">
                <a:solidFill>
                  <a:srgbClr val="000000"/>
                </a:solidFill>
                <a:latin typeface="Calibri" pitchFamily="34" charset="0"/>
                <a:cs typeface="Calibri" pitchFamily="34" charset="0"/>
              </a:rPr>
              <a:t>parçalar ayrı ayrı ele alınır,</a:t>
            </a:r>
            <a:r>
              <a:rPr lang="tr-TR" sz="2000" i="1" dirty="0">
                <a:solidFill>
                  <a:srgbClr val="000000"/>
                </a:solidFill>
                <a:latin typeface="Calibri" pitchFamily="34" charset="0"/>
                <a:cs typeface="Calibri" pitchFamily="34" charset="0"/>
              </a:rPr>
              <a:t> olası zarar verici olaylar </a:t>
            </a:r>
            <a:r>
              <a:rPr lang="tr-TR" sz="2000" i="1" dirty="0" smtClean="0">
                <a:solidFill>
                  <a:srgbClr val="000000"/>
                </a:solidFill>
                <a:latin typeface="Calibri" pitchFamily="34" charset="0"/>
                <a:cs typeface="Calibri" pitchFamily="34" charset="0"/>
              </a:rPr>
              <a:t>(zarar </a:t>
            </a:r>
            <a:r>
              <a:rPr lang="tr-TR" sz="2000" i="1" dirty="0" err="1" smtClean="0">
                <a:solidFill>
                  <a:srgbClr val="000000"/>
                </a:solidFill>
                <a:latin typeface="Calibri" pitchFamily="34" charset="0"/>
                <a:cs typeface="Calibri" pitchFamily="34" charset="0"/>
              </a:rPr>
              <a:t>modları</a:t>
            </a:r>
            <a:r>
              <a:rPr lang="tr-TR" sz="2000" i="1" dirty="0" smtClean="0">
                <a:solidFill>
                  <a:srgbClr val="000000"/>
                </a:solidFill>
                <a:latin typeface="Calibri" pitchFamily="34" charset="0"/>
                <a:cs typeface="Calibri" pitchFamily="34" charset="0"/>
              </a:rPr>
              <a:t>) tespit edilir.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3528618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5" name="Group 434"/>
          <p:cNvGraphicFramePr>
            <a:graphicFrameLocks noGrp="1"/>
          </p:cNvGraphicFramePr>
          <p:nvPr>
            <p:extLst>
              <p:ext uri="{D42A27DB-BD31-4B8C-83A1-F6EECF244321}">
                <p14:modId xmlns:p14="http://schemas.microsoft.com/office/powerpoint/2010/main" val="2249761909"/>
              </p:ext>
            </p:extLst>
          </p:nvPr>
        </p:nvGraphicFramePr>
        <p:xfrm>
          <a:off x="57013" y="1592739"/>
          <a:ext cx="9011661" cy="4196171"/>
        </p:xfrm>
        <a:graphic>
          <a:graphicData uri="http://schemas.openxmlformats.org/drawingml/2006/table">
            <a:tbl>
              <a:tblPr>
                <a:tableStyleId>{C4B1156A-380E-4F78-BDF5-A606A8083BF9}</a:tableStyleId>
              </a:tblPr>
              <a:tblGrid>
                <a:gridCol w="999784"/>
                <a:gridCol w="750344"/>
                <a:gridCol w="697831"/>
                <a:gridCol w="209110"/>
                <a:gridCol w="675949"/>
                <a:gridCol w="209110"/>
                <a:gridCol w="697830"/>
                <a:gridCol w="298477"/>
                <a:gridCol w="409515"/>
                <a:gridCol w="904967"/>
                <a:gridCol w="985361"/>
                <a:gridCol w="613223"/>
                <a:gridCol w="390040"/>
                <a:gridCol w="390040"/>
                <a:gridCol w="390040"/>
                <a:gridCol w="390040"/>
              </a:tblGrid>
              <a:tr h="392322">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PROSES / SİSTEM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gridSpan="9">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FMEA-HTEA</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RİSK DERECELENDİRME FORMU</a:t>
                      </a:r>
                    </a:p>
                  </a:txBody>
                  <a:tcPr marL="90000" marR="90000" marT="46800" marB="46800" anchor="ctr" horzOverflow="overflow"/>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endParaRPr lang="tr-TR"/>
                    </a:p>
                  </a:txBody>
                  <a:tcPr/>
                </a:tc>
                <a:tc rowSpan="4" hMerge="1">
                  <a:txBody>
                    <a:bodyPr/>
                    <a:lstStyle/>
                    <a:p>
                      <a:endParaRPr lang="tr-TR"/>
                    </a:p>
                  </a:txBody>
                  <a:tcPr/>
                </a:tc>
                <a:tc rowSpan="4" hMerge="1">
                  <a:txBody>
                    <a:bodyPr/>
                    <a:lstStyle/>
                    <a:p>
                      <a:endParaRPr lang="tr-TR"/>
                    </a:p>
                  </a:txBody>
                  <a:tcPr/>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endParaRPr lang="tr-TR"/>
                    </a:p>
                  </a:txBody>
                  <a:tcPr marL="90000" marR="90000" marT="46800" marB="46800" anchor="ctr" horzOverflow="overflow"/>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DEĞERLENDİREN</a:t>
                      </a: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dirty="0"/>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ALT SİSTEM</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dirty="0"/>
                    </a:p>
                  </a:txBody>
                  <a:tcPr marL="90000" marR="90000" marT="46800" marB="46800" anchor="ctr" horzOverflow="overflow">
                    <a:solidFill>
                      <a:schemeClr val="bg1"/>
                    </a:solidFill>
                  </a:tcPr>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DÜZENLEYEN</a:t>
                      </a: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endParaRPr lang="tr-TR" dirty="0"/>
                    </a:p>
                  </a:txBody>
                  <a:tcPr marL="90000" marR="90000" marT="46800" marB="46800" anchor="ctr" horzOverflow="overflow">
                    <a:solidFill>
                      <a:schemeClr val="bg1"/>
                    </a:solidFill>
                  </a:tcPr>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DİZAYN / YÖNTEM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endParaRPr lang="tr-TR" dirty="0"/>
                    </a:p>
                  </a:txBody>
                  <a:tcPr marL="90000" marR="90000" marT="46800" marB="46800" anchor="ctr" horzOverflow="overflow"/>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NO</a:t>
                      </a: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dirty="0"/>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FMEA TAKIMI</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9"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a:p>
                  </a:txBody>
                  <a:tcPr/>
                </a:tc>
                <a:tc hMerge="1" vMerge="1">
                  <a:txBody>
                    <a:bodyPr/>
                    <a:lstStyle/>
                    <a:p>
                      <a:endParaRPr lang="tr-TR"/>
                    </a:p>
                  </a:txBody>
                  <a:tcPr/>
                </a:tc>
                <a:tc hMerge="1" vMerge="1">
                  <a:txBody>
                    <a:bodyPr/>
                    <a:lstStyle/>
                    <a:p>
                      <a:endParaRPr lang="tr-TR"/>
                    </a:p>
                  </a:txBody>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endParaRPr lang="tr-TR" dirty="0"/>
                    </a:p>
                  </a:txBody>
                  <a:tcPr marL="90000" marR="90000" marT="46800" marB="46800" anchor="ctr" horzOverflow="overflow">
                    <a:solidFill>
                      <a:schemeClr val="bg1"/>
                    </a:solidFill>
                  </a:tcPr>
                </a:tc>
                <a:tc gridSpan="3">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TARİHİ</a:t>
                      </a: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endParaRPr lang="tr-TR" dirty="0"/>
                    </a:p>
                  </a:txBody>
                  <a:tcPr marL="90000" marR="90000" marT="46800" marB="46800" anchor="ctr" horzOverflow="overflow">
                    <a:solidFill>
                      <a:schemeClr val="bg1"/>
                    </a:solidFill>
                  </a:tcPr>
                </a:tc>
              </a:tr>
              <a:tr h="264157">
                <a:tc gridSpan="1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2">
                        <a:lumMod val="20000"/>
                        <a:lumOff val="80000"/>
                      </a:schemeClr>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endParaRPr lang="tr-TR"/>
                    </a:p>
                  </a:txBody>
                  <a:tcPr/>
                </a:tc>
                <a:tc gridSpan="5">
                  <a:txBody>
                    <a:bodyPr/>
                    <a:lstStyle/>
                    <a:p>
                      <a:pPr algn="ctr"/>
                      <a:r>
                        <a:rPr lang="tr-TR" sz="800" b="1" dirty="0" smtClean="0">
                          <a:latin typeface="Calibri" pitchFamily="34" charset="0"/>
                          <a:cs typeface="Calibri" pitchFamily="34" charset="0"/>
                        </a:rPr>
                        <a:t>HAREKET SORUMLUSU</a:t>
                      </a:r>
                      <a:endParaRPr lang="tr-TR" sz="800" b="1" dirty="0">
                        <a:latin typeface="Calibri" pitchFamily="34" charset="0"/>
                        <a:cs typeface="Calibri" pitchFamily="34" charset="0"/>
                      </a:endParaRPr>
                    </a:p>
                  </a:txBody>
                  <a:tcPr marL="90000" marR="90000" marT="46800" marB="46800" anchor="ctr" horzOverflow="overflow">
                    <a:solidFill>
                      <a:schemeClr val="bg2">
                        <a:lumMod val="20000"/>
                        <a:lumOff val="80000"/>
                      </a:schemeClr>
                    </a:solidFill>
                  </a:tcPr>
                </a:tc>
                <a:tc hMerge="1">
                  <a:txBody>
                    <a:bodyPr/>
                    <a:lstStyle/>
                    <a:p>
                      <a:endParaRPr lang="tr-TR"/>
                    </a:p>
                  </a:txBody>
                  <a:tcPr/>
                </a:tc>
                <a:tc hMerge="1">
                  <a:txBody>
                    <a:bodyPr/>
                    <a:lstStyle/>
                    <a:p>
                      <a:endParaRPr lang="tr-TR"/>
                    </a:p>
                  </a:txBody>
                  <a:tcPr/>
                </a:tc>
                <a:tc hMerge="1">
                  <a:txBody>
                    <a:bodyPr/>
                    <a:lstStyle/>
                    <a:p>
                      <a:endParaRPr lang="tr-TR"/>
                    </a:p>
                  </a:txBody>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748779">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SİSTEM</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PARÇA</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POTANSİYEL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 TÜRLERİ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HATANIN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SONUÇLARI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HATANIN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NEDENLERİ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KONTROL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ÖNLEMLERİ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D</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ROS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TAVSİYE EDİLEN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İYİLEŞTİRMELER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(EYLEMLER)</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SORUMLU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TAMAMALAMA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TARİHİ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HAREKET </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TARİHİ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(S)</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(P)</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(D)</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YENİ</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800" b="1" i="0" u="none" strike="noStrike" cap="none" normalizeH="0" baseline="0" noProof="1" smtClean="0">
                          <a:ln>
                            <a:noFill/>
                          </a:ln>
                          <a:solidFill>
                            <a:schemeClr val="bg1"/>
                          </a:solidFill>
                          <a:effectLst/>
                          <a:latin typeface="Calibri" pitchFamily="34" charset="0"/>
                          <a:cs typeface="Calibri" pitchFamily="34" charset="0"/>
                        </a:rPr>
                        <a:t>ROS</a:t>
                      </a:r>
                    </a:p>
                  </a:txBody>
                  <a:tcPr marL="90000" marR="90000" marT="46800" marB="46800" anchor="ctr" horzOverflow="overflow">
                    <a:solidFill>
                      <a:schemeClr val="bg2">
                        <a:lumMod val="75000"/>
                      </a:schemeClr>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bl>
          </a:graphicData>
        </a:graphic>
      </p:graphicFrame>
      <p:sp>
        <p:nvSpPr>
          <p:cNvPr id="6" name="Text Box 325"/>
          <p:cNvSpPr txBox="1">
            <a:spLocks noChangeArrowheads="1"/>
          </p:cNvSpPr>
          <p:nvPr/>
        </p:nvSpPr>
        <p:spPr bwMode="auto">
          <a:xfrm>
            <a:off x="201613" y="1174750"/>
            <a:ext cx="3963201" cy="369332"/>
          </a:xfrm>
          <a:prstGeom prst="rect">
            <a:avLst/>
          </a:prstGeom>
          <a:noFill/>
          <a:ln w="9525">
            <a:noFill/>
            <a:miter lim="800000"/>
            <a:headEnd/>
            <a:tailEnd/>
          </a:ln>
          <a:effectLst/>
        </p:spPr>
        <p:txBody>
          <a:bodyPr wrap="none">
            <a:spAutoFit/>
          </a:bodyPr>
          <a:lstStyle/>
          <a:p>
            <a:r>
              <a:rPr lang="tr-TR" b="1" noProof="1" smtClean="0">
                <a:solidFill>
                  <a:srgbClr val="4C7013"/>
                </a:solidFill>
                <a:latin typeface="Calibri" pitchFamily="34" charset="0"/>
                <a:cs typeface="Calibri" pitchFamily="34" charset="0"/>
              </a:rPr>
              <a:t>FMEA-HTEA Risk Değerlendirme Formu</a:t>
            </a:r>
            <a:endParaRPr lang="tr-TR" b="1" noProof="1">
              <a:solidFill>
                <a:srgbClr val="4C7013"/>
              </a:solidFill>
              <a:latin typeface="Calibri" pitchFamily="34" charset="0"/>
              <a:cs typeface="Calibri" pitchFamily="34" charset="0"/>
            </a:endParaRPr>
          </a:p>
        </p:txBody>
      </p:sp>
      <p:sp>
        <p:nvSpPr>
          <p:cNvPr id="7"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FORMU</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323594486"/>
      </p:ext>
    </p:extLst>
  </p:cSld>
  <p:clrMapOvr>
    <a:masterClrMapping/>
  </p:clrMapOvr>
  <p:transition>
    <p:fade/>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FMEA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 ÖRNEK</a:t>
            </a:r>
            <a:endPar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2756479356"/>
              </p:ext>
            </p:extLst>
          </p:nvPr>
        </p:nvGraphicFramePr>
        <p:xfrm>
          <a:off x="74137" y="1058863"/>
          <a:ext cx="9022566" cy="5318058"/>
        </p:xfrm>
        <a:graphic>
          <a:graphicData uri="http://schemas.openxmlformats.org/drawingml/2006/table">
            <a:tbl>
              <a:tblPr firstRow="1" bandRow="1">
                <a:effectLst>
                  <a:innerShdw blurRad="114300">
                    <a:prstClr val="black"/>
                  </a:innerShdw>
                </a:effectLst>
                <a:tableStyleId>{5C22544A-7EE6-4342-B048-85BDC9FD1C3A}</a:tableStyleId>
              </a:tblPr>
              <a:tblGrid>
                <a:gridCol w="444490"/>
                <a:gridCol w="1052522"/>
                <a:gridCol w="1714545"/>
                <a:gridCol w="1682794"/>
                <a:gridCol w="1952677"/>
                <a:gridCol w="2175538"/>
              </a:tblGrid>
              <a:tr h="1052737">
                <a:tc>
                  <a:txBody>
                    <a:bodyPr/>
                    <a:lstStyle/>
                    <a:p>
                      <a:pPr algn="ctr"/>
                      <a:r>
                        <a:rPr lang="tr-TR" sz="1600" b="1" dirty="0" smtClean="0">
                          <a:solidFill>
                            <a:schemeClr val="bg1"/>
                          </a:solidFill>
                          <a:latin typeface="Calibri" pitchFamily="34" charset="0"/>
                          <a:cs typeface="Calibri" pitchFamily="34" charset="0"/>
                        </a:rPr>
                        <a:t>SN</a:t>
                      </a:r>
                      <a:endParaRPr lang="tr-TR" sz="1600" b="1" dirty="0">
                        <a:solidFill>
                          <a:schemeClr val="bg1"/>
                        </a:solidFill>
                        <a:latin typeface="Calibri" pitchFamily="34" charset="0"/>
                        <a:cs typeface="Calibri" pitchFamily="34" charset="0"/>
                      </a:endParaRPr>
                    </a:p>
                  </a:txBody>
                  <a:tcPr anchor="ctr">
                    <a:solidFill>
                      <a:srgbClr val="575F57"/>
                    </a:solidFill>
                  </a:tcPr>
                </a:tc>
                <a:tc>
                  <a:txBody>
                    <a:bodyPr/>
                    <a:lstStyle/>
                    <a:p>
                      <a:pPr algn="ctr"/>
                      <a:r>
                        <a:rPr lang="tr-TR" sz="1800" b="1" dirty="0" smtClean="0">
                          <a:solidFill>
                            <a:schemeClr val="bg1"/>
                          </a:solidFill>
                          <a:latin typeface="Calibri" pitchFamily="34" charset="0"/>
                          <a:cs typeface="Calibri" pitchFamily="34" charset="0"/>
                        </a:rPr>
                        <a:t>Sistem </a:t>
                      </a:r>
                    </a:p>
                    <a:p>
                      <a:pPr algn="ctr"/>
                      <a:r>
                        <a:rPr lang="tr-TR" sz="1800" b="1" dirty="0" smtClean="0">
                          <a:solidFill>
                            <a:schemeClr val="bg1"/>
                          </a:solidFill>
                          <a:latin typeface="Calibri" pitchFamily="34" charset="0"/>
                          <a:cs typeface="Calibri" pitchFamily="34" charset="0"/>
                        </a:rPr>
                        <a:t>(Parça)</a:t>
                      </a:r>
                      <a:endParaRPr lang="tr-TR" sz="18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1" u="none" strike="noStrike" cap="none" normalizeH="0" baseline="0" dirty="0" smtClean="0">
                          <a:ln>
                            <a:noFill/>
                          </a:ln>
                          <a:solidFill>
                            <a:schemeClr val="bg1"/>
                          </a:solidFill>
                          <a:effectLst/>
                          <a:latin typeface="Calibri" pitchFamily="34" charset="0"/>
                          <a:cs typeface="Calibri" pitchFamily="34" charset="0"/>
                        </a:rPr>
                        <a:t>Hata </a:t>
                      </a:r>
                      <a:r>
                        <a:rPr kumimoji="0" lang="tr-TR" sz="1800" b="1" i="1" u="none" strike="noStrike" cap="none" normalizeH="0" baseline="0" dirty="0" err="1" smtClean="0">
                          <a:ln>
                            <a:noFill/>
                          </a:ln>
                          <a:solidFill>
                            <a:schemeClr val="bg1"/>
                          </a:solidFill>
                          <a:effectLst/>
                          <a:latin typeface="Calibri" pitchFamily="34" charset="0"/>
                          <a:cs typeface="Calibri" pitchFamily="34" charset="0"/>
                        </a:rPr>
                        <a:t>Modu</a:t>
                      </a:r>
                      <a:endParaRPr kumimoji="0" lang="tr-TR" sz="1800" b="1" i="1" u="none" strike="noStrike" cap="none" normalizeH="0" baseline="0" dirty="0" smtClean="0">
                        <a:ln>
                          <a:noFill/>
                        </a:ln>
                        <a:solidFill>
                          <a:schemeClr val="bg1"/>
                        </a:solidFill>
                        <a:effectLst/>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1" u="none" strike="noStrike" cap="none" normalizeH="0" baseline="0" dirty="0" smtClean="0">
                          <a:ln>
                            <a:noFill/>
                          </a:ln>
                          <a:solidFill>
                            <a:schemeClr val="bg1"/>
                          </a:solidFill>
                          <a:effectLst/>
                          <a:latin typeface="Calibri" pitchFamily="34" charset="0"/>
                          <a:cs typeface="Calibri" pitchFamily="34" charset="0"/>
                        </a:rPr>
                        <a:t>Etkisi</a:t>
                      </a: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1" u="none" strike="noStrike" cap="none" normalizeH="0" baseline="0" dirty="0" smtClean="0">
                          <a:ln>
                            <a:noFill/>
                          </a:ln>
                          <a:solidFill>
                            <a:schemeClr val="bg1"/>
                          </a:solidFill>
                          <a:effectLst/>
                          <a:latin typeface="Calibri" pitchFamily="34" charset="0"/>
                          <a:cs typeface="Calibri" pitchFamily="34" charset="0"/>
                        </a:rPr>
                        <a:t>Tespit Edilmesi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1" u="none" strike="noStrike" cap="none" normalizeH="0" baseline="0" dirty="0" smtClean="0">
                          <a:ln>
                            <a:noFill/>
                          </a:ln>
                          <a:solidFill>
                            <a:schemeClr val="bg1"/>
                          </a:solidFill>
                          <a:effectLst/>
                          <a:latin typeface="Calibri" pitchFamily="34" charset="0"/>
                          <a:cs typeface="Calibri" pitchFamily="34" charset="0"/>
                        </a:rPr>
                        <a:t>(Koruma Yöntemi)</a:t>
                      </a: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1800" b="1" i="1" u="none" strike="noStrike" cap="none" normalizeH="0" baseline="0" dirty="0" smtClean="0">
                          <a:ln>
                            <a:noFill/>
                          </a:ln>
                          <a:solidFill>
                            <a:schemeClr val="bg1"/>
                          </a:solidFill>
                          <a:effectLst/>
                          <a:latin typeface="Calibri" pitchFamily="34" charset="0"/>
                          <a:cs typeface="Calibri" pitchFamily="34" charset="0"/>
                        </a:rPr>
                        <a:t>Öneriler</a:t>
                      </a:r>
                    </a:p>
                  </a:txBody>
                  <a:tcPr anchor="ctr">
                    <a:solidFill>
                      <a:schemeClr val="accent3">
                        <a:lumMod val="50000"/>
                      </a:schemeClr>
                    </a:solidFill>
                  </a:tcPr>
                </a:tc>
              </a:tr>
              <a:tr h="2034906">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Fren merkezi</a:t>
                      </a:r>
                    </a:p>
                  </a:txBody>
                  <a:tcPr marL="88157" marR="88157" marT="44079" marB="44079" anchor="ctr" horzOverflow="overflow">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Fren hidrolik yağı yok. Kampanalar birbirine yapışmış</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Fren tutmaz Frenler kilitlenir</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El freni</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Hidrolik yağı seviye ölçümü ve uyarı sistemi</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Periyodik kontrol ve yılda bir bakım</a:t>
                      </a:r>
                    </a:p>
                  </a:txBody>
                  <a:tcPr marL="88157" marR="88157" marT="44079" marB="44079" anchor="ctr" horzOverflow="overflow">
                    <a:solidFill>
                      <a:schemeClr val="bg1">
                        <a:lumMod val="85000"/>
                      </a:schemeClr>
                    </a:solidFill>
                  </a:tcPr>
                </a:tc>
              </a:tr>
              <a:tr h="2230415">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Hava yastığı </a:t>
                      </a:r>
                    </a:p>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sensörleri</a:t>
                      </a:r>
                      <a:endParaRPr kumimoji="0" lang="tr-TR" sz="1600" b="0" i="0" u="none" strike="noStrike" cap="none" normalizeH="0" baseline="0" dirty="0" smtClean="0">
                        <a:ln>
                          <a:noFill/>
                        </a:ln>
                        <a:solidFill>
                          <a:schemeClr val="tx1"/>
                        </a:solidFill>
                        <a:effectLst/>
                        <a:latin typeface="Calibri" pitchFamily="34" charset="0"/>
                        <a:cs typeface="Calibri" pitchFamily="34" charset="0"/>
                      </a:endParaRPr>
                    </a:p>
                  </a:txBody>
                  <a:tcPr marL="88157" marR="88157" marT="44079" marB="44079" anchor="ctr" horzOverflow="overflow">
                    <a:solidFill>
                      <a:srgbClr val="00B050"/>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Darbe anında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sensörlere</a:t>
                      </a:r>
                      <a:r>
                        <a:rPr kumimoji="0" lang="tr-TR" sz="1600" b="0" i="0" u="none" strike="noStrike" cap="none" normalizeH="0" baseline="0" dirty="0" smtClean="0">
                          <a:ln>
                            <a:noFill/>
                          </a:ln>
                          <a:solidFill>
                            <a:schemeClr val="tx1"/>
                          </a:solidFill>
                          <a:effectLst/>
                          <a:latin typeface="Calibri" pitchFamily="34" charset="0"/>
                          <a:cs typeface="Calibri" pitchFamily="34" charset="0"/>
                        </a:rPr>
                        <a:t> uyarı gitmiyor.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Sensörlere</a:t>
                      </a:r>
                      <a:r>
                        <a:rPr kumimoji="0" lang="tr-TR" sz="1600" b="0" i="0" u="none" strike="noStrike" cap="none" normalizeH="0" baseline="0" dirty="0" smtClean="0">
                          <a:ln>
                            <a:noFill/>
                          </a:ln>
                          <a:solidFill>
                            <a:schemeClr val="tx1"/>
                          </a:solidFill>
                          <a:effectLst/>
                          <a:latin typeface="Calibri" pitchFamily="34" charset="0"/>
                          <a:cs typeface="Calibri" pitchFamily="34" charset="0"/>
                        </a:rPr>
                        <a:t> hatalı uyarı sinyali gidiyor</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Hava yastığı açılmaz,  Yolcu korunmaz, Hava yastığı yanlış zamanda açılır</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Sistem hata uyarı ışıkları, Hava yastığının açılması için 3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sensörden</a:t>
                      </a:r>
                      <a:r>
                        <a:rPr kumimoji="0" lang="tr-TR" sz="1600" b="0" i="0" u="none" strike="noStrike" cap="none" normalizeH="0" baseline="0" dirty="0" smtClean="0">
                          <a:ln>
                            <a:noFill/>
                          </a:ln>
                          <a:solidFill>
                            <a:schemeClr val="tx1"/>
                          </a:solidFill>
                          <a:effectLst/>
                          <a:latin typeface="Calibri" pitchFamily="34" charset="0"/>
                          <a:cs typeface="Calibri" pitchFamily="34" charset="0"/>
                        </a:rPr>
                        <a:t> en az 2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sensörün</a:t>
                      </a:r>
                      <a:r>
                        <a:rPr kumimoji="0" lang="tr-TR" sz="1600" b="0" i="0" u="none" strike="noStrike" cap="none" normalizeH="0" baseline="0" dirty="0" smtClean="0">
                          <a:ln>
                            <a:noFill/>
                          </a:ln>
                          <a:solidFill>
                            <a:schemeClr val="tx1"/>
                          </a:solidFill>
                          <a:effectLst/>
                          <a:latin typeface="Calibri" pitchFamily="34" charset="0"/>
                          <a:cs typeface="Calibri" pitchFamily="34" charset="0"/>
                        </a:rPr>
                        <a:t> mesaj alması gerekir</a:t>
                      </a:r>
                    </a:p>
                  </a:txBody>
                  <a:tcPr marL="88157" marR="88157" marT="44079" marB="44079" anchor="ctr" horzOverflow="overflow">
                    <a:solidFill>
                      <a:schemeClr val="bg1">
                        <a:lumMod val="85000"/>
                      </a:schemeClr>
                    </a:solidFill>
                  </a:tcPr>
                </a:tc>
                <a:tc>
                  <a:txBody>
                    <a:bodyPr/>
                    <a:lstStyle/>
                    <a:p>
                      <a:pPr marL="0" marR="0" lvl="0" indent="0" algn="ctr" defTabSz="947738" rtl="0" eaLnBrk="1" fontAlgn="base" latinLnBrk="0" hangingPunct="1">
                        <a:lnSpc>
                          <a:spcPct val="100000"/>
                        </a:lnSpc>
                        <a:spcBef>
                          <a:spcPct val="2000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cs typeface="Calibri" pitchFamily="34" charset="0"/>
                        </a:rPr>
                        <a:t>İlave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sensörler</a:t>
                      </a:r>
                      <a:r>
                        <a:rPr kumimoji="0" lang="tr-TR" sz="1600" b="0" i="0" u="none" strike="noStrike" cap="none" normalizeH="0" baseline="0" dirty="0" smtClean="0">
                          <a:ln>
                            <a:noFill/>
                          </a:ln>
                          <a:solidFill>
                            <a:schemeClr val="tx1"/>
                          </a:solidFill>
                          <a:effectLst/>
                          <a:latin typeface="Calibri" pitchFamily="34" charset="0"/>
                          <a:cs typeface="Calibri" pitchFamily="34" charset="0"/>
                        </a:rPr>
                        <a:t> monte edilmeli, 20.000 km bakım listesine </a:t>
                      </a:r>
                      <a:r>
                        <a:rPr kumimoji="0" lang="tr-TR" sz="1600" b="0" i="0" u="none" strike="noStrike" cap="none" normalizeH="0" baseline="0" dirty="0" err="1" smtClean="0">
                          <a:ln>
                            <a:noFill/>
                          </a:ln>
                          <a:solidFill>
                            <a:schemeClr val="tx1"/>
                          </a:solidFill>
                          <a:effectLst/>
                          <a:latin typeface="Calibri" pitchFamily="34" charset="0"/>
                          <a:cs typeface="Calibri" pitchFamily="34" charset="0"/>
                        </a:rPr>
                        <a:t>sensör</a:t>
                      </a:r>
                      <a:r>
                        <a:rPr kumimoji="0" lang="tr-TR" sz="1600" b="0" i="0" u="none" strike="noStrike" cap="none" normalizeH="0" baseline="0" dirty="0" smtClean="0">
                          <a:ln>
                            <a:noFill/>
                          </a:ln>
                          <a:solidFill>
                            <a:schemeClr val="tx1"/>
                          </a:solidFill>
                          <a:effectLst/>
                          <a:latin typeface="Calibri" pitchFamily="34" charset="0"/>
                          <a:cs typeface="Calibri" pitchFamily="34" charset="0"/>
                        </a:rPr>
                        <a:t> testi ilave edilmeli</a:t>
                      </a:r>
                    </a:p>
                  </a:txBody>
                  <a:tcPr marL="88157" marR="88157" marT="44079" marB="44079" anchor="ctr" horzOverflow="overflow">
                    <a:solidFill>
                      <a:schemeClr val="bg1">
                        <a:lumMod val="85000"/>
                      </a:schemeClr>
                    </a:solidFill>
                  </a:tcPr>
                </a:tc>
              </a:tr>
            </a:tbl>
          </a:graphicData>
        </a:graphic>
      </p:graphicFrame>
    </p:spTree>
    <p:extLst>
      <p:ext uri="{BB962C8B-B14F-4D97-AF65-F5344CB8AC3E}">
        <p14:creationId xmlns:p14="http://schemas.microsoft.com/office/powerpoint/2010/main" val="115483154"/>
      </p:ext>
    </p:extLst>
  </p:cSld>
  <p:clrMapOvr>
    <a:masterClrMapping/>
  </p:clrMapOvr>
  <p:transition>
    <p:fade/>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FİNE-KİNNEY</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Oval 9"/>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2</a:t>
            </a:r>
            <a:endParaRPr lang="tr-TR" sz="7200" b="1" dirty="0">
              <a:latin typeface="Cambria" pitchFamily="18" charset="0"/>
            </a:endParaRPr>
          </a:p>
        </p:txBody>
      </p:sp>
    </p:spTree>
    <p:extLst>
      <p:ext uri="{BB962C8B-B14F-4D97-AF65-F5344CB8AC3E}">
        <p14:creationId xmlns:p14="http://schemas.microsoft.com/office/powerpoint/2010/main" val="4025884632"/>
      </p:ext>
    </p:extLst>
  </p:cSld>
  <p:clrMapOvr>
    <a:masterClrMapping/>
  </p:clrMapOvr>
  <p:transition>
    <p:fade/>
  </p:transition>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KULLANDIĞI PARAMETRELER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2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Olasılık – İhtimal – Şans </a:t>
            </a:r>
          </a:p>
          <a:p>
            <a:pPr marL="944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Zararın Gerçekleşme </a:t>
            </a:r>
            <a:r>
              <a:rPr lang="tr-TR" sz="2000" i="1" dirty="0">
                <a:solidFill>
                  <a:srgbClr val="000000"/>
                </a:solidFill>
                <a:latin typeface="Calibri" pitchFamily="34" charset="0"/>
                <a:cs typeface="Calibri" pitchFamily="34" charset="0"/>
              </a:rPr>
              <a:t>O</a:t>
            </a:r>
            <a:r>
              <a:rPr lang="tr-TR" sz="2000" i="1" dirty="0" smtClean="0">
                <a:solidFill>
                  <a:srgbClr val="000000"/>
                </a:solidFill>
                <a:latin typeface="Calibri" pitchFamily="34" charset="0"/>
                <a:cs typeface="Calibri" pitchFamily="34" charset="0"/>
              </a:rPr>
              <a:t>lasılığı,</a:t>
            </a:r>
          </a:p>
          <a:p>
            <a:pPr marL="601200" lvl="1">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Sıklık –  Seyreklik – Frekans</a:t>
            </a:r>
          </a:p>
          <a:p>
            <a:pPr marL="944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Tehlikeye Zaman İçinde Maruz Kalma Tekrarı</a:t>
            </a:r>
          </a:p>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Şiddet </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Sonuçların Etkisi</a:t>
            </a:r>
            <a:endParaRPr lang="tr-TR" sz="2000" b="1" i="1" dirty="0">
              <a:solidFill>
                <a:srgbClr val="000000"/>
              </a:solidFill>
              <a:latin typeface="Calibri" pitchFamily="34" charset="0"/>
              <a:cs typeface="Calibri" pitchFamily="34" charset="0"/>
            </a:endParaRPr>
          </a:p>
          <a:p>
            <a:pPr marL="944100" lvl="1" indent="-342900">
              <a:spcAft>
                <a:spcPts val="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Tehlikenin İnsan ve/veya Çevre Üzerindeki Tahmini </a:t>
            </a:r>
            <a:r>
              <a:rPr lang="tr-TR" sz="2000" i="1" dirty="0" smtClean="0">
                <a:solidFill>
                  <a:srgbClr val="000000"/>
                </a:solidFill>
                <a:latin typeface="Calibri" pitchFamily="34" charset="0"/>
                <a:cs typeface="Calibri" pitchFamily="34" charset="0"/>
              </a:rPr>
              <a:t>Zararı</a:t>
            </a: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8" name="Grup 17"/>
          <p:cNvGrpSpPr/>
          <p:nvPr/>
        </p:nvGrpSpPr>
        <p:grpSpPr>
          <a:xfrm>
            <a:off x="2657734" y="5427937"/>
            <a:ext cx="6162416" cy="663371"/>
            <a:chOff x="2644311" y="5451679"/>
            <a:chExt cx="6162416" cy="663371"/>
          </a:xfrm>
        </p:grpSpPr>
        <p:grpSp>
          <p:nvGrpSpPr>
            <p:cNvPr id="19" name="Group 51"/>
            <p:cNvGrpSpPr>
              <a:grpSpLocks/>
            </p:cNvGrpSpPr>
            <p:nvPr/>
          </p:nvGrpSpPr>
          <p:grpSpPr bwMode="auto">
            <a:xfrm>
              <a:off x="2644311" y="5451679"/>
              <a:ext cx="648968" cy="663371"/>
              <a:chOff x="1868" y="1082"/>
              <a:chExt cx="1942" cy="1942"/>
            </a:xfrm>
          </p:grpSpPr>
          <p:sp>
            <p:nvSpPr>
              <p:cNvPr id="21"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2"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4"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8"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9"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0"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0"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Kullanılan parametreler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077899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FİNE-KİNNEY</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4103353545"/>
              </p:ext>
            </p:extLst>
          </p:nvPr>
        </p:nvGraphicFramePr>
        <p:xfrm>
          <a:off x="476249" y="1567204"/>
          <a:ext cx="8317606" cy="3854730"/>
        </p:xfrm>
        <a:graphic>
          <a:graphicData uri="http://schemas.openxmlformats.org/drawingml/2006/table">
            <a:tbl>
              <a:tblPr firstRow="1" bandRow="1">
                <a:effectLst>
                  <a:innerShdw blurRad="114300">
                    <a:prstClr val="black"/>
                  </a:innerShdw>
                </a:effectLst>
                <a:tableStyleId>{5C22544A-7EE6-4342-B048-85BDC9FD1C3A}</a:tableStyleId>
              </a:tblPr>
              <a:tblGrid>
                <a:gridCol w="234950"/>
                <a:gridCol w="3566821"/>
                <a:gridCol w="3149258"/>
                <a:gridCol w="1366577"/>
              </a:tblGrid>
              <a:tr h="515455">
                <a:tc>
                  <a:txBody>
                    <a:bodyPr/>
                    <a:lstStyle/>
                    <a:p>
                      <a:pPr algn="ctr"/>
                      <a:endParaRPr lang="tr-TR" sz="300" dirty="0">
                        <a:latin typeface="Calibri" pitchFamily="34" charset="0"/>
                        <a:cs typeface="Calibri" pitchFamily="34" charset="0"/>
                      </a:endParaRPr>
                    </a:p>
                  </a:txBody>
                  <a:tcPr anchor="ctr">
                    <a:solidFill>
                      <a:srgbClr val="00B050"/>
                    </a:solidFill>
                  </a:tcPr>
                </a:tc>
                <a:tc gridSpan="2">
                  <a:txBody>
                    <a:bodyPr/>
                    <a:lstStyle/>
                    <a:p>
                      <a:pPr algn="ctr"/>
                      <a:r>
                        <a:rPr lang="tr-TR" sz="2200" dirty="0" smtClean="0">
                          <a:solidFill>
                            <a:schemeClr val="tx1"/>
                          </a:solidFill>
                          <a:latin typeface="Calibri" pitchFamily="34" charset="0"/>
                          <a:cs typeface="Calibri" pitchFamily="34" charset="0"/>
                        </a:rPr>
                        <a:t>OLASILIK</a:t>
                      </a:r>
                      <a:r>
                        <a:rPr lang="tr-TR" sz="2200" baseline="0" dirty="0" smtClean="0">
                          <a:solidFill>
                            <a:schemeClr val="tx1"/>
                          </a:solidFill>
                          <a:latin typeface="Calibri" pitchFamily="34" charset="0"/>
                          <a:cs typeface="Calibri" pitchFamily="34" charset="0"/>
                        </a:rPr>
                        <a:t> – İHTİMAL – ŞANS</a:t>
                      </a:r>
                    </a:p>
                    <a:p>
                      <a:pPr algn="ctr"/>
                      <a:r>
                        <a:rPr lang="tr-TR" sz="2200" b="0" baseline="0" dirty="0" smtClean="0">
                          <a:solidFill>
                            <a:schemeClr val="tx1"/>
                          </a:solidFill>
                          <a:latin typeface="Calibri" pitchFamily="34" charset="0"/>
                          <a:cs typeface="Calibri" pitchFamily="34" charset="0"/>
                        </a:rPr>
                        <a:t>«Zararın Gerçekleşme Olasılığı-İhtimali-Şansı»</a:t>
                      </a: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200" dirty="0" smtClean="0">
                          <a:solidFill>
                            <a:schemeClr val="bg1"/>
                          </a:solidFill>
                          <a:latin typeface="Calibri" pitchFamily="34" charset="0"/>
                          <a:cs typeface="Calibri" pitchFamily="34" charset="0"/>
                        </a:rPr>
                        <a:t>OLASILIK</a:t>
                      </a:r>
                    </a:p>
                    <a:p>
                      <a:pPr algn="ctr"/>
                      <a:r>
                        <a:rPr lang="tr-TR" sz="2200" dirty="0" smtClean="0">
                          <a:solidFill>
                            <a:schemeClr val="bg1"/>
                          </a:solidFill>
                          <a:latin typeface="Calibri" pitchFamily="34" charset="0"/>
                          <a:cs typeface="Calibri" pitchFamily="34" charset="0"/>
                        </a:rPr>
                        <a:t>DEĞERİ</a:t>
                      </a:r>
                      <a:endParaRPr lang="tr-TR" sz="2200"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rowSpan="6">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Beklenir, Kesin</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Çok Kuvvetle Muhtemel</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10</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Yüksek / Oldukça Mümkün</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Kuvvetle Muhtemel</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6</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Olası</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Nadir Fakat Olabilir</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3</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Mümkün Fakat Düşük</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Oldukça Düşük İhtimal</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1</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Beklenmez Fakat Mümkün</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Zayıf İhtimal</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0,5</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Beklenmez</a:t>
                      </a: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rPr>
                        <a:t>Pratik Olarak İmkansız</a:t>
                      </a:r>
                    </a:p>
                  </a:txBody>
                  <a:tcPr marL="9525" marR="9525" marT="9525" marB="0" anchor="ctr">
                    <a:solidFill>
                      <a:schemeClr val="bg1">
                        <a:lumMod val="85000"/>
                      </a:schemeClr>
                    </a:solidFill>
                  </a:tcPr>
                </a:tc>
                <a:tc>
                  <a:txBody>
                    <a:bodyPr/>
                    <a:lstStyle/>
                    <a:p>
                      <a:pPr algn="ctr"/>
                      <a:r>
                        <a:rPr lang="tr-TR" sz="2400" b="1" dirty="0" smtClean="0">
                          <a:solidFill>
                            <a:schemeClr val="bg1"/>
                          </a:solidFill>
                          <a:latin typeface="Calibri" pitchFamily="34" charset="0"/>
                          <a:cs typeface="Calibri" pitchFamily="34" charset="0"/>
                        </a:rPr>
                        <a:t>0,2</a:t>
                      </a:r>
                      <a:endParaRPr lang="tr-TR" sz="2400" b="1" dirty="0">
                        <a:solidFill>
                          <a:schemeClr val="bg1"/>
                        </a:solidFill>
                        <a:latin typeface="Calibri" pitchFamily="34" charset="0"/>
                        <a:cs typeface="Calibri" pitchFamily="34" charset="0"/>
                      </a:endParaRPr>
                    </a:p>
                  </a:txBody>
                  <a:tcPr anchor="ctr">
                    <a:solidFill>
                      <a:schemeClr val="bg2">
                        <a:lumMod val="60000"/>
                        <a:lumOff val="40000"/>
                      </a:schemeClr>
                    </a:solidFill>
                  </a:tcPr>
                </a:tc>
              </a:tr>
            </a:tbl>
          </a:graphicData>
        </a:graphic>
      </p:graphicFrame>
    </p:spTree>
    <p:extLst>
      <p:ext uri="{BB962C8B-B14F-4D97-AF65-F5344CB8AC3E}">
        <p14:creationId xmlns:p14="http://schemas.microsoft.com/office/powerpoint/2010/main" val="428363021"/>
      </p:ext>
    </p:extLst>
  </p:cSld>
  <p:clrMapOvr>
    <a:masterClrMapping/>
  </p:clrMapOvr>
  <p:transition>
    <p:fade/>
  </p:transition>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FİNE-KİNNEY</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1527720647"/>
              </p:ext>
            </p:extLst>
          </p:nvPr>
        </p:nvGraphicFramePr>
        <p:xfrm>
          <a:off x="476249" y="1567204"/>
          <a:ext cx="8478489" cy="4370185"/>
        </p:xfrm>
        <a:graphic>
          <a:graphicData uri="http://schemas.openxmlformats.org/drawingml/2006/table">
            <a:tbl>
              <a:tblPr firstRow="1" bandRow="1">
                <a:effectLst>
                  <a:innerShdw blurRad="114300">
                    <a:prstClr val="black"/>
                  </a:innerShdw>
                </a:effectLst>
                <a:tableStyleId>{5C22544A-7EE6-4342-B048-85BDC9FD1C3A}</a:tableStyleId>
              </a:tblPr>
              <a:tblGrid>
                <a:gridCol w="234950"/>
                <a:gridCol w="3727704"/>
                <a:gridCol w="3149258"/>
                <a:gridCol w="1366577"/>
              </a:tblGrid>
              <a:tr h="515455">
                <a:tc>
                  <a:txBody>
                    <a:bodyPr/>
                    <a:lstStyle/>
                    <a:p>
                      <a:pPr algn="ctr"/>
                      <a:endParaRPr lang="tr-TR" sz="300" dirty="0">
                        <a:latin typeface="Calibri" pitchFamily="34" charset="0"/>
                        <a:cs typeface="Calibri" pitchFamily="34" charset="0"/>
                      </a:endParaRPr>
                    </a:p>
                  </a:txBody>
                  <a:tcPr anchor="ctr">
                    <a:solidFill>
                      <a:schemeClr val="accent5">
                        <a:lumMod val="50000"/>
                      </a:schemeClr>
                    </a:solidFill>
                  </a:tcPr>
                </a:tc>
                <a:tc gridSpan="2">
                  <a:txBody>
                    <a:bodyPr/>
                    <a:lstStyle/>
                    <a:p>
                      <a:pPr algn="ctr"/>
                      <a:r>
                        <a:rPr lang="tr-TR" sz="2200" dirty="0" smtClean="0">
                          <a:solidFill>
                            <a:schemeClr val="tx1"/>
                          </a:solidFill>
                          <a:latin typeface="Calibri" pitchFamily="34" charset="0"/>
                          <a:cs typeface="Calibri" pitchFamily="34" charset="0"/>
                        </a:rPr>
                        <a:t>FREKANS – SIKLIK</a:t>
                      </a:r>
                      <a:endParaRPr lang="tr-TR" sz="2200" baseline="0" dirty="0" smtClean="0">
                        <a:solidFill>
                          <a:schemeClr val="tx1"/>
                        </a:solidFill>
                        <a:latin typeface="Calibri" pitchFamily="34" charset="0"/>
                        <a:cs typeface="Calibri" pitchFamily="34" charset="0"/>
                      </a:endParaRPr>
                    </a:p>
                    <a:p>
                      <a:pPr algn="ctr"/>
                      <a:r>
                        <a:rPr lang="tr-TR" sz="2200" b="0" baseline="0" dirty="0" smtClean="0">
                          <a:solidFill>
                            <a:schemeClr val="tx1"/>
                          </a:solidFill>
                          <a:latin typeface="Calibri" pitchFamily="34" charset="0"/>
                          <a:cs typeface="Calibri" pitchFamily="34" charset="0"/>
                        </a:rPr>
                        <a:t>«Tehlikeye Zaman İçinde Maruz Kalma Tekrarı-Sıklığı»</a:t>
                      </a: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200" dirty="0" smtClean="0">
                          <a:solidFill>
                            <a:schemeClr val="bg1"/>
                          </a:solidFill>
                          <a:latin typeface="Calibri" pitchFamily="34" charset="0"/>
                          <a:cs typeface="Calibri" pitchFamily="34" charset="0"/>
                        </a:rPr>
                        <a:t>FREKANS</a:t>
                      </a:r>
                    </a:p>
                    <a:p>
                      <a:pPr algn="ctr"/>
                      <a:r>
                        <a:rPr lang="tr-TR" sz="2200" dirty="0" smtClean="0">
                          <a:solidFill>
                            <a:schemeClr val="bg1"/>
                          </a:solidFill>
                          <a:latin typeface="Calibri" pitchFamily="34" charset="0"/>
                          <a:cs typeface="Calibri" pitchFamily="34" charset="0"/>
                        </a:rPr>
                        <a:t>DEĞERİ</a:t>
                      </a:r>
                      <a:endParaRPr lang="tr-TR" sz="2200" dirty="0">
                        <a:solidFill>
                          <a:schemeClr val="bg1"/>
                        </a:solidFill>
                        <a:latin typeface="Calibri" pitchFamily="34" charset="0"/>
                        <a:cs typeface="Calibri" pitchFamily="34" charset="0"/>
                      </a:endParaRPr>
                    </a:p>
                  </a:txBody>
                  <a:tcPr anchor="ctr">
                    <a:solidFill>
                      <a:schemeClr val="bg2">
                        <a:lumMod val="75000"/>
                      </a:schemeClr>
                    </a:solidFill>
                  </a:tcPr>
                </a:tc>
              </a:tr>
              <a:tr h="515455">
                <a:tc>
                  <a:txBody>
                    <a:bodyPr/>
                    <a:lstStyle/>
                    <a:p>
                      <a:pPr algn="ctr"/>
                      <a:endParaRPr lang="tr-TR" sz="300" b="1" dirty="0">
                        <a:latin typeface="Cambria" pitchFamily="18" charset="0"/>
                        <a:cs typeface="Calibri" pitchFamily="34" charset="0"/>
                      </a:endParaRPr>
                    </a:p>
                  </a:txBody>
                  <a:tcPr vert="wordArtVert" anchor="ctr">
                    <a:solidFill>
                      <a:schemeClr val="accent5">
                        <a:lumMod val="50000"/>
                      </a:schemeClr>
                    </a:solidFill>
                  </a:tcPr>
                </a:tc>
                <a:tc>
                  <a:txBody>
                    <a:bodyPr/>
                    <a:lstStyle/>
                    <a:p>
                      <a:pPr algn="ctr" fontAlgn="ctr"/>
                      <a:r>
                        <a:rPr lang="tr-TR" sz="2000" b="1" i="0" u="none" strike="noStrike" dirty="0" smtClean="0">
                          <a:solidFill>
                            <a:srgbClr val="000000"/>
                          </a:solidFill>
                          <a:effectLst/>
                          <a:latin typeface="Calibri"/>
                        </a:rPr>
                        <a:t>Rutin</a:t>
                      </a:r>
                      <a:r>
                        <a:rPr lang="tr-TR" sz="2000" b="1" i="0" u="none" strike="noStrike" baseline="0" dirty="0" smtClean="0">
                          <a:solidFill>
                            <a:srgbClr val="000000"/>
                          </a:solidFill>
                          <a:effectLst/>
                          <a:latin typeface="Calibri"/>
                        </a:rPr>
                        <a:t> Olmayan</a:t>
                      </a: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1" u="none" strike="noStrike" dirty="0" smtClean="0">
                          <a:solidFill>
                            <a:srgbClr val="000000"/>
                          </a:solidFill>
                          <a:effectLst/>
                          <a:latin typeface="Calibri"/>
                        </a:rPr>
                        <a:t>Rutin Olan</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0" lang="tr-TR" sz="2000" b="1" i="0" u="none" strike="noStrike" cap="none" normalizeH="0" baseline="0" dirty="0" smtClean="0">
                        <a:ln>
                          <a:noFill/>
                        </a:ln>
                        <a:solidFill>
                          <a:schemeClr val="bg1"/>
                        </a:solidFill>
                        <a:effectLst/>
                        <a:latin typeface="Tahoma" pitchFamily="34" charset="0"/>
                        <a:ea typeface="Times New Roman" pitchFamily="18" charset="0"/>
                        <a:cs typeface="Tahoma" pitchFamily="34" charset="0"/>
                      </a:endParaRPr>
                    </a:p>
                  </a:txBody>
                  <a:tcPr horzOverflow="overflow">
                    <a:solidFill>
                      <a:schemeClr val="bg2">
                        <a:lumMod val="75000"/>
                      </a:schemeClr>
                    </a:solidFill>
                  </a:tcPr>
                </a:tc>
              </a:tr>
              <a:tr h="515455">
                <a:tc rowSpan="6">
                  <a:txBody>
                    <a:bodyPr/>
                    <a:lstStyle/>
                    <a:p>
                      <a:pPr algn="ctr"/>
                      <a:endParaRPr lang="tr-TR" sz="300" b="1" dirty="0">
                        <a:latin typeface="Cambria" pitchFamily="18" charset="0"/>
                        <a:cs typeface="Calibri" pitchFamily="34" charset="0"/>
                      </a:endParaRPr>
                    </a:p>
                  </a:txBody>
                  <a:tcPr vert="wordArtVert" anchor="ctr">
                    <a:solidFill>
                      <a:schemeClr val="accent5">
                        <a:lumMod val="50000"/>
                      </a:schemeClr>
                    </a:solidFill>
                  </a:tcPr>
                </a:tc>
                <a:tc>
                  <a:txBody>
                    <a:bodyPr/>
                    <a:lstStyle/>
                    <a:p>
                      <a:pPr algn="l" fontAlgn="ctr"/>
                      <a:r>
                        <a:rPr lang="tr-TR" sz="2000" b="1" i="0" u="none" strike="noStrike" dirty="0">
                          <a:solidFill>
                            <a:srgbClr val="000000"/>
                          </a:solidFill>
                          <a:effectLst/>
                          <a:latin typeface="Calibri"/>
                        </a:rPr>
                        <a:t>Sürekli (Hemen hemen her zaman)</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Bir saatte birkaç defa</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10</a:t>
                      </a:r>
                    </a:p>
                  </a:txBody>
                  <a:tcPr horzOverflow="overflow">
                    <a:solidFill>
                      <a:schemeClr val="bg2">
                        <a:lumMod val="75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0" u="none" strike="noStrike" dirty="0">
                          <a:solidFill>
                            <a:srgbClr val="000000"/>
                          </a:solidFill>
                          <a:effectLst/>
                          <a:latin typeface="Calibri"/>
                        </a:rPr>
                        <a:t>Sık (Sıklıkla)</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Günde bir veya birkaç defa</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6</a:t>
                      </a:r>
                    </a:p>
                  </a:txBody>
                  <a:tcPr horzOverflow="overflow">
                    <a:solidFill>
                      <a:schemeClr val="bg2">
                        <a:lumMod val="75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0" u="none" strike="noStrike" dirty="0">
                          <a:solidFill>
                            <a:srgbClr val="000000"/>
                          </a:solidFill>
                          <a:effectLst/>
                          <a:latin typeface="Calibri"/>
                        </a:rPr>
                        <a:t>Ara Sıra</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Haftada bir veya birkaç defa</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3</a:t>
                      </a:r>
                    </a:p>
                  </a:txBody>
                  <a:tcPr horzOverflow="overflow">
                    <a:solidFill>
                      <a:schemeClr val="bg2">
                        <a:lumMod val="75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0" u="none" strike="noStrike" dirty="0">
                          <a:solidFill>
                            <a:srgbClr val="000000"/>
                          </a:solidFill>
                          <a:effectLst/>
                          <a:latin typeface="Calibri"/>
                        </a:rPr>
                        <a:t>Sık Değil (Nadir)</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Ayda bir veya birkaç defa</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2</a:t>
                      </a:r>
                    </a:p>
                  </a:txBody>
                  <a:tcPr horzOverflow="overflow">
                    <a:solidFill>
                      <a:schemeClr val="bg2">
                        <a:lumMod val="75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0" u="none" strike="noStrike" dirty="0">
                          <a:solidFill>
                            <a:srgbClr val="000000"/>
                          </a:solidFill>
                          <a:effectLst/>
                          <a:latin typeface="Calibri"/>
                        </a:rPr>
                        <a:t>Oldukça Seyrek (Oldukça Nadir)</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Yılda birkaç defa</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1</a:t>
                      </a:r>
                    </a:p>
                  </a:txBody>
                  <a:tcPr horzOverflow="overflow">
                    <a:solidFill>
                      <a:schemeClr val="bg2">
                        <a:lumMod val="75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0" u="none" strike="noStrike" dirty="0">
                          <a:solidFill>
                            <a:srgbClr val="000000"/>
                          </a:solidFill>
                          <a:effectLst/>
                          <a:latin typeface="Calibri"/>
                        </a:rPr>
                        <a:t>Çok Seyrek (Çok Nadir)</a:t>
                      </a:r>
                    </a:p>
                  </a:txBody>
                  <a:tcPr marL="9525" marR="9525" marT="9525" marB="0" anchor="ctr">
                    <a:solidFill>
                      <a:schemeClr val="bg1">
                        <a:lumMod val="85000"/>
                      </a:schemeClr>
                    </a:solidFill>
                  </a:tcPr>
                </a:tc>
                <a:tc>
                  <a:txBody>
                    <a:bodyPr/>
                    <a:lstStyle/>
                    <a:p>
                      <a:pPr algn="l" fontAlgn="ctr"/>
                      <a:r>
                        <a:rPr lang="tr-TR" sz="2000" b="0" i="1" u="none" strike="noStrike" dirty="0">
                          <a:solidFill>
                            <a:srgbClr val="000000"/>
                          </a:solidFill>
                          <a:effectLst/>
                          <a:latin typeface="Calibri"/>
                        </a:rPr>
                        <a:t>Yılda bir veya daha seyrek</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0,5</a:t>
                      </a:r>
                    </a:p>
                  </a:txBody>
                  <a:tcPr horzOverflow="overflow">
                    <a:solidFill>
                      <a:schemeClr val="bg2">
                        <a:lumMod val="75000"/>
                      </a:schemeClr>
                    </a:solidFill>
                  </a:tcPr>
                </a:tc>
              </a:tr>
            </a:tbl>
          </a:graphicData>
        </a:graphic>
      </p:graphicFrame>
    </p:spTree>
    <p:extLst>
      <p:ext uri="{BB962C8B-B14F-4D97-AF65-F5344CB8AC3E}">
        <p14:creationId xmlns:p14="http://schemas.microsoft.com/office/powerpoint/2010/main" val="1528068212"/>
      </p:ext>
    </p:extLst>
  </p:cSld>
  <p:clrMapOvr>
    <a:masterClrMapping/>
  </p:clrMapOvr>
  <p:transition>
    <p:fade/>
  </p:transition>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FİNE-KİNNEY</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1814430105"/>
              </p:ext>
            </p:extLst>
          </p:nvPr>
        </p:nvGraphicFramePr>
        <p:xfrm>
          <a:off x="123824" y="1224304"/>
          <a:ext cx="8904606" cy="4716401"/>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058863"/>
                <a:gridCol w="3750056"/>
                <a:gridCol w="2580577"/>
                <a:gridCol w="1306830"/>
              </a:tblGrid>
              <a:tr h="1004546">
                <a:tc>
                  <a:txBody>
                    <a:bodyPr/>
                    <a:lstStyle/>
                    <a:p>
                      <a:pPr algn="ctr"/>
                      <a:endParaRPr lang="tr-TR" sz="300" dirty="0">
                        <a:latin typeface="Calibri" pitchFamily="34" charset="0"/>
                        <a:cs typeface="Calibri" pitchFamily="34" charset="0"/>
                      </a:endParaRPr>
                    </a:p>
                  </a:txBody>
                  <a:tcPr anchor="ctr">
                    <a:solidFill>
                      <a:srgbClr val="414141"/>
                    </a:solidFill>
                  </a:tcPr>
                </a:tc>
                <a:tc gridSpan="3">
                  <a:txBody>
                    <a:bodyPr/>
                    <a:lstStyle/>
                    <a:p>
                      <a:pPr algn="ctr"/>
                      <a:r>
                        <a:rPr lang="tr-TR" sz="2200" dirty="0" smtClean="0">
                          <a:solidFill>
                            <a:schemeClr val="tx1"/>
                          </a:solidFill>
                          <a:latin typeface="Calibri" pitchFamily="34" charset="0"/>
                          <a:cs typeface="Calibri" pitchFamily="34" charset="0"/>
                        </a:rPr>
                        <a:t>ŞİDDET - SONUÇLARIN</a:t>
                      </a:r>
                      <a:r>
                        <a:rPr lang="tr-TR" sz="2200" baseline="0" dirty="0" smtClean="0">
                          <a:solidFill>
                            <a:schemeClr val="tx1"/>
                          </a:solidFill>
                          <a:latin typeface="Calibri" pitchFamily="34" charset="0"/>
                          <a:cs typeface="Calibri" pitchFamily="34" charset="0"/>
                        </a:rPr>
                        <a:t> ETKİSİ</a:t>
                      </a:r>
                    </a:p>
                    <a:p>
                      <a:pPr algn="ctr"/>
                      <a:r>
                        <a:rPr lang="tr-TR" sz="2200" b="0" baseline="0" dirty="0" smtClean="0">
                          <a:solidFill>
                            <a:schemeClr val="tx1"/>
                          </a:solidFill>
                          <a:latin typeface="Calibri" pitchFamily="34" charset="0"/>
                          <a:cs typeface="Calibri" pitchFamily="34" charset="0"/>
                        </a:rPr>
                        <a:t>«</a:t>
                      </a:r>
                      <a:r>
                        <a:rPr lang="tr-TR" sz="2200" b="0" dirty="0" smtClean="0">
                          <a:solidFill>
                            <a:prstClr val="black"/>
                          </a:solidFill>
                          <a:latin typeface="Calibri"/>
                          <a:cs typeface="+mn-cs"/>
                        </a:rPr>
                        <a:t>Tehlikenin İnsan ve/veya Çevre Üzerindeki Tahmini Zararı</a:t>
                      </a:r>
                      <a:r>
                        <a:rPr lang="tr-TR" sz="2200" b="0" baseline="0" dirty="0" smtClean="0">
                          <a:solidFill>
                            <a:schemeClr val="tx1"/>
                          </a:solidFill>
                          <a:latin typeface="Calibri" pitchFamily="34" charset="0"/>
                          <a:cs typeface="Calibri" pitchFamily="34" charset="0"/>
                        </a:rPr>
                        <a:t>»</a:t>
                      </a: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200" dirty="0" smtClean="0">
                          <a:solidFill>
                            <a:schemeClr val="bg1"/>
                          </a:solidFill>
                          <a:latin typeface="Calibri" pitchFamily="34" charset="0"/>
                          <a:cs typeface="Calibri" pitchFamily="34" charset="0"/>
                        </a:rPr>
                        <a:t>ŞİDDET</a:t>
                      </a:r>
                    </a:p>
                    <a:p>
                      <a:pPr algn="ctr"/>
                      <a:r>
                        <a:rPr lang="tr-TR" sz="2200" dirty="0" smtClean="0">
                          <a:solidFill>
                            <a:schemeClr val="bg1"/>
                          </a:solidFill>
                          <a:latin typeface="Calibri" pitchFamily="34" charset="0"/>
                          <a:cs typeface="Calibri" pitchFamily="34" charset="0"/>
                        </a:rPr>
                        <a:t>DEĞERİ</a:t>
                      </a:r>
                      <a:endParaRPr lang="tr-TR" sz="2200" dirty="0">
                        <a:solidFill>
                          <a:schemeClr val="bg1"/>
                        </a:solidFill>
                        <a:latin typeface="Calibri" pitchFamily="34" charset="0"/>
                        <a:cs typeface="Calibri" pitchFamily="34" charset="0"/>
                      </a:endParaRPr>
                    </a:p>
                  </a:txBody>
                  <a:tcPr anchor="ctr">
                    <a:solidFill>
                      <a:schemeClr val="accent2">
                        <a:lumMod val="50000"/>
                      </a:schemeClr>
                    </a:solidFill>
                  </a:tcPr>
                </a:tc>
              </a:tr>
              <a:tr h="515455">
                <a:tc>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endParaRPr lang="tr-TR" sz="2000" b="1" i="0"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İnsana </a:t>
                      </a:r>
                      <a:r>
                        <a:rPr lang="tr-TR" sz="2000" b="1" i="0" u="none" strike="noStrike" dirty="0">
                          <a:solidFill>
                            <a:srgbClr val="000000"/>
                          </a:solidFill>
                          <a:effectLst/>
                          <a:latin typeface="Calibri"/>
                        </a:rPr>
                        <a:t>Zararları</a:t>
                      </a:r>
                    </a:p>
                  </a:txBody>
                  <a:tcPr marL="9525" marR="9525" marT="9525" marB="0" anchor="ctr">
                    <a:solidFill>
                      <a:schemeClr val="bg1">
                        <a:lumMod val="85000"/>
                      </a:schemeClr>
                    </a:solidFill>
                  </a:tcPr>
                </a:tc>
                <a:tc>
                  <a:txBody>
                    <a:bodyPr/>
                    <a:lstStyle/>
                    <a:p>
                      <a:pPr algn="ctr" fontAlgn="ctr"/>
                      <a:r>
                        <a:rPr lang="tr-TR" sz="2000" b="1" i="0" u="none" strike="noStrike" dirty="0" smtClean="0">
                          <a:solidFill>
                            <a:srgbClr val="000000"/>
                          </a:solidFill>
                          <a:effectLst/>
                          <a:latin typeface="Calibri"/>
                        </a:rPr>
                        <a:t>Çevreye </a:t>
                      </a:r>
                      <a:r>
                        <a:rPr lang="tr-TR" sz="2000" b="1" i="0" u="none" strike="noStrike" dirty="0">
                          <a:solidFill>
                            <a:srgbClr val="000000"/>
                          </a:solidFill>
                          <a:effectLst/>
                          <a:latin typeface="Calibri"/>
                        </a:rPr>
                        <a:t>Zararları</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endParaRPr kumimoji="0" lang="tr-TR" sz="2000" b="1" i="0" u="none" strike="noStrike" cap="none" normalizeH="0" baseline="0" dirty="0" smtClean="0">
                        <a:ln>
                          <a:noFill/>
                        </a:ln>
                        <a:solidFill>
                          <a:schemeClr val="bg1"/>
                        </a:solidFill>
                        <a:effectLst/>
                        <a:latin typeface="Tahoma" pitchFamily="34" charset="0"/>
                        <a:ea typeface="Times New Roman" pitchFamily="18" charset="0"/>
                        <a:cs typeface="Tahoma" pitchFamily="34" charset="0"/>
                      </a:endParaRPr>
                    </a:p>
                  </a:txBody>
                  <a:tcPr horzOverflow="overflow">
                    <a:solidFill>
                      <a:schemeClr val="accent2">
                        <a:lumMod val="50000"/>
                      </a:schemeClr>
                    </a:solidFill>
                  </a:tcPr>
                </a:tc>
              </a:tr>
              <a:tr h="515455">
                <a:tc rowSpan="6">
                  <a:txBody>
                    <a:bodyPr/>
                    <a:lstStyle/>
                    <a:p>
                      <a:pPr algn="ctr"/>
                      <a:endParaRPr lang="tr-TR" sz="300" b="1" dirty="0">
                        <a:latin typeface="Cambria" pitchFamily="18" charset="0"/>
                        <a:cs typeface="Calibri" pitchFamily="34" charset="0"/>
                      </a:endParaRPr>
                    </a:p>
                  </a:txBody>
                  <a:tcPr vert="wordArtVert" anchor="ctr">
                    <a:solidFill>
                      <a:srgbClr val="414141"/>
                    </a:solidFill>
                  </a:tcPr>
                </a:tc>
                <a:tc>
                  <a:txBody>
                    <a:bodyPr/>
                    <a:lstStyle/>
                    <a:p>
                      <a:pPr algn="l" fontAlgn="ctr"/>
                      <a:r>
                        <a:rPr lang="tr-TR" sz="2000" b="1" i="1" u="none" strike="noStrike" dirty="0">
                          <a:solidFill>
                            <a:srgbClr val="000000"/>
                          </a:solidFill>
                          <a:effectLst/>
                          <a:latin typeface="Calibri"/>
                        </a:rPr>
                        <a:t>Dikkate </a:t>
                      </a:r>
                      <a:endParaRPr lang="tr-TR" sz="2000" b="1" i="1" u="none" strike="noStrike" dirty="0" smtClean="0">
                        <a:solidFill>
                          <a:srgbClr val="000000"/>
                        </a:solidFill>
                        <a:effectLst/>
                        <a:latin typeface="Calibri"/>
                      </a:endParaRPr>
                    </a:p>
                    <a:p>
                      <a:pPr algn="l" fontAlgn="ctr"/>
                      <a:r>
                        <a:rPr lang="tr-TR" sz="2000" b="1" i="1" u="none" strike="noStrike" dirty="0" smtClean="0">
                          <a:solidFill>
                            <a:srgbClr val="000000"/>
                          </a:solidFill>
                          <a:effectLst/>
                          <a:latin typeface="Calibri"/>
                        </a:rPr>
                        <a:t>Alınmalı</a:t>
                      </a:r>
                      <a:endParaRPr lang="tr-TR" sz="2000" b="1" i="1" u="none" strike="noStrike" dirty="0">
                        <a:solidFill>
                          <a:srgbClr val="000000"/>
                        </a:solidFill>
                        <a:effectLst/>
                        <a:latin typeface="Calibri"/>
                      </a:endParaRP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Birden Fazla Ölümlü Kaza</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Çevresel felaket</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100</a:t>
                      </a:r>
                    </a:p>
                  </a:txBody>
                  <a:tcPr horzOverflow="overflow">
                    <a:solidFill>
                      <a:schemeClr val="accent2">
                        <a:lumMod val="5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1" u="none" strike="noStrike" dirty="0">
                          <a:solidFill>
                            <a:srgbClr val="000000"/>
                          </a:solidFill>
                          <a:effectLst/>
                          <a:latin typeface="Calibri"/>
                        </a:rPr>
                        <a:t>Önemli</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Öldürücü Kaza</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Ciddi çevresel zarar</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40</a:t>
                      </a:r>
                    </a:p>
                  </a:txBody>
                  <a:tcPr horzOverflow="overflow">
                    <a:solidFill>
                      <a:schemeClr val="accent2">
                        <a:lumMod val="5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1" u="none" strike="noStrike" dirty="0">
                          <a:solidFill>
                            <a:srgbClr val="000000"/>
                          </a:solidFill>
                          <a:effectLst/>
                          <a:latin typeface="Calibri"/>
                        </a:rPr>
                        <a:t>Ciddi</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Kalıcı Hasar-Yaralanma-İş Kaybı</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Çevresel engel ve şikayet</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15</a:t>
                      </a:r>
                    </a:p>
                  </a:txBody>
                  <a:tcPr horzOverflow="overflow">
                    <a:solidFill>
                      <a:schemeClr val="accent2">
                        <a:lumMod val="5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1" u="none" strike="noStrike" dirty="0">
                          <a:solidFill>
                            <a:srgbClr val="000000"/>
                          </a:solidFill>
                          <a:effectLst/>
                          <a:latin typeface="Calibri"/>
                        </a:rPr>
                        <a:t>Çok Ciddi</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Önemli Hasar-Yaralanma-Dış İlkyardım</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Arazi </a:t>
                      </a:r>
                      <a:r>
                        <a:rPr lang="tr-TR" sz="1800" b="0" i="1" u="none" strike="noStrike" dirty="0" smtClean="0">
                          <a:solidFill>
                            <a:srgbClr val="000000"/>
                          </a:solidFill>
                          <a:effectLst/>
                          <a:latin typeface="Calibri"/>
                        </a:rPr>
                        <a:t>dışında </a:t>
                      </a:r>
                      <a:r>
                        <a:rPr lang="tr-TR" sz="1800" b="0" i="1" u="none" strike="noStrike" dirty="0">
                          <a:solidFill>
                            <a:srgbClr val="000000"/>
                          </a:solidFill>
                          <a:effectLst/>
                          <a:latin typeface="Calibri"/>
                        </a:rPr>
                        <a:t>çevresel zarar</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7</a:t>
                      </a:r>
                    </a:p>
                  </a:txBody>
                  <a:tcPr horzOverflow="overflow">
                    <a:solidFill>
                      <a:schemeClr val="accent2">
                        <a:lumMod val="5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1" u="none" strike="noStrike" dirty="0">
                          <a:solidFill>
                            <a:srgbClr val="000000"/>
                          </a:solidFill>
                          <a:effectLst/>
                          <a:latin typeface="Calibri"/>
                        </a:rPr>
                        <a:t>Çok Kötü</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Küçük Hasar-Yaralanma-Dahili İlkyardım</a:t>
                      </a:r>
                    </a:p>
                  </a:txBody>
                  <a:tcPr marL="9525" marR="9525" marT="9525" marB="0" anchor="ctr">
                    <a:solidFill>
                      <a:schemeClr val="bg1">
                        <a:lumMod val="85000"/>
                      </a:schemeClr>
                    </a:solidFill>
                  </a:tcPr>
                </a:tc>
                <a:tc>
                  <a:txBody>
                    <a:bodyPr/>
                    <a:lstStyle/>
                    <a:p>
                      <a:pPr algn="l" fontAlgn="ctr"/>
                      <a:r>
                        <a:rPr lang="tr-TR" sz="1800" b="0" i="1" u="none" strike="noStrike" dirty="0" smtClean="0">
                          <a:solidFill>
                            <a:srgbClr val="000000"/>
                          </a:solidFill>
                          <a:effectLst/>
                          <a:latin typeface="Calibri"/>
                        </a:rPr>
                        <a:t>Arazide çevresel </a:t>
                      </a:r>
                      <a:r>
                        <a:rPr lang="tr-TR" sz="1800" b="0" i="1" u="none" strike="noStrike" dirty="0">
                          <a:solidFill>
                            <a:srgbClr val="000000"/>
                          </a:solidFill>
                          <a:effectLst/>
                          <a:latin typeface="Calibri"/>
                        </a:rPr>
                        <a:t>zarar</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3</a:t>
                      </a:r>
                    </a:p>
                  </a:txBody>
                  <a:tcPr horzOverflow="overflow">
                    <a:solidFill>
                      <a:schemeClr val="accent2">
                        <a:lumMod val="50000"/>
                      </a:schemeClr>
                    </a:solidFill>
                  </a:tcPr>
                </a:tc>
              </a:tr>
              <a:tr h="51545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lang="tr-TR" sz="2000" b="1" i="1" u="none" strike="noStrike" dirty="0">
                          <a:solidFill>
                            <a:srgbClr val="000000"/>
                          </a:solidFill>
                          <a:effectLst/>
                          <a:latin typeface="Calibri"/>
                        </a:rPr>
                        <a:t>Felaket</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Ucuz Atlatma</a:t>
                      </a:r>
                    </a:p>
                  </a:txBody>
                  <a:tcPr marL="9525" marR="9525" marT="9525" marB="0" anchor="ctr">
                    <a:solidFill>
                      <a:schemeClr val="bg1">
                        <a:lumMod val="85000"/>
                      </a:schemeClr>
                    </a:solidFill>
                  </a:tcPr>
                </a:tc>
                <a:tc>
                  <a:txBody>
                    <a:bodyPr/>
                    <a:lstStyle/>
                    <a:p>
                      <a:pPr algn="l" fontAlgn="ctr"/>
                      <a:r>
                        <a:rPr lang="tr-TR" sz="1800" b="0" i="1" u="none" strike="noStrike" dirty="0">
                          <a:solidFill>
                            <a:srgbClr val="000000"/>
                          </a:solidFill>
                          <a:effectLst/>
                          <a:latin typeface="Calibri"/>
                        </a:rPr>
                        <a:t>Çevresel zarar yok</a:t>
                      </a:r>
                    </a:p>
                  </a:txBody>
                  <a:tcPr marL="9525" marR="9525" marT="9525" marB="0" anchor="ctr">
                    <a:solidFill>
                      <a:schemeClr val="bg1">
                        <a:lumMod val="85000"/>
                      </a:schemeClr>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bg1"/>
                          </a:solidFill>
                          <a:effectLst/>
                          <a:latin typeface="Calibri" pitchFamily="34" charset="0"/>
                          <a:ea typeface="Times New Roman" pitchFamily="18" charset="0"/>
                          <a:cs typeface="Calibri" pitchFamily="34" charset="0"/>
                        </a:rPr>
                        <a:t>1</a:t>
                      </a:r>
                    </a:p>
                  </a:txBody>
                  <a:tcPr horzOverflow="overflow">
                    <a:solidFill>
                      <a:schemeClr val="accent2">
                        <a:lumMod val="50000"/>
                      </a:schemeClr>
                    </a:solidFill>
                  </a:tcPr>
                </a:tc>
              </a:tr>
            </a:tbl>
          </a:graphicData>
        </a:graphic>
      </p:graphicFrame>
      <p:grpSp>
        <p:nvGrpSpPr>
          <p:cNvPr id="5" name="Grup 4"/>
          <p:cNvGrpSpPr/>
          <p:nvPr/>
        </p:nvGrpSpPr>
        <p:grpSpPr>
          <a:xfrm>
            <a:off x="89121" y="6206388"/>
            <a:ext cx="6162416" cy="663371"/>
            <a:chOff x="2644311" y="5451679"/>
            <a:chExt cx="6162416" cy="663371"/>
          </a:xfrm>
        </p:grpSpPr>
        <p:grpSp>
          <p:nvGrpSpPr>
            <p:cNvPr id="6" name="Group 51"/>
            <p:cNvGrpSpPr>
              <a:grpSpLocks/>
            </p:cNvGrpSpPr>
            <p:nvPr/>
          </p:nvGrpSpPr>
          <p:grpSpPr bwMode="auto">
            <a:xfrm>
              <a:off x="2644311" y="5451679"/>
              <a:ext cx="648968" cy="663371"/>
              <a:chOff x="1868" y="1082"/>
              <a:chExt cx="1942" cy="1942"/>
            </a:xfrm>
          </p:grpSpPr>
          <p:sp>
            <p:nvSpPr>
              <p:cNvPr id="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1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1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13"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14"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15"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16" name="Group 58"/>
              <p:cNvGrpSpPr>
                <a:grpSpLocks noChangeAspect="1"/>
              </p:cNvGrpSpPr>
              <p:nvPr/>
            </p:nvGrpSpPr>
            <p:grpSpPr bwMode="auto">
              <a:xfrm>
                <a:off x="2808" y="2807"/>
                <a:ext cx="62" cy="63"/>
                <a:chOff x="1684" y="2400"/>
                <a:chExt cx="41" cy="41"/>
              </a:xfrm>
            </p:grpSpPr>
            <p:sp>
              <p:nvSpPr>
                <p:cNvPr id="21"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2"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17" name="Group 61"/>
              <p:cNvGrpSpPr>
                <a:grpSpLocks noChangeAspect="1"/>
              </p:cNvGrpSpPr>
              <p:nvPr/>
            </p:nvGrpSpPr>
            <p:grpSpPr bwMode="auto">
              <a:xfrm>
                <a:off x="2808" y="1211"/>
                <a:ext cx="62" cy="63"/>
                <a:chOff x="1684" y="2400"/>
                <a:chExt cx="41" cy="41"/>
              </a:xfrm>
            </p:grpSpPr>
            <p:sp>
              <p:nvSpPr>
                <p:cNvPr id="19"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0"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18"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Azami şiddet puanı?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7161966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FİNE-KİNNEY / RİSK DEĞERİ VE İŞLEMLER</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3" name="Tablo 12"/>
          <p:cNvGraphicFramePr>
            <a:graphicFrameLocks noGrp="1"/>
          </p:cNvGraphicFramePr>
          <p:nvPr>
            <p:extLst>
              <p:ext uri="{D42A27DB-BD31-4B8C-83A1-F6EECF244321}">
                <p14:modId xmlns:p14="http://schemas.microsoft.com/office/powerpoint/2010/main" val="2190459038"/>
              </p:ext>
            </p:extLst>
          </p:nvPr>
        </p:nvGraphicFramePr>
        <p:xfrm>
          <a:off x="114682" y="1170152"/>
          <a:ext cx="2081848" cy="902260"/>
        </p:xfrm>
        <a:graphic>
          <a:graphicData uri="http://schemas.openxmlformats.org/drawingml/2006/table">
            <a:tbl>
              <a:tblPr firstRow="1" bandRow="1">
                <a:tableStyleId>{5C22544A-7EE6-4342-B048-85BDC9FD1C3A}</a:tableStyleId>
              </a:tblPr>
              <a:tblGrid>
                <a:gridCol w="1732280"/>
                <a:gridCol w="349568"/>
              </a:tblGrid>
              <a:tr h="902260">
                <a:tc>
                  <a:txBody>
                    <a:bodyPr/>
                    <a:lstStyle/>
                    <a:p>
                      <a:pPr algn="ctr"/>
                      <a:r>
                        <a:rPr lang="tr-TR" sz="2000" dirty="0" smtClean="0">
                          <a:latin typeface="Calibri" pitchFamily="34" charset="0"/>
                          <a:cs typeface="Calibri" pitchFamily="34" charset="0"/>
                        </a:rPr>
                        <a:t>RİSK</a:t>
                      </a:r>
                      <a:r>
                        <a:rPr lang="tr-TR" sz="2000" baseline="0" dirty="0" smtClean="0">
                          <a:latin typeface="Calibri" pitchFamily="34" charset="0"/>
                          <a:cs typeface="Calibri" pitchFamily="34" charset="0"/>
                        </a:rPr>
                        <a:t> </a:t>
                      </a:r>
                    </a:p>
                    <a:p>
                      <a:pPr algn="ctr"/>
                      <a:r>
                        <a:rPr lang="tr-TR" sz="2000" baseline="0" dirty="0" smtClean="0">
                          <a:latin typeface="Calibri" pitchFamily="34" charset="0"/>
                          <a:cs typeface="Calibri" pitchFamily="34" charset="0"/>
                        </a:rPr>
                        <a:t>DEĞERİ</a:t>
                      </a:r>
                      <a:endParaRPr lang="tr-TR" sz="2000" dirty="0">
                        <a:latin typeface="Calibri" pitchFamily="34" charset="0"/>
                        <a:cs typeface="Calibri" pitchFamily="34" charset="0"/>
                      </a:endParaRPr>
                    </a:p>
                  </a:txBody>
                  <a:tcPr anchor="ctr" anchorCtr="1">
                    <a:solidFill>
                      <a:srgbClr val="00B050"/>
                    </a:solidFill>
                  </a:tcPr>
                </a:tc>
                <a:tc>
                  <a:txBody>
                    <a:bodyPr/>
                    <a:lstStyle/>
                    <a:p>
                      <a:pPr algn="ctr"/>
                      <a:r>
                        <a:rPr lang="tr-TR" sz="2400" dirty="0" smtClean="0">
                          <a:solidFill>
                            <a:schemeClr val="tx1"/>
                          </a:solidFill>
                          <a:latin typeface="Calibri" pitchFamily="34" charset="0"/>
                          <a:cs typeface="Calibri" pitchFamily="34" charset="0"/>
                        </a:rPr>
                        <a:t>=</a:t>
                      </a:r>
                      <a:endParaRPr lang="tr-TR" sz="24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4" name="Tablo 13"/>
          <p:cNvGraphicFramePr>
            <a:graphicFrameLocks noGrp="1"/>
          </p:cNvGraphicFramePr>
          <p:nvPr>
            <p:extLst>
              <p:ext uri="{D42A27DB-BD31-4B8C-83A1-F6EECF244321}">
                <p14:modId xmlns:p14="http://schemas.microsoft.com/office/powerpoint/2010/main" val="2630170507"/>
              </p:ext>
            </p:extLst>
          </p:nvPr>
        </p:nvGraphicFramePr>
        <p:xfrm>
          <a:off x="2205762" y="1173329"/>
          <a:ext cx="2075078" cy="902260"/>
        </p:xfrm>
        <a:graphic>
          <a:graphicData uri="http://schemas.openxmlformats.org/drawingml/2006/table">
            <a:tbl>
              <a:tblPr firstRow="1" bandRow="1">
                <a:tableStyleId>{5C22544A-7EE6-4342-B048-85BDC9FD1C3A}</a:tableStyleId>
              </a:tblPr>
              <a:tblGrid>
                <a:gridCol w="1612462"/>
                <a:gridCol w="462616"/>
              </a:tblGrid>
              <a:tr h="902260">
                <a:tc>
                  <a:txBody>
                    <a:bodyPr/>
                    <a:lstStyle/>
                    <a:p>
                      <a:pPr algn="ctr"/>
                      <a:r>
                        <a:rPr lang="tr-TR" sz="2000" dirty="0" smtClean="0">
                          <a:latin typeface="Calibri" pitchFamily="34" charset="0"/>
                          <a:cs typeface="Calibri" pitchFamily="34" charset="0"/>
                        </a:rPr>
                        <a:t>OLASILIK </a:t>
                      </a:r>
                    </a:p>
                    <a:p>
                      <a:pPr algn="ctr"/>
                      <a:r>
                        <a:rPr lang="tr-TR" sz="2000" dirty="0" smtClean="0">
                          <a:latin typeface="Calibri" pitchFamily="34" charset="0"/>
                          <a:cs typeface="Calibri" pitchFamily="34" charset="0"/>
                        </a:rPr>
                        <a:t>DEĞERİ</a:t>
                      </a:r>
                      <a:endParaRPr lang="tr-TR" sz="2000" dirty="0">
                        <a:latin typeface="Calibri" pitchFamily="34" charset="0"/>
                        <a:cs typeface="Calibri" pitchFamily="34" charset="0"/>
                      </a:endParaRPr>
                    </a:p>
                  </a:txBody>
                  <a:tcPr anchor="ctr" anchorCtr="1">
                    <a:solidFill>
                      <a:schemeClr val="bg2">
                        <a:lumMod val="60000"/>
                        <a:lumOff val="40000"/>
                      </a:schemeClr>
                    </a:solidFill>
                  </a:tcPr>
                </a:tc>
                <a:tc>
                  <a:txBody>
                    <a:bodyPr/>
                    <a:lstStyle/>
                    <a:p>
                      <a:r>
                        <a:rPr lang="tr-TR" sz="2000" dirty="0" smtClean="0">
                          <a:solidFill>
                            <a:schemeClr val="tx1"/>
                          </a:solidFill>
                          <a:latin typeface="Calibri" pitchFamily="34" charset="0"/>
                          <a:cs typeface="Calibri" pitchFamily="34" charset="0"/>
                        </a:rPr>
                        <a:t>X</a:t>
                      </a:r>
                      <a:endParaRPr lang="tr-TR" sz="20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5" name="Tablo 14"/>
          <p:cNvGraphicFramePr>
            <a:graphicFrameLocks noGrp="1"/>
          </p:cNvGraphicFramePr>
          <p:nvPr>
            <p:extLst>
              <p:ext uri="{D42A27DB-BD31-4B8C-83A1-F6EECF244321}">
                <p14:modId xmlns:p14="http://schemas.microsoft.com/office/powerpoint/2010/main" val="3082618521"/>
              </p:ext>
            </p:extLst>
          </p:nvPr>
        </p:nvGraphicFramePr>
        <p:xfrm>
          <a:off x="4287701" y="1171996"/>
          <a:ext cx="2070656" cy="902260"/>
        </p:xfrm>
        <a:graphic>
          <a:graphicData uri="http://schemas.openxmlformats.org/drawingml/2006/table">
            <a:tbl>
              <a:tblPr firstRow="1" bandRow="1">
                <a:tableStyleId>{5C22544A-7EE6-4342-B048-85BDC9FD1C3A}</a:tableStyleId>
              </a:tblPr>
              <a:tblGrid>
                <a:gridCol w="1618744"/>
                <a:gridCol w="451912"/>
              </a:tblGrid>
              <a:tr h="902260">
                <a:tc>
                  <a:txBody>
                    <a:bodyPr/>
                    <a:lstStyle/>
                    <a:p>
                      <a:pPr algn="ctr"/>
                      <a:r>
                        <a:rPr lang="tr-TR" sz="2000" dirty="0" smtClean="0">
                          <a:latin typeface="Calibri" pitchFamily="34" charset="0"/>
                          <a:cs typeface="Calibri" pitchFamily="34" charset="0"/>
                        </a:rPr>
                        <a:t>FREKANS </a:t>
                      </a:r>
                    </a:p>
                    <a:p>
                      <a:pPr algn="ctr"/>
                      <a:r>
                        <a:rPr lang="tr-TR" sz="2000" dirty="0" smtClean="0">
                          <a:latin typeface="Calibri" pitchFamily="34" charset="0"/>
                          <a:cs typeface="Calibri" pitchFamily="34" charset="0"/>
                        </a:rPr>
                        <a:t>DEĞERİ</a:t>
                      </a:r>
                      <a:endParaRPr lang="tr-TR" sz="2000" dirty="0">
                        <a:latin typeface="Calibri" pitchFamily="34" charset="0"/>
                        <a:cs typeface="Calibri" pitchFamily="34" charset="0"/>
                      </a:endParaRPr>
                    </a:p>
                  </a:txBody>
                  <a:tcPr anchor="ctr" anchorCtr="1">
                    <a:solidFill>
                      <a:schemeClr val="bg2">
                        <a:lumMod val="75000"/>
                      </a:schemeClr>
                    </a:solidFill>
                  </a:tcPr>
                </a:tc>
                <a:tc>
                  <a:txBody>
                    <a:bodyPr/>
                    <a:lstStyle/>
                    <a:p>
                      <a:pPr algn="ctr"/>
                      <a:r>
                        <a:rPr lang="tr-TR" sz="2000" dirty="0" smtClean="0">
                          <a:solidFill>
                            <a:schemeClr val="tx1"/>
                          </a:solidFill>
                          <a:latin typeface="Calibri" pitchFamily="34" charset="0"/>
                          <a:cs typeface="Calibri" pitchFamily="34" charset="0"/>
                        </a:rPr>
                        <a:t>X</a:t>
                      </a:r>
                      <a:endParaRPr lang="tr-TR" sz="20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16" name="Tablo 15"/>
          <p:cNvGraphicFramePr>
            <a:graphicFrameLocks noGrp="1"/>
          </p:cNvGraphicFramePr>
          <p:nvPr>
            <p:extLst>
              <p:ext uri="{D42A27DB-BD31-4B8C-83A1-F6EECF244321}">
                <p14:modId xmlns:p14="http://schemas.microsoft.com/office/powerpoint/2010/main" val="2810601270"/>
              </p:ext>
            </p:extLst>
          </p:nvPr>
        </p:nvGraphicFramePr>
        <p:xfrm>
          <a:off x="6357904" y="1173886"/>
          <a:ext cx="1719525" cy="902260"/>
        </p:xfrm>
        <a:graphic>
          <a:graphicData uri="http://schemas.openxmlformats.org/drawingml/2006/table">
            <a:tbl>
              <a:tblPr firstRow="1" bandRow="1">
                <a:tableStyleId>{5C22544A-7EE6-4342-B048-85BDC9FD1C3A}</a:tableStyleId>
              </a:tblPr>
              <a:tblGrid>
                <a:gridCol w="1719525"/>
              </a:tblGrid>
              <a:tr h="902260">
                <a:tc>
                  <a:txBody>
                    <a:bodyPr/>
                    <a:lstStyle/>
                    <a:p>
                      <a:r>
                        <a:rPr lang="tr-TR" sz="2000" dirty="0" smtClean="0">
                          <a:latin typeface="Calibri" pitchFamily="34" charset="0"/>
                          <a:cs typeface="Calibri" pitchFamily="34" charset="0"/>
                        </a:rPr>
                        <a:t>ŞİDDET</a:t>
                      </a:r>
                    </a:p>
                    <a:p>
                      <a:r>
                        <a:rPr lang="tr-TR" sz="2000" dirty="0" smtClean="0">
                          <a:latin typeface="Calibri" pitchFamily="34" charset="0"/>
                          <a:cs typeface="Calibri" pitchFamily="34" charset="0"/>
                        </a:rPr>
                        <a:t>DEĞERİ</a:t>
                      </a:r>
                    </a:p>
                  </a:txBody>
                  <a:tcPr anchor="ctr" anchorCtr="1">
                    <a:solidFill>
                      <a:schemeClr val="accent2">
                        <a:lumMod val="50000"/>
                      </a:schemeClr>
                    </a:solidFill>
                  </a:tcPr>
                </a:tc>
              </a:tr>
            </a:tbl>
          </a:graphicData>
        </a:graphic>
      </p:graphicFrame>
      <p:graphicFrame>
        <p:nvGraphicFramePr>
          <p:cNvPr id="17" name="Tablo 16"/>
          <p:cNvGraphicFramePr>
            <a:graphicFrameLocks noGrp="1"/>
          </p:cNvGraphicFramePr>
          <p:nvPr>
            <p:extLst>
              <p:ext uri="{D42A27DB-BD31-4B8C-83A1-F6EECF244321}">
                <p14:modId xmlns:p14="http://schemas.microsoft.com/office/powerpoint/2010/main" val="1964121335"/>
              </p:ext>
            </p:extLst>
          </p:nvPr>
        </p:nvGraphicFramePr>
        <p:xfrm>
          <a:off x="110493" y="2173288"/>
          <a:ext cx="8917429" cy="4029320"/>
        </p:xfrm>
        <a:graphic>
          <a:graphicData uri="http://schemas.openxmlformats.org/drawingml/2006/table">
            <a:tbl>
              <a:tblPr firstRow="1" bandRow="1">
                <a:effectLst>
                  <a:innerShdw blurRad="114300">
                    <a:prstClr val="black"/>
                  </a:innerShdw>
                </a:effectLst>
                <a:tableStyleId>{5C22544A-7EE6-4342-B048-85BDC9FD1C3A}</a:tableStyleId>
              </a:tblPr>
              <a:tblGrid>
                <a:gridCol w="1680207"/>
                <a:gridCol w="2112772"/>
                <a:gridCol w="5124450"/>
              </a:tblGrid>
              <a:tr h="715252">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RİSK DEĞERİ</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tx1">
                        <a:lumMod val="50000"/>
                        <a:lumOff val="50000"/>
                      </a:schemeClr>
                    </a:solidFill>
                  </a:tcPr>
                </a:tc>
                <a:tc gridSpan="2">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RİSK DERECELENDİRME SONUCU </a:t>
                      </a:r>
                      <a:r>
                        <a:rPr kumimoji="0" lang="tr-TR" sz="2000" b="0"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«Yapılacak İşlemler»</a:t>
                      </a:r>
                      <a:endParaRPr kumimoji="0" lang="tr-TR" sz="20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tx1">
                        <a:lumMod val="50000"/>
                        <a:lumOff val="50000"/>
                      </a:schemeClr>
                    </a:solidFill>
                  </a:tcPr>
                </a:tc>
                <a:tc hMerge="1">
                  <a:txBody>
                    <a:bodyPr/>
                    <a:lstStyle/>
                    <a:p>
                      <a:pPr algn="ctr" fontAlgn="ctr"/>
                      <a:endParaRPr kumimoji="0" lang="tr-TR" sz="2000" b="0"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chemeClr val="tx1">
                        <a:lumMod val="50000"/>
                        <a:lumOff val="50000"/>
                      </a:schemeClr>
                    </a:solidFill>
                  </a:tcPr>
                </a:tc>
              </a:tr>
              <a:tr h="694188">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400 &lt; R</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Tolerans </a:t>
                      </a:r>
                    </a:p>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Gösterilemez Risk</a:t>
                      </a:r>
                    </a:p>
                  </a:txBody>
                  <a:tcPr anchor="ctr" horzOverflow="overflow">
                    <a:solidFill>
                      <a:schemeClr val="bg1">
                        <a:lumMod val="85000"/>
                      </a:schemeClr>
                    </a:solid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ea typeface="Times New Roman" pitchFamily="18" charset="0"/>
                          <a:cs typeface="Calibri" pitchFamily="34" charset="0"/>
                        </a:rPr>
                        <a:t>Hemen gerekli önlemler alı</a:t>
                      </a:r>
                      <a:r>
                        <a:rPr kumimoji="0" lang="tr-TR" sz="1600" b="0" i="0" u="none" strike="noStrike" cap="none" normalizeH="0" baseline="0" dirty="0" smtClean="0">
                          <a:ln>
                            <a:noFill/>
                          </a:ln>
                          <a:solidFill>
                            <a:schemeClr val="tx1"/>
                          </a:solidFill>
                          <a:effectLst/>
                          <a:latin typeface="Calibri" pitchFamily="34" charset="0"/>
                          <a:cs typeface="Calibri" pitchFamily="34" charset="0"/>
                        </a:rPr>
                        <a:t>nmalı veya iş durdurulmalı, kapatılma gibi önlemler düşünülmelidir.</a:t>
                      </a:r>
                    </a:p>
                  </a:txBody>
                  <a:tcPr anchor="ctr" horzOverflow="overflow">
                    <a:solidFill>
                      <a:schemeClr val="bg1">
                        <a:lumMod val="85000"/>
                      </a:schemeClr>
                    </a:solidFill>
                  </a:tcPr>
                </a:tc>
              </a:tr>
              <a:tr h="653257">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200 &lt; R &lt; 400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Esaslı Risk</a:t>
                      </a:r>
                    </a:p>
                  </a:txBody>
                  <a:tcPr anchor="ctr" horzOverflow="overflow">
                    <a:solidFill>
                      <a:schemeClr val="bg1">
                        <a:lumMod val="85000"/>
                      </a:schemeClr>
                    </a:solid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ea typeface="Times New Roman" pitchFamily="18" charset="0"/>
                          <a:cs typeface="Calibri" pitchFamily="34" charset="0"/>
                        </a:rPr>
                        <a:t>K</a:t>
                      </a:r>
                      <a:r>
                        <a:rPr kumimoji="0" lang="tr-TR" sz="1600" b="0" i="0" u="none" strike="noStrike" cap="none" normalizeH="0" baseline="0" dirty="0" smtClean="0">
                          <a:ln>
                            <a:noFill/>
                          </a:ln>
                          <a:solidFill>
                            <a:schemeClr val="tx1"/>
                          </a:solidFill>
                          <a:effectLst/>
                          <a:latin typeface="Calibri" pitchFamily="34" charset="0"/>
                          <a:cs typeface="Calibri" pitchFamily="34" charset="0"/>
                        </a:rPr>
                        <a:t>ısa dönemde “birkaç ay içerisinde” iyileştirilmelidir.</a:t>
                      </a:r>
                    </a:p>
                  </a:txBody>
                  <a:tcPr anchor="ctr" horzOverflow="overflow">
                    <a:solidFill>
                      <a:schemeClr val="bg1">
                        <a:lumMod val="85000"/>
                      </a:schemeClr>
                    </a:solidFill>
                  </a:tcPr>
                </a:tc>
              </a:tr>
              <a:tr h="653257">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70 &lt; R &lt; 200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Önemli Risk</a:t>
                      </a:r>
                    </a:p>
                  </a:txBody>
                  <a:tcPr anchor="ctr" horzOverflow="overflow">
                    <a:solidFill>
                      <a:schemeClr val="bg1">
                        <a:lumMod val="85000"/>
                      </a:schemeClr>
                    </a:solid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ea typeface="Times New Roman" pitchFamily="18" charset="0"/>
                          <a:cs typeface="Calibri" pitchFamily="34" charset="0"/>
                        </a:rPr>
                        <a:t>Uzun dönemde “yıl içerisinde” iyile</a:t>
                      </a:r>
                      <a:r>
                        <a:rPr kumimoji="0" lang="tr-TR" sz="1600" b="0" i="0" u="none" strike="noStrike" cap="none" normalizeH="0" baseline="0" dirty="0" smtClean="0">
                          <a:ln>
                            <a:noFill/>
                          </a:ln>
                          <a:solidFill>
                            <a:schemeClr val="tx1"/>
                          </a:solidFill>
                          <a:effectLst/>
                          <a:latin typeface="Calibri" pitchFamily="34" charset="0"/>
                          <a:cs typeface="Calibri" pitchFamily="34" charset="0"/>
                        </a:rPr>
                        <a:t>ştirilmelidir.</a:t>
                      </a:r>
                    </a:p>
                  </a:txBody>
                  <a:tcPr anchor="ctr" horzOverflow="overflow">
                    <a:solidFill>
                      <a:schemeClr val="bg1">
                        <a:lumMod val="85000"/>
                      </a:schemeClr>
                    </a:solidFill>
                  </a:tcPr>
                </a:tc>
              </a:tr>
              <a:tr h="653257">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20 &lt; R &lt; 70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Olası Risk</a:t>
                      </a:r>
                    </a:p>
                  </a:txBody>
                  <a:tcPr anchor="ctr" horzOverflow="overflow">
                    <a:solidFill>
                      <a:schemeClr val="bg1">
                        <a:lumMod val="85000"/>
                      </a:schemeClr>
                    </a:solid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ea typeface="Times New Roman" pitchFamily="18" charset="0"/>
                          <a:cs typeface="Calibri" pitchFamily="34" charset="0"/>
                        </a:rPr>
                        <a:t>Gözetim alt</a:t>
                      </a:r>
                      <a:r>
                        <a:rPr kumimoji="0" lang="tr-TR" sz="1600" b="0" i="0" u="none" strike="noStrike" cap="none" normalizeH="0" baseline="0" dirty="0" smtClean="0">
                          <a:ln>
                            <a:noFill/>
                          </a:ln>
                          <a:solidFill>
                            <a:schemeClr val="tx1"/>
                          </a:solidFill>
                          <a:effectLst/>
                          <a:latin typeface="Calibri" pitchFamily="34" charset="0"/>
                          <a:cs typeface="Calibri" pitchFamily="34" charset="0"/>
                        </a:rPr>
                        <a:t>ında uygulanmalıdır.</a:t>
                      </a:r>
                    </a:p>
                  </a:txBody>
                  <a:tcPr anchor="ctr" horzOverflow="overflow">
                    <a:solidFill>
                      <a:schemeClr val="bg1">
                        <a:lumMod val="85000"/>
                      </a:schemeClr>
                    </a:solidFill>
                  </a:tcPr>
                </a:tc>
              </a:tr>
              <a:tr h="653257">
                <a:tc>
                  <a:txBody>
                    <a:bodyPr/>
                    <a:lstStyle/>
                    <a:p>
                      <a:pPr algn="ctr" fontAlgn="ctr"/>
                      <a:r>
                        <a:rPr kumimoji="0" lang="tr-TR" sz="2000" b="1" i="0"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R &lt; 20</a:t>
                      </a:r>
                      <a:endParaRPr kumimoji="0" lang="tr-TR" sz="2000" b="1" i="0"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414141"/>
                    </a:solidFill>
                  </a:tcPr>
                </a:tc>
                <a:tc>
                  <a:txBody>
                    <a:bodyPr/>
                    <a:lstStyle/>
                    <a:p>
                      <a:pPr marL="342900" marR="0" lvl="0" indent="-342900" algn="ctr" defTabSz="914400" rtl="0" eaLnBrk="1" fontAlgn="base" latinLnBrk="0" hangingPunct="1">
                        <a:lnSpc>
                          <a:spcPct val="100000"/>
                        </a:lnSpc>
                        <a:spcBef>
                          <a:spcPct val="0"/>
                        </a:spcBef>
                        <a:spcAft>
                          <a:spcPct val="0"/>
                        </a:spcAft>
                        <a:buClrTx/>
                        <a:buSzTx/>
                        <a:buFontTx/>
                        <a:buNone/>
                        <a:tabLst/>
                      </a:pPr>
                      <a:r>
                        <a:rPr kumimoji="0" lang="tr-TR" sz="2000" b="1" i="0" u="none" strike="noStrike" cap="none" normalizeH="0" baseline="0" dirty="0" smtClean="0">
                          <a:ln>
                            <a:noFill/>
                          </a:ln>
                          <a:solidFill>
                            <a:schemeClr val="tx1"/>
                          </a:solidFill>
                          <a:effectLst/>
                          <a:latin typeface="Calibri" pitchFamily="34" charset="0"/>
                          <a:cs typeface="Calibri" pitchFamily="34" charset="0"/>
                        </a:rPr>
                        <a:t>Önemsiz Risk</a:t>
                      </a:r>
                    </a:p>
                  </a:txBody>
                  <a:tcPr anchor="ctr" horzOverflow="overflow">
                    <a:solidFill>
                      <a:schemeClr val="bg1">
                        <a:lumMod val="85000"/>
                      </a:schemeClr>
                    </a:solidFill>
                  </a:tcPr>
                </a:tc>
                <a:tc>
                  <a:txBody>
                    <a:bodyPr/>
                    <a:lstStyle/>
                    <a:p>
                      <a:pPr marL="342900" marR="0" lvl="0" indent="-342900" algn="ctr" defTabSz="914400" rtl="0" eaLnBrk="0" fontAlgn="base" latinLnBrk="0" hangingPunct="0">
                        <a:lnSpc>
                          <a:spcPct val="100000"/>
                        </a:lnSpc>
                        <a:spcBef>
                          <a:spcPct val="0"/>
                        </a:spcBef>
                        <a:spcAft>
                          <a:spcPct val="0"/>
                        </a:spcAft>
                        <a:buClrTx/>
                        <a:buSzTx/>
                        <a:buFontTx/>
                        <a:buNone/>
                        <a:tabLst/>
                      </a:pPr>
                      <a:r>
                        <a:rPr kumimoji="0" lang="tr-TR" sz="1600" b="0" i="0" u="none" strike="noStrike" cap="none" normalizeH="0" baseline="0" dirty="0" smtClean="0">
                          <a:ln>
                            <a:noFill/>
                          </a:ln>
                          <a:solidFill>
                            <a:schemeClr val="tx1"/>
                          </a:solidFill>
                          <a:effectLst/>
                          <a:latin typeface="Calibri" pitchFamily="34" charset="0"/>
                          <a:ea typeface="Times New Roman" pitchFamily="18" charset="0"/>
                          <a:cs typeface="Calibri" pitchFamily="34" charset="0"/>
                        </a:rPr>
                        <a:t>Önlem öncelikli de</a:t>
                      </a:r>
                      <a:r>
                        <a:rPr kumimoji="0" lang="tr-TR" sz="1600" b="0" i="0" u="none" strike="noStrike" cap="none" normalizeH="0" baseline="0" dirty="0" smtClean="0">
                          <a:ln>
                            <a:noFill/>
                          </a:ln>
                          <a:solidFill>
                            <a:schemeClr val="tx1"/>
                          </a:solidFill>
                          <a:effectLst/>
                          <a:latin typeface="Calibri" pitchFamily="34" charset="0"/>
                          <a:cs typeface="Calibri" pitchFamily="34" charset="0"/>
                        </a:rPr>
                        <a:t>ğildir.</a:t>
                      </a:r>
                    </a:p>
                  </a:txBody>
                  <a:tcPr anchor="ctr" horzOverflow="overflow">
                    <a:solidFill>
                      <a:schemeClr val="bg1">
                        <a:lumMod val="85000"/>
                      </a:schemeClr>
                    </a:solidFill>
                  </a:tcPr>
                </a:tc>
              </a:tr>
            </a:tbl>
          </a:graphicData>
        </a:graphic>
      </p:graphicFrame>
      <p:graphicFrame>
        <p:nvGraphicFramePr>
          <p:cNvPr id="18" name="Tablo 17"/>
          <p:cNvGraphicFramePr>
            <a:graphicFrameLocks noGrp="1"/>
          </p:cNvGraphicFramePr>
          <p:nvPr>
            <p:extLst>
              <p:ext uri="{D42A27DB-BD31-4B8C-83A1-F6EECF244321}">
                <p14:modId xmlns:p14="http://schemas.microsoft.com/office/powerpoint/2010/main" val="753831722"/>
              </p:ext>
            </p:extLst>
          </p:nvPr>
        </p:nvGraphicFramePr>
        <p:xfrm>
          <a:off x="8122028" y="1173886"/>
          <a:ext cx="926438" cy="902260"/>
        </p:xfrm>
        <a:graphic>
          <a:graphicData uri="http://schemas.openxmlformats.org/drawingml/2006/table">
            <a:tbl>
              <a:tblPr firstRow="1" bandRow="1">
                <a:tableStyleId>{5C22544A-7EE6-4342-B048-85BDC9FD1C3A}</a:tableStyleId>
              </a:tblPr>
              <a:tblGrid>
                <a:gridCol w="926438"/>
              </a:tblGrid>
              <a:tr h="902260">
                <a:tc>
                  <a:txBody>
                    <a:bodyPr/>
                    <a:lstStyle/>
                    <a:p>
                      <a:r>
                        <a:rPr lang="tr-TR" sz="4800" dirty="0" smtClean="0">
                          <a:latin typeface="Calibri" pitchFamily="34" charset="0"/>
                          <a:cs typeface="Calibri" pitchFamily="34" charset="0"/>
                        </a:rPr>
                        <a:t>?</a:t>
                      </a:r>
                    </a:p>
                  </a:txBody>
                  <a:tcPr anchor="ctr" anchorCtr="1">
                    <a:solidFill>
                      <a:srgbClr val="5A5A59"/>
                    </a:solidFill>
                  </a:tcPr>
                </a:tc>
              </a:tr>
            </a:tbl>
          </a:graphicData>
        </a:graphic>
      </p:graphicFrame>
      <p:grpSp>
        <p:nvGrpSpPr>
          <p:cNvPr id="10" name="Grup 9"/>
          <p:cNvGrpSpPr/>
          <p:nvPr/>
        </p:nvGrpSpPr>
        <p:grpSpPr>
          <a:xfrm>
            <a:off x="89121" y="6206388"/>
            <a:ext cx="6162416" cy="663371"/>
            <a:chOff x="2644311" y="5451679"/>
            <a:chExt cx="6162416" cy="663371"/>
          </a:xfrm>
        </p:grpSpPr>
        <p:grpSp>
          <p:nvGrpSpPr>
            <p:cNvPr id="11" name="Group 51"/>
            <p:cNvGrpSpPr>
              <a:grpSpLocks/>
            </p:cNvGrpSpPr>
            <p:nvPr/>
          </p:nvGrpSpPr>
          <p:grpSpPr bwMode="auto">
            <a:xfrm>
              <a:off x="2644311" y="5451679"/>
              <a:ext cx="648968" cy="663371"/>
              <a:chOff x="1868" y="1082"/>
              <a:chExt cx="1942" cy="1942"/>
            </a:xfrm>
          </p:grpSpPr>
          <p:sp>
            <p:nvSpPr>
              <p:cNvPr id="19"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0"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1"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2"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3"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4"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5" name="Group 58"/>
              <p:cNvGrpSpPr>
                <a:grpSpLocks noChangeAspect="1"/>
              </p:cNvGrpSpPr>
              <p:nvPr/>
            </p:nvGrpSpPr>
            <p:grpSpPr bwMode="auto">
              <a:xfrm>
                <a:off x="2808" y="2807"/>
                <a:ext cx="62" cy="63"/>
                <a:chOff x="1684" y="2400"/>
                <a:chExt cx="41" cy="41"/>
              </a:xfrm>
            </p:grpSpPr>
            <p:sp>
              <p:nvSpPr>
                <p:cNvPr id="30"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1"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6" name="Group 61"/>
              <p:cNvGrpSpPr>
                <a:grpSpLocks noChangeAspect="1"/>
              </p:cNvGrpSpPr>
              <p:nvPr/>
            </p:nvGrpSpPr>
            <p:grpSpPr bwMode="auto">
              <a:xfrm>
                <a:off x="2808" y="1211"/>
                <a:ext cx="62" cy="63"/>
                <a:chOff x="1684" y="2400"/>
                <a:chExt cx="41" cy="41"/>
              </a:xfrm>
            </p:grpSpPr>
            <p:sp>
              <p:nvSpPr>
                <p:cNvPr id="28"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9"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27"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2"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Her bir parametrenin anlamı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2607334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wipe(down)">
                                      <p:cBhvr>
                                        <p:cTn id="11" dur="500"/>
                                        <p:tgtEl>
                                          <p:spTgt spid="14"/>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down)">
                                      <p:cBhvr>
                                        <p:cTn id="15" dur="500"/>
                                        <p:tgtEl>
                                          <p:spTgt spid="15"/>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down)">
                                      <p:cBhvr>
                                        <p:cTn id="19" dur="500"/>
                                        <p:tgtEl>
                                          <p:spTgt spid="16"/>
                                        </p:tgtEl>
                                      </p:cBhvr>
                                    </p:animEffect>
                                  </p:childTnLst>
                                </p:cTn>
                              </p:par>
                            </p:childTnLst>
                          </p:cTn>
                        </p:par>
                      </p:childTnLst>
                    </p:cTn>
                  </p:par>
                  <p:par>
                    <p:cTn id="20" fill="hold">
                      <p:stCondLst>
                        <p:cond delay="indefinite"/>
                      </p:stCondLst>
                      <p:childTnLst>
                        <p:par>
                          <p:cTn id="21" fill="hold">
                            <p:stCondLst>
                              <p:cond delay="0"/>
                            </p:stCondLst>
                            <p:childTnLst>
                              <p:par>
                                <p:cTn id="22" presetID="21" presetClass="entr" presetSubtype="1" fill="hold" nodeType="click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heel(1)">
                                      <p:cBhvr>
                                        <p:cTn id="24" dur="1000"/>
                                        <p:tgtEl>
                                          <p:spTgt spid="1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barn(inVertical)">
                                      <p:cBhvr>
                                        <p:cTn id="29" dur="500"/>
                                        <p:tgtEl>
                                          <p:spTgt spid="17"/>
                                        </p:tgtEl>
                                      </p:cBhvr>
                                    </p:animEffect>
                                  </p:childTnLst>
                                </p:cTn>
                              </p:par>
                            </p:childTnLst>
                          </p:cTn>
                        </p:par>
                        <p:par>
                          <p:cTn id="30" fill="hold">
                            <p:stCondLst>
                              <p:cond delay="500"/>
                            </p:stCondLst>
                            <p:childTnLst>
                              <p:par>
                                <p:cTn id="31" presetID="16" presetClass="entr" presetSubtype="2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barn(inVertical)">
                                      <p:cBhvr>
                                        <p:cTn id="3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4022772369"/>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İSG Yönetim Sistemi</a:t>
                      </a:r>
                      <a:endPar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rgbClr val="FFFFFF"/>
                </a:solidFill>
                <a:latin typeface="Arial"/>
                <a:cs typeface="Arial" pitchFamily="34" charset="0"/>
              </a:rPr>
              <a:t>2</a:t>
            </a:r>
            <a:endParaRPr lang="tr-TR" sz="6600" b="1" dirty="0">
              <a:solidFill>
                <a:srgbClr val="FFFFFF"/>
              </a:solidFill>
              <a:latin typeface="Arial"/>
              <a:cs typeface="Arial" pitchFamily="34" charset="0"/>
            </a:endParaRPr>
          </a:p>
        </p:txBody>
      </p:sp>
      <p:sp>
        <p:nvSpPr>
          <p:cNvPr id="8" name="Metin kutusu 7"/>
          <p:cNvSpPr txBox="1"/>
          <p:nvPr/>
        </p:nvSpPr>
        <p:spPr>
          <a:xfrm>
            <a:off x="0" y="6449857"/>
            <a:ext cx="2770496" cy="369332"/>
          </a:xfrm>
          <a:prstGeom prst="rect">
            <a:avLst/>
          </a:prstGeom>
          <a:noFill/>
        </p:spPr>
        <p:txBody>
          <a:bodyPr wrap="square" rtlCol="0">
            <a:spAutoFit/>
          </a:bodyPr>
          <a:lstStyle/>
          <a:p>
            <a:r>
              <a:rPr lang="tr-TR" b="1" i="1" dirty="0" smtClean="0">
                <a:latin typeface="Cambria" pitchFamily="18" charset="0"/>
              </a:rPr>
              <a:t>Soru Sayısı=1</a:t>
            </a:r>
            <a:endParaRPr lang="tr-TR" b="1" i="1" dirty="0">
              <a:latin typeface="Cambria" pitchFamily="18" charset="0"/>
            </a:endParaRPr>
          </a:p>
        </p:txBody>
      </p:sp>
    </p:spTree>
    <p:extLst>
      <p:ext uri="{BB962C8B-B14F-4D97-AF65-F5344CB8AC3E}">
        <p14:creationId xmlns:p14="http://schemas.microsoft.com/office/powerpoint/2010/main" val="368507029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3498709976"/>
              </p:ext>
            </p:extLst>
          </p:nvPr>
        </p:nvGraphicFramePr>
        <p:xfrm>
          <a:off x="104775" y="992186"/>
          <a:ext cx="8907998" cy="5046664"/>
        </p:xfrm>
        <a:graphic>
          <a:graphicData uri="http://schemas.openxmlformats.org/drawingml/2006/table">
            <a:tbl>
              <a:tblPr firstRow="1" firstCol="1" bandRow="1"/>
              <a:tblGrid>
                <a:gridCol w="1688323"/>
                <a:gridCol w="1509761"/>
                <a:gridCol w="896611"/>
                <a:gridCol w="1375077"/>
                <a:gridCol w="1011540"/>
                <a:gridCol w="1093265"/>
                <a:gridCol w="1333421"/>
              </a:tblGrid>
              <a:tr h="1061510">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Tehlike</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Olasılık</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Frekans</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Şiddet</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Risk </a:t>
                      </a:r>
                      <a:r>
                        <a:rPr lang="tr-TR" sz="1800" b="1" dirty="0" smtClean="0">
                          <a:solidFill>
                            <a:schemeClr val="bg1"/>
                          </a:solidFill>
                          <a:effectLst/>
                          <a:latin typeface="Calibri" pitchFamily="34" charset="0"/>
                          <a:ea typeface="Times New Roman"/>
                          <a:cs typeface="Calibri" pitchFamily="34" charset="0"/>
                        </a:rPr>
                        <a:t>Skoru</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smtClean="0">
                          <a:solidFill>
                            <a:schemeClr val="bg1"/>
                          </a:solidFill>
                          <a:effectLst/>
                          <a:latin typeface="Calibri" pitchFamily="34" charset="0"/>
                          <a:ea typeface="Times New Roman"/>
                          <a:cs typeface="Calibri" pitchFamily="34" charset="0"/>
                        </a:rPr>
                        <a:t>Kontrol ?</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1800" b="1" dirty="0">
                          <a:solidFill>
                            <a:schemeClr val="bg1"/>
                          </a:solidFill>
                          <a:effectLst/>
                          <a:latin typeface="Calibri" pitchFamily="34" charset="0"/>
                          <a:ea typeface="Times New Roman"/>
                          <a:cs typeface="Calibri" pitchFamily="34" charset="0"/>
                        </a:rPr>
                        <a:t>Sonuç</a:t>
                      </a:r>
                      <a:endParaRPr lang="tr-TR" sz="1800" dirty="0">
                        <a:solidFill>
                          <a:schemeClr val="bg1"/>
                        </a:solidFill>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849208">
                <a:tc>
                  <a:txBody>
                    <a:bodyPr/>
                    <a:lstStyle/>
                    <a:p>
                      <a:pPr algn="ctr">
                        <a:spcAft>
                          <a:spcPts val="0"/>
                        </a:spcAft>
                      </a:pPr>
                      <a:r>
                        <a:rPr lang="tr-TR" sz="1600" b="1" dirty="0">
                          <a:effectLst/>
                          <a:latin typeface="Calibri" pitchFamily="34" charset="0"/>
                          <a:ea typeface="Times New Roman"/>
                          <a:cs typeface="Calibri" pitchFamily="34" charset="0"/>
                        </a:rPr>
                        <a:t>Araçla </a:t>
                      </a:r>
                      <a:r>
                        <a:rPr lang="tr-TR" sz="1600" b="1" dirty="0" smtClean="0">
                          <a:effectLst/>
                          <a:latin typeface="Calibri" pitchFamily="34" charset="0"/>
                          <a:ea typeface="Times New Roman"/>
                          <a:cs typeface="Calibri" pitchFamily="34" charset="0"/>
                        </a:rPr>
                        <a:t>İnsan </a:t>
                      </a:r>
                    </a:p>
                    <a:p>
                      <a:pPr algn="ctr">
                        <a:spcAft>
                          <a:spcPts val="0"/>
                        </a:spcAft>
                      </a:pPr>
                      <a:r>
                        <a:rPr lang="tr-TR" sz="1600" b="1" dirty="0" smtClean="0">
                          <a:effectLst/>
                          <a:latin typeface="Calibri" pitchFamily="34" charset="0"/>
                          <a:ea typeface="Times New Roman"/>
                          <a:cs typeface="Calibri" pitchFamily="34" charset="0"/>
                        </a:rPr>
                        <a:t>Buluşması </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Yüksek-Oldukça </a:t>
                      </a:r>
                    </a:p>
                    <a:p>
                      <a:pPr algn="ctr">
                        <a:spcAft>
                          <a:spcPts val="0"/>
                        </a:spcAft>
                      </a:pPr>
                      <a:r>
                        <a:rPr lang="tr-TR" sz="1600" dirty="0" smtClean="0">
                          <a:effectLst/>
                          <a:latin typeface="Calibri" pitchFamily="34" charset="0"/>
                          <a:ea typeface="Times New Roman"/>
                          <a:cs typeface="Calibri" pitchFamily="34" charset="0"/>
                        </a:rPr>
                        <a:t>Mümkün</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Sık</a:t>
                      </a:r>
                    </a:p>
                    <a:p>
                      <a:pPr algn="ctr">
                        <a:spcAft>
                          <a:spcPts val="0"/>
                        </a:spcAft>
                      </a:pP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Öldürücü </a:t>
                      </a:r>
                      <a:endParaRPr lang="tr-TR" sz="1600" dirty="0" smtClean="0">
                        <a:effectLst/>
                        <a:latin typeface="Calibri" pitchFamily="34" charset="0"/>
                        <a:ea typeface="Times New Roman"/>
                        <a:cs typeface="Calibri" pitchFamily="34" charset="0"/>
                      </a:endParaRPr>
                    </a:p>
                    <a:p>
                      <a:pPr algn="ctr">
                        <a:spcAft>
                          <a:spcPts val="0"/>
                        </a:spcAft>
                      </a:pPr>
                      <a:r>
                        <a:rPr lang="tr-TR" sz="1600" dirty="0" smtClean="0">
                          <a:effectLst/>
                          <a:latin typeface="Calibri" pitchFamily="34" charset="0"/>
                          <a:ea typeface="Times New Roman"/>
                          <a:cs typeface="Calibri" pitchFamily="34" charset="0"/>
                        </a:rPr>
                        <a:t>Kaza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400&lt;R</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Yok</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dirty="0" smtClean="0">
                          <a:effectLst/>
                          <a:latin typeface="Calibri" pitchFamily="34" charset="0"/>
                          <a:ea typeface="Times New Roman"/>
                          <a:cs typeface="Calibri" pitchFamily="34" charset="0"/>
                        </a:rPr>
                        <a:t>Tolerans </a:t>
                      </a:r>
                    </a:p>
                    <a:p>
                      <a:pPr algn="ctr">
                        <a:spcAft>
                          <a:spcPts val="0"/>
                        </a:spcAft>
                      </a:pPr>
                      <a:r>
                        <a:rPr lang="tr-TR" sz="1600" b="1" dirty="0" smtClean="0">
                          <a:effectLst/>
                          <a:latin typeface="Calibri" pitchFamily="34" charset="0"/>
                          <a:ea typeface="Times New Roman"/>
                          <a:cs typeface="Calibri" pitchFamily="34" charset="0"/>
                        </a:rPr>
                        <a:t>Gösterilemez </a:t>
                      </a:r>
                    </a:p>
                    <a:p>
                      <a:pPr algn="ctr">
                        <a:spcAft>
                          <a:spcPts val="0"/>
                        </a:spcAft>
                      </a:pPr>
                      <a:r>
                        <a:rPr lang="tr-TR" sz="1600" b="1" dirty="0" smtClean="0">
                          <a:effectLst/>
                          <a:latin typeface="Calibri" pitchFamily="34" charset="0"/>
                          <a:ea typeface="Times New Roman"/>
                          <a:cs typeface="Calibri" pitchFamily="34" charset="0"/>
                        </a:rPr>
                        <a:t>Risk</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82414">
                <a:tc>
                  <a:txBody>
                    <a:bodyPr/>
                    <a:lstStyle/>
                    <a:p>
                      <a:pPr algn="ctr">
                        <a:spcAft>
                          <a:spcPts val="0"/>
                        </a:spcAft>
                      </a:pPr>
                      <a:r>
                        <a:rPr lang="tr-TR" sz="1600" i="1" dirty="0" smtClean="0">
                          <a:effectLst/>
                          <a:latin typeface="Calibri" pitchFamily="34" charset="0"/>
                          <a:ea typeface="Times New Roman"/>
                          <a:cs typeface="Calibri" pitchFamily="34" charset="0"/>
                        </a:rPr>
                        <a:t>DEĞER</a:t>
                      </a:r>
                      <a:endParaRPr lang="tr-TR" sz="1600" i="1"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6</a:t>
                      </a:r>
                      <a:endParaRPr lang="tr-TR" sz="1600" b="1" i="1"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6</a:t>
                      </a:r>
                      <a:endParaRPr lang="tr-TR" sz="1600" b="1" i="1"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40</a:t>
                      </a:r>
                      <a:endParaRPr lang="tr-TR" sz="1600" b="1" i="1"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1440</a:t>
                      </a:r>
                      <a:endParaRPr lang="tr-TR" sz="1600" b="1" i="1"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849208">
                <a:tc>
                  <a:txBody>
                    <a:bodyPr/>
                    <a:lstStyle/>
                    <a:p>
                      <a:pPr algn="ctr">
                        <a:spcAft>
                          <a:spcPts val="0"/>
                        </a:spcAft>
                      </a:pPr>
                      <a:r>
                        <a:rPr lang="tr-TR" sz="1600" b="1" dirty="0" smtClean="0">
                          <a:effectLst/>
                          <a:latin typeface="Calibri" pitchFamily="34" charset="0"/>
                          <a:ea typeface="Times New Roman"/>
                          <a:cs typeface="Calibri" pitchFamily="34" charset="0"/>
                        </a:rPr>
                        <a:t>Göze </a:t>
                      </a:r>
                    </a:p>
                    <a:p>
                      <a:pPr algn="ctr">
                        <a:spcAft>
                          <a:spcPts val="0"/>
                        </a:spcAft>
                      </a:pPr>
                      <a:r>
                        <a:rPr lang="tr-TR" sz="1600" b="1" dirty="0" smtClean="0">
                          <a:effectLst/>
                          <a:latin typeface="Calibri" pitchFamily="34" charset="0"/>
                          <a:ea typeface="Times New Roman"/>
                          <a:cs typeface="Calibri" pitchFamily="34" charset="0"/>
                        </a:rPr>
                        <a:t>Çapak </a:t>
                      </a:r>
                      <a:r>
                        <a:rPr lang="tr-TR" sz="1600" b="1" dirty="0">
                          <a:effectLst/>
                          <a:latin typeface="Calibri" pitchFamily="34" charset="0"/>
                          <a:ea typeface="Times New Roman"/>
                          <a:cs typeface="Calibri" pitchFamily="34" charset="0"/>
                        </a:rPr>
                        <a:t>K</a:t>
                      </a:r>
                      <a:r>
                        <a:rPr lang="tr-TR" sz="1600" b="1" dirty="0" smtClean="0">
                          <a:effectLst/>
                          <a:latin typeface="Calibri" pitchFamily="34" charset="0"/>
                          <a:ea typeface="Times New Roman"/>
                          <a:cs typeface="Calibri" pitchFamily="34" charset="0"/>
                        </a:rPr>
                        <a:t>açması</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Mümkün Fakat </a:t>
                      </a:r>
                      <a:endParaRPr lang="tr-TR" sz="1600" dirty="0" smtClean="0">
                        <a:effectLst/>
                        <a:latin typeface="Calibri" pitchFamily="34" charset="0"/>
                        <a:ea typeface="Times New Roman"/>
                        <a:cs typeface="Calibri" pitchFamily="34" charset="0"/>
                      </a:endParaRPr>
                    </a:p>
                    <a:p>
                      <a:pPr algn="ctr">
                        <a:spcAft>
                          <a:spcPts val="0"/>
                        </a:spcAft>
                      </a:pPr>
                      <a:r>
                        <a:rPr lang="tr-TR" sz="1600" dirty="0" smtClean="0">
                          <a:effectLst/>
                          <a:latin typeface="Calibri" pitchFamily="34" charset="0"/>
                          <a:ea typeface="Times New Roman"/>
                          <a:cs typeface="Calibri" pitchFamily="34" charset="0"/>
                        </a:rPr>
                        <a:t>Düşük</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Ara </a:t>
                      </a:r>
                      <a:r>
                        <a:rPr lang="tr-TR" sz="1600" dirty="0" smtClean="0">
                          <a:effectLst/>
                          <a:latin typeface="Calibri" pitchFamily="34" charset="0"/>
                          <a:ea typeface="Times New Roman"/>
                          <a:cs typeface="Calibri" pitchFamily="34" charset="0"/>
                        </a:rPr>
                        <a:t>sıra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Önemli </a:t>
                      </a:r>
                      <a:r>
                        <a:rPr lang="tr-TR" sz="1600" dirty="0" smtClean="0">
                          <a:effectLst/>
                          <a:latin typeface="Calibri" pitchFamily="34" charset="0"/>
                          <a:ea typeface="Times New Roman"/>
                          <a:cs typeface="Calibri" pitchFamily="34" charset="0"/>
                        </a:rPr>
                        <a:t>Hasar</a:t>
                      </a:r>
                      <a:r>
                        <a:rPr lang="tr-TR" sz="1600" dirty="0">
                          <a:effectLst/>
                          <a:latin typeface="Calibri" pitchFamily="34" charset="0"/>
                          <a:ea typeface="Times New Roman"/>
                          <a:cs typeface="Calibri" pitchFamily="34" charset="0"/>
                        </a:rPr>
                        <a:t>, </a:t>
                      </a:r>
                      <a:endParaRPr lang="tr-TR" sz="1600" dirty="0" smtClean="0">
                        <a:effectLst/>
                        <a:latin typeface="Calibri" pitchFamily="34" charset="0"/>
                        <a:ea typeface="Times New Roman"/>
                        <a:cs typeface="Calibri" pitchFamily="34" charset="0"/>
                      </a:endParaRPr>
                    </a:p>
                    <a:p>
                      <a:pPr algn="ctr">
                        <a:spcAft>
                          <a:spcPts val="0"/>
                        </a:spcAft>
                      </a:pPr>
                      <a:r>
                        <a:rPr lang="tr-TR" sz="1600" dirty="0" smtClean="0">
                          <a:effectLst/>
                          <a:latin typeface="Calibri" pitchFamily="34" charset="0"/>
                          <a:ea typeface="Times New Roman"/>
                          <a:cs typeface="Calibri" pitchFamily="34" charset="0"/>
                        </a:rPr>
                        <a:t>Yaralanma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20&lt;R&lt;70</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KKD </a:t>
                      </a:r>
                    </a:p>
                    <a:p>
                      <a:pPr algn="ctr">
                        <a:spcAft>
                          <a:spcPts val="0"/>
                        </a:spcAft>
                      </a:pPr>
                      <a:r>
                        <a:rPr lang="tr-TR" sz="1600" dirty="0" smtClean="0">
                          <a:effectLst/>
                          <a:latin typeface="Calibri" pitchFamily="34" charset="0"/>
                          <a:ea typeface="Times New Roman"/>
                          <a:cs typeface="Calibri" pitchFamily="34" charset="0"/>
                        </a:rPr>
                        <a:t>Kullanılıyor</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dirty="0">
                          <a:effectLst/>
                          <a:latin typeface="Calibri" pitchFamily="34" charset="0"/>
                          <a:ea typeface="Times New Roman"/>
                          <a:cs typeface="Calibri" pitchFamily="34" charset="0"/>
                        </a:rPr>
                        <a:t>Olası </a:t>
                      </a:r>
                      <a:r>
                        <a:rPr lang="tr-TR" sz="1600" b="1" dirty="0" smtClean="0">
                          <a:effectLst/>
                          <a:latin typeface="Calibri" pitchFamily="34" charset="0"/>
                          <a:ea typeface="Times New Roman"/>
                          <a:cs typeface="Calibri" pitchFamily="34" charset="0"/>
                        </a:rPr>
                        <a:t>Risk</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7755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600" i="1" dirty="0" smtClean="0">
                          <a:effectLst/>
                          <a:latin typeface="Calibri" pitchFamily="34" charset="0"/>
                          <a:ea typeface="Times New Roman"/>
                          <a:cs typeface="Calibri" pitchFamily="34" charset="0"/>
                        </a:rPr>
                        <a:t>DEĞER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1" dirty="0" smtClean="0">
                          <a:effectLst/>
                          <a:latin typeface="Calibri" pitchFamily="34" charset="0"/>
                          <a:ea typeface="Times New Roman"/>
                          <a:cs typeface="Calibri" pitchFamily="34" charset="0"/>
                        </a:rPr>
                        <a:t>1</a:t>
                      </a:r>
                      <a:endParaRPr lang="tr-TR" sz="16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1" dirty="0" smtClean="0">
                          <a:effectLst/>
                          <a:latin typeface="Calibri" pitchFamily="34" charset="0"/>
                          <a:ea typeface="Times New Roman"/>
                          <a:cs typeface="Calibri" pitchFamily="34" charset="0"/>
                        </a:rPr>
                        <a:t>3</a:t>
                      </a:r>
                      <a:endParaRPr lang="tr-TR" sz="16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7</a:t>
                      </a:r>
                      <a:endParaRPr lang="tr-TR" sz="1600" b="1"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21</a:t>
                      </a:r>
                      <a:endParaRPr lang="tr-TR" sz="1600" b="1"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849208">
                <a:tc>
                  <a:txBody>
                    <a:bodyPr/>
                    <a:lstStyle/>
                    <a:p>
                      <a:pPr algn="ctr">
                        <a:spcAft>
                          <a:spcPts val="0"/>
                        </a:spcAft>
                      </a:pPr>
                      <a:r>
                        <a:rPr lang="tr-TR" sz="1600" b="1" dirty="0">
                          <a:effectLst/>
                          <a:latin typeface="Calibri" pitchFamily="34" charset="0"/>
                          <a:ea typeface="Times New Roman"/>
                          <a:cs typeface="Calibri" pitchFamily="34" charset="0"/>
                        </a:rPr>
                        <a:t>Ağır </a:t>
                      </a:r>
                      <a:r>
                        <a:rPr lang="tr-TR" sz="1600" b="1" dirty="0" smtClean="0">
                          <a:effectLst/>
                          <a:latin typeface="Calibri" pitchFamily="34" charset="0"/>
                          <a:ea typeface="Times New Roman"/>
                          <a:cs typeface="Calibri" pitchFamily="34" charset="0"/>
                        </a:rPr>
                        <a:t>Malzeme </a:t>
                      </a:r>
                    </a:p>
                    <a:p>
                      <a:pPr algn="ctr">
                        <a:spcAft>
                          <a:spcPts val="0"/>
                        </a:spcAft>
                      </a:pPr>
                      <a:r>
                        <a:rPr lang="tr-TR" sz="1600" b="1" dirty="0" smtClean="0">
                          <a:effectLst/>
                          <a:latin typeface="Calibri" pitchFamily="34" charset="0"/>
                          <a:ea typeface="Times New Roman"/>
                          <a:cs typeface="Calibri" pitchFamily="34" charset="0"/>
                        </a:rPr>
                        <a:t>Kaldırma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Yüksek-Oldukça </a:t>
                      </a:r>
                    </a:p>
                    <a:p>
                      <a:pPr algn="ctr">
                        <a:spcAft>
                          <a:spcPts val="0"/>
                        </a:spcAft>
                      </a:pPr>
                      <a:r>
                        <a:rPr lang="tr-TR" sz="1600" dirty="0" smtClean="0">
                          <a:effectLst/>
                          <a:latin typeface="Calibri" pitchFamily="34" charset="0"/>
                          <a:ea typeface="Times New Roman"/>
                          <a:cs typeface="Calibri" pitchFamily="34" charset="0"/>
                        </a:rPr>
                        <a:t>Mümkün</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Ara </a:t>
                      </a:r>
                      <a:r>
                        <a:rPr lang="tr-TR" sz="1600" dirty="0" smtClean="0">
                          <a:effectLst/>
                          <a:latin typeface="Calibri" pitchFamily="34" charset="0"/>
                          <a:ea typeface="Times New Roman"/>
                          <a:cs typeface="Calibri" pitchFamily="34" charset="0"/>
                        </a:rPr>
                        <a:t>sıra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Önemli </a:t>
                      </a:r>
                      <a:r>
                        <a:rPr lang="tr-TR" sz="1600" dirty="0" smtClean="0">
                          <a:effectLst/>
                          <a:latin typeface="Calibri" pitchFamily="34" charset="0"/>
                          <a:ea typeface="Times New Roman"/>
                          <a:cs typeface="Calibri" pitchFamily="34" charset="0"/>
                        </a:rPr>
                        <a:t>Hasar</a:t>
                      </a:r>
                      <a:r>
                        <a:rPr lang="tr-TR" sz="1600" dirty="0">
                          <a:effectLst/>
                          <a:latin typeface="Calibri" pitchFamily="34" charset="0"/>
                          <a:ea typeface="Times New Roman"/>
                          <a:cs typeface="Calibri" pitchFamily="34" charset="0"/>
                        </a:rPr>
                        <a:t>, </a:t>
                      </a:r>
                      <a:endParaRPr lang="tr-TR" sz="1600" dirty="0" smtClean="0">
                        <a:effectLst/>
                        <a:latin typeface="Calibri" pitchFamily="34" charset="0"/>
                        <a:ea typeface="Times New Roman"/>
                        <a:cs typeface="Calibri" pitchFamily="34" charset="0"/>
                      </a:endParaRPr>
                    </a:p>
                    <a:p>
                      <a:pPr algn="ctr">
                        <a:spcAft>
                          <a:spcPts val="0"/>
                        </a:spcAft>
                      </a:pPr>
                      <a:r>
                        <a:rPr lang="tr-TR" sz="1600" dirty="0" smtClean="0">
                          <a:effectLst/>
                          <a:latin typeface="Calibri" pitchFamily="34" charset="0"/>
                          <a:ea typeface="Times New Roman"/>
                          <a:cs typeface="Calibri" pitchFamily="34" charset="0"/>
                        </a:rPr>
                        <a:t>Yaralanma</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smtClean="0">
                          <a:effectLst/>
                          <a:latin typeface="Calibri" pitchFamily="34" charset="0"/>
                          <a:ea typeface="Times New Roman"/>
                          <a:cs typeface="Calibri" pitchFamily="34" charset="0"/>
                        </a:rPr>
                        <a:t>20&lt;R&lt;200</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dirty="0">
                          <a:effectLst/>
                          <a:latin typeface="Calibri" pitchFamily="34" charset="0"/>
                          <a:ea typeface="Times New Roman"/>
                          <a:cs typeface="Calibri" pitchFamily="34" charset="0"/>
                        </a:rPr>
                        <a:t>Y</a:t>
                      </a:r>
                      <a:r>
                        <a:rPr lang="tr-TR" sz="1600" dirty="0" smtClean="0">
                          <a:effectLst/>
                          <a:latin typeface="Calibri" pitchFamily="34" charset="0"/>
                          <a:ea typeface="Times New Roman"/>
                          <a:cs typeface="Calibri" pitchFamily="34" charset="0"/>
                        </a:rPr>
                        <a:t>ok</a:t>
                      </a:r>
                      <a:endParaRPr lang="tr-TR" sz="1600" dirty="0">
                        <a:effectLst/>
                        <a:latin typeface="Calibri" pitchFamily="34" charset="0"/>
                        <a:ea typeface="Times New Roman"/>
                        <a:cs typeface="Calibri" pitchFamily="34" charset="0"/>
                      </a:endParaRP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1600" b="1" dirty="0">
                          <a:effectLst/>
                          <a:latin typeface="Calibri" pitchFamily="34" charset="0"/>
                          <a:ea typeface="Times New Roman"/>
                          <a:cs typeface="Calibri" pitchFamily="34" charset="0"/>
                        </a:rPr>
                        <a:t>Önemli </a:t>
                      </a:r>
                      <a:r>
                        <a:rPr lang="tr-TR" sz="1600" b="1" dirty="0" smtClean="0">
                          <a:effectLst/>
                          <a:latin typeface="Calibri" pitchFamily="34" charset="0"/>
                          <a:ea typeface="Times New Roman"/>
                          <a:cs typeface="Calibri" pitchFamily="34" charset="0"/>
                        </a:rPr>
                        <a:t>Risk</a:t>
                      </a:r>
                      <a:r>
                        <a:rPr lang="tr-TR" sz="1600" dirty="0">
                          <a:effectLst/>
                          <a:latin typeface="Calibri" pitchFamily="34" charset="0"/>
                          <a:ea typeface="Times New Roman"/>
                          <a:cs typeface="Calibri" pitchFamily="34" charset="0"/>
                        </a:rPr>
                        <a:t> </a:t>
                      </a:r>
                    </a:p>
                  </a:txBody>
                  <a:tcPr marL="67620" marR="6762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7755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600" i="1" dirty="0" smtClean="0">
                          <a:effectLst/>
                          <a:latin typeface="Calibri" pitchFamily="34" charset="0"/>
                          <a:ea typeface="Times New Roman"/>
                          <a:cs typeface="Calibri" pitchFamily="34" charset="0"/>
                        </a:rPr>
                        <a:t>DEĞER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1" dirty="0" smtClean="0">
                          <a:effectLst/>
                          <a:latin typeface="Calibri" pitchFamily="34" charset="0"/>
                          <a:ea typeface="Times New Roman"/>
                          <a:cs typeface="Calibri" pitchFamily="34" charset="0"/>
                        </a:rPr>
                        <a:t>6</a:t>
                      </a:r>
                      <a:endParaRPr lang="tr-TR" sz="16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1" dirty="0" smtClean="0">
                          <a:effectLst/>
                          <a:latin typeface="Calibri" pitchFamily="34" charset="0"/>
                          <a:ea typeface="Times New Roman"/>
                          <a:cs typeface="Calibri" pitchFamily="34" charset="0"/>
                        </a:rPr>
                        <a:t>3</a:t>
                      </a:r>
                      <a:endParaRPr lang="tr-TR" sz="1600" b="1"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7</a:t>
                      </a:r>
                      <a:endParaRPr lang="tr-TR" sz="1600" b="1"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1600" b="1" i="1" dirty="0" smtClean="0">
                          <a:effectLst/>
                          <a:latin typeface="Calibri" pitchFamily="34" charset="0"/>
                          <a:ea typeface="Times New Roman"/>
                          <a:cs typeface="Calibri" pitchFamily="34" charset="0"/>
                        </a:rPr>
                        <a:t>126</a:t>
                      </a:r>
                      <a:endParaRPr lang="tr-TR" sz="1600" b="1"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endParaRPr lang="tr-TR" sz="1600" i="1" dirty="0">
                        <a:effectLst/>
                        <a:latin typeface="Calibri" pitchFamily="34" charset="0"/>
                        <a:ea typeface="Times New Roman"/>
                        <a:cs typeface="Calibri" pitchFamily="34" charset="0"/>
                      </a:endParaRPr>
                    </a:p>
                  </a:txBody>
                  <a:tcPr marL="19050" marR="1905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FİNE-KİNNEY / ÖRNEKLER</a:t>
            </a:r>
          </a:p>
        </p:txBody>
      </p:sp>
    </p:spTree>
    <p:extLst>
      <p:ext uri="{BB962C8B-B14F-4D97-AF65-F5344CB8AC3E}">
        <p14:creationId xmlns:p14="http://schemas.microsoft.com/office/powerpoint/2010/main" val="2214216370"/>
      </p:ext>
    </p:extLst>
  </p:cSld>
  <p:clrMapOvr>
    <a:masterClrMapping/>
  </p:clrMapOvr>
  <p:transition>
    <p:fade/>
  </p:transition>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JOHN-RİDLEY</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Oval 9"/>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3</a:t>
            </a:r>
            <a:endParaRPr lang="tr-TR" sz="7200" b="1" dirty="0">
              <a:latin typeface="Cambria" pitchFamily="18" charset="0"/>
            </a:endParaRPr>
          </a:p>
        </p:txBody>
      </p:sp>
    </p:spTree>
    <p:extLst>
      <p:ext uri="{BB962C8B-B14F-4D97-AF65-F5344CB8AC3E}">
        <p14:creationId xmlns:p14="http://schemas.microsoft.com/office/powerpoint/2010/main" val="2570331148"/>
      </p:ext>
    </p:extLst>
  </p:cSld>
  <p:clrMapOvr>
    <a:masterClrMapping/>
  </p:clrMapOvr>
  <p:transition>
    <p:fade/>
  </p:transition>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JOHN RİDLEY</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«Sayısal </a:t>
            </a:r>
            <a:r>
              <a:rPr lang="tr-TR" sz="2000" b="1" i="1" dirty="0">
                <a:solidFill>
                  <a:srgbClr val="000000"/>
                </a:solidFill>
                <a:latin typeface="Calibri" pitchFamily="34" charset="0"/>
                <a:cs typeface="Calibri" pitchFamily="34" charset="0"/>
              </a:rPr>
              <a:t>risk değerlendirme </a:t>
            </a:r>
            <a:r>
              <a:rPr lang="tr-TR" sz="2000" b="1" i="1" dirty="0" smtClean="0">
                <a:solidFill>
                  <a:srgbClr val="000000"/>
                </a:solidFill>
                <a:latin typeface="Calibri" pitchFamily="34" charset="0"/>
                <a:cs typeface="Calibri" pitchFamily="34" charset="0"/>
              </a:rPr>
              <a:t>metotlarından biridir. </a:t>
            </a:r>
            <a:r>
              <a:rPr lang="tr-TR" sz="2000" b="1" i="1" dirty="0">
                <a:solidFill>
                  <a:srgbClr val="000000"/>
                </a:solidFill>
                <a:latin typeface="Calibri" pitchFamily="34" charset="0"/>
                <a:cs typeface="Calibri" pitchFamily="34" charset="0"/>
              </a:rPr>
              <a:t>B</a:t>
            </a:r>
            <a:r>
              <a:rPr lang="tr-TR" sz="2000" b="1" i="1" dirty="0" smtClean="0">
                <a:solidFill>
                  <a:srgbClr val="000000"/>
                </a:solidFill>
                <a:latin typeface="Calibri" pitchFamily="34" charset="0"/>
                <a:cs typeface="Calibri" pitchFamily="34" charset="0"/>
              </a:rPr>
              <a:t>u modelde de </a:t>
            </a:r>
            <a:r>
              <a:rPr lang="tr-TR" sz="2000" b="1" i="1" dirty="0">
                <a:solidFill>
                  <a:srgbClr val="000000"/>
                </a:solidFill>
                <a:latin typeface="Calibri" pitchFamily="34" charset="0"/>
                <a:cs typeface="Calibri" pitchFamily="34" charset="0"/>
              </a:rPr>
              <a:t>riskin </a:t>
            </a:r>
            <a:r>
              <a:rPr lang="tr-TR" sz="2000" b="1" i="1" dirty="0" smtClean="0">
                <a:solidFill>
                  <a:srgbClr val="000000"/>
                </a:solidFill>
                <a:latin typeface="Calibri" pitchFamily="34" charset="0"/>
                <a:cs typeface="Calibri" pitchFamily="34" charset="0"/>
              </a:rPr>
              <a:t>büyüklüğü; </a:t>
            </a:r>
            <a:r>
              <a:rPr lang="tr-TR" sz="2000" b="1" i="1" dirty="0">
                <a:solidFill>
                  <a:srgbClr val="000000"/>
                </a:solidFill>
                <a:latin typeface="Calibri" pitchFamily="34" charset="0"/>
                <a:cs typeface="Calibri" pitchFamily="34" charset="0"/>
              </a:rPr>
              <a:t>ortaya çıkma sıklığı ve </a:t>
            </a:r>
            <a:r>
              <a:rPr lang="tr-TR" sz="2000" b="1" i="1" dirty="0" smtClean="0">
                <a:solidFill>
                  <a:srgbClr val="000000"/>
                </a:solidFill>
                <a:latin typeface="Calibri" pitchFamily="34" charset="0"/>
                <a:cs typeface="Calibri" pitchFamily="34" charset="0"/>
              </a:rPr>
              <a:t>şiddetinden yola </a:t>
            </a:r>
            <a:r>
              <a:rPr lang="tr-TR" sz="2000" b="1" i="1" dirty="0">
                <a:solidFill>
                  <a:srgbClr val="000000"/>
                </a:solidFill>
                <a:latin typeface="Calibri" pitchFamily="34" charset="0"/>
                <a:cs typeface="Calibri" pitchFamily="34" charset="0"/>
              </a:rPr>
              <a:t>çıkarak </a:t>
            </a:r>
            <a:r>
              <a:rPr lang="tr-TR" sz="2000" b="1" i="1" dirty="0" smtClean="0">
                <a:solidFill>
                  <a:srgbClr val="000000"/>
                </a:solidFill>
                <a:latin typeface="Calibri" pitchFamily="34" charset="0"/>
                <a:cs typeface="Calibri" pitchFamily="34" charset="0"/>
              </a:rPr>
              <a:t>sayısal </a:t>
            </a:r>
            <a:r>
              <a:rPr lang="tr-TR" sz="2000" b="1" i="1" dirty="0">
                <a:solidFill>
                  <a:srgbClr val="000000"/>
                </a:solidFill>
                <a:latin typeface="Calibri" pitchFamily="34" charset="0"/>
                <a:cs typeface="Calibri" pitchFamily="34" charset="0"/>
              </a:rPr>
              <a:t>olarak değerlendirilir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1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05523011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FİNE-KİNNEY</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2464966363"/>
              </p:ext>
            </p:extLst>
          </p:nvPr>
        </p:nvGraphicFramePr>
        <p:xfrm>
          <a:off x="136546" y="1104813"/>
          <a:ext cx="2578079" cy="5154738"/>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836399"/>
                <a:gridCol w="533400"/>
              </a:tblGrid>
              <a:tr h="613102">
                <a:tc gridSpan="3">
                  <a:txBody>
                    <a:bodyPr/>
                    <a:lstStyle/>
                    <a:p>
                      <a:pPr algn="ctr"/>
                      <a:r>
                        <a:rPr lang="tr-TR" sz="1600" dirty="0" smtClean="0">
                          <a:latin typeface="Calibri" pitchFamily="34" charset="0"/>
                          <a:cs typeface="Calibri" pitchFamily="34" charset="0"/>
                        </a:rPr>
                        <a:t>MAKSİMUM POTANSİYEL </a:t>
                      </a:r>
                    </a:p>
                    <a:p>
                      <a:pPr algn="ctr"/>
                      <a:r>
                        <a:rPr lang="tr-TR" sz="1600" dirty="0" smtClean="0">
                          <a:latin typeface="Calibri" pitchFamily="34" charset="0"/>
                          <a:cs typeface="Calibri" pitchFamily="34" charset="0"/>
                        </a:rPr>
                        <a:t>KAYIP DEĞERLERİ</a:t>
                      </a:r>
                      <a:endParaRPr lang="tr-TR" sz="1600" dirty="0">
                        <a:latin typeface="Calibri" pitchFamily="34" charset="0"/>
                        <a:cs typeface="Calibri" pitchFamily="34" charset="0"/>
                      </a:endParaRPr>
                    </a:p>
                  </a:txBody>
                  <a:tcPr anchor="ctr">
                    <a:solidFill>
                      <a:schemeClr val="accent3">
                        <a:lumMod val="50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r>
              <a:tr h="412876">
                <a:tc rowSpan="1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Çoklu Ölüm</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50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Tekli Ölüm</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45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Sürekli Sakatlık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40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Gözün Kaybı</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35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Kol/Bacak Kaybı</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30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marL="0" algn="l" defTabSz="914400" rtl="0" eaLnBrk="1" fontAlgn="ctr" latinLnBrk="0" hangingPunct="1"/>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El/Ayak Kaybı</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Sağırlık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Kırık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Derin Kesik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 Yaralanma</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1287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Çizik Sıyrık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5" name="Tablo 4"/>
          <p:cNvGraphicFramePr>
            <a:graphicFrameLocks noGrp="1"/>
          </p:cNvGraphicFramePr>
          <p:nvPr>
            <p:extLst>
              <p:ext uri="{D42A27DB-BD31-4B8C-83A1-F6EECF244321}">
                <p14:modId xmlns:p14="http://schemas.microsoft.com/office/powerpoint/2010/main" val="1796721110"/>
              </p:ext>
            </p:extLst>
          </p:nvPr>
        </p:nvGraphicFramePr>
        <p:xfrm>
          <a:off x="2770691" y="1106484"/>
          <a:ext cx="2601409" cy="400844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821629"/>
                <a:gridCol w="571500"/>
              </a:tblGrid>
              <a:tr h="627951">
                <a:tc gridSpan="3">
                  <a:txBody>
                    <a:bodyPr/>
                    <a:lstStyle/>
                    <a:p>
                      <a:pPr algn="ctr"/>
                      <a:r>
                        <a:rPr lang="tr-TR" sz="1600" b="1" dirty="0" smtClean="0">
                          <a:solidFill>
                            <a:schemeClr val="bg1"/>
                          </a:solidFill>
                          <a:latin typeface="Calibri" pitchFamily="34" charset="0"/>
                          <a:cs typeface="Calibri" pitchFamily="34" charset="0"/>
                        </a:rPr>
                        <a:t>ORTAYA ÇIKMA</a:t>
                      </a:r>
                    </a:p>
                    <a:p>
                      <a:pPr algn="ctr"/>
                      <a:r>
                        <a:rPr lang="tr-TR" sz="1600" b="1" dirty="0" smtClean="0">
                          <a:solidFill>
                            <a:schemeClr val="bg1"/>
                          </a:solidFill>
                          <a:latin typeface="Calibri" pitchFamily="34" charset="0"/>
                          <a:cs typeface="Calibri" pitchFamily="34" charset="0"/>
                        </a:rPr>
                        <a:t>İHTİMALİ DEĞERLERİ</a:t>
                      </a:r>
                    </a:p>
                  </a:txBody>
                  <a:tcPr anchor="ctr">
                    <a:solidFill>
                      <a:schemeClr val="accent3">
                        <a:lumMod val="50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r>
              <a:tr h="473560">
                <a:tc rowSpan="7">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Her An</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50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7356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Saatte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35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7356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Günde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7356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Haftada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7356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Ayda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10</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73560">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Yılda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5</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539129">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5 Yıl ve Daha </a:t>
                      </a:r>
                    </a:p>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Fazla Sürede 1</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6" name="Tablo 5"/>
          <p:cNvGraphicFramePr>
            <a:graphicFrameLocks noGrp="1"/>
          </p:cNvGraphicFramePr>
          <p:nvPr>
            <p:extLst>
              <p:ext uri="{D42A27DB-BD31-4B8C-83A1-F6EECF244321}">
                <p14:modId xmlns:p14="http://schemas.microsoft.com/office/powerpoint/2010/main" val="323794324"/>
              </p:ext>
            </p:extLst>
          </p:nvPr>
        </p:nvGraphicFramePr>
        <p:xfrm>
          <a:off x="5443220" y="1771649"/>
          <a:ext cx="3548380" cy="4486280"/>
        </p:xfrm>
        <a:graphic>
          <a:graphicData uri="http://schemas.openxmlformats.org/drawingml/2006/table">
            <a:tbl>
              <a:tblPr firstRow="1" bandRow="1">
                <a:effectLst>
                  <a:innerShdw blurRad="114300">
                    <a:prstClr val="black"/>
                  </a:innerShdw>
                </a:effectLst>
                <a:tableStyleId>{5C22544A-7EE6-4342-B048-85BDC9FD1C3A}</a:tableStyleId>
              </a:tblPr>
              <a:tblGrid>
                <a:gridCol w="352000"/>
                <a:gridCol w="1377105"/>
                <a:gridCol w="1819275"/>
              </a:tblGrid>
              <a:tr h="691085">
                <a:tc gridSpan="3">
                  <a:txBody>
                    <a:bodyPr/>
                    <a:lstStyle/>
                    <a:p>
                      <a:pPr algn="ctr"/>
                      <a:r>
                        <a:rPr lang="tr-TR" sz="1600" b="1" dirty="0" smtClean="0">
                          <a:solidFill>
                            <a:schemeClr val="bg1"/>
                          </a:solidFill>
                          <a:latin typeface="Calibri" pitchFamily="34" charset="0"/>
                          <a:cs typeface="Calibri" pitchFamily="34" charset="0"/>
                        </a:rPr>
                        <a:t>AKSİYONLARIN YERİNE </a:t>
                      </a:r>
                    </a:p>
                    <a:p>
                      <a:pPr algn="ctr"/>
                      <a:r>
                        <a:rPr lang="tr-TR" sz="1600" b="1" dirty="0" smtClean="0">
                          <a:solidFill>
                            <a:schemeClr val="bg1"/>
                          </a:solidFill>
                          <a:latin typeface="Calibri" pitchFamily="34" charset="0"/>
                          <a:cs typeface="Calibri" pitchFamily="34" charset="0"/>
                        </a:rPr>
                        <a:t>GETİRİLME MÜDDETLERİ</a:t>
                      </a:r>
                    </a:p>
                  </a:txBody>
                  <a:tcPr anchor="ctr">
                    <a:solidFill>
                      <a:schemeClr val="accent3">
                        <a:lumMod val="50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r>
              <a:tr h="590700">
                <a:tc rowSpan="6">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ctr"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Değeri</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accent3">
                        <a:lumMod val="65000"/>
                      </a:schemeClr>
                    </a:solidFill>
                  </a:tcPr>
                </a:tc>
                <a:tc>
                  <a:txBody>
                    <a:bodyPr/>
                    <a:lstStyle/>
                    <a:p>
                      <a:pPr 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Aksiyon </a:t>
                      </a:r>
                      <a:r>
                        <a:rPr kumimoji="0" lang="tr-TR" sz="1600" b="0" i="1" u="none" strike="noStrike" kern="1200" cap="none" normalizeH="0" baseline="0" dirty="0" err="1" smtClean="0">
                          <a:ln>
                            <a:noFill/>
                          </a:ln>
                          <a:solidFill>
                            <a:schemeClr val="tx1"/>
                          </a:solidFill>
                          <a:effectLst/>
                          <a:latin typeface="Calibri" pitchFamily="34" charset="0"/>
                          <a:ea typeface="Times New Roman" pitchFamily="18" charset="0"/>
                          <a:cs typeface="Calibri" pitchFamily="34" charset="0"/>
                        </a:rPr>
                        <a:t>Aciliyeti</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accent3">
                        <a:lumMod val="65000"/>
                      </a:schemeClr>
                    </a:solidFill>
                  </a:tcPr>
                </a:tc>
              </a:tr>
              <a:tr h="45778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100’den Çok</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Derhal</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80 – 100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Bugün</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60 – 79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2 Gün İçerisinde</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40 – 59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4 Gün İçerisinde</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20 – 39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 Hafta İçerisinde</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 – 19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1 Ay İçerisinde</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r h="45778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0 – 9 </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600" b="0"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3 Hafta İçerisinde</a:t>
                      </a:r>
                      <a:endParaRPr kumimoji="0" lang="tr-TR" sz="1600" b="0"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sp>
        <p:nvSpPr>
          <p:cNvPr id="8" name="4 Metin kutusu"/>
          <p:cNvSpPr txBox="1"/>
          <p:nvPr/>
        </p:nvSpPr>
        <p:spPr>
          <a:xfrm>
            <a:off x="5441478" y="1118186"/>
            <a:ext cx="3528000" cy="548690"/>
          </a:xfrm>
          <a:prstGeom prst="rect">
            <a:avLst/>
          </a:prstGeom>
          <a:noFill/>
          <a:ln w="34925">
            <a:solidFill>
              <a:srgbClr val="575757"/>
            </a:solidFill>
          </a:ln>
        </p:spPr>
        <p:txBody>
          <a:bodyPr wrap="square" rtlCol="0" anchor="ctr" anchorCtr="0">
            <a:noAutofit/>
          </a:bodyPr>
          <a:lstStyle/>
          <a:p>
            <a:pPr algn="ctr" fontAlgn="auto">
              <a:spcBef>
                <a:spcPts val="0"/>
              </a:spcBef>
              <a:spcAft>
                <a:spcPts val="0"/>
              </a:spcAft>
            </a:pPr>
            <a:r>
              <a:rPr lang="tr-TR" sz="1600" b="1" i="1" dirty="0" smtClean="0">
                <a:solidFill>
                  <a:srgbClr val="C00000"/>
                </a:solidFill>
                <a:latin typeface="Calibri"/>
                <a:cs typeface="Arial"/>
              </a:rPr>
              <a:t>RİSK DEĞERİ </a:t>
            </a:r>
            <a:r>
              <a:rPr lang="tr-TR" sz="1600" b="1" i="1" dirty="0" smtClean="0">
                <a:solidFill>
                  <a:prstClr val="black"/>
                </a:solidFill>
                <a:latin typeface="Calibri"/>
                <a:cs typeface="Arial"/>
              </a:rPr>
              <a:t>= </a:t>
            </a:r>
            <a:r>
              <a:rPr lang="tr-TR" sz="1600" b="1" i="1" dirty="0" smtClean="0">
                <a:solidFill>
                  <a:srgbClr val="C00000"/>
                </a:solidFill>
                <a:latin typeface="Calibri"/>
                <a:cs typeface="Arial"/>
              </a:rPr>
              <a:t>SIKLIK </a:t>
            </a:r>
            <a:r>
              <a:rPr lang="tr-TR" sz="1600" b="1" i="1" dirty="0" smtClean="0">
                <a:solidFill>
                  <a:prstClr val="black"/>
                </a:solidFill>
                <a:latin typeface="Calibri"/>
                <a:cs typeface="Arial"/>
              </a:rPr>
              <a:t>x (</a:t>
            </a:r>
            <a:r>
              <a:rPr lang="tr-TR" sz="1600" b="1" i="1" dirty="0" smtClean="0">
                <a:solidFill>
                  <a:srgbClr val="C00000"/>
                </a:solidFill>
                <a:latin typeface="Calibri"/>
                <a:cs typeface="Arial"/>
              </a:rPr>
              <a:t>MPKD </a:t>
            </a:r>
            <a:r>
              <a:rPr lang="tr-TR" sz="1600" b="1" i="1" dirty="0" smtClean="0">
                <a:solidFill>
                  <a:prstClr val="black"/>
                </a:solidFill>
                <a:latin typeface="Calibri"/>
                <a:cs typeface="Arial"/>
              </a:rPr>
              <a:t>+ </a:t>
            </a:r>
            <a:r>
              <a:rPr lang="tr-TR" sz="1600" b="1" i="1" dirty="0" smtClean="0">
                <a:solidFill>
                  <a:srgbClr val="C00000"/>
                </a:solidFill>
                <a:latin typeface="Calibri"/>
                <a:cs typeface="Arial"/>
              </a:rPr>
              <a:t>OÇİD</a:t>
            </a:r>
            <a:r>
              <a:rPr lang="tr-TR" sz="1600" b="1" i="1" dirty="0" smtClean="0">
                <a:solidFill>
                  <a:prstClr val="black"/>
                </a:solidFill>
                <a:latin typeface="Calibri"/>
                <a:cs typeface="Arial"/>
              </a:rPr>
              <a:t>)</a:t>
            </a:r>
          </a:p>
        </p:txBody>
      </p:sp>
      <p:graphicFrame>
        <p:nvGraphicFramePr>
          <p:cNvPr id="12" name="Tablo 11"/>
          <p:cNvGraphicFramePr>
            <a:graphicFrameLocks noGrp="1"/>
          </p:cNvGraphicFramePr>
          <p:nvPr>
            <p:extLst>
              <p:ext uri="{D42A27DB-BD31-4B8C-83A1-F6EECF244321}">
                <p14:modId xmlns:p14="http://schemas.microsoft.com/office/powerpoint/2010/main" val="1902419536"/>
              </p:ext>
            </p:extLst>
          </p:nvPr>
        </p:nvGraphicFramePr>
        <p:xfrm>
          <a:off x="2776221" y="5179060"/>
          <a:ext cx="2589421" cy="108839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2264301"/>
                <a:gridCol w="116840"/>
              </a:tblGrid>
              <a:tr h="514598">
                <a:tc gridSpan="3">
                  <a:txBody>
                    <a:bodyPr/>
                    <a:lstStyle/>
                    <a:p>
                      <a:pPr algn="ctr"/>
                      <a:r>
                        <a:rPr lang="tr-TR" sz="1600" b="1" dirty="0" smtClean="0">
                          <a:solidFill>
                            <a:schemeClr val="bg1"/>
                          </a:solidFill>
                          <a:latin typeface="Calibri" pitchFamily="34" charset="0"/>
                          <a:cs typeface="Calibri" pitchFamily="34" charset="0"/>
                        </a:rPr>
                        <a:t>SIKLIK</a:t>
                      </a:r>
                    </a:p>
                  </a:txBody>
                  <a:tcPr anchor="ctr">
                    <a:solidFill>
                      <a:schemeClr val="accent3">
                        <a:lumMod val="50000"/>
                      </a:schemeClr>
                    </a:solidFill>
                  </a:tcPr>
                </a:tc>
                <a:tc hMerge="1">
                  <a:txBody>
                    <a:bodyPr/>
                    <a:lstStyle/>
                    <a:p>
                      <a:pPr algn="ctr"/>
                      <a:endParaRPr lang="tr-TR" sz="2200" b="0"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dirty="0">
                        <a:solidFill>
                          <a:schemeClr val="tx1"/>
                        </a:solidFill>
                        <a:latin typeface="Calibri" pitchFamily="34" charset="0"/>
                        <a:cs typeface="Calibri" pitchFamily="34" charset="0"/>
                      </a:endParaRPr>
                    </a:p>
                  </a:txBody>
                  <a:tcPr anchor="ctr">
                    <a:solidFill>
                      <a:schemeClr val="bg1">
                        <a:lumMod val="85000"/>
                      </a:schemeClr>
                    </a:solidFill>
                  </a:tcPr>
                </a:tc>
              </a:tr>
              <a:tr h="573792">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Bir denetim boyunca aynı riskle karşılaşma miktarı</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spTree>
    <p:extLst>
      <p:ext uri="{BB962C8B-B14F-4D97-AF65-F5344CB8AC3E}">
        <p14:creationId xmlns:p14="http://schemas.microsoft.com/office/powerpoint/2010/main" val="817681592"/>
      </p:ext>
    </p:extLst>
  </p:cSld>
  <p:clrMapOvr>
    <a:masterClrMapping/>
  </p:clrMapOvr>
  <p:transition>
    <p:fade/>
  </p:transition>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ÖRNEK</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Bir </a:t>
            </a:r>
            <a:r>
              <a:rPr lang="tr-TR" sz="2000" i="1" dirty="0">
                <a:solidFill>
                  <a:srgbClr val="000000"/>
                </a:solidFill>
                <a:latin typeface="Calibri" pitchFamily="34" charset="0"/>
                <a:cs typeface="Calibri" pitchFamily="34" charset="0"/>
              </a:rPr>
              <a:t>saha denetiminde 1 defa </a:t>
            </a:r>
            <a:r>
              <a:rPr lang="tr-TR" sz="2000" i="1" dirty="0" smtClean="0">
                <a:solidFill>
                  <a:srgbClr val="000000"/>
                </a:solidFill>
                <a:latin typeface="Calibri" pitchFamily="34" charset="0"/>
                <a:cs typeface="Calibri" pitchFamily="34" charset="0"/>
              </a:rPr>
              <a:t>karşılaşılan, Maximum </a:t>
            </a:r>
            <a:r>
              <a:rPr lang="tr-TR" sz="2000" i="1" dirty="0">
                <a:solidFill>
                  <a:srgbClr val="000000"/>
                </a:solidFill>
                <a:latin typeface="Calibri" pitchFamily="34" charset="0"/>
                <a:cs typeface="Calibri" pitchFamily="34" charset="0"/>
              </a:rPr>
              <a:t>potansiyel kayıp değeri göz kaybı (</a:t>
            </a:r>
            <a:r>
              <a:rPr lang="tr-TR" sz="2000" i="1" dirty="0" smtClean="0">
                <a:solidFill>
                  <a:srgbClr val="000000"/>
                </a:solidFill>
                <a:latin typeface="Calibri" pitchFamily="34" charset="0"/>
                <a:cs typeface="Calibri" pitchFamily="34" charset="0"/>
              </a:rPr>
              <a:t>35) </a:t>
            </a:r>
            <a:r>
              <a:rPr lang="tr-TR" sz="2000" i="1" dirty="0">
                <a:solidFill>
                  <a:srgbClr val="000000"/>
                </a:solidFill>
                <a:latin typeface="Calibri" pitchFamily="34" charset="0"/>
                <a:cs typeface="Calibri" pitchFamily="34" charset="0"/>
              </a:rPr>
              <a:t>olan </a:t>
            </a:r>
            <a:r>
              <a:rPr lang="tr-TR" sz="2000" i="1" dirty="0" smtClean="0">
                <a:solidFill>
                  <a:srgbClr val="000000"/>
                </a:solidFill>
                <a:latin typeface="Calibri" pitchFamily="34" charset="0"/>
                <a:cs typeface="Calibri" pitchFamily="34" charset="0"/>
              </a:rPr>
              <a:t>ve Ortaya </a:t>
            </a:r>
            <a:r>
              <a:rPr lang="tr-TR" sz="2000" i="1" dirty="0">
                <a:solidFill>
                  <a:srgbClr val="000000"/>
                </a:solidFill>
                <a:latin typeface="Calibri" pitchFamily="34" charset="0"/>
                <a:cs typeface="Calibri" pitchFamily="34" charset="0"/>
              </a:rPr>
              <a:t>çıkma ihtimal </a:t>
            </a:r>
            <a:r>
              <a:rPr lang="tr-TR" sz="2000" i="1" dirty="0" smtClean="0">
                <a:solidFill>
                  <a:srgbClr val="000000"/>
                </a:solidFill>
                <a:latin typeface="Calibri" pitchFamily="34" charset="0"/>
                <a:cs typeface="Calibri" pitchFamily="34" charset="0"/>
              </a:rPr>
              <a:t>değeri de </a:t>
            </a:r>
            <a:r>
              <a:rPr lang="tr-TR" sz="2000" i="1" dirty="0">
                <a:solidFill>
                  <a:srgbClr val="000000"/>
                </a:solidFill>
                <a:latin typeface="Calibri" pitchFamily="34" charset="0"/>
                <a:cs typeface="Calibri" pitchFamily="34" charset="0"/>
              </a:rPr>
              <a:t>günde bir (25) </a:t>
            </a:r>
            <a:r>
              <a:rPr lang="tr-TR" sz="2000" i="1" dirty="0" smtClean="0">
                <a:solidFill>
                  <a:srgbClr val="000000"/>
                </a:solidFill>
                <a:latin typeface="Calibri" pitchFamily="34" charset="0"/>
                <a:cs typeface="Calibri" pitchFamily="34" charset="0"/>
              </a:rPr>
              <a:t>olan bir işyerinde risk değeri kaçtır? </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1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8" name="4 Metin kutusu"/>
          <p:cNvSpPr txBox="1"/>
          <p:nvPr/>
        </p:nvSpPr>
        <p:spPr>
          <a:xfrm>
            <a:off x="2977914" y="3854789"/>
            <a:ext cx="5502746" cy="461665"/>
          </a:xfrm>
          <a:prstGeom prst="rect">
            <a:avLst/>
          </a:prstGeom>
          <a:noFill/>
          <a:ln>
            <a:solidFill>
              <a:schemeClr val="bg1">
                <a:lumMod val="65000"/>
              </a:schemeClr>
            </a:solidFill>
          </a:ln>
        </p:spPr>
        <p:txBody>
          <a:bodyPr wrap="square" rtlCol="0">
            <a:spAutoFit/>
          </a:bodyPr>
          <a:lstStyle/>
          <a:p>
            <a:pPr algn="ctr" fontAlgn="auto">
              <a:spcBef>
                <a:spcPts val="0"/>
              </a:spcBef>
              <a:spcAft>
                <a:spcPts val="0"/>
              </a:spcAft>
            </a:pPr>
            <a:r>
              <a:rPr lang="tr-TR" sz="2400" b="1" i="1" dirty="0" smtClean="0">
                <a:solidFill>
                  <a:prstClr val="black"/>
                </a:solidFill>
                <a:latin typeface="Calibri"/>
                <a:cs typeface="Arial"/>
              </a:rPr>
              <a:t>RİSK DEĞERİ = 1 X (35 + 25) / RD=60</a:t>
            </a:r>
          </a:p>
        </p:txBody>
      </p:sp>
    </p:spTree>
    <p:extLst>
      <p:ext uri="{BB962C8B-B14F-4D97-AF65-F5344CB8AC3E}">
        <p14:creationId xmlns:p14="http://schemas.microsoft.com/office/powerpoint/2010/main" val="35304461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P spid="18"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JSA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t>
            </a: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Job Safety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Analysis)</a:t>
            </a: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İş </a:t>
            </a: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Güvenlik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4</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42752988"/>
      </p:ext>
    </p:extLst>
  </p:cSld>
  <p:clrMapOvr>
    <a:masterClrMapping/>
  </p:clrMapOvr>
  <p:transition>
    <p:fade/>
  </p:transition>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JSA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9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Bu metot (İş </a:t>
            </a:r>
            <a:r>
              <a:rPr lang="tr-TR" sz="2000" b="1" i="1" dirty="0">
                <a:solidFill>
                  <a:srgbClr val="000000"/>
                </a:solidFill>
                <a:latin typeface="Calibri" pitchFamily="34" charset="0"/>
                <a:cs typeface="Calibri" pitchFamily="34" charset="0"/>
              </a:rPr>
              <a:t>Güvenlik </a:t>
            </a:r>
            <a:r>
              <a:rPr lang="tr-TR" sz="2000" b="1" i="1" dirty="0" smtClean="0">
                <a:solidFill>
                  <a:srgbClr val="000000"/>
                </a:solidFill>
                <a:latin typeface="Calibri" pitchFamily="34" charset="0"/>
                <a:cs typeface="Calibri" pitchFamily="34" charset="0"/>
              </a:rPr>
              <a:t>Analizi-JSA</a:t>
            </a:r>
            <a:r>
              <a:rPr lang="tr-TR" sz="2000" b="1" i="1" dirty="0">
                <a:solidFill>
                  <a:srgbClr val="000000"/>
                </a:solidFill>
                <a:latin typeface="Calibri" pitchFamily="34" charset="0"/>
                <a:cs typeface="Calibri" pitchFamily="34" charset="0"/>
              </a:rPr>
              <a:t>), kişi veya gruplar tarafından </a:t>
            </a:r>
            <a:r>
              <a:rPr lang="tr-TR" sz="2000" b="1" i="1" dirty="0" smtClean="0">
                <a:solidFill>
                  <a:srgbClr val="000000"/>
                </a:solidFill>
                <a:latin typeface="Calibri" pitchFamily="34" charset="0"/>
                <a:cs typeface="Calibri" pitchFamily="34" charset="0"/>
              </a:rPr>
              <a:t>gerçekleştirir</a:t>
            </a:r>
            <a:endParaRPr lang="tr-TR" sz="2000" b="1"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İş görevleri üzerinde </a:t>
            </a:r>
            <a:r>
              <a:rPr lang="tr-TR" sz="2000" b="1" i="1" dirty="0" smtClean="0">
                <a:solidFill>
                  <a:srgbClr val="000000"/>
                </a:solidFill>
                <a:latin typeface="Calibri" pitchFamily="34" charset="0"/>
                <a:cs typeface="Calibri" pitchFamily="34" charset="0"/>
              </a:rPr>
              <a:t>yoğunlaşır</a:t>
            </a:r>
            <a:endParaRPr lang="tr-TR" sz="2000" b="1"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Bir işletme veya fabrikada işler ve görevler </a:t>
            </a:r>
            <a:r>
              <a:rPr lang="tr-TR" sz="2000" i="1" dirty="0" smtClean="0">
                <a:solidFill>
                  <a:srgbClr val="000000"/>
                </a:solidFill>
                <a:latin typeface="Calibri" pitchFamily="34" charset="0"/>
                <a:cs typeface="Calibri" pitchFamily="34" charset="0"/>
              </a:rPr>
              <a:t>iyi tanımlanmışsa </a:t>
            </a:r>
            <a:r>
              <a:rPr lang="tr-TR" sz="2000" i="1" dirty="0">
                <a:solidFill>
                  <a:srgbClr val="000000"/>
                </a:solidFill>
                <a:latin typeface="Calibri" pitchFamily="34" charset="0"/>
                <a:cs typeface="Calibri" pitchFamily="34" charset="0"/>
              </a:rPr>
              <a:t>bu metodoloji </a:t>
            </a:r>
            <a:r>
              <a:rPr lang="tr-TR" sz="2000" i="1" dirty="0" smtClean="0">
                <a:solidFill>
                  <a:srgbClr val="000000"/>
                </a:solidFill>
                <a:latin typeface="Calibri" pitchFamily="34" charset="0"/>
                <a:cs typeface="Calibri" pitchFamily="34" charset="0"/>
              </a:rPr>
              <a:t>uygundur</a:t>
            </a: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Analiz, bir iş görevinden kaynaklanan </a:t>
            </a:r>
            <a:r>
              <a:rPr lang="tr-TR" sz="2000" i="1" dirty="0" smtClean="0">
                <a:solidFill>
                  <a:srgbClr val="000000"/>
                </a:solidFill>
                <a:latin typeface="Calibri" pitchFamily="34" charset="0"/>
                <a:cs typeface="Calibri" pitchFamily="34" charset="0"/>
              </a:rPr>
              <a:t>tehlikelerin doğasını </a:t>
            </a:r>
            <a:r>
              <a:rPr lang="tr-TR" sz="2000" i="1" dirty="0">
                <a:solidFill>
                  <a:srgbClr val="000000"/>
                </a:solidFill>
                <a:latin typeface="Calibri" pitchFamily="34" charset="0"/>
                <a:cs typeface="Calibri" pitchFamily="34" charset="0"/>
              </a:rPr>
              <a:t>direkt olarak </a:t>
            </a:r>
            <a:r>
              <a:rPr lang="tr-TR" sz="2000" i="1" dirty="0" smtClean="0">
                <a:solidFill>
                  <a:srgbClr val="000000"/>
                </a:solidFill>
                <a:latin typeface="Calibri" pitchFamily="34" charset="0"/>
                <a:cs typeface="Calibri" pitchFamily="34" charset="0"/>
              </a:rPr>
              <a:t>irdeler</a:t>
            </a: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Güvenlik Analizi (JSA) olarak adlandırılan analiz dört aşamadan </a:t>
            </a:r>
            <a:r>
              <a:rPr lang="tr-TR" sz="2000" i="1" dirty="0" smtClean="0">
                <a:solidFill>
                  <a:srgbClr val="000000"/>
                </a:solidFill>
                <a:latin typeface="Calibri" pitchFamily="34" charset="0"/>
                <a:cs typeface="Calibri" pitchFamily="34" charset="0"/>
              </a:rPr>
              <a:t>oluşur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475" y="5451578"/>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Özellikler</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2376820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7" name="Tablo 16"/>
          <p:cNvGraphicFramePr>
            <a:graphicFrameLocks noGrp="1"/>
          </p:cNvGraphicFramePr>
          <p:nvPr>
            <p:extLst>
              <p:ext uri="{D42A27DB-BD31-4B8C-83A1-F6EECF244321}">
                <p14:modId xmlns:p14="http://schemas.microsoft.com/office/powerpoint/2010/main" val="647705308"/>
              </p:ext>
            </p:extLst>
          </p:nvPr>
        </p:nvGraphicFramePr>
        <p:xfrm>
          <a:off x="1690480" y="1163709"/>
          <a:ext cx="4053339" cy="792777"/>
        </p:xfrm>
        <a:graphic>
          <a:graphicData uri="http://schemas.openxmlformats.org/drawingml/2006/table">
            <a:tbl>
              <a:tblPr firstRow="1" bandRow="1">
                <a:tableStyleId>{5C22544A-7EE6-4342-B048-85BDC9FD1C3A}</a:tableStyleId>
              </a:tblPr>
              <a:tblGrid>
                <a:gridCol w="368617"/>
                <a:gridCol w="3684722"/>
              </a:tblGrid>
              <a:tr h="792777">
                <a:tc>
                  <a:txBody>
                    <a:bodyPr/>
                    <a:lstStyle/>
                    <a:p>
                      <a:pPr algn="ctr"/>
                      <a:r>
                        <a:rPr lang="tr-TR" sz="2000" dirty="0" smtClean="0">
                          <a:latin typeface="Calibri" pitchFamily="34" charset="0"/>
                          <a:cs typeface="Calibri" pitchFamily="34" charset="0"/>
                        </a:rPr>
                        <a:t>1</a:t>
                      </a:r>
                      <a:endParaRPr lang="tr-TR" sz="2000" dirty="0">
                        <a:latin typeface="Calibri" pitchFamily="34" charset="0"/>
                        <a:cs typeface="Calibri" pitchFamily="34" charset="0"/>
                      </a:endParaRPr>
                    </a:p>
                  </a:txBody>
                  <a:tcPr anchor="ctr">
                    <a:solidFill>
                      <a:srgbClr val="00B050"/>
                    </a:solidFill>
                  </a:tcPr>
                </a:tc>
                <a:tc>
                  <a:txBody>
                    <a:bodyPr/>
                    <a:lstStyle/>
                    <a:p>
                      <a:pPr algn="ctr"/>
                      <a:r>
                        <a:rPr lang="tr-TR" sz="2000" dirty="0" smtClean="0">
                          <a:solidFill>
                            <a:schemeClr val="tx1"/>
                          </a:solidFill>
                          <a:latin typeface="Calibri" pitchFamily="34" charset="0"/>
                          <a:cs typeface="Calibri" pitchFamily="34" charset="0"/>
                        </a:rPr>
                        <a:t>Yapı</a:t>
                      </a:r>
                    </a:p>
                  </a:txBody>
                  <a:tcPr anchor="ctr">
                    <a:solidFill>
                      <a:schemeClr val="bg1">
                        <a:lumMod val="85000"/>
                      </a:schemeClr>
                    </a:solidFill>
                  </a:tcPr>
                </a:tc>
              </a:tr>
            </a:tbl>
          </a:graphicData>
        </a:graphic>
      </p:graphicFrame>
      <p:graphicFrame>
        <p:nvGraphicFramePr>
          <p:cNvPr id="18" name="Tablo 17"/>
          <p:cNvGraphicFramePr>
            <a:graphicFrameLocks noGrp="1"/>
          </p:cNvGraphicFramePr>
          <p:nvPr>
            <p:extLst>
              <p:ext uri="{D42A27DB-BD31-4B8C-83A1-F6EECF244321}">
                <p14:modId xmlns:p14="http://schemas.microsoft.com/office/powerpoint/2010/main" val="96960110"/>
              </p:ext>
            </p:extLst>
          </p:nvPr>
        </p:nvGraphicFramePr>
        <p:xfrm>
          <a:off x="1704128" y="2487691"/>
          <a:ext cx="4053339" cy="792777"/>
        </p:xfrm>
        <a:graphic>
          <a:graphicData uri="http://schemas.openxmlformats.org/drawingml/2006/table">
            <a:tbl>
              <a:tblPr firstRow="1" bandRow="1">
                <a:tableStyleId>{5C22544A-7EE6-4342-B048-85BDC9FD1C3A}</a:tableStyleId>
              </a:tblPr>
              <a:tblGrid>
                <a:gridCol w="368617"/>
                <a:gridCol w="3684722"/>
              </a:tblGrid>
              <a:tr h="792777">
                <a:tc>
                  <a:txBody>
                    <a:bodyPr/>
                    <a:lstStyle/>
                    <a:p>
                      <a:pPr algn="ctr"/>
                      <a:r>
                        <a:rPr lang="tr-TR" sz="2000" dirty="0" smtClean="0">
                          <a:latin typeface="Calibri" pitchFamily="34" charset="0"/>
                          <a:cs typeface="Calibri" pitchFamily="34" charset="0"/>
                        </a:rPr>
                        <a:t>2</a:t>
                      </a:r>
                      <a:endParaRPr lang="tr-TR" sz="2000" dirty="0">
                        <a:latin typeface="Calibri" pitchFamily="34" charset="0"/>
                        <a:cs typeface="Calibri" pitchFamily="34" charset="0"/>
                      </a:endParaRPr>
                    </a:p>
                  </a:txBody>
                  <a:tcPr anchor="ctr">
                    <a:solidFill>
                      <a:srgbClr val="0066CC"/>
                    </a:solidFill>
                  </a:tcPr>
                </a:tc>
                <a:tc>
                  <a:txBody>
                    <a:bodyPr/>
                    <a:lstStyle/>
                    <a:p>
                      <a:pPr algn="ctr"/>
                      <a:r>
                        <a:rPr lang="tr-TR" sz="2000" dirty="0" smtClean="0">
                          <a:solidFill>
                            <a:schemeClr val="tx1"/>
                          </a:solidFill>
                          <a:latin typeface="Calibri" pitchFamily="34" charset="0"/>
                          <a:cs typeface="Calibri" pitchFamily="34" charset="0"/>
                        </a:rPr>
                        <a:t>Tehlikelerin Tanımlanması</a:t>
                      </a:r>
                    </a:p>
                  </a:txBody>
                  <a:tcPr anchor="ctr">
                    <a:solidFill>
                      <a:schemeClr val="bg1">
                        <a:lumMod val="85000"/>
                      </a:schemeClr>
                    </a:solidFill>
                  </a:tcPr>
                </a:tc>
              </a:tr>
            </a:tbl>
          </a:graphicData>
        </a:graphic>
      </p:graphicFrame>
      <p:graphicFrame>
        <p:nvGraphicFramePr>
          <p:cNvPr id="19" name="Tablo 18"/>
          <p:cNvGraphicFramePr>
            <a:graphicFrameLocks noGrp="1"/>
          </p:cNvGraphicFramePr>
          <p:nvPr>
            <p:extLst>
              <p:ext uri="{D42A27DB-BD31-4B8C-83A1-F6EECF244321}">
                <p14:modId xmlns:p14="http://schemas.microsoft.com/office/powerpoint/2010/main" val="1092499177"/>
              </p:ext>
            </p:extLst>
          </p:nvPr>
        </p:nvGraphicFramePr>
        <p:xfrm>
          <a:off x="1717776" y="3861110"/>
          <a:ext cx="4053339" cy="792777"/>
        </p:xfrm>
        <a:graphic>
          <a:graphicData uri="http://schemas.openxmlformats.org/drawingml/2006/table">
            <a:tbl>
              <a:tblPr firstRow="1" bandRow="1">
                <a:tableStyleId>{5C22544A-7EE6-4342-B048-85BDC9FD1C3A}</a:tableStyleId>
              </a:tblPr>
              <a:tblGrid>
                <a:gridCol w="368617"/>
                <a:gridCol w="3684722"/>
              </a:tblGrid>
              <a:tr h="792777">
                <a:tc>
                  <a:txBody>
                    <a:bodyPr/>
                    <a:lstStyle/>
                    <a:p>
                      <a:pPr algn="ctr"/>
                      <a:r>
                        <a:rPr lang="tr-TR" sz="2000" dirty="0" smtClean="0">
                          <a:latin typeface="Calibri" pitchFamily="34" charset="0"/>
                          <a:cs typeface="Calibri" pitchFamily="34" charset="0"/>
                        </a:rPr>
                        <a:t>3</a:t>
                      </a:r>
                      <a:endParaRPr lang="tr-TR" sz="2000" dirty="0">
                        <a:latin typeface="Calibri" pitchFamily="34" charset="0"/>
                        <a:cs typeface="Calibri" pitchFamily="34" charset="0"/>
                      </a:endParaRPr>
                    </a:p>
                  </a:txBody>
                  <a:tcPr anchor="ctr">
                    <a:solidFill>
                      <a:srgbClr val="FF0000"/>
                    </a:solidFill>
                  </a:tcPr>
                </a:tc>
                <a:tc>
                  <a:txBody>
                    <a:bodyPr/>
                    <a:lstStyle/>
                    <a:p>
                      <a:pPr algn="ctr"/>
                      <a:r>
                        <a:rPr lang="tr-TR" sz="2000" dirty="0" smtClean="0">
                          <a:solidFill>
                            <a:schemeClr val="tx1"/>
                          </a:solidFill>
                          <a:latin typeface="Calibri" pitchFamily="34" charset="0"/>
                          <a:cs typeface="Calibri" pitchFamily="34" charset="0"/>
                        </a:rPr>
                        <a:t>Risklere değer Biçilmesi</a:t>
                      </a:r>
                    </a:p>
                  </a:txBody>
                  <a:tcPr anchor="ctr">
                    <a:solidFill>
                      <a:schemeClr val="bg1">
                        <a:lumMod val="85000"/>
                      </a:schemeClr>
                    </a:solidFill>
                  </a:tcPr>
                </a:tc>
              </a:tr>
            </a:tbl>
          </a:graphicData>
        </a:graphic>
      </p:graphicFrame>
      <p:sp>
        <p:nvSpPr>
          <p:cNvPr id="2" name="Aşağı Ok 1"/>
          <p:cNvSpPr/>
          <p:nvPr/>
        </p:nvSpPr>
        <p:spPr bwMode="auto">
          <a:xfrm>
            <a:off x="3454195" y="1992573"/>
            <a:ext cx="668741" cy="409433"/>
          </a:xfrm>
          <a:prstGeom prst="downArrow">
            <a:avLst/>
          </a:prstGeom>
          <a:noFill/>
          <a:ln w="28575">
            <a:solidFill>
              <a:srgbClr val="4D4D4D"/>
            </a:solidFill>
            <a:prstDash val="sysDot"/>
            <a:round/>
            <a:headEnd/>
            <a:tailEnd/>
          </a:ln>
        </p:spPr>
        <p:txBody>
          <a:bodyPr rtlCol="0" anchor="ctr"/>
          <a:lstStyle/>
          <a:p>
            <a:pPr algn="ctr"/>
            <a:endParaRPr lang="tr-TR" dirty="0">
              <a:solidFill>
                <a:srgbClr val="000000"/>
              </a:solidFill>
            </a:endParaRPr>
          </a:p>
        </p:txBody>
      </p:sp>
      <p:sp>
        <p:nvSpPr>
          <p:cNvPr id="21" name="Aşağı Ok 20"/>
          <p:cNvSpPr/>
          <p:nvPr/>
        </p:nvSpPr>
        <p:spPr bwMode="auto">
          <a:xfrm>
            <a:off x="3467844" y="3366876"/>
            <a:ext cx="668741" cy="409433"/>
          </a:xfrm>
          <a:prstGeom prst="downArrow">
            <a:avLst/>
          </a:prstGeom>
          <a:noFill/>
          <a:ln w="28575">
            <a:solidFill>
              <a:srgbClr val="4D4D4D"/>
            </a:solidFill>
            <a:prstDash val="sysDot"/>
            <a:round/>
            <a:headEnd/>
            <a:tailEnd/>
          </a:ln>
        </p:spPr>
        <p:txBody>
          <a:bodyPr rtlCol="0" anchor="ctr"/>
          <a:lstStyle/>
          <a:p>
            <a:pPr algn="ctr"/>
            <a:endParaRPr lang="tr-TR" dirty="0">
              <a:solidFill>
                <a:srgbClr val="000000"/>
              </a:solidFill>
            </a:endParaRPr>
          </a:p>
        </p:txBody>
      </p:sp>
      <p:graphicFrame>
        <p:nvGraphicFramePr>
          <p:cNvPr id="20" name="Tablo 19"/>
          <p:cNvGraphicFramePr>
            <a:graphicFrameLocks noGrp="1"/>
          </p:cNvGraphicFramePr>
          <p:nvPr>
            <p:extLst>
              <p:ext uri="{D42A27DB-BD31-4B8C-83A1-F6EECF244321}">
                <p14:modId xmlns:p14="http://schemas.microsoft.com/office/powerpoint/2010/main" val="1743229480"/>
              </p:ext>
            </p:extLst>
          </p:nvPr>
        </p:nvGraphicFramePr>
        <p:xfrm>
          <a:off x="1728843" y="5261285"/>
          <a:ext cx="4053339" cy="792777"/>
        </p:xfrm>
        <a:graphic>
          <a:graphicData uri="http://schemas.openxmlformats.org/drawingml/2006/table">
            <a:tbl>
              <a:tblPr firstRow="1" bandRow="1">
                <a:tableStyleId>{5C22544A-7EE6-4342-B048-85BDC9FD1C3A}</a:tableStyleId>
              </a:tblPr>
              <a:tblGrid>
                <a:gridCol w="368617"/>
                <a:gridCol w="3684722"/>
              </a:tblGrid>
              <a:tr h="792777">
                <a:tc>
                  <a:txBody>
                    <a:bodyPr/>
                    <a:lstStyle/>
                    <a:p>
                      <a:pPr algn="ctr"/>
                      <a:r>
                        <a:rPr lang="tr-TR" sz="2000" dirty="0" smtClean="0">
                          <a:latin typeface="Calibri" pitchFamily="34" charset="0"/>
                          <a:cs typeface="Calibri" pitchFamily="34" charset="0"/>
                        </a:rPr>
                        <a:t>4</a:t>
                      </a:r>
                      <a:endParaRPr lang="tr-TR" sz="2000" dirty="0">
                        <a:latin typeface="Calibri" pitchFamily="34" charset="0"/>
                        <a:cs typeface="Calibri" pitchFamily="34" charset="0"/>
                      </a:endParaRPr>
                    </a:p>
                  </a:txBody>
                  <a:tcPr anchor="ctr">
                    <a:solidFill>
                      <a:srgbClr val="004074"/>
                    </a:solidFill>
                  </a:tcPr>
                </a:tc>
                <a:tc>
                  <a:txBody>
                    <a:bodyPr/>
                    <a:lstStyle/>
                    <a:p>
                      <a:pPr algn="ctr"/>
                      <a:r>
                        <a:rPr lang="tr-TR" sz="2000" dirty="0" smtClean="0">
                          <a:solidFill>
                            <a:schemeClr val="tx1"/>
                          </a:solidFill>
                          <a:latin typeface="Calibri" pitchFamily="34" charset="0"/>
                          <a:cs typeface="Calibri" pitchFamily="34" charset="0"/>
                        </a:rPr>
                        <a:t>Güvenlik Ölçüsü Önerisi</a:t>
                      </a:r>
                    </a:p>
                  </a:txBody>
                  <a:tcPr anchor="ctr">
                    <a:solidFill>
                      <a:schemeClr val="bg1">
                        <a:lumMod val="85000"/>
                      </a:schemeClr>
                    </a:solidFill>
                  </a:tcPr>
                </a:tc>
              </a:tr>
            </a:tbl>
          </a:graphicData>
        </a:graphic>
      </p:graphicFrame>
      <p:sp>
        <p:nvSpPr>
          <p:cNvPr id="22" name="Aşağı Ok 21"/>
          <p:cNvSpPr/>
          <p:nvPr/>
        </p:nvSpPr>
        <p:spPr bwMode="auto">
          <a:xfrm>
            <a:off x="3478911" y="4767051"/>
            <a:ext cx="668741" cy="409433"/>
          </a:xfrm>
          <a:prstGeom prst="downArrow">
            <a:avLst/>
          </a:prstGeom>
          <a:noFill/>
          <a:ln w="28575">
            <a:solidFill>
              <a:srgbClr val="4D4D4D"/>
            </a:solidFill>
            <a:prstDash val="sysDot"/>
            <a:round/>
            <a:headEnd/>
            <a:tailEnd/>
          </a:ln>
        </p:spPr>
        <p:txBody>
          <a:bodyPr rtlCol="0" anchor="ctr"/>
          <a:lstStyle/>
          <a:p>
            <a:pPr algn="ctr"/>
            <a:endParaRPr lang="tr-TR" dirty="0">
              <a:solidFill>
                <a:srgbClr val="000000"/>
              </a:solidFill>
            </a:endParaRPr>
          </a:p>
        </p:txBody>
      </p:sp>
    </p:spTree>
    <p:extLst>
      <p:ext uri="{BB962C8B-B14F-4D97-AF65-F5344CB8AC3E}">
        <p14:creationId xmlns:p14="http://schemas.microsoft.com/office/powerpoint/2010/main" val="3941825353"/>
      </p:ext>
    </p:extLst>
  </p:cSld>
  <p:clrMapOvr>
    <a:masterClrMapping/>
  </p:clrMapOvr>
  <p:transition>
    <p:fade/>
  </p:transition>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YAPI</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err="1">
                <a:solidFill>
                  <a:srgbClr val="000000"/>
                </a:solidFill>
                <a:latin typeface="Calibri" pitchFamily="34" charset="0"/>
                <a:cs typeface="Calibri" pitchFamily="34" charset="0"/>
              </a:rPr>
              <a:t>JSA'nın</a:t>
            </a:r>
            <a:r>
              <a:rPr lang="tr-TR" sz="2000" b="1" i="1" dirty="0">
                <a:solidFill>
                  <a:srgbClr val="000000"/>
                </a:solidFill>
                <a:latin typeface="Calibri" pitchFamily="34" charset="0"/>
                <a:cs typeface="Calibri" pitchFamily="34" charset="0"/>
              </a:rPr>
              <a:t> ilk </a:t>
            </a:r>
            <a:r>
              <a:rPr lang="tr-TR" sz="2000" b="1" i="1" dirty="0" smtClean="0">
                <a:solidFill>
                  <a:srgbClr val="000000"/>
                </a:solidFill>
                <a:latin typeface="Calibri" pitchFamily="34" charset="0"/>
                <a:cs typeface="Calibri" pitchFamily="34" charset="0"/>
              </a:rPr>
              <a:t>aşamasıdır. </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«Görev </a:t>
            </a:r>
            <a:r>
              <a:rPr lang="tr-TR" sz="2000" i="1" dirty="0">
                <a:solidFill>
                  <a:srgbClr val="000000"/>
                </a:solidFill>
                <a:latin typeface="Calibri" pitchFamily="34" charset="0"/>
                <a:cs typeface="Calibri" pitchFamily="34" charset="0"/>
              </a:rPr>
              <a:t>adımlarının veya alt görevlerin numaralandırılarak ayrıntılı olarak analiz edilmesi ve bu adımları </a:t>
            </a:r>
            <a:r>
              <a:rPr lang="tr-TR" sz="2000" i="1" dirty="0" smtClean="0">
                <a:solidFill>
                  <a:srgbClr val="000000"/>
                </a:solidFill>
                <a:latin typeface="Calibri" pitchFamily="34" charset="0"/>
                <a:cs typeface="Calibri" pitchFamily="34" charset="0"/>
              </a:rPr>
              <a:t>bozacak durumların ve </a:t>
            </a:r>
            <a:r>
              <a:rPr lang="tr-TR" sz="2000" i="1" dirty="0">
                <a:solidFill>
                  <a:srgbClr val="000000"/>
                </a:solidFill>
                <a:latin typeface="Calibri" pitchFamily="34" charset="0"/>
                <a:cs typeface="Calibri" pitchFamily="34" charset="0"/>
              </a:rPr>
              <a:t>yapının belirlenmesi temel anlayışını içerir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1665710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TEHLİKELERİN TANIMLANMASI</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Alt </a:t>
            </a:r>
            <a:r>
              <a:rPr lang="tr-TR" sz="2000" i="1" dirty="0">
                <a:solidFill>
                  <a:srgbClr val="000000"/>
                </a:solidFill>
                <a:latin typeface="Calibri" pitchFamily="34" charset="0"/>
                <a:cs typeface="Calibri" pitchFamily="34" charset="0"/>
              </a:rPr>
              <a:t>görevler birer birer gözden geçirilir. Böylece alt görevleri bozabilecek tehlikelerin özellikleri daha kolay anlaşılabilir.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Çeşitli sayıda sorular tehlikelerin tanımlanmasına yardımcı olmak </a:t>
            </a:r>
            <a:r>
              <a:rPr lang="tr-TR" sz="2000" i="1" dirty="0" smtClean="0">
                <a:solidFill>
                  <a:srgbClr val="000000"/>
                </a:solidFill>
                <a:latin typeface="Calibri" pitchFamily="34" charset="0"/>
                <a:cs typeface="Calibri" pitchFamily="34" charset="0"/>
              </a:rPr>
              <a:t>amacıyla sorulabilir</a:t>
            </a:r>
            <a:r>
              <a:rPr lang="tr-TR" sz="2000" i="1" dirty="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1777158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İSG YÖNETİMİ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«İSG </a:t>
            </a:r>
            <a:r>
              <a:rPr lang="tr-TR" sz="2000" b="1" i="1" dirty="0">
                <a:solidFill>
                  <a:srgbClr val="000000"/>
                </a:solidFill>
                <a:latin typeface="Calibri" pitchFamily="34" charset="0"/>
                <a:cs typeface="Calibri" pitchFamily="34" charset="0"/>
              </a:rPr>
              <a:t>yönetim sisteminin temel amacı işyerlerindeki </a:t>
            </a:r>
            <a:r>
              <a:rPr lang="tr-TR" sz="2000" b="1" i="1" dirty="0" smtClean="0">
                <a:solidFill>
                  <a:srgbClr val="000000"/>
                </a:solidFill>
                <a:latin typeface="Calibri" pitchFamily="34" charset="0"/>
                <a:cs typeface="Calibri" pitchFamily="34" charset="0"/>
              </a:rPr>
              <a:t>çalışma koşullarından </a:t>
            </a:r>
            <a:r>
              <a:rPr lang="tr-TR" sz="2000" b="1" i="1" dirty="0">
                <a:solidFill>
                  <a:srgbClr val="000000"/>
                </a:solidFill>
                <a:latin typeface="Calibri" pitchFamily="34" charset="0"/>
                <a:cs typeface="Calibri" pitchFamily="34" charset="0"/>
              </a:rPr>
              <a:t>kaynaklanan her türlü tehlike ve sağlık riskini azaltarak insan </a:t>
            </a:r>
            <a:r>
              <a:rPr lang="tr-TR" sz="2000" b="1" i="1" dirty="0" smtClean="0">
                <a:solidFill>
                  <a:srgbClr val="000000"/>
                </a:solidFill>
                <a:latin typeface="Calibri" pitchFamily="34" charset="0"/>
                <a:cs typeface="Calibri" pitchFamily="34" charset="0"/>
              </a:rPr>
              <a:t>sağlığını etkilemeyen </a:t>
            </a:r>
            <a:r>
              <a:rPr lang="tr-TR" sz="2000" b="1" i="1" dirty="0">
                <a:solidFill>
                  <a:srgbClr val="000000"/>
                </a:solidFill>
                <a:latin typeface="Calibri" pitchFamily="34" charset="0"/>
                <a:cs typeface="Calibri" pitchFamily="34" charset="0"/>
              </a:rPr>
              <a:t>seviyeye </a:t>
            </a:r>
            <a:r>
              <a:rPr lang="tr-TR" sz="2000" b="1" i="1" dirty="0" smtClean="0">
                <a:solidFill>
                  <a:srgbClr val="000000"/>
                </a:solidFill>
                <a:latin typeface="Calibri" pitchFamily="34" charset="0"/>
                <a:cs typeface="Calibri" pitchFamily="34" charset="0"/>
              </a:rPr>
              <a:t>düşürmek, işletmenin zarar ve hasara uğramasına engel olmaktır.»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87295622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Sorulabilecek Sorular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Hangi tip zarar gerçekleşebilir?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Zarar/Tehlike için bir çeklist kullanım </a:t>
            </a:r>
            <a:r>
              <a:rPr lang="tr-TR" sz="2000" i="1" dirty="0" smtClean="0">
                <a:solidFill>
                  <a:srgbClr val="000000"/>
                </a:solidFill>
                <a:latin typeface="Calibri" pitchFamily="34" charset="0"/>
                <a:cs typeface="Calibri" pitchFamily="34" charset="0"/>
              </a:rPr>
              <a:t>için hazırlanabilir </a:t>
            </a:r>
            <a:r>
              <a:rPr lang="tr-TR" sz="2000" i="1" dirty="0">
                <a:solidFill>
                  <a:srgbClr val="000000"/>
                </a:solidFill>
                <a:latin typeface="Calibri" pitchFamily="34" charset="0"/>
                <a:cs typeface="Calibri" pitchFamily="34" charset="0"/>
              </a:rPr>
              <a:t>mi?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Çalışma esnasında özel bir problem veya </a:t>
            </a:r>
            <a:r>
              <a:rPr lang="tr-TR" sz="2000" i="1" dirty="0" smtClean="0">
                <a:solidFill>
                  <a:srgbClr val="000000"/>
                </a:solidFill>
                <a:latin typeface="Calibri" pitchFamily="34" charset="0"/>
                <a:cs typeface="Calibri" pitchFamily="34" charset="0"/>
              </a:rPr>
              <a:t>sapma meydana </a:t>
            </a:r>
            <a:r>
              <a:rPr lang="tr-TR" sz="2000" i="1" dirty="0">
                <a:solidFill>
                  <a:srgbClr val="000000"/>
                </a:solidFill>
                <a:latin typeface="Calibri" pitchFamily="34" charset="0"/>
                <a:cs typeface="Calibri" pitchFamily="34" charset="0"/>
              </a:rPr>
              <a:t>çıkabilir mi?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Görevi yapmak için diğer bir yol var mı?</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Tehlikeli materyal, </a:t>
            </a:r>
            <a:r>
              <a:rPr lang="tr-TR" sz="2000" i="1" dirty="0" smtClean="0">
                <a:solidFill>
                  <a:srgbClr val="000000"/>
                </a:solidFill>
                <a:latin typeface="Calibri" pitchFamily="34" charset="0"/>
                <a:cs typeface="Calibri" pitchFamily="34" charset="0"/>
              </a:rPr>
              <a:t>teçhizat, </a:t>
            </a:r>
            <a:r>
              <a:rPr lang="tr-TR" sz="2000" i="1" dirty="0">
                <a:solidFill>
                  <a:srgbClr val="000000"/>
                </a:solidFill>
                <a:latin typeface="Calibri" pitchFamily="34" charset="0"/>
                <a:cs typeface="Calibri" pitchFamily="34" charset="0"/>
              </a:rPr>
              <a:t>makina </a:t>
            </a:r>
            <a:r>
              <a:rPr lang="tr-TR" sz="2000" i="1" dirty="0" smtClean="0">
                <a:solidFill>
                  <a:srgbClr val="000000"/>
                </a:solidFill>
                <a:latin typeface="Calibri" pitchFamily="34" charset="0"/>
                <a:cs typeface="Calibri" pitchFamily="34" charset="0"/>
              </a:rPr>
              <a:t>vb. içeriyor mu</a:t>
            </a:r>
            <a:r>
              <a:rPr lang="tr-TR" sz="2000" i="1" dirty="0">
                <a:solidFill>
                  <a:srgbClr val="000000"/>
                </a:solidFill>
                <a:latin typeface="Calibri" pitchFamily="34" charset="0"/>
                <a:cs typeface="Calibri" pitchFamily="34" charset="0"/>
              </a:rPr>
              <a:t>?</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görevi zor mu</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44086524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RİSKLERE DEĞER BİÇİLMESİ</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Tehlikelerin veya problemlerin </a:t>
            </a:r>
            <a:r>
              <a:rPr lang="tr-TR" sz="2000" i="1" dirty="0" smtClean="0">
                <a:solidFill>
                  <a:srgbClr val="000000"/>
                </a:solidFill>
                <a:latin typeface="Calibri" pitchFamily="34" charset="0"/>
                <a:cs typeface="Calibri" pitchFamily="34" charset="0"/>
              </a:rPr>
              <a:t>her birinin</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tanımlamasından </a:t>
            </a:r>
            <a:r>
              <a:rPr lang="tr-TR" sz="2000" i="1" dirty="0" smtClean="0">
                <a:solidFill>
                  <a:srgbClr val="000000"/>
                </a:solidFill>
                <a:latin typeface="Calibri" pitchFamily="34" charset="0"/>
                <a:cs typeface="Calibri" pitchFamily="34" charset="0"/>
              </a:rPr>
              <a:t>sonra, şiddetin </a:t>
            </a:r>
            <a:r>
              <a:rPr lang="tr-TR" sz="2000" i="1" dirty="0">
                <a:solidFill>
                  <a:srgbClr val="000000"/>
                </a:solidFill>
                <a:latin typeface="Calibri" pitchFamily="34" charset="0"/>
                <a:cs typeface="Calibri" pitchFamily="34" charset="0"/>
              </a:rPr>
              <a:t>sonucuna göre, </a:t>
            </a:r>
          </a:p>
          <a:p>
            <a:pPr algn="ctr">
              <a:spcAft>
                <a:spcPts val="0"/>
              </a:spcAft>
              <a:buClr>
                <a:srgbClr val="292929"/>
              </a:buClr>
              <a:defRPr/>
            </a:pPr>
            <a:r>
              <a:rPr lang="tr-TR" sz="2000" i="1" dirty="0">
                <a:solidFill>
                  <a:srgbClr val="000000"/>
                </a:solidFill>
                <a:latin typeface="Calibri" pitchFamily="34" charset="0"/>
                <a:cs typeface="Calibri" pitchFamily="34" charset="0"/>
              </a:rPr>
              <a:t>maruz kalabilecek kişi sayına ve </a:t>
            </a:r>
            <a:r>
              <a:rPr lang="tr-TR" sz="2000" i="1" dirty="0" smtClean="0">
                <a:solidFill>
                  <a:srgbClr val="000000"/>
                </a:solidFill>
                <a:latin typeface="Calibri" pitchFamily="34" charset="0"/>
                <a:cs typeface="Calibri" pitchFamily="34" charset="0"/>
              </a:rPr>
              <a:t>meydana </a:t>
            </a:r>
            <a:r>
              <a:rPr lang="tr-TR" sz="2000" i="1" dirty="0">
                <a:solidFill>
                  <a:srgbClr val="000000"/>
                </a:solidFill>
                <a:latin typeface="Calibri" pitchFamily="34" charset="0"/>
                <a:cs typeface="Calibri" pitchFamily="34" charset="0"/>
              </a:rPr>
              <a:t>gelme olasılığına </a:t>
            </a:r>
            <a:r>
              <a:rPr lang="tr-TR" sz="2000" i="1" dirty="0" smtClean="0">
                <a:solidFill>
                  <a:srgbClr val="000000"/>
                </a:solidFill>
                <a:latin typeface="Calibri" pitchFamily="34" charset="0"/>
                <a:cs typeface="Calibri" pitchFamily="34" charset="0"/>
              </a:rPr>
              <a:t>göre değer </a:t>
            </a:r>
            <a:r>
              <a:rPr lang="tr-TR" sz="2000" i="1" dirty="0">
                <a:solidFill>
                  <a:srgbClr val="000000"/>
                </a:solidFill>
                <a:latin typeface="Calibri" pitchFamily="34" charset="0"/>
                <a:cs typeface="Calibri" pitchFamily="34" charset="0"/>
              </a:rPr>
              <a:t>biçilir.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16621382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GÜVENLİK ÖLÇÜSÜ ÖNERİSİ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İş Güvenlik analizi için önerilen güvenlik ölçümünün büyük bir avantajı uygun </a:t>
            </a:r>
            <a:r>
              <a:rPr lang="tr-TR" sz="2000" i="1" dirty="0" smtClean="0">
                <a:solidFill>
                  <a:srgbClr val="000000"/>
                </a:solidFill>
                <a:latin typeface="Calibri" pitchFamily="34" charset="0"/>
                <a:cs typeface="Calibri" pitchFamily="34" charset="0"/>
              </a:rPr>
              <a:t>kontrol ölçümünün </a:t>
            </a:r>
            <a:r>
              <a:rPr lang="tr-TR" sz="2000" i="1" dirty="0">
                <a:solidFill>
                  <a:srgbClr val="000000"/>
                </a:solidFill>
                <a:latin typeface="Calibri" pitchFamily="34" charset="0"/>
                <a:cs typeface="Calibri" pitchFamily="34" charset="0"/>
              </a:rPr>
              <a:t>oldukça kolay üretilebilmesidir.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Bu aşamada yapılabilecek bir çaba da </a:t>
            </a:r>
            <a:r>
              <a:rPr lang="tr-TR" sz="2000" i="1" dirty="0" smtClean="0">
                <a:solidFill>
                  <a:srgbClr val="000000"/>
                </a:solidFill>
                <a:latin typeface="Calibri" pitchFamily="34" charset="0"/>
                <a:cs typeface="Calibri" pitchFamily="34" charset="0"/>
              </a:rPr>
              <a:t>riskin azaltılması </a:t>
            </a:r>
            <a:r>
              <a:rPr lang="tr-TR" sz="2000" i="1" dirty="0">
                <a:solidFill>
                  <a:srgbClr val="000000"/>
                </a:solidFill>
                <a:latin typeface="Calibri" pitchFamily="34" charset="0"/>
                <a:cs typeface="Calibri" pitchFamily="34" charset="0"/>
              </a:rPr>
              <a:t>için o görevde tehlike/riske giden yol boyunca  öneride </a:t>
            </a:r>
            <a:r>
              <a:rPr lang="tr-TR" sz="2000" i="1" dirty="0" smtClean="0">
                <a:solidFill>
                  <a:srgbClr val="000000"/>
                </a:solidFill>
                <a:latin typeface="Calibri" pitchFamily="34" charset="0"/>
                <a:cs typeface="Calibri" pitchFamily="34" charset="0"/>
              </a:rPr>
              <a:t>bulunmaktır.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8057925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Ölçümler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Şunlara Başvurabilir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Ekipman </a:t>
            </a:r>
            <a:r>
              <a:rPr lang="tr-TR" sz="2000" i="1" dirty="0">
                <a:solidFill>
                  <a:srgbClr val="000000"/>
                </a:solidFill>
                <a:latin typeface="Calibri" pitchFamily="34" charset="0"/>
                <a:cs typeface="Calibri" pitchFamily="34" charset="0"/>
              </a:rPr>
              <a:t>ve yardımcı görevler,</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görev programı ve </a:t>
            </a:r>
            <a:r>
              <a:rPr lang="tr-TR" sz="2000" i="1" dirty="0" smtClean="0">
                <a:solidFill>
                  <a:srgbClr val="000000"/>
                </a:solidFill>
                <a:latin typeface="Calibri" pitchFamily="34" charset="0"/>
                <a:cs typeface="Calibri" pitchFamily="34" charset="0"/>
              </a:rPr>
              <a:t>metotları </a:t>
            </a:r>
            <a:r>
              <a:rPr lang="tr-TR" sz="2000" i="1" dirty="0">
                <a:solidFill>
                  <a:srgbClr val="000000"/>
                </a:solidFill>
                <a:latin typeface="Calibri" pitchFamily="34" charset="0"/>
                <a:cs typeface="Calibri" pitchFamily="34" charset="0"/>
              </a:rPr>
              <a:t>( eğer uygulanabilir </a:t>
            </a:r>
            <a:r>
              <a:rPr lang="tr-TR" sz="2000" i="1" dirty="0" smtClean="0">
                <a:solidFill>
                  <a:srgbClr val="000000"/>
                </a:solidFill>
                <a:latin typeface="Calibri" pitchFamily="34" charset="0"/>
                <a:cs typeface="Calibri" pitchFamily="34" charset="0"/>
              </a:rPr>
              <a:t>ise </a:t>
            </a:r>
            <a:r>
              <a:rPr lang="tr-TR" sz="2000" i="1" dirty="0">
                <a:solidFill>
                  <a:srgbClr val="000000"/>
                </a:solidFill>
                <a:latin typeface="Calibri" pitchFamily="34" charset="0"/>
                <a:cs typeface="Calibri" pitchFamily="34" charset="0"/>
              </a:rPr>
              <a:t>alternatif </a:t>
            </a:r>
            <a:r>
              <a:rPr lang="tr-TR" sz="2000" i="1" dirty="0" smtClean="0">
                <a:solidFill>
                  <a:srgbClr val="000000"/>
                </a:solidFill>
                <a:latin typeface="Calibri" pitchFamily="34" charset="0"/>
                <a:cs typeface="Calibri" pitchFamily="34" charset="0"/>
              </a:rPr>
              <a:t>metot </a:t>
            </a:r>
            <a:r>
              <a:rPr lang="tr-TR" sz="2000" i="1" dirty="0">
                <a:solidFill>
                  <a:srgbClr val="000000"/>
                </a:solidFill>
                <a:latin typeface="Calibri" pitchFamily="34" charset="0"/>
                <a:cs typeface="Calibri" pitchFamily="34" charset="0"/>
              </a:rPr>
              <a:t>kullan),</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Belirli görevler için ihtiyaçların giderilmesi,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emirleri, eğitimler vb. geliştirilip düzenlenmesi,</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Zor durumları nasıl ele almak gerektiğinin planlanması,</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Güvenlik aygıtları, </a:t>
            </a:r>
            <a:r>
              <a:rPr lang="tr-TR" sz="2000" i="1" dirty="0" err="1">
                <a:solidFill>
                  <a:srgbClr val="000000"/>
                </a:solidFill>
                <a:latin typeface="Calibri" pitchFamily="34" charset="0"/>
                <a:cs typeface="Calibri" pitchFamily="34" charset="0"/>
              </a:rPr>
              <a:t>dedektör</a:t>
            </a:r>
            <a:r>
              <a:rPr lang="tr-TR" sz="2000" i="1" dirty="0">
                <a:solidFill>
                  <a:srgbClr val="000000"/>
                </a:solidFill>
                <a:latin typeface="Calibri" pitchFamily="34" charset="0"/>
                <a:cs typeface="Calibri" pitchFamily="34" charset="0"/>
              </a:rPr>
              <a:t> vb. güvenlik cihazlarını kurulması,</a:t>
            </a:r>
          </a:p>
          <a:p>
            <a:pPr marL="360000" indent="-216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Kişisel koruyucu </a:t>
            </a:r>
            <a:r>
              <a:rPr lang="tr-TR" sz="2000" i="1" dirty="0" smtClean="0">
                <a:solidFill>
                  <a:srgbClr val="000000"/>
                </a:solidFill>
                <a:latin typeface="Calibri" pitchFamily="34" charset="0"/>
                <a:cs typeface="Calibri" pitchFamily="34" charset="0"/>
              </a:rPr>
              <a:t>teçhizatın </a:t>
            </a:r>
            <a:r>
              <a:rPr lang="tr-TR" sz="2000" i="1" dirty="0">
                <a:solidFill>
                  <a:srgbClr val="000000"/>
                </a:solidFill>
                <a:latin typeface="Calibri" pitchFamily="34" charset="0"/>
                <a:cs typeface="Calibri" pitchFamily="34" charset="0"/>
              </a:rPr>
              <a:t>mutlaka kullanılmasını </a:t>
            </a:r>
            <a:r>
              <a:rPr lang="tr-TR" sz="2000" i="1" dirty="0" smtClean="0">
                <a:solidFill>
                  <a:srgbClr val="000000"/>
                </a:solidFill>
                <a:latin typeface="Calibri" pitchFamily="34" charset="0"/>
                <a:cs typeface="Calibri" pitchFamily="34" charset="0"/>
              </a:rPr>
              <a:t>sağlayacak </a:t>
            </a:r>
            <a:r>
              <a:rPr lang="tr-TR" sz="2000" i="1" dirty="0">
                <a:solidFill>
                  <a:srgbClr val="000000"/>
                </a:solidFill>
                <a:latin typeface="Calibri" pitchFamily="34" charset="0"/>
                <a:cs typeface="Calibri" pitchFamily="34" charset="0"/>
              </a:rPr>
              <a:t>tedbir </a:t>
            </a:r>
            <a:r>
              <a:rPr lang="tr-TR" sz="2000" i="1" dirty="0" smtClean="0">
                <a:solidFill>
                  <a:srgbClr val="000000"/>
                </a:solidFill>
                <a:latin typeface="Calibri" pitchFamily="34" charset="0"/>
                <a:cs typeface="Calibri" pitchFamily="34" charset="0"/>
              </a:rPr>
              <a:t>alınması,</a:t>
            </a:r>
            <a:endParaRPr lang="tr-TR" sz="2000" i="1" dirty="0">
              <a:solidFill>
                <a:srgbClr val="000000"/>
              </a:solidFill>
              <a:latin typeface="Calibri" pitchFamily="34" charset="0"/>
              <a:cs typeface="Calibri" pitchFamily="34" charset="0"/>
            </a:endParaRPr>
          </a:p>
          <a:p>
            <a:pPr marL="360000" indent="-216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630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416941914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JSA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759742817"/>
              </p:ext>
            </p:extLst>
          </p:nvPr>
        </p:nvGraphicFramePr>
        <p:xfrm>
          <a:off x="1552574" y="1057275"/>
          <a:ext cx="5695951" cy="2406310"/>
        </p:xfrm>
        <a:graphic>
          <a:graphicData uri="http://schemas.openxmlformats.org/drawingml/2006/table">
            <a:tbl>
              <a:tblPr firstRow="1" bandRow="1">
                <a:effectLst>
                  <a:innerShdw blurRad="114300">
                    <a:prstClr val="black"/>
                  </a:innerShdw>
                </a:effectLst>
                <a:tableStyleId>{5C22544A-7EE6-4342-B048-85BDC9FD1C3A}</a:tableStyleId>
              </a:tblPr>
              <a:tblGrid>
                <a:gridCol w="234950"/>
                <a:gridCol w="2232026"/>
                <a:gridCol w="3228975"/>
              </a:tblGrid>
              <a:tr h="418250">
                <a:tc rowSpan="6">
                  <a:txBody>
                    <a:bodyPr/>
                    <a:lstStyle/>
                    <a:p>
                      <a:pPr algn="ctr"/>
                      <a:endParaRPr lang="tr-TR" sz="300" b="1" dirty="0">
                        <a:latin typeface="Cambria" pitchFamily="18" charset="0"/>
                        <a:cs typeface="Calibri" pitchFamily="34" charset="0"/>
                      </a:endParaRPr>
                    </a:p>
                  </a:txBody>
                  <a:tcPr vert="wordArtVert" anchor="ctr">
                    <a:solidFill>
                      <a:srgbClr val="00B050"/>
                    </a:solidFill>
                  </a:tcPr>
                </a:tc>
                <a:tc gridSpan="2">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Bir İş Yapılırken Tehlikenin Gerçekleşme İhtimali</a:t>
                      </a:r>
                    </a:p>
                  </a:txBody>
                  <a:tcPr marL="9525" marR="9525" marT="9525" marB="0" anchor="ctr">
                    <a:solidFill>
                      <a:schemeClr val="accent3">
                        <a:lumMod val="50000"/>
                      </a:schemeClr>
                    </a:solidFill>
                  </a:tcPr>
                </a:tc>
                <a:tc hMerge="1">
                  <a:txBody>
                    <a:bodyPr/>
                    <a:lstStyle/>
                    <a:p>
                      <a:pPr algn="l" fontAlgn="ct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97612">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OLASILIK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DERECELENDİRME</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97612">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Sık Sık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 Saat veya Daha Fazla</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r h="397612">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Ara Sıra</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6 – 9 Saat</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r h="397612">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Seyrek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3 – 5 Saat</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r h="397612">
                <a:tc vMerge="1">
                  <a:txBody>
                    <a:bodyPr/>
                    <a:lstStyle/>
                    <a:p>
                      <a:pPr algn="ctr"/>
                      <a:endParaRPr lang="tr-TR" sz="2400" b="1" dirty="0">
                        <a:latin typeface="Cambria" pitchFamily="18" charset="0"/>
                        <a:cs typeface="Calibri" pitchFamily="34" charset="0"/>
                      </a:endParaRPr>
                    </a:p>
                  </a:txBody>
                  <a:tcPr anchor="ctr">
                    <a:solidFill>
                      <a:srgbClr val="00B050"/>
                    </a:solidFill>
                  </a:tcPr>
                </a:tc>
                <a:tc>
                  <a:txBody>
                    <a:bodyPr/>
                    <a:lstStyle/>
                    <a:p>
                      <a:pPr lvl="0"/>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Seyrek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r>
                        <a:rPr lang="tr-TR" b="0" dirty="0" smtClean="0"/>
                        <a:t>Olası Olmayan</a:t>
                      </a:r>
                      <a:endParaRPr lang="tr-TR" b="0" dirty="0"/>
                    </a:p>
                  </a:txBody>
                  <a:tcPr marL="108000" marR="9525" marT="9525" marB="0" anchor="ctr">
                    <a:solidFill>
                      <a:schemeClr val="bg1">
                        <a:lumMod val="85000"/>
                      </a:schemeClr>
                    </a:solidFill>
                  </a:tcPr>
                </a:tc>
              </a:tr>
            </a:tbl>
          </a:graphicData>
        </a:graphic>
      </p:graphicFrame>
      <p:graphicFrame>
        <p:nvGraphicFramePr>
          <p:cNvPr id="5" name="Tablo 4"/>
          <p:cNvGraphicFramePr>
            <a:graphicFrameLocks noGrp="1"/>
          </p:cNvGraphicFramePr>
          <p:nvPr>
            <p:extLst>
              <p:ext uri="{D42A27DB-BD31-4B8C-83A1-F6EECF244321}">
                <p14:modId xmlns:p14="http://schemas.microsoft.com/office/powerpoint/2010/main" val="1150438040"/>
              </p:ext>
            </p:extLst>
          </p:nvPr>
        </p:nvGraphicFramePr>
        <p:xfrm>
          <a:off x="123824" y="3525838"/>
          <a:ext cx="8877301" cy="2579686"/>
        </p:xfrm>
        <a:graphic>
          <a:graphicData uri="http://schemas.openxmlformats.org/drawingml/2006/table">
            <a:tbl>
              <a:tblPr firstRow="1" bandRow="1">
                <a:effectLst>
                  <a:innerShdw blurRad="114300">
                    <a:prstClr val="black"/>
                  </a:innerShdw>
                </a:effectLst>
                <a:tableStyleId>{5C22544A-7EE6-4342-B048-85BDC9FD1C3A}</a:tableStyleId>
              </a:tblPr>
              <a:tblGrid>
                <a:gridCol w="324038"/>
                <a:gridCol w="1690878"/>
                <a:gridCol w="6862385"/>
              </a:tblGrid>
              <a:tr h="421916">
                <a:tc rowSpan="5">
                  <a:txBody>
                    <a:bodyPr/>
                    <a:lstStyle/>
                    <a:p>
                      <a:endParaRPr lang="tr-TR" dirty="0"/>
                    </a:p>
                  </a:txBody>
                  <a:tcPr vert="wordArtVert" anchor="ctr">
                    <a:solidFill>
                      <a:srgbClr val="00B050"/>
                    </a:solidFill>
                  </a:tcPr>
                </a:tc>
                <a:tc gridSpan="2">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Bir İş Yapılırken Karşılaşılacak Tehlikenin Şiddeti</a:t>
                      </a:r>
                    </a:p>
                  </a:txBody>
                  <a:tcPr marL="9525" marR="9525" marT="9525" marB="0" anchor="ctr">
                    <a:solidFill>
                      <a:schemeClr val="accent3">
                        <a:lumMod val="50000"/>
                      </a:schemeClr>
                    </a:solidFill>
                  </a:tcPr>
                </a:tc>
                <a:tc hMerge="1">
                  <a:txBody>
                    <a:bodyPr/>
                    <a:lstStyle/>
                    <a:p>
                      <a:pPr algn="l" fontAlgn="ct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42191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 POTANSİYELİ</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DERECELENDİRME</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42191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 </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Geçici sakatlığa, hastalığa/yaralanmaya yol açacak durum/koşul</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r h="656969">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 yaralanma/hastalığa, bunların sonunda iş günü kaybına ve ekipman veya malzeme kaybına neden olan koşul veya iş</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r h="656969">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lvl="0"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İnsan yaşamını tehlikeye düşürecek, kalıcı sakatlığa yol açacak yada iş gücü, ekipman/malzeme kaybına neden olacak durum</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108000"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2209677296"/>
      </p:ext>
    </p:extLst>
  </p:cSld>
  <p:clrMapOvr>
    <a:masterClrMapping/>
  </p:clrMapOvr>
  <p:transition>
    <p:fade/>
  </p:transition>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SEÇİM DİYAGRAMI</a:t>
            </a: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4" name="Tablo 3"/>
          <p:cNvGraphicFramePr>
            <a:graphicFrameLocks noGrp="1"/>
          </p:cNvGraphicFramePr>
          <p:nvPr>
            <p:extLst>
              <p:ext uri="{D42A27DB-BD31-4B8C-83A1-F6EECF244321}">
                <p14:modId xmlns:p14="http://schemas.microsoft.com/office/powerpoint/2010/main" val="748598749"/>
              </p:ext>
            </p:extLst>
          </p:nvPr>
        </p:nvGraphicFramePr>
        <p:xfrm>
          <a:off x="356846" y="1254124"/>
          <a:ext cx="8452270" cy="3698875"/>
        </p:xfrm>
        <a:graphic>
          <a:graphicData uri="http://schemas.openxmlformats.org/drawingml/2006/table">
            <a:tbl>
              <a:tblPr firstRow="1" bandRow="1">
                <a:effectLst>
                  <a:innerShdw blurRad="114300">
                    <a:prstClr val="black"/>
                  </a:innerShdw>
                </a:effectLst>
                <a:tableStyleId>{5940675A-B579-460E-94D1-54222C63F5DA}</a:tableStyleId>
              </a:tblPr>
              <a:tblGrid>
                <a:gridCol w="1782127"/>
                <a:gridCol w="1396075"/>
                <a:gridCol w="1318517"/>
                <a:gridCol w="1318517"/>
                <a:gridCol w="1318517"/>
                <a:gridCol w="1318517"/>
              </a:tblGrid>
              <a:tr h="725999">
                <a:tc rowSpan="2" gridSpan="2">
                  <a:txBody>
                    <a:bodyPr/>
                    <a:lstStyle/>
                    <a:p>
                      <a:pPr algn="ctr"/>
                      <a:r>
                        <a:rPr lang="tr-TR" sz="2400" b="1" dirty="0" smtClean="0">
                          <a:solidFill>
                            <a:schemeClr val="tx1"/>
                          </a:solidFill>
                          <a:latin typeface="Calibri" pitchFamily="34" charset="0"/>
                          <a:cs typeface="Calibri" pitchFamily="34" charset="0"/>
                        </a:rPr>
                        <a:t>JSA</a:t>
                      </a: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rowSpan="2" hMerge="1">
                  <a:txBody>
                    <a:bodyPr/>
                    <a:lstStyle/>
                    <a:p>
                      <a:pPr algn="ctr"/>
                      <a:endParaRPr lang="tr-TR" sz="2000" b="1" dirty="0">
                        <a:solidFill>
                          <a:schemeClr val="tx1"/>
                        </a:solidFill>
                        <a:latin typeface="Calibri" pitchFamily="34" charset="0"/>
                        <a:cs typeface="Calibri" pitchFamily="34" charset="0"/>
                      </a:endParaRPr>
                    </a:p>
                  </a:txBody>
                  <a:tcPr anchor="ctr" anchorCtr="1">
                    <a:solidFill>
                      <a:schemeClr val="bg1">
                        <a:lumMod val="95000"/>
                      </a:schemeClr>
                    </a:solidFill>
                  </a:tcPr>
                </a:tc>
                <a:tc gridSpan="4">
                  <a:txBody>
                    <a:bodyPr/>
                    <a:lstStyle/>
                    <a:p>
                      <a:pPr algn="ctr"/>
                      <a:r>
                        <a:rPr lang="tr-TR" sz="2400" b="1" i="0" dirty="0" smtClean="0">
                          <a:solidFill>
                            <a:schemeClr val="tx1"/>
                          </a:solidFill>
                          <a:latin typeface="Calibri" pitchFamily="34" charset="0"/>
                          <a:cs typeface="Calibri" pitchFamily="34" charset="0"/>
                        </a:rPr>
                        <a:t>OLASIK</a:t>
                      </a:r>
                      <a:endParaRPr lang="tr-TR" sz="2400" b="1" i="0"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r>
              <a:tr h="794879">
                <a:tc gridSpan="2" v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hMerge="1" vMerge="1">
                  <a:txBody>
                    <a:bodyPr/>
                    <a:lstStyle/>
                    <a:p>
                      <a:pPr algn="ctr"/>
                      <a:endParaRPr lang="tr-TR" sz="2000" b="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600" b="1" i="1" dirty="0" smtClean="0">
                          <a:solidFill>
                            <a:schemeClr val="tx1"/>
                          </a:solidFill>
                          <a:latin typeface="Calibri" pitchFamily="34" charset="0"/>
                          <a:cs typeface="Calibri" pitchFamily="34" charset="0"/>
                        </a:rPr>
                        <a:t>SIK SIK</a:t>
                      </a:r>
                      <a:endParaRPr lang="tr-TR" sz="16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600" b="1" i="1" dirty="0" smtClean="0">
                          <a:solidFill>
                            <a:schemeClr val="tx1"/>
                          </a:solidFill>
                          <a:latin typeface="Calibri" pitchFamily="34" charset="0"/>
                          <a:cs typeface="Calibri" pitchFamily="34" charset="0"/>
                        </a:rPr>
                        <a:t>ARA SIRA</a:t>
                      </a:r>
                      <a:endParaRPr lang="tr-TR" sz="16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600" b="1" i="1" dirty="0" smtClean="0">
                          <a:solidFill>
                            <a:schemeClr val="tx1"/>
                          </a:solidFill>
                          <a:latin typeface="Calibri" pitchFamily="34" charset="0"/>
                          <a:cs typeface="Calibri" pitchFamily="34" charset="0"/>
                        </a:rPr>
                        <a:t>SEYREK</a:t>
                      </a:r>
                      <a:endParaRPr lang="tr-TR" sz="16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600" b="1" i="1" dirty="0" smtClean="0">
                          <a:solidFill>
                            <a:schemeClr val="tx1"/>
                          </a:solidFill>
                          <a:latin typeface="Calibri" pitchFamily="34" charset="0"/>
                          <a:cs typeface="Calibri" pitchFamily="34" charset="0"/>
                        </a:rPr>
                        <a:t>ÇOK SEYREK</a:t>
                      </a:r>
                      <a:endParaRPr lang="tr-TR" sz="1600" b="1" i="1" dirty="0">
                        <a:solidFill>
                          <a:schemeClr val="tx1"/>
                        </a:solidFill>
                        <a:latin typeface="Calibri" pitchFamily="34" charset="0"/>
                        <a:cs typeface="Calibri" pitchFamily="34" charset="0"/>
                      </a:endParaRPr>
                    </a:p>
                  </a:txBody>
                  <a:tcPr anchor="ctr" anchorCtr="1">
                    <a:solidFill>
                      <a:schemeClr val="bg1">
                        <a:lumMod val="95000"/>
                      </a:schemeClr>
                    </a:solidFill>
                  </a:tcPr>
                </a:tc>
              </a:tr>
              <a:tr h="725999">
                <a:tc rowSpan="3">
                  <a:txBody>
                    <a:bodyPr/>
                    <a:lstStyle/>
                    <a:p>
                      <a:pPr algn="ctr"/>
                      <a:r>
                        <a:rPr lang="tr-TR" sz="2400" b="1" i="0" dirty="0" smtClean="0">
                          <a:solidFill>
                            <a:schemeClr val="tx1"/>
                          </a:solidFill>
                          <a:latin typeface="Calibri" pitchFamily="34" charset="0"/>
                          <a:cs typeface="Calibri" pitchFamily="34" charset="0"/>
                        </a:rPr>
                        <a:t>POTANSİYEL</a:t>
                      </a:r>
                      <a:endParaRPr lang="tr-TR" sz="2400" b="1" i="0"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2000" b="1" i="1" dirty="0" smtClean="0">
                          <a:solidFill>
                            <a:schemeClr val="tx1"/>
                          </a:solidFill>
                          <a:latin typeface="Calibri" pitchFamily="34" charset="0"/>
                          <a:cs typeface="Calibri" pitchFamily="34" charset="0"/>
                        </a:rPr>
                        <a:t>HAFİF</a:t>
                      </a:r>
                      <a:endParaRPr lang="tr-TR" sz="20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nchorCtr="1">
                    <a:solidFill>
                      <a:srgbClr val="00B0F0"/>
                    </a:solidFill>
                  </a:tcPr>
                </a:tc>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nchorCtr="1">
                    <a:solidFill>
                      <a:srgbClr val="00B0F0"/>
                    </a:solidFill>
                  </a:tcPr>
                </a:tc>
              </a:tr>
              <a:tr h="725999">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2000" b="1" i="1" dirty="0" smtClean="0">
                          <a:solidFill>
                            <a:schemeClr val="tx1"/>
                          </a:solidFill>
                          <a:latin typeface="Calibri" pitchFamily="34" charset="0"/>
                          <a:cs typeface="Calibri" pitchFamily="34" charset="0"/>
                        </a:rPr>
                        <a:t>ORTA</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8</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6</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nchorCtr="1">
                    <a:solidFill>
                      <a:srgbClr val="00B0F0"/>
                    </a:solidFill>
                  </a:tcPr>
                </a:tc>
              </a:tr>
              <a:tr h="725999">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2000" b="1" i="1" dirty="0" smtClean="0">
                          <a:solidFill>
                            <a:schemeClr val="tx1"/>
                          </a:solidFill>
                          <a:latin typeface="Calibri" pitchFamily="34" charset="0"/>
                          <a:cs typeface="Calibri" pitchFamily="34" charset="0"/>
                        </a:rPr>
                        <a:t>CİDDİ</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12</a:t>
                      </a:r>
                      <a:endParaRPr lang="tr-TR" sz="2000" b="1" dirty="0">
                        <a:solidFill>
                          <a:schemeClr val="tx1"/>
                        </a:solidFill>
                        <a:latin typeface="Cambria" pitchFamily="18" charset="0"/>
                      </a:endParaRPr>
                    </a:p>
                  </a:txBody>
                  <a:tcPr anchor="ctr" anchorCtr="1">
                    <a:solidFill>
                      <a:srgbClr val="FF0000"/>
                    </a:solidFill>
                  </a:tcPr>
                </a:tc>
                <a:tc>
                  <a:txBody>
                    <a:bodyPr/>
                    <a:lstStyle/>
                    <a:p>
                      <a:pPr algn="ctr"/>
                      <a:r>
                        <a:rPr lang="tr-TR" sz="2000" b="1" dirty="0" smtClean="0">
                          <a:solidFill>
                            <a:schemeClr val="tx1"/>
                          </a:solidFill>
                          <a:latin typeface="Cambria" pitchFamily="18" charset="0"/>
                        </a:rPr>
                        <a:t>9</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6</a:t>
                      </a:r>
                      <a:endParaRPr lang="tr-TR" sz="2000" b="1" dirty="0">
                        <a:solidFill>
                          <a:schemeClr val="tx1"/>
                        </a:solidFill>
                        <a:latin typeface="Cambria" pitchFamily="18" charset="0"/>
                      </a:endParaRPr>
                    </a:p>
                  </a:txBody>
                  <a:tcPr anchor="ctr" anchorCtr="1">
                    <a:solidFill>
                      <a:srgbClr val="FFFF00"/>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nchorCtr="1">
                    <a:solidFill>
                      <a:srgbClr val="FFFF00"/>
                    </a:solidFill>
                  </a:tcPr>
                </a:tc>
              </a:tr>
            </a:tbl>
          </a:graphicData>
        </a:graphic>
      </p:graphicFrame>
    </p:spTree>
    <p:extLst>
      <p:ext uri="{BB962C8B-B14F-4D97-AF65-F5344CB8AC3E}">
        <p14:creationId xmlns:p14="http://schemas.microsoft.com/office/powerpoint/2010/main" val="3651977864"/>
      </p:ext>
    </p:extLst>
  </p:cSld>
  <p:clrMapOvr>
    <a:masterClrMapping/>
  </p:clrMapOvr>
  <p:transition>
    <p:fade/>
  </p:transition>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o 1"/>
          <p:cNvGraphicFramePr>
            <a:graphicFrameLocks noGrp="1"/>
          </p:cNvGraphicFramePr>
          <p:nvPr>
            <p:extLst>
              <p:ext uri="{D42A27DB-BD31-4B8C-83A1-F6EECF244321}">
                <p14:modId xmlns:p14="http://schemas.microsoft.com/office/powerpoint/2010/main" val="2746281981"/>
              </p:ext>
            </p:extLst>
          </p:nvPr>
        </p:nvGraphicFramePr>
        <p:xfrm>
          <a:off x="61278" y="1130758"/>
          <a:ext cx="8987188" cy="5440110"/>
        </p:xfrm>
        <a:graphic>
          <a:graphicData uri="http://schemas.openxmlformats.org/drawingml/2006/table">
            <a:tbl>
              <a:tblPr firstRow="1" firstCol="1" bandRow="1"/>
              <a:tblGrid>
                <a:gridCol w="1193473"/>
                <a:gridCol w="1031581"/>
                <a:gridCol w="1431231"/>
                <a:gridCol w="1204895"/>
                <a:gridCol w="1437066"/>
                <a:gridCol w="1344471"/>
                <a:gridCol w="1344471"/>
              </a:tblGrid>
              <a:tr h="374323">
                <a:tc gridSpan="7">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İŞ</a:t>
                      </a:r>
                      <a:r>
                        <a:rPr lang="tr-TR" sz="2000" b="1" i="1" baseline="0" dirty="0" smtClean="0">
                          <a:solidFill>
                            <a:schemeClr val="bg1"/>
                          </a:solidFill>
                          <a:effectLst/>
                          <a:latin typeface="Cambria" pitchFamily="18" charset="0"/>
                          <a:ea typeface="Times New Roman"/>
                          <a:cs typeface="Times New Roman"/>
                        </a:rPr>
                        <a:t> SAĞLIĞI GÜVENLİĞİ RİSK DEĞERLENDİRME FORMU</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464230">
                <a:tc>
                  <a:txBody>
                    <a:bodyPr/>
                    <a:lstStyle/>
                    <a:p>
                      <a:pPr algn="ctr">
                        <a:spcAft>
                          <a:spcPts val="0"/>
                        </a:spcAft>
                      </a:pPr>
                      <a:r>
                        <a:rPr lang="tr-TR" sz="2000" b="0" i="1" dirty="0" smtClean="0">
                          <a:effectLst/>
                          <a:latin typeface="Calibri" pitchFamily="34" charset="0"/>
                          <a:cs typeface="Calibri" pitchFamily="34" charset="0"/>
                        </a:rPr>
                        <a:t>Yer </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r>
                        <a:rPr lang="tr-TR" sz="2000" b="0" i="1" dirty="0" smtClean="0">
                          <a:effectLst/>
                          <a:latin typeface="Calibri" pitchFamily="34" charset="0"/>
                          <a:cs typeface="Calibri" pitchFamily="34" charset="0"/>
                        </a:rPr>
                        <a:t>Revizyon No</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5245">
                <a:tc>
                  <a:txBody>
                    <a:bodyPr/>
                    <a:lstStyle/>
                    <a:p>
                      <a:pPr algn="ctr">
                        <a:spcAft>
                          <a:spcPts val="0"/>
                        </a:spcAft>
                      </a:pPr>
                      <a:r>
                        <a:rPr lang="tr-TR" sz="2000" b="0" i="1" dirty="0" smtClean="0">
                          <a:effectLst/>
                          <a:latin typeface="Calibri" pitchFamily="34" charset="0"/>
                          <a:cs typeface="Calibri" pitchFamily="34" charset="0"/>
                        </a:rPr>
                        <a:t>Tarih</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r>
                        <a:rPr lang="tr-TR" sz="2000" b="0" i="1" dirty="0" smtClean="0">
                          <a:effectLst/>
                          <a:latin typeface="Calibri" pitchFamily="34" charset="0"/>
                          <a:cs typeface="Calibri" pitchFamily="34" charset="0"/>
                        </a:rPr>
                        <a:t>Revizyon Tarihi</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443339">
                <a:tc>
                  <a:txBody>
                    <a:bodyPr/>
                    <a:lstStyle/>
                    <a:p>
                      <a:pPr algn="ctr">
                        <a:spcAft>
                          <a:spcPts val="0"/>
                        </a:spcAft>
                      </a:pPr>
                      <a:r>
                        <a:rPr lang="tr-TR" sz="2000" b="0" i="1" dirty="0" smtClean="0">
                          <a:effectLst/>
                          <a:latin typeface="Calibri" pitchFamily="34" charset="0"/>
                          <a:cs typeface="Calibri" pitchFamily="34" charset="0"/>
                        </a:rPr>
                        <a:t>Referans</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r>
                        <a:rPr lang="tr-TR" sz="2000" b="0" i="1" dirty="0" smtClean="0">
                          <a:effectLst/>
                          <a:latin typeface="Calibri" pitchFamily="34" charset="0"/>
                          <a:cs typeface="Calibri" pitchFamily="34" charset="0"/>
                        </a:rPr>
                        <a:t>Formu</a:t>
                      </a:r>
                      <a:r>
                        <a:rPr lang="tr-TR" sz="2000" b="0" i="1" baseline="0" dirty="0" smtClean="0">
                          <a:effectLst/>
                          <a:latin typeface="Calibri" pitchFamily="34" charset="0"/>
                          <a:cs typeface="Calibri" pitchFamily="34" charset="0"/>
                        </a:rPr>
                        <a:t> </a:t>
                      </a:r>
                      <a:r>
                        <a:rPr lang="tr-TR" sz="2000" b="0" i="1" dirty="0" smtClean="0">
                          <a:effectLst/>
                          <a:latin typeface="Calibri" pitchFamily="34" charset="0"/>
                          <a:cs typeface="Calibri" pitchFamily="34" charset="0"/>
                        </a:rPr>
                        <a:t>Dolduran</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gridSpan="2">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hMerge="1">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KOD</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Tehlike</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Potansiyel</a:t>
                      </a:r>
                    </a:p>
                    <a:p>
                      <a:pPr algn="ctr">
                        <a:spcAft>
                          <a:spcPts val="0"/>
                        </a:spcAft>
                      </a:pPr>
                      <a:r>
                        <a:rPr lang="tr-TR" sz="2000" b="1" i="1" dirty="0" smtClean="0">
                          <a:effectLst/>
                          <a:latin typeface="Calibri" pitchFamily="34" charset="0"/>
                          <a:cs typeface="Calibri" pitchFamily="34" charset="0"/>
                        </a:rPr>
                        <a:t>(A)</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Olasılık</a:t>
                      </a:r>
                    </a:p>
                    <a:p>
                      <a:pPr algn="ctr">
                        <a:spcAft>
                          <a:spcPts val="0"/>
                        </a:spcAft>
                      </a:pPr>
                      <a:r>
                        <a:rPr lang="tr-TR" sz="2000" b="1" i="1" dirty="0" smtClean="0">
                          <a:effectLst/>
                          <a:latin typeface="Calibri" pitchFamily="34" charset="0"/>
                          <a:cs typeface="Calibri" pitchFamily="34" charset="0"/>
                        </a:rPr>
                        <a:t>(B)</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(A-B)</a:t>
                      </a:r>
                      <a:r>
                        <a:rPr lang="tr-TR" sz="2000" b="1" i="1" baseline="0" dirty="0" smtClean="0">
                          <a:effectLst/>
                          <a:latin typeface="Calibri" pitchFamily="34" charset="0"/>
                          <a:cs typeface="Calibri" pitchFamily="34" charset="0"/>
                        </a:rPr>
                        <a:t> </a:t>
                      </a:r>
                      <a:r>
                        <a:rPr lang="tr-TR" sz="2000" b="1" i="1" dirty="0" smtClean="0">
                          <a:effectLst/>
                          <a:latin typeface="Calibri" pitchFamily="34" charset="0"/>
                          <a:cs typeface="Calibri" pitchFamily="34" charset="0"/>
                        </a:rPr>
                        <a:t>Risk </a:t>
                      </a:r>
                    </a:p>
                    <a:p>
                      <a:pPr algn="ctr">
                        <a:spcAft>
                          <a:spcPts val="0"/>
                        </a:spcAft>
                      </a:pPr>
                      <a:r>
                        <a:rPr lang="tr-TR" sz="2000" b="1" i="1" dirty="0" smtClean="0">
                          <a:effectLst/>
                          <a:latin typeface="Calibri" pitchFamily="34" charset="0"/>
                          <a:cs typeface="Calibri" pitchFamily="34" charset="0"/>
                        </a:rPr>
                        <a:t>Sınıflaması</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Etkinlik</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1" i="1" dirty="0" smtClean="0">
                          <a:effectLst/>
                          <a:latin typeface="Calibri" pitchFamily="34" charset="0"/>
                          <a:cs typeface="Calibri" pitchFamily="34" charset="0"/>
                        </a:rPr>
                        <a:t>Önlemler</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A01</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A02</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A02</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A04</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A05</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B01</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443339">
                <a:tc>
                  <a:txBody>
                    <a:bodyPr/>
                    <a:lstStyle/>
                    <a:p>
                      <a:pPr algn="ctr">
                        <a:spcAft>
                          <a:spcPts val="0"/>
                        </a:spcAft>
                      </a:pPr>
                      <a:r>
                        <a:rPr lang="tr-TR" sz="2000" b="1" i="1" dirty="0" smtClean="0">
                          <a:effectLst/>
                          <a:latin typeface="Calibri" pitchFamily="34" charset="0"/>
                          <a:cs typeface="Calibri" pitchFamily="34" charset="0"/>
                        </a:rPr>
                        <a:t>B02</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l">
                        <a:spcAft>
                          <a:spcPts val="0"/>
                        </a:spcAft>
                      </a:pPr>
                      <a:endParaRPr lang="tr-TR" sz="2000" b="1"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JSA RİSK DEĞERLENDİRME FORMU</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3633101708"/>
      </p:ext>
    </p:extLst>
  </p:cSld>
  <p:clrMapOvr>
    <a:masterClrMapping/>
  </p:clrMapOvr>
  <p:transition>
    <p:fade/>
  </p:transition>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RADM</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(Risk Assessment Decision Matris)</a:t>
            </a:r>
            <a:endPar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endParaRPr>
          </a:p>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Risk Değerlendirme Karar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Matrisi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5</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1299489962"/>
      </p:ext>
    </p:extLst>
  </p:cSld>
  <p:clrMapOvr>
    <a:masterClrMapping/>
  </p:clrMapOvr>
  <p:transition>
    <p:fade/>
  </p:transition>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76200" y="2535936"/>
            <a:ext cx="9067800" cy="1683637"/>
          </a:xfrm>
          <a:prstGeom prst="rect">
            <a:avLst/>
          </a:prstGeom>
          <a:noFill/>
          <a:ln w="9525" algn="ctr">
            <a:noFill/>
            <a:round/>
            <a:headEnd/>
            <a:tailEnd/>
          </a:ln>
        </p:spPr>
        <p:txBody>
          <a:bodyPr wrap="none" anchor="ctr"/>
          <a:lstStyle/>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L-Tipi Matris</a:t>
            </a:r>
            <a:endParaRPr lang="tr-TR" sz="5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392533432"/>
      </p:ext>
    </p:extLst>
  </p:cSld>
  <p:clrMapOvr>
    <a:masterClrMapping/>
  </p:clrMapOvr>
  <p:transition>
    <p:fade/>
  </p:transition>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L TİPİ MATRİS</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144000" algn="ctr">
              <a:spcAft>
                <a:spcPts val="0"/>
              </a:spcAft>
              <a:buClr>
                <a:srgbClr val="292929"/>
              </a:buClr>
              <a:defRPr/>
            </a:pPr>
            <a:endParaRPr lang="tr-TR" sz="800"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smtClean="0">
                <a:solidFill>
                  <a:srgbClr val="000000"/>
                </a:solidFill>
                <a:latin typeface="Calibri" pitchFamily="34" charset="0"/>
                <a:cs typeface="Calibri" pitchFamily="34" charset="0"/>
              </a:rPr>
              <a:t>«Daha </a:t>
            </a:r>
            <a:r>
              <a:rPr lang="tr-TR" sz="2000" b="1" i="1" dirty="0">
                <a:solidFill>
                  <a:srgbClr val="000000"/>
                </a:solidFill>
                <a:latin typeface="Calibri" pitchFamily="34" charset="0"/>
                <a:cs typeface="Calibri" pitchFamily="34" charset="0"/>
              </a:rPr>
              <a:t>çok sebep sonuç ilişkilerinin belirlenmesinde ve küçük işletmelerde tek başına risk analizi yapmak isteyen analistler için ideal olan </a:t>
            </a:r>
            <a:r>
              <a:rPr lang="tr-TR" sz="2000" b="1" i="1" dirty="0" smtClean="0">
                <a:solidFill>
                  <a:srgbClr val="000000"/>
                </a:solidFill>
                <a:latin typeface="Calibri" pitchFamily="34" charset="0"/>
                <a:cs typeface="Calibri" pitchFamily="34" charset="0"/>
              </a:rPr>
              <a:t>bir yöntemdir»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Kullanılan amacı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05579877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«Çalışma </a:t>
            </a:r>
            <a:r>
              <a:rPr lang="tr-TR" sz="2000" i="1" dirty="0">
                <a:solidFill>
                  <a:srgbClr val="000000"/>
                </a:solidFill>
                <a:latin typeface="Calibri" pitchFamily="34" charset="0"/>
                <a:cs typeface="Calibri" pitchFamily="34" charset="0"/>
              </a:rPr>
              <a:t>çevresinin fiziki kusurları ve </a:t>
            </a:r>
            <a:r>
              <a:rPr lang="tr-TR" sz="2000" i="1" dirty="0" smtClean="0">
                <a:solidFill>
                  <a:srgbClr val="000000"/>
                </a:solidFill>
                <a:latin typeface="Calibri" pitchFamily="34" charset="0"/>
                <a:cs typeface="Calibri" pitchFamily="34" charset="0"/>
              </a:rPr>
              <a:t>uygun olmayan şartları ile insanların </a:t>
            </a:r>
            <a:r>
              <a:rPr lang="tr-TR" sz="2000" i="1" dirty="0">
                <a:solidFill>
                  <a:srgbClr val="000000"/>
                </a:solidFill>
                <a:latin typeface="Calibri" pitchFamily="34" charset="0"/>
                <a:cs typeface="Calibri" pitchFamily="34" charset="0"/>
              </a:rPr>
              <a:t>hatalı davranışları gibi, çalışma ortam ve koşullarında var </a:t>
            </a:r>
            <a:r>
              <a:rPr lang="tr-TR" sz="2000" i="1" dirty="0" smtClean="0">
                <a:solidFill>
                  <a:srgbClr val="000000"/>
                </a:solidFill>
                <a:latin typeface="Calibri" pitchFamily="34" charset="0"/>
                <a:cs typeface="Calibri" pitchFamily="34" charset="0"/>
              </a:rPr>
              <a:t>olan ve/veya </a:t>
            </a:r>
            <a:r>
              <a:rPr lang="tr-TR" sz="2000" i="1" dirty="0">
                <a:solidFill>
                  <a:srgbClr val="000000"/>
                </a:solidFill>
                <a:latin typeface="Calibri" pitchFamily="34" charset="0"/>
                <a:cs typeface="Calibri" pitchFamily="34" charset="0"/>
              </a:rPr>
              <a:t>dışarıdan </a:t>
            </a:r>
            <a:r>
              <a:rPr lang="tr-TR" sz="2000" i="1" dirty="0" smtClean="0">
                <a:solidFill>
                  <a:srgbClr val="000000"/>
                </a:solidFill>
                <a:latin typeface="Calibri" pitchFamily="34" charset="0"/>
                <a:cs typeface="Calibri" pitchFamily="34" charset="0"/>
              </a:rPr>
              <a:t>gelebilecek; ama </a:t>
            </a:r>
            <a:r>
              <a:rPr lang="tr-TR" sz="2000" i="1" dirty="0">
                <a:solidFill>
                  <a:srgbClr val="000000"/>
                </a:solidFill>
                <a:latin typeface="Calibri" pitchFamily="34" charset="0"/>
                <a:cs typeface="Calibri" pitchFamily="34" charset="0"/>
              </a:rPr>
              <a:t>kapsamı </a:t>
            </a:r>
            <a:r>
              <a:rPr lang="tr-TR" sz="2000" i="1" dirty="0" smtClean="0">
                <a:solidFill>
                  <a:srgbClr val="000000"/>
                </a:solidFill>
                <a:latin typeface="Calibri" pitchFamily="34" charset="0"/>
                <a:cs typeface="Calibri" pitchFamily="34" charset="0"/>
              </a:rPr>
              <a:t>belirlenmemiş; </a:t>
            </a:r>
            <a:r>
              <a:rPr lang="tr-TR" sz="2000" b="1" i="1" dirty="0" smtClean="0">
                <a:solidFill>
                  <a:srgbClr val="000000"/>
                </a:solidFill>
                <a:latin typeface="Calibri" pitchFamily="34" charset="0"/>
                <a:cs typeface="Calibri" pitchFamily="34" charset="0"/>
              </a:rPr>
              <a:t>maruz </a:t>
            </a:r>
            <a:r>
              <a:rPr lang="tr-TR" sz="2000" b="1" i="1" dirty="0">
                <a:solidFill>
                  <a:srgbClr val="000000"/>
                </a:solidFill>
                <a:latin typeface="Calibri" pitchFamily="34" charset="0"/>
                <a:cs typeface="Calibri" pitchFamily="34" charset="0"/>
              </a:rPr>
              <a:t>kimselere, işyerine ve çevreye zarar ya da hasar verme </a:t>
            </a:r>
            <a:r>
              <a:rPr lang="tr-TR" sz="2000" b="1" i="1" dirty="0" smtClean="0">
                <a:solidFill>
                  <a:srgbClr val="000000"/>
                </a:solidFill>
                <a:latin typeface="Calibri" pitchFamily="34" charset="0"/>
                <a:cs typeface="Calibri" pitchFamily="34" charset="0"/>
              </a:rPr>
              <a:t>potansiyelidir.»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«Çalışanların </a:t>
            </a:r>
            <a:r>
              <a:rPr lang="tr-TR" sz="2000" b="1" i="1" dirty="0">
                <a:solidFill>
                  <a:srgbClr val="000000"/>
                </a:solidFill>
                <a:latin typeface="Calibri" pitchFamily="34" charset="0"/>
                <a:cs typeface="Calibri" pitchFamily="34" charset="0"/>
              </a:rPr>
              <a:t>yaralanma ve sağlık sorunlarına neden olabilen güvenli olmayan iş ortamı ve </a:t>
            </a:r>
            <a:r>
              <a:rPr lang="tr-TR" sz="2000" b="1" i="1" dirty="0" smtClean="0">
                <a:solidFill>
                  <a:srgbClr val="000000"/>
                </a:solidFill>
                <a:latin typeface="Calibri" pitchFamily="34" charset="0"/>
                <a:cs typeface="Calibri" pitchFamily="34" charset="0"/>
              </a:rPr>
              <a:t>uygulamalardır.»</a:t>
            </a:r>
          </a:p>
          <a:p>
            <a:pPr algn="ctr">
              <a:spcAft>
                <a:spcPts val="0"/>
              </a:spcAft>
              <a:buClr>
                <a:srgbClr val="292929"/>
              </a:buClr>
              <a:defRPr/>
            </a:pPr>
            <a:endParaRPr lang="tr-TR" sz="8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TANIMLAR</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Tehlike tanımı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4030320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 (OHSAS)</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SÜREKLİ İYİLEŞTİRME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
        <p:nvSpPr>
          <p:cNvPr id="43" name="Rectangle 3"/>
          <p:cNvSpPr>
            <a:spLocks noChangeArrowheads="1"/>
          </p:cNvSpPr>
          <p:nvPr/>
        </p:nvSpPr>
        <p:spPr bwMode="auto">
          <a:xfrm>
            <a:off x="563563" y="6000322"/>
            <a:ext cx="5416550" cy="610028"/>
          </a:xfrm>
          <a:prstGeom prst="rect">
            <a:avLst/>
          </a:prstGeom>
          <a:solidFill>
            <a:srgbClr val="E5FFBF"/>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dirty="0" smtClean="0">
                <a:solidFill>
                  <a:srgbClr val="000000"/>
                </a:solidFill>
                <a:latin typeface="Calibri" pitchFamily="34" charset="0"/>
                <a:cs typeface="Calibri" pitchFamily="34" charset="0"/>
              </a:rPr>
              <a:t>UYGULAMA – ÖLÇME</a:t>
            </a:r>
            <a:r>
              <a:rPr lang="tr-TR" sz="1600" b="1" dirty="0" smtClean="0">
                <a:solidFill>
                  <a:srgbClr val="000000"/>
                </a:solidFill>
                <a:latin typeface="Calibri" pitchFamily="34" charset="0"/>
                <a:cs typeface="Calibri" pitchFamily="34" charset="0"/>
              </a:rPr>
              <a:t> (VE DEĞERLENDİRME)</a:t>
            </a:r>
            <a:r>
              <a:rPr lang="en-US" sz="1600" b="1" dirty="0" smtClean="0">
                <a:solidFill>
                  <a:srgbClr val="000000"/>
                </a:solidFill>
                <a:latin typeface="Calibri" pitchFamily="34" charset="0"/>
                <a:cs typeface="Calibri" pitchFamily="34" charset="0"/>
              </a:rPr>
              <a:t> – İZLEME</a:t>
            </a:r>
          </a:p>
        </p:txBody>
      </p:sp>
      <p:sp>
        <p:nvSpPr>
          <p:cNvPr id="44" name="AutoShape 4"/>
          <p:cNvSpPr>
            <a:spLocks noChangeArrowheads="1"/>
          </p:cNvSpPr>
          <p:nvPr/>
        </p:nvSpPr>
        <p:spPr bwMode="auto">
          <a:xfrm>
            <a:off x="2451580" y="1509848"/>
            <a:ext cx="1830387" cy="1219200"/>
          </a:xfrm>
          <a:prstGeom prst="triangle">
            <a:avLst>
              <a:gd name="adj" fmla="val 50000"/>
            </a:avLst>
          </a:prstGeom>
          <a:solidFill>
            <a:schemeClr val="accent1">
              <a:lumMod val="75000"/>
            </a:schemeClr>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2000" b="1" dirty="0" smtClean="0">
                <a:solidFill>
                  <a:srgbClr val="FFFFFF"/>
                </a:solidFill>
                <a:latin typeface="Calibri" pitchFamily="34" charset="0"/>
                <a:cs typeface="Calibri" pitchFamily="34" charset="0"/>
              </a:rPr>
              <a:t>İSG</a:t>
            </a:r>
          </a:p>
          <a:p>
            <a:pPr algn="ctr" eaLnBrk="0" hangingPunct="0"/>
            <a:r>
              <a:rPr lang="en-US" sz="2000" b="1" dirty="0" smtClean="0">
                <a:solidFill>
                  <a:srgbClr val="FFFFFF"/>
                </a:solidFill>
                <a:latin typeface="Calibri" pitchFamily="34" charset="0"/>
                <a:cs typeface="Calibri" pitchFamily="34" charset="0"/>
              </a:rPr>
              <a:t>POLİTİKASI</a:t>
            </a:r>
          </a:p>
        </p:txBody>
      </p:sp>
      <p:sp>
        <p:nvSpPr>
          <p:cNvPr id="46" name="AutoShape 5"/>
          <p:cNvSpPr>
            <a:spLocks noChangeArrowheads="1"/>
          </p:cNvSpPr>
          <p:nvPr/>
        </p:nvSpPr>
        <p:spPr bwMode="auto">
          <a:xfrm flipV="1">
            <a:off x="1477963" y="2806994"/>
            <a:ext cx="3798887" cy="1059727"/>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chemeClr val="accent5">
              <a:lumMod val="75000"/>
            </a:schemeClr>
          </a:solidFill>
          <a:ln w="9525">
            <a:solidFill>
              <a:schemeClr val="tx1"/>
            </a:solidFill>
            <a:miter lim="800000"/>
            <a:headEnd/>
            <a:tailEnd/>
          </a:ln>
          <a:effectLst>
            <a:outerShdw dist="107763" dir="2700000" algn="ctr" rotWithShape="0">
              <a:schemeClr val="bg2"/>
            </a:outerShdw>
          </a:effectLst>
        </p:spPr>
        <p:txBody>
          <a:bodyPr rot="10800000" wrap="none" anchor="ctr"/>
          <a:lstStyle/>
          <a:p>
            <a:pPr algn="ctr" eaLnBrk="0" hangingPunct="0"/>
            <a:endParaRPr lang="tr-TR" sz="1600" dirty="0" smtClean="0">
              <a:solidFill>
                <a:srgbClr val="FFFFFF"/>
              </a:solidFill>
              <a:latin typeface="Calibri" pitchFamily="34" charset="0"/>
              <a:cs typeface="Calibri" pitchFamily="34" charset="0"/>
            </a:endParaRPr>
          </a:p>
        </p:txBody>
      </p:sp>
      <p:sp>
        <p:nvSpPr>
          <p:cNvPr id="47" name="Text Box 6"/>
          <p:cNvSpPr txBox="1">
            <a:spLocks noChangeArrowheads="1"/>
          </p:cNvSpPr>
          <p:nvPr/>
        </p:nvSpPr>
        <p:spPr bwMode="auto">
          <a:xfrm>
            <a:off x="1945758" y="3022172"/>
            <a:ext cx="278573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r>
              <a:rPr lang="en-US" sz="1600" b="1" dirty="0" smtClean="0">
                <a:solidFill>
                  <a:srgbClr val="000000"/>
                </a:solidFill>
                <a:latin typeface="Calibri" pitchFamily="34" charset="0"/>
                <a:cs typeface="Calibri" pitchFamily="34" charset="0"/>
              </a:rPr>
              <a:t>TEHLİKE &amp; RİSK ANALİZİ</a:t>
            </a:r>
          </a:p>
          <a:p>
            <a:pPr algn="ctr" eaLnBrk="0" hangingPunct="0"/>
            <a:r>
              <a:rPr lang="en-US" sz="1200" b="1" dirty="0" smtClean="0">
                <a:solidFill>
                  <a:srgbClr val="000000"/>
                </a:solidFill>
                <a:latin typeface="Calibri" pitchFamily="34" charset="0"/>
                <a:cs typeface="Calibri" pitchFamily="34" charset="0"/>
              </a:rPr>
              <a:t>ÖNEMLİ RİSKLER</a:t>
            </a:r>
            <a:r>
              <a:rPr lang="tr-TR" sz="1200" b="1" dirty="0" smtClean="0">
                <a:solidFill>
                  <a:srgbClr val="000000"/>
                </a:solidFill>
                <a:latin typeface="Calibri" pitchFamily="34" charset="0"/>
                <a:cs typeface="Calibri" pitchFamily="34" charset="0"/>
              </a:rPr>
              <a:t> </a:t>
            </a:r>
            <a:r>
              <a:rPr lang="en-US" sz="1200" b="1" dirty="0" smtClean="0">
                <a:solidFill>
                  <a:srgbClr val="000000"/>
                </a:solidFill>
                <a:latin typeface="Calibri" pitchFamily="34" charset="0"/>
                <a:cs typeface="Calibri" pitchFamily="34" charset="0"/>
              </a:rPr>
              <a:t>AMAÇ VE HEDEFLER</a:t>
            </a:r>
          </a:p>
        </p:txBody>
      </p:sp>
      <p:sp>
        <p:nvSpPr>
          <p:cNvPr id="48" name="AutoShape 7"/>
          <p:cNvSpPr>
            <a:spLocks noChangeArrowheads="1"/>
          </p:cNvSpPr>
          <p:nvPr/>
        </p:nvSpPr>
        <p:spPr bwMode="auto">
          <a:xfrm>
            <a:off x="1125538" y="3942922"/>
            <a:ext cx="4151312" cy="838200"/>
          </a:xfrm>
          <a:prstGeom prst="flowChartMultidocument">
            <a:avLst/>
          </a:prstGeom>
          <a:solidFill>
            <a:srgbClr val="C0FF63"/>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dirty="0" smtClean="0">
                <a:solidFill>
                  <a:srgbClr val="000000"/>
                </a:solidFill>
                <a:latin typeface="Calibri" pitchFamily="34" charset="0"/>
                <a:cs typeface="Calibri" pitchFamily="34" charset="0"/>
              </a:rPr>
              <a:t>İSG PROGRAM(LAR)I</a:t>
            </a:r>
          </a:p>
        </p:txBody>
      </p:sp>
      <p:sp>
        <p:nvSpPr>
          <p:cNvPr id="49" name="AutoShape 8"/>
          <p:cNvSpPr>
            <a:spLocks noChangeArrowheads="1"/>
          </p:cNvSpPr>
          <p:nvPr/>
        </p:nvSpPr>
        <p:spPr bwMode="auto">
          <a:xfrm>
            <a:off x="422275" y="4857322"/>
            <a:ext cx="1336675" cy="990600"/>
          </a:xfrm>
          <a:prstGeom prst="flowChartMultidocument">
            <a:avLst/>
          </a:prstGeom>
          <a:solidFill>
            <a:srgbClr val="D6FF99"/>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smtClean="0">
                <a:solidFill>
                  <a:srgbClr val="000000"/>
                </a:solidFill>
                <a:latin typeface="Calibri" pitchFamily="34" charset="0"/>
                <a:cs typeface="Calibri" pitchFamily="34" charset="0"/>
              </a:rPr>
              <a:t>Plan</a:t>
            </a:r>
          </a:p>
        </p:txBody>
      </p:sp>
      <p:sp>
        <p:nvSpPr>
          <p:cNvPr id="50" name="AutoShape 9"/>
          <p:cNvSpPr>
            <a:spLocks noChangeArrowheads="1"/>
          </p:cNvSpPr>
          <p:nvPr/>
        </p:nvSpPr>
        <p:spPr bwMode="auto">
          <a:xfrm>
            <a:off x="1828800" y="4857322"/>
            <a:ext cx="1336675" cy="990600"/>
          </a:xfrm>
          <a:prstGeom prst="flowChartMultidocument">
            <a:avLst/>
          </a:prstGeom>
          <a:solidFill>
            <a:srgbClr val="D6FF99"/>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smtClean="0">
                <a:solidFill>
                  <a:srgbClr val="000000"/>
                </a:solidFill>
                <a:latin typeface="Calibri" pitchFamily="34" charset="0"/>
                <a:cs typeface="Calibri" pitchFamily="34" charset="0"/>
              </a:rPr>
              <a:t>Prosedür</a:t>
            </a:r>
          </a:p>
        </p:txBody>
      </p:sp>
      <p:sp>
        <p:nvSpPr>
          <p:cNvPr id="51" name="AutoShape 10"/>
          <p:cNvSpPr>
            <a:spLocks noChangeArrowheads="1"/>
          </p:cNvSpPr>
          <p:nvPr/>
        </p:nvSpPr>
        <p:spPr bwMode="auto">
          <a:xfrm>
            <a:off x="3236913" y="4857322"/>
            <a:ext cx="1336675" cy="990600"/>
          </a:xfrm>
          <a:prstGeom prst="flowChartMultidocument">
            <a:avLst/>
          </a:prstGeom>
          <a:solidFill>
            <a:srgbClr val="D6FF99"/>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smtClean="0">
                <a:solidFill>
                  <a:srgbClr val="000000"/>
                </a:solidFill>
                <a:latin typeface="Calibri" pitchFamily="34" charset="0"/>
                <a:cs typeface="Calibri" pitchFamily="34" charset="0"/>
              </a:rPr>
              <a:t>Talimat</a:t>
            </a:r>
          </a:p>
        </p:txBody>
      </p:sp>
      <p:sp>
        <p:nvSpPr>
          <p:cNvPr id="56" name="AutoShape 11"/>
          <p:cNvSpPr>
            <a:spLocks noChangeArrowheads="1"/>
          </p:cNvSpPr>
          <p:nvPr/>
        </p:nvSpPr>
        <p:spPr bwMode="auto">
          <a:xfrm>
            <a:off x="4643438" y="4857322"/>
            <a:ext cx="1336675" cy="990600"/>
          </a:xfrm>
          <a:prstGeom prst="flowChartMultidocument">
            <a:avLst/>
          </a:prstGeom>
          <a:solidFill>
            <a:srgbClr val="D6FF99"/>
          </a:solidFill>
          <a:ln w="9525">
            <a:solidFill>
              <a:schemeClr val="tx1"/>
            </a:solidFill>
            <a:miter lim="800000"/>
            <a:headEnd/>
            <a:tailEnd/>
          </a:ln>
          <a:effectLst>
            <a:outerShdw dist="107763" dir="2700000" algn="ctr" rotWithShape="0">
              <a:schemeClr val="bg2"/>
            </a:outerShdw>
          </a:effectLst>
        </p:spPr>
        <p:txBody>
          <a:bodyPr wrap="none" anchor="ctr"/>
          <a:lstStyle/>
          <a:p>
            <a:pPr algn="ctr" eaLnBrk="0" hangingPunct="0"/>
            <a:r>
              <a:rPr lang="en-US" sz="1600" b="1" smtClean="0">
                <a:solidFill>
                  <a:srgbClr val="000000"/>
                </a:solidFill>
                <a:latin typeface="Calibri" pitchFamily="34" charset="0"/>
                <a:cs typeface="Calibri" pitchFamily="34" charset="0"/>
              </a:rPr>
              <a:t>Harici</a:t>
            </a:r>
          </a:p>
          <a:p>
            <a:pPr algn="ctr" eaLnBrk="0" hangingPunct="0"/>
            <a:r>
              <a:rPr lang="en-US" sz="1600" b="1" smtClean="0">
                <a:solidFill>
                  <a:srgbClr val="000000"/>
                </a:solidFill>
                <a:latin typeface="Calibri" pitchFamily="34" charset="0"/>
                <a:cs typeface="Calibri" pitchFamily="34" charset="0"/>
              </a:rPr>
              <a:t>Doküman</a:t>
            </a:r>
          </a:p>
        </p:txBody>
      </p:sp>
      <p:sp>
        <p:nvSpPr>
          <p:cNvPr id="57" name="AutoShape 12"/>
          <p:cNvSpPr>
            <a:spLocks noChangeArrowheads="1"/>
          </p:cNvSpPr>
          <p:nvPr/>
        </p:nvSpPr>
        <p:spPr bwMode="auto">
          <a:xfrm>
            <a:off x="6754813" y="2647522"/>
            <a:ext cx="2054704" cy="1295400"/>
          </a:xfrm>
          <a:prstGeom prst="horizontalScroll">
            <a:avLst>
              <a:gd name="adj" fmla="val 12500"/>
            </a:avLst>
          </a:prstGeom>
          <a:solidFill>
            <a:srgbClr val="FFFF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hangingPunct="0"/>
            <a:r>
              <a:rPr lang="tr-TR" sz="1600" b="1" dirty="0" smtClean="0">
                <a:solidFill>
                  <a:srgbClr val="000000"/>
                </a:solidFill>
                <a:latin typeface="Calibri" pitchFamily="34" charset="0"/>
                <a:cs typeface="Calibri" pitchFamily="34" charset="0"/>
              </a:rPr>
              <a:t>(</a:t>
            </a:r>
            <a:r>
              <a:rPr lang="en-US" sz="1600" b="1" dirty="0" smtClean="0">
                <a:solidFill>
                  <a:srgbClr val="000000"/>
                </a:solidFill>
                <a:latin typeface="Calibri" pitchFamily="34" charset="0"/>
                <a:cs typeface="Calibri" pitchFamily="34" charset="0"/>
              </a:rPr>
              <a:t>YÖNETİMİN</a:t>
            </a:r>
            <a:r>
              <a:rPr lang="tr-TR" sz="1600" b="1" dirty="0" smtClean="0">
                <a:solidFill>
                  <a:srgbClr val="000000"/>
                </a:solidFill>
                <a:latin typeface="Calibri" pitchFamily="34" charset="0"/>
                <a:cs typeface="Calibri" pitchFamily="34" charset="0"/>
              </a:rPr>
              <a:t>)</a:t>
            </a:r>
            <a:endParaRPr lang="en-US" sz="1600" b="1" dirty="0" smtClean="0">
              <a:solidFill>
                <a:srgbClr val="000000"/>
              </a:solidFill>
              <a:latin typeface="Calibri" pitchFamily="34" charset="0"/>
              <a:cs typeface="Calibri" pitchFamily="34" charset="0"/>
            </a:endParaRPr>
          </a:p>
          <a:p>
            <a:pPr algn="ctr" eaLnBrk="0" hangingPunct="0"/>
            <a:r>
              <a:rPr lang="en-US" sz="1600" b="1" dirty="0" smtClean="0">
                <a:solidFill>
                  <a:srgbClr val="000000"/>
                </a:solidFill>
                <a:latin typeface="Calibri" pitchFamily="34" charset="0"/>
                <a:cs typeface="Calibri" pitchFamily="34" charset="0"/>
              </a:rPr>
              <a:t>GÖZDEN</a:t>
            </a:r>
            <a:r>
              <a:rPr lang="tr-TR" sz="1600" b="1" dirty="0" smtClean="0">
                <a:solidFill>
                  <a:srgbClr val="000000"/>
                </a:solidFill>
                <a:latin typeface="Calibri" pitchFamily="34" charset="0"/>
                <a:cs typeface="Calibri" pitchFamily="34" charset="0"/>
              </a:rPr>
              <a:t> </a:t>
            </a:r>
            <a:r>
              <a:rPr lang="en-US" sz="1600" b="1" dirty="0" smtClean="0">
                <a:solidFill>
                  <a:srgbClr val="000000"/>
                </a:solidFill>
                <a:latin typeface="Calibri" pitchFamily="34" charset="0"/>
                <a:cs typeface="Calibri" pitchFamily="34" charset="0"/>
              </a:rPr>
              <a:t>GEÇİRME</a:t>
            </a:r>
          </a:p>
        </p:txBody>
      </p:sp>
      <p:sp>
        <p:nvSpPr>
          <p:cNvPr id="58" name="AutoShape 13"/>
          <p:cNvSpPr>
            <a:spLocks noChangeArrowheads="1"/>
          </p:cNvSpPr>
          <p:nvPr/>
        </p:nvSpPr>
        <p:spPr bwMode="auto">
          <a:xfrm>
            <a:off x="6191250" y="3866721"/>
            <a:ext cx="2286000" cy="2829354"/>
          </a:xfrm>
          <a:custGeom>
            <a:avLst/>
            <a:gdLst>
              <a:gd name="G0" fmla="+- 8486 0 0"/>
              <a:gd name="G1" fmla="+- 17357 0 0"/>
              <a:gd name="G2" fmla="+- 5400 0 0"/>
              <a:gd name="G3" fmla="*/ 8486 1 2"/>
              <a:gd name="G4" fmla="+- G3 10800 0"/>
              <a:gd name="G5" fmla="+- 21600 8486 17357"/>
              <a:gd name="G6" fmla="+- 17357 5400 0"/>
              <a:gd name="G7" fmla="*/ G6 1 2"/>
              <a:gd name="G8" fmla="*/ 17357 2 1"/>
              <a:gd name="G9" fmla="+- G8 0 21600"/>
              <a:gd name="G10" fmla="*/ 21600 G0 G1"/>
              <a:gd name="G11" fmla="*/ 21600 G4 G1"/>
              <a:gd name="G12" fmla="*/ 21600 G5 G1"/>
              <a:gd name="G13" fmla="*/ 21600 G7 G1"/>
              <a:gd name="G14" fmla="*/ 17357 1 2"/>
              <a:gd name="G15" fmla="+- G5 0 G4"/>
              <a:gd name="G16" fmla="+- G0 0 G4"/>
              <a:gd name="G17" fmla="*/ G2 G15 G16"/>
              <a:gd name="T0" fmla="*/ 15043 w 21600"/>
              <a:gd name="T1" fmla="*/ 0 h 21600"/>
              <a:gd name="T2" fmla="*/ 8486 w 21600"/>
              <a:gd name="T3" fmla="*/ 5400 h 21600"/>
              <a:gd name="T4" fmla="*/ 0 w 21600"/>
              <a:gd name="T5" fmla="*/ 18720 h 21600"/>
              <a:gd name="T6" fmla="*/ 8679 w 21600"/>
              <a:gd name="T7" fmla="*/ 21600 h 21600"/>
              <a:gd name="T8" fmla="*/ 17357 w 21600"/>
              <a:gd name="T9" fmla="*/ 14161 h 21600"/>
              <a:gd name="T10" fmla="*/ 21600 w 21600"/>
              <a:gd name="T11" fmla="*/ 5400 h 21600"/>
              <a:gd name="T12" fmla="*/ 17694720 60000 65536"/>
              <a:gd name="T13" fmla="*/ 11796480 60000 65536"/>
              <a:gd name="T14" fmla="*/ 11796480 60000 65536"/>
              <a:gd name="T15" fmla="*/ 5898240 60000 65536"/>
              <a:gd name="T16" fmla="*/ 0 60000 65536"/>
              <a:gd name="T17" fmla="*/ 0 60000 65536"/>
              <a:gd name="T18" fmla="*/ 0 w 21600"/>
              <a:gd name="T19" fmla="*/ G12 h 21600"/>
              <a:gd name="T20" fmla="*/ G1 w 21600"/>
              <a:gd name="T21" fmla="*/ 21600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5043" y="0"/>
                </a:moveTo>
                <a:lnTo>
                  <a:pt x="8486" y="5400"/>
                </a:lnTo>
                <a:lnTo>
                  <a:pt x="12729" y="5400"/>
                </a:lnTo>
                <a:lnTo>
                  <a:pt x="12729" y="15841"/>
                </a:lnTo>
                <a:lnTo>
                  <a:pt x="0" y="15841"/>
                </a:lnTo>
                <a:lnTo>
                  <a:pt x="0" y="21600"/>
                </a:lnTo>
                <a:lnTo>
                  <a:pt x="17357" y="21600"/>
                </a:lnTo>
                <a:lnTo>
                  <a:pt x="17357" y="5400"/>
                </a:lnTo>
                <a:lnTo>
                  <a:pt x="21600" y="5400"/>
                </a:lnTo>
                <a:close/>
              </a:path>
            </a:pathLst>
          </a:custGeom>
          <a:solidFill>
            <a:schemeClr val="accent5">
              <a:lumMod val="60000"/>
              <a:lumOff val="40000"/>
              <a:alpha val="68000"/>
            </a:schemeClr>
          </a:solidFill>
          <a:ln w="12700">
            <a:solidFill>
              <a:schemeClr val="bg1">
                <a:lumMod val="50000"/>
              </a:schemeClr>
            </a:solidFill>
            <a:miter lim="800000"/>
            <a:headEnd/>
            <a:tailEnd/>
          </a:ln>
          <a:effectLst/>
          <a:extLst/>
        </p:spPr>
        <p:txBody>
          <a:bodyPr wrap="none" anchor="ctr"/>
          <a:lstStyle/>
          <a:p>
            <a:pPr eaLnBrk="0" hangingPunct="0"/>
            <a:endParaRPr lang="tr-TR" sz="2400" smtClean="0">
              <a:solidFill>
                <a:srgbClr val="000000"/>
              </a:solidFill>
              <a:latin typeface="Times New Roman" pitchFamily="18" charset="0"/>
            </a:endParaRPr>
          </a:p>
        </p:txBody>
      </p:sp>
      <p:sp>
        <p:nvSpPr>
          <p:cNvPr id="59" name="Line 14"/>
          <p:cNvSpPr>
            <a:spLocks noChangeShapeType="1"/>
          </p:cNvSpPr>
          <p:nvPr/>
        </p:nvSpPr>
        <p:spPr bwMode="auto">
          <a:xfrm flipH="1" flipV="1">
            <a:off x="3953908" y="1968810"/>
            <a:ext cx="2765977" cy="1053362"/>
          </a:xfrm>
          <a:prstGeom prst="line">
            <a:avLst/>
          </a:prstGeom>
          <a:ln>
            <a:headEnd/>
            <a:tailEnd type="triangle" w="med" len="med"/>
          </a:ln>
          <a:extLst/>
        </p:spPr>
        <p:style>
          <a:lnRef idx="3">
            <a:schemeClr val="dk1"/>
          </a:lnRef>
          <a:fillRef idx="0">
            <a:schemeClr val="dk1"/>
          </a:fillRef>
          <a:effectRef idx="2">
            <a:schemeClr val="dk1"/>
          </a:effectRef>
          <a:fontRef idx="minor">
            <a:schemeClr val="tx1"/>
          </a:fontRef>
        </p:style>
        <p:txBody>
          <a:bodyPr wrap="none" anchor="ctr"/>
          <a:lstStyle/>
          <a:p>
            <a:pPr eaLnBrk="0" hangingPunct="0"/>
            <a:endParaRPr lang="tr-TR" sz="2400" smtClean="0">
              <a:solidFill>
                <a:srgbClr val="000000"/>
              </a:solidFill>
            </a:endParaRPr>
          </a:p>
        </p:txBody>
      </p:sp>
      <p:sp>
        <p:nvSpPr>
          <p:cNvPr id="60" name="Line 15"/>
          <p:cNvSpPr>
            <a:spLocks noChangeShapeType="1"/>
          </p:cNvSpPr>
          <p:nvPr/>
        </p:nvSpPr>
        <p:spPr bwMode="auto">
          <a:xfrm flipH="1" flipV="1">
            <a:off x="4807539" y="3172062"/>
            <a:ext cx="1912347" cy="76200"/>
          </a:xfrm>
          <a:prstGeom prst="line">
            <a:avLst/>
          </a:prstGeom>
          <a:ln>
            <a:headEnd/>
            <a:tailEnd type="triangle" w="med" len="med"/>
          </a:ln>
          <a:extLst/>
        </p:spPr>
        <p:style>
          <a:lnRef idx="3">
            <a:schemeClr val="dk1"/>
          </a:lnRef>
          <a:fillRef idx="0">
            <a:schemeClr val="dk1"/>
          </a:fillRef>
          <a:effectRef idx="2">
            <a:schemeClr val="dk1"/>
          </a:effectRef>
          <a:fontRef idx="minor">
            <a:schemeClr val="tx1"/>
          </a:fontRef>
        </p:style>
        <p:txBody>
          <a:bodyPr wrap="none" anchor="ctr"/>
          <a:lstStyle/>
          <a:p>
            <a:pPr eaLnBrk="0" hangingPunct="0"/>
            <a:endParaRPr lang="tr-TR" sz="2400">
              <a:solidFill>
                <a:srgbClr val="000000"/>
              </a:solidFill>
            </a:endParaRPr>
          </a:p>
        </p:txBody>
      </p:sp>
      <p:sp>
        <p:nvSpPr>
          <p:cNvPr id="61" name="Line 16"/>
          <p:cNvSpPr>
            <a:spLocks noChangeShapeType="1"/>
          </p:cNvSpPr>
          <p:nvPr/>
        </p:nvSpPr>
        <p:spPr bwMode="auto">
          <a:xfrm flipH="1">
            <a:off x="5383211" y="3604452"/>
            <a:ext cx="1336676" cy="738670"/>
          </a:xfrm>
          <a:prstGeom prst="line">
            <a:avLst/>
          </a:prstGeom>
          <a:ln>
            <a:headEnd/>
            <a:tailEnd type="triangle" w="med" len="med"/>
          </a:ln>
          <a:extLst/>
        </p:spPr>
        <p:style>
          <a:lnRef idx="3">
            <a:schemeClr val="dk1"/>
          </a:lnRef>
          <a:fillRef idx="0">
            <a:schemeClr val="dk1"/>
          </a:fillRef>
          <a:effectRef idx="2">
            <a:schemeClr val="dk1"/>
          </a:effectRef>
          <a:fontRef idx="minor">
            <a:schemeClr val="tx1"/>
          </a:fontRef>
        </p:style>
        <p:txBody>
          <a:bodyPr wrap="none" anchor="ctr"/>
          <a:lstStyle/>
          <a:p>
            <a:pPr eaLnBrk="0" hangingPunct="0"/>
            <a:endParaRPr lang="tr-TR" sz="2400">
              <a:solidFill>
                <a:srgbClr val="000000"/>
              </a:solidFill>
            </a:endParaRPr>
          </a:p>
        </p:txBody>
      </p:sp>
      <p:sp>
        <p:nvSpPr>
          <p:cNvPr id="62" name="Line 17"/>
          <p:cNvSpPr>
            <a:spLocks noChangeShapeType="1"/>
          </p:cNvSpPr>
          <p:nvPr/>
        </p:nvSpPr>
        <p:spPr bwMode="auto">
          <a:xfrm flipH="1">
            <a:off x="6051549" y="4019122"/>
            <a:ext cx="720000" cy="720000"/>
          </a:xfrm>
          <a:prstGeom prst="line">
            <a:avLst/>
          </a:prstGeom>
          <a:ln>
            <a:headEnd/>
            <a:tailEnd type="triangle" w="med" len="med"/>
          </a:ln>
          <a:extLst/>
        </p:spPr>
        <p:style>
          <a:lnRef idx="3">
            <a:schemeClr val="dk1"/>
          </a:lnRef>
          <a:fillRef idx="0">
            <a:schemeClr val="dk1"/>
          </a:fillRef>
          <a:effectRef idx="2">
            <a:schemeClr val="dk1"/>
          </a:effectRef>
          <a:fontRef idx="minor">
            <a:schemeClr val="tx1"/>
          </a:fontRef>
        </p:style>
        <p:txBody>
          <a:bodyPr wrap="none" anchor="ctr"/>
          <a:lstStyle/>
          <a:p>
            <a:pPr eaLnBrk="0" hangingPunct="0"/>
            <a:endParaRPr lang="tr-TR" sz="2400">
              <a:solidFill>
                <a:srgbClr val="000000"/>
              </a:solidFill>
            </a:endParaRPr>
          </a:p>
        </p:txBody>
      </p:sp>
    </p:spTree>
    <p:extLst>
      <p:ext uri="{BB962C8B-B14F-4D97-AF65-F5344CB8AC3E}">
        <p14:creationId xmlns:p14="http://schemas.microsoft.com/office/powerpoint/2010/main" val="3361358592"/>
      </p:ext>
    </p:extLst>
  </p:cSld>
  <p:clrMapOvr>
    <a:masterClrMapping/>
  </p:clrMapOvr>
  <p:transition>
    <p:fade/>
  </p:transition>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3529890532"/>
              </p:ext>
            </p:extLst>
          </p:nvPr>
        </p:nvGraphicFramePr>
        <p:xfrm>
          <a:off x="123824" y="1662454"/>
          <a:ext cx="8897350" cy="2241230"/>
        </p:xfrm>
        <a:graphic>
          <a:graphicData uri="http://schemas.openxmlformats.org/drawingml/2006/table">
            <a:tbl>
              <a:tblPr firstRow="1" bandRow="1">
                <a:effectLst>
                  <a:innerShdw blurRad="114300">
                    <a:prstClr val="black"/>
                  </a:innerShdw>
                </a:effectLst>
                <a:tableStyleId>{5C22544A-7EE6-4342-B048-85BDC9FD1C3A}</a:tableStyleId>
              </a:tblPr>
              <a:tblGrid>
                <a:gridCol w="270306"/>
                <a:gridCol w="1338337"/>
                <a:gridCol w="7288707"/>
              </a:tblGrid>
              <a:tr h="378756">
                <a:tc>
                  <a:txBody>
                    <a:bodyPr/>
                    <a:lstStyle/>
                    <a:p>
                      <a:pPr algn="ctr"/>
                      <a:endParaRPr lang="tr-TR" sz="300" dirty="0">
                        <a:latin typeface="Calibri" pitchFamily="34" charset="0"/>
                        <a:cs typeface="Calibri" pitchFamily="34" charset="0"/>
                      </a:endParaRPr>
                    </a:p>
                  </a:txBody>
                  <a:tcPr anchor="ctr">
                    <a:solidFill>
                      <a:srgbClr val="00B050"/>
                    </a:solidFill>
                  </a:tcPr>
                </a:tc>
                <a:tc>
                  <a:txBody>
                    <a:bodyPr/>
                    <a:lstStyle/>
                    <a:p>
                      <a:pPr algn="ctr"/>
                      <a:r>
                        <a:rPr lang="tr-TR" sz="2000" b="1" dirty="0" smtClean="0">
                          <a:solidFill>
                            <a:schemeClr val="tx1"/>
                          </a:solidFill>
                          <a:latin typeface="Calibri" pitchFamily="34" charset="0"/>
                          <a:cs typeface="Calibri" pitchFamily="34" charset="0"/>
                        </a:rPr>
                        <a:t>İHTİMAL</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000" b="1" dirty="0" smtClean="0">
                          <a:solidFill>
                            <a:schemeClr val="tx1"/>
                          </a:solidFill>
                          <a:latin typeface="Calibri" pitchFamily="34" charset="0"/>
                          <a:cs typeface="Calibri" pitchFamily="34" charset="0"/>
                        </a:rPr>
                        <a:t>OLASILIK – İHTİMAL </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Küçük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Hemen hemen hiç</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Küçük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az (yılda bir kez), sadece anormal durumlarda</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lang="tr-TR" sz="1800" i="1" dirty="0" smtClean="0">
                          <a:latin typeface="Calibri" pitchFamily="34" charset="0"/>
                          <a:cs typeface="Calibri" pitchFamily="34" charset="0"/>
                        </a:rPr>
                        <a:t>Az (yılda bir kez)</a:t>
                      </a:r>
                      <a:endParaRPr lang="tr-TR" sz="1800" i="1" dirty="0">
                        <a:latin typeface="Calibri" pitchFamily="34"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Yüksek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Sıklıkla (ayda bir)</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Yüksek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sıklıkla (haftada bir, her gün), normal çalışma şartlarında</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graphicFrame>
        <p:nvGraphicFramePr>
          <p:cNvPr id="6" name="Tablo 5"/>
          <p:cNvGraphicFramePr>
            <a:graphicFrameLocks noGrp="1"/>
          </p:cNvGraphicFramePr>
          <p:nvPr>
            <p:extLst>
              <p:ext uri="{D42A27DB-BD31-4B8C-83A1-F6EECF244321}">
                <p14:modId xmlns:p14="http://schemas.microsoft.com/office/powerpoint/2010/main" val="1453750376"/>
              </p:ext>
            </p:extLst>
          </p:nvPr>
        </p:nvGraphicFramePr>
        <p:xfrm>
          <a:off x="123824" y="4043704"/>
          <a:ext cx="8924641" cy="2241230"/>
        </p:xfrm>
        <a:graphic>
          <a:graphicData uri="http://schemas.openxmlformats.org/drawingml/2006/table">
            <a:tbl>
              <a:tblPr firstRow="1" bandRow="1">
                <a:effectLst>
                  <a:innerShdw blurRad="114300">
                    <a:prstClr val="black"/>
                  </a:innerShdw>
                </a:effectLst>
                <a:tableStyleId>{5C22544A-7EE6-4342-B048-85BDC9FD1C3A}</a:tableStyleId>
              </a:tblPr>
              <a:tblGrid>
                <a:gridCol w="268545"/>
                <a:gridCol w="1332790"/>
                <a:gridCol w="7323306"/>
              </a:tblGrid>
              <a:tr h="378756">
                <a:tc>
                  <a:txBody>
                    <a:bodyPr/>
                    <a:lstStyle/>
                    <a:p>
                      <a:pPr algn="ctr"/>
                      <a:endParaRPr lang="tr-TR" sz="300" dirty="0">
                        <a:latin typeface="Calibri" pitchFamily="34" charset="0"/>
                        <a:cs typeface="Calibri" pitchFamily="34" charset="0"/>
                      </a:endParaRPr>
                    </a:p>
                  </a:txBody>
                  <a:tcPr anchor="ctr">
                    <a:solidFill>
                      <a:schemeClr val="bg2">
                        <a:lumMod val="75000"/>
                      </a:schemeClr>
                    </a:solidFill>
                  </a:tcPr>
                </a:tc>
                <a:tc>
                  <a:txBody>
                    <a:bodyPr/>
                    <a:lstStyle/>
                    <a:p>
                      <a:pPr algn="ctr"/>
                      <a:r>
                        <a:rPr lang="tr-TR" sz="2000" b="1" dirty="0" smtClean="0">
                          <a:solidFill>
                            <a:schemeClr val="tx1"/>
                          </a:solidFill>
                          <a:latin typeface="Calibri" pitchFamily="34" charset="0"/>
                          <a:cs typeface="Calibri" pitchFamily="34" charset="0"/>
                        </a:rPr>
                        <a:t>SONUÇ</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000" b="1" dirty="0" smtClean="0">
                          <a:solidFill>
                            <a:schemeClr val="tx1"/>
                          </a:solidFill>
                          <a:latin typeface="Calibri" pitchFamily="34" charset="0"/>
                          <a:cs typeface="Calibri" pitchFamily="34" charset="0"/>
                        </a:rPr>
                        <a:t>ŞİDDET</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chemeClr val="bg2">
                        <a:lumMod val="75000"/>
                      </a:schemeClr>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Hafif </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İş saati kaybı yok, ilkyardım gerektiren</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chemeClr val="bg2">
                        <a:lumMod val="75000"/>
                      </a:schemeClr>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İşgünü kaybı yok, kalıcı etkisi olmayan ayakta tedavi, ilkyardım gerektiren</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chemeClr val="bg2">
                        <a:lumMod val="75000"/>
                      </a:schemeClr>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 yaralanma, yatarak tedavi gerektiren</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chemeClr val="bg2">
                        <a:lumMod val="75000"/>
                      </a:schemeClr>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 yaralanma, uzun süreli tedavi, meslek hastalığı</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368998">
                <a:tc>
                  <a:txBody>
                    <a:bodyPr/>
                    <a:lstStyle/>
                    <a:p>
                      <a:pPr algn="ctr"/>
                      <a:endParaRPr lang="tr-TR" sz="300" b="1" dirty="0">
                        <a:latin typeface="Cambria" pitchFamily="18" charset="0"/>
                        <a:cs typeface="Calibri" pitchFamily="34" charset="0"/>
                      </a:endParaRPr>
                    </a:p>
                  </a:txBody>
                  <a:tcPr vert="wordArtVert" anchor="ctr">
                    <a:solidFill>
                      <a:schemeClr val="bg2">
                        <a:lumMod val="75000"/>
                      </a:schemeClr>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Ciddi</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Ölüm, sürekli iş görememezlik</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
        <p:nvSpPr>
          <p:cNvPr id="8" name="Rectangle 11"/>
          <p:cNvSpPr>
            <a:spLocks noChangeArrowheads="1"/>
          </p:cNvSpPr>
          <p:nvPr/>
        </p:nvSpPr>
        <p:spPr bwMode="gray">
          <a:xfrm>
            <a:off x="104776" y="1195387"/>
            <a:ext cx="3071812"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L TİPİ MATRİS</a:t>
            </a:r>
          </a:p>
        </p:txBody>
      </p:sp>
    </p:spTree>
    <p:extLst>
      <p:ext uri="{BB962C8B-B14F-4D97-AF65-F5344CB8AC3E}">
        <p14:creationId xmlns:p14="http://schemas.microsoft.com/office/powerpoint/2010/main" val="34933107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C00000"/>
                </a:solidFill>
                <a:effectLst>
                  <a:innerShdw blurRad="63500" dist="50800" dir="8100000">
                    <a:prstClr val="black">
                      <a:alpha val="50000"/>
                    </a:prstClr>
                  </a:innerShdw>
                </a:effectLst>
                <a:latin typeface="Calibri" pitchFamily="34" charset="0"/>
                <a:cs typeface="Calibri" pitchFamily="34" charset="0"/>
              </a:rPr>
              <a:t>5x5 MATRİX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YÖNTEMİYLE RİSK ANALİZİ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4" name="Tablo 3"/>
          <p:cNvGraphicFramePr>
            <a:graphicFrameLocks noGrp="1"/>
          </p:cNvGraphicFramePr>
          <p:nvPr>
            <p:extLst>
              <p:ext uri="{D42A27DB-BD31-4B8C-83A1-F6EECF244321}">
                <p14:modId xmlns:p14="http://schemas.microsoft.com/office/powerpoint/2010/main" val="2141064455"/>
              </p:ext>
            </p:extLst>
          </p:nvPr>
        </p:nvGraphicFramePr>
        <p:xfrm>
          <a:off x="190499" y="1144900"/>
          <a:ext cx="8753474" cy="3933347"/>
        </p:xfrm>
        <a:graphic>
          <a:graphicData uri="http://schemas.openxmlformats.org/drawingml/2006/table">
            <a:tbl>
              <a:tblPr firstRow="1" bandRow="1">
                <a:effectLst>
                  <a:innerShdw blurRad="114300">
                    <a:prstClr val="black"/>
                  </a:innerShdw>
                </a:effectLst>
                <a:tableStyleId>{5940675A-B579-460E-94D1-54222C63F5DA}</a:tableStyleId>
              </a:tblPr>
              <a:tblGrid>
                <a:gridCol w="1081279"/>
                <a:gridCol w="1285349"/>
                <a:gridCol w="496753"/>
                <a:gridCol w="1081981"/>
                <a:gridCol w="1202028"/>
                <a:gridCol w="1202028"/>
                <a:gridCol w="1202028"/>
                <a:gridCol w="1202028"/>
              </a:tblGrid>
              <a:tr h="505301">
                <a:tc rowSpan="3" gridSpan="3">
                  <a:txBody>
                    <a:bodyPr/>
                    <a:lstStyle/>
                    <a:p>
                      <a:pPr algn="ctr"/>
                      <a:r>
                        <a:rPr lang="tr-TR" sz="2000" b="1" dirty="0" smtClean="0">
                          <a:solidFill>
                            <a:schemeClr val="tx1"/>
                          </a:solidFill>
                          <a:latin typeface="Calibri" pitchFamily="34" charset="0"/>
                          <a:cs typeface="Calibri" pitchFamily="34" charset="0"/>
                        </a:rPr>
                        <a:t>R = </a:t>
                      </a:r>
                      <a:r>
                        <a:rPr lang="tr-TR" sz="2000" b="0" dirty="0" smtClean="0">
                          <a:solidFill>
                            <a:schemeClr val="tx1"/>
                          </a:solidFill>
                          <a:latin typeface="Calibri" pitchFamily="34" charset="0"/>
                          <a:cs typeface="Calibri" pitchFamily="34" charset="0"/>
                        </a:rPr>
                        <a:t>OLASILIK*ŞİDDET</a:t>
                      </a:r>
                      <a:endParaRPr lang="tr-TR" sz="2000" b="0" dirty="0">
                        <a:solidFill>
                          <a:schemeClr val="tx1"/>
                        </a:solidFill>
                        <a:latin typeface="Calibri" pitchFamily="34" charset="0"/>
                        <a:cs typeface="Calibri" pitchFamily="34" charset="0"/>
                      </a:endParaRPr>
                    </a:p>
                  </a:txBody>
                  <a:tcPr anchor="ctr" anchorCtr="1">
                    <a:solidFill>
                      <a:schemeClr val="bg1">
                        <a:lumMod val="95000"/>
                      </a:schemeClr>
                    </a:solidFill>
                  </a:tcPr>
                </a:tc>
                <a:tc rowSpan="3" h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rowSpan="3"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gridSpan="5">
                  <a:txBody>
                    <a:bodyPr/>
                    <a:lstStyle/>
                    <a:p>
                      <a:pPr algn="ctr"/>
                      <a:r>
                        <a:rPr lang="tr-TR" sz="1400" b="1" i="1" dirty="0" smtClean="0">
                          <a:solidFill>
                            <a:schemeClr val="tx1"/>
                          </a:solidFill>
                          <a:latin typeface="Cambria" pitchFamily="18" charset="0"/>
                          <a:cs typeface="Calibri" pitchFamily="34" charset="0"/>
                        </a:rPr>
                        <a:t>ŞİDDET  «D: Zarar Verme Derecesi»</a:t>
                      </a: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h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r>
              <a:tr h="505301">
                <a:tc gridSpan="3" v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hMerge="1" vMerge="1">
                  <a:txBody>
                    <a:bodyPr/>
                    <a:lstStyle/>
                    <a:p>
                      <a:pPr algn="ctr"/>
                      <a:endParaRPr lang="tr-TR" sz="2400" b="1" dirty="0">
                        <a:solidFill>
                          <a:schemeClr val="tx1"/>
                        </a:solidFill>
                        <a:latin typeface="Calibri" pitchFamily="34" charset="0"/>
                        <a:cs typeface="Calibri" pitchFamily="34" charset="0"/>
                      </a:endParaRPr>
                    </a:p>
                  </a:txBody>
                  <a:tcPr anchor="ctr" anchorCtr="1">
                    <a:solidFill>
                      <a:schemeClr val="bg1">
                        <a:lumMod val="95000"/>
                      </a:schemeClr>
                    </a:solidFill>
                  </a:tcPr>
                </a:tc>
                <a:tc hMerge="1"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Çok Ciddi</a:t>
                      </a:r>
                    </a:p>
                    <a:p>
                      <a:pPr algn="ctr"/>
                      <a:r>
                        <a:rPr lang="tr-TR" sz="1000" b="0" i="1" dirty="0" smtClean="0">
                          <a:solidFill>
                            <a:schemeClr val="tx1"/>
                          </a:solidFill>
                          <a:latin typeface="Calibri" pitchFamily="34" charset="0"/>
                          <a:cs typeface="Calibri" pitchFamily="34" charset="0"/>
                        </a:rPr>
                        <a:t>İş Saati-İlkyardım</a:t>
                      </a: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Ciddi</a:t>
                      </a:r>
                    </a:p>
                    <a:p>
                      <a:pPr algn="ctr"/>
                      <a:r>
                        <a:rPr lang="tr-TR" sz="1000" b="0" i="1" dirty="0" smtClean="0">
                          <a:solidFill>
                            <a:schemeClr val="tx1"/>
                          </a:solidFill>
                          <a:latin typeface="Calibri" pitchFamily="34" charset="0"/>
                          <a:cs typeface="Calibri" pitchFamily="34" charset="0"/>
                        </a:rPr>
                        <a:t>İş Günü-İlkyardım</a:t>
                      </a:r>
                      <a:endParaRPr lang="tr-TR" sz="1000" b="0"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Orta</a:t>
                      </a:r>
                    </a:p>
                    <a:p>
                      <a:pPr algn="ctr"/>
                      <a:r>
                        <a:rPr lang="tr-TR" sz="1000" b="0" i="1" dirty="0" smtClean="0">
                          <a:solidFill>
                            <a:schemeClr val="tx1"/>
                          </a:solidFill>
                          <a:latin typeface="Calibri" pitchFamily="34" charset="0"/>
                          <a:cs typeface="Calibri" pitchFamily="34" charset="0"/>
                        </a:rPr>
                        <a:t>Hafif Yara-Tedavi</a:t>
                      </a:r>
                      <a:endParaRPr lang="tr-TR" sz="1000" b="0"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Hafif</a:t>
                      </a:r>
                    </a:p>
                    <a:p>
                      <a:pPr algn="ctr"/>
                      <a:r>
                        <a:rPr lang="tr-TR" sz="1000" b="0" i="1" dirty="0" smtClean="0">
                          <a:solidFill>
                            <a:schemeClr val="tx1"/>
                          </a:solidFill>
                          <a:latin typeface="Calibri" pitchFamily="34" charset="0"/>
                          <a:cs typeface="Calibri" pitchFamily="34" charset="0"/>
                        </a:rPr>
                        <a:t>Ölüm-Ciddi Yar-MH</a:t>
                      </a:r>
                      <a:endParaRPr lang="tr-TR" sz="1000" b="0"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Çok Hafif</a:t>
                      </a:r>
                    </a:p>
                    <a:p>
                      <a:pPr algn="ctr"/>
                      <a:r>
                        <a:rPr lang="tr-TR" sz="1000" b="0" i="1" dirty="0" smtClean="0">
                          <a:solidFill>
                            <a:schemeClr val="tx1"/>
                          </a:solidFill>
                          <a:latin typeface="Calibri" pitchFamily="34" charset="0"/>
                          <a:cs typeface="Calibri" pitchFamily="34" charset="0"/>
                        </a:rPr>
                        <a:t>&gt;1</a:t>
                      </a:r>
                      <a:r>
                        <a:rPr lang="tr-TR" sz="1000" b="0" i="1" baseline="0" dirty="0" smtClean="0">
                          <a:solidFill>
                            <a:schemeClr val="tx1"/>
                          </a:solidFill>
                          <a:latin typeface="Calibri" pitchFamily="34" charset="0"/>
                          <a:cs typeface="Calibri" pitchFamily="34" charset="0"/>
                        </a:rPr>
                        <a:t> Ölüm-SİG</a:t>
                      </a:r>
                      <a:endParaRPr lang="tr-TR" sz="1000" b="0" i="1" dirty="0">
                        <a:solidFill>
                          <a:schemeClr val="tx1"/>
                        </a:solidFill>
                        <a:latin typeface="Calibri" pitchFamily="34" charset="0"/>
                        <a:cs typeface="Calibri" pitchFamily="34" charset="0"/>
                      </a:endParaRPr>
                    </a:p>
                  </a:txBody>
                  <a:tcPr anchor="ctr" anchorCtr="1">
                    <a:solidFill>
                      <a:schemeClr val="bg1">
                        <a:lumMod val="95000"/>
                      </a:schemeClr>
                    </a:solidFill>
                  </a:tcPr>
                </a:tc>
              </a:tr>
              <a:tr h="371318">
                <a:tc gridSpan="3"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2">
                        <a:lumMod val="20000"/>
                        <a:lumOff val="80000"/>
                      </a:schemeClr>
                    </a:solidFill>
                  </a:tcPr>
                </a:tc>
                <a:tc hMerge="1" vMerge="1">
                  <a:txBody>
                    <a:bodyPr/>
                    <a:lstStyle/>
                    <a:p>
                      <a:pPr algn="ctr"/>
                      <a:endParaRPr lang="tr-TR" sz="1400" b="1" i="1" dirty="0">
                        <a:solidFill>
                          <a:schemeClr val="tx1"/>
                        </a:solidFill>
                        <a:latin typeface="Calibri" pitchFamily="34" charset="0"/>
                        <a:cs typeface="Calibri" pitchFamily="34" charset="0"/>
                      </a:endParaRPr>
                    </a:p>
                  </a:txBody>
                  <a:tcPr anchor="ctr" anchorCtr="1">
                    <a:solidFill>
                      <a:schemeClr val="bg2">
                        <a:lumMod val="20000"/>
                        <a:lumOff val="80000"/>
                      </a:schemeClr>
                    </a:solidFill>
                  </a:tcPr>
                </a:tc>
                <a:tc hMerge="1" vMerge="1">
                  <a:txBody>
                    <a:bodyPr/>
                    <a:lstStyle/>
                    <a:p>
                      <a:pPr algn="ct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5</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nchorCtr="1">
                    <a:solidFill>
                      <a:schemeClr val="bg2">
                        <a:lumMod val="20000"/>
                        <a:lumOff val="80000"/>
                      </a:schemeClr>
                    </a:solidFill>
                  </a:tcPr>
                </a:tc>
              </a:tr>
              <a:tr h="505301">
                <a:tc rowSpan="5">
                  <a:txBody>
                    <a:bodyPr/>
                    <a:lstStyle/>
                    <a:p>
                      <a:pPr algn="ctr"/>
                      <a:r>
                        <a:rPr lang="tr-TR" sz="1400" b="1" i="1" dirty="0" smtClean="0">
                          <a:solidFill>
                            <a:schemeClr val="tx1"/>
                          </a:solidFill>
                          <a:latin typeface="Cambria" pitchFamily="18" charset="0"/>
                          <a:cs typeface="Calibri" pitchFamily="34" charset="0"/>
                        </a:rPr>
                        <a:t>OLASILIK</a:t>
                      </a:r>
                    </a:p>
                    <a:p>
                      <a:pPr algn="ctr"/>
                      <a:r>
                        <a:rPr lang="tr-TR" sz="1400" b="1" i="1" dirty="0" smtClean="0">
                          <a:solidFill>
                            <a:schemeClr val="tx1"/>
                          </a:solidFill>
                          <a:latin typeface="Cambria" pitchFamily="18" charset="0"/>
                          <a:cs typeface="Calibri" pitchFamily="34" charset="0"/>
                        </a:rPr>
                        <a:t>«O»</a:t>
                      </a:r>
                    </a:p>
                    <a:p>
                      <a:pPr algn="ctr"/>
                      <a:r>
                        <a:rPr lang="tr-TR" sz="1400" b="1" i="1" dirty="0" smtClean="0">
                          <a:solidFill>
                            <a:schemeClr val="tx1"/>
                          </a:solidFill>
                          <a:latin typeface="Cambria" pitchFamily="18" charset="0"/>
                          <a:cs typeface="Calibri" pitchFamily="34" charset="0"/>
                        </a:rPr>
                        <a:t>‘Frekans’</a:t>
                      </a:r>
                      <a:endParaRPr lang="tr-TR" sz="1400" b="1" i="1" dirty="0">
                        <a:solidFill>
                          <a:schemeClr val="tx1"/>
                        </a:solidFill>
                        <a:latin typeface="Cambria" pitchFamily="18" charset="0"/>
                        <a:cs typeface="Calibri" pitchFamily="34" charset="0"/>
                      </a:endParaRPr>
                    </a:p>
                  </a:txBody>
                  <a:tcPr anchor="ctr" anchorCtr="1">
                    <a:solidFill>
                      <a:schemeClr val="bg1">
                        <a:lumMod val="95000"/>
                      </a:schemeClr>
                    </a:solidFill>
                  </a:tcPr>
                </a:tc>
                <a:tc>
                  <a:txBody>
                    <a:bodyPr/>
                    <a:lstStyle/>
                    <a:p>
                      <a:pPr algn="ctr"/>
                      <a:r>
                        <a:rPr lang="tr-TR" sz="1400" b="1" i="1" dirty="0" smtClean="0">
                          <a:solidFill>
                            <a:schemeClr val="tx1"/>
                          </a:solidFill>
                          <a:latin typeface="Calibri" pitchFamily="34" charset="0"/>
                          <a:cs typeface="Calibri" pitchFamily="34" charset="0"/>
                        </a:rPr>
                        <a:t>Çok Yüksek</a:t>
                      </a:r>
                    </a:p>
                    <a:p>
                      <a:pPr algn="ctr"/>
                      <a:r>
                        <a:rPr lang="tr-TR" sz="1200" b="0" i="1" dirty="0" smtClean="0">
                          <a:solidFill>
                            <a:schemeClr val="tx1"/>
                          </a:solidFill>
                          <a:latin typeface="Calibri" pitchFamily="34" charset="0"/>
                          <a:cs typeface="Calibri" pitchFamily="34" charset="0"/>
                        </a:rPr>
                        <a:t>«Günde Bir)</a:t>
                      </a:r>
                      <a:endParaRPr lang="tr-TR" sz="1200" b="0" i="1" dirty="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5</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bg1"/>
                          </a:solidFill>
                          <a:latin typeface="Cambria" pitchFamily="18" charset="0"/>
                        </a:rPr>
                        <a:t>25</a:t>
                      </a:r>
                      <a:endParaRPr lang="tr-TR" sz="1800" b="1" dirty="0">
                        <a:solidFill>
                          <a:schemeClr val="bg1"/>
                        </a:solidFill>
                        <a:latin typeface="Cambria" pitchFamily="18" charset="0"/>
                      </a:endParaRPr>
                    </a:p>
                  </a:txBody>
                  <a:tcPr anchor="ctr" anchorCtr="1">
                    <a:solidFill>
                      <a:srgbClr val="FF0000"/>
                    </a:solidFill>
                  </a:tcPr>
                </a:tc>
                <a:tc>
                  <a:txBody>
                    <a:bodyPr/>
                    <a:lstStyle/>
                    <a:p>
                      <a:pPr algn="ctr"/>
                      <a:r>
                        <a:rPr lang="tr-TR" sz="1800" b="1" dirty="0" smtClean="0">
                          <a:solidFill>
                            <a:schemeClr val="bg1"/>
                          </a:solidFill>
                          <a:latin typeface="Cambria" pitchFamily="18" charset="0"/>
                        </a:rPr>
                        <a:t>20</a:t>
                      </a:r>
                      <a:endParaRPr lang="tr-TR" sz="1800" b="1" dirty="0">
                        <a:solidFill>
                          <a:schemeClr val="bg1"/>
                        </a:solidFill>
                        <a:latin typeface="Cambria" pitchFamily="18" charset="0"/>
                      </a:endParaRPr>
                    </a:p>
                  </a:txBody>
                  <a:tcPr anchor="ctr" anchorCtr="1">
                    <a:solidFill>
                      <a:srgbClr val="FF0000"/>
                    </a:solidFill>
                  </a:tcPr>
                </a:tc>
                <a:tc>
                  <a:txBody>
                    <a:bodyPr/>
                    <a:lstStyle/>
                    <a:p>
                      <a:pPr algn="ctr"/>
                      <a:r>
                        <a:rPr lang="tr-TR" sz="1800" b="1" dirty="0" smtClean="0">
                          <a:solidFill>
                            <a:schemeClr val="bg1"/>
                          </a:solidFill>
                          <a:latin typeface="Cambria" pitchFamily="18" charset="0"/>
                        </a:rPr>
                        <a:t>15</a:t>
                      </a:r>
                      <a:endParaRPr lang="tr-TR" sz="1800" b="1" dirty="0">
                        <a:solidFill>
                          <a:schemeClr val="bg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10</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bg1"/>
                          </a:solidFill>
                          <a:latin typeface="Cambria" pitchFamily="18" charset="0"/>
                        </a:rPr>
                        <a:t>5</a:t>
                      </a:r>
                      <a:endParaRPr lang="tr-TR" sz="1800" b="1" dirty="0">
                        <a:solidFill>
                          <a:schemeClr val="bg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Yüksek</a:t>
                      </a:r>
                    </a:p>
                    <a:p>
                      <a:pPr marL="0" marR="0" indent="0" algn="ctr" defTabSz="914400" rtl="0" eaLnBrk="1" fontAlgn="auto" latinLnBrk="0" hangingPunct="1">
                        <a:lnSpc>
                          <a:spcPct val="100000"/>
                        </a:lnSpc>
                        <a:spcBef>
                          <a:spcPts val="0"/>
                        </a:spcBef>
                        <a:spcAft>
                          <a:spcPts val="0"/>
                        </a:spcAft>
                        <a:buClrTx/>
                        <a:buSzTx/>
                        <a:buFontTx/>
                        <a:buNone/>
                        <a:tabLst/>
                        <a:defRPr/>
                      </a:pPr>
                      <a:r>
                        <a:rPr lang="tr-TR" sz="1200" b="0" i="1" dirty="0" smtClean="0">
                          <a:solidFill>
                            <a:schemeClr val="tx1"/>
                          </a:solidFill>
                          <a:latin typeface="Calibri" pitchFamily="34" charset="0"/>
                          <a:cs typeface="Calibri" pitchFamily="34" charset="0"/>
                        </a:rPr>
                        <a:t>«Haftada Bir»</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bg1"/>
                          </a:solidFill>
                          <a:latin typeface="Cambria" pitchFamily="18" charset="0"/>
                        </a:rPr>
                        <a:t>20</a:t>
                      </a:r>
                      <a:endParaRPr lang="tr-TR" sz="1800" b="1" dirty="0">
                        <a:solidFill>
                          <a:schemeClr val="bg1"/>
                        </a:solidFill>
                        <a:latin typeface="Cambria" pitchFamily="18" charset="0"/>
                      </a:endParaRPr>
                    </a:p>
                  </a:txBody>
                  <a:tcPr anchor="ctr" anchorCtr="1">
                    <a:solidFill>
                      <a:srgbClr val="FF0000"/>
                    </a:solidFill>
                  </a:tcPr>
                </a:tc>
                <a:tc>
                  <a:txBody>
                    <a:bodyPr/>
                    <a:lstStyle/>
                    <a:p>
                      <a:pPr algn="ctr"/>
                      <a:r>
                        <a:rPr lang="tr-TR" sz="1800" b="1" dirty="0" smtClean="0">
                          <a:solidFill>
                            <a:schemeClr val="bg1"/>
                          </a:solidFill>
                          <a:latin typeface="Cambria" pitchFamily="18" charset="0"/>
                        </a:rPr>
                        <a:t>16</a:t>
                      </a:r>
                      <a:endParaRPr lang="tr-TR" sz="1800" b="1" dirty="0">
                        <a:solidFill>
                          <a:schemeClr val="bg1"/>
                        </a:solidFill>
                        <a:latin typeface="Cambria" pitchFamily="18" charset="0"/>
                      </a:endParaRPr>
                    </a:p>
                  </a:txBody>
                  <a:tcPr anchor="ctr" anchorCtr="1">
                    <a:solidFill>
                      <a:srgbClr val="FF0000"/>
                    </a:solidFill>
                  </a:tcPr>
                </a:tc>
                <a:tc>
                  <a:txBody>
                    <a:bodyPr/>
                    <a:lstStyle/>
                    <a:p>
                      <a:pPr algn="ctr"/>
                      <a:r>
                        <a:rPr lang="tr-TR" sz="1800" b="1" dirty="0" smtClean="0">
                          <a:solidFill>
                            <a:schemeClr val="tx1"/>
                          </a:solidFill>
                          <a:latin typeface="Cambria" pitchFamily="18" charset="0"/>
                        </a:rPr>
                        <a:t>12</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8</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bg1"/>
                          </a:solidFill>
                          <a:latin typeface="Cambria" pitchFamily="18" charset="0"/>
                        </a:rPr>
                        <a:t>4</a:t>
                      </a:r>
                      <a:endParaRPr lang="tr-TR" sz="1800" b="1" dirty="0">
                        <a:solidFill>
                          <a:schemeClr val="bg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Orta</a:t>
                      </a:r>
                    </a:p>
                    <a:p>
                      <a:pPr marL="0" marR="0" indent="0" algn="ctr" defTabSz="914400" rtl="0" eaLnBrk="1" fontAlgn="auto" latinLnBrk="0" hangingPunct="1">
                        <a:lnSpc>
                          <a:spcPct val="100000"/>
                        </a:lnSpc>
                        <a:spcBef>
                          <a:spcPts val="0"/>
                        </a:spcBef>
                        <a:spcAft>
                          <a:spcPts val="0"/>
                        </a:spcAft>
                        <a:buClrTx/>
                        <a:buSzTx/>
                        <a:buFontTx/>
                        <a:buNone/>
                        <a:tabLst/>
                        <a:defRPr/>
                      </a:pPr>
                      <a:r>
                        <a:rPr lang="tr-TR" sz="1200" b="0" i="1" dirty="0" smtClean="0">
                          <a:solidFill>
                            <a:schemeClr val="tx1"/>
                          </a:solidFill>
                          <a:latin typeface="Calibri" pitchFamily="34" charset="0"/>
                          <a:cs typeface="Calibri" pitchFamily="34" charset="0"/>
                        </a:rPr>
                        <a:t>«Ayda Bir»</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15</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12</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9</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bg1"/>
                          </a:solidFill>
                          <a:latin typeface="Cambria" pitchFamily="18" charset="0"/>
                        </a:rPr>
                        <a:t>6</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3</a:t>
                      </a:r>
                      <a:endParaRPr lang="tr-TR" sz="1800" b="1" dirty="0">
                        <a:solidFill>
                          <a:schemeClr val="bg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Küçük</a:t>
                      </a:r>
                    </a:p>
                    <a:p>
                      <a:pPr marL="0" marR="0" indent="0" algn="ctr" defTabSz="914400" rtl="0" eaLnBrk="1" fontAlgn="auto" latinLnBrk="0" hangingPunct="1">
                        <a:lnSpc>
                          <a:spcPct val="100000"/>
                        </a:lnSpc>
                        <a:spcBef>
                          <a:spcPts val="0"/>
                        </a:spcBef>
                        <a:spcAft>
                          <a:spcPts val="0"/>
                        </a:spcAft>
                        <a:buClrTx/>
                        <a:buSzTx/>
                        <a:buFontTx/>
                        <a:buNone/>
                        <a:tabLst/>
                        <a:defRPr/>
                      </a:pPr>
                      <a:r>
                        <a:rPr lang="tr-TR" sz="1200" b="0" i="1" dirty="0" smtClean="0">
                          <a:solidFill>
                            <a:schemeClr val="tx1"/>
                          </a:solidFill>
                          <a:latin typeface="Calibri" pitchFamily="34" charset="0"/>
                          <a:cs typeface="Calibri" pitchFamily="34" charset="0"/>
                        </a:rPr>
                        <a:t>«3 Ayda Bir»</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tx1"/>
                          </a:solidFill>
                          <a:latin typeface="Cambria" pitchFamily="18" charset="0"/>
                        </a:rPr>
                        <a:t>10</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tx1"/>
                          </a:solidFill>
                          <a:latin typeface="Cambria" pitchFamily="18" charset="0"/>
                        </a:rPr>
                        <a:t>8</a:t>
                      </a:r>
                      <a:endParaRPr lang="tr-TR" sz="1800" b="1" dirty="0">
                        <a:solidFill>
                          <a:schemeClr val="tx1"/>
                        </a:solidFill>
                        <a:latin typeface="Cambria" pitchFamily="18" charset="0"/>
                      </a:endParaRPr>
                    </a:p>
                  </a:txBody>
                  <a:tcPr anchor="ctr" anchorCtr="1">
                    <a:solidFill>
                      <a:srgbClr val="FFFF00"/>
                    </a:solidFill>
                  </a:tcPr>
                </a:tc>
                <a:tc>
                  <a:txBody>
                    <a:bodyPr/>
                    <a:lstStyle/>
                    <a:p>
                      <a:pPr algn="ctr"/>
                      <a:r>
                        <a:rPr lang="tr-TR" sz="1800" b="1" dirty="0" smtClean="0">
                          <a:solidFill>
                            <a:schemeClr val="bg1"/>
                          </a:solidFill>
                          <a:latin typeface="Cambria" pitchFamily="18" charset="0"/>
                        </a:rPr>
                        <a:t>6</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4</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2</a:t>
                      </a:r>
                      <a:endParaRPr lang="tr-TR" sz="1800" b="1" dirty="0">
                        <a:solidFill>
                          <a:schemeClr val="bg1"/>
                        </a:solidFill>
                        <a:latin typeface="Cambria" pitchFamily="18" charset="0"/>
                      </a:endParaRPr>
                    </a:p>
                  </a:txBody>
                  <a:tcPr anchor="ctr" anchorCtr="1">
                    <a:solidFill>
                      <a:srgbClr val="00B050"/>
                    </a:solidFill>
                  </a:tcPr>
                </a:tc>
              </a:tr>
              <a:tr h="505301">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tr-TR" sz="1400" b="1" i="1" dirty="0" smtClean="0">
                        <a:solidFill>
                          <a:schemeClr val="tx1"/>
                        </a:solidFill>
                        <a:latin typeface="Calibri" pitchFamily="34" charset="0"/>
                        <a:cs typeface="Calibri" pitchFamily="34" charset="0"/>
                      </a:endParaRPr>
                    </a:p>
                  </a:txBody>
                  <a:tcPr anchor="ctr" anchorCtr="1">
                    <a:solidFill>
                      <a:schemeClr val="bg1">
                        <a:lumMod val="95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tr-TR" sz="1400" b="1" i="1" dirty="0" smtClean="0">
                          <a:solidFill>
                            <a:schemeClr val="tx1"/>
                          </a:solidFill>
                          <a:latin typeface="Calibri" pitchFamily="34" charset="0"/>
                          <a:cs typeface="Calibri" pitchFamily="34" charset="0"/>
                        </a:rPr>
                        <a:t>Çok Küçük</a:t>
                      </a:r>
                    </a:p>
                    <a:p>
                      <a:pPr marL="0" marR="0" indent="0" algn="ctr" defTabSz="914400" rtl="0" eaLnBrk="1" fontAlgn="auto" latinLnBrk="0" hangingPunct="1">
                        <a:lnSpc>
                          <a:spcPct val="100000"/>
                        </a:lnSpc>
                        <a:spcBef>
                          <a:spcPts val="0"/>
                        </a:spcBef>
                        <a:spcAft>
                          <a:spcPts val="0"/>
                        </a:spcAft>
                        <a:buClrTx/>
                        <a:buSzTx/>
                        <a:buFontTx/>
                        <a:buNone/>
                        <a:tabLst/>
                        <a:defRPr/>
                      </a:pPr>
                      <a:r>
                        <a:rPr lang="tr-TR" sz="1200" b="0" i="1" dirty="0" smtClean="0">
                          <a:solidFill>
                            <a:schemeClr val="tx1"/>
                          </a:solidFill>
                          <a:latin typeface="Calibri" pitchFamily="34" charset="0"/>
                          <a:cs typeface="Calibri" pitchFamily="34" charset="0"/>
                        </a:rPr>
                        <a:t>«Yılda Bir»</a:t>
                      </a:r>
                    </a:p>
                  </a:txBody>
                  <a:tcPr anchor="ctr" anchorCtr="1">
                    <a:solidFill>
                      <a:schemeClr val="bg1">
                        <a:lumMod val="95000"/>
                      </a:schemeClr>
                    </a:solidFill>
                  </a:tcPr>
                </a:tc>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nchorCtr="1">
                    <a:solidFill>
                      <a:schemeClr val="bg2">
                        <a:lumMod val="20000"/>
                        <a:lumOff val="80000"/>
                      </a:schemeClr>
                    </a:solidFill>
                  </a:tcPr>
                </a:tc>
                <a:tc>
                  <a:txBody>
                    <a:bodyPr/>
                    <a:lstStyle/>
                    <a:p>
                      <a:pPr algn="ctr"/>
                      <a:r>
                        <a:rPr lang="tr-TR" sz="1800" b="1" dirty="0" smtClean="0">
                          <a:solidFill>
                            <a:schemeClr val="bg1"/>
                          </a:solidFill>
                          <a:latin typeface="Cambria" pitchFamily="18" charset="0"/>
                        </a:rPr>
                        <a:t>5</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4</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3</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2</a:t>
                      </a:r>
                      <a:endParaRPr lang="tr-TR" sz="1800" b="1" dirty="0">
                        <a:solidFill>
                          <a:schemeClr val="bg1"/>
                        </a:solidFill>
                        <a:latin typeface="Cambria" pitchFamily="18" charset="0"/>
                      </a:endParaRPr>
                    </a:p>
                  </a:txBody>
                  <a:tcPr anchor="ctr" anchorCtr="1">
                    <a:solidFill>
                      <a:srgbClr val="00B050"/>
                    </a:solidFill>
                  </a:tcPr>
                </a:tc>
                <a:tc>
                  <a:txBody>
                    <a:bodyPr/>
                    <a:lstStyle/>
                    <a:p>
                      <a:pPr algn="ctr"/>
                      <a:r>
                        <a:rPr lang="tr-TR" sz="1800" b="1" dirty="0" smtClean="0">
                          <a:solidFill>
                            <a:schemeClr val="bg1"/>
                          </a:solidFill>
                          <a:latin typeface="Cambria" pitchFamily="18" charset="0"/>
                        </a:rPr>
                        <a:t>1</a:t>
                      </a:r>
                      <a:endParaRPr lang="tr-TR" sz="1800" b="1" dirty="0">
                        <a:solidFill>
                          <a:schemeClr val="bg1"/>
                        </a:solidFill>
                        <a:latin typeface="Cambria" pitchFamily="18" charset="0"/>
                      </a:endParaRPr>
                    </a:p>
                  </a:txBody>
                  <a:tcPr anchor="ctr" anchorCtr="1">
                    <a:solidFill>
                      <a:srgbClr val="00B050"/>
                    </a:solidFill>
                  </a:tcPr>
                </a:tc>
              </a:tr>
            </a:tbl>
          </a:graphicData>
        </a:graphic>
      </p:graphicFrame>
      <p:graphicFrame>
        <p:nvGraphicFramePr>
          <p:cNvPr id="10" name="Tablo 9"/>
          <p:cNvGraphicFramePr>
            <a:graphicFrameLocks noGrp="1"/>
          </p:cNvGraphicFramePr>
          <p:nvPr>
            <p:extLst>
              <p:ext uri="{D42A27DB-BD31-4B8C-83A1-F6EECF244321}">
                <p14:modId xmlns:p14="http://schemas.microsoft.com/office/powerpoint/2010/main" val="1370939760"/>
              </p:ext>
            </p:extLst>
          </p:nvPr>
        </p:nvGraphicFramePr>
        <p:xfrm>
          <a:off x="219075" y="5177179"/>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00B050"/>
                    </a:solidFill>
                  </a:tcPr>
                </a:tc>
                <a:tc>
                  <a:txBody>
                    <a:bodyPr/>
                    <a:lstStyle/>
                    <a:p>
                      <a:r>
                        <a:rPr lang="tr-TR" dirty="0" smtClean="0">
                          <a:solidFill>
                            <a:schemeClr val="tx1"/>
                          </a:solidFill>
                          <a:latin typeface="Calibri" pitchFamily="34" charset="0"/>
                          <a:cs typeface="Calibri" pitchFamily="34" charset="0"/>
                        </a:rPr>
                        <a:t>Düşük Risk </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graphicFrame>
        <p:nvGraphicFramePr>
          <p:cNvPr id="11" name="Tablo 10"/>
          <p:cNvGraphicFramePr>
            <a:graphicFrameLocks noGrp="1"/>
          </p:cNvGraphicFramePr>
          <p:nvPr>
            <p:extLst>
              <p:ext uri="{D42A27DB-BD31-4B8C-83A1-F6EECF244321}">
                <p14:modId xmlns:p14="http://schemas.microsoft.com/office/powerpoint/2010/main" val="2226048512"/>
              </p:ext>
            </p:extLst>
          </p:nvPr>
        </p:nvGraphicFramePr>
        <p:xfrm>
          <a:off x="219075" y="5586754"/>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FFFF00"/>
                    </a:solidFill>
                  </a:tcPr>
                </a:tc>
                <a:tc>
                  <a:txBody>
                    <a:bodyPr/>
                    <a:lstStyle/>
                    <a:p>
                      <a:r>
                        <a:rPr lang="tr-TR" dirty="0" smtClean="0">
                          <a:solidFill>
                            <a:schemeClr val="tx1"/>
                          </a:solidFill>
                          <a:latin typeface="Calibri" pitchFamily="34" charset="0"/>
                          <a:cs typeface="Calibri" pitchFamily="34" charset="0"/>
                        </a:rPr>
                        <a:t>Orta Risk</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graphicFrame>
        <p:nvGraphicFramePr>
          <p:cNvPr id="12" name="Tablo 11"/>
          <p:cNvGraphicFramePr>
            <a:graphicFrameLocks noGrp="1"/>
          </p:cNvGraphicFramePr>
          <p:nvPr>
            <p:extLst>
              <p:ext uri="{D42A27DB-BD31-4B8C-83A1-F6EECF244321}">
                <p14:modId xmlns:p14="http://schemas.microsoft.com/office/powerpoint/2010/main" val="3558567044"/>
              </p:ext>
            </p:extLst>
          </p:nvPr>
        </p:nvGraphicFramePr>
        <p:xfrm>
          <a:off x="219075" y="5992960"/>
          <a:ext cx="2438400" cy="370840"/>
        </p:xfrm>
        <a:graphic>
          <a:graphicData uri="http://schemas.openxmlformats.org/drawingml/2006/table">
            <a:tbl>
              <a:tblPr firstRow="1" bandRow="1">
                <a:effectLst>
                  <a:innerShdw blurRad="114300">
                    <a:prstClr val="black"/>
                  </a:innerShdw>
                </a:effectLst>
                <a:tableStyleId>{5C22544A-7EE6-4342-B048-85BDC9FD1C3A}</a:tableStyleId>
              </a:tblPr>
              <a:tblGrid>
                <a:gridCol w="871436"/>
                <a:gridCol w="1566964"/>
              </a:tblGrid>
              <a:tr h="370840">
                <a:tc>
                  <a:txBody>
                    <a:bodyPr/>
                    <a:lstStyle/>
                    <a:p>
                      <a:endParaRPr lang="tr-TR" dirty="0"/>
                    </a:p>
                  </a:txBody>
                  <a:tcPr>
                    <a:solidFill>
                      <a:srgbClr val="FF0000"/>
                    </a:solidFill>
                  </a:tcPr>
                </a:tc>
                <a:tc>
                  <a:txBody>
                    <a:bodyPr/>
                    <a:lstStyle/>
                    <a:p>
                      <a:r>
                        <a:rPr lang="tr-TR" dirty="0" smtClean="0">
                          <a:solidFill>
                            <a:schemeClr val="tx1"/>
                          </a:solidFill>
                          <a:latin typeface="Calibri" pitchFamily="34" charset="0"/>
                          <a:cs typeface="Calibri" pitchFamily="34" charset="0"/>
                        </a:rPr>
                        <a:t>Yüksek Risk</a:t>
                      </a:r>
                      <a:endParaRPr lang="tr-TR" dirty="0">
                        <a:solidFill>
                          <a:schemeClr val="tx1"/>
                        </a:solidFill>
                        <a:latin typeface="Calibri" pitchFamily="34" charset="0"/>
                        <a:cs typeface="Calibri" pitchFamily="34" charset="0"/>
                      </a:endParaRPr>
                    </a:p>
                  </a:txBody>
                  <a:tcPr>
                    <a:solidFill>
                      <a:schemeClr val="bg1">
                        <a:lumMod val="85000"/>
                      </a:schemeClr>
                    </a:solidFill>
                  </a:tcPr>
                </a:tc>
              </a:tr>
            </a:tbl>
          </a:graphicData>
        </a:graphic>
      </p:graphicFrame>
      <p:sp>
        <p:nvSpPr>
          <p:cNvPr id="8" name="Metin kutusu 7"/>
          <p:cNvSpPr txBox="1"/>
          <p:nvPr/>
        </p:nvSpPr>
        <p:spPr>
          <a:xfrm>
            <a:off x="2685169" y="5179365"/>
            <a:ext cx="6233200" cy="353943"/>
          </a:xfrm>
          <a:prstGeom prst="rect">
            <a:avLst/>
          </a:prstGeom>
          <a:noFill/>
          <a:ln w="0">
            <a:solidFill>
              <a:schemeClr val="bg1">
                <a:lumMod val="85000"/>
              </a:schemeClr>
            </a:solidFill>
          </a:ln>
        </p:spPr>
        <p:txBody>
          <a:bodyPr wrap="square" rtlCol="0">
            <a:spAutoFit/>
          </a:bodyPr>
          <a:lstStyle/>
          <a:p>
            <a:r>
              <a:rPr lang="tr-TR" sz="1700" i="1" dirty="0" smtClean="0">
                <a:solidFill>
                  <a:srgbClr val="000000"/>
                </a:solidFill>
                <a:latin typeface="Calibri" pitchFamily="34" charset="0"/>
                <a:cs typeface="Calibri" pitchFamily="34" charset="0"/>
              </a:rPr>
              <a:t>Acil Tedbir Gerektirmeyebilir</a:t>
            </a:r>
            <a:endParaRPr lang="tr-TR" sz="1700" i="1" dirty="0">
              <a:solidFill>
                <a:srgbClr val="000000"/>
              </a:solidFill>
              <a:latin typeface="Calibri" pitchFamily="34" charset="0"/>
              <a:cs typeface="Calibri" pitchFamily="34" charset="0"/>
            </a:endParaRPr>
          </a:p>
        </p:txBody>
      </p:sp>
      <p:sp>
        <p:nvSpPr>
          <p:cNvPr id="13" name="Metin kutusu 12"/>
          <p:cNvSpPr txBox="1"/>
          <p:nvPr/>
        </p:nvSpPr>
        <p:spPr>
          <a:xfrm>
            <a:off x="2685169" y="5568933"/>
            <a:ext cx="6233200" cy="353943"/>
          </a:xfrm>
          <a:prstGeom prst="rect">
            <a:avLst/>
          </a:prstGeom>
          <a:noFill/>
          <a:ln w="0">
            <a:solidFill>
              <a:schemeClr val="bg1">
                <a:lumMod val="85000"/>
              </a:schemeClr>
            </a:solidFill>
          </a:ln>
        </p:spPr>
        <p:txBody>
          <a:bodyPr wrap="square" rtlCol="0">
            <a:spAutoFit/>
          </a:bodyPr>
          <a:lstStyle/>
          <a:p>
            <a:r>
              <a:rPr lang="tr-TR" sz="1700" i="1" dirty="0" smtClean="0">
                <a:solidFill>
                  <a:srgbClr val="000000"/>
                </a:solidFill>
                <a:latin typeface="Calibri" pitchFamily="34" charset="0"/>
                <a:cs typeface="Calibri" pitchFamily="34" charset="0"/>
              </a:rPr>
              <a:t>Bu Risklere Olabildiğince Çabuk Müdahale Edilmeli</a:t>
            </a:r>
            <a:endParaRPr lang="tr-TR" sz="1700" i="1" dirty="0">
              <a:solidFill>
                <a:srgbClr val="000000"/>
              </a:solidFill>
              <a:latin typeface="Calibri" pitchFamily="34" charset="0"/>
              <a:cs typeface="Calibri" pitchFamily="34" charset="0"/>
            </a:endParaRPr>
          </a:p>
        </p:txBody>
      </p:sp>
      <p:sp>
        <p:nvSpPr>
          <p:cNvPr id="14" name="Metin kutusu 13"/>
          <p:cNvSpPr txBox="1"/>
          <p:nvPr/>
        </p:nvSpPr>
        <p:spPr>
          <a:xfrm>
            <a:off x="2685169" y="5979337"/>
            <a:ext cx="6233200" cy="353943"/>
          </a:xfrm>
          <a:prstGeom prst="rect">
            <a:avLst/>
          </a:prstGeom>
          <a:noFill/>
          <a:ln w="0">
            <a:solidFill>
              <a:schemeClr val="bg1">
                <a:lumMod val="85000"/>
              </a:schemeClr>
            </a:solidFill>
          </a:ln>
        </p:spPr>
        <p:txBody>
          <a:bodyPr wrap="square" rtlCol="0">
            <a:spAutoFit/>
          </a:bodyPr>
          <a:lstStyle/>
          <a:p>
            <a:r>
              <a:rPr lang="tr-TR" sz="1700" i="1" dirty="0">
                <a:solidFill>
                  <a:srgbClr val="000000"/>
                </a:solidFill>
                <a:latin typeface="Calibri" pitchFamily="34" charset="0"/>
                <a:cs typeface="Calibri" pitchFamily="34" charset="0"/>
              </a:rPr>
              <a:t>Bu Risklerle İlgili Hemen Çalışma Yapılmalı</a:t>
            </a:r>
          </a:p>
        </p:txBody>
      </p:sp>
    </p:spTree>
    <p:extLst>
      <p:ext uri="{BB962C8B-B14F-4D97-AF65-F5344CB8AC3E}">
        <p14:creationId xmlns:p14="http://schemas.microsoft.com/office/powerpoint/2010/main" val="13653425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down)">
                                      <p:cBhvr>
                                        <p:cTn id="11" dur="500"/>
                                        <p:tgtEl>
                                          <p:spTgt spid="1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wipe(down)">
                                      <p:cBhvr>
                                        <p:cTn id="1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4"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SKORUNA GÖRE YAKLAŞIM</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aphicFrame>
        <p:nvGraphicFramePr>
          <p:cNvPr id="3" name="Nesne 2"/>
          <p:cNvGraphicFramePr>
            <a:graphicFrameLocks noChangeAspect="1"/>
          </p:cNvGraphicFramePr>
          <p:nvPr>
            <p:extLst>
              <p:ext uri="{D42A27DB-BD31-4B8C-83A1-F6EECF244321}">
                <p14:modId xmlns:p14="http://schemas.microsoft.com/office/powerpoint/2010/main" val="1569204592"/>
              </p:ext>
            </p:extLst>
          </p:nvPr>
        </p:nvGraphicFramePr>
        <p:xfrm>
          <a:off x="2989244" y="3061413"/>
          <a:ext cx="3165511" cy="2106415"/>
        </p:xfrm>
        <a:graphic>
          <a:graphicData uri="http://schemas.openxmlformats.org/presentationml/2006/ole">
            <mc:AlternateContent xmlns:mc="http://schemas.openxmlformats.org/markup-compatibility/2006">
              <mc:Choice xmlns:v="urn:schemas-microsoft-com:vml" Requires="v">
                <p:oleObj spid="_x0000_s30734" name="Çalışma Sayfası" r:id="rId4" imgW="2114601" imgH="1162080" progId="Excel.Sheet.12">
                  <p:embed/>
                </p:oleObj>
              </mc:Choice>
              <mc:Fallback>
                <p:oleObj name="Çalışma Sayfası" r:id="rId4" imgW="2114601" imgH="1162080" progId="Excel.Sheet.12">
                  <p:embed/>
                  <p:pic>
                    <p:nvPicPr>
                      <p:cNvPr id="0" name=""/>
                      <p:cNvPicPr/>
                      <p:nvPr/>
                    </p:nvPicPr>
                    <p:blipFill>
                      <a:blip r:embed="rId5"/>
                      <a:stretch>
                        <a:fillRect/>
                      </a:stretch>
                    </p:blipFill>
                    <p:spPr>
                      <a:xfrm>
                        <a:off x="2989244" y="3061413"/>
                        <a:ext cx="3165511" cy="2106415"/>
                      </a:xfrm>
                      <a:prstGeom prst="rect">
                        <a:avLst/>
                      </a:prstGeom>
                    </p:spPr>
                  </p:pic>
                </p:oleObj>
              </mc:Fallback>
            </mc:AlternateContent>
          </a:graphicData>
        </a:graphic>
      </p:graphicFrame>
      <p:grpSp>
        <p:nvGrpSpPr>
          <p:cNvPr id="21" name="Grup 20"/>
          <p:cNvGrpSpPr/>
          <p:nvPr/>
        </p:nvGrpSpPr>
        <p:grpSpPr>
          <a:xfrm>
            <a:off x="1128252" y="2614226"/>
            <a:ext cx="1878979" cy="1939925"/>
            <a:chOff x="1304688" y="2827509"/>
            <a:chExt cx="1878979" cy="1939925"/>
          </a:xfrm>
        </p:grpSpPr>
        <p:sp>
          <p:nvSpPr>
            <p:cNvPr id="18" name="Freeform 18"/>
            <p:cNvSpPr>
              <a:spLocks/>
            </p:cNvSpPr>
            <p:nvPr/>
          </p:nvSpPr>
          <p:spPr bwMode="auto">
            <a:xfrm rot="16200000">
              <a:off x="1277873" y="2861640"/>
              <a:ext cx="1939925" cy="1871663"/>
            </a:xfrm>
            <a:custGeom>
              <a:avLst/>
              <a:gdLst/>
              <a:ahLst/>
              <a:cxnLst>
                <a:cxn ang="0">
                  <a:pos x="0" y="196"/>
                </a:cxn>
                <a:cxn ang="0">
                  <a:pos x="388" y="584"/>
                </a:cxn>
                <a:cxn ang="0">
                  <a:pos x="490" y="584"/>
                </a:cxn>
                <a:cxn ang="0">
                  <a:pos x="875" y="191"/>
                </a:cxn>
                <a:cxn ang="0">
                  <a:pos x="445" y="2"/>
                </a:cxn>
                <a:cxn ang="0">
                  <a:pos x="0" y="196"/>
                </a:cxn>
              </a:cxnLst>
              <a:rect l="0" t="0" r="r" b="b"/>
              <a:pathLst>
                <a:path w="875" h="584">
                  <a:moveTo>
                    <a:pt x="0" y="196"/>
                  </a:moveTo>
                  <a:cubicBezTo>
                    <a:pt x="388" y="584"/>
                    <a:pt x="388" y="584"/>
                    <a:pt x="388" y="584"/>
                  </a:cubicBezTo>
                  <a:cubicBezTo>
                    <a:pt x="388" y="584"/>
                    <a:pt x="435" y="537"/>
                    <a:pt x="490" y="584"/>
                  </a:cubicBezTo>
                  <a:cubicBezTo>
                    <a:pt x="875" y="191"/>
                    <a:pt x="875" y="191"/>
                    <a:pt x="875" y="191"/>
                  </a:cubicBezTo>
                  <a:cubicBezTo>
                    <a:pt x="864" y="180"/>
                    <a:pt x="690" y="6"/>
                    <a:pt x="445" y="2"/>
                  </a:cubicBezTo>
                  <a:cubicBezTo>
                    <a:pt x="313" y="0"/>
                    <a:pt x="160" y="47"/>
                    <a:pt x="0" y="196"/>
                  </a:cubicBezTo>
                </a:path>
              </a:pathLst>
            </a:custGeom>
            <a:solidFill>
              <a:srgbClr val="C5C5C5">
                <a:alpha val="42000"/>
              </a:srgbClr>
            </a:solidFill>
            <a:ln w="25400" cap="flat" cmpd="sng">
              <a:solidFill>
                <a:srgbClr val="FF0000"/>
              </a:solidFill>
              <a:prstDash val="solid"/>
              <a:round/>
              <a:headEnd type="none" w="med" len="med"/>
              <a:tailEnd type="none" w="med" len="med"/>
            </a:ln>
            <a:effectLst/>
          </p:spPr>
          <p:txBody>
            <a:bodyPr/>
            <a:lstStyle/>
            <a:p>
              <a:endParaRPr lang="tr-TR" dirty="0">
                <a:solidFill>
                  <a:srgbClr val="000000"/>
                </a:solidFill>
              </a:endParaRPr>
            </a:p>
          </p:txBody>
        </p:sp>
        <p:sp>
          <p:nvSpPr>
            <p:cNvPr id="15" name="Metin kutusu 14"/>
            <p:cNvSpPr txBox="1"/>
            <p:nvPr/>
          </p:nvSpPr>
          <p:spPr>
            <a:xfrm>
              <a:off x="1304688" y="3625273"/>
              <a:ext cx="1848163" cy="523220"/>
            </a:xfrm>
            <a:prstGeom prst="rect">
              <a:avLst/>
            </a:prstGeom>
            <a:noFill/>
          </p:spPr>
          <p:txBody>
            <a:bodyPr wrap="square" rtlCol="0">
              <a:spAutoFit/>
            </a:bodyPr>
            <a:lstStyle/>
            <a:p>
              <a:pPr algn="ctr"/>
              <a:r>
                <a:rPr lang="tr-TR" sz="1400" b="1" dirty="0" smtClean="0">
                  <a:solidFill>
                    <a:srgbClr val="000000"/>
                  </a:solidFill>
                  <a:latin typeface="Calibri" pitchFamily="34" charset="0"/>
                  <a:cs typeface="Calibri" pitchFamily="34" charset="0"/>
                </a:rPr>
                <a:t>Kabul Edilemez Risk</a:t>
              </a:r>
            </a:p>
            <a:p>
              <a:pPr algn="ctr"/>
              <a:r>
                <a:rPr lang="tr-TR" sz="1400" dirty="0" smtClean="0">
                  <a:solidFill>
                    <a:srgbClr val="000000"/>
                  </a:solidFill>
                  <a:latin typeface="Calibri" pitchFamily="34" charset="0"/>
                  <a:cs typeface="Calibri" pitchFamily="34" charset="0"/>
                </a:rPr>
                <a:t>(15-16-20-25)</a:t>
              </a:r>
              <a:endParaRPr lang="tr-TR" sz="1400" dirty="0">
                <a:solidFill>
                  <a:srgbClr val="000000"/>
                </a:solidFill>
                <a:latin typeface="Calibri" pitchFamily="34" charset="0"/>
                <a:cs typeface="Calibri" pitchFamily="34" charset="0"/>
              </a:endParaRPr>
            </a:p>
          </p:txBody>
        </p:sp>
      </p:grpSp>
      <p:grpSp>
        <p:nvGrpSpPr>
          <p:cNvPr id="17" name="Grup 16"/>
          <p:cNvGrpSpPr/>
          <p:nvPr/>
        </p:nvGrpSpPr>
        <p:grpSpPr>
          <a:xfrm>
            <a:off x="6015770" y="3131340"/>
            <a:ext cx="1871663" cy="1939925"/>
            <a:chOff x="5196743" y="3029744"/>
            <a:chExt cx="1871663" cy="1939925"/>
          </a:xfrm>
        </p:grpSpPr>
        <p:sp>
          <p:nvSpPr>
            <p:cNvPr id="20" name="Freeform 18"/>
            <p:cNvSpPr>
              <a:spLocks/>
            </p:cNvSpPr>
            <p:nvPr/>
          </p:nvSpPr>
          <p:spPr bwMode="auto">
            <a:xfrm rot="5400000">
              <a:off x="5162612" y="3063875"/>
              <a:ext cx="1939925" cy="1871663"/>
            </a:xfrm>
            <a:custGeom>
              <a:avLst/>
              <a:gdLst/>
              <a:ahLst/>
              <a:cxnLst>
                <a:cxn ang="0">
                  <a:pos x="0" y="196"/>
                </a:cxn>
                <a:cxn ang="0">
                  <a:pos x="388" y="584"/>
                </a:cxn>
                <a:cxn ang="0">
                  <a:pos x="490" y="584"/>
                </a:cxn>
                <a:cxn ang="0">
                  <a:pos x="875" y="191"/>
                </a:cxn>
                <a:cxn ang="0">
                  <a:pos x="445" y="2"/>
                </a:cxn>
                <a:cxn ang="0">
                  <a:pos x="0" y="196"/>
                </a:cxn>
              </a:cxnLst>
              <a:rect l="0" t="0" r="r" b="b"/>
              <a:pathLst>
                <a:path w="875" h="584">
                  <a:moveTo>
                    <a:pt x="0" y="196"/>
                  </a:moveTo>
                  <a:cubicBezTo>
                    <a:pt x="388" y="584"/>
                    <a:pt x="388" y="584"/>
                    <a:pt x="388" y="584"/>
                  </a:cubicBezTo>
                  <a:cubicBezTo>
                    <a:pt x="388" y="584"/>
                    <a:pt x="435" y="537"/>
                    <a:pt x="490" y="584"/>
                  </a:cubicBezTo>
                  <a:cubicBezTo>
                    <a:pt x="875" y="191"/>
                    <a:pt x="875" y="191"/>
                    <a:pt x="875" y="191"/>
                  </a:cubicBezTo>
                  <a:cubicBezTo>
                    <a:pt x="864" y="180"/>
                    <a:pt x="690" y="6"/>
                    <a:pt x="445" y="2"/>
                  </a:cubicBezTo>
                  <a:cubicBezTo>
                    <a:pt x="313" y="0"/>
                    <a:pt x="160" y="47"/>
                    <a:pt x="0" y="196"/>
                  </a:cubicBezTo>
                </a:path>
              </a:pathLst>
            </a:custGeom>
            <a:solidFill>
              <a:srgbClr val="C5C5C5">
                <a:alpha val="42000"/>
              </a:srgbClr>
            </a:solidFill>
            <a:ln w="25400" cap="flat" cmpd="sng">
              <a:solidFill>
                <a:srgbClr val="00B050"/>
              </a:solidFill>
              <a:prstDash val="solid"/>
              <a:round/>
              <a:headEnd type="none" w="med" len="med"/>
              <a:tailEnd type="none" w="med" len="med"/>
            </a:ln>
            <a:effectLst/>
          </p:spPr>
          <p:txBody>
            <a:bodyPr/>
            <a:lstStyle/>
            <a:p>
              <a:endParaRPr lang="tr-TR">
                <a:solidFill>
                  <a:srgbClr val="000000"/>
                </a:solidFill>
              </a:endParaRPr>
            </a:p>
          </p:txBody>
        </p:sp>
        <p:sp>
          <p:nvSpPr>
            <p:cNvPr id="22" name="Metin kutusu 21"/>
            <p:cNvSpPr txBox="1"/>
            <p:nvPr/>
          </p:nvSpPr>
          <p:spPr>
            <a:xfrm>
              <a:off x="5230368" y="3803866"/>
              <a:ext cx="1838037" cy="523220"/>
            </a:xfrm>
            <a:prstGeom prst="rect">
              <a:avLst/>
            </a:prstGeom>
            <a:noFill/>
          </p:spPr>
          <p:txBody>
            <a:bodyPr wrap="square" rtlCol="0">
              <a:spAutoFit/>
            </a:bodyPr>
            <a:lstStyle/>
            <a:p>
              <a:pPr algn="ctr"/>
              <a:r>
                <a:rPr lang="tr-TR" sz="1400" b="1" dirty="0" smtClean="0">
                  <a:solidFill>
                    <a:srgbClr val="000000"/>
                  </a:solidFill>
                  <a:latin typeface="Calibri" pitchFamily="34" charset="0"/>
                  <a:cs typeface="Calibri" pitchFamily="34" charset="0"/>
                </a:rPr>
                <a:t>Kabul Edilebilir Risk</a:t>
              </a:r>
            </a:p>
            <a:p>
              <a:pPr algn="ctr"/>
              <a:r>
                <a:rPr lang="tr-TR" sz="1400" dirty="0" smtClean="0">
                  <a:solidFill>
                    <a:srgbClr val="000000"/>
                  </a:solidFill>
                  <a:latin typeface="Calibri" pitchFamily="34" charset="0"/>
                  <a:cs typeface="Calibri" pitchFamily="34" charset="0"/>
                </a:rPr>
                <a:t>(1-2-3-4-5-6)</a:t>
              </a:r>
              <a:endParaRPr lang="tr-TR" sz="1400" dirty="0">
                <a:solidFill>
                  <a:srgbClr val="000000"/>
                </a:solidFill>
                <a:latin typeface="Calibri" pitchFamily="34" charset="0"/>
                <a:cs typeface="Calibri" pitchFamily="34" charset="0"/>
              </a:endParaRPr>
            </a:p>
          </p:txBody>
        </p:sp>
      </p:grpSp>
      <p:grpSp>
        <p:nvGrpSpPr>
          <p:cNvPr id="25" name="Grup 24"/>
          <p:cNvGrpSpPr/>
          <p:nvPr/>
        </p:nvGrpSpPr>
        <p:grpSpPr>
          <a:xfrm>
            <a:off x="4142435" y="1316367"/>
            <a:ext cx="1939925" cy="1871663"/>
            <a:chOff x="4156083" y="1316367"/>
            <a:chExt cx="1939925" cy="1871663"/>
          </a:xfrm>
        </p:grpSpPr>
        <p:sp>
          <p:nvSpPr>
            <p:cNvPr id="19" name="Freeform 18"/>
            <p:cNvSpPr>
              <a:spLocks/>
            </p:cNvSpPr>
            <p:nvPr/>
          </p:nvSpPr>
          <p:spPr bwMode="auto">
            <a:xfrm>
              <a:off x="4156083" y="1316367"/>
              <a:ext cx="1939925" cy="1871663"/>
            </a:xfrm>
            <a:custGeom>
              <a:avLst/>
              <a:gdLst/>
              <a:ahLst/>
              <a:cxnLst>
                <a:cxn ang="0">
                  <a:pos x="0" y="196"/>
                </a:cxn>
                <a:cxn ang="0">
                  <a:pos x="388" y="584"/>
                </a:cxn>
                <a:cxn ang="0">
                  <a:pos x="490" y="584"/>
                </a:cxn>
                <a:cxn ang="0">
                  <a:pos x="875" y="191"/>
                </a:cxn>
                <a:cxn ang="0">
                  <a:pos x="445" y="2"/>
                </a:cxn>
                <a:cxn ang="0">
                  <a:pos x="0" y="196"/>
                </a:cxn>
              </a:cxnLst>
              <a:rect l="0" t="0" r="r" b="b"/>
              <a:pathLst>
                <a:path w="875" h="584">
                  <a:moveTo>
                    <a:pt x="0" y="196"/>
                  </a:moveTo>
                  <a:cubicBezTo>
                    <a:pt x="388" y="584"/>
                    <a:pt x="388" y="584"/>
                    <a:pt x="388" y="584"/>
                  </a:cubicBezTo>
                  <a:cubicBezTo>
                    <a:pt x="388" y="584"/>
                    <a:pt x="435" y="537"/>
                    <a:pt x="490" y="584"/>
                  </a:cubicBezTo>
                  <a:cubicBezTo>
                    <a:pt x="875" y="191"/>
                    <a:pt x="875" y="191"/>
                    <a:pt x="875" y="191"/>
                  </a:cubicBezTo>
                  <a:cubicBezTo>
                    <a:pt x="864" y="180"/>
                    <a:pt x="690" y="6"/>
                    <a:pt x="445" y="2"/>
                  </a:cubicBezTo>
                  <a:cubicBezTo>
                    <a:pt x="313" y="0"/>
                    <a:pt x="160" y="47"/>
                    <a:pt x="0" y="196"/>
                  </a:cubicBezTo>
                </a:path>
              </a:pathLst>
            </a:custGeom>
            <a:solidFill>
              <a:srgbClr val="C5C5C5">
                <a:alpha val="42000"/>
              </a:srgbClr>
            </a:solidFill>
            <a:ln w="25400" cap="flat" cmpd="sng">
              <a:solidFill>
                <a:srgbClr val="FFFF00"/>
              </a:solidFill>
              <a:prstDash val="solid"/>
              <a:round/>
              <a:headEnd type="none" w="med" len="med"/>
              <a:tailEnd type="none" w="med" len="med"/>
            </a:ln>
            <a:effectLst/>
          </p:spPr>
          <p:txBody>
            <a:bodyPr/>
            <a:lstStyle/>
            <a:p>
              <a:endParaRPr lang="tr-TR">
                <a:solidFill>
                  <a:srgbClr val="000000"/>
                </a:solidFill>
              </a:endParaRPr>
            </a:p>
          </p:txBody>
        </p:sp>
        <p:sp>
          <p:nvSpPr>
            <p:cNvPr id="23" name="Metin kutusu 22"/>
            <p:cNvSpPr txBox="1"/>
            <p:nvPr/>
          </p:nvSpPr>
          <p:spPr>
            <a:xfrm>
              <a:off x="4196711" y="1783309"/>
              <a:ext cx="1846223" cy="523220"/>
            </a:xfrm>
            <a:prstGeom prst="rect">
              <a:avLst/>
            </a:prstGeom>
            <a:noFill/>
          </p:spPr>
          <p:txBody>
            <a:bodyPr wrap="square" rtlCol="0">
              <a:spAutoFit/>
            </a:bodyPr>
            <a:lstStyle/>
            <a:p>
              <a:pPr algn="ctr"/>
              <a:r>
                <a:rPr lang="tr-TR" sz="1400" b="1" dirty="0" smtClean="0">
                  <a:solidFill>
                    <a:srgbClr val="000000"/>
                  </a:solidFill>
                  <a:latin typeface="Calibri" pitchFamily="34" charset="0"/>
                  <a:cs typeface="Calibri" pitchFamily="34" charset="0"/>
                </a:rPr>
                <a:t>Dikkate Değer Risk</a:t>
              </a:r>
              <a:endParaRPr lang="tr-TR" sz="1400" dirty="0" smtClean="0">
                <a:solidFill>
                  <a:srgbClr val="000000"/>
                </a:solidFill>
                <a:latin typeface="Calibri" pitchFamily="34" charset="0"/>
                <a:cs typeface="Calibri" pitchFamily="34" charset="0"/>
              </a:endParaRPr>
            </a:p>
            <a:p>
              <a:pPr algn="ctr"/>
              <a:r>
                <a:rPr lang="tr-TR" sz="1400" dirty="0" smtClean="0">
                  <a:solidFill>
                    <a:srgbClr val="000000"/>
                  </a:solidFill>
                  <a:latin typeface="Calibri" pitchFamily="34" charset="0"/>
                  <a:cs typeface="Calibri" pitchFamily="34" charset="0"/>
                </a:rPr>
                <a:t>(8-9-10-12-15)</a:t>
              </a:r>
              <a:endParaRPr lang="tr-TR" sz="1400" dirty="0">
                <a:solidFill>
                  <a:srgbClr val="000000"/>
                </a:solidFill>
                <a:latin typeface="Calibri" pitchFamily="34" charset="0"/>
                <a:cs typeface="Calibri" pitchFamily="34" charset="0"/>
              </a:endParaRPr>
            </a:p>
          </p:txBody>
        </p:sp>
      </p:grpSp>
      <p:sp>
        <p:nvSpPr>
          <p:cNvPr id="24" name="Metin kutusu 23"/>
          <p:cNvSpPr txBox="1"/>
          <p:nvPr/>
        </p:nvSpPr>
        <p:spPr>
          <a:xfrm>
            <a:off x="476356" y="2258032"/>
            <a:ext cx="2581200" cy="307777"/>
          </a:xfrm>
          <a:prstGeom prst="rect">
            <a:avLst/>
          </a:prstGeom>
          <a:noFill/>
          <a:ln w="0">
            <a:solidFill>
              <a:schemeClr val="bg1">
                <a:lumMod val="85000"/>
              </a:schemeClr>
            </a:solidFill>
          </a:ln>
        </p:spPr>
        <p:txBody>
          <a:bodyPr wrap="square" rtlCol="0">
            <a:spAutoFit/>
          </a:bodyPr>
          <a:lstStyle/>
          <a:p>
            <a:pPr algn="ctr"/>
            <a:r>
              <a:rPr lang="tr-TR" sz="1400" i="1" dirty="0" smtClean="0">
                <a:solidFill>
                  <a:srgbClr val="000000"/>
                </a:solidFill>
                <a:latin typeface="Calibri" pitchFamily="34" charset="0"/>
                <a:cs typeface="Calibri" pitchFamily="34" charset="0"/>
              </a:rPr>
              <a:t>Hemen Çalışma Yapılmalı</a:t>
            </a:r>
            <a:endParaRPr lang="tr-TR" sz="1400" i="1" dirty="0">
              <a:solidFill>
                <a:srgbClr val="000000"/>
              </a:solidFill>
              <a:latin typeface="Calibri" pitchFamily="34" charset="0"/>
              <a:cs typeface="Calibri" pitchFamily="34" charset="0"/>
            </a:endParaRPr>
          </a:p>
        </p:txBody>
      </p:sp>
      <p:sp>
        <p:nvSpPr>
          <p:cNvPr id="28" name="Metin kutusu 27"/>
          <p:cNvSpPr txBox="1"/>
          <p:nvPr/>
        </p:nvSpPr>
        <p:spPr>
          <a:xfrm>
            <a:off x="6162298" y="1777704"/>
            <a:ext cx="2580159" cy="307777"/>
          </a:xfrm>
          <a:prstGeom prst="rect">
            <a:avLst/>
          </a:prstGeom>
          <a:noFill/>
          <a:ln w="0">
            <a:solidFill>
              <a:schemeClr val="bg1">
                <a:lumMod val="85000"/>
              </a:schemeClr>
            </a:solidFill>
          </a:ln>
        </p:spPr>
        <p:txBody>
          <a:bodyPr wrap="square" rtlCol="0">
            <a:spAutoFit/>
          </a:bodyPr>
          <a:lstStyle/>
          <a:p>
            <a:pPr algn="ctr"/>
            <a:r>
              <a:rPr lang="tr-TR" sz="1400" i="1" dirty="0" smtClean="0">
                <a:solidFill>
                  <a:srgbClr val="000000"/>
                </a:solidFill>
                <a:latin typeface="Calibri" pitchFamily="34" charset="0"/>
                <a:cs typeface="Calibri" pitchFamily="34" charset="0"/>
              </a:rPr>
              <a:t>En Kısa Zamanda Tedbir Alınmalı</a:t>
            </a:r>
            <a:endParaRPr lang="tr-TR" sz="1400" i="1" dirty="0">
              <a:solidFill>
                <a:srgbClr val="000000"/>
              </a:solidFill>
              <a:latin typeface="Calibri" pitchFamily="34" charset="0"/>
              <a:cs typeface="Calibri" pitchFamily="34" charset="0"/>
            </a:endParaRPr>
          </a:p>
        </p:txBody>
      </p:sp>
      <p:sp>
        <p:nvSpPr>
          <p:cNvPr id="29" name="Metin kutusu 28"/>
          <p:cNvSpPr txBox="1"/>
          <p:nvPr/>
        </p:nvSpPr>
        <p:spPr>
          <a:xfrm>
            <a:off x="6162298" y="5119592"/>
            <a:ext cx="2580159" cy="307777"/>
          </a:xfrm>
          <a:prstGeom prst="rect">
            <a:avLst/>
          </a:prstGeom>
          <a:noFill/>
          <a:ln w="0">
            <a:solidFill>
              <a:schemeClr val="bg1">
                <a:lumMod val="85000"/>
              </a:schemeClr>
            </a:solidFill>
          </a:ln>
        </p:spPr>
        <p:txBody>
          <a:bodyPr wrap="square" rtlCol="0">
            <a:spAutoFit/>
          </a:bodyPr>
          <a:lstStyle/>
          <a:p>
            <a:pPr algn="ctr"/>
            <a:r>
              <a:rPr lang="tr-TR" sz="1400" i="1" dirty="0" smtClean="0">
                <a:solidFill>
                  <a:srgbClr val="000000"/>
                </a:solidFill>
                <a:latin typeface="Calibri" pitchFamily="34" charset="0"/>
                <a:cs typeface="Calibri" pitchFamily="34" charset="0"/>
              </a:rPr>
              <a:t>Acil Tedbir Gerekmeyebilir</a:t>
            </a:r>
            <a:endParaRPr lang="tr-TR" sz="1400" i="1" dirty="0">
              <a:solidFill>
                <a:srgbClr val="000000"/>
              </a:solidFill>
              <a:latin typeface="Calibri" pitchFamily="34" charset="0"/>
              <a:cs typeface="Calibri" pitchFamily="34" charset="0"/>
            </a:endParaRPr>
          </a:p>
        </p:txBody>
      </p:sp>
      <p:sp>
        <p:nvSpPr>
          <p:cNvPr id="2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699999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circle(in)">
                                      <p:cBhvr>
                                        <p:cTn id="7" dur="500"/>
                                        <p:tgtEl>
                                          <p:spTgt spid="2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down)">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6" presetClass="entr" presetSubtype="16" fill="hold" nodeType="click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circle(in)">
                                      <p:cBhvr>
                                        <p:cTn id="16" dur="500"/>
                                        <p:tgtEl>
                                          <p:spTgt spid="25"/>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wipe(down)">
                                      <p:cBhvr>
                                        <p:cTn id="20" dur="500"/>
                                        <p:tgtEl>
                                          <p:spTgt spid="28"/>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circle(in)">
                                      <p:cBhvr>
                                        <p:cTn id="25" dur="500"/>
                                        <p:tgtEl>
                                          <p:spTgt spid="17"/>
                                        </p:tgtEl>
                                      </p:cBhvr>
                                    </p:animEffect>
                                  </p:childTnLst>
                                </p:cTn>
                              </p:par>
                            </p:childTnLst>
                          </p:cTn>
                        </p:par>
                        <p:par>
                          <p:cTn id="26" fill="hold">
                            <p:stCondLst>
                              <p:cond delay="500"/>
                            </p:stCondLst>
                            <p:childTnLst>
                              <p:par>
                                <p:cTn id="27" presetID="22" presetClass="entr" presetSubtype="4" fill="hold" grpId="0" nodeType="afterEffect">
                                  <p:stCondLst>
                                    <p:cond delay="0"/>
                                  </p:stCondLst>
                                  <p:childTnLst>
                                    <p:set>
                                      <p:cBhvr>
                                        <p:cTn id="28" dur="1" fill="hold">
                                          <p:stCondLst>
                                            <p:cond delay="0"/>
                                          </p:stCondLst>
                                        </p:cTn>
                                        <p:tgtEl>
                                          <p:spTgt spid="29"/>
                                        </p:tgtEl>
                                        <p:attrNameLst>
                                          <p:attrName>style.visibility</p:attrName>
                                        </p:attrNameLst>
                                      </p:cBhvr>
                                      <p:to>
                                        <p:strVal val="visible"/>
                                      </p:to>
                                    </p:set>
                                    <p:animEffect transition="in" filter="wipe(down)">
                                      <p:cBhvr>
                                        <p:cTn id="29"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8" grpId="0" animBg="1"/>
      <p:bldP spid="29"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4162971657"/>
              </p:ext>
            </p:extLst>
          </p:nvPr>
        </p:nvGraphicFramePr>
        <p:xfrm>
          <a:off x="123824" y="1058864"/>
          <a:ext cx="8924642" cy="5218112"/>
        </p:xfrm>
        <a:graphic>
          <a:graphicData uri="http://schemas.openxmlformats.org/drawingml/2006/table">
            <a:tbl>
              <a:tblPr firstRow="1" bandRow="1">
                <a:effectLst>
                  <a:innerShdw blurRad="114300">
                    <a:prstClr val="black"/>
                  </a:innerShdw>
                </a:effectLst>
                <a:tableStyleId>{5C22544A-7EE6-4342-B048-85BDC9FD1C3A}</a:tableStyleId>
              </a:tblPr>
              <a:tblGrid>
                <a:gridCol w="1457326"/>
                <a:gridCol w="1590675"/>
                <a:gridCol w="5876641"/>
              </a:tblGrid>
              <a:tr h="475829">
                <a:tc gridSpan="2">
                  <a:txBody>
                    <a:bodyPr/>
                    <a:lstStyle/>
                    <a:p>
                      <a:pPr algn="ctr"/>
                      <a:r>
                        <a:rPr lang="tr-TR" sz="2000" b="1" dirty="0" smtClean="0">
                          <a:solidFill>
                            <a:schemeClr val="bg1"/>
                          </a:solidFill>
                          <a:latin typeface="Calibri" pitchFamily="34" charset="0"/>
                          <a:cs typeface="Calibri" pitchFamily="34" charset="0"/>
                        </a:rPr>
                        <a:t>SONUÇ</a:t>
                      </a:r>
                      <a:endParaRPr lang="tr-TR" sz="2000" b="1" dirty="0">
                        <a:solidFill>
                          <a:schemeClr val="bg1"/>
                        </a:solidFill>
                        <a:latin typeface="Calibri" pitchFamily="34" charset="0"/>
                        <a:cs typeface="Calibri" pitchFamily="34" charset="0"/>
                      </a:endParaRPr>
                    </a:p>
                  </a:txBody>
                  <a:tcPr anchor="ctr">
                    <a:solidFill>
                      <a:schemeClr val="accent3">
                        <a:lumMod val="50000"/>
                      </a:schemeClr>
                    </a:solidFill>
                  </a:tcPr>
                </a:tc>
                <a:tc hMerge="1">
                  <a:txBody>
                    <a:bodyPr/>
                    <a:lstStyle/>
                    <a:p>
                      <a:pPr algn="ct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000" b="1" dirty="0" smtClean="0">
                          <a:solidFill>
                            <a:schemeClr val="bg1"/>
                          </a:solidFill>
                          <a:latin typeface="Calibri" pitchFamily="34" charset="0"/>
                          <a:cs typeface="Calibri" pitchFamily="34" charset="0"/>
                        </a:rPr>
                        <a:t>EYLEM</a:t>
                      </a:r>
                      <a:endParaRPr lang="tr-TR" sz="2000" b="1" dirty="0">
                        <a:solidFill>
                          <a:schemeClr val="bg1"/>
                        </a:solidFill>
                        <a:latin typeface="Calibri" pitchFamily="34" charset="0"/>
                        <a:cs typeface="Calibri" pitchFamily="34" charset="0"/>
                      </a:endParaRPr>
                    </a:p>
                  </a:txBody>
                  <a:tcPr anchor="ctr">
                    <a:solidFill>
                      <a:schemeClr val="accent3">
                        <a:lumMod val="50000"/>
                      </a:schemeClr>
                    </a:solidFill>
                  </a:tcPr>
                </a:tc>
              </a:tr>
              <a:tr h="1182711">
                <a:tc>
                  <a:txBody>
                    <a:bodyPr/>
                    <a:lstStyle/>
                    <a:p>
                      <a:pPr algn="ctr"/>
                      <a:r>
                        <a:rPr lang="tr-TR" sz="2400" b="1" dirty="0" smtClean="0">
                          <a:solidFill>
                            <a:schemeClr val="bg1"/>
                          </a:solidFill>
                          <a:latin typeface="Calibri" pitchFamily="34" charset="0"/>
                          <a:cs typeface="Calibri" pitchFamily="34" charset="0"/>
                        </a:rPr>
                        <a:t>25</a:t>
                      </a:r>
                      <a:endParaRPr lang="tr-TR" sz="2400" b="1" dirty="0">
                        <a:solidFill>
                          <a:schemeClr val="bg1"/>
                        </a:solidFill>
                        <a:latin typeface="Calibri" pitchFamily="34" charset="0"/>
                        <a:cs typeface="Calibri" pitchFamily="34" charset="0"/>
                      </a:endParaRPr>
                    </a:p>
                  </a:txBody>
                  <a:tcPr marL="9525" marR="9525" marT="9525" marB="0" anchor="ctr">
                    <a:solidFill>
                      <a:schemeClr val="bg2">
                        <a:lumMod val="75000"/>
                      </a:schemeClr>
                    </a:solidFill>
                  </a:tcPr>
                </a:tc>
                <a:tc>
                  <a:txBody>
                    <a:bodyPr/>
                    <a:lstStyle/>
                    <a:p>
                      <a:pPr algn="l"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Katlanılamaz</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Belirlenen risk kabul edilebilir bir seviyeye düşürülünceye kadar iş başlatılmamalı, eğer devam eden bir faaliyet varsa derhal durdurulmalıdır. Gerçekleştirilen faaliyetlere rağmen risk düşürmek mümkün olmuyorsa, faaliyet engellenmelidir.</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1182711">
                <a:tc>
                  <a:txBody>
                    <a:bodyPr/>
                    <a:lstStyle/>
                    <a:p>
                      <a:pPr algn="ctr"/>
                      <a:r>
                        <a:rPr lang="tr-TR" sz="2400" b="1" dirty="0" smtClean="0">
                          <a:solidFill>
                            <a:schemeClr val="bg1"/>
                          </a:solidFill>
                          <a:latin typeface="Calibri" pitchFamily="34" charset="0"/>
                          <a:cs typeface="Calibri" pitchFamily="34" charset="0"/>
                        </a:rPr>
                        <a:t>15-16-20</a:t>
                      </a:r>
                      <a:endParaRPr lang="tr-TR" sz="2400" b="1" dirty="0">
                        <a:solidFill>
                          <a:schemeClr val="bg1"/>
                        </a:solidFill>
                        <a:latin typeface="Calibri" pitchFamily="34" charset="0"/>
                        <a:cs typeface="Calibri" pitchFamily="34" charset="0"/>
                      </a:endParaRPr>
                    </a:p>
                  </a:txBody>
                  <a:tcPr marL="9525" marR="9525" marT="9525" marB="0" anchor="ctr">
                    <a:solidFill>
                      <a:schemeClr val="bg2">
                        <a:lumMod val="75000"/>
                      </a:schemeClr>
                    </a:solidFill>
                  </a:tcPr>
                </a:tc>
                <a:tc>
                  <a:txBody>
                    <a:bodyPr/>
                    <a:lstStyle/>
                    <a:p>
                      <a:pPr algn="l"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Önemli</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Belirtilen risk azaltılıncaya kadar iş başlatılmamalı, eğer devam eden bir faaliyet varsa derhal durdurulmalıdır. Risk işin devan etmesi ile ilgiliyse acil önlem alınmalı ve önlem sonucunda faaliyetin devamına karar verilmelidir.</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597075">
                <a:tc>
                  <a:txBody>
                    <a:bodyPr/>
                    <a:lstStyle/>
                    <a:p>
                      <a:pPr algn="ctr"/>
                      <a:r>
                        <a:rPr lang="tr-TR" sz="2400" b="1" dirty="0" smtClean="0">
                          <a:solidFill>
                            <a:schemeClr val="bg1"/>
                          </a:solidFill>
                          <a:latin typeface="Calibri" pitchFamily="34" charset="0"/>
                          <a:cs typeface="Calibri" pitchFamily="34" charset="0"/>
                        </a:rPr>
                        <a:t>8-9-10-12</a:t>
                      </a:r>
                      <a:endParaRPr lang="tr-TR" sz="2400" b="1" dirty="0">
                        <a:solidFill>
                          <a:schemeClr val="bg1"/>
                        </a:solidFill>
                        <a:latin typeface="Calibri" pitchFamily="34" charset="0"/>
                        <a:cs typeface="Calibri" pitchFamily="34" charset="0"/>
                      </a:endParaRPr>
                    </a:p>
                  </a:txBody>
                  <a:tcPr marL="9525" marR="9525" marT="9525" marB="0" anchor="ctr">
                    <a:solidFill>
                      <a:schemeClr val="bg2">
                        <a:lumMod val="75000"/>
                      </a:schemeClr>
                    </a:solidFill>
                  </a:tcPr>
                </a:tc>
                <a:tc>
                  <a:txBody>
                    <a:bodyPr/>
                    <a:lstStyle/>
                    <a:p>
                      <a:pPr algn="l"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 Düzeyde</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lang="tr-TR" sz="1600" i="1" dirty="0" smtClean="0">
                          <a:latin typeface="Calibri" pitchFamily="34" charset="0"/>
                          <a:cs typeface="Calibri" pitchFamily="34" charset="0"/>
                        </a:rPr>
                        <a:t>Belirlenen riskleri düşürmek için faaliyetler başlatılmalıdır. Risk azaltma önlemleri zaman alabilir.</a:t>
                      </a:r>
                      <a:endParaRPr lang="tr-TR" sz="1600" i="1" dirty="0">
                        <a:latin typeface="Calibri" pitchFamily="34" charset="0"/>
                        <a:cs typeface="Calibri" pitchFamily="34" charset="0"/>
                      </a:endParaRPr>
                    </a:p>
                  </a:txBody>
                  <a:tcPr marL="9525" marR="9525" marT="9525" marB="0" anchor="ctr">
                    <a:solidFill>
                      <a:schemeClr val="bg1">
                        <a:lumMod val="85000"/>
                      </a:schemeClr>
                    </a:solidFill>
                  </a:tcPr>
                </a:tc>
              </a:tr>
              <a:tr h="889893">
                <a:tc>
                  <a:txBody>
                    <a:bodyPr/>
                    <a:lstStyle/>
                    <a:p>
                      <a:pPr algn="ctr"/>
                      <a:r>
                        <a:rPr lang="tr-TR" sz="2400" b="1" dirty="0" smtClean="0">
                          <a:solidFill>
                            <a:schemeClr val="bg1"/>
                          </a:solidFill>
                          <a:latin typeface="Calibri" pitchFamily="34" charset="0"/>
                          <a:cs typeface="Calibri" pitchFamily="34" charset="0"/>
                        </a:rPr>
                        <a:t>2-3-4-5-6</a:t>
                      </a:r>
                      <a:endParaRPr lang="tr-TR" sz="2400" b="1" dirty="0">
                        <a:solidFill>
                          <a:schemeClr val="bg1"/>
                        </a:solidFill>
                        <a:latin typeface="Calibri" pitchFamily="34" charset="0"/>
                        <a:cs typeface="Calibri" pitchFamily="34" charset="0"/>
                      </a:endParaRPr>
                    </a:p>
                  </a:txBody>
                  <a:tcPr marL="9525" marR="9525" marT="9525" marB="0" anchor="ctr">
                    <a:solidFill>
                      <a:schemeClr val="bg2">
                        <a:lumMod val="75000"/>
                      </a:schemeClr>
                    </a:solidFill>
                  </a:tcPr>
                </a:tc>
                <a:tc>
                  <a:txBody>
                    <a:bodyPr/>
                    <a:lstStyle/>
                    <a:p>
                      <a:pPr algn="l"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Katlanılabilir</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Belirlenen riskleri ortadan kaldırmak için ilave kontrol proseslerine ihtiyaç olmayabilir. Ancak mevcut kontroller sürdürülmeli ve bu kontrollerin sürdürüldüğü denetlenmelidir.</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889893">
                <a:tc>
                  <a:txBody>
                    <a:bodyPr/>
                    <a:lstStyle/>
                    <a:p>
                      <a:pPr algn="ctr"/>
                      <a:r>
                        <a:rPr lang="tr-TR" sz="2400" b="1" dirty="0" smtClean="0">
                          <a:solidFill>
                            <a:schemeClr val="bg1"/>
                          </a:solidFill>
                          <a:latin typeface="Calibri" pitchFamily="34" charset="0"/>
                          <a:cs typeface="Calibri" pitchFamily="34" charset="0"/>
                        </a:rPr>
                        <a:t>1</a:t>
                      </a:r>
                      <a:endParaRPr lang="tr-TR" sz="2400" b="1" dirty="0">
                        <a:solidFill>
                          <a:schemeClr val="bg1"/>
                        </a:solidFill>
                        <a:latin typeface="Calibri" pitchFamily="34" charset="0"/>
                        <a:cs typeface="Calibri" pitchFamily="34" charset="0"/>
                      </a:endParaRPr>
                    </a:p>
                  </a:txBody>
                  <a:tcPr marL="9525" marR="9525" marT="9525" marB="0" anchor="ctr">
                    <a:solidFill>
                      <a:schemeClr val="bg2">
                        <a:lumMod val="75000"/>
                      </a:schemeClr>
                    </a:solidFill>
                  </a:tcPr>
                </a:tc>
                <a:tc>
                  <a:txBody>
                    <a:bodyPr/>
                    <a:lstStyle/>
                    <a:p>
                      <a:pPr algn="l"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Önemsiz</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Belirlenen riskleri ortadan kaldırmak için kontrol prosesleri planlamaya ve gerçekleştirecek faaliyetlerin kayıtlarını saklamaya gerek olmayabilir.</a:t>
                      </a:r>
                      <a:endParaRPr kumimoji="0" lang="tr-TR" sz="16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1747605275"/>
      </p:ext>
    </p:extLst>
  </p:cSld>
  <p:clrMapOvr>
    <a:masterClrMapping/>
  </p:clrMapOvr>
  <p:transition>
    <p:fade/>
  </p:transition>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5" name="Group 434"/>
          <p:cNvGraphicFramePr>
            <a:graphicFrameLocks noGrp="1"/>
          </p:cNvGraphicFramePr>
          <p:nvPr>
            <p:extLst>
              <p:ext uri="{D42A27DB-BD31-4B8C-83A1-F6EECF244321}">
                <p14:modId xmlns:p14="http://schemas.microsoft.com/office/powerpoint/2010/main" val="4259238504"/>
              </p:ext>
            </p:extLst>
          </p:nvPr>
        </p:nvGraphicFramePr>
        <p:xfrm>
          <a:off x="306388" y="1592739"/>
          <a:ext cx="8714786" cy="4112736"/>
        </p:xfrm>
        <a:graphic>
          <a:graphicData uri="http://schemas.openxmlformats.org/drawingml/2006/table">
            <a:tbl>
              <a:tblPr>
                <a:tableStyleId>{C4B1156A-380E-4F78-BDF5-A606A8083BF9}</a:tableStyleId>
              </a:tblPr>
              <a:tblGrid>
                <a:gridCol w="1092534"/>
                <a:gridCol w="930952"/>
                <a:gridCol w="930952"/>
                <a:gridCol w="952169"/>
                <a:gridCol w="952169"/>
                <a:gridCol w="952169"/>
                <a:gridCol w="930951"/>
                <a:gridCol w="1041938"/>
                <a:gridCol w="930952"/>
              </a:tblGrid>
              <a:tr h="392322">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PROSES / SİSTEM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gridSpan="5">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L TİPİ MATRİS</a:t>
                      </a:r>
                    </a:p>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defRPr/>
                      </a:pPr>
                      <a:r>
                        <a:rPr kumimoji="0" lang="tr-TR" sz="2000" b="1" i="0" u="none" strike="noStrike" cap="none" normalizeH="0" baseline="0" noProof="1" smtClean="0">
                          <a:ln>
                            <a:noFill/>
                          </a:ln>
                          <a:solidFill>
                            <a:schemeClr val="tx1"/>
                          </a:solidFill>
                          <a:effectLst/>
                          <a:latin typeface="Calibri" pitchFamily="34" charset="0"/>
                          <a:cs typeface="Calibri" pitchFamily="34" charset="0"/>
                        </a:rPr>
                        <a:t>RİSK DERECELENDİRME FORMU</a:t>
                      </a:r>
                    </a:p>
                  </a:txBody>
                  <a:tcPr marL="90000" marR="90000" marT="46800" marB="46800" anchor="ctr" horzOverflow="overflow"/>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rowSpan="4"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DEĞERLENDİREN</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8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ALT SİSTEM</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5"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DÜZENLEYEN</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DİZAYN / YÖNTEM</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5"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NO</a:t>
                      </a: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342101">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TAKIM</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5"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v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tx1"/>
                          </a:solidFill>
                          <a:effectLst/>
                          <a:latin typeface="Calibri" pitchFamily="34" charset="0"/>
                          <a:cs typeface="Calibri" pitchFamily="34" charset="0"/>
                        </a:rPr>
                        <a:t>REVİZYON TARİHİ</a:t>
                      </a: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206541">
                <a:tc gridSpan="9">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3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2">
                        <a:lumMod val="20000"/>
                        <a:lumOff val="80000"/>
                      </a:schemeClr>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748779">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TEHLİKE</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KİMLER ETKİLENEBİLİR</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SONUÇ</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TEHLİKELERİN ORTAYA ÇIKMA İHTİMALİ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ŞİDDET DERECESİ</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RİSK SKORU</a:t>
                      </a:r>
                    </a:p>
                  </a:txBody>
                  <a:tcPr marL="90000" marR="90000" marT="46800" marB="46800" anchor="ctr" horzOverflow="overflow">
                    <a:solidFill>
                      <a:schemeClr val="bg2">
                        <a:lumMod val="75000"/>
                      </a:schemeClr>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ETKİN KONTROL VARMI?</a:t>
                      </a:r>
                    </a:p>
                  </a:txBody>
                  <a:tcPr marL="90000" marR="90000" marT="46800" marB="46800" anchor="ctr" horzOverflow="overflow">
                    <a:solidFill>
                      <a:schemeClr val="bg2">
                        <a:lumMod val="75000"/>
                      </a:schemeClr>
                    </a:solidFill>
                  </a:tcPr>
                </a:tc>
                <a:tc gridSpan="2">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r>
                        <a:rPr kumimoji="0" lang="tr-TR" sz="900" b="1" i="0" u="none" strike="noStrike" cap="none" normalizeH="0" baseline="0" noProof="1" smtClean="0">
                          <a:ln>
                            <a:noFill/>
                          </a:ln>
                          <a:solidFill>
                            <a:schemeClr val="bg1"/>
                          </a:solidFill>
                          <a:effectLst/>
                          <a:latin typeface="Calibri" pitchFamily="34" charset="0"/>
                          <a:cs typeface="Calibri" pitchFamily="34" charset="0"/>
                        </a:rPr>
                        <a:t>ÖNLEMLER</a:t>
                      </a:r>
                    </a:p>
                  </a:txBody>
                  <a:tcPr marL="90000" marR="90000" marT="46800" marB="46800" anchor="ctr" horzOverflow="overflow">
                    <a:solidFill>
                      <a:schemeClr val="bg2">
                        <a:lumMod val="75000"/>
                      </a:schemeClr>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solidFill>
                      <a:schemeClr val="bg1"/>
                    </a:solidFill>
                  </a:tcPr>
                </a:tc>
              </a:tr>
              <a:tr h="579597">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ct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1000" b="1"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a:txBody>
                    <a:bodyPr/>
                    <a:lstStyle/>
                    <a:p>
                      <a:pPr marL="0" marR="0" lvl="0" indent="0" algn="r"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gridSpan="2">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c hMerge="1">
                  <a:txBody>
                    <a:bodyPr/>
                    <a:lstStyle/>
                    <a:p>
                      <a:pPr marL="0" marR="0" lvl="0" indent="0" algn="l" defTabSz="914400" rtl="0" eaLnBrk="1" fontAlgn="base" latinLnBrk="0" hangingPunct="1">
                        <a:lnSpc>
                          <a:spcPct val="100000"/>
                        </a:lnSpc>
                        <a:spcBef>
                          <a:spcPct val="0"/>
                        </a:spcBef>
                        <a:spcAft>
                          <a:spcPct val="40000"/>
                        </a:spcAft>
                        <a:buClr>
                          <a:schemeClr val="tx2"/>
                        </a:buClr>
                        <a:buSzTx/>
                        <a:buFont typeface="Wingdings 2" pitchFamily="18" charset="2"/>
                        <a:buNone/>
                        <a:tabLst/>
                      </a:pPr>
                      <a:endParaRPr kumimoji="0" lang="tr-TR" sz="900" b="0" i="0" u="none" strike="noStrike" cap="none" normalizeH="0" baseline="0" noProof="1" smtClean="0">
                        <a:ln>
                          <a:noFill/>
                        </a:ln>
                        <a:solidFill>
                          <a:schemeClr val="tx1"/>
                        </a:solidFill>
                        <a:effectLst/>
                        <a:latin typeface="Calibri" pitchFamily="34" charset="0"/>
                        <a:cs typeface="Calibri" pitchFamily="34" charset="0"/>
                      </a:endParaRPr>
                    </a:p>
                  </a:txBody>
                  <a:tcPr marL="90000" marR="90000" marT="46800" marB="46800" anchor="ctr" horzOverflow="overflow"/>
                </a:tc>
              </a:tr>
            </a:tbl>
          </a:graphicData>
        </a:graphic>
      </p:graphicFrame>
      <p:sp>
        <p:nvSpPr>
          <p:cNvPr id="6" name="Text Box 325"/>
          <p:cNvSpPr txBox="1">
            <a:spLocks noChangeArrowheads="1"/>
          </p:cNvSpPr>
          <p:nvPr/>
        </p:nvSpPr>
        <p:spPr bwMode="auto">
          <a:xfrm>
            <a:off x="201613" y="1174750"/>
            <a:ext cx="3950697" cy="369332"/>
          </a:xfrm>
          <a:prstGeom prst="rect">
            <a:avLst/>
          </a:prstGeom>
          <a:noFill/>
          <a:ln w="9525">
            <a:noFill/>
            <a:miter lim="800000"/>
            <a:headEnd/>
            <a:tailEnd/>
          </a:ln>
          <a:effectLst/>
        </p:spPr>
        <p:txBody>
          <a:bodyPr wrap="none">
            <a:spAutoFit/>
          </a:bodyPr>
          <a:lstStyle/>
          <a:p>
            <a:r>
              <a:rPr lang="tr-TR" b="1" noProof="1" smtClean="0">
                <a:solidFill>
                  <a:srgbClr val="4C7013"/>
                </a:solidFill>
                <a:latin typeface="Calibri" pitchFamily="34" charset="0"/>
                <a:cs typeface="Calibri" pitchFamily="34" charset="0"/>
              </a:rPr>
              <a:t>L Tipi Matris Risk Değerlendirme Formu</a:t>
            </a:r>
            <a:endParaRPr lang="tr-TR" b="1" noProof="1">
              <a:solidFill>
                <a:srgbClr val="4C7013"/>
              </a:solidFill>
              <a:latin typeface="Calibri" pitchFamily="34" charset="0"/>
              <a:cs typeface="Calibri" pitchFamily="34" charset="0"/>
            </a:endParaRPr>
          </a:p>
        </p:txBody>
      </p:sp>
      <p:sp>
        <p:nvSpPr>
          <p:cNvPr id="7"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FORMU</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502960766"/>
      </p:ext>
    </p:extLst>
  </p:cSld>
  <p:clrMapOvr>
    <a:masterClrMapping/>
  </p:clrMapOvr>
  <p:transition>
    <p:fade/>
  </p:transition>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76200" y="2535936"/>
            <a:ext cx="9067800" cy="1683637"/>
          </a:xfrm>
          <a:prstGeom prst="rect">
            <a:avLst/>
          </a:prstGeom>
          <a:noFill/>
          <a:ln w="9525" algn="ctr">
            <a:noFill/>
            <a:round/>
            <a:headEnd/>
            <a:tailEnd/>
          </a:ln>
        </p:spPr>
        <p:txBody>
          <a:bodyPr wrap="none" anchor="ctr"/>
          <a:lstStyle/>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X-Tipi Matris</a:t>
            </a:r>
            <a:endParaRPr lang="tr-TR" sz="5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3273424590"/>
      </p:ext>
    </p:extLst>
  </p:cSld>
  <p:clrMapOvr>
    <a:masterClrMapping/>
  </p:clrMapOvr>
  <p:transition>
    <p:fade/>
  </p:transition>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X TİPİ MATRİS</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144000" algn="ctr">
              <a:spcAft>
                <a:spcPts val="0"/>
              </a:spcAft>
              <a:buClr>
                <a:srgbClr val="292929"/>
              </a:buClr>
              <a:defRPr/>
            </a:pPr>
            <a:endParaRPr lang="tr-TR" sz="800" i="1" dirty="0" smtClean="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b="1" i="1" dirty="0">
                <a:solidFill>
                  <a:srgbClr val="000000"/>
                </a:solidFill>
                <a:latin typeface="Calibri" pitchFamily="34" charset="0"/>
                <a:cs typeface="Calibri" pitchFamily="34" charset="0"/>
              </a:rPr>
              <a:t>«Tecrübeli bir takım lideri önderliğinde disiplinli bir takım çalışması gerektiren ve mutlaka 5 yıllık geçmiş kaza araştırmasına ihtiyaç duyulan </a:t>
            </a:r>
            <a:r>
              <a:rPr lang="tr-TR" sz="2000" b="1" i="1" dirty="0" smtClean="0">
                <a:solidFill>
                  <a:srgbClr val="000000"/>
                </a:solidFill>
                <a:latin typeface="Calibri" pitchFamily="34" charset="0"/>
                <a:cs typeface="Calibri" pitchFamily="34" charset="0"/>
              </a:rPr>
              <a:t>bir uygulama yöntemidir»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Yöntemin şartları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1087336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786841722"/>
              </p:ext>
            </p:extLst>
          </p:nvPr>
        </p:nvGraphicFramePr>
        <p:xfrm>
          <a:off x="123824" y="1662451"/>
          <a:ext cx="8897350" cy="3720283"/>
        </p:xfrm>
        <a:graphic>
          <a:graphicData uri="http://schemas.openxmlformats.org/drawingml/2006/table">
            <a:tbl>
              <a:tblPr firstRow="1" bandRow="1">
                <a:effectLst>
                  <a:innerShdw blurRad="114300">
                    <a:prstClr val="black"/>
                  </a:innerShdw>
                </a:effectLst>
                <a:tableStyleId>{5C22544A-7EE6-4342-B048-85BDC9FD1C3A}</a:tableStyleId>
              </a:tblPr>
              <a:tblGrid>
                <a:gridCol w="270306"/>
                <a:gridCol w="1338337"/>
                <a:gridCol w="7288707"/>
              </a:tblGrid>
              <a:tr h="650798">
                <a:tc>
                  <a:txBody>
                    <a:bodyPr/>
                    <a:lstStyle/>
                    <a:p>
                      <a:pPr algn="ctr"/>
                      <a:endParaRPr lang="tr-TR" sz="300" dirty="0">
                        <a:latin typeface="Calibri" pitchFamily="34" charset="0"/>
                        <a:cs typeface="Calibri" pitchFamily="34" charset="0"/>
                      </a:endParaRPr>
                    </a:p>
                  </a:txBody>
                  <a:tcPr anchor="ctr">
                    <a:solidFill>
                      <a:srgbClr val="00B050"/>
                    </a:solidFill>
                  </a:tcPr>
                </a:tc>
                <a:tc>
                  <a:txBody>
                    <a:bodyPr/>
                    <a:lstStyle/>
                    <a:p>
                      <a:pPr algn="ctr"/>
                      <a:r>
                        <a:rPr lang="tr-TR" sz="2000" b="1" dirty="0" smtClean="0">
                          <a:solidFill>
                            <a:schemeClr val="tx1"/>
                          </a:solidFill>
                          <a:latin typeface="Calibri" pitchFamily="34" charset="0"/>
                          <a:cs typeface="Calibri" pitchFamily="34" charset="0"/>
                        </a:rPr>
                        <a:t>OLASILIK</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000" b="1" dirty="0" smtClean="0">
                          <a:solidFill>
                            <a:schemeClr val="tx1"/>
                          </a:solidFill>
                          <a:latin typeface="Calibri" pitchFamily="34" charset="0"/>
                          <a:cs typeface="Calibri" pitchFamily="34" charset="0"/>
                        </a:rPr>
                        <a:t>DERECELENDİRME – AÇIKLAMA </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r>
              <a:tr h="60605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Küçük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Sadece olağanüstü durumlarda gerçekleşir</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60605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Küçük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Çoklu ekipman, valf, insan, boru hattı hatası, proses hattındaki spontane hatalar</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60605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İnsan ve ekipman hatasının kombinasyonu, proses hattındaki/borulamalarında hata</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60605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Yüksek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İkili ekipman hatası, ekipmandan sızıntı, hortum yırtılması, borularda kırılma, insan hat</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606055">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l"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Yüksek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Basit ekipman/valf hatası, hortumda sızıntı/her günkü insan hatası</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
        <p:nvSpPr>
          <p:cNvPr id="8" name="Rectangle 11"/>
          <p:cNvSpPr>
            <a:spLocks noChangeArrowheads="1"/>
          </p:cNvSpPr>
          <p:nvPr/>
        </p:nvSpPr>
        <p:spPr bwMode="gray">
          <a:xfrm>
            <a:off x="104776" y="1195387"/>
            <a:ext cx="3071812"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X TİPİ MATRİS</a:t>
            </a:r>
          </a:p>
        </p:txBody>
      </p:sp>
    </p:spTree>
    <p:extLst>
      <p:ext uri="{BB962C8B-B14F-4D97-AF65-F5344CB8AC3E}">
        <p14:creationId xmlns:p14="http://schemas.microsoft.com/office/powerpoint/2010/main" val="78667793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2198581726"/>
              </p:ext>
            </p:extLst>
          </p:nvPr>
        </p:nvGraphicFramePr>
        <p:xfrm>
          <a:off x="123824" y="1662454"/>
          <a:ext cx="8572501" cy="4665516"/>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178243"/>
                <a:gridCol w="832803"/>
                <a:gridCol w="6353175"/>
              </a:tblGrid>
              <a:tr h="384524">
                <a:tc>
                  <a:txBody>
                    <a:bodyPr/>
                    <a:lstStyle/>
                    <a:p>
                      <a:pPr algn="ctr"/>
                      <a:endParaRPr lang="tr-TR" sz="300" dirty="0">
                        <a:latin typeface="Calibri" pitchFamily="34" charset="0"/>
                        <a:cs typeface="Calibri" pitchFamily="34" charset="0"/>
                      </a:endParaRPr>
                    </a:p>
                  </a:txBody>
                  <a:tcPr anchor="ctr">
                    <a:solidFill>
                      <a:srgbClr val="00B050"/>
                    </a:solidFill>
                  </a:tcPr>
                </a:tc>
                <a:tc gridSpan="2">
                  <a:txBody>
                    <a:bodyPr/>
                    <a:lstStyle/>
                    <a:p>
                      <a:pPr algn="ctr"/>
                      <a:r>
                        <a:rPr lang="tr-TR" sz="2000" b="1" dirty="0" smtClean="0">
                          <a:solidFill>
                            <a:schemeClr val="tx1"/>
                          </a:solidFill>
                          <a:latin typeface="Calibri" pitchFamily="34" charset="0"/>
                          <a:cs typeface="Calibri" pitchFamily="34" charset="0"/>
                        </a:rPr>
                        <a:t>ŞİDDET</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hMerge="1">
                  <a:txBody>
                    <a:bodyPr/>
                    <a:lstStyle/>
                    <a:p>
                      <a:pPr algn="ct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c>
                  <a:txBody>
                    <a:bodyPr/>
                    <a:lstStyle/>
                    <a:p>
                      <a:pPr algn="ctr"/>
                      <a:r>
                        <a:rPr lang="tr-TR" sz="2000" b="1" dirty="0" smtClean="0">
                          <a:solidFill>
                            <a:schemeClr val="tx1"/>
                          </a:solidFill>
                          <a:latin typeface="Calibri" pitchFamily="34" charset="0"/>
                          <a:cs typeface="Calibri" pitchFamily="34" charset="0"/>
                        </a:rPr>
                        <a:t>DERECELENDİRME – AÇIKLAMA </a:t>
                      </a:r>
                      <a:endParaRPr lang="tr-TR" sz="2000" b="1" dirty="0">
                        <a:solidFill>
                          <a:schemeClr val="tx1"/>
                        </a:solidFill>
                        <a:latin typeface="Calibri" pitchFamily="34" charset="0"/>
                        <a:cs typeface="Calibri" pitchFamily="34" charset="0"/>
                      </a:endParaRPr>
                    </a:p>
                  </a:txBody>
                  <a:tcPr anchor="ctr">
                    <a:solidFill>
                      <a:schemeClr val="bg1">
                        <a:lumMod val="85000"/>
                      </a:schemeClr>
                    </a:solidFill>
                  </a:tcPr>
                </a:tc>
              </a:tr>
              <a:tr h="212756">
                <a:tc rowSpan="4">
                  <a:txBody>
                    <a:bodyPr/>
                    <a:lstStyle/>
                    <a:p>
                      <a:pPr algn="ctr"/>
                      <a:endParaRPr lang="tr-TR" sz="300" b="1" dirty="0">
                        <a:latin typeface="Cambria" pitchFamily="18" charset="0"/>
                        <a:cs typeface="Calibri" pitchFamily="34" charset="0"/>
                      </a:endParaRPr>
                    </a:p>
                  </a:txBody>
                  <a:tcPr vert="wordArtVert" anchor="ctr">
                    <a:solidFill>
                      <a:srgbClr val="00B050"/>
                    </a:solidFill>
                  </a:tcPr>
                </a:tc>
                <a:tc rowSpan="4">
                  <a:txBody>
                    <a:bodyPr/>
                    <a:lstStyle/>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Hafif</a:t>
                      </a: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 sıyrıklar, 3 günden az işgünü kaybı</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Toplum</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Direkt etki yok</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Çevre</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Tamamen kontrol altında tutulabilecek çevresel etki</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Fabrika hasarı/kayıp değeri yaklaşık 1 – 1.000 arası </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rowSpan="4">
                  <a:txBody>
                    <a:bodyPr/>
                    <a:lstStyle/>
                    <a:p>
                      <a:pPr algn="ctr"/>
                      <a:endParaRPr lang="tr-TR" sz="300" b="1" dirty="0">
                        <a:latin typeface="Cambria" pitchFamily="18" charset="0"/>
                        <a:cs typeface="Calibri" pitchFamily="34" charset="0"/>
                      </a:endParaRPr>
                    </a:p>
                  </a:txBody>
                  <a:tcPr vert="wordArtVert" anchor="ctr">
                    <a:solidFill>
                      <a:srgbClr val="00B050"/>
                    </a:solidFill>
                  </a:tcPr>
                </a:tc>
                <a:tc rowSpan="4">
                  <a:txBody>
                    <a:bodyPr/>
                    <a:lstStyle/>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a:t>
                      </a: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İlkyardım gerektiren yaralanmalar</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Toplum</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Koku veya gürültü yayılması sonucu rahatsızlık verilmesi, direkt etki yok</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Çevre</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Kontrol altına alınabilecek lokal çevresel etki</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Fabrika hasarı/kayıp değeri yaklaşık 1.000 – 10.000 arası </a:t>
                      </a:r>
                    </a:p>
                  </a:txBody>
                  <a:tcPr marL="9525" marR="9525" marT="9525" marB="0" anchor="ctr">
                    <a:solidFill>
                      <a:schemeClr val="bg1">
                        <a:lumMod val="85000"/>
                      </a:schemeClr>
                    </a:solidFill>
                  </a:tcPr>
                </a:tc>
              </a:tr>
              <a:tr h="212756">
                <a:tc rowSpan="4">
                  <a:txBody>
                    <a:bodyPr/>
                    <a:lstStyle/>
                    <a:p>
                      <a:pPr algn="ctr"/>
                      <a:endParaRPr lang="tr-TR" sz="300" b="1" dirty="0">
                        <a:latin typeface="Cambria" pitchFamily="18" charset="0"/>
                        <a:cs typeface="Calibri" pitchFamily="34" charset="0"/>
                      </a:endParaRPr>
                    </a:p>
                  </a:txBody>
                  <a:tcPr vert="wordArtVert" anchor="ctr">
                    <a:solidFill>
                      <a:srgbClr val="00B050"/>
                    </a:solidFill>
                  </a:tcPr>
                </a:tc>
                <a:tc rowSpan="4">
                  <a:txBody>
                    <a:bodyPr/>
                    <a:lstStyle/>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Doktor müdahalesi gerektiren şiddetli yaralanmalar ve meslek hastalıkları</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Toplum</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Doktor müdahalesi gerektiren şiddetli yaralanmalar </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Çevre</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Kontrol altına alınamayan küçük düzeyli çevresel etki</a:t>
                      </a: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Fabrika hasarı/kayıp değeri yaklaşık 1.0000 – 100.000 arası </a:t>
                      </a:r>
                    </a:p>
                  </a:txBody>
                  <a:tcPr marL="9525" marR="9525" marT="9525" marB="0" anchor="ctr">
                    <a:solidFill>
                      <a:schemeClr val="bg1">
                        <a:lumMod val="85000"/>
                      </a:schemeClr>
                    </a:solidFill>
                  </a:tcPr>
                </a:tc>
              </a:tr>
              <a:tr h="212756">
                <a:tc rowSpan="4">
                  <a:txBody>
                    <a:bodyPr/>
                    <a:lstStyle/>
                    <a:p>
                      <a:endParaRPr lang="tr-TR" dirty="0"/>
                    </a:p>
                  </a:txBody>
                  <a:tcPr vert="wordArtVert" anchor="ctr">
                    <a:solidFill>
                      <a:srgbClr val="00B050"/>
                    </a:solidFill>
                  </a:tcPr>
                </a:tc>
                <a:tc rowSpan="4">
                  <a:txBody>
                    <a:bodyPr/>
                    <a:lstStyle/>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Yüksek*</a:t>
                      </a:r>
                    </a:p>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a:t>
                      </a: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Hayatı tehdit edici yaralanma, akut zehirlenmesi MH/İK, meslek hastalığı sonucu 1 kişinin ölümü</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Toplum</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Hayatı tehdit edici yaralanma veya kaza sonucu 1 kişinin ölümü</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Çevre</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Kontrol altına alınmayan orta düzeyli çevresel etki</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2756">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Fabrika hasarı/kayıp değeri yaklaşık 100.000 – 1.000.000 arası </a:t>
                      </a:r>
                    </a:p>
                  </a:txBody>
                  <a:tcPr marL="9525" marR="9525" marT="9525" marB="0" anchor="ctr">
                    <a:solidFill>
                      <a:schemeClr val="bg1">
                        <a:lumMod val="85000"/>
                      </a:schemeClr>
                    </a:solidFill>
                  </a:tcPr>
                </a:tc>
              </a:tr>
              <a:tr h="216295">
                <a:tc rowSpan="4">
                  <a:txBody>
                    <a:bodyPr/>
                    <a:lstStyle/>
                    <a:p>
                      <a:pPr algn="ctr"/>
                      <a:endParaRPr lang="tr-TR" sz="300" b="1" dirty="0">
                        <a:latin typeface="Cambria" pitchFamily="18" charset="0"/>
                        <a:cs typeface="Calibri" pitchFamily="34" charset="0"/>
                      </a:endParaRPr>
                    </a:p>
                  </a:txBody>
                  <a:tcPr vert="wordArtVert" anchor="ctr">
                    <a:solidFill>
                      <a:srgbClr val="00B050"/>
                    </a:solidFill>
                  </a:tcPr>
                </a:tc>
                <a:tc rowSpan="4">
                  <a:txBody>
                    <a:bodyPr/>
                    <a:lstStyle/>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Yüksek*</a:t>
                      </a:r>
                    </a:p>
                    <a:p>
                      <a:pPr algn="l" fontAlgn="ctr"/>
                      <a:r>
                        <a:rPr kumimoji="0" lang="tr-TR" sz="14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Ciddi»</a:t>
                      </a: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Birçok çalışanın hayatını tehdit edici şekilde yaralanma, MH yakalanması, İK/MH sonunda ölmesi</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6295">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Toplum</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Hayatı tehdit edici şekilde yaralanma, meslek hastalığına yakalanma, İK/MH bağlı birden çok ölüm</a:t>
                      </a:r>
                    </a:p>
                  </a:txBody>
                  <a:tcPr marL="9525" marR="9525" marT="9525" marB="0" anchor="ctr">
                    <a:solidFill>
                      <a:schemeClr val="bg1">
                        <a:lumMod val="85000"/>
                      </a:schemeClr>
                    </a:solidFill>
                  </a:tcPr>
                </a:tc>
              </a:tr>
              <a:tr h="216295">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Çevre</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Kontrol altına alınamayan büyük çaplı çevresel etki</a:t>
                      </a:r>
                      <a:endParaRPr kumimoji="0" lang="tr-TR" sz="11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216295">
                <a:tc vMerge="1">
                  <a:txBody>
                    <a:bodyPr/>
                    <a:lstStyle/>
                    <a:p>
                      <a:pPr algn="ctr"/>
                      <a:endParaRPr lang="tr-TR" sz="300" b="1" dirty="0">
                        <a:latin typeface="Cambria" pitchFamily="18" charset="0"/>
                        <a:cs typeface="Calibri" pitchFamily="34" charset="0"/>
                      </a:endParaRPr>
                    </a:p>
                  </a:txBody>
                  <a:tcPr vert="wordArtVert" anchor="ctr">
                    <a:solidFill>
                      <a:srgbClr val="00B050"/>
                    </a:solidFill>
                  </a:tcPr>
                </a:tc>
                <a:tc vMerge="1">
                  <a:txBody>
                    <a:bodyPr/>
                    <a:lstStyle/>
                    <a:p>
                      <a:pPr algn="l" fontAlgn="ctr"/>
                      <a:endParaRPr kumimoji="0" lang="tr-TR" sz="14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a:t>
                      </a:r>
                      <a:endParaRPr kumimoji="0" lang="tr-TR" sz="11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11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Fabrika hasarı/kayıp değeri yaklaşık 1.000.000 ve üzeri</a:t>
                      </a:r>
                    </a:p>
                  </a:txBody>
                  <a:tcPr marL="9525" marR="9525" marT="9525" marB="0" anchor="ctr">
                    <a:solidFill>
                      <a:schemeClr val="bg1">
                        <a:lumMod val="85000"/>
                      </a:schemeClr>
                    </a:solidFill>
                  </a:tcPr>
                </a:tc>
              </a:tr>
            </a:tbl>
          </a:graphicData>
        </a:graphic>
      </p:graphicFrame>
      <p:sp>
        <p:nvSpPr>
          <p:cNvPr id="8" name="Rectangle 11"/>
          <p:cNvSpPr>
            <a:spLocks noChangeArrowheads="1"/>
          </p:cNvSpPr>
          <p:nvPr/>
        </p:nvSpPr>
        <p:spPr bwMode="gray">
          <a:xfrm>
            <a:off x="104776" y="1195387"/>
            <a:ext cx="3071812"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X TİPİ MATRİS</a:t>
            </a:r>
          </a:p>
        </p:txBody>
      </p:sp>
    </p:spTree>
    <p:extLst>
      <p:ext uri="{BB962C8B-B14F-4D97-AF65-F5344CB8AC3E}">
        <p14:creationId xmlns:p14="http://schemas.microsoft.com/office/powerpoint/2010/main" val="8751602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2783063048"/>
              </p:ext>
            </p:extLst>
          </p:nvPr>
        </p:nvGraphicFramePr>
        <p:xfrm>
          <a:off x="123824" y="1662451"/>
          <a:ext cx="8897350" cy="4003583"/>
        </p:xfrm>
        <a:graphic>
          <a:graphicData uri="http://schemas.openxmlformats.org/drawingml/2006/table">
            <a:tbl>
              <a:tblPr firstRow="1" bandRow="1">
                <a:effectLst>
                  <a:innerShdw blurRad="114300">
                    <a:prstClr val="black"/>
                  </a:innerShdw>
                </a:effectLst>
                <a:tableStyleId>{5C22544A-7EE6-4342-B048-85BDC9FD1C3A}</a:tableStyleId>
              </a:tblPr>
              <a:tblGrid>
                <a:gridCol w="270306"/>
                <a:gridCol w="1338337"/>
                <a:gridCol w="7288707"/>
              </a:tblGrid>
              <a:tr h="442574">
                <a:tc>
                  <a:txBody>
                    <a:bodyPr/>
                    <a:lstStyle/>
                    <a:p>
                      <a:pPr algn="ctr"/>
                      <a:endParaRPr lang="tr-TR" sz="300" dirty="0">
                        <a:latin typeface="Calibri" pitchFamily="34" charset="0"/>
                        <a:cs typeface="Calibri" pitchFamily="34" charset="0"/>
                      </a:endParaRPr>
                    </a:p>
                  </a:txBody>
                  <a:tcPr anchor="ctr">
                    <a:solidFill>
                      <a:srgbClr val="00B050"/>
                    </a:solidFill>
                  </a:tcPr>
                </a:tc>
                <a:tc>
                  <a:txBody>
                    <a:bodyPr/>
                    <a:lstStyle/>
                    <a:p>
                      <a:pPr algn="ctr"/>
                      <a:r>
                        <a:rPr lang="tr-TR" sz="2000" b="1" dirty="0" smtClean="0">
                          <a:solidFill>
                            <a:schemeClr val="bg1"/>
                          </a:solidFill>
                          <a:latin typeface="Calibri" pitchFamily="34" charset="0"/>
                          <a:cs typeface="Calibri" pitchFamily="34" charset="0"/>
                        </a:rPr>
                        <a:t>SONUÇ</a:t>
                      </a:r>
                      <a:endParaRPr lang="tr-TR" sz="2000" b="1" dirty="0">
                        <a:solidFill>
                          <a:schemeClr val="bg1"/>
                        </a:solidFill>
                        <a:latin typeface="Calibri" pitchFamily="34" charset="0"/>
                        <a:cs typeface="Calibri" pitchFamily="34" charset="0"/>
                      </a:endParaRPr>
                    </a:p>
                  </a:txBody>
                  <a:tcPr anchor="ctr">
                    <a:solidFill>
                      <a:srgbClr val="5A5A59"/>
                    </a:solidFill>
                  </a:tcPr>
                </a:tc>
                <a:tc>
                  <a:txBody>
                    <a:bodyPr/>
                    <a:lstStyle/>
                    <a:p>
                      <a:pPr algn="ctr"/>
                      <a:r>
                        <a:rPr lang="tr-TR" sz="2000" b="1" dirty="0" smtClean="0">
                          <a:solidFill>
                            <a:schemeClr val="bg1"/>
                          </a:solidFill>
                          <a:latin typeface="Calibri" pitchFamily="34" charset="0"/>
                          <a:cs typeface="Calibri" pitchFamily="34" charset="0"/>
                        </a:rPr>
                        <a:t>ÖNCEKİ KAZALAR</a:t>
                      </a:r>
                      <a:endParaRPr lang="tr-TR" sz="2000" b="1" dirty="0">
                        <a:solidFill>
                          <a:schemeClr val="bg1"/>
                        </a:solidFill>
                        <a:latin typeface="Calibri" pitchFamily="34" charset="0"/>
                        <a:cs typeface="Calibri" pitchFamily="34" charset="0"/>
                      </a:endParaRPr>
                    </a:p>
                  </a:txBody>
                  <a:tcPr anchor="ctr">
                    <a:solidFill>
                      <a:srgbClr val="5A5A59"/>
                    </a:solidFill>
                  </a:tcPr>
                </a:tc>
              </a:tr>
              <a:tr h="706111">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Ölümlü kaza</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72133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UK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Uzuv kayıplı hayati tehlike, oluşturulabilecek kaza, hayati tehlike oluşturacak meslek hastalığı</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721338">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İGK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İşgünü kaybı, uzun süreli tedavi gerektiren iş kazası veya meslek hastalığı</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706111">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HY</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 yaralanma</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706111">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KRK</a:t>
                      </a:r>
                      <a:endParaRPr kumimoji="0" lang="tr-TR" sz="2000" b="1"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l" fontAlgn="ctr"/>
                      <a:r>
                        <a:rPr kumimoji="0" lang="tr-TR" sz="20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Kazaya ramak kalma, tehlikeli durum</a:t>
                      </a:r>
                      <a:endParaRPr kumimoji="0" lang="tr-TR" sz="20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
        <p:nvSpPr>
          <p:cNvPr id="8" name="Rectangle 11"/>
          <p:cNvSpPr>
            <a:spLocks noChangeArrowheads="1"/>
          </p:cNvSpPr>
          <p:nvPr/>
        </p:nvSpPr>
        <p:spPr bwMode="gray">
          <a:xfrm>
            <a:off x="104776" y="1195387"/>
            <a:ext cx="3071812"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X TİPİ MATRİS</a:t>
            </a:r>
          </a:p>
        </p:txBody>
      </p:sp>
    </p:spTree>
    <p:extLst>
      <p:ext uri="{BB962C8B-B14F-4D97-AF65-F5344CB8AC3E}">
        <p14:creationId xmlns:p14="http://schemas.microsoft.com/office/powerpoint/2010/main" val="40971764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2" name="Grup 1"/>
          <p:cNvGrpSpPr/>
          <p:nvPr/>
        </p:nvGrpSpPr>
        <p:grpSpPr>
          <a:xfrm>
            <a:off x="1904577" y="1806897"/>
            <a:ext cx="5307614" cy="4923553"/>
            <a:chOff x="1904577" y="1806897"/>
            <a:chExt cx="5307614" cy="4923553"/>
          </a:xfrm>
        </p:grpSpPr>
        <p:grpSp>
          <p:nvGrpSpPr>
            <p:cNvPr id="37970" name="Grup 37969"/>
            <p:cNvGrpSpPr/>
            <p:nvPr/>
          </p:nvGrpSpPr>
          <p:grpSpPr>
            <a:xfrm>
              <a:off x="1904577" y="1806897"/>
              <a:ext cx="5307614" cy="4923553"/>
              <a:chOff x="1933152" y="977523"/>
              <a:chExt cx="5307614" cy="4923553"/>
            </a:xfrm>
          </p:grpSpPr>
          <p:sp>
            <p:nvSpPr>
              <p:cNvPr id="17" name="Yay 16"/>
              <p:cNvSpPr/>
              <p:nvPr/>
            </p:nvSpPr>
            <p:spPr>
              <a:xfrm>
                <a:off x="1933152" y="1275923"/>
                <a:ext cx="5307614" cy="4625153"/>
              </a:xfrm>
              <a:prstGeom prst="arc">
                <a:avLst>
                  <a:gd name="adj1" fmla="val 20131591"/>
                  <a:gd name="adj2" fmla="val 14809375"/>
                </a:avLst>
              </a:prstGeom>
            </p:spPr>
            <p:style>
              <a:lnRef idx="3">
                <a:schemeClr val="dk1"/>
              </a:lnRef>
              <a:fillRef idx="0">
                <a:schemeClr val="dk1"/>
              </a:fillRef>
              <a:effectRef idx="2">
                <a:schemeClr val="dk1"/>
              </a:effectRef>
              <a:fontRef idx="minor">
                <a:schemeClr val="tx1"/>
              </a:fontRef>
            </p:style>
            <p:txBody>
              <a:bodyPr rtlCol="0" anchor="ctr"/>
              <a:lstStyle/>
              <a:p>
                <a:pPr algn="ctr"/>
                <a:endParaRPr lang="tr-TR">
                  <a:solidFill>
                    <a:srgbClr val="000000"/>
                  </a:solidFill>
                </a:endParaRPr>
              </a:p>
            </p:txBody>
          </p:sp>
          <p:sp>
            <p:nvSpPr>
              <p:cNvPr id="37957" name="Oval 37956"/>
              <p:cNvSpPr/>
              <p:nvPr/>
            </p:nvSpPr>
            <p:spPr>
              <a:xfrm>
                <a:off x="3585346" y="1158963"/>
                <a:ext cx="2015840" cy="829328"/>
              </a:xfrm>
              <a:prstGeom prst="ellipse">
                <a:avLst/>
              </a:prstGeom>
            </p:spPr>
            <p:style>
              <a:lnRef idx="3">
                <a:schemeClr val="dk1"/>
              </a:lnRef>
              <a:fillRef idx="0">
                <a:schemeClr val="dk1"/>
              </a:fillRef>
              <a:effectRef idx="2">
                <a:schemeClr val="dk1"/>
              </a:effectRef>
              <a:fontRef idx="minor">
                <a:schemeClr val="tx1"/>
              </a:fontRef>
            </p:style>
            <p:txBody>
              <a:bodyPr rtlCol="0" anchor="ctr"/>
              <a:lstStyle/>
              <a:p>
                <a:pPr algn="ctr"/>
                <a:endParaRPr lang="tr-TR">
                  <a:solidFill>
                    <a:srgbClr val="000000"/>
                  </a:solidFill>
                </a:endParaRPr>
              </a:p>
            </p:txBody>
          </p:sp>
          <p:sp>
            <p:nvSpPr>
              <p:cNvPr id="37963" name="Yay 37962"/>
              <p:cNvSpPr/>
              <p:nvPr/>
            </p:nvSpPr>
            <p:spPr>
              <a:xfrm rot="13995480">
                <a:off x="3866559" y="631913"/>
                <a:ext cx="495781" cy="1187001"/>
              </a:xfrm>
              <a:prstGeom prst="arc">
                <a:avLst>
                  <a:gd name="adj1" fmla="val 16961695"/>
                  <a:gd name="adj2" fmla="val 3998807"/>
                </a:avLst>
              </a:prstGeom>
              <a:ln>
                <a:tailEnd type="triangle"/>
              </a:ln>
            </p:spPr>
            <p:style>
              <a:lnRef idx="3">
                <a:schemeClr val="dk1"/>
              </a:lnRef>
              <a:fillRef idx="0">
                <a:schemeClr val="dk1"/>
              </a:fillRef>
              <a:effectRef idx="2">
                <a:schemeClr val="dk1"/>
              </a:effectRef>
              <a:fontRef idx="minor">
                <a:schemeClr val="tx1"/>
              </a:fontRef>
            </p:style>
            <p:txBody>
              <a:bodyPr rtlCol="0" anchor="ctr"/>
              <a:lstStyle/>
              <a:p>
                <a:pPr algn="ctr"/>
                <a:endParaRPr lang="tr-TR">
                  <a:solidFill>
                    <a:srgbClr val="000000"/>
                  </a:solidFill>
                </a:endParaRPr>
              </a:p>
            </p:txBody>
          </p:sp>
        </p:grpSp>
        <p:sp>
          <p:nvSpPr>
            <p:cNvPr id="45" name="Metin kutusu 44"/>
            <p:cNvSpPr txBox="1"/>
            <p:nvPr/>
          </p:nvSpPr>
          <p:spPr>
            <a:xfrm>
              <a:off x="3549281" y="2233724"/>
              <a:ext cx="2030819" cy="338554"/>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SÜREKLİ İYİLEŞTİRME</a:t>
              </a:r>
              <a:endParaRPr lang="tr-TR" sz="1600" b="1" i="1" dirty="0">
                <a:solidFill>
                  <a:srgbClr val="000000"/>
                </a:solidFill>
                <a:latin typeface="Calibri" pitchFamily="34" charset="0"/>
                <a:cs typeface="Calibri" pitchFamily="34" charset="0"/>
              </a:endParaRPr>
            </a:p>
          </p:txBody>
        </p:sp>
      </p:grpSp>
      <p:grpSp>
        <p:nvGrpSpPr>
          <p:cNvPr id="37976" name="Grup 37975"/>
          <p:cNvGrpSpPr/>
          <p:nvPr/>
        </p:nvGrpSpPr>
        <p:grpSpPr>
          <a:xfrm>
            <a:off x="4535810" y="3241277"/>
            <a:ext cx="2397567" cy="1382233"/>
            <a:chOff x="4564385" y="2411903"/>
            <a:chExt cx="2397567" cy="1382233"/>
          </a:xfrm>
        </p:grpSpPr>
        <p:sp>
          <p:nvSpPr>
            <p:cNvPr id="19" name="Paralelkenar 18"/>
            <p:cNvSpPr/>
            <p:nvPr/>
          </p:nvSpPr>
          <p:spPr>
            <a:xfrm>
              <a:off x="4699195" y="2411903"/>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22" name="Metin kutusu 21"/>
            <p:cNvSpPr txBox="1"/>
            <p:nvPr/>
          </p:nvSpPr>
          <p:spPr>
            <a:xfrm>
              <a:off x="4931133" y="2474012"/>
              <a:ext cx="2030819" cy="492443"/>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İSG POLİTİKASI</a:t>
              </a:r>
            </a:p>
            <a:p>
              <a:pPr>
                <a:spcAft>
                  <a:spcPts val="0"/>
                </a:spcAft>
                <a:buClr>
                  <a:srgbClr val="292929"/>
                </a:buClr>
                <a:defRPr/>
              </a:pPr>
              <a:r>
                <a:rPr lang="tr-TR" sz="1000" i="1" dirty="0" smtClean="0">
                  <a:solidFill>
                    <a:srgbClr val="000000"/>
                  </a:solidFill>
                  <a:latin typeface="Calibri" pitchFamily="34" charset="0"/>
                  <a:cs typeface="Calibri" pitchFamily="34" charset="0"/>
                </a:rPr>
                <a:t>(</a:t>
              </a:r>
              <a:r>
                <a:rPr lang="tr-TR" sz="1000" i="1" dirty="0">
                  <a:solidFill>
                    <a:srgbClr val="000000"/>
                  </a:solidFill>
                  <a:latin typeface="Calibri" pitchFamily="34" charset="0"/>
                  <a:cs typeface="Calibri" pitchFamily="34" charset="0"/>
                </a:rPr>
                <a:t>Tüm sağlık </a:t>
              </a:r>
              <a:r>
                <a:rPr lang="tr-TR" sz="1000" i="1" dirty="0" smtClean="0">
                  <a:solidFill>
                    <a:srgbClr val="000000"/>
                  </a:solidFill>
                  <a:latin typeface="Calibri" pitchFamily="34" charset="0"/>
                  <a:cs typeface="Calibri" pitchFamily="34" charset="0"/>
                </a:rPr>
                <a:t>ve güvenlik hedefleri)</a:t>
              </a:r>
              <a:endParaRPr lang="tr-TR" sz="1000" b="1" i="1" dirty="0">
                <a:solidFill>
                  <a:srgbClr val="000000"/>
                </a:solidFill>
                <a:latin typeface="Calibri" pitchFamily="34" charset="0"/>
                <a:cs typeface="Calibri" pitchFamily="34" charset="0"/>
              </a:endParaRPr>
            </a:p>
          </p:txBody>
        </p:sp>
        <p:sp>
          <p:nvSpPr>
            <p:cNvPr id="37969" name="Oval 37968"/>
            <p:cNvSpPr/>
            <p:nvPr/>
          </p:nvSpPr>
          <p:spPr>
            <a:xfrm>
              <a:off x="4564385" y="3291536"/>
              <a:ext cx="360000" cy="360000"/>
            </a:xfrm>
            <a:prstGeom prst="ellipse">
              <a:avLst/>
            </a:prstGeom>
            <a:solidFill>
              <a:schemeClr val="bg1">
                <a:lumMod val="8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000" b="1" dirty="0" smtClean="0">
                  <a:solidFill>
                    <a:srgbClr val="000000"/>
                  </a:solidFill>
                  <a:latin typeface="Calibri" pitchFamily="34" charset="0"/>
                  <a:cs typeface="Calibri" pitchFamily="34" charset="0"/>
                </a:rPr>
                <a:t>1</a:t>
              </a:r>
              <a:endParaRPr lang="tr-TR" sz="2000" b="1" dirty="0">
                <a:solidFill>
                  <a:srgbClr val="000000"/>
                </a:solidFill>
                <a:latin typeface="Calibri" pitchFamily="34" charset="0"/>
                <a:cs typeface="Calibri" pitchFamily="34" charset="0"/>
              </a:endParaRPr>
            </a:p>
          </p:txBody>
        </p:sp>
      </p:grpSp>
      <p:grpSp>
        <p:nvGrpSpPr>
          <p:cNvPr id="37977" name="Grup 37976"/>
          <p:cNvGrpSpPr/>
          <p:nvPr/>
        </p:nvGrpSpPr>
        <p:grpSpPr>
          <a:xfrm>
            <a:off x="4861543" y="4049353"/>
            <a:ext cx="2390819" cy="1382233"/>
            <a:chOff x="4890118" y="3219979"/>
            <a:chExt cx="2390819" cy="1382233"/>
          </a:xfrm>
        </p:grpSpPr>
        <p:sp>
          <p:nvSpPr>
            <p:cNvPr id="20" name="Paralelkenar 19"/>
            <p:cNvSpPr/>
            <p:nvPr/>
          </p:nvSpPr>
          <p:spPr>
            <a:xfrm>
              <a:off x="5018180" y="3219979"/>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23" name="Metin kutusu 22"/>
            <p:cNvSpPr txBox="1"/>
            <p:nvPr/>
          </p:nvSpPr>
          <p:spPr>
            <a:xfrm>
              <a:off x="5250118" y="3305043"/>
              <a:ext cx="2030819" cy="800219"/>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PLANLAMA</a:t>
              </a:r>
            </a:p>
            <a:p>
              <a:pPr algn="ctr"/>
              <a:r>
                <a:rPr lang="tr-TR" sz="1000" i="1" dirty="0">
                  <a:solidFill>
                    <a:srgbClr val="000000"/>
                  </a:solidFill>
                  <a:latin typeface="Calibri" pitchFamily="34" charset="0"/>
                  <a:cs typeface="Calibri" pitchFamily="34" charset="0"/>
                </a:rPr>
                <a:t>(Tehlike tanımlaması, risk </a:t>
              </a:r>
              <a:r>
                <a:rPr lang="tr-TR" sz="1000" i="1" dirty="0" smtClean="0">
                  <a:solidFill>
                    <a:srgbClr val="000000"/>
                  </a:solidFill>
                  <a:latin typeface="Calibri" pitchFamily="34" charset="0"/>
                  <a:cs typeface="Calibri" pitchFamily="34" charset="0"/>
                </a:rPr>
                <a:t>değerlendirmesi ve risk kontrol süreçleri)</a:t>
              </a:r>
              <a:endParaRPr lang="tr-TR" sz="1000" i="1" dirty="0">
                <a:solidFill>
                  <a:srgbClr val="000000"/>
                </a:solidFill>
                <a:latin typeface="Calibri" pitchFamily="34" charset="0"/>
                <a:cs typeface="Calibri" pitchFamily="34" charset="0"/>
              </a:endParaRPr>
            </a:p>
          </p:txBody>
        </p:sp>
        <p:sp>
          <p:nvSpPr>
            <p:cNvPr id="52" name="Oval 51"/>
            <p:cNvSpPr/>
            <p:nvPr/>
          </p:nvSpPr>
          <p:spPr>
            <a:xfrm>
              <a:off x="4890118" y="4102475"/>
              <a:ext cx="360000" cy="360000"/>
            </a:xfrm>
            <a:prstGeom prst="ellipse">
              <a:avLst/>
            </a:prstGeom>
            <a:solidFill>
              <a:schemeClr val="bg1">
                <a:lumMod val="8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000" b="1" dirty="0" smtClean="0">
                  <a:solidFill>
                    <a:srgbClr val="000000"/>
                  </a:solidFill>
                  <a:latin typeface="Calibri" pitchFamily="34" charset="0"/>
                  <a:cs typeface="Calibri" pitchFamily="34" charset="0"/>
                </a:rPr>
                <a:t>2</a:t>
              </a:r>
              <a:endParaRPr lang="tr-TR" sz="2000" b="1" dirty="0">
                <a:solidFill>
                  <a:srgbClr val="000000"/>
                </a:solidFill>
                <a:latin typeface="Calibri" pitchFamily="34" charset="0"/>
                <a:cs typeface="Calibri" pitchFamily="34" charset="0"/>
              </a:endParaRPr>
            </a:p>
          </p:txBody>
        </p:sp>
      </p:grpSp>
      <p:grpSp>
        <p:nvGrpSpPr>
          <p:cNvPr id="37979" name="Grup 37978"/>
          <p:cNvGrpSpPr/>
          <p:nvPr/>
        </p:nvGrpSpPr>
        <p:grpSpPr>
          <a:xfrm>
            <a:off x="5148246" y="4953115"/>
            <a:ext cx="2391207" cy="1382233"/>
            <a:chOff x="5176821" y="4123741"/>
            <a:chExt cx="2391207" cy="1382233"/>
          </a:xfrm>
        </p:grpSpPr>
        <p:sp>
          <p:nvSpPr>
            <p:cNvPr id="21" name="Paralelkenar 20"/>
            <p:cNvSpPr/>
            <p:nvPr/>
          </p:nvSpPr>
          <p:spPr>
            <a:xfrm>
              <a:off x="5305271" y="4123741"/>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24" name="Metin kutusu 23"/>
            <p:cNvSpPr txBox="1"/>
            <p:nvPr/>
          </p:nvSpPr>
          <p:spPr>
            <a:xfrm>
              <a:off x="5537209" y="4208805"/>
              <a:ext cx="2030819" cy="954107"/>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UYGULAMA-İŞLETME</a:t>
              </a:r>
            </a:p>
            <a:p>
              <a:pPr algn="ctr"/>
              <a:r>
                <a:rPr lang="tr-TR" sz="1000" i="1" dirty="0">
                  <a:solidFill>
                    <a:srgbClr val="000000"/>
                  </a:solidFill>
                  <a:latin typeface="Calibri" pitchFamily="34" charset="0"/>
                  <a:cs typeface="Calibri" pitchFamily="34" charset="0"/>
                </a:rPr>
                <a:t>(</a:t>
              </a:r>
              <a:r>
                <a:rPr lang="tr-TR" sz="1000" i="1" dirty="0" smtClean="0">
                  <a:solidFill>
                    <a:srgbClr val="000000"/>
                  </a:solidFill>
                  <a:latin typeface="Calibri" pitchFamily="34" charset="0"/>
                  <a:cs typeface="Calibri" pitchFamily="34" charset="0"/>
                </a:rPr>
                <a:t>Çalışan </a:t>
              </a:r>
              <a:r>
                <a:rPr lang="tr-TR" sz="1000" i="1" dirty="0">
                  <a:solidFill>
                    <a:srgbClr val="000000"/>
                  </a:solidFill>
                  <a:latin typeface="Calibri" pitchFamily="34" charset="0"/>
                  <a:cs typeface="Calibri" pitchFamily="34" charset="0"/>
                </a:rPr>
                <a:t>eğitimi, </a:t>
              </a:r>
              <a:r>
                <a:rPr lang="tr-TR" sz="1000" i="1" dirty="0" smtClean="0">
                  <a:solidFill>
                    <a:srgbClr val="000000"/>
                  </a:solidFill>
                  <a:latin typeface="Calibri" pitchFamily="34" charset="0"/>
                  <a:cs typeface="Calibri" pitchFamily="34" charset="0"/>
                </a:rPr>
                <a:t>bilinçlendirme</a:t>
              </a:r>
              <a:r>
                <a:rPr lang="tr-TR" sz="1000" i="1" dirty="0">
                  <a:solidFill>
                    <a:srgbClr val="000000"/>
                  </a:solidFill>
                  <a:latin typeface="Calibri" pitchFamily="34" charset="0"/>
                  <a:cs typeface="Calibri" pitchFamily="34" charset="0"/>
                </a:rPr>
                <a:t>, </a:t>
              </a:r>
              <a:r>
                <a:rPr lang="tr-TR" sz="1000" i="1" dirty="0" smtClean="0">
                  <a:solidFill>
                    <a:srgbClr val="000000"/>
                  </a:solidFill>
                  <a:latin typeface="Calibri" pitchFamily="34" charset="0"/>
                  <a:cs typeface="Calibri" pitchFamily="34" charset="0"/>
                </a:rPr>
                <a:t>görüşlerin </a:t>
              </a:r>
              <a:r>
                <a:rPr lang="tr-TR" sz="1000" i="1" dirty="0">
                  <a:solidFill>
                    <a:srgbClr val="000000"/>
                  </a:solidFill>
                  <a:latin typeface="Calibri" pitchFamily="34" charset="0"/>
                  <a:cs typeface="Calibri" pitchFamily="34" charset="0"/>
                </a:rPr>
                <a:t>alınması ve gerekli dokümantasyon sisteminin </a:t>
              </a:r>
              <a:r>
                <a:rPr lang="tr-TR" sz="1000" i="1" dirty="0" smtClean="0">
                  <a:solidFill>
                    <a:srgbClr val="000000"/>
                  </a:solidFill>
                  <a:latin typeface="Calibri" pitchFamily="34" charset="0"/>
                  <a:cs typeface="Calibri" pitchFamily="34" charset="0"/>
                </a:rPr>
                <a:t>kurulması)</a:t>
              </a:r>
              <a:endParaRPr lang="tr-TR" sz="1000" i="1" dirty="0">
                <a:solidFill>
                  <a:srgbClr val="000000"/>
                </a:solidFill>
                <a:latin typeface="Calibri" pitchFamily="34" charset="0"/>
                <a:cs typeface="Calibri" pitchFamily="34" charset="0"/>
              </a:endParaRPr>
            </a:p>
          </p:txBody>
        </p:sp>
        <p:sp>
          <p:nvSpPr>
            <p:cNvPr id="53" name="Oval 52"/>
            <p:cNvSpPr/>
            <p:nvPr/>
          </p:nvSpPr>
          <p:spPr>
            <a:xfrm>
              <a:off x="5176821" y="5006242"/>
              <a:ext cx="360000" cy="360000"/>
            </a:xfrm>
            <a:prstGeom prst="ellipse">
              <a:avLst/>
            </a:prstGeom>
            <a:solidFill>
              <a:schemeClr val="bg1">
                <a:lumMod val="8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000" b="1" dirty="0" smtClean="0">
                  <a:solidFill>
                    <a:srgbClr val="000000"/>
                  </a:solidFill>
                  <a:latin typeface="Calibri" pitchFamily="34" charset="0"/>
                  <a:cs typeface="Calibri" pitchFamily="34" charset="0"/>
                </a:rPr>
                <a:t>3</a:t>
              </a:r>
              <a:endParaRPr lang="tr-TR" sz="2000" b="1" dirty="0">
                <a:solidFill>
                  <a:srgbClr val="000000"/>
                </a:solidFill>
                <a:latin typeface="Calibri" pitchFamily="34" charset="0"/>
                <a:cs typeface="Calibri" pitchFamily="34" charset="0"/>
              </a:endParaRPr>
            </a:p>
          </p:txBody>
        </p:sp>
      </p:grpSp>
      <p:grpSp>
        <p:nvGrpSpPr>
          <p:cNvPr id="37971" name="Grup 37970"/>
          <p:cNvGrpSpPr/>
          <p:nvPr/>
        </p:nvGrpSpPr>
        <p:grpSpPr>
          <a:xfrm>
            <a:off x="1915210" y="4963748"/>
            <a:ext cx="2391952" cy="1382233"/>
            <a:chOff x="1943785" y="4134374"/>
            <a:chExt cx="2391952" cy="1382233"/>
          </a:xfrm>
        </p:grpSpPr>
        <p:grpSp>
          <p:nvGrpSpPr>
            <p:cNvPr id="37964" name="Grup 37963"/>
            <p:cNvGrpSpPr/>
            <p:nvPr/>
          </p:nvGrpSpPr>
          <p:grpSpPr>
            <a:xfrm>
              <a:off x="2072980" y="4134374"/>
              <a:ext cx="2262757" cy="1382233"/>
              <a:chOff x="2072980" y="4134374"/>
              <a:chExt cx="2262757" cy="1382233"/>
            </a:xfrm>
          </p:grpSpPr>
          <p:sp>
            <p:nvSpPr>
              <p:cNvPr id="25" name="Paralelkenar 24"/>
              <p:cNvSpPr/>
              <p:nvPr/>
            </p:nvSpPr>
            <p:spPr>
              <a:xfrm>
                <a:off x="2072980" y="4134374"/>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26" name="Metin kutusu 25"/>
              <p:cNvSpPr txBox="1"/>
              <p:nvPr/>
            </p:nvSpPr>
            <p:spPr>
              <a:xfrm>
                <a:off x="2283652" y="4208805"/>
                <a:ext cx="2030819" cy="892552"/>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KONTROL-DÜZELTİCİ FAALİYETLER</a:t>
                </a:r>
              </a:p>
              <a:p>
                <a:pPr algn="ctr"/>
                <a:r>
                  <a:rPr lang="tr-TR" sz="1000" i="1" dirty="0">
                    <a:solidFill>
                      <a:srgbClr val="000000"/>
                    </a:solidFill>
                    <a:latin typeface="Calibri" pitchFamily="34" charset="0"/>
                    <a:cs typeface="Calibri" pitchFamily="34" charset="0"/>
                  </a:rPr>
                  <a:t>(Performans ölçümü, kayıtlar ve kayıtların </a:t>
                </a:r>
                <a:r>
                  <a:rPr lang="tr-TR" sz="1000" i="1" dirty="0" smtClean="0">
                    <a:solidFill>
                      <a:srgbClr val="000000"/>
                    </a:solidFill>
                    <a:latin typeface="Calibri" pitchFamily="34" charset="0"/>
                    <a:cs typeface="Calibri" pitchFamily="34" charset="0"/>
                  </a:rPr>
                  <a:t>yönetimi)</a:t>
                </a:r>
                <a:endParaRPr lang="tr-TR" sz="1000" i="1" dirty="0">
                  <a:solidFill>
                    <a:srgbClr val="000000"/>
                  </a:solidFill>
                  <a:latin typeface="Calibri" pitchFamily="34" charset="0"/>
                  <a:cs typeface="Calibri" pitchFamily="34" charset="0"/>
                </a:endParaRPr>
              </a:p>
            </p:txBody>
          </p:sp>
        </p:grpSp>
        <p:sp>
          <p:nvSpPr>
            <p:cNvPr id="54" name="Oval 53"/>
            <p:cNvSpPr/>
            <p:nvPr/>
          </p:nvSpPr>
          <p:spPr>
            <a:xfrm>
              <a:off x="1943785" y="4995609"/>
              <a:ext cx="360000" cy="360000"/>
            </a:xfrm>
            <a:prstGeom prst="ellipse">
              <a:avLst/>
            </a:prstGeom>
            <a:solidFill>
              <a:schemeClr val="bg1">
                <a:lumMod val="8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000" b="1" dirty="0" smtClean="0">
                  <a:solidFill>
                    <a:srgbClr val="000000"/>
                  </a:solidFill>
                  <a:latin typeface="Calibri" pitchFamily="34" charset="0"/>
                  <a:cs typeface="Calibri" pitchFamily="34" charset="0"/>
                </a:rPr>
                <a:t>4</a:t>
              </a:r>
              <a:endParaRPr lang="tr-TR" sz="2000" b="1" dirty="0">
                <a:solidFill>
                  <a:srgbClr val="000000"/>
                </a:solidFill>
                <a:latin typeface="Calibri" pitchFamily="34" charset="0"/>
                <a:cs typeface="Calibri" pitchFamily="34" charset="0"/>
              </a:endParaRPr>
            </a:p>
          </p:txBody>
        </p:sp>
      </p:grpSp>
      <p:grpSp>
        <p:nvGrpSpPr>
          <p:cNvPr id="37972" name="Grup 37971"/>
          <p:cNvGrpSpPr/>
          <p:nvPr/>
        </p:nvGrpSpPr>
        <p:grpSpPr>
          <a:xfrm>
            <a:off x="1427238" y="3358236"/>
            <a:ext cx="2412085" cy="1382233"/>
            <a:chOff x="1455813" y="2528862"/>
            <a:chExt cx="2412085" cy="1382233"/>
          </a:xfrm>
        </p:grpSpPr>
        <p:grpSp>
          <p:nvGrpSpPr>
            <p:cNvPr id="37965" name="Grup 37964"/>
            <p:cNvGrpSpPr/>
            <p:nvPr/>
          </p:nvGrpSpPr>
          <p:grpSpPr>
            <a:xfrm>
              <a:off x="1605141" y="2528862"/>
              <a:ext cx="2262757" cy="1382233"/>
              <a:chOff x="1551976" y="2528862"/>
              <a:chExt cx="2262757" cy="1382233"/>
            </a:xfrm>
          </p:grpSpPr>
          <p:sp>
            <p:nvSpPr>
              <p:cNvPr id="27" name="Paralelkenar 26"/>
              <p:cNvSpPr/>
              <p:nvPr/>
            </p:nvSpPr>
            <p:spPr>
              <a:xfrm>
                <a:off x="1551976" y="2528862"/>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28" name="Metin kutusu 27"/>
              <p:cNvSpPr txBox="1"/>
              <p:nvPr/>
            </p:nvSpPr>
            <p:spPr>
              <a:xfrm>
                <a:off x="1736289" y="2579491"/>
                <a:ext cx="2030819" cy="1046440"/>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YÖNETİMİN GÖZDEN GEÇİRİLMESİ</a:t>
                </a:r>
              </a:p>
              <a:p>
                <a:pPr algn="ctr"/>
                <a:r>
                  <a:rPr lang="tr-TR" sz="1000" i="1" dirty="0">
                    <a:solidFill>
                      <a:srgbClr val="000000"/>
                    </a:solidFill>
                    <a:latin typeface="Calibri" pitchFamily="34" charset="0"/>
                    <a:cs typeface="Calibri" pitchFamily="34" charset="0"/>
                  </a:rPr>
                  <a:t>(Üst yönetim </a:t>
                </a:r>
                <a:r>
                  <a:rPr lang="tr-TR" sz="1000" i="1" dirty="0" smtClean="0">
                    <a:solidFill>
                      <a:srgbClr val="000000"/>
                    </a:solidFill>
                    <a:latin typeface="Calibri" pitchFamily="34" charset="0"/>
                    <a:cs typeface="Calibri" pitchFamily="34" charset="0"/>
                  </a:rPr>
                  <a:t>belli </a:t>
                </a:r>
                <a:r>
                  <a:rPr lang="tr-TR" sz="1000" i="1" dirty="0">
                    <a:solidFill>
                      <a:srgbClr val="000000"/>
                    </a:solidFill>
                    <a:latin typeface="Calibri" pitchFamily="34" charset="0"/>
                    <a:cs typeface="Calibri" pitchFamily="34" charset="0"/>
                  </a:rPr>
                  <a:t>aralıklarla sistemin </a:t>
                </a:r>
                <a:r>
                  <a:rPr lang="tr-TR" sz="1000" i="1" dirty="0" smtClean="0">
                    <a:solidFill>
                      <a:srgbClr val="000000"/>
                    </a:solidFill>
                    <a:latin typeface="Calibri" pitchFamily="34" charset="0"/>
                    <a:cs typeface="Calibri" pitchFamily="34" charset="0"/>
                  </a:rPr>
                  <a:t>uygunluk, yeterlilik ve </a:t>
                </a:r>
                <a:r>
                  <a:rPr lang="tr-TR" sz="1000" i="1" dirty="0">
                    <a:solidFill>
                      <a:srgbClr val="000000"/>
                    </a:solidFill>
                    <a:latin typeface="Calibri" pitchFamily="34" charset="0"/>
                    <a:cs typeface="Calibri" pitchFamily="34" charset="0"/>
                  </a:rPr>
                  <a:t>etkinliğini gözden </a:t>
                </a:r>
                <a:r>
                  <a:rPr lang="tr-TR" sz="1000" i="1" dirty="0" smtClean="0">
                    <a:solidFill>
                      <a:srgbClr val="000000"/>
                    </a:solidFill>
                    <a:latin typeface="Calibri" pitchFamily="34" charset="0"/>
                    <a:cs typeface="Calibri" pitchFamily="34" charset="0"/>
                  </a:rPr>
                  <a:t>geçirmesi)</a:t>
                </a:r>
                <a:endParaRPr lang="tr-TR" sz="1000" i="1" dirty="0">
                  <a:solidFill>
                    <a:srgbClr val="000000"/>
                  </a:solidFill>
                  <a:latin typeface="Calibri" pitchFamily="34" charset="0"/>
                  <a:cs typeface="Calibri" pitchFamily="34" charset="0"/>
                </a:endParaRPr>
              </a:p>
            </p:txBody>
          </p:sp>
        </p:grpSp>
        <p:sp>
          <p:nvSpPr>
            <p:cNvPr id="55" name="Oval 54"/>
            <p:cNvSpPr/>
            <p:nvPr/>
          </p:nvSpPr>
          <p:spPr>
            <a:xfrm>
              <a:off x="1455813" y="3418711"/>
              <a:ext cx="360000" cy="360000"/>
            </a:xfrm>
            <a:prstGeom prst="ellipse">
              <a:avLst/>
            </a:prstGeom>
            <a:solidFill>
              <a:schemeClr val="bg1">
                <a:lumMod val="85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000" b="1" dirty="0" smtClean="0">
                  <a:solidFill>
                    <a:srgbClr val="000000"/>
                  </a:solidFill>
                  <a:latin typeface="Calibri" pitchFamily="34" charset="0"/>
                  <a:cs typeface="Calibri" pitchFamily="34" charset="0"/>
                </a:rPr>
                <a:t>5</a:t>
              </a:r>
              <a:endParaRPr lang="tr-TR" sz="2000" b="1" dirty="0">
                <a:solidFill>
                  <a:srgbClr val="000000"/>
                </a:solidFill>
                <a:latin typeface="Calibri" pitchFamily="34" charset="0"/>
                <a:cs typeface="Calibri" pitchFamily="34" charset="0"/>
              </a:endParaRPr>
            </a:p>
          </p:txBody>
        </p:sp>
      </p:gr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SÜREKLİ İYİLEŞTİRME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Tree>
    <p:extLst>
      <p:ext uri="{BB962C8B-B14F-4D97-AF65-F5344CB8AC3E}">
        <p14:creationId xmlns:p14="http://schemas.microsoft.com/office/powerpoint/2010/main" val="25835187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7976"/>
                                        </p:tgtEl>
                                        <p:attrNameLst>
                                          <p:attrName>style.visibility</p:attrName>
                                        </p:attrNameLst>
                                      </p:cBhvr>
                                      <p:to>
                                        <p:strVal val="visible"/>
                                      </p:to>
                                    </p:set>
                                    <p:animEffect transition="in" filter="barn(inVertical)">
                                      <p:cBhvr>
                                        <p:cTn id="7" dur="500"/>
                                        <p:tgtEl>
                                          <p:spTgt spid="3797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977"/>
                                        </p:tgtEl>
                                        <p:attrNameLst>
                                          <p:attrName>style.visibility</p:attrName>
                                        </p:attrNameLst>
                                      </p:cBhvr>
                                      <p:to>
                                        <p:strVal val="visible"/>
                                      </p:to>
                                    </p:set>
                                    <p:animEffect transition="in" filter="barn(inVertical)">
                                      <p:cBhvr>
                                        <p:cTn id="12" dur="500"/>
                                        <p:tgtEl>
                                          <p:spTgt spid="3797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7979"/>
                                        </p:tgtEl>
                                        <p:attrNameLst>
                                          <p:attrName>style.visibility</p:attrName>
                                        </p:attrNameLst>
                                      </p:cBhvr>
                                      <p:to>
                                        <p:strVal val="visible"/>
                                      </p:to>
                                    </p:set>
                                    <p:animEffect transition="in" filter="barn(inVertical)">
                                      <p:cBhvr>
                                        <p:cTn id="17" dur="500"/>
                                        <p:tgtEl>
                                          <p:spTgt spid="37979"/>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7971"/>
                                        </p:tgtEl>
                                        <p:attrNameLst>
                                          <p:attrName>style.visibility</p:attrName>
                                        </p:attrNameLst>
                                      </p:cBhvr>
                                      <p:to>
                                        <p:strVal val="visible"/>
                                      </p:to>
                                    </p:set>
                                    <p:animEffect transition="in" filter="barn(inVertical)">
                                      <p:cBhvr>
                                        <p:cTn id="22" dur="500"/>
                                        <p:tgtEl>
                                          <p:spTgt spid="37971"/>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37972"/>
                                        </p:tgtEl>
                                        <p:attrNameLst>
                                          <p:attrName>style.visibility</p:attrName>
                                        </p:attrNameLst>
                                      </p:cBhvr>
                                      <p:to>
                                        <p:strVal val="visible"/>
                                      </p:to>
                                    </p:set>
                                    <p:animEffect transition="in" filter="barn(inVertical)">
                                      <p:cBhvr>
                                        <p:cTn id="27" dur="500"/>
                                        <p:tgtEl>
                                          <p:spTgt spid="37972"/>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barn(inVertical)">
                                      <p:cBhvr>
                                        <p:cTn id="3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tangle 11"/>
          <p:cNvSpPr>
            <a:spLocks noChangeArrowheads="1"/>
          </p:cNvSpPr>
          <p:nvPr/>
        </p:nvSpPr>
        <p:spPr bwMode="gray">
          <a:xfrm>
            <a:off x="104775" y="1195387"/>
            <a:ext cx="410527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X TİPİ MATRİS RD DEĞİŞKENLERİ</a:t>
            </a:r>
          </a:p>
        </p:txBody>
      </p:sp>
      <p:cxnSp>
        <p:nvCxnSpPr>
          <p:cNvPr id="12" name="Düz Ok Bağlayıcısı 11"/>
          <p:cNvCxnSpPr/>
          <p:nvPr/>
        </p:nvCxnSpPr>
        <p:spPr>
          <a:xfrm>
            <a:off x="1933575" y="3638550"/>
            <a:ext cx="5400000" cy="0"/>
          </a:xfrm>
          <a:prstGeom prst="straightConnector1">
            <a:avLst/>
          </a:prstGeom>
          <a:ln>
            <a:headEnd type="arrow"/>
            <a:tailEnd type="arrow"/>
          </a:ln>
        </p:spPr>
        <p:style>
          <a:lnRef idx="3">
            <a:schemeClr val="dk1"/>
          </a:lnRef>
          <a:fillRef idx="0">
            <a:schemeClr val="dk1"/>
          </a:fillRef>
          <a:effectRef idx="2">
            <a:schemeClr val="dk1"/>
          </a:effectRef>
          <a:fontRef idx="minor">
            <a:schemeClr val="tx1"/>
          </a:fontRef>
        </p:style>
      </p:cxnSp>
      <p:cxnSp>
        <p:nvCxnSpPr>
          <p:cNvPr id="14" name="Düz Ok Bağlayıcısı 13"/>
          <p:cNvCxnSpPr/>
          <p:nvPr/>
        </p:nvCxnSpPr>
        <p:spPr>
          <a:xfrm>
            <a:off x="4637475" y="1590675"/>
            <a:ext cx="0" cy="4284000"/>
          </a:xfrm>
          <a:prstGeom prst="straightConnector1">
            <a:avLst/>
          </a:prstGeom>
          <a:ln>
            <a:headEnd type="arrow"/>
            <a:tailEnd type="arrow"/>
          </a:ln>
        </p:spPr>
        <p:style>
          <a:lnRef idx="3">
            <a:schemeClr val="dk1"/>
          </a:lnRef>
          <a:fillRef idx="0">
            <a:schemeClr val="dk1"/>
          </a:fillRef>
          <a:effectRef idx="2">
            <a:schemeClr val="dk1"/>
          </a:effectRef>
          <a:fontRef idx="minor">
            <a:schemeClr val="tx1"/>
          </a:fontRef>
        </p:style>
      </p:cxnSp>
      <p:sp>
        <p:nvSpPr>
          <p:cNvPr id="16" name="Metin kutusu 15"/>
          <p:cNvSpPr txBox="1"/>
          <p:nvPr/>
        </p:nvSpPr>
        <p:spPr>
          <a:xfrm>
            <a:off x="1924050" y="4319137"/>
            <a:ext cx="323851" cy="864000"/>
          </a:xfrm>
          <a:prstGeom prst="rect">
            <a:avLst/>
          </a:prstGeom>
          <a:noFill/>
          <a:ln w="0">
            <a:solidFill>
              <a:schemeClr val="bg1">
                <a:lumMod val="75000"/>
              </a:schemeClr>
            </a:solidFill>
          </a:ln>
        </p:spPr>
        <p:txBody>
          <a:bodyPr wrap="square" rtlCol="0" anchor="ctr" anchorCtr="0">
            <a:noAutofit/>
          </a:bodyPr>
          <a:lstStyle/>
          <a:p>
            <a:pPr algn="ctr"/>
            <a:r>
              <a:rPr lang="tr-TR" sz="2000" b="1" i="1" dirty="0" smtClean="0">
                <a:solidFill>
                  <a:srgbClr val="000000"/>
                </a:solidFill>
                <a:latin typeface="Calibri" pitchFamily="34" charset="0"/>
                <a:cs typeface="Calibri" pitchFamily="34" charset="0"/>
              </a:rPr>
              <a:t>A</a:t>
            </a:r>
            <a:endParaRPr lang="tr-TR" sz="2000" b="1" i="1" dirty="0">
              <a:solidFill>
                <a:srgbClr val="000000"/>
              </a:solidFill>
              <a:latin typeface="Calibri" pitchFamily="34" charset="0"/>
              <a:cs typeface="Calibri" pitchFamily="34" charset="0"/>
            </a:endParaRPr>
          </a:p>
        </p:txBody>
      </p:sp>
      <p:sp>
        <p:nvSpPr>
          <p:cNvPr id="19" name="Metin kutusu 18"/>
          <p:cNvSpPr txBox="1"/>
          <p:nvPr/>
        </p:nvSpPr>
        <p:spPr>
          <a:xfrm>
            <a:off x="2266950" y="4311042"/>
            <a:ext cx="2228850" cy="864000"/>
          </a:xfrm>
          <a:prstGeom prst="rect">
            <a:avLst/>
          </a:prstGeom>
          <a:noFill/>
          <a:ln w="0">
            <a:solidFill>
              <a:schemeClr val="bg1">
                <a:lumMod val="75000"/>
              </a:schemeClr>
            </a:solidFill>
          </a:ln>
        </p:spPr>
        <p:txBody>
          <a:bodyPr wrap="square" rtlCol="0" anchor="ctr" anchorCtr="0">
            <a:noAutofit/>
          </a:bodyPr>
          <a:lstStyle/>
          <a:p>
            <a:pPr algn="ctr"/>
            <a:r>
              <a:rPr lang="tr-TR" sz="1400" i="1" dirty="0" smtClean="0">
                <a:solidFill>
                  <a:srgbClr val="000000"/>
                </a:solidFill>
                <a:latin typeface="Calibri" pitchFamily="34" charset="0"/>
                <a:cs typeface="Calibri" pitchFamily="34" charset="0"/>
              </a:rPr>
              <a:t>Olayın, kazanın şiddetinin </a:t>
            </a:r>
            <a:r>
              <a:rPr lang="tr-TR" sz="1400" b="1" i="1" dirty="0" smtClean="0">
                <a:solidFill>
                  <a:srgbClr val="000000"/>
                </a:solidFill>
                <a:latin typeface="Calibri" pitchFamily="34" charset="0"/>
                <a:cs typeface="Calibri" pitchFamily="34" charset="0"/>
              </a:rPr>
              <a:t>gerçekleşme oranı</a:t>
            </a:r>
            <a:endParaRPr lang="tr-TR" sz="1400" b="1" i="1" dirty="0">
              <a:solidFill>
                <a:srgbClr val="000000"/>
              </a:solidFill>
              <a:latin typeface="Calibri" pitchFamily="34" charset="0"/>
              <a:cs typeface="Calibri" pitchFamily="34" charset="0"/>
            </a:endParaRPr>
          </a:p>
        </p:txBody>
      </p:sp>
      <p:sp>
        <p:nvSpPr>
          <p:cNvPr id="20" name="Metin kutusu 19"/>
          <p:cNvSpPr txBox="1"/>
          <p:nvPr/>
        </p:nvSpPr>
        <p:spPr>
          <a:xfrm>
            <a:off x="4761825" y="4325772"/>
            <a:ext cx="323851" cy="864000"/>
          </a:xfrm>
          <a:prstGeom prst="rect">
            <a:avLst/>
          </a:prstGeom>
          <a:noFill/>
          <a:ln w="0">
            <a:solidFill>
              <a:schemeClr val="bg1">
                <a:lumMod val="75000"/>
              </a:schemeClr>
            </a:solidFill>
          </a:ln>
        </p:spPr>
        <p:txBody>
          <a:bodyPr wrap="square" rtlCol="0" anchor="ctr" anchorCtr="0">
            <a:noAutofit/>
          </a:bodyPr>
          <a:lstStyle/>
          <a:p>
            <a:pPr algn="ctr"/>
            <a:r>
              <a:rPr lang="tr-TR" sz="2000" b="1" i="1" dirty="0">
                <a:solidFill>
                  <a:srgbClr val="000000"/>
                </a:solidFill>
                <a:latin typeface="Calibri" pitchFamily="34" charset="0"/>
                <a:cs typeface="Calibri" pitchFamily="34" charset="0"/>
              </a:rPr>
              <a:t>D</a:t>
            </a:r>
          </a:p>
        </p:txBody>
      </p:sp>
      <p:sp>
        <p:nvSpPr>
          <p:cNvPr id="21" name="Metin kutusu 20"/>
          <p:cNvSpPr txBox="1"/>
          <p:nvPr/>
        </p:nvSpPr>
        <p:spPr>
          <a:xfrm>
            <a:off x="5104725" y="4325772"/>
            <a:ext cx="2228850" cy="864000"/>
          </a:xfrm>
          <a:prstGeom prst="rect">
            <a:avLst/>
          </a:prstGeom>
          <a:noFill/>
          <a:ln w="0">
            <a:solidFill>
              <a:schemeClr val="bg1">
                <a:lumMod val="75000"/>
              </a:schemeClr>
            </a:solidFill>
          </a:ln>
        </p:spPr>
        <p:txBody>
          <a:bodyPr wrap="square" rtlCol="0" anchor="ctr" anchorCtr="0">
            <a:noAutofit/>
          </a:bodyPr>
          <a:lstStyle/>
          <a:p>
            <a:pPr algn="ctr"/>
            <a:r>
              <a:rPr lang="tr-TR" sz="1400" i="1" dirty="0" smtClean="0">
                <a:solidFill>
                  <a:srgbClr val="000000"/>
                </a:solidFill>
                <a:latin typeface="Calibri" pitchFamily="34" charset="0"/>
                <a:cs typeface="Calibri" pitchFamily="34" charset="0"/>
              </a:rPr>
              <a:t>Bir olayın, kazanın etkileyeceği personelde bıraktığı </a:t>
            </a:r>
            <a:r>
              <a:rPr lang="tr-TR" sz="1400" b="1" i="1" dirty="0" smtClean="0">
                <a:solidFill>
                  <a:srgbClr val="000000"/>
                </a:solidFill>
                <a:latin typeface="Calibri" pitchFamily="34" charset="0"/>
                <a:cs typeface="Calibri" pitchFamily="34" charset="0"/>
              </a:rPr>
              <a:t>şiddet</a:t>
            </a:r>
            <a:r>
              <a:rPr lang="tr-TR" sz="1400" i="1" dirty="0" smtClean="0">
                <a:solidFill>
                  <a:srgbClr val="000000"/>
                </a:solidFill>
                <a:latin typeface="Calibri" pitchFamily="34" charset="0"/>
                <a:cs typeface="Calibri" pitchFamily="34" charset="0"/>
              </a:rPr>
              <a:t>in derecesi</a:t>
            </a:r>
            <a:endParaRPr lang="tr-TR" sz="1400" i="1" dirty="0">
              <a:solidFill>
                <a:srgbClr val="000000"/>
              </a:solidFill>
              <a:latin typeface="Calibri" pitchFamily="34" charset="0"/>
              <a:cs typeface="Calibri" pitchFamily="34" charset="0"/>
            </a:endParaRPr>
          </a:p>
        </p:txBody>
      </p:sp>
      <p:sp>
        <p:nvSpPr>
          <p:cNvPr id="22" name="Metin kutusu 21"/>
          <p:cNvSpPr txBox="1"/>
          <p:nvPr/>
        </p:nvSpPr>
        <p:spPr>
          <a:xfrm>
            <a:off x="4761825" y="2211222"/>
            <a:ext cx="323851" cy="864000"/>
          </a:xfrm>
          <a:prstGeom prst="rect">
            <a:avLst/>
          </a:prstGeom>
          <a:noFill/>
          <a:ln w="0">
            <a:solidFill>
              <a:schemeClr val="bg1">
                <a:lumMod val="75000"/>
              </a:schemeClr>
            </a:solidFill>
          </a:ln>
        </p:spPr>
        <p:txBody>
          <a:bodyPr wrap="square" rtlCol="0" anchor="ctr" anchorCtr="0">
            <a:noAutofit/>
          </a:bodyPr>
          <a:lstStyle/>
          <a:p>
            <a:pPr algn="ctr"/>
            <a:r>
              <a:rPr lang="tr-TR" sz="2000" b="1" i="1" dirty="0" smtClean="0">
                <a:solidFill>
                  <a:srgbClr val="000000"/>
                </a:solidFill>
                <a:latin typeface="Calibri" pitchFamily="34" charset="0"/>
                <a:cs typeface="Calibri" pitchFamily="34" charset="0"/>
              </a:rPr>
              <a:t>C</a:t>
            </a:r>
            <a:endParaRPr lang="tr-TR" sz="2000" b="1" i="1" dirty="0">
              <a:solidFill>
                <a:srgbClr val="000000"/>
              </a:solidFill>
              <a:latin typeface="Calibri" pitchFamily="34" charset="0"/>
              <a:cs typeface="Calibri" pitchFamily="34" charset="0"/>
            </a:endParaRPr>
          </a:p>
        </p:txBody>
      </p:sp>
      <p:sp>
        <p:nvSpPr>
          <p:cNvPr id="23" name="Metin kutusu 22"/>
          <p:cNvSpPr txBox="1"/>
          <p:nvPr/>
        </p:nvSpPr>
        <p:spPr>
          <a:xfrm>
            <a:off x="5104725" y="2212652"/>
            <a:ext cx="2228850" cy="864000"/>
          </a:xfrm>
          <a:prstGeom prst="rect">
            <a:avLst/>
          </a:prstGeom>
          <a:noFill/>
          <a:ln w="0">
            <a:solidFill>
              <a:schemeClr val="bg1">
                <a:lumMod val="75000"/>
              </a:schemeClr>
            </a:solidFill>
          </a:ln>
        </p:spPr>
        <p:txBody>
          <a:bodyPr wrap="square" rtlCol="0" anchor="ctr" anchorCtr="0">
            <a:noAutofit/>
          </a:bodyPr>
          <a:lstStyle/>
          <a:p>
            <a:pPr algn="ctr"/>
            <a:r>
              <a:rPr lang="tr-TR" sz="1400" i="1" dirty="0" smtClean="0">
                <a:solidFill>
                  <a:srgbClr val="000000"/>
                </a:solidFill>
                <a:latin typeface="Calibri" pitchFamily="34" charset="0"/>
                <a:cs typeface="Calibri" pitchFamily="34" charset="0"/>
              </a:rPr>
              <a:t>Önceki bir olayın, kazanın etkileyeceği </a:t>
            </a:r>
            <a:r>
              <a:rPr lang="tr-TR" sz="1400" b="1" i="1" dirty="0" smtClean="0">
                <a:solidFill>
                  <a:srgbClr val="000000"/>
                </a:solidFill>
                <a:latin typeface="Calibri" pitchFamily="34" charset="0"/>
                <a:cs typeface="Calibri" pitchFamily="34" charset="0"/>
              </a:rPr>
              <a:t>personel sayısı</a:t>
            </a:r>
            <a:endParaRPr lang="tr-TR" sz="1400" b="1" i="1" dirty="0">
              <a:solidFill>
                <a:srgbClr val="000000"/>
              </a:solidFill>
              <a:latin typeface="Calibri" pitchFamily="34" charset="0"/>
              <a:cs typeface="Calibri" pitchFamily="34" charset="0"/>
            </a:endParaRPr>
          </a:p>
        </p:txBody>
      </p:sp>
      <p:sp>
        <p:nvSpPr>
          <p:cNvPr id="24" name="Metin kutusu 23"/>
          <p:cNvSpPr txBox="1"/>
          <p:nvPr/>
        </p:nvSpPr>
        <p:spPr>
          <a:xfrm>
            <a:off x="1933575" y="2192172"/>
            <a:ext cx="323851" cy="864000"/>
          </a:xfrm>
          <a:prstGeom prst="rect">
            <a:avLst/>
          </a:prstGeom>
          <a:noFill/>
          <a:ln w="0">
            <a:solidFill>
              <a:schemeClr val="bg1">
                <a:lumMod val="75000"/>
              </a:schemeClr>
            </a:solidFill>
          </a:ln>
        </p:spPr>
        <p:txBody>
          <a:bodyPr wrap="square" rtlCol="0" anchor="ctr" anchorCtr="0">
            <a:noAutofit/>
          </a:bodyPr>
          <a:lstStyle/>
          <a:p>
            <a:pPr algn="ctr"/>
            <a:r>
              <a:rPr lang="tr-TR" sz="2000" b="1" i="1" dirty="0" smtClean="0">
                <a:solidFill>
                  <a:srgbClr val="000000"/>
                </a:solidFill>
                <a:latin typeface="Calibri" pitchFamily="34" charset="0"/>
                <a:cs typeface="Calibri" pitchFamily="34" charset="0"/>
              </a:rPr>
              <a:t>B</a:t>
            </a:r>
            <a:endParaRPr lang="tr-TR" sz="2000" b="1" i="1" dirty="0">
              <a:solidFill>
                <a:srgbClr val="000000"/>
              </a:solidFill>
              <a:latin typeface="Calibri" pitchFamily="34" charset="0"/>
              <a:cs typeface="Calibri" pitchFamily="34" charset="0"/>
            </a:endParaRPr>
          </a:p>
        </p:txBody>
      </p:sp>
      <p:sp>
        <p:nvSpPr>
          <p:cNvPr id="25" name="Metin kutusu 24"/>
          <p:cNvSpPr txBox="1"/>
          <p:nvPr/>
        </p:nvSpPr>
        <p:spPr>
          <a:xfrm>
            <a:off x="2276475" y="2193602"/>
            <a:ext cx="2228850" cy="864000"/>
          </a:xfrm>
          <a:prstGeom prst="rect">
            <a:avLst/>
          </a:prstGeom>
          <a:noFill/>
          <a:ln w="0">
            <a:solidFill>
              <a:schemeClr val="bg1">
                <a:lumMod val="75000"/>
              </a:schemeClr>
            </a:solidFill>
          </a:ln>
        </p:spPr>
        <p:txBody>
          <a:bodyPr wrap="square" rtlCol="0" anchor="ctr" anchorCtr="0">
            <a:noAutofit/>
          </a:bodyPr>
          <a:lstStyle/>
          <a:p>
            <a:pPr algn="ctr"/>
            <a:r>
              <a:rPr lang="tr-TR" sz="1400" i="1" dirty="0" smtClean="0">
                <a:solidFill>
                  <a:srgbClr val="000000"/>
                </a:solidFill>
                <a:latin typeface="Calibri" pitchFamily="34" charset="0"/>
                <a:cs typeface="Calibri" pitchFamily="34" charset="0"/>
              </a:rPr>
              <a:t>Daha önce olmuş bir olayın, kazanın şiddetinin gerçekleşme </a:t>
            </a:r>
            <a:r>
              <a:rPr lang="tr-TR" sz="1400" b="1" i="1" dirty="0" smtClean="0">
                <a:solidFill>
                  <a:srgbClr val="000000"/>
                </a:solidFill>
                <a:latin typeface="Calibri" pitchFamily="34" charset="0"/>
                <a:cs typeface="Calibri" pitchFamily="34" charset="0"/>
              </a:rPr>
              <a:t>olasılığı</a:t>
            </a:r>
            <a:endParaRPr lang="tr-TR" sz="1400" b="1" i="1" dirty="0">
              <a:solidFill>
                <a:srgbClr val="000000"/>
              </a:solidFill>
              <a:latin typeface="Calibri" pitchFamily="34" charset="0"/>
              <a:cs typeface="Calibri" pitchFamily="34" charset="0"/>
            </a:endParaRPr>
          </a:p>
        </p:txBody>
      </p:sp>
      <p:graphicFrame>
        <p:nvGraphicFramePr>
          <p:cNvPr id="26" name="Tablo 25"/>
          <p:cNvGraphicFramePr>
            <a:graphicFrameLocks noGrp="1"/>
          </p:cNvGraphicFramePr>
          <p:nvPr>
            <p:extLst>
              <p:ext uri="{D42A27DB-BD31-4B8C-83A1-F6EECF244321}">
                <p14:modId xmlns:p14="http://schemas.microsoft.com/office/powerpoint/2010/main" val="3401466793"/>
              </p:ext>
            </p:extLst>
          </p:nvPr>
        </p:nvGraphicFramePr>
        <p:xfrm>
          <a:off x="1904325" y="5935399"/>
          <a:ext cx="5477531" cy="443438"/>
        </p:xfrm>
        <a:graphic>
          <a:graphicData uri="http://schemas.openxmlformats.org/drawingml/2006/table">
            <a:tbl>
              <a:tblPr firstRow="1" bandRow="1">
                <a:effectLst>
                  <a:innerShdw blurRad="114300">
                    <a:prstClr val="black"/>
                  </a:innerShdw>
                </a:effectLst>
              </a:tblPr>
              <a:tblGrid>
                <a:gridCol w="790893"/>
                <a:gridCol w="400367"/>
                <a:gridCol w="773485"/>
                <a:gridCol w="400367"/>
                <a:gridCol w="781674"/>
                <a:gridCol w="400367"/>
                <a:gridCol w="781674"/>
                <a:gridCol w="367030"/>
                <a:gridCol w="781674"/>
              </a:tblGrid>
              <a:tr h="443438">
                <a:tc>
                  <a:txBody>
                    <a:bodyPr/>
                    <a:lstStyle>
                      <a:lvl1pPr marL="0" algn="l" defTabSz="914400" rtl="0" eaLnBrk="1" latinLnBrk="0" hangingPunct="1">
                        <a:defRPr sz="1800" b="1" kern="1200">
                          <a:solidFill>
                            <a:schemeClr val="lt1"/>
                          </a:solidFill>
                          <a:latin typeface="Arial"/>
                          <a:cs typeface="Arial"/>
                        </a:defRPr>
                      </a:lvl1pPr>
                      <a:lvl2pPr marL="457200" algn="l" defTabSz="914400" rtl="0" eaLnBrk="1" latinLnBrk="0" hangingPunct="1">
                        <a:defRPr sz="1800" b="1" kern="1200">
                          <a:solidFill>
                            <a:schemeClr val="lt1"/>
                          </a:solidFill>
                          <a:latin typeface="Arial"/>
                          <a:cs typeface="Arial"/>
                        </a:defRPr>
                      </a:lvl2pPr>
                      <a:lvl3pPr marL="914400" algn="l" defTabSz="914400" rtl="0" eaLnBrk="1" latinLnBrk="0" hangingPunct="1">
                        <a:defRPr sz="1800" b="1" kern="1200">
                          <a:solidFill>
                            <a:schemeClr val="lt1"/>
                          </a:solidFill>
                          <a:latin typeface="Arial"/>
                          <a:cs typeface="Arial"/>
                        </a:defRPr>
                      </a:lvl3pPr>
                      <a:lvl4pPr marL="1371600" algn="l" defTabSz="914400" rtl="0" eaLnBrk="1" latinLnBrk="0" hangingPunct="1">
                        <a:defRPr sz="1800" b="1" kern="1200">
                          <a:solidFill>
                            <a:schemeClr val="lt1"/>
                          </a:solidFill>
                          <a:latin typeface="Arial"/>
                          <a:cs typeface="Arial"/>
                        </a:defRPr>
                      </a:lvl4pPr>
                      <a:lvl5pPr marL="1828800" algn="l" defTabSz="914400" rtl="0" eaLnBrk="1" latinLnBrk="0" hangingPunct="1">
                        <a:defRPr sz="1800" b="1" kern="1200">
                          <a:solidFill>
                            <a:schemeClr val="lt1"/>
                          </a:solidFill>
                          <a:latin typeface="Arial"/>
                          <a:cs typeface="Arial"/>
                        </a:defRPr>
                      </a:lvl5pPr>
                      <a:lvl6pPr marL="2286000" algn="l" defTabSz="914400" rtl="0" eaLnBrk="1" latinLnBrk="0" hangingPunct="1">
                        <a:defRPr sz="1800" b="1" kern="1200">
                          <a:solidFill>
                            <a:schemeClr val="lt1"/>
                          </a:solidFill>
                          <a:latin typeface="Arial"/>
                          <a:cs typeface="Arial"/>
                        </a:defRPr>
                      </a:lvl6pPr>
                      <a:lvl7pPr marL="2743200" algn="l" defTabSz="914400" rtl="0" eaLnBrk="1" latinLnBrk="0" hangingPunct="1">
                        <a:defRPr sz="1800" b="1" kern="1200">
                          <a:solidFill>
                            <a:schemeClr val="lt1"/>
                          </a:solidFill>
                          <a:latin typeface="Arial"/>
                          <a:cs typeface="Arial"/>
                        </a:defRPr>
                      </a:lvl7pPr>
                      <a:lvl8pPr marL="3200400" algn="l" defTabSz="914400" rtl="0" eaLnBrk="1" latinLnBrk="0" hangingPunct="1">
                        <a:defRPr sz="1800" b="1" kern="1200">
                          <a:solidFill>
                            <a:schemeClr val="lt1"/>
                          </a:solidFill>
                          <a:latin typeface="Arial"/>
                          <a:cs typeface="Arial"/>
                        </a:defRPr>
                      </a:lvl8pPr>
                      <a:lvl9pPr marL="3657600" algn="l" defTabSz="914400" rtl="0" eaLnBrk="1" latinLnBrk="0" hangingPunct="1">
                        <a:defRPr sz="1800" b="1" kern="1200">
                          <a:solidFill>
                            <a:schemeClr val="lt1"/>
                          </a:solidFill>
                          <a:latin typeface="Arial"/>
                          <a:cs typeface="Arial"/>
                        </a:defRPr>
                      </a:lvl9pPr>
                    </a:lstStyle>
                    <a:p>
                      <a:r>
                        <a:rPr lang="tr-TR" sz="2000" b="1" dirty="0" smtClean="0">
                          <a:solidFill>
                            <a:schemeClr val="bg1"/>
                          </a:solidFill>
                        </a:rPr>
                        <a:t>RDS</a:t>
                      </a:r>
                      <a:endParaRPr lang="tr-TR" sz="2000" b="1" dirty="0">
                        <a:solidFill>
                          <a:schemeClr val="bg1"/>
                        </a:solidFill>
                      </a:endParaRPr>
                    </a:p>
                  </a:txBody>
                  <a:tcPr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rgbClr val="00B050"/>
                    </a:solidFill>
                  </a:tcPr>
                </a:tc>
                <a:tc>
                  <a:txBody>
                    <a:bodyPr/>
                    <a:lstStyle/>
                    <a:p>
                      <a:pPr algn="ctr"/>
                      <a:r>
                        <a:rPr lang="tr-TR" sz="2000" b="0" dirty="0" smtClean="0"/>
                        <a:t>=</a:t>
                      </a:r>
                      <a:endParaRPr lang="tr-TR" sz="2000" b="0"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bg1"/>
                    </a:solidFill>
                  </a:tcPr>
                </a:tc>
                <a:tc>
                  <a:txBody>
                    <a:bodyPr/>
                    <a:lstStyle/>
                    <a:p>
                      <a:pPr algn="ctr"/>
                      <a:r>
                        <a:rPr lang="tr-TR" sz="2000" b="1" dirty="0" smtClean="0"/>
                        <a:t>A</a:t>
                      </a:r>
                      <a:endParaRPr lang="tr-TR" sz="2000" b="1"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bg2">
                        <a:lumMod val="20000"/>
                        <a:lumOff val="80000"/>
                      </a:schemeClr>
                    </a:solidFill>
                  </a:tcPr>
                </a:tc>
                <a:tc>
                  <a:txBody>
                    <a:bodyPr/>
                    <a:lstStyle/>
                    <a:p>
                      <a:pPr algn="ctr"/>
                      <a:r>
                        <a:rPr lang="tr-TR" sz="2000" b="0" dirty="0" smtClean="0"/>
                        <a:t>+</a:t>
                      </a:r>
                      <a:endParaRPr lang="tr-TR" sz="2000" b="0"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bg1"/>
                    </a:solidFill>
                  </a:tcPr>
                </a:tc>
                <a:tc>
                  <a:txBody>
                    <a:bodyPr/>
                    <a:lstStyle/>
                    <a:p>
                      <a:pPr algn="ctr"/>
                      <a:r>
                        <a:rPr lang="tr-TR" sz="2000" b="1" dirty="0" smtClean="0"/>
                        <a:t>B</a:t>
                      </a:r>
                      <a:endParaRPr lang="tr-TR" sz="2000" b="1"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tx2">
                        <a:lumMod val="20000"/>
                        <a:lumOff val="80000"/>
                      </a:schemeClr>
                    </a:solidFill>
                  </a:tcPr>
                </a:tc>
                <a:tc>
                  <a:txBody>
                    <a:bodyPr/>
                    <a:lstStyle/>
                    <a:p>
                      <a:pPr algn="ctr"/>
                      <a:r>
                        <a:rPr lang="tr-TR" sz="2000" b="0" dirty="0" smtClean="0"/>
                        <a:t>+</a:t>
                      </a:r>
                      <a:endParaRPr lang="tr-TR" sz="2000" b="0"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bg1"/>
                    </a:solidFill>
                  </a:tcPr>
                </a:tc>
                <a:tc>
                  <a:txBody>
                    <a:bodyPr/>
                    <a:lstStyle/>
                    <a:p>
                      <a:pPr algn="ctr"/>
                      <a:r>
                        <a:rPr lang="tr-TR" sz="2000" b="1" dirty="0" smtClean="0"/>
                        <a:t>C</a:t>
                      </a:r>
                      <a:endParaRPr lang="tr-TR" sz="2000" b="1" dirty="0"/>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tr-TR" sz="2000" b="0" dirty="0" smtClean="0">
                          <a:solidFill>
                            <a:schemeClr val="tx1"/>
                          </a:solidFill>
                          <a:latin typeface="Calibri" pitchFamily="34" charset="0"/>
                          <a:cs typeface="Calibri" pitchFamily="34" charset="0"/>
                        </a:rPr>
                        <a:t>+</a:t>
                      </a:r>
                      <a:endParaRPr lang="tr-TR" sz="2000" b="0" dirty="0">
                        <a:solidFill>
                          <a:schemeClr val="tx1"/>
                        </a:solidFill>
                        <a:latin typeface="Calibri" pitchFamily="34" charset="0"/>
                        <a:cs typeface="Calibri" pitchFamily="34" charset="0"/>
                      </a:endParaRPr>
                    </a:p>
                  </a:txBody>
                  <a:tcPr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bg1"/>
                    </a:solidFill>
                  </a:tcPr>
                </a:tc>
                <a:tc>
                  <a:txBody>
                    <a:bodyPr/>
                    <a:lstStyle/>
                    <a:p>
                      <a:pPr algn="ctr"/>
                      <a:r>
                        <a:rPr lang="tr-TR" sz="2000" b="1" dirty="0" smtClean="0">
                          <a:solidFill>
                            <a:schemeClr val="tx1"/>
                          </a:solidFill>
                          <a:latin typeface="Calibri" pitchFamily="34" charset="0"/>
                          <a:cs typeface="Calibri" pitchFamily="34" charset="0"/>
                        </a:rPr>
                        <a:t>D</a:t>
                      </a:r>
                      <a:endParaRPr lang="tr-TR" sz="2000" b="1" dirty="0">
                        <a:solidFill>
                          <a:schemeClr val="tx1"/>
                        </a:solidFill>
                        <a:latin typeface="Calibri" pitchFamily="34" charset="0"/>
                        <a:cs typeface="Calibri" pitchFamily="34" charset="0"/>
                      </a:endParaRPr>
                    </a:p>
                  </a:txBody>
                  <a:tcPr anchor="ctr">
                    <a:lnL w="12700" cmpd="sng">
                      <a:solidFill>
                        <a:srgbClr val="FFFFFF"/>
                      </a:solidFill>
                    </a:lnL>
                    <a:lnR w="12700" cmpd="sng">
                      <a:solidFill>
                        <a:srgbClr val="FFFFFF"/>
                      </a:solidFill>
                    </a:lnR>
                    <a:lnT w="12700" cmpd="sng">
                      <a:solidFill>
                        <a:srgbClr val="FFFFFF"/>
                      </a:solidFill>
                    </a:lnT>
                    <a:lnB w="38100" cmpd="sng">
                      <a:solidFill>
                        <a:srgbClr val="FFFFFF"/>
                      </a:solidFill>
                    </a:lnB>
                    <a:lnTlToBr w="12700" cmpd="sng">
                      <a:noFill/>
                      <a:prstDash val="solid"/>
                    </a:lnTlToBr>
                    <a:lnBlToTr w="12700" cmpd="sng">
                      <a:noFill/>
                      <a:prstDash val="solid"/>
                    </a:lnBlToTr>
                    <a:solidFill>
                      <a:schemeClr val="accent5">
                        <a:lumMod val="90000"/>
                      </a:schemeClr>
                    </a:solidFill>
                  </a:tcPr>
                </a:tc>
              </a:tr>
            </a:tbl>
          </a:graphicData>
        </a:graphic>
      </p:graphicFrame>
    </p:spTree>
    <p:extLst>
      <p:ext uri="{BB962C8B-B14F-4D97-AF65-F5344CB8AC3E}">
        <p14:creationId xmlns:p14="http://schemas.microsoft.com/office/powerpoint/2010/main" val="24445431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RADM (RİSK DERECELENDİRME KARAR MATRİSİ)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aphicFrame>
        <p:nvGraphicFramePr>
          <p:cNvPr id="10" name="Tablo 9"/>
          <p:cNvGraphicFramePr>
            <a:graphicFrameLocks noGrp="1"/>
          </p:cNvGraphicFramePr>
          <p:nvPr>
            <p:extLst>
              <p:ext uri="{D42A27DB-BD31-4B8C-83A1-F6EECF244321}">
                <p14:modId xmlns:p14="http://schemas.microsoft.com/office/powerpoint/2010/main" val="1906959801"/>
              </p:ext>
            </p:extLst>
          </p:nvPr>
        </p:nvGraphicFramePr>
        <p:xfrm>
          <a:off x="95248" y="1058859"/>
          <a:ext cx="8953223" cy="5697955"/>
        </p:xfrm>
        <a:graphic>
          <a:graphicData uri="http://schemas.openxmlformats.org/drawingml/2006/table">
            <a:tbl>
              <a:tblPr firstRow="1" bandRow="1">
                <a:effectLst>
                  <a:innerShdw blurRad="114300">
                    <a:prstClr val="black"/>
                  </a:innerShdw>
                </a:effectLst>
                <a:tableStyleId>{5C22544A-7EE6-4342-B048-85BDC9FD1C3A}</a:tableStyleId>
              </a:tblPr>
              <a:tblGrid>
                <a:gridCol w="746102"/>
                <a:gridCol w="746102"/>
                <a:gridCol w="746102"/>
                <a:gridCol w="746102"/>
                <a:gridCol w="746102"/>
                <a:gridCol w="746102"/>
                <a:gridCol w="785564"/>
                <a:gridCol w="706639"/>
                <a:gridCol w="746102"/>
                <a:gridCol w="746102"/>
                <a:gridCol w="746102"/>
                <a:gridCol w="746102"/>
              </a:tblGrid>
              <a:tr h="496986">
                <a:tc gridSpan="3">
                  <a:txBody>
                    <a:bodyPr/>
                    <a:lstStyle/>
                    <a:p>
                      <a:pPr algn="ctr"/>
                      <a:r>
                        <a:rPr lang="tr-TR" sz="1200" b="0" dirty="0" smtClean="0">
                          <a:solidFill>
                            <a:schemeClr val="bg1"/>
                          </a:solidFill>
                          <a:latin typeface="Calibri" pitchFamily="34" charset="0"/>
                          <a:cs typeface="Calibri" pitchFamily="34" charset="0"/>
                        </a:rPr>
                        <a:t>A = Olasılık</a:t>
                      </a:r>
                      <a:r>
                        <a:rPr lang="tr-TR" sz="1200" b="0" baseline="0" dirty="0" smtClean="0">
                          <a:solidFill>
                            <a:schemeClr val="bg1"/>
                          </a:solidFill>
                          <a:latin typeface="Calibri" pitchFamily="34" charset="0"/>
                          <a:cs typeface="Calibri" pitchFamily="34" charset="0"/>
                        </a:rPr>
                        <a:t> x Şiddet</a:t>
                      </a:r>
                      <a:endParaRPr lang="tr-TR" sz="1200" b="0" dirty="0">
                        <a:solidFill>
                          <a:schemeClr val="bg1"/>
                        </a:solidFill>
                        <a:latin typeface="Calibri" pitchFamily="34" charset="0"/>
                        <a:cs typeface="Calibri" pitchFamily="34" charset="0"/>
                      </a:endParaRPr>
                    </a:p>
                  </a:txBody>
                  <a:tcPr anchor="ctr">
                    <a:solidFill>
                      <a:schemeClr val="bg2">
                        <a:lumMod val="7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chemeClr val="bg1">
                        <a:lumMod val="6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chemeClr val="bg1">
                        <a:lumMod val="65000"/>
                      </a:schemeClr>
                    </a:solidFill>
                  </a:tcPr>
                </a:tc>
                <a:tc gridSpan="3">
                  <a:txBody>
                    <a:bodyPr/>
                    <a:lstStyle/>
                    <a:p>
                      <a:pPr algn="ctr"/>
                      <a:r>
                        <a:rPr lang="tr-TR" sz="1200" b="0" dirty="0" smtClean="0">
                          <a:solidFill>
                            <a:schemeClr val="bg1"/>
                          </a:solidFill>
                          <a:latin typeface="Calibri" pitchFamily="34" charset="0"/>
                          <a:cs typeface="Calibri" pitchFamily="34" charset="0"/>
                        </a:rPr>
                        <a:t>B = Olasılık x Önceki Kazalar</a:t>
                      </a:r>
                      <a:endParaRPr lang="tr-TR" sz="1200" b="0" dirty="0">
                        <a:solidFill>
                          <a:schemeClr val="bg1"/>
                        </a:solidFill>
                        <a:latin typeface="Calibri" pitchFamily="34" charset="0"/>
                        <a:cs typeface="Calibri" pitchFamily="34" charset="0"/>
                      </a:endParaRPr>
                    </a:p>
                  </a:txBody>
                  <a:tcPr anchor="ctr">
                    <a:solidFill>
                      <a:schemeClr val="bg2">
                        <a:lumMod val="7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chemeClr val="bg1">
                        <a:lumMod val="6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chemeClr val="bg1">
                        <a:lumMod val="65000"/>
                      </a:schemeClr>
                    </a:solidFill>
                  </a:tcPr>
                </a:tc>
                <a:tc gridSpan="3">
                  <a:txBody>
                    <a:bodyPr/>
                    <a:lstStyle/>
                    <a:p>
                      <a:pPr algn="ctr"/>
                      <a:r>
                        <a:rPr lang="tr-TR" sz="1200" b="0" dirty="0" smtClean="0">
                          <a:solidFill>
                            <a:schemeClr val="bg1"/>
                          </a:solidFill>
                          <a:latin typeface="Calibri" pitchFamily="34" charset="0"/>
                          <a:cs typeface="Calibri" pitchFamily="34" charset="0"/>
                        </a:rPr>
                        <a:t>C = Önceki Kaza x Personel Sayısı</a:t>
                      </a:r>
                      <a:endParaRPr lang="tr-TR" sz="1200" b="0" dirty="0">
                        <a:solidFill>
                          <a:schemeClr val="bg1"/>
                        </a:solidFill>
                        <a:latin typeface="Calibri" pitchFamily="34" charset="0"/>
                        <a:cs typeface="Calibri" pitchFamily="34" charset="0"/>
                      </a:endParaRPr>
                    </a:p>
                  </a:txBody>
                  <a:tcPr anchor="ctr">
                    <a:solidFill>
                      <a:schemeClr val="bg2">
                        <a:lumMod val="7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rgbClr val="5A5A59"/>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rgbClr val="5A5A59"/>
                    </a:solidFill>
                  </a:tcPr>
                </a:tc>
                <a:tc gridSpan="3">
                  <a:txBody>
                    <a:bodyPr/>
                    <a:lstStyle/>
                    <a:p>
                      <a:pPr algn="ctr"/>
                      <a:r>
                        <a:rPr lang="tr-TR" sz="1200" b="0" dirty="0" smtClean="0">
                          <a:solidFill>
                            <a:schemeClr val="bg1"/>
                          </a:solidFill>
                          <a:latin typeface="Calibri" pitchFamily="34" charset="0"/>
                          <a:cs typeface="Calibri" pitchFamily="34" charset="0"/>
                        </a:rPr>
                        <a:t>D = Personel Sayısı x Şiddet</a:t>
                      </a:r>
                      <a:endParaRPr lang="tr-TR" sz="1200" b="0" dirty="0">
                        <a:solidFill>
                          <a:schemeClr val="bg1"/>
                        </a:solidFill>
                        <a:latin typeface="Calibri" pitchFamily="34" charset="0"/>
                        <a:cs typeface="Calibri" pitchFamily="34" charset="0"/>
                      </a:endParaRPr>
                    </a:p>
                  </a:txBody>
                  <a:tcPr anchor="ctr">
                    <a:solidFill>
                      <a:schemeClr val="bg2">
                        <a:lumMod val="75000"/>
                      </a:schemeClr>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rgbClr val="5A5A59"/>
                    </a:solidFill>
                  </a:tcPr>
                </a:tc>
                <a:tc hMerge="1">
                  <a:txBody>
                    <a:bodyPr/>
                    <a:lstStyle/>
                    <a:p>
                      <a:pPr algn="ctr"/>
                      <a:endParaRPr lang="tr-TR" sz="1200" b="1" dirty="0">
                        <a:solidFill>
                          <a:schemeClr val="bg1"/>
                        </a:solidFill>
                        <a:latin typeface="Calibri" pitchFamily="34" charset="0"/>
                        <a:cs typeface="Calibri" pitchFamily="34" charset="0"/>
                      </a:endParaRPr>
                    </a:p>
                  </a:txBody>
                  <a:tcPr anchor="ctr">
                    <a:solidFill>
                      <a:srgbClr val="5A5A59"/>
                    </a:solidFill>
                  </a:tcPr>
                </a:tc>
              </a:tr>
              <a:tr h="363063">
                <a:tc>
                  <a:txBody>
                    <a:bodyPr/>
                    <a:lstStyle/>
                    <a:p>
                      <a:pPr algn="ctr"/>
                      <a:r>
                        <a:rPr lang="tr-TR" sz="1200" b="0" dirty="0" smtClean="0">
                          <a:solidFill>
                            <a:schemeClr val="tx1"/>
                          </a:solidFill>
                          <a:latin typeface="Calibri" pitchFamily="34" charset="0"/>
                          <a:cs typeface="Calibri" pitchFamily="34" charset="0"/>
                        </a:rPr>
                        <a:t>Ö</a:t>
                      </a:r>
                      <a:endParaRPr lang="tr-TR" sz="1200" b="0" dirty="0">
                        <a:solidFill>
                          <a:schemeClr val="tx1"/>
                        </a:solidFill>
                        <a:latin typeface="Calibri" pitchFamily="34"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5</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10</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c>
                  <a:txBody>
                    <a:bodyPr/>
                    <a:lstStyle/>
                    <a:p>
                      <a:pPr algn="ctr"/>
                      <a:r>
                        <a:rPr lang="tr-TR" sz="1400" b="1" dirty="0" smtClean="0">
                          <a:solidFill>
                            <a:schemeClr val="bg1"/>
                          </a:solidFill>
                          <a:latin typeface="Cambria" pitchFamily="18" charset="0"/>
                          <a:cs typeface="Calibri" pitchFamily="34" charset="0"/>
                        </a:rPr>
                        <a:t>25</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c rowSpan="5">
                  <a:txBody>
                    <a:bodyPr/>
                    <a:lstStyle/>
                    <a:p>
                      <a:pPr algn="ctr"/>
                      <a:r>
                        <a:rPr lang="tr-TR" sz="1200" dirty="0" smtClean="0">
                          <a:latin typeface="Calibri" pitchFamily="34" charset="0"/>
                          <a:cs typeface="Calibri" pitchFamily="34" charset="0"/>
                        </a:rPr>
                        <a:t>ÖNCEKİ BENZER KAZALAR</a:t>
                      </a:r>
                    </a:p>
                    <a:p>
                      <a:pPr algn="ctr"/>
                      <a:r>
                        <a:rPr lang="tr-TR" sz="1200" dirty="0" smtClean="0">
                          <a:latin typeface="Calibri" pitchFamily="34" charset="0"/>
                          <a:cs typeface="Calibri" pitchFamily="34" charset="0"/>
                        </a:rPr>
                        <a:t>(Sonuç)</a:t>
                      </a:r>
                      <a:endParaRPr lang="tr-TR" sz="1200" dirty="0">
                        <a:latin typeface="Calibri" pitchFamily="34" charset="0"/>
                        <a:cs typeface="Calibri" pitchFamily="34" charset="0"/>
                      </a:endParaRPr>
                    </a:p>
                  </a:txBody>
                  <a:tcPr anchor="ctr">
                    <a:solidFill>
                      <a:schemeClr val="bg1">
                        <a:lumMod val="85000"/>
                      </a:schemeClr>
                    </a:solidFill>
                  </a:tcPr>
                </a:tc>
                <a:tc>
                  <a:txBody>
                    <a:bodyPr/>
                    <a:lstStyle/>
                    <a:p>
                      <a:pPr algn="ctr"/>
                      <a:r>
                        <a:rPr lang="tr-TR" sz="1400" b="1" dirty="0" smtClean="0">
                          <a:latin typeface="Cambria" pitchFamily="18" charset="0"/>
                          <a:cs typeface="Calibri" pitchFamily="34" charset="0"/>
                        </a:rPr>
                        <a:t>5</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10</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c>
                  <a:txBody>
                    <a:bodyPr/>
                    <a:lstStyle/>
                    <a:p>
                      <a:pPr algn="ctr"/>
                      <a:r>
                        <a:rPr lang="tr-TR" sz="1400" b="1" dirty="0" smtClean="0">
                          <a:solidFill>
                            <a:schemeClr val="bg1"/>
                          </a:solidFill>
                          <a:latin typeface="Cambria" pitchFamily="18" charset="0"/>
                          <a:cs typeface="Calibri" pitchFamily="34" charset="0"/>
                        </a:rPr>
                        <a:t>25</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r>
              <a:tr h="363063">
                <a:tc>
                  <a:txBody>
                    <a:bodyPr/>
                    <a:lstStyle/>
                    <a:p>
                      <a:pPr algn="ctr"/>
                      <a:r>
                        <a:rPr lang="tr-TR" sz="1200" b="0" dirty="0" smtClean="0">
                          <a:solidFill>
                            <a:schemeClr val="tx1"/>
                          </a:solidFill>
                          <a:latin typeface="Calibri" pitchFamily="34" charset="0"/>
                          <a:cs typeface="Calibri" pitchFamily="34" charset="0"/>
                        </a:rPr>
                        <a:t>UK</a:t>
                      </a:r>
                      <a:endParaRPr lang="tr-TR" sz="1200" b="0" dirty="0">
                        <a:solidFill>
                          <a:schemeClr val="tx1"/>
                        </a:solidFill>
                        <a:latin typeface="Calibri" pitchFamily="34"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4</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8</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16</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c vMerge="1">
                  <a:txBody>
                    <a:bodyPr/>
                    <a:lstStyle/>
                    <a:p>
                      <a:endParaRPr lang="tr-TR" dirty="0"/>
                    </a:p>
                  </a:txBody>
                  <a:tcPr anchor="ctr">
                    <a:solidFill>
                      <a:schemeClr val="bg1">
                        <a:lumMod val="65000"/>
                      </a:schemeClr>
                    </a:solidFill>
                  </a:tcPr>
                </a:tc>
                <a:tc>
                  <a:txBody>
                    <a:bodyPr/>
                    <a:lstStyle/>
                    <a:p>
                      <a:pPr algn="ctr"/>
                      <a:r>
                        <a:rPr lang="tr-TR" sz="1400" b="1" dirty="0" smtClean="0">
                          <a:latin typeface="Cambria" pitchFamily="18" charset="0"/>
                          <a:cs typeface="Calibri" pitchFamily="34" charset="0"/>
                        </a:rPr>
                        <a:t>4</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8</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16</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1">
                        <a:lumMod val="50000"/>
                      </a:schemeClr>
                    </a:solidFill>
                  </a:tcPr>
                </a:tc>
              </a:tr>
              <a:tr h="435909">
                <a:tc>
                  <a:txBody>
                    <a:bodyPr/>
                    <a:lstStyle/>
                    <a:p>
                      <a:pPr algn="ctr"/>
                      <a:r>
                        <a:rPr lang="tr-TR" sz="1200" b="0" dirty="0" smtClean="0">
                          <a:solidFill>
                            <a:schemeClr val="tx1"/>
                          </a:solidFill>
                          <a:latin typeface="Calibri" pitchFamily="34" charset="0"/>
                          <a:cs typeface="Calibri" pitchFamily="34" charset="0"/>
                        </a:rPr>
                        <a:t>IGK</a:t>
                      </a:r>
                      <a:endParaRPr lang="tr-TR" sz="1200" b="0" dirty="0">
                        <a:solidFill>
                          <a:schemeClr val="tx1"/>
                        </a:solidFill>
                        <a:latin typeface="Calibri" pitchFamily="34"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3</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6</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9</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vMerge="1">
                  <a:txBody>
                    <a:bodyPr/>
                    <a:lstStyle/>
                    <a:p>
                      <a:endParaRPr lang="tr-TR" dirty="0"/>
                    </a:p>
                  </a:txBody>
                  <a:tcPr anchor="ctr">
                    <a:solidFill>
                      <a:schemeClr val="bg1">
                        <a:lumMod val="65000"/>
                      </a:schemeClr>
                    </a:solidFill>
                  </a:tcPr>
                </a:tc>
                <a:tc>
                  <a:txBody>
                    <a:bodyPr/>
                    <a:lstStyle/>
                    <a:p>
                      <a:pPr algn="ctr"/>
                      <a:r>
                        <a:rPr lang="tr-TR" sz="1400" b="1" dirty="0" smtClean="0">
                          <a:latin typeface="Cambria" pitchFamily="18" charset="0"/>
                          <a:cs typeface="Calibri" pitchFamily="34" charset="0"/>
                        </a:rPr>
                        <a:t>3</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6</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9</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r>
              <a:tr h="442718">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HY</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6</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8</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10</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0000"/>
                    </a:solidFill>
                  </a:tcPr>
                </a:tc>
                <a:tc vMerge="1">
                  <a:txBody>
                    <a:bodyPr/>
                    <a:lstStyle/>
                    <a:p>
                      <a:pPr 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anchor="ctr">
                    <a:solidFill>
                      <a:schemeClr val="bg1">
                        <a:lumMod val="65000"/>
                      </a:schemeClr>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6</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8</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10</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0000"/>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KRK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chemeClr val="bg2">
                        <a:lumMod val="40000"/>
                        <a:lumOff val="60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3</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5</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v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anchor="ctr">
                    <a:solidFill>
                      <a:schemeClr val="bg1">
                        <a:lumMod val="65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chemeClr val="bg2">
                        <a:lumMod val="40000"/>
                        <a:lumOff val="60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3</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5</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r>
              <a:tr h="449527">
                <a:tc>
                  <a:txBody>
                    <a:bodyPr/>
                    <a:lstStyle/>
                    <a:p>
                      <a:pPr marL="0" algn="ctr" defTabSz="914400" rtl="0" eaLnBrk="1" fontAlgn="ctr" latinLnBrk="0" hangingPunct="1"/>
                      <a:r>
                        <a:rPr kumimoji="0" lang="tr-TR" sz="28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a:t>
                      </a:r>
                      <a:endParaRPr kumimoji="0" lang="tr-TR" sz="28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gridSpan="5">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OLASILIK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marL="0" algn="ctr" defTabSz="914400" rtl="0" eaLnBrk="1" fontAlgn="ctr" latinLnBrk="0" hangingPunct="1"/>
                      <a:r>
                        <a:rPr kumimoji="0" lang="tr-TR" sz="28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a:t>
                      </a:r>
                      <a:endParaRPr kumimoji="0" lang="tr-TR" sz="28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gridSpan="5">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PERSONEL SAYISI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h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a:t>
                      </a:r>
                    </a:p>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5</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10</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c>
                  <a:txBody>
                    <a:bodyPr/>
                    <a:lstStyle/>
                    <a:p>
                      <a:pPr algn="ctr"/>
                      <a:r>
                        <a:rPr lang="tr-TR" sz="1400" b="1" dirty="0" smtClean="0">
                          <a:solidFill>
                            <a:schemeClr val="bg1"/>
                          </a:solidFill>
                          <a:latin typeface="Cambria" pitchFamily="18" charset="0"/>
                          <a:cs typeface="Calibri" pitchFamily="34" charset="0"/>
                        </a:rPr>
                        <a:t>25</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c rowSpan="5">
                  <a:txBody>
                    <a:bodyPr/>
                    <a:lstStyle/>
                    <a:p>
                      <a:pPr algn="ctr" fontAlgn="ctr"/>
                      <a:r>
                        <a:rPr lang="tr-TR" sz="1200" b="0" kern="1200" dirty="0" smtClean="0">
                          <a:solidFill>
                            <a:schemeClr val="tx1"/>
                          </a:solidFill>
                          <a:latin typeface="Calibri" pitchFamily="34" charset="0"/>
                          <a:ea typeface="+mn-ea"/>
                          <a:cs typeface="Calibri" pitchFamily="34" charset="0"/>
                        </a:rPr>
                        <a:t>ŞİDDET</a:t>
                      </a:r>
                      <a:endParaRPr lang="tr-TR" sz="1200" b="0" kern="1200" dirty="0">
                        <a:solidFill>
                          <a:schemeClr val="tx1"/>
                        </a:solidFill>
                        <a:latin typeface="Calibri" pitchFamily="34" charset="0"/>
                        <a:ea typeface="+mn-ea"/>
                        <a:cs typeface="Calibri" pitchFamily="34" charset="0"/>
                      </a:endParaRPr>
                    </a:p>
                  </a:txBody>
                  <a:tcPr marL="9525" marR="9525" marT="9525" marB="0" anchor="ctr">
                    <a:solidFill>
                      <a:schemeClr val="bg1">
                        <a:lumMod val="85000"/>
                      </a:schemeClr>
                    </a:solidFill>
                  </a:tcPr>
                </a:tc>
                <a:tc>
                  <a:txBody>
                    <a:bodyPr/>
                    <a:lstStyle/>
                    <a:p>
                      <a:pPr algn="ctr"/>
                      <a:r>
                        <a:rPr lang="tr-TR" sz="1400" b="1" dirty="0" smtClean="0">
                          <a:latin typeface="Cambria" pitchFamily="18" charset="0"/>
                          <a:cs typeface="Calibri" pitchFamily="34" charset="0"/>
                        </a:rPr>
                        <a:t>5</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10</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c>
                  <a:txBody>
                    <a:bodyPr/>
                    <a:lstStyle/>
                    <a:p>
                      <a:pPr algn="ctr"/>
                      <a:r>
                        <a:rPr lang="tr-TR" sz="1400" b="1" dirty="0" smtClean="0">
                          <a:solidFill>
                            <a:schemeClr val="bg1"/>
                          </a:solidFill>
                          <a:latin typeface="Cambria" pitchFamily="18" charset="0"/>
                          <a:cs typeface="Calibri" pitchFamily="34" charset="0"/>
                        </a:rPr>
                        <a:t>25</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CİDDİ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4</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8</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16</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c v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a:r>
                        <a:rPr lang="tr-TR" sz="1400" b="1" dirty="0" smtClean="0">
                          <a:latin typeface="Cambria" pitchFamily="18" charset="0"/>
                          <a:cs typeface="Calibri" pitchFamily="34" charset="0"/>
                        </a:rPr>
                        <a:t>4</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8</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16</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solidFill>
                            <a:schemeClr val="bg1"/>
                          </a:solidFill>
                          <a:latin typeface="Cambria" pitchFamily="18" charset="0"/>
                          <a:cs typeface="Calibri" pitchFamily="34" charset="0"/>
                        </a:rPr>
                        <a:t>20</a:t>
                      </a:r>
                      <a:endParaRPr lang="tr-TR" sz="1400" b="1" dirty="0">
                        <a:solidFill>
                          <a:schemeClr val="bg1"/>
                        </a:solidFill>
                        <a:latin typeface="Cambria" pitchFamily="18" charset="0"/>
                        <a:cs typeface="Calibri" pitchFamily="34" charset="0"/>
                      </a:endParaRPr>
                    </a:p>
                  </a:txBody>
                  <a:tcPr marL="9525" marR="9525" marT="9525" marB="0" anchor="ctr">
                    <a:solidFill>
                      <a:schemeClr val="accent2">
                        <a:lumMod val="50000"/>
                      </a:schemeClr>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a:r>
                        <a:rPr lang="tr-TR" sz="1400" b="1" dirty="0" smtClean="0">
                          <a:latin typeface="Cambria" pitchFamily="18" charset="0"/>
                          <a:cs typeface="Calibri" pitchFamily="34" charset="0"/>
                        </a:rPr>
                        <a:t>3</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6</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9</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c v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a:r>
                        <a:rPr lang="tr-TR" sz="1400" b="1" dirty="0" smtClean="0">
                          <a:latin typeface="Cambria" pitchFamily="18" charset="0"/>
                          <a:cs typeface="Calibri" pitchFamily="34" charset="0"/>
                        </a:rPr>
                        <a:t>3</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6</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9</a:t>
                      </a:r>
                      <a:endParaRPr lang="tr-TR" sz="1400" b="1" dirty="0">
                        <a:latin typeface="Cambria" pitchFamily="18" charset="0"/>
                        <a:cs typeface="Calibri" pitchFamily="34" charset="0"/>
                      </a:endParaRPr>
                    </a:p>
                  </a:txBody>
                  <a:tcPr marL="9525" marR="9525" marT="9525" marB="0" anchor="ctr">
                    <a:solidFill>
                      <a:srgbClr val="FFFF00"/>
                    </a:solidFill>
                  </a:tcPr>
                </a:tc>
                <a:tc>
                  <a:txBody>
                    <a:bodyPr/>
                    <a:lstStyle/>
                    <a:p>
                      <a:pPr algn="ctr"/>
                      <a:r>
                        <a:rPr lang="tr-TR" sz="1400" b="1" dirty="0" smtClean="0">
                          <a:latin typeface="Cambria" pitchFamily="18" charset="0"/>
                          <a:cs typeface="Calibri" pitchFamily="34" charset="0"/>
                        </a:rPr>
                        <a:t>12</a:t>
                      </a:r>
                      <a:endParaRPr lang="tr-TR" sz="1400" b="1" dirty="0">
                        <a:latin typeface="Cambria" pitchFamily="18" charset="0"/>
                        <a:cs typeface="Calibri" pitchFamily="34" charset="0"/>
                      </a:endParaRPr>
                    </a:p>
                  </a:txBody>
                  <a:tcPr marL="9525" marR="9525" marT="9525" marB="0" anchor="ctr">
                    <a:solidFill>
                      <a:srgbClr val="FF0000"/>
                    </a:solidFill>
                  </a:tcPr>
                </a:tc>
                <a:tc>
                  <a:txBody>
                    <a:bodyPr/>
                    <a:lstStyle/>
                    <a:p>
                      <a:pPr algn="ctr"/>
                      <a:r>
                        <a:rPr lang="tr-TR" sz="1400" b="1" dirty="0" smtClean="0">
                          <a:latin typeface="Cambria" pitchFamily="18" charset="0"/>
                          <a:cs typeface="Calibri" pitchFamily="34" charset="0"/>
                        </a:rPr>
                        <a:t>15</a:t>
                      </a:r>
                      <a:endParaRPr lang="tr-TR" sz="1400" b="1" dirty="0">
                        <a:latin typeface="Cambria" pitchFamily="18" charset="0"/>
                        <a:cs typeface="Calibri" pitchFamily="34" charset="0"/>
                      </a:endParaRPr>
                    </a:p>
                  </a:txBody>
                  <a:tcPr marL="9525" marR="9525" marT="9525" marB="0" anchor="ctr">
                    <a:solidFill>
                      <a:srgbClr val="FF0000"/>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HAFİF</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6</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8</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10</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0000"/>
                    </a:solidFill>
                  </a:tcPr>
                </a:tc>
                <a:tc v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6</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8</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10</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0000"/>
                    </a:solidFill>
                  </a:tcPr>
                </a:tc>
              </a:tr>
              <a:tr h="449527">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HAFİF</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chemeClr val="bg2">
                        <a:lumMod val="40000"/>
                        <a:lumOff val="60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3</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5</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vMerge="1">
                  <a:txBody>
                    <a:bodyPr/>
                    <a:lstStyle/>
                    <a:p>
                      <a:pPr algn="ctr" fontAlgn="ct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1</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chemeClr val="bg2">
                        <a:lumMod val="40000"/>
                        <a:lumOff val="60000"/>
                      </a:schemeClr>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2</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3</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4</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c>
                  <a:txBody>
                    <a:bodyPr/>
                    <a:lstStyle/>
                    <a:p>
                      <a:pPr algn="ctr" fontAlgn="ctr"/>
                      <a:r>
                        <a:rPr kumimoji="0" lang="tr-TR" sz="1400" b="1" i="0" u="none" strike="noStrike" kern="1200" cap="none" normalizeH="0" baseline="0" dirty="0" smtClean="0">
                          <a:ln>
                            <a:noFill/>
                          </a:ln>
                          <a:solidFill>
                            <a:schemeClr val="tx1"/>
                          </a:solidFill>
                          <a:effectLst/>
                          <a:latin typeface="Cambria" pitchFamily="18" charset="0"/>
                          <a:ea typeface="Times New Roman" pitchFamily="18" charset="0"/>
                          <a:cs typeface="Calibri" pitchFamily="34" charset="0"/>
                        </a:rPr>
                        <a:t>5</a:t>
                      </a:r>
                      <a:endParaRPr kumimoji="0" lang="tr-TR" sz="1400" b="1" i="0" u="none" strike="noStrike" kern="1200" cap="none" normalizeH="0" baseline="0" dirty="0">
                        <a:ln>
                          <a:noFill/>
                        </a:ln>
                        <a:solidFill>
                          <a:schemeClr val="tx1"/>
                        </a:solidFill>
                        <a:effectLst/>
                        <a:latin typeface="Cambria" pitchFamily="18" charset="0"/>
                        <a:ea typeface="Times New Roman" pitchFamily="18" charset="0"/>
                        <a:cs typeface="Calibri" pitchFamily="34" charset="0"/>
                      </a:endParaRPr>
                    </a:p>
                  </a:txBody>
                  <a:tcPr marL="9525" marR="9525" marT="9525" marB="0" anchor="ctr">
                    <a:solidFill>
                      <a:srgbClr val="FFFF00"/>
                    </a:solidFill>
                  </a:tcPr>
                </a:tc>
              </a:tr>
              <a:tr h="449527">
                <a:tc>
                  <a:txBody>
                    <a:bodyPr/>
                    <a:lstStyle/>
                    <a:p>
                      <a:pPr algn="ctr" fontAlgn="ctr"/>
                      <a:r>
                        <a:rPr kumimoji="0" lang="tr-TR" sz="28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A</a:t>
                      </a:r>
                      <a:endParaRPr kumimoji="0" lang="tr-TR" sz="28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KÜÇÜK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KÜÇÜK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ORTA</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YÜKSEK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ÇOK YÜKSEK</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marL="0" algn="ctr" defTabSz="914400" rtl="0" eaLnBrk="1" fontAlgn="ctr" latinLnBrk="0" hangingPunct="1"/>
                      <a:r>
                        <a:rPr kumimoji="0" lang="tr-TR" sz="28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a:t>
                      </a:r>
                      <a:endParaRPr kumimoji="0" lang="tr-TR" sz="28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 KİŞİ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1-3 KİŞİ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5 KİŞİ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5-10 KİŞİ</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c>
                  <a:txBody>
                    <a:bodyPr/>
                    <a:lstStyle/>
                    <a:p>
                      <a:pPr algn="ctr" fontAlgn="ctr"/>
                      <a:r>
                        <a:rPr kumimoji="0" lang="tr-TR" sz="12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10 FAZLA</a:t>
                      </a:r>
                      <a:endParaRPr kumimoji="0" lang="tr-TR" sz="1200" b="0"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65000"/>
                      </a:schemeClr>
                    </a:solidFill>
                  </a:tcPr>
                </a:tc>
              </a:tr>
            </a:tbl>
          </a:graphicData>
        </a:graphic>
      </p:graphicFrame>
    </p:spTree>
    <p:extLst>
      <p:ext uri="{BB962C8B-B14F-4D97-AF65-F5344CB8AC3E}">
        <p14:creationId xmlns:p14="http://schemas.microsoft.com/office/powerpoint/2010/main" val="3408523525"/>
      </p:ext>
    </p:extLst>
  </p:cSld>
  <p:clrMapOvr>
    <a:masterClrMapping/>
  </p:clrMapOvr>
  <p:transition>
    <p:fade/>
  </p:transition>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Risk Puanlama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solidFill>
                  <a:srgbClr val="FFFFFF"/>
                </a:solidFill>
                <a:latin typeface="Cambria" pitchFamily="18" charset="0"/>
              </a:rPr>
              <a:t>6</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421352018"/>
      </p:ext>
    </p:extLst>
  </p:cSld>
  <p:clrMapOvr>
    <a:masterClrMapping/>
  </p:clrMapOvr>
  <p:transition>
    <p:fade/>
  </p:transition>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1738835213"/>
              </p:ext>
            </p:extLst>
          </p:nvPr>
        </p:nvGraphicFramePr>
        <p:xfrm>
          <a:off x="4802" y="2647949"/>
          <a:ext cx="9139626" cy="11525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Kantitatif ve Kalitatif Yöntemler</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n Kenarlı 4"/>
          <p:cNvSpPr/>
          <p:nvPr/>
        </p:nvSpPr>
        <p:spPr>
          <a:xfrm>
            <a:off x="3871350" y="1235018"/>
            <a:ext cx="1389413" cy="1258784"/>
          </a:xfrm>
          <a:prstGeom prst="decagon">
            <a:avLst/>
          </a:prstGeom>
          <a:solidFill>
            <a:schemeClr val="bg2">
              <a:lumMod val="75000"/>
            </a:schemeClr>
          </a:solidFill>
          <a:ln>
            <a:solidFill>
              <a:schemeClr val="bg1">
                <a:lumMod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8800" b="1" dirty="0" smtClean="0">
                <a:latin typeface="Calibri" pitchFamily="34" charset="0"/>
                <a:cs typeface="Calibri" pitchFamily="34" charset="0"/>
              </a:rPr>
              <a:t>3</a:t>
            </a:r>
            <a:endParaRPr lang="tr-TR" sz="8800" b="1" dirty="0">
              <a:latin typeface="Calibri" pitchFamily="34" charset="0"/>
              <a:cs typeface="Calibri" pitchFamily="34" charset="0"/>
            </a:endParaRPr>
          </a:p>
        </p:txBody>
      </p:sp>
    </p:spTree>
    <p:extLst>
      <p:ext uri="{BB962C8B-B14F-4D97-AF65-F5344CB8AC3E}">
        <p14:creationId xmlns:p14="http://schemas.microsoft.com/office/powerpoint/2010/main" val="28610754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YÖNTEMLER</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468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FTA (Hata Ağacı Analizi)</a:t>
            </a:r>
          </a:p>
          <a:p>
            <a:pPr marL="468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ETA (Olay Ağacı Analizi)</a:t>
            </a:r>
          </a:p>
          <a:p>
            <a:pPr marL="468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Neden-Sonuç Analizi</a:t>
            </a:r>
          </a:p>
          <a:p>
            <a:pPr marL="468000" indent="-288000">
              <a:spcAft>
                <a:spcPts val="0"/>
              </a:spcAft>
              <a:buClr>
                <a:srgbClr val="292929"/>
              </a:buClr>
              <a:buFont typeface="+mj-lt"/>
              <a:buAutoNum type="arabicPeriod"/>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1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340780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FTA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65613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(Fault Tree Analysis)</a:t>
            </a:r>
            <a:endPar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endParaRPr>
          </a:p>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Hata Ağacı </a:t>
            </a: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1</a:t>
            </a:r>
            <a:endParaRPr lang="tr-TR" sz="7200" b="1" dirty="0">
              <a:latin typeface="Cambria" pitchFamily="18" charset="0"/>
            </a:endParaRPr>
          </a:p>
        </p:txBody>
      </p:sp>
    </p:spTree>
    <p:extLst>
      <p:ext uri="{BB962C8B-B14F-4D97-AF65-F5344CB8AC3E}">
        <p14:creationId xmlns:p14="http://schemas.microsoft.com/office/powerpoint/2010/main" val="1415946720"/>
      </p:ext>
    </p:extLst>
  </p:cSld>
  <p:clrMapOvr>
    <a:masterClrMapping/>
  </p:clrMapOvr>
  <p:transition>
    <p:fade/>
  </p:transition>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ETA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554317634"/>
              </p:ext>
            </p:extLst>
          </p:nvPr>
        </p:nvGraphicFramePr>
        <p:xfrm>
          <a:off x="161924" y="1089026"/>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1" u="none" strike="noStrike" cap="none" normalizeH="0" baseline="0" dirty="0" smtClean="0">
                          <a:ln>
                            <a:noFill/>
                          </a:ln>
                          <a:solidFill>
                            <a:schemeClr val="bg1"/>
                          </a:solidFill>
                          <a:effectLst/>
                          <a:latin typeface="Calibri" pitchFamily="34" charset="0"/>
                          <a:cs typeface="Calibri" pitchFamily="34" charset="0"/>
                        </a:rPr>
                        <a:t>(Fault Tree)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it-IT" sz="2400" b="1" i="1" u="none" strike="noStrike" cap="none" normalizeH="0" baseline="0" dirty="0" smtClean="0">
                          <a:ln>
                            <a:noFill/>
                          </a:ln>
                          <a:solidFill>
                            <a:schemeClr val="bg1"/>
                          </a:solidFill>
                          <a:effectLst/>
                          <a:latin typeface="Calibri" pitchFamily="34" charset="0"/>
                          <a:cs typeface="Calibri" pitchFamily="34" charset="0"/>
                        </a:rPr>
                        <a:t>Hata Ağacı Analizi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Kazaya neden olabilecek ekipman ve insan hataları ile bunların kombinasyonlarının belirlenmesi.</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Tasarımda, ekipman hatalarını ve oluşabilecek görünmeyen kusurları ortaya çıkarmak, işletme sırasında potansiyel kusurları incelemek.</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Detaylı tesis işletme bilgileri, tesis ve ekipman kusurlarının ve bunların etkilerinin çok iyi bilinmiş ve anlaşılmış olması. </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Kazaya neden olabilecek ekipman- operatör hatalarının listeleri. Sonuçlar nitel veya gerekli bilgiler sağlandığında nicel olabilir.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Sistemi iyi bilen personelle işbirliği yapan bir eleman yeterlidir. Birden çok ağaç için ekip çalışması tercih edilmelidir.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6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Süre sistemin detayına ve analizin derinliğine bağlıdır. Bir gün veya haftalarca sürebilir. Maliyeti yüksektir.</a:t>
                      </a: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2737247161"/>
      </p:ext>
    </p:extLst>
  </p:cSld>
  <p:clrMapOvr>
    <a:masterClrMapping/>
  </p:clrMapOvr>
  <p:transition>
    <p:fade/>
  </p:transition>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FTA AÇIKLAMA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a:solidFill>
                  <a:srgbClr val="000000"/>
                </a:solidFill>
                <a:latin typeface="Calibri" pitchFamily="34" charset="0"/>
                <a:cs typeface="Calibri" pitchFamily="34" charset="0"/>
              </a:rPr>
              <a:t>«Hata ağacı analizi kavramı (FTA), </a:t>
            </a:r>
            <a:r>
              <a:rPr lang="tr-TR" sz="2000" b="1" i="1" dirty="0">
                <a:solidFill>
                  <a:srgbClr val="000000"/>
                </a:solidFill>
                <a:latin typeface="Calibri" pitchFamily="34" charset="0"/>
                <a:cs typeface="Calibri" pitchFamily="34" charset="0"/>
              </a:rPr>
              <a:t>1962 yılında </a:t>
            </a:r>
            <a:r>
              <a:rPr lang="tr-TR" sz="2000" b="1" i="1" dirty="0" err="1">
                <a:solidFill>
                  <a:srgbClr val="000000"/>
                </a:solidFill>
                <a:latin typeface="Calibri" pitchFamily="34" charset="0"/>
                <a:cs typeface="Calibri" pitchFamily="34" charset="0"/>
              </a:rPr>
              <a:t>Bell</a:t>
            </a:r>
            <a:r>
              <a:rPr lang="tr-TR" sz="2000" b="1" i="1" dirty="0">
                <a:solidFill>
                  <a:srgbClr val="000000"/>
                </a:solidFill>
                <a:latin typeface="Calibri" pitchFamily="34" charset="0"/>
                <a:cs typeface="Calibri" pitchFamily="34" charset="0"/>
              </a:rPr>
              <a:t> Telefon Laboratuvarlarında, </a:t>
            </a:r>
            <a:r>
              <a:rPr lang="tr-TR" sz="2000" b="1" i="1" dirty="0" err="1">
                <a:solidFill>
                  <a:srgbClr val="000000"/>
                </a:solidFill>
                <a:latin typeface="Calibri" pitchFamily="34" charset="0"/>
                <a:cs typeface="Calibri" pitchFamily="34" charset="0"/>
              </a:rPr>
              <a:t>Mınutemen</a:t>
            </a:r>
            <a:r>
              <a:rPr lang="tr-TR" sz="2000" b="1" i="1" dirty="0">
                <a:solidFill>
                  <a:srgbClr val="000000"/>
                </a:solidFill>
                <a:latin typeface="Calibri" pitchFamily="34" charset="0"/>
                <a:cs typeface="Calibri" pitchFamily="34" charset="0"/>
              </a:rPr>
              <a:t> kıtalararası balistik füze hedefleme kontrol sisteminin güvenlik değerlendirmesini </a:t>
            </a:r>
            <a:r>
              <a:rPr lang="tr-TR" sz="2000" i="1" dirty="0">
                <a:solidFill>
                  <a:srgbClr val="000000"/>
                </a:solidFill>
                <a:latin typeface="Calibri" pitchFamily="34" charset="0"/>
                <a:cs typeface="Calibri" pitchFamily="34" charset="0"/>
              </a:rPr>
              <a:t>gerçekleştirmek maksadıyla dizayn edilmiştir</a:t>
            </a:r>
            <a:r>
              <a:rPr lang="tr-TR" sz="2000" i="1" dirty="0" smtClean="0">
                <a:solidFill>
                  <a:srgbClr val="000000"/>
                </a:solidFill>
                <a:latin typeface="Calibri" pitchFamily="34" charset="0"/>
                <a:cs typeface="Calibri" pitchFamily="34" charset="0"/>
              </a:rPr>
              <a:t>.</a:t>
            </a:r>
          </a:p>
          <a:p>
            <a:pPr marL="144000" algn="ctr">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144000" algn="ctr">
              <a:spcAft>
                <a:spcPts val="300"/>
              </a:spcAft>
              <a:buClr>
                <a:srgbClr val="292929"/>
              </a:buClr>
              <a:defRPr/>
            </a:pPr>
            <a:r>
              <a:rPr lang="tr-TR" sz="2000" i="1" dirty="0" smtClean="0">
                <a:solidFill>
                  <a:srgbClr val="000000"/>
                </a:solidFill>
                <a:latin typeface="Calibri" pitchFamily="34" charset="0"/>
                <a:cs typeface="Calibri" pitchFamily="34" charset="0"/>
              </a:rPr>
              <a:t>«Hata </a:t>
            </a:r>
            <a:r>
              <a:rPr lang="tr-TR" sz="2000" i="1" dirty="0">
                <a:solidFill>
                  <a:srgbClr val="000000"/>
                </a:solidFill>
                <a:latin typeface="Calibri" pitchFamily="34" charset="0"/>
                <a:cs typeface="Calibri" pitchFamily="34" charset="0"/>
              </a:rPr>
              <a:t>ağacı metodolojisi, </a:t>
            </a:r>
            <a:r>
              <a:rPr lang="tr-TR" sz="2000" b="1" i="1" dirty="0">
                <a:solidFill>
                  <a:srgbClr val="000000"/>
                </a:solidFill>
                <a:latin typeface="Calibri" pitchFamily="34" charset="0"/>
                <a:cs typeface="Calibri" pitchFamily="34" charset="0"/>
              </a:rPr>
              <a:t>sistem hatalarını </a:t>
            </a:r>
            <a:r>
              <a:rPr lang="tr-TR" sz="2000" i="1" dirty="0" smtClean="0">
                <a:solidFill>
                  <a:srgbClr val="000000"/>
                </a:solidFill>
                <a:latin typeface="Calibri" pitchFamily="34" charset="0"/>
                <a:cs typeface="Calibri" pitchFamily="34" charset="0"/>
              </a:rPr>
              <a:t>ile </a:t>
            </a:r>
            <a:r>
              <a:rPr lang="tr-TR" sz="2000" b="1" i="1" dirty="0">
                <a:solidFill>
                  <a:srgbClr val="000000"/>
                </a:solidFill>
                <a:latin typeface="Calibri" pitchFamily="34" charset="0"/>
                <a:cs typeface="Calibri" pitchFamily="34" charset="0"/>
              </a:rPr>
              <a:t>sistem ve sistem bileşenlerinin hatalarındaki özgül sakıncalı olaylar arasındaki bağlantıyı </a:t>
            </a:r>
            <a:r>
              <a:rPr lang="tr-TR" sz="2000" i="1" dirty="0">
                <a:solidFill>
                  <a:srgbClr val="000000"/>
                </a:solidFill>
                <a:latin typeface="Calibri" pitchFamily="34" charset="0"/>
                <a:cs typeface="Calibri" pitchFamily="34" charset="0"/>
              </a:rPr>
              <a:t>gösteren mantıksal </a:t>
            </a:r>
            <a:r>
              <a:rPr lang="tr-TR" sz="2000" i="1" dirty="0" smtClean="0">
                <a:solidFill>
                  <a:srgbClr val="000000"/>
                </a:solidFill>
                <a:latin typeface="Calibri" pitchFamily="34" charset="0"/>
                <a:cs typeface="Calibri" pitchFamily="34" charset="0"/>
              </a:rPr>
              <a:t>diyagramlardır.»</a:t>
            </a: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a:p>
            <a:pPr marL="144000" algn="ctr">
              <a:spcAft>
                <a:spcPts val="30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41455307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UYGULAMA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Bu </a:t>
            </a:r>
            <a:r>
              <a:rPr lang="tr-TR" sz="2000" i="1" dirty="0" smtClean="0">
                <a:solidFill>
                  <a:srgbClr val="000000"/>
                </a:solidFill>
                <a:latin typeface="Calibri" pitchFamily="34" charset="0"/>
                <a:cs typeface="Calibri" pitchFamily="34" charset="0"/>
              </a:rPr>
              <a:t>metotta, </a:t>
            </a:r>
            <a:r>
              <a:rPr lang="tr-TR" sz="2000" b="1" i="1" dirty="0" smtClean="0">
                <a:solidFill>
                  <a:srgbClr val="000000"/>
                </a:solidFill>
                <a:latin typeface="Calibri" pitchFamily="34" charset="0"/>
                <a:cs typeface="Calibri" pitchFamily="34" charset="0"/>
              </a:rPr>
              <a:t>tümdengelim</a:t>
            </a: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mantığa </a:t>
            </a:r>
            <a:r>
              <a:rPr lang="tr-TR" sz="2000" i="1" dirty="0" smtClean="0">
                <a:solidFill>
                  <a:srgbClr val="000000"/>
                </a:solidFill>
                <a:latin typeface="Calibri" pitchFamily="34" charset="0"/>
                <a:cs typeface="Calibri" pitchFamily="34" charset="0"/>
              </a:rPr>
              <a:t>kullanılır,</a:t>
            </a: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14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Bu metotta önce sakıncalı olay, daha </a:t>
            </a:r>
            <a:r>
              <a:rPr lang="tr-TR" sz="2000" i="1" dirty="0">
                <a:solidFill>
                  <a:srgbClr val="000000"/>
                </a:solidFill>
                <a:latin typeface="Calibri" pitchFamily="34" charset="0"/>
                <a:cs typeface="Calibri" pitchFamily="34" charset="0"/>
              </a:rPr>
              <a:t>önceden tanımlanmış olay ile hataların </a:t>
            </a:r>
            <a:r>
              <a:rPr lang="tr-TR" sz="2000" i="1" dirty="0" err="1">
                <a:solidFill>
                  <a:srgbClr val="000000"/>
                </a:solidFill>
                <a:latin typeface="Calibri" pitchFamily="34" charset="0"/>
                <a:cs typeface="Calibri" pitchFamily="34" charset="0"/>
              </a:rPr>
              <a:t>nedensel</a:t>
            </a:r>
            <a:r>
              <a:rPr lang="tr-TR" sz="2000" i="1" dirty="0">
                <a:solidFill>
                  <a:srgbClr val="000000"/>
                </a:solidFill>
                <a:latin typeface="Calibri" pitchFamily="34" charset="0"/>
                <a:cs typeface="Calibri" pitchFamily="34" charset="0"/>
              </a:rPr>
              <a:t> </a:t>
            </a:r>
            <a:r>
              <a:rPr lang="tr-TR" sz="2000" i="1" dirty="0" smtClean="0">
                <a:solidFill>
                  <a:srgbClr val="000000"/>
                </a:solidFill>
                <a:latin typeface="Calibri" pitchFamily="34" charset="0"/>
                <a:cs typeface="Calibri" pitchFamily="34" charset="0"/>
              </a:rPr>
              <a:t>ilişkileri araştırılır,</a:t>
            </a: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14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bir işletmede yapılan işler ile ilgili kritik hataların veya ana (majör) hataların, sebeplerinin ve potansiyel karşıt önlemlerinin şematik (ağaç köküne </a:t>
            </a:r>
            <a:r>
              <a:rPr lang="tr-TR" sz="2000" i="1" dirty="0" smtClean="0">
                <a:solidFill>
                  <a:srgbClr val="000000"/>
                </a:solidFill>
                <a:latin typeface="Calibri" pitchFamily="34" charset="0"/>
                <a:cs typeface="Calibri" pitchFamily="34" charset="0"/>
              </a:rPr>
              <a:t>bağlanarak) gösterilmesidir.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8651043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AMACI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err="1">
                <a:solidFill>
                  <a:srgbClr val="000000"/>
                </a:solidFill>
                <a:latin typeface="Calibri" pitchFamily="34" charset="0"/>
                <a:cs typeface="Calibri" pitchFamily="34" charset="0"/>
              </a:rPr>
              <a:t>FTA'nın</a:t>
            </a:r>
            <a:r>
              <a:rPr lang="tr-TR" sz="2000" i="1" dirty="0">
                <a:solidFill>
                  <a:srgbClr val="000000"/>
                </a:solidFill>
                <a:latin typeface="Calibri" pitchFamily="34" charset="0"/>
                <a:cs typeface="Calibri" pitchFamily="34" charset="0"/>
              </a:rPr>
              <a:t> amacı hataların gidiş yollarını, fiziksel ve insan kaynaklı hata olaylarını sebep olacak yolları tanımlamaktır. </a:t>
            </a:r>
          </a:p>
          <a:p>
            <a:pPr marL="360000" indent="-216000">
              <a:spcAft>
                <a:spcPts val="30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FTA </a:t>
            </a:r>
            <a:r>
              <a:rPr lang="tr-TR" sz="2000" i="1" dirty="0">
                <a:solidFill>
                  <a:srgbClr val="000000"/>
                </a:solidFill>
                <a:latin typeface="Calibri" pitchFamily="34" charset="0"/>
                <a:cs typeface="Calibri" pitchFamily="34" charset="0"/>
              </a:rPr>
              <a:t>belirli bir hata olayı üzerine odaklanan analizci bir tekniktir</a:t>
            </a:r>
            <a:r>
              <a:rPr lang="tr-TR" sz="2000" i="1" dirty="0" smtClean="0">
                <a:solidFill>
                  <a:srgbClr val="000000"/>
                </a:solidFill>
                <a:latin typeface="Calibri" pitchFamily="34" charset="0"/>
                <a:cs typeface="Calibri" pitchFamily="34" charset="0"/>
              </a:rPr>
              <a:t>.</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Daha sonra muhtemel alt olayları mantıksal bir diyagramla şematize eder. </a:t>
            </a:r>
          </a:p>
          <a:p>
            <a:pPr marL="360000" indent="-216000">
              <a:spcAft>
                <a:spcPts val="30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Grafik </a:t>
            </a:r>
            <a:r>
              <a:rPr lang="tr-TR" sz="2000" b="1" i="1" dirty="0">
                <a:solidFill>
                  <a:srgbClr val="000000"/>
                </a:solidFill>
                <a:latin typeface="Calibri" pitchFamily="34" charset="0"/>
                <a:cs typeface="Calibri" pitchFamily="34" charset="0"/>
              </a:rPr>
              <a:t>olarak insan yada malzeme kaynaklı hasarların muhtemel  kombinasyonlarını </a:t>
            </a:r>
            <a:r>
              <a:rPr lang="tr-TR" sz="2000" b="1" i="1" dirty="0" smtClean="0">
                <a:solidFill>
                  <a:srgbClr val="000000"/>
                </a:solidFill>
                <a:latin typeface="Calibri" pitchFamily="34" charset="0"/>
                <a:cs typeface="Calibri" pitchFamily="34" charset="0"/>
              </a:rPr>
              <a:t>oluşturur</a:t>
            </a:r>
            <a:r>
              <a:rPr lang="tr-TR" sz="2000" b="1" i="1" dirty="0">
                <a:solidFill>
                  <a:srgbClr val="000000"/>
                </a:solidFill>
                <a:latin typeface="Calibri" pitchFamily="34" charset="0"/>
                <a:cs typeface="Calibri" pitchFamily="34" charset="0"/>
              </a:rPr>
              <a:t>.</a:t>
            </a:r>
          </a:p>
          <a:p>
            <a:pPr marL="360000" indent="-216000">
              <a:spcAft>
                <a:spcPts val="30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Özellikler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79806373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İSG POLİTİKASI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pSp>
        <p:nvGrpSpPr>
          <p:cNvPr id="43" name="Grup 42"/>
          <p:cNvGrpSpPr/>
          <p:nvPr/>
        </p:nvGrpSpPr>
        <p:grpSpPr>
          <a:xfrm>
            <a:off x="2625593" y="2912861"/>
            <a:ext cx="2695575" cy="1651877"/>
            <a:chOff x="4699195" y="2411903"/>
            <a:chExt cx="2262757" cy="1382233"/>
          </a:xfrm>
        </p:grpSpPr>
        <p:sp>
          <p:nvSpPr>
            <p:cNvPr id="44" name="Paralelkenar 43"/>
            <p:cNvSpPr/>
            <p:nvPr/>
          </p:nvSpPr>
          <p:spPr>
            <a:xfrm>
              <a:off x="4699195" y="2411903"/>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6" name="Metin kutusu 45"/>
            <p:cNvSpPr txBox="1"/>
            <p:nvPr/>
          </p:nvSpPr>
          <p:spPr>
            <a:xfrm>
              <a:off x="4832098" y="2851498"/>
              <a:ext cx="2030819" cy="386305"/>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İSG POLİTİKASI</a:t>
              </a:r>
              <a:endParaRPr lang="tr-TR" sz="2400" b="1" i="1" dirty="0">
                <a:solidFill>
                  <a:srgbClr val="000000"/>
                </a:solidFill>
                <a:latin typeface="Calibri" pitchFamily="34" charset="0"/>
                <a:cs typeface="Calibri" pitchFamily="34" charset="0"/>
              </a:endParaRPr>
            </a:p>
          </p:txBody>
        </p:sp>
      </p:grpSp>
      <p:sp>
        <p:nvSpPr>
          <p:cNvPr id="3" name="Şeritli Sağ Ok 2"/>
          <p:cNvSpPr/>
          <p:nvPr/>
        </p:nvSpPr>
        <p:spPr>
          <a:xfrm rot="5400000">
            <a:off x="3806953" y="2306340"/>
            <a:ext cx="471968" cy="637323"/>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9" name="Metin kutusu 48"/>
          <p:cNvSpPr txBox="1"/>
          <p:nvPr/>
        </p:nvSpPr>
        <p:spPr>
          <a:xfrm>
            <a:off x="2419351" y="1709705"/>
            <a:ext cx="3179252"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Yönetimin Gözden Geçirilmesi</a:t>
            </a:r>
            <a:endParaRPr lang="tr-TR" sz="2000" b="1" i="1" dirty="0">
              <a:solidFill>
                <a:srgbClr val="000000"/>
              </a:solidFill>
              <a:latin typeface="Calibri" pitchFamily="34" charset="0"/>
              <a:cs typeface="Calibri" pitchFamily="34" charset="0"/>
            </a:endParaRPr>
          </a:p>
        </p:txBody>
      </p:sp>
      <p:sp>
        <p:nvSpPr>
          <p:cNvPr id="50" name="Şeritli Sağ Ok 49"/>
          <p:cNvSpPr/>
          <p:nvPr/>
        </p:nvSpPr>
        <p:spPr>
          <a:xfrm>
            <a:off x="2266950" y="3418899"/>
            <a:ext cx="496294" cy="610176"/>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1" name="Metin kutusu 50"/>
          <p:cNvSpPr txBox="1"/>
          <p:nvPr/>
        </p:nvSpPr>
        <p:spPr>
          <a:xfrm>
            <a:off x="929414" y="3523932"/>
            <a:ext cx="1537561"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Denetim</a:t>
            </a:r>
            <a:endParaRPr lang="tr-TR" sz="2000" b="1" i="1" dirty="0">
              <a:solidFill>
                <a:srgbClr val="000000"/>
              </a:solidFill>
              <a:latin typeface="Calibri" pitchFamily="34" charset="0"/>
              <a:cs typeface="Calibri" pitchFamily="34" charset="0"/>
            </a:endParaRPr>
          </a:p>
        </p:txBody>
      </p:sp>
      <p:sp>
        <p:nvSpPr>
          <p:cNvPr id="56" name="Şeritli Sağ Ok 55"/>
          <p:cNvSpPr/>
          <p:nvPr/>
        </p:nvSpPr>
        <p:spPr>
          <a:xfrm rot="16200000">
            <a:off x="3697209" y="4555751"/>
            <a:ext cx="499590" cy="638694"/>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7" name="Şeritli Sağ Ok 56"/>
          <p:cNvSpPr/>
          <p:nvPr/>
        </p:nvSpPr>
        <p:spPr>
          <a:xfrm rot="10800000">
            <a:off x="5147881" y="3585526"/>
            <a:ext cx="500444" cy="561595"/>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8" name="Metin kutusu 57"/>
          <p:cNvSpPr txBox="1"/>
          <p:nvPr/>
        </p:nvSpPr>
        <p:spPr>
          <a:xfrm>
            <a:off x="3160261" y="5083687"/>
            <a:ext cx="1630814"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Planlama</a:t>
            </a:r>
            <a:endParaRPr lang="tr-TR" sz="2000" b="1" i="1" dirty="0">
              <a:solidFill>
                <a:srgbClr val="000000"/>
              </a:solidFill>
              <a:latin typeface="Calibri" pitchFamily="34" charset="0"/>
              <a:cs typeface="Calibri" pitchFamily="34" charset="0"/>
            </a:endParaRPr>
          </a:p>
        </p:txBody>
      </p:sp>
      <p:sp>
        <p:nvSpPr>
          <p:cNvPr id="59" name="Metin kutusu 58"/>
          <p:cNvSpPr txBox="1"/>
          <p:nvPr/>
        </p:nvSpPr>
        <p:spPr>
          <a:xfrm>
            <a:off x="5487058" y="3505911"/>
            <a:ext cx="2855733"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Performans Ölçümleri</a:t>
            </a:r>
          </a:p>
          <a:p>
            <a:pPr algn="ctr"/>
            <a:r>
              <a:rPr lang="tr-TR" sz="2000" b="1" i="1" dirty="0" smtClean="0">
                <a:solidFill>
                  <a:srgbClr val="000000"/>
                </a:solidFill>
                <a:latin typeface="Calibri" pitchFamily="34" charset="0"/>
                <a:cs typeface="Calibri" pitchFamily="34" charset="0"/>
              </a:rPr>
              <a:t>Geri Bildirim</a:t>
            </a:r>
            <a:endParaRPr lang="tr-TR" sz="2000" b="1" i="1" dirty="0">
              <a:solidFill>
                <a:srgbClr val="000000"/>
              </a:solidFill>
              <a:latin typeface="Calibri" pitchFamily="34" charset="0"/>
              <a:cs typeface="Calibri" pitchFamily="34" charset="0"/>
            </a:endParaRPr>
          </a:p>
        </p:txBody>
      </p:sp>
      <p:sp>
        <p:nvSpPr>
          <p:cNvPr id="28" name="Dikdörtgen 27"/>
          <p:cNvSpPr/>
          <p:nvPr/>
        </p:nvSpPr>
        <p:spPr>
          <a:xfrm>
            <a:off x="47500" y="5702455"/>
            <a:ext cx="9048466" cy="923330"/>
          </a:xfrm>
          <a:prstGeom prst="rect">
            <a:avLst/>
          </a:prstGeom>
          <a:ln>
            <a:solidFill>
              <a:schemeClr val="bg1">
                <a:lumMod val="75000"/>
              </a:schemeClr>
            </a:solidFill>
          </a:ln>
        </p:spPr>
        <p:txBody>
          <a:bodyPr wrap="square">
            <a:spAutoFit/>
          </a:bodyPr>
          <a:lstStyle/>
          <a:p>
            <a:pPr algn="ctr"/>
            <a:r>
              <a:rPr lang="tr-TR" i="1" dirty="0" smtClean="0">
                <a:solidFill>
                  <a:srgbClr val="000000"/>
                </a:solidFill>
                <a:latin typeface="Calibri" pitchFamily="34" charset="0"/>
                <a:cs typeface="Calibri" pitchFamily="34" charset="0"/>
              </a:rPr>
              <a:t>Bir işletmede organizasyonun </a:t>
            </a:r>
            <a:r>
              <a:rPr lang="tr-TR" i="1" dirty="0">
                <a:solidFill>
                  <a:srgbClr val="000000"/>
                </a:solidFill>
                <a:latin typeface="Calibri" pitchFamily="34" charset="0"/>
                <a:cs typeface="Calibri" pitchFamily="34" charset="0"/>
              </a:rPr>
              <a:t>en üst makamı </a:t>
            </a:r>
            <a:r>
              <a:rPr lang="tr-TR" i="1" dirty="0" smtClean="0">
                <a:solidFill>
                  <a:srgbClr val="000000"/>
                </a:solidFill>
                <a:latin typeface="Calibri" pitchFamily="34" charset="0"/>
                <a:cs typeface="Calibri" pitchFamily="34" charset="0"/>
              </a:rPr>
              <a:t>tarafından onaylanmış İSG politikası olmalıdır</a:t>
            </a:r>
            <a:r>
              <a:rPr lang="tr-TR" i="1" dirty="0">
                <a:solidFill>
                  <a:srgbClr val="000000"/>
                </a:solidFill>
                <a:latin typeface="Calibri" pitchFamily="34" charset="0"/>
                <a:cs typeface="Calibri" pitchFamily="34" charset="0"/>
              </a:rPr>
              <a:t>. </a:t>
            </a:r>
            <a:r>
              <a:rPr lang="tr-TR" i="1" dirty="0" smtClean="0">
                <a:solidFill>
                  <a:srgbClr val="000000"/>
                </a:solidFill>
                <a:latin typeface="Calibri" pitchFamily="34" charset="0"/>
                <a:cs typeface="Calibri" pitchFamily="34" charset="0"/>
              </a:rPr>
              <a:t>Dokümante edilmiş </a:t>
            </a:r>
            <a:r>
              <a:rPr lang="tr-TR" i="1" dirty="0">
                <a:solidFill>
                  <a:srgbClr val="000000"/>
                </a:solidFill>
                <a:latin typeface="Calibri" pitchFamily="34" charset="0"/>
                <a:cs typeface="Calibri" pitchFamily="34" charset="0"/>
              </a:rPr>
              <a:t>İSG politikası organizasyonun tüm iş kollarıyla ve diğer yönetim disiplinleri (</a:t>
            </a:r>
            <a:r>
              <a:rPr lang="tr-TR" i="1" dirty="0" smtClean="0">
                <a:solidFill>
                  <a:srgbClr val="000000"/>
                </a:solidFill>
                <a:latin typeface="Calibri" pitchFamily="34" charset="0"/>
                <a:cs typeface="Calibri" pitchFamily="34" charset="0"/>
              </a:rPr>
              <a:t>kalite yönetimi-ISO-9001, </a:t>
            </a:r>
            <a:r>
              <a:rPr lang="tr-TR" i="1" dirty="0">
                <a:solidFill>
                  <a:srgbClr val="000000"/>
                </a:solidFill>
                <a:latin typeface="Calibri" pitchFamily="34" charset="0"/>
                <a:cs typeface="Calibri" pitchFamily="34" charset="0"/>
              </a:rPr>
              <a:t>çevre </a:t>
            </a:r>
            <a:r>
              <a:rPr lang="tr-TR" i="1" dirty="0" smtClean="0">
                <a:solidFill>
                  <a:srgbClr val="000000"/>
                </a:solidFill>
                <a:latin typeface="Calibri" pitchFamily="34" charset="0"/>
                <a:cs typeface="Calibri" pitchFamily="34" charset="0"/>
              </a:rPr>
              <a:t>yönetimi-ISO-14001) </a:t>
            </a:r>
            <a:r>
              <a:rPr lang="tr-TR" i="1" dirty="0">
                <a:solidFill>
                  <a:srgbClr val="000000"/>
                </a:solidFill>
                <a:latin typeface="Calibri" pitchFamily="34" charset="0"/>
                <a:cs typeface="Calibri" pitchFamily="34" charset="0"/>
              </a:rPr>
              <a:t>ile tutarlı olmalıdır.</a:t>
            </a:r>
          </a:p>
        </p:txBody>
      </p:sp>
    </p:spTree>
    <p:extLst>
      <p:ext uri="{BB962C8B-B14F-4D97-AF65-F5344CB8AC3E}">
        <p14:creationId xmlns:p14="http://schemas.microsoft.com/office/powerpoint/2010/main" val="3339057810"/>
      </p:ext>
    </p:extLst>
  </p:cSld>
  <p:clrMapOvr>
    <a:masterClrMapping/>
  </p:clrMapOvr>
  <p:transition>
    <p:fade/>
  </p:transition>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AMACI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İhtimallerini ortaya çıkarabileceği önceden tahmin edilebilen istenmeyen hata olayını (en üst olay) grafik </a:t>
            </a:r>
            <a:r>
              <a:rPr lang="tr-TR" sz="2000" i="1" dirty="0" smtClean="0">
                <a:solidFill>
                  <a:srgbClr val="000000"/>
                </a:solidFill>
                <a:latin typeface="Calibri" pitchFamily="34" charset="0"/>
                <a:cs typeface="Calibri" pitchFamily="34" charset="0"/>
              </a:rPr>
              <a:t>olarak inceler.</a:t>
            </a: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çok geniş </a:t>
            </a:r>
            <a:r>
              <a:rPr lang="tr-TR" sz="2000" i="1" dirty="0" smtClean="0">
                <a:solidFill>
                  <a:srgbClr val="000000"/>
                </a:solidFill>
                <a:latin typeface="Calibri" pitchFamily="34" charset="0"/>
                <a:cs typeface="Calibri" pitchFamily="34" charset="0"/>
              </a:rPr>
              <a:t>kapsamlı </a:t>
            </a:r>
            <a:r>
              <a:rPr lang="tr-TR" sz="2000" i="1" dirty="0">
                <a:solidFill>
                  <a:srgbClr val="000000"/>
                </a:solidFill>
                <a:latin typeface="Calibri" pitchFamily="34" charset="0"/>
                <a:cs typeface="Calibri" pitchFamily="34" charset="0"/>
              </a:rPr>
              <a:t>olarak güvenlik ve risk analizinde kullanılır. </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kalitatif bir teknik olarak bir hatayı alt bileşenlerine ayırarak onu irdelediği için kullanışlıdır.</a:t>
            </a:r>
          </a:p>
          <a:p>
            <a:pPr marL="144000">
              <a:spcAft>
                <a:spcPts val="300"/>
              </a:spcAft>
              <a:buClr>
                <a:srgbClr val="292929"/>
              </a:buClr>
              <a:defRPr/>
            </a:pPr>
            <a:endParaRPr lang="tr-TR" sz="2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15352660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AMACI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her düzeyde tehlike oluşturan hataların analizini yapar ve bir mantık diyagramı aracılığı ile en büyük olayı (kaybı) </a:t>
            </a:r>
            <a:r>
              <a:rPr lang="tr-TR" sz="2000" i="1" dirty="0" smtClean="0">
                <a:solidFill>
                  <a:srgbClr val="000000"/>
                </a:solidFill>
                <a:latin typeface="Calibri" pitchFamily="34" charset="0"/>
                <a:cs typeface="Calibri" pitchFamily="34" charset="0"/>
              </a:rPr>
              <a:t>oluşturan </a:t>
            </a:r>
            <a:r>
              <a:rPr lang="tr-TR" sz="2000" i="1" dirty="0">
                <a:solidFill>
                  <a:srgbClr val="000000"/>
                </a:solidFill>
                <a:latin typeface="Calibri" pitchFamily="34" charset="0"/>
                <a:cs typeface="Calibri" pitchFamily="34" charset="0"/>
              </a:rPr>
              <a:t>hataların ve problemlerin olası tüm kombinasyonlarını </a:t>
            </a:r>
            <a:r>
              <a:rPr lang="tr-TR" sz="2000" i="1" dirty="0" smtClean="0">
                <a:solidFill>
                  <a:srgbClr val="000000"/>
                </a:solidFill>
                <a:latin typeface="Calibri" pitchFamily="34" charset="0"/>
                <a:cs typeface="Calibri" pitchFamily="34" charset="0"/>
              </a:rPr>
              <a:t>gösterir.</a:t>
            </a:r>
          </a:p>
          <a:p>
            <a:pPr marL="360000" indent="-216000">
              <a:spcAft>
                <a:spcPts val="30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FMEA tekniği ve diğer risk değerlendirme </a:t>
            </a:r>
            <a:r>
              <a:rPr lang="tr-TR" sz="2000" i="1" dirty="0" smtClean="0">
                <a:solidFill>
                  <a:srgbClr val="000000"/>
                </a:solidFill>
                <a:latin typeface="Calibri" pitchFamily="34" charset="0"/>
                <a:cs typeface="Calibri" pitchFamily="34" charset="0"/>
              </a:rPr>
              <a:t>metotları </a:t>
            </a:r>
            <a:r>
              <a:rPr lang="tr-TR" sz="2000" i="1" dirty="0">
                <a:solidFill>
                  <a:srgbClr val="000000"/>
                </a:solidFill>
                <a:latin typeface="Calibri" pitchFamily="34" charset="0"/>
                <a:cs typeface="Calibri" pitchFamily="34" charset="0"/>
              </a:rPr>
              <a:t>ile amaç birliği içinde uygulanabilir. </a:t>
            </a:r>
          </a:p>
          <a:p>
            <a:pPr marL="360000" indent="-216000">
              <a:spcAft>
                <a:spcPts val="300"/>
              </a:spcAft>
              <a:buClr>
                <a:srgbClr val="292929"/>
              </a:buClr>
              <a:buFont typeface="Wingdings" pitchFamily="2" charset="2"/>
              <a:buChar char="ü"/>
              <a:defRPr/>
            </a:pPr>
            <a:endParaRPr lang="tr-TR" sz="1200" i="1" dirty="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err="1">
                <a:solidFill>
                  <a:srgbClr val="000000"/>
                </a:solidFill>
                <a:latin typeface="Calibri" pitchFamily="34" charset="0"/>
                <a:cs typeface="Calibri" pitchFamily="34" charset="0"/>
              </a:rPr>
              <a:t>FTA’da</a:t>
            </a:r>
            <a:r>
              <a:rPr lang="tr-TR" sz="2000" i="1" dirty="0">
                <a:solidFill>
                  <a:srgbClr val="000000"/>
                </a:solidFill>
                <a:latin typeface="Calibri" pitchFamily="34" charset="0"/>
                <a:cs typeface="Calibri" pitchFamily="34" charset="0"/>
              </a:rPr>
              <a:t> oluşması istenmeyen olayın kökündeki sebebe kadar inilerek istenmeyen diğer olası hatalar ve onların sebepleri ortaya </a:t>
            </a:r>
            <a:r>
              <a:rPr lang="tr-TR" sz="2000" i="1" dirty="0" smtClean="0">
                <a:solidFill>
                  <a:srgbClr val="000000"/>
                </a:solidFill>
                <a:latin typeface="Calibri" pitchFamily="34" charset="0"/>
                <a:cs typeface="Calibri" pitchFamily="34" charset="0"/>
              </a:rPr>
              <a:t>çıkarılır.</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97554596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AMACI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Tüm bu hataları ve sebeplerini görüntülemede tekniğin kendine özel mantık sembollerinden yararlanılarak hatanın soy ağacı çıkarılır</a:t>
            </a:r>
            <a:r>
              <a:rPr lang="tr-TR" sz="2000" i="1" dirty="0" smtClean="0">
                <a:solidFill>
                  <a:srgbClr val="000000"/>
                </a:solidFill>
                <a:latin typeface="Calibri" pitchFamily="34" charset="0"/>
                <a:cs typeface="Calibri" pitchFamily="34" charset="0"/>
              </a:rPr>
              <a:t>.</a:t>
            </a: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FTA da FMEA gibi sistem analizine gerek duyar. Sistem analizi olgusunun içerdiği ön koşulları aşağıdaki şekilde özetlemek olasıdır. </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Sistem </a:t>
            </a:r>
            <a:r>
              <a:rPr lang="tr-TR" sz="2000" i="1" dirty="0">
                <a:solidFill>
                  <a:srgbClr val="000000"/>
                </a:solidFill>
                <a:latin typeface="Calibri" pitchFamily="34" charset="0"/>
                <a:cs typeface="Calibri" pitchFamily="34" charset="0"/>
              </a:rPr>
              <a:t>ilişkisi çerçevesinde düşünülmesi, </a:t>
            </a:r>
            <a:endParaRPr lang="tr-TR" sz="2000" i="1" dirty="0" smtClean="0">
              <a:solidFill>
                <a:srgbClr val="000000"/>
              </a:solidFill>
              <a:latin typeface="Calibri" pitchFamily="34" charset="0"/>
              <a:cs typeface="Calibri" pitchFamily="34" charset="0"/>
            </a:endParaRP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Kritik </a:t>
            </a:r>
            <a:r>
              <a:rPr lang="tr-TR" sz="2000" i="1" dirty="0">
                <a:solidFill>
                  <a:srgbClr val="000000"/>
                </a:solidFill>
                <a:latin typeface="Calibri" pitchFamily="34" charset="0"/>
                <a:cs typeface="Calibri" pitchFamily="34" charset="0"/>
              </a:rPr>
              <a:t>sistem elemanlarının seçilmesi, </a:t>
            </a:r>
            <a:endParaRPr lang="tr-TR" sz="2000" i="1" dirty="0" smtClean="0">
              <a:solidFill>
                <a:srgbClr val="000000"/>
              </a:solidFill>
              <a:latin typeface="Calibri" pitchFamily="34" charset="0"/>
              <a:cs typeface="Calibri" pitchFamily="34" charset="0"/>
            </a:endParaRP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Kritik </a:t>
            </a:r>
            <a:r>
              <a:rPr lang="tr-TR" sz="2000" i="1" dirty="0">
                <a:solidFill>
                  <a:srgbClr val="000000"/>
                </a:solidFill>
                <a:latin typeface="Calibri" pitchFamily="34" charset="0"/>
                <a:cs typeface="Calibri" pitchFamily="34" charset="0"/>
              </a:rPr>
              <a:t>işletme koşullarının belirlenmesi.</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0188337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PTA AMACI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60000" indent="-216000">
              <a:spcAft>
                <a:spcPts val="0"/>
              </a:spcAft>
              <a:buClr>
                <a:srgbClr val="292929"/>
              </a:buClr>
              <a:buFont typeface="Wingdings" pitchFamily="2" charset="2"/>
              <a:buChar char="ü"/>
              <a:defRPr/>
            </a:pPr>
            <a:endParaRPr lang="tr-TR" sz="800" i="1" dirty="0" smtClean="0">
              <a:solidFill>
                <a:srgbClr val="000000"/>
              </a:solidFill>
              <a:latin typeface="Calibri" pitchFamily="34" charset="0"/>
              <a:cs typeface="Calibri" pitchFamily="34" charset="0"/>
            </a:endParaRPr>
          </a:p>
          <a:p>
            <a:pPr marL="360000" indent="-216000">
              <a:spcAft>
                <a:spcPts val="30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Hata Ağacı Analizinin ana hedefleri şunlardır: </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Herhangi </a:t>
            </a:r>
            <a:r>
              <a:rPr lang="tr-TR" sz="2000" i="1" dirty="0">
                <a:solidFill>
                  <a:srgbClr val="000000"/>
                </a:solidFill>
                <a:latin typeface="Calibri" pitchFamily="34" charset="0"/>
                <a:cs typeface="Calibri" pitchFamily="34" charset="0"/>
              </a:rPr>
              <a:t>bir sistemin güvenirliğinin </a:t>
            </a:r>
            <a:r>
              <a:rPr lang="tr-TR" sz="2000" i="1" dirty="0" smtClean="0">
                <a:solidFill>
                  <a:srgbClr val="000000"/>
                </a:solidFill>
                <a:latin typeface="Calibri" pitchFamily="34" charset="0"/>
                <a:cs typeface="Calibri" pitchFamily="34" charset="0"/>
              </a:rPr>
              <a:t>tanımlanması</a:t>
            </a:r>
          </a:p>
          <a:p>
            <a:pPr marL="944100" lvl="1" indent="-342900">
              <a:spcAft>
                <a:spcPts val="30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Herhangi </a:t>
            </a:r>
            <a:r>
              <a:rPr lang="tr-TR" sz="2000" i="1" dirty="0">
                <a:solidFill>
                  <a:srgbClr val="000000"/>
                </a:solidFill>
                <a:latin typeface="Calibri" pitchFamily="34" charset="0"/>
                <a:cs typeface="Calibri" pitchFamily="34" charset="0"/>
              </a:rPr>
              <a:t>bir probleme etki eden karmaşık ve biri     birleri ile karşılıklı ilişki içinde bulunan olumsuzlukların belirlenmesi ve bu olumsuzlukların oluşma olasılıklarının değerlendirilmesi</a:t>
            </a:r>
          </a:p>
          <a:p>
            <a:pPr marL="360000" indent="-216000">
              <a:spcAft>
                <a:spcPts val="30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3401294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76200" y="2535936"/>
            <a:ext cx="9067800" cy="1683637"/>
          </a:xfrm>
          <a:prstGeom prst="rect">
            <a:avLst/>
          </a:prstGeom>
          <a:noFill/>
          <a:ln w="9525" algn="ctr">
            <a:noFill/>
            <a:round/>
            <a:headEnd/>
            <a:tailEnd/>
          </a:ln>
        </p:spPr>
        <p:txBody>
          <a:bodyPr wrap="none" anchor="ctr"/>
          <a:lstStyle/>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FTA </a:t>
            </a:r>
          </a:p>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Aşamaları</a:t>
            </a:r>
            <a:endParaRPr lang="tr-TR" sz="5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620320050"/>
      </p:ext>
    </p:extLst>
  </p:cSld>
  <p:clrMapOvr>
    <a:masterClrMapping/>
  </p:clrMapOvr>
  <p:transition>
    <p:fade/>
  </p:transition>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FTA AŞAMALARI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5" name="Tablo 4"/>
          <p:cNvGraphicFramePr>
            <a:graphicFrameLocks noGrp="1"/>
          </p:cNvGraphicFramePr>
          <p:nvPr>
            <p:extLst>
              <p:ext uri="{D42A27DB-BD31-4B8C-83A1-F6EECF244321}">
                <p14:modId xmlns:p14="http://schemas.microsoft.com/office/powerpoint/2010/main" val="2646193565"/>
              </p:ext>
            </p:extLst>
          </p:nvPr>
        </p:nvGraphicFramePr>
        <p:xfrm>
          <a:off x="1865380" y="1022351"/>
          <a:ext cx="4891405" cy="441819"/>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441819">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Sitemin detaylı incelenmesi</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6" name="Tablo 5"/>
          <p:cNvGraphicFramePr>
            <a:graphicFrameLocks noGrp="1"/>
          </p:cNvGraphicFramePr>
          <p:nvPr>
            <p:extLst>
              <p:ext uri="{D42A27DB-BD31-4B8C-83A1-F6EECF244321}">
                <p14:modId xmlns:p14="http://schemas.microsoft.com/office/powerpoint/2010/main" val="2234787806"/>
              </p:ext>
            </p:extLst>
          </p:nvPr>
        </p:nvGraphicFramePr>
        <p:xfrm>
          <a:off x="1865380" y="1812926"/>
          <a:ext cx="4891405" cy="701674"/>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701674">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Ana problemin ve buna etki eden olumsuzlukların tespiti</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7" name="Tablo 6"/>
          <p:cNvGraphicFramePr>
            <a:graphicFrameLocks noGrp="1"/>
          </p:cNvGraphicFramePr>
          <p:nvPr>
            <p:extLst>
              <p:ext uri="{D42A27DB-BD31-4B8C-83A1-F6EECF244321}">
                <p14:modId xmlns:p14="http://schemas.microsoft.com/office/powerpoint/2010/main" val="957224777"/>
              </p:ext>
            </p:extLst>
          </p:nvPr>
        </p:nvGraphicFramePr>
        <p:xfrm>
          <a:off x="1865380" y="2870201"/>
          <a:ext cx="4891405" cy="701674"/>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701674">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Komponentlerin olumsuzluk türlerinin tespiti </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10" name="Tablo 9"/>
          <p:cNvGraphicFramePr>
            <a:graphicFrameLocks noGrp="1"/>
          </p:cNvGraphicFramePr>
          <p:nvPr>
            <p:extLst>
              <p:ext uri="{D42A27DB-BD31-4B8C-83A1-F6EECF244321}">
                <p14:modId xmlns:p14="http://schemas.microsoft.com/office/powerpoint/2010/main" val="2794415747"/>
              </p:ext>
            </p:extLst>
          </p:nvPr>
        </p:nvGraphicFramePr>
        <p:xfrm>
          <a:off x="1866900" y="3917951"/>
          <a:ext cx="4891405" cy="520699"/>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520699">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Hata ağacının oluşturulması</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11" name="Tablo 10"/>
          <p:cNvGraphicFramePr>
            <a:graphicFrameLocks noGrp="1"/>
          </p:cNvGraphicFramePr>
          <p:nvPr>
            <p:extLst>
              <p:ext uri="{D42A27DB-BD31-4B8C-83A1-F6EECF244321}">
                <p14:modId xmlns:p14="http://schemas.microsoft.com/office/powerpoint/2010/main" val="4136910392"/>
              </p:ext>
            </p:extLst>
          </p:nvPr>
        </p:nvGraphicFramePr>
        <p:xfrm>
          <a:off x="1866900" y="4784725"/>
          <a:ext cx="4891405" cy="44450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444500">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Hata ağacı girdilerinin değerlendirilmesi</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graphicFrame>
        <p:nvGraphicFramePr>
          <p:cNvPr id="12" name="Tablo 11"/>
          <p:cNvGraphicFramePr>
            <a:graphicFrameLocks noGrp="1"/>
          </p:cNvGraphicFramePr>
          <p:nvPr>
            <p:extLst>
              <p:ext uri="{D42A27DB-BD31-4B8C-83A1-F6EECF244321}">
                <p14:modId xmlns:p14="http://schemas.microsoft.com/office/powerpoint/2010/main" val="3955171686"/>
              </p:ext>
            </p:extLst>
          </p:nvPr>
        </p:nvGraphicFramePr>
        <p:xfrm>
          <a:off x="1865380" y="5584826"/>
          <a:ext cx="4891405" cy="441819"/>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4638675"/>
                <a:gridCol w="44450"/>
              </a:tblGrid>
              <a:tr h="441819">
                <a:tc>
                  <a:txBody>
                    <a:bodyPr/>
                    <a:lstStyle/>
                    <a:p>
                      <a:pPr algn="ctr"/>
                      <a:endParaRPr lang="tr-TR" sz="300" b="1" dirty="0">
                        <a:latin typeface="Cambria" pitchFamily="18" charset="0"/>
                        <a:cs typeface="Calibri" pitchFamily="34" charset="0"/>
                      </a:endParaRPr>
                    </a:p>
                  </a:txBody>
                  <a:tcPr vert="wordArtVert" anchor="ctr">
                    <a:solidFill>
                      <a:srgbClr val="00B050"/>
                    </a:solidFill>
                  </a:tcPr>
                </a:tc>
                <a:tc>
                  <a:txBody>
                    <a:bodyPr/>
                    <a:lstStyle/>
                    <a:p>
                      <a:pPr algn="ctr" fontAlgn="ctr"/>
                      <a:r>
                        <a:rPr kumimoji="0" lang="tr-TR" sz="2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Başla</a:t>
                      </a:r>
                      <a:endParaRPr kumimoji="0" lang="tr-TR" sz="2000" b="1" i="0"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r>
            </a:tbl>
          </a:graphicData>
        </a:graphic>
      </p:graphicFrame>
      <p:cxnSp>
        <p:nvCxnSpPr>
          <p:cNvPr id="16" name="Düz Ok Bağlayıcısı 15"/>
          <p:cNvCxnSpPr/>
          <p:nvPr/>
        </p:nvCxnSpPr>
        <p:spPr>
          <a:xfrm>
            <a:off x="4314825" y="1466850"/>
            <a:ext cx="0" cy="324000"/>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cxnSp>
        <p:nvCxnSpPr>
          <p:cNvPr id="18" name="Düz Ok Bağlayıcısı 17"/>
          <p:cNvCxnSpPr/>
          <p:nvPr/>
        </p:nvCxnSpPr>
        <p:spPr>
          <a:xfrm>
            <a:off x="4314825" y="2514600"/>
            <a:ext cx="0" cy="324000"/>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cxnSp>
        <p:nvCxnSpPr>
          <p:cNvPr id="19" name="Düz Ok Bağlayıcısı 18"/>
          <p:cNvCxnSpPr/>
          <p:nvPr/>
        </p:nvCxnSpPr>
        <p:spPr>
          <a:xfrm>
            <a:off x="4314825" y="3563144"/>
            <a:ext cx="0" cy="324000"/>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cxnSp>
        <p:nvCxnSpPr>
          <p:cNvPr id="20" name="Düz Ok Bağlayıcısı 19"/>
          <p:cNvCxnSpPr/>
          <p:nvPr/>
        </p:nvCxnSpPr>
        <p:spPr>
          <a:xfrm>
            <a:off x="4314825" y="4429919"/>
            <a:ext cx="0" cy="324000"/>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cxnSp>
        <p:nvCxnSpPr>
          <p:cNvPr id="21" name="Düz Ok Bağlayıcısı 20"/>
          <p:cNvCxnSpPr/>
          <p:nvPr/>
        </p:nvCxnSpPr>
        <p:spPr>
          <a:xfrm>
            <a:off x="4314825" y="5230019"/>
            <a:ext cx="0" cy="324000"/>
          </a:xfrm>
          <a:prstGeom prst="straightConnector1">
            <a:avLst/>
          </a:prstGeom>
          <a:ln>
            <a:tailEnd type="arrow"/>
          </a:ln>
        </p:spPr>
        <p:style>
          <a:lnRef idx="3">
            <a:schemeClr val="dk1"/>
          </a:lnRef>
          <a:fillRef idx="0">
            <a:schemeClr val="dk1"/>
          </a:fillRef>
          <a:effectRef idx="2">
            <a:schemeClr val="dk1"/>
          </a:effectRef>
          <a:fontRef idx="minor">
            <a:schemeClr val="tx1"/>
          </a:fontRef>
        </p:style>
      </p:cxnSp>
      <p:sp>
        <p:nvSpPr>
          <p:cNvPr id="17" name="Sağ Ayraç 16"/>
          <p:cNvSpPr/>
          <p:nvPr/>
        </p:nvSpPr>
        <p:spPr>
          <a:xfrm>
            <a:off x="6861560" y="5573069"/>
            <a:ext cx="101215" cy="446731"/>
          </a:xfrm>
          <a:prstGeom prst="rightBrace">
            <a:avLst/>
          </a:prstGeom>
          <a:ln w="25400">
            <a:solidFill>
              <a:srgbClr val="575F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tr-TR" b="1">
              <a:solidFill>
                <a:srgbClr val="000000"/>
              </a:solidFill>
            </a:endParaRPr>
          </a:p>
        </p:txBody>
      </p:sp>
      <p:sp>
        <p:nvSpPr>
          <p:cNvPr id="23" name="Sağ Ayraç 22"/>
          <p:cNvSpPr/>
          <p:nvPr/>
        </p:nvSpPr>
        <p:spPr>
          <a:xfrm>
            <a:off x="6807970" y="1790850"/>
            <a:ext cx="202430" cy="3456000"/>
          </a:xfrm>
          <a:prstGeom prst="rightBrace">
            <a:avLst/>
          </a:prstGeom>
          <a:ln w="25400">
            <a:solidFill>
              <a:srgbClr val="575F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tr-TR" b="1">
              <a:solidFill>
                <a:srgbClr val="000000"/>
              </a:solidFill>
            </a:endParaRPr>
          </a:p>
        </p:txBody>
      </p:sp>
      <p:sp>
        <p:nvSpPr>
          <p:cNvPr id="24" name="Sağ Ayraç 23"/>
          <p:cNvSpPr/>
          <p:nvPr/>
        </p:nvSpPr>
        <p:spPr>
          <a:xfrm>
            <a:off x="6858577" y="1020119"/>
            <a:ext cx="101215" cy="446731"/>
          </a:xfrm>
          <a:prstGeom prst="rightBrace">
            <a:avLst/>
          </a:prstGeom>
          <a:ln w="25400">
            <a:solidFill>
              <a:srgbClr val="575F5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tr-TR" b="1">
              <a:solidFill>
                <a:srgbClr val="000000"/>
              </a:solidFill>
            </a:endParaRPr>
          </a:p>
        </p:txBody>
      </p:sp>
      <p:sp>
        <p:nvSpPr>
          <p:cNvPr id="22" name="Metin kutusu 21"/>
          <p:cNvSpPr txBox="1"/>
          <p:nvPr/>
        </p:nvSpPr>
        <p:spPr>
          <a:xfrm>
            <a:off x="7010400" y="1058863"/>
            <a:ext cx="2010775" cy="369332"/>
          </a:xfrm>
          <a:prstGeom prst="rect">
            <a:avLst/>
          </a:prstGeom>
          <a:noFill/>
        </p:spPr>
        <p:txBody>
          <a:bodyPr wrap="square" rtlCol="0">
            <a:spAutoFit/>
          </a:bodyPr>
          <a:lstStyle/>
          <a:p>
            <a:r>
              <a:rPr lang="tr-TR" b="1" i="1" dirty="0" smtClean="0">
                <a:solidFill>
                  <a:srgbClr val="000000"/>
                </a:solidFill>
                <a:latin typeface="Calibri" pitchFamily="34" charset="0"/>
                <a:cs typeface="Calibri" pitchFamily="34" charset="0"/>
              </a:rPr>
              <a:t>Sistem Analizi</a:t>
            </a:r>
            <a:endParaRPr lang="tr-TR" b="1" i="1" dirty="0">
              <a:solidFill>
                <a:srgbClr val="000000"/>
              </a:solidFill>
              <a:latin typeface="Calibri" pitchFamily="34" charset="0"/>
              <a:cs typeface="Calibri" pitchFamily="34" charset="0"/>
            </a:endParaRPr>
          </a:p>
        </p:txBody>
      </p:sp>
      <p:sp>
        <p:nvSpPr>
          <p:cNvPr id="26" name="Metin kutusu 25"/>
          <p:cNvSpPr txBox="1"/>
          <p:nvPr/>
        </p:nvSpPr>
        <p:spPr>
          <a:xfrm>
            <a:off x="7075791" y="3197181"/>
            <a:ext cx="2010775" cy="646331"/>
          </a:xfrm>
          <a:prstGeom prst="rect">
            <a:avLst/>
          </a:prstGeom>
          <a:noFill/>
        </p:spPr>
        <p:txBody>
          <a:bodyPr wrap="square" rtlCol="0">
            <a:spAutoFit/>
          </a:bodyPr>
          <a:lstStyle/>
          <a:p>
            <a:r>
              <a:rPr lang="tr-TR" b="1" i="1" dirty="0" smtClean="0">
                <a:solidFill>
                  <a:srgbClr val="000000"/>
                </a:solidFill>
                <a:latin typeface="Calibri" pitchFamily="34" charset="0"/>
                <a:cs typeface="Calibri" pitchFamily="34" charset="0"/>
              </a:rPr>
              <a:t>Hata Ağacının Oluşturulması</a:t>
            </a:r>
            <a:endParaRPr lang="tr-TR" b="1" i="1" dirty="0">
              <a:solidFill>
                <a:srgbClr val="000000"/>
              </a:solidFill>
              <a:latin typeface="Calibri" pitchFamily="34" charset="0"/>
              <a:cs typeface="Calibri" pitchFamily="34" charset="0"/>
            </a:endParaRPr>
          </a:p>
        </p:txBody>
      </p:sp>
      <p:sp>
        <p:nvSpPr>
          <p:cNvPr id="27" name="Metin kutusu 26"/>
          <p:cNvSpPr txBox="1"/>
          <p:nvPr/>
        </p:nvSpPr>
        <p:spPr>
          <a:xfrm>
            <a:off x="7029450" y="5611768"/>
            <a:ext cx="2010775" cy="369332"/>
          </a:xfrm>
          <a:prstGeom prst="rect">
            <a:avLst/>
          </a:prstGeom>
          <a:noFill/>
        </p:spPr>
        <p:txBody>
          <a:bodyPr wrap="square" rtlCol="0">
            <a:spAutoFit/>
          </a:bodyPr>
          <a:lstStyle/>
          <a:p>
            <a:r>
              <a:rPr lang="tr-TR" b="1" i="1" dirty="0" smtClean="0">
                <a:solidFill>
                  <a:srgbClr val="000000"/>
                </a:solidFill>
                <a:latin typeface="Calibri" pitchFamily="34" charset="0"/>
                <a:cs typeface="Calibri" pitchFamily="34" charset="0"/>
              </a:rPr>
              <a:t>Değerlendirme</a:t>
            </a:r>
            <a:endParaRPr lang="tr-TR" b="1"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514133130"/>
      </p:ext>
    </p:extLst>
  </p:cSld>
  <p:clrMapOvr>
    <a:masterClrMapping/>
  </p:clrMapOvr>
  <p:transition>
    <p:fade/>
  </p:transition>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Analiz için bir proses veya bölüm seçilir, diyagram üstüne bir kutu çizilir ve bileşenler içine listelenir.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72167270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Proses ve bölüm ile ilgili kritik arızalar ve tehlikeler tanımlanır.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0323991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Riskin sebebi tanımlanır ve riskin altına muhtemel bütün </a:t>
            </a:r>
            <a:r>
              <a:rPr lang="tr-TR" sz="2000" i="1" dirty="0" smtClean="0">
                <a:solidFill>
                  <a:srgbClr val="000000"/>
                </a:solidFill>
                <a:latin typeface="Calibri" pitchFamily="34" charset="0"/>
                <a:cs typeface="Calibri" pitchFamily="34" charset="0"/>
              </a:rPr>
              <a:t>sebepleri </a:t>
            </a:r>
            <a:r>
              <a:rPr lang="tr-TR" sz="2000" i="1" dirty="0">
                <a:solidFill>
                  <a:srgbClr val="000000"/>
                </a:solidFill>
                <a:latin typeface="Calibri" pitchFamily="34" charset="0"/>
                <a:cs typeface="Calibri" pitchFamily="34" charset="0"/>
              </a:rPr>
              <a:t>listelenir ve oval daireler içinde riske bağlanır.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5540086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Bir kök sebebe doğru ilerlenir. Her risk için </a:t>
            </a:r>
            <a:r>
              <a:rPr lang="tr-TR" sz="2000" i="1" dirty="0" smtClean="0">
                <a:solidFill>
                  <a:srgbClr val="000000"/>
                </a:solidFill>
                <a:latin typeface="Calibri" pitchFamily="34" charset="0"/>
                <a:cs typeface="Calibri" pitchFamily="34" charset="0"/>
              </a:rPr>
              <a:t>sebeplere </a:t>
            </a:r>
            <a:r>
              <a:rPr lang="tr-TR" sz="2000" i="1" dirty="0">
                <a:solidFill>
                  <a:srgbClr val="000000"/>
                </a:solidFill>
                <a:latin typeface="Calibri" pitchFamily="34" charset="0"/>
                <a:cs typeface="Calibri" pitchFamily="34" charset="0"/>
              </a:rPr>
              <a:t>ulaşana kadar tanımlanır.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6012631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UYGULAMA VE İŞLETME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pSp>
        <p:nvGrpSpPr>
          <p:cNvPr id="43" name="Grup 42"/>
          <p:cNvGrpSpPr/>
          <p:nvPr/>
        </p:nvGrpSpPr>
        <p:grpSpPr>
          <a:xfrm>
            <a:off x="2625593" y="2912861"/>
            <a:ext cx="2695575" cy="1651877"/>
            <a:chOff x="4699195" y="2411903"/>
            <a:chExt cx="2262757" cy="1382233"/>
          </a:xfrm>
        </p:grpSpPr>
        <p:sp>
          <p:nvSpPr>
            <p:cNvPr id="44" name="Paralelkenar 43"/>
            <p:cNvSpPr/>
            <p:nvPr/>
          </p:nvSpPr>
          <p:spPr>
            <a:xfrm>
              <a:off x="4699195" y="2411903"/>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6" name="Metin kutusu 45"/>
            <p:cNvSpPr txBox="1"/>
            <p:nvPr/>
          </p:nvSpPr>
          <p:spPr>
            <a:xfrm>
              <a:off x="4832098" y="2722319"/>
              <a:ext cx="2030819" cy="695349"/>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UYGULAMA</a:t>
              </a:r>
            </a:p>
            <a:p>
              <a:pPr algn="ctr"/>
              <a:r>
                <a:rPr lang="tr-TR" sz="2400" b="1" i="1" dirty="0" smtClean="0">
                  <a:solidFill>
                    <a:srgbClr val="000000"/>
                  </a:solidFill>
                  <a:latin typeface="Calibri" pitchFamily="34" charset="0"/>
                  <a:cs typeface="Calibri" pitchFamily="34" charset="0"/>
                </a:rPr>
                <a:t>İŞLETME</a:t>
              </a:r>
              <a:endParaRPr lang="tr-TR" sz="2400" b="1" i="1" dirty="0">
                <a:solidFill>
                  <a:srgbClr val="000000"/>
                </a:solidFill>
                <a:latin typeface="Calibri" pitchFamily="34" charset="0"/>
                <a:cs typeface="Calibri" pitchFamily="34" charset="0"/>
              </a:endParaRPr>
            </a:p>
          </p:txBody>
        </p:sp>
      </p:grpSp>
      <p:sp>
        <p:nvSpPr>
          <p:cNvPr id="3" name="Şeritli Sağ Ok 2"/>
          <p:cNvSpPr/>
          <p:nvPr/>
        </p:nvSpPr>
        <p:spPr>
          <a:xfrm rot="5400000">
            <a:off x="3806953" y="2306340"/>
            <a:ext cx="471968" cy="637323"/>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0" name="Şeritli Sağ Ok 49"/>
          <p:cNvSpPr/>
          <p:nvPr/>
        </p:nvSpPr>
        <p:spPr>
          <a:xfrm>
            <a:off x="2266950" y="3418899"/>
            <a:ext cx="496294" cy="610176"/>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1" name="Metin kutusu 50"/>
          <p:cNvSpPr txBox="1"/>
          <p:nvPr/>
        </p:nvSpPr>
        <p:spPr>
          <a:xfrm>
            <a:off x="1010314" y="3523932"/>
            <a:ext cx="1256636" cy="400110"/>
          </a:xfrm>
          <a:prstGeom prst="rect">
            <a:avLst/>
          </a:prstGeom>
          <a:noFill/>
        </p:spPr>
        <p:txBody>
          <a:bodyPr wrap="square" rtlCol="0">
            <a:spAutoFit/>
          </a:bodyPr>
          <a:lstStyle/>
          <a:p>
            <a:pPr algn="r"/>
            <a:r>
              <a:rPr lang="tr-TR" sz="2000" b="1" i="1" dirty="0" smtClean="0">
                <a:solidFill>
                  <a:srgbClr val="000000"/>
                </a:solidFill>
                <a:latin typeface="Calibri" pitchFamily="34" charset="0"/>
                <a:cs typeface="Calibri" pitchFamily="34" charset="0"/>
              </a:rPr>
              <a:t>Tetkik</a:t>
            </a:r>
            <a:endParaRPr lang="tr-TR" sz="2000" b="1" i="1" dirty="0">
              <a:solidFill>
                <a:srgbClr val="000000"/>
              </a:solidFill>
              <a:latin typeface="Calibri" pitchFamily="34" charset="0"/>
              <a:cs typeface="Calibri" pitchFamily="34" charset="0"/>
            </a:endParaRPr>
          </a:p>
        </p:txBody>
      </p:sp>
      <p:sp>
        <p:nvSpPr>
          <p:cNvPr id="56" name="Şeritli Sağ Ok 55"/>
          <p:cNvSpPr/>
          <p:nvPr/>
        </p:nvSpPr>
        <p:spPr>
          <a:xfrm rot="16200000">
            <a:off x="3659330" y="4593629"/>
            <a:ext cx="575347" cy="638694"/>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7" name="Şeritli Sağ Ok 56"/>
          <p:cNvSpPr/>
          <p:nvPr/>
        </p:nvSpPr>
        <p:spPr>
          <a:xfrm rot="10800000">
            <a:off x="5147881" y="3585526"/>
            <a:ext cx="500444" cy="561595"/>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8" name="Metin kutusu 57"/>
          <p:cNvSpPr txBox="1"/>
          <p:nvPr/>
        </p:nvSpPr>
        <p:spPr>
          <a:xfrm>
            <a:off x="2587575" y="5200650"/>
            <a:ext cx="2880930"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Kontrol ve Düzeltici Faaliyet</a:t>
            </a:r>
            <a:endParaRPr lang="tr-TR" sz="2000" b="1" i="1" dirty="0">
              <a:solidFill>
                <a:srgbClr val="000000"/>
              </a:solidFill>
              <a:latin typeface="Calibri" pitchFamily="34" charset="0"/>
              <a:cs typeface="Calibri" pitchFamily="34" charset="0"/>
            </a:endParaRPr>
          </a:p>
        </p:txBody>
      </p:sp>
      <p:sp>
        <p:nvSpPr>
          <p:cNvPr id="26" name="Metin kutusu 25"/>
          <p:cNvSpPr txBox="1"/>
          <p:nvPr/>
        </p:nvSpPr>
        <p:spPr>
          <a:xfrm>
            <a:off x="5458483" y="3496386"/>
            <a:ext cx="2855733"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Performans Ölçümleri</a:t>
            </a:r>
          </a:p>
          <a:p>
            <a:pPr algn="ctr"/>
            <a:r>
              <a:rPr lang="tr-TR" sz="2000" b="1" i="1" dirty="0" smtClean="0">
                <a:solidFill>
                  <a:srgbClr val="000000"/>
                </a:solidFill>
                <a:latin typeface="Calibri" pitchFamily="34" charset="0"/>
                <a:cs typeface="Calibri" pitchFamily="34" charset="0"/>
              </a:rPr>
              <a:t>Geri Bildirim</a:t>
            </a:r>
            <a:endParaRPr lang="tr-TR" sz="2000" b="1" i="1" dirty="0">
              <a:solidFill>
                <a:srgbClr val="000000"/>
              </a:solidFill>
              <a:latin typeface="Calibri" pitchFamily="34" charset="0"/>
              <a:cs typeface="Calibri" pitchFamily="34" charset="0"/>
            </a:endParaRPr>
          </a:p>
        </p:txBody>
      </p:sp>
      <p:sp>
        <p:nvSpPr>
          <p:cNvPr id="27" name="Metin kutusu 26"/>
          <p:cNvSpPr txBox="1"/>
          <p:nvPr/>
        </p:nvSpPr>
        <p:spPr>
          <a:xfrm>
            <a:off x="3227530" y="2005294"/>
            <a:ext cx="1630814"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Planlama</a:t>
            </a:r>
            <a:endParaRPr lang="tr-TR" sz="2000" b="1"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1552834765"/>
      </p:ext>
    </p:extLst>
  </p:cSld>
  <p:clrMapOvr>
    <a:masterClrMapping/>
  </p:clrMapOvr>
  <p:transition>
    <p:fade/>
  </p:transition>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Her kök </a:t>
            </a:r>
            <a:r>
              <a:rPr lang="tr-TR" sz="2000" i="1" dirty="0" smtClean="0">
                <a:solidFill>
                  <a:srgbClr val="000000"/>
                </a:solidFill>
                <a:latin typeface="Calibri" pitchFamily="34" charset="0"/>
                <a:cs typeface="Calibri" pitchFamily="34" charset="0"/>
              </a:rPr>
              <a:t>sebep </a:t>
            </a:r>
            <a:r>
              <a:rPr lang="tr-TR" sz="2000" i="1" dirty="0">
                <a:solidFill>
                  <a:srgbClr val="000000"/>
                </a:solidFill>
                <a:latin typeface="Calibri" pitchFamily="34" charset="0"/>
                <a:cs typeface="Calibri" pitchFamily="34" charset="0"/>
              </a:rPr>
              <a:t>için karşıt ölçümler </a:t>
            </a:r>
            <a:r>
              <a:rPr lang="tr-TR" sz="2000" i="1" dirty="0" smtClean="0">
                <a:solidFill>
                  <a:srgbClr val="000000"/>
                </a:solidFill>
                <a:latin typeface="Calibri" pitchFamily="34" charset="0"/>
                <a:cs typeface="Calibri" pitchFamily="34" charset="0"/>
              </a:rPr>
              <a:t>tanımlanır.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5</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4762062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FTA diğer metodolojilerde olduğu gibi amaçların belirli olduğu sistematik bir yol izlemek durumundadır. </a:t>
            </a: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Bu yol genel olarak tanımlama, planlama, değerlendirme ve sonuçların analizi ve önerilerin belirlendiği adımlardan ibarettir.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1526680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FMA «HATA AĞACI OLUŞTURMA» AŞAMALARI</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38" name="Dikdörtgen 37"/>
          <p:cNvSpPr/>
          <p:nvPr/>
        </p:nvSpPr>
        <p:spPr>
          <a:xfrm>
            <a:off x="2736942" y="1106060"/>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59" name="Akış Çizelgesi: Gecikme 58"/>
          <p:cNvSpPr/>
          <p:nvPr/>
        </p:nvSpPr>
        <p:spPr>
          <a:xfrm rot="16200000">
            <a:off x="2868638" y="1973004"/>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5" name="Dikdörtgen 64"/>
          <p:cNvSpPr/>
          <p:nvPr/>
        </p:nvSpPr>
        <p:spPr>
          <a:xfrm>
            <a:off x="883581" y="3299302"/>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6" name="Dikdörtgen 65"/>
          <p:cNvSpPr/>
          <p:nvPr/>
        </p:nvSpPr>
        <p:spPr>
          <a:xfrm>
            <a:off x="4632417" y="3304975"/>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7" name="Akış Çizelgesi: Gecikme 66"/>
          <p:cNvSpPr/>
          <p:nvPr/>
        </p:nvSpPr>
        <p:spPr>
          <a:xfrm rot="16200000">
            <a:off x="4925406" y="4155942"/>
            <a:ext cx="501423" cy="35337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68" name="Grup 67"/>
          <p:cNvGrpSpPr/>
          <p:nvPr/>
        </p:nvGrpSpPr>
        <p:grpSpPr>
          <a:xfrm>
            <a:off x="822409" y="4067385"/>
            <a:ext cx="1171794" cy="668863"/>
            <a:chOff x="1999418" y="728165"/>
            <a:chExt cx="1656000" cy="983457"/>
          </a:xfrm>
        </p:grpSpPr>
        <p:pic>
          <p:nvPicPr>
            <p:cNvPr id="69"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70" name="Grup 69"/>
            <p:cNvGrpSpPr/>
            <p:nvPr/>
          </p:nvGrpSpPr>
          <p:grpSpPr>
            <a:xfrm>
              <a:off x="2308989" y="728165"/>
              <a:ext cx="1032263" cy="983457"/>
              <a:chOff x="2308989" y="728165"/>
              <a:chExt cx="1032263" cy="983457"/>
            </a:xfrm>
          </p:grpSpPr>
          <p:cxnSp>
            <p:nvCxnSpPr>
              <p:cNvPr id="71" name="Düz Bağlayıcı 70"/>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72" name="Düz Bağlayıcı 71"/>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80" name="Dikdörtgen 79"/>
          <p:cNvSpPr/>
          <p:nvPr/>
        </p:nvSpPr>
        <p:spPr>
          <a:xfrm>
            <a:off x="4675669" y="5997429"/>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42" name="Düz Bağlayıcı 41"/>
          <p:cNvCxnSpPr/>
          <p:nvPr/>
        </p:nvCxnSpPr>
        <p:spPr>
          <a:xfrm>
            <a:off x="3252020" y="153309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3" name="Düz Bağlayıcı 82"/>
          <p:cNvCxnSpPr/>
          <p:nvPr/>
        </p:nvCxnSpPr>
        <p:spPr>
          <a:xfrm>
            <a:off x="3252019" y="2640148"/>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4" name="Düz Bağlayıcı 83"/>
          <p:cNvCxnSpPr/>
          <p:nvPr/>
        </p:nvCxnSpPr>
        <p:spPr>
          <a:xfrm>
            <a:off x="1395493" y="2968526"/>
            <a:ext cx="3744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5" name="Düz Bağlayıcı 84"/>
          <p:cNvCxnSpPr/>
          <p:nvPr/>
        </p:nvCxnSpPr>
        <p:spPr>
          <a:xfrm>
            <a:off x="5137969" y="2961386"/>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6" name="Düz Bağlayıcı 85"/>
          <p:cNvCxnSpPr/>
          <p:nvPr/>
        </p:nvCxnSpPr>
        <p:spPr>
          <a:xfrm>
            <a:off x="1395493" y="2961385"/>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7" name="Düz Bağlayıcı 86"/>
          <p:cNvCxnSpPr/>
          <p:nvPr/>
        </p:nvCxnSpPr>
        <p:spPr>
          <a:xfrm>
            <a:off x="3257165" y="2976746"/>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88" name="Oval 87"/>
          <p:cNvSpPr/>
          <p:nvPr/>
        </p:nvSpPr>
        <p:spPr>
          <a:xfrm>
            <a:off x="2968257" y="3307509"/>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89" name="Düz Bağlayıcı 88"/>
          <p:cNvCxnSpPr/>
          <p:nvPr/>
        </p:nvCxnSpPr>
        <p:spPr>
          <a:xfrm>
            <a:off x="1400991" y="374153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0" name="Düz Bağlayıcı 89"/>
          <p:cNvCxnSpPr/>
          <p:nvPr/>
        </p:nvCxnSpPr>
        <p:spPr>
          <a:xfrm>
            <a:off x="1394156" y="456837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2" name="Düz Bağlayıcı 91"/>
          <p:cNvCxnSpPr/>
          <p:nvPr/>
        </p:nvCxnSpPr>
        <p:spPr>
          <a:xfrm>
            <a:off x="5168178" y="3743839"/>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3" name="Düz Bağlayıcı 92"/>
          <p:cNvCxnSpPr/>
          <p:nvPr/>
        </p:nvCxnSpPr>
        <p:spPr>
          <a:xfrm>
            <a:off x="407242" y="4896657"/>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4" name="Düz Bağlayıcı 93"/>
          <p:cNvCxnSpPr/>
          <p:nvPr/>
        </p:nvCxnSpPr>
        <p:spPr>
          <a:xfrm>
            <a:off x="417206" y="489665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97" name="Oval 96"/>
          <p:cNvSpPr/>
          <p:nvPr/>
        </p:nvSpPr>
        <p:spPr>
          <a:xfrm>
            <a:off x="124248" y="522742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98" name="Düz Bağlayıcı 97"/>
          <p:cNvCxnSpPr/>
          <p:nvPr/>
        </p:nvCxnSpPr>
        <p:spPr>
          <a:xfrm>
            <a:off x="2459242" y="489665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99" name="Oval 98"/>
          <p:cNvSpPr/>
          <p:nvPr/>
        </p:nvSpPr>
        <p:spPr>
          <a:xfrm>
            <a:off x="2166284" y="522742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00" name="Düz Bağlayıcı 99"/>
          <p:cNvCxnSpPr/>
          <p:nvPr/>
        </p:nvCxnSpPr>
        <p:spPr>
          <a:xfrm>
            <a:off x="5188236" y="4596128"/>
            <a:ext cx="0" cy="1404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1" name="Düz Bağlayıcı 100"/>
          <p:cNvCxnSpPr/>
          <p:nvPr/>
        </p:nvCxnSpPr>
        <p:spPr>
          <a:xfrm>
            <a:off x="4201322" y="4924409"/>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2" name="Düz Bağlayıcı 101"/>
          <p:cNvCxnSpPr/>
          <p:nvPr/>
        </p:nvCxnSpPr>
        <p:spPr>
          <a:xfrm>
            <a:off x="4211286" y="4924409"/>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3" name="Oval 102"/>
          <p:cNvSpPr/>
          <p:nvPr/>
        </p:nvSpPr>
        <p:spPr>
          <a:xfrm>
            <a:off x="3918328" y="5255172"/>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04" name="Düz Bağlayıcı 103"/>
          <p:cNvCxnSpPr/>
          <p:nvPr/>
        </p:nvCxnSpPr>
        <p:spPr>
          <a:xfrm>
            <a:off x="6253322" y="4924409"/>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5" name="Oval 104"/>
          <p:cNvSpPr/>
          <p:nvPr/>
        </p:nvSpPr>
        <p:spPr>
          <a:xfrm>
            <a:off x="5960364" y="5255172"/>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07" name="Düz Bağlayıcı 106"/>
          <p:cNvCxnSpPr/>
          <p:nvPr/>
        </p:nvCxnSpPr>
        <p:spPr>
          <a:xfrm>
            <a:off x="5217415" y="6433991"/>
            <a:ext cx="0" cy="330763"/>
          </a:xfrm>
          <a:prstGeom prst="line">
            <a:avLst/>
          </a:prstGeom>
          <a:ln w="25400">
            <a:solidFill>
              <a:schemeClr val="bg1">
                <a:lumMod val="65000"/>
              </a:schemeClr>
            </a:solidFill>
            <a:prstDash val="sysDash"/>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46" name="Düz Ok Bağlayıcısı 45"/>
          <p:cNvCxnSpPr/>
          <p:nvPr/>
        </p:nvCxnSpPr>
        <p:spPr>
          <a:xfrm flipV="1">
            <a:off x="407242" y="5843184"/>
            <a:ext cx="0" cy="32400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cxnSp>
        <p:nvCxnSpPr>
          <p:cNvPr id="112" name="Düz Ok Bağlayıcısı 111"/>
          <p:cNvCxnSpPr/>
          <p:nvPr/>
        </p:nvCxnSpPr>
        <p:spPr>
          <a:xfrm flipV="1">
            <a:off x="2459242" y="5843184"/>
            <a:ext cx="0" cy="32400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cxnSp>
        <p:nvCxnSpPr>
          <p:cNvPr id="113" name="Düz Ok Bağlayıcısı 112"/>
          <p:cNvCxnSpPr/>
          <p:nvPr/>
        </p:nvCxnSpPr>
        <p:spPr>
          <a:xfrm flipV="1">
            <a:off x="3257165" y="3920242"/>
            <a:ext cx="0" cy="226800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47" name="Metin kutusu 46"/>
          <p:cNvSpPr txBox="1"/>
          <p:nvPr/>
        </p:nvSpPr>
        <p:spPr>
          <a:xfrm>
            <a:off x="4346045" y="1148592"/>
            <a:ext cx="2867437" cy="338554"/>
          </a:xfrm>
          <a:prstGeom prst="rect">
            <a:avLst/>
          </a:prstGeom>
          <a:noFill/>
          <a:ln w="0">
            <a:solidFill>
              <a:schemeClr val="bg1">
                <a:lumMod val="75000"/>
              </a:schemeClr>
            </a:solidFill>
          </a:ln>
        </p:spPr>
        <p:txBody>
          <a:bodyPr wrap="square" rtlCol="0">
            <a:spAutoFit/>
          </a:bodyPr>
          <a:lstStyle/>
          <a:p>
            <a:pPr algn="ctr"/>
            <a:r>
              <a:rPr lang="tr-TR" sz="1600" i="1" dirty="0" smtClean="0">
                <a:solidFill>
                  <a:srgbClr val="000000"/>
                </a:solidFill>
                <a:latin typeface="Calibri" pitchFamily="34" charset="0"/>
                <a:cs typeface="Calibri" pitchFamily="34" charset="0"/>
              </a:rPr>
              <a:t>Anlaşılabilir zirve olayı teşhis et</a:t>
            </a:r>
            <a:endParaRPr lang="tr-TR" sz="1600" i="1" dirty="0">
              <a:solidFill>
                <a:srgbClr val="000000"/>
              </a:solidFill>
              <a:latin typeface="Calibri" pitchFamily="34" charset="0"/>
              <a:cs typeface="Calibri" pitchFamily="34" charset="0"/>
            </a:endParaRPr>
          </a:p>
        </p:txBody>
      </p:sp>
      <p:cxnSp>
        <p:nvCxnSpPr>
          <p:cNvPr id="49" name="Düz Ok Bağlayıcısı 48"/>
          <p:cNvCxnSpPr/>
          <p:nvPr/>
        </p:nvCxnSpPr>
        <p:spPr>
          <a:xfrm flipH="1" flipV="1">
            <a:off x="3800390" y="1327821"/>
            <a:ext cx="540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18" name="Metin kutusu 117"/>
          <p:cNvSpPr txBox="1"/>
          <p:nvPr/>
        </p:nvSpPr>
        <p:spPr>
          <a:xfrm>
            <a:off x="4120646" y="2021414"/>
            <a:ext cx="3566694" cy="584775"/>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a:solidFill>
                  <a:srgbClr val="000000"/>
                </a:solidFill>
              </a:rPr>
              <a:t>«Zirve olaya» katkıda bulunan olaylara, </a:t>
            </a:r>
          </a:p>
          <a:p>
            <a:r>
              <a:rPr lang="tr-TR" dirty="0">
                <a:solidFill>
                  <a:srgbClr val="000000"/>
                </a:solidFill>
              </a:rPr>
              <a:t>mantık kapısı ile bağlantı kur</a:t>
            </a:r>
          </a:p>
        </p:txBody>
      </p:sp>
      <p:cxnSp>
        <p:nvCxnSpPr>
          <p:cNvPr id="119" name="Düz Ok Bağlayıcısı 118"/>
          <p:cNvCxnSpPr/>
          <p:nvPr/>
        </p:nvCxnSpPr>
        <p:spPr>
          <a:xfrm flipH="1" flipV="1">
            <a:off x="3574989" y="2317606"/>
            <a:ext cx="540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20" name="Metin kutusu 119"/>
          <p:cNvSpPr txBox="1"/>
          <p:nvPr/>
        </p:nvSpPr>
        <p:spPr>
          <a:xfrm>
            <a:off x="5962412" y="3241501"/>
            <a:ext cx="3004143" cy="584775"/>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a:solidFill>
                  <a:srgbClr val="000000"/>
                </a:solidFill>
              </a:rPr>
              <a:t>Birinci-seviye katkı bulunan olayı teşhis et</a:t>
            </a:r>
          </a:p>
        </p:txBody>
      </p:sp>
      <p:cxnSp>
        <p:nvCxnSpPr>
          <p:cNvPr id="121" name="Düz Ok Bağlayıcısı 120"/>
          <p:cNvCxnSpPr/>
          <p:nvPr/>
        </p:nvCxnSpPr>
        <p:spPr>
          <a:xfrm flipH="1" flipV="1">
            <a:off x="5693215" y="3527060"/>
            <a:ext cx="252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22" name="Metin kutusu 121"/>
          <p:cNvSpPr txBox="1"/>
          <p:nvPr/>
        </p:nvSpPr>
        <p:spPr>
          <a:xfrm>
            <a:off x="146735" y="6195376"/>
            <a:ext cx="3314616" cy="584775"/>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a:solidFill>
                  <a:srgbClr val="000000"/>
                </a:solidFill>
              </a:rPr>
              <a:t>Esas olay «yaprak/başlatan/temel» analitik çözümün limitini göster </a:t>
            </a:r>
          </a:p>
        </p:txBody>
      </p:sp>
      <p:cxnSp>
        <p:nvCxnSpPr>
          <p:cNvPr id="123" name="Düz Ok Bağlayıcısı 122"/>
          <p:cNvCxnSpPr/>
          <p:nvPr/>
        </p:nvCxnSpPr>
        <p:spPr>
          <a:xfrm flipH="1" flipV="1">
            <a:off x="5382742" y="4388839"/>
            <a:ext cx="252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24" name="Metin kutusu 123"/>
          <p:cNvSpPr txBox="1"/>
          <p:nvPr/>
        </p:nvSpPr>
        <p:spPr>
          <a:xfrm>
            <a:off x="6866653" y="5477985"/>
            <a:ext cx="2099902" cy="830997"/>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a:solidFill>
                  <a:srgbClr val="000000"/>
                </a:solidFill>
              </a:rPr>
              <a:t>İkinci-seviye </a:t>
            </a:r>
          </a:p>
          <a:p>
            <a:r>
              <a:rPr lang="tr-TR" dirty="0">
                <a:solidFill>
                  <a:srgbClr val="000000"/>
                </a:solidFill>
              </a:rPr>
              <a:t>katkısı bulunan </a:t>
            </a:r>
          </a:p>
          <a:p>
            <a:r>
              <a:rPr lang="tr-TR" dirty="0">
                <a:solidFill>
                  <a:srgbClr val="000000"/>
                </a:solidFill>
              </a:rPr>
              <a:t>olayı teşhis et</a:t>
            </a:r>
          </a:p>
        </p:txBody>
      </p:sp>
      <p:cxnSp>
        <p:nvCxnSpPr>
          <p:cNvPr id="125" name="Düz Ok Bağlayıcısı 124"/>
          <p:cNvCxnSpPr/>
          <p:nvPr/>
        </p:nvCxnSpPr>
        <p:spPr>
          <a:xfrm flipH="1" flipV="1">
            <a:off x="6597456" y="5593416"/>
            <a:ext cx="252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cxnSp>
        <p:nvCxnSpPr>
          <p:cNvPr id="126" name="Düz Ok Bağlayıcısı 125"/>
          <p:cNvCxnSpPr/>
          <p:nvPr/>
        </p:nvCxnSpPr>
        <p:spPr>
          <a:xfrm flipH="1" flipV="1">
            <a:off x="5740911" y="6227033"/>
            <a:ext cx="1116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27" name="Metin kutusu 126"/>
          <p:cNvSpPr txBox="1"/>
          <p:nvPr/>
        </p:nvSpPr>
        <p:spPr>
          <a:xfrm>
            <a:off x="5823963" y="6453134"/>
            <a:ext cx="2099902" cy="338554"/>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a:solidFill>
                  <a:srgbClr val="000000"/>
                </a:solidFill>
              </a:rPr>
              <a:t>Tekrarla/Devam</a:t>
            </a:r>
          </a:p>
        </p:txBody>
      </p:sp>
      <p:cxnSp>
        <p:nvCxnSpPr>
          <p:cNvPr id="129" name="Düz Ok Bağlayıcısı 128"/>
          <p:cNvCxnSpPr/>
          <p:nvPr/>
        </p:nvCxnSpPr>
        <p:spPr>
          <a:xfrm flipH="1" flipV="1">
            <a:off x="5267264" y="6627646"/>
            <a:ext cx="540000" cy="120"/>
          </a:xfrm>
          <a:prstGeom prst="straightConnector1">
            <a:avLst/>
          </a:prstGeom>
          <a:ln>
            <a:tailEnd type="arrow"/>
          </a:ln>
        </p:spPr>
        <p:style>
          <a:lnRef idx="2">
            <a:schemeClr val="accent2"/>
          </a:lnRef>
          <a:fillRef idx="0">
            <a:schemeClr val="accent2"/>
          </a:fillRef>
          <a:effectRef idx="1">
            <a:schemeClr val="accent2"/>
          </a:effectRef>
          <a:fontRef idx="minor">
            <a:schemeClr val="tx1"/>
          </a:fontRef>
        </p:style>
      </p:cxnSp>
      <p:sp>
        <p:nvSpPr>
          <p:cNvPr id="130" name="Metin kutusu 129"/>
          <p:cNvSpPr txBox="1"/>
          <p:nvPr/>
        </p:nvSpPr>
        <p:spPr>
          <a:xfrm>
            <a:off x="5640049" y="3973460"/>
            <a:ext cx="3326505" cy="830997"/>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dirty="0" smtClean="0">
                <a:solidFill>
                  <a:srgbClr val="000000"/>
                </a:solidFill>
              </a:rPr>
              <a:t>Zirve olaya katkısı bulunan İkinci-seviye olaya mantık kapısı ile </a:t>
            </a:r>
          </a:p>
          <a:p>
            <a:r>
              <a:rPr lang="tr-TR" dirty="0" smtClean="0">
                <a:solidFill>
                  <a:srgbClr val="000000"/>
                </a:solidFill>
              </a:rPr>
              <a:t>bağlantı kur</a:t>
            </a:r>
            <a:endParaRPr lang="tr-TR" dirty="0">
              <a:solidFill>
                <a:srgbClr val="000000"/>
              </a:solidFill>
            </a:endParaRPr>
          </a:p>
        </p:txBody>
      </p:sp>
      <p:sp>
        <p:nvSpPr>
          <p:cNvPr id="51" name="Metin kutusu 50"/>
          <p:cNvSpPr txBox="1"/>
          <p:nvPr/>
        </p:nvSpPr>
        <p:spPr>
          <a:xfrm>
            <a:off x="2962433" y="113320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1</a:t>
            </a:r>
            <a:endParaRPr lang="tr-TR" sz="1600" b="1" dirty="0">
              <a:solidFill>
                <a:srgbClr val="5A5A59"/>
              </a:solidFill>
              <a:latin typeface="Cambria" pitchFamily="18" charset="0"/>
            </a:endParaRPr>
          </a:p>
        </p:txBody>
      </p:sp>
      <p:sp>
        <p:nvSpPr>
          <p:cNvPr id="132" name="Metin kutusu 131"/>
          <p:cNvSpPr txBox="1"/>
          <p:nvPr/>
        </p:nvSpPr>
        <p:spPr>
          <a:xfrm>
            <a:off x="2981238" y="2133060"/>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3</a:t>
            </a:r>
            <a:endParaRPr lang="tr-TR" sz="1600" b="1" dirty="0">
              <a:solidFill>
                <a:srgbClr val="5A5A59"/>
              </a:solidFill>
              <a:latin typeface="Cambria" pitchFamily="18" charset="0"/>
            </a:endParaRPr>
          </a:p>
        </p:txBody>
      </p:sp>
      <p:sp>
        <p:nvSpPr>
          <p:cNvPr id="133" name="Metin kutusu 132"/>
          <p:cNvSpPr txBox="1"/>
          <p:nvPr/>
        </p:nvSpPr>
        <p:spPr>
          <a:xfrm>
            <a:off x="4867187" y="3342514"/>
            <a:ext cx="541564" cy="338554"/>
          </a:xfrm>
          <a:prstGeom prst="rect">
            <a:avLst/>
          </a:prstGeom>
          <a:noFill/>
        </p:spPr>
        <p:txBody>
          <a:bodyPr wrap="square" rtlCol="0">
            <a:spAutoFit/>
          </a:bodyPr>
          <a:lstStyle/>
          <a:p>
            <a:pPr algn="ctr"/>
            <a:r>
              <a:rPr lang="tr-TR" sz="1600" b="1" dirty="0">
                <a:solidFill>
                  <a:srgbClr val="5A5A59"/>
                </a:solidFill>
                <a:latin typeface="Cambria" pitchFamily="18" charset="0"/>
              </a:rPr>
              <a:t>2</a:t>
            </a:r>
          </a:p>
        </p:txBody>
      </p:sp>
      <p:sp>
        <p:nvSpPr>
          <p:cNvPr id="134" name="Metin kutusu 133"/>
          <p:cNvSpPr txBox="1"/>
          <p:nvPr/>
        </p:nvSpPr>
        <p:spPr>
          <a:xfrm>
            <a:off x="4897396" y="4177258"/>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5</a:t>
            </a:r>
            <a:endParaRPr lang="tr-TR" sz="1600" b="1" dirty="0">
              <a:solidFill>
                <a:srgbClr val="5A5A59"/>
              </a:solidFill>
              <a:latin typeface="Cambria" pitchFamily="18" charset="0"/>
            </a:endParaRPr>
          </a:p>
        </p:txBody>
      </p:sp>
      <p:sp>
        <p:nvSpPr>
          <p:cNvPr id="135" name="Metin kutusu 134"/>
          <p:cNvSpPr txBox="1"/>
          <p:nvPr/>
        </p:nvSpPr>
        <p:spPr>
          <a:xfrm>
            <a:off x="5982540" y="5368170"/>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4</a:t>
            </a:r>
            <a:endParaRPr lang="tr-TR" sz="1600" b="1" dirty="0">
              <a:solidFill>
                <a:srgbClr val="5A5A59"/>
              </a:solidFill>
              <a:latin typeface="Cambria" pitchFamily="18" charset="0"/>
            </a:endParaRPr>
          </a:p>
        </p:txBody>
      </p:sp>
      <p:sp>
        <p:nvSpPr>
          <p:cNvPr id="136" name="Metin kutusu 135"/>
          <p:cNvSpPr txBox="1"/>
          <p:nvPr/>
        </p:nvSpPr>
        <p:spPr>
          <a:xfrm>
            <a:off x="4918662" y="6031044"/>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6</a:t>
            </a:r>
            <a:endParaRPr lang="tr-TR" sz="1600" b="1" dirty="0">
              <a:solidFill>
                <a:srgbClr val="5A5A59"/>
              </a:solidFill>
              <a:latin typeface="Cambria" pitchFamily="18" charset="0"/>
            </a:endParaRPr>
          </a:p>
        </p:txBody>
      </p:sp>
    </p:spTree>
    <p:extLst>
      <p:ext uri="{BB962C8B-B14F-4D97-AF65-F5344CB8AC3E}">
        <p14:creationId xmlns:p14="http://schemas.microsoft.com/office/powerpoint/2010/main" val="4268742533"/>
      </p:ext>
    </p:extLst>
  </p:cSld>
  <p:clrMapOvr>
    <a:masterClrMapping/>
  </p:clrMapOvr>
  <p:transition>
    <p:fade/>
  </p:transition>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76200" y="2280062"/>
            <a:ext cx="9067800" cy="2327564"/>
          </a:xfrm>
          <a:prstGeom prst="rect">
            <a:avLst/>
          </a:prstGeom>
          <a:noFill/>
          <a:ln w="9525" algn="ctr">
            <a:noFill/>
            <a:round/>
            <a:headEnd/>
            <a:tailEnd/>
          </a:ln>
        </p:spPr>
        <p:txBody>
          <a:bodyPr wrap="none" anchor="ctr"/>
          <a:lstStyle/>
          <a:p>
            <a:pPr marL="36000" algn="ctr"/>
            <a:r>
              <a:rPr lang="tr-TR" sz="5400" noProof="1">
                <a:solidFill>
                  <a:srgbClr val="575757"/>
                </a:solidFill>
                <a:effectLst>
                  <a:innerShdw blurRad="63500" dist="50800" dir="8100000">
                    <a:prstClr val="black">
                      <a:alpha val="50000"/>
                    </a:prstClr>
                  </a:innerShdw>
                </a:effectLst>
                <a:latin typeface="Calibri" pitchFamily="34" charset="0"/>
                <a:cs typeface="Calibri" pitchFamily="34" charset="0"/>
              </a:rPr>
              <a:t>FTA </a:t>
            </a:r>
            <a:endPar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endParaRPr>
          </a:p>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Diyagramlarında </a:t>
            </a:r>
          </a:p>
          <a:p>
            <a:pPr marL="36000" algn="ctr"/>
            <a:r>
              <a:rPr lang="tr-TR" sz="5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Kullanılan Semboller </a:t>
            </a:r>
            <a:endParaRPr lang="tr-TR" sz="5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2061233186"/>
      </p:ext>
    </p:extLst>
  </p:cSld>
  <p:clrMapOvr>
    <a:masterClrMapping/>
  </p:clrMapOvr>
  <p:transition>
    <p:fade/>
  </p:transition>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 AĞAÇ STRATEJİLERİ VE YAPILARI  </a:t>
            </a:r>
            <a:endPar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Ağaç yapısının </a:t>
            </a:r>
            <a:r>
              <a:rPr lang="tr-TR" sz="2000" i="1" dirty="0" smtClean="0">
                <a:solidFill>
                  <a:srgbClr val="000000"/>
                </a:solidFill>
                <a:latin typeface="Calibri" pitchFamily="34" charset="0"/>
                <a:cs typeface="Calibri" pitchFamily="34" charset="0"/>
              </a:rPr>
              <a:t>temel amacı insan</a:t>
            </a:r>
            <a:r>
              <a:rPr lang="tr-TR" sz="2000" i="1" dirty="0">
                <a:solidFill>
                  <a:srgbClr val="000000"/>
                </a:solidFill>
                <a:latin typeface="Calibri" pitchFamily="34" charset="0"/>
                <a:cs typeface="Calibri" pitchFamily="34" charset="0"/>
              </a:rPr>
              <a:t>, cihaz ve çevresel olaylar arasındaki ilişkileri </a:t>
            </a:r>
            <a:r>
              <a:rPr lang="tr-TR" sz="2000" i="1" dirty="0" smtClean="0">
                <a:solidFill>
                  <a:srgbClr val="000000"/>
                </a:solidFill>
                <a:latin typeface="Calibri" pitchFamily="34" charset="0"/>
                <a:cs typeface="Calibri" pitchFamily="34" charset="0"/>
              </a:rPr>
              <a:t>gösterir.</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metotta, ana sorunu oluşturan ara sorunlar birden fazla olabilmektedir. Bu sebeple sistem değerlendirilirken ve/veya kavramları (bağlaçları) kullanılır.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89195881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2399512374"/>
              </p:ext>
            </p:extLst>
          </p:nvPr>
        </p:nvGraphicFramePr>
        <p:xfrm>
          <a:off x="184170" y="873581"/>
          <a:ext cx="8864296" cy="5422444"/>
        </p:xfrm>
        <a:graphic>
          <a:graphicData uri="http://schemas.openxmlformats.org/drawingml/2006/table">
            <a:tbl>
              <a:tblPr firstRow="1" firstCol="1" bandRow="1"/>
              <a:tblGrid>
                <a:gridCol w="1911330"/>
                <a:gridCol w="1316440"/>
                <a:gridCol w="5636526"/>
              </a:tblGrid>
              <a:tr h="474674">
                <a:tc gridSpan="2">
                  <a:txBody>
                    <a:bodyPr/>
                    <a:lstStyle/>
                    <a:p>
                      <a:pPr algn="ctr">
                        <a:spcAft>
                          <a:spcPts val="0"/>
                        </a:spcAft>
                      </a:pPr>
                      <a:r>
                        <a:rPr lang="tr-TR" sz="2000" i="1" dirty="0" smtClean="0">
                          <a:solidFill>
                            <a:schemeClr val="bg1"/>
                          </a:solidFill>
                          <a:effectLst/>
                          <a:latin typeface="Cambria" pitchFamily="18" charset="0"/>
                        </a:rPr>
                        <a:t> Olaylar</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Anlamı</a:t>
                      </a: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989554">
                <a:tc>
                  <a:txBody>
                    <a:bodyPr/>
                    <a:lstStyle/>
                    <a:p>
                      <a:pPr algn="just">
                        <a:spcAft>
                          <a:spcPts val="0"/>
                        </a:spcAft>
                      </a:pPr>
                      <a:endParaRPr lang="tr-TR" sz="14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cs typeface="Calibri" pitchFamily="34" charset="0"/>
                        </a:rPr>
                        <a:t>DİKDÖRGEN</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Mantık kapısı ile bağlı daha basit olayların elementlerin veya</a:t>
                      </a:r>
                      <a:r>
                        <a:rPr lang="tr-TR" sz="1600" b="0" i="1" baseline="0" dirty="0" smtClean="0">
                          <a:effectLst/>
                          <a:latin typeface="Calibri" pitchFamily="34" charset="0"/>
                          <a:cs typeface="Calibri" pitchFamily="34" charset="0"/>
                        </a:rPr>
                        <a:t> faktörlerin kombinasyonu ile ortaya çıkan olay</a:t>
                      </a:r>
                      <a:r>
                        <a:rPr lang="tr-TR" sz="1600" b="0" i="1" dirty="0" smtClean="0">
                          <a:effectLst/>
                          <a:latin typeface="Calibri" pitchFamily="34" charset="0"/>
                          <a:cs typeface="Calibri" pitchFamily="34" charset="0"/>
                        </a:rPr>
                        <a:t> </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DAİRE</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cs typeface="Calibri" pitchFamily="34" charset="0"/>
                        </a:rPr>
                        <a:t>Esas olay</a:t>
                      </a:r>
                      <a:r>
                        <a:rPr lang="tr-TR" sz="1600" b="0" i="1" baseline="0" dirty="0" smtClean="0">
                          <a:effectLst/>
                          <a:latin typeface="Calibri" pitchFamily="34" charset="0"/>
                          <a:cs typeface="Calibri" pitchFamily="34" charset="0"/>
                        </a:rPr>
                        <a:t> (yaprak-başlatan olay). Bu sembol birinci durumdaki problem için kullanılır. Daha ileri bir gelişimi gerçekleştirmeyen, işleme gerek duyulmayan temel bir olaydır. </a:t>
                      </a:r>
                      <a:endParaRPr lang="tr-TR" sz="16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ea typeface="Times New Roman"/>
                          <a:cs typeface="Calibri" pitchFamily="34" charset="0"/>
                        </a:rPr>
                        <a:t>ELİPS</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Mantık kapısı ile bağlı,</a:t>
                      </a:r>
                      <a:r>
                        <a:rPr lang="tr-TR" sz="1600" b="0" i="1" baseline="0" dirty="0" smtClean="0">
                          <a:effectLst/>
                          <a:latin typeface="Calibri" pitchFamily="34" charset="0"/>
                          <a:cs typeface="Calibri" pitchFamily="34" charset="0"/>
                        </a:rPr>
                        <a:t> yapılması zorunlu olay</a:t>
                      </a:r>
                      <a:endParaRPr lang="tr-TR" sz="16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ÜÇGEN</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ea typeface="Times New Roman"/>
                          <a:cs typeface="Calibri" pitchFamily="34" charset="0"/>
                        </a:rPr>
                        <a:t>Aktarma sembolü,</a:t>
                      </a:r>
                      <a:r>
                        <a:rPr lang="tr-TR" sz="1600" b="0" i="1" baseline="0" dirty="0" smtClean="0">
                          <a:effectLst/>
                          <a:latin typeface="Calibri" pitchFamily="34" charset="0"/>
                          <a:ea typeface="Times New Roman"/>
                          <a:cs typeface="Calibri" pitchFamily="34" charset="0"/>
                        </a:rPr>
                        <a:t> bağlantı ve birleştirme görevinde kullanılır.</a:t>
                      </a:r>
                      <a:endParaRPr lang="tr-TR" sz="16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ea typeface="Times New Roman"/>
                          <a:cs typeface="Calibri" pitchFamily="34" charset="0"/>
                        </a:rPr>
                        <a:t>VE KAPISI</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ea typeface="Times New Roman"/>
                          <a:cs typeface="Calibri" pitchFamily="34" charset="0"/>
                        </a:rPr>
                        <a:t>Sadece sembol altındaki tüm girdi</a:t>
                      </a:r>
                      <a:r>
                        <a:rPr lang="tr-TR" sz="1600" b="0" i="1" baseline="0" dirty="0" smtClean="0">
                          <a:effectLst/>
                          <a:latin typeface="Calibri" pitchFamily="34" charset="0"/>
                          <a:ea typeface="Times New Roman"/>
                          <a:cs typeface="Calibri" pitchFamily="34" charset="0"/>
                        </a:rPr>
                        <a:t> olayların gerçekleşmesi durumunda yukarıda yer alan olayın ortaya çıkması gerçekleşir.</a:t>
                      </a:r>
                      <a:endParaRPr lang="tr-TR" sz="16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 AKIM ŞEMASI SEMBOLLER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3" name="Oval 2"/>
          <p:cNvSpPr/>
          <p:nvPr/>
        </p:nvSpPr>
        <p:spPr>
          <a:xfrm>
            <a:off x="723900" y="2434605"/>
            <a:ext cx="790575" cy="792000"/>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2" name="Akış Çizelgesi: Gecikme 11"/>
          <p:cNvSpPr/>
          <p:nvPr/>
        </p:nvSpPr>
        <p:spPr>
          <a:xfrm rot="16200000">
            <a:off x="735805" y="5512852"/>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4" name="Dikdörtgen 3"/>
          <p:cNvSpPr/>
          <p:nvPr/>
        </p:nvSpPr>
        <p:spPr>
          <a:xfrm>
            <a:off x="616355" y="1588281"/>
            <a:ext cx="1040877" cy="499827"/>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5" name="Yuvarlatılmış Dikdörtgen 4"/>
          <p:cNvSpPr/>
          <p:nvPr/>
        </p:nvSpPr>
        <p:spPr>
          <a:xfrm>
            <a:off x="514799" y="3553347"/>
            <a:ext cx="1207127" cy="518116"/>
          </a:xfrm>
          <a:prstGeom prst="round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7" name="İkizkenar Üçgen 6"/>
          <p:cNvSpPr/>
          <p:nvPr/>
        </p:nvSpPr>
        <p:spPr>
          <a:xfrm>
            <a:off x="640775" y="4381994"/>
            <a:ext cx="998026" cy="783771"/>
          </a:xfrm>
          <a:prstGeom prst="triangl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Tree>
    <p:extLst>
      <p:ext uri="{BB962C8B-B14F-4D97-AF65-F5344CB8AC3E}">
        <p14:creationId xmlns:p14="http://schemas.microsoft.com/office/powerpoint/2010/main" val="352447118"/>
      </p:ext>
    </p:extLst>
  </p:cSld>
  <p:clrMapOvr>
    <a:masterClrMapping/>
  </p:clrMapOvr>
  <p:transition>
    <p:fade/>
  </p:transition>
  <p:timing>
    <p:tnLst>
      <p:par>
        <p:cTn id="1" dur="indefinite" restart="never" nodeType="tmRoot"/>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596710066"/>
              </p:ext>
            </p:extLst>
          </p:nvPr>
        </p:nvGraphicFramePr>
        <p:xfrm>
          <a:off x="184170" y="873581"/>
          <a:ext cx="8769330" cy="4432890"/>
        </p:xfrm>
        <a:graphic>
          <a:graphicData uri="http://schemas.openxmlformats.org/drawingml/2006/table">
            <a:tbl>
              <a:tblPr firstRow="1" firstCol="1" bandRow="1"/>
              <a:tblGrid>
                <a:gridCol w="1911330"/>
                <a:gridCol w="1647825"/>
                <a:gridCol w="5210175"/>
              </a:tblGrid>
              <a:tr h="474674">
                <a:tc gridSpan="2">
                  <a:txBody>
                    <a:bodyPr/>
                    <a:lstStyle/>
                    <a:p>
                      <a:pPr algn="ctr">
                        <a:spcAft>
                          <a:spcPts val="0"/>
                        </a:spcAft>
                      </a:pPr>
                      <a:r>
                        <a:rPr lang="tr-TR" sz="2000" i="1" dirty="0" smtClean="0">
                          <a:solidFill>
                            <a:schemeClr val="bg1"/>
                          </a:solidFill>
                          <a:effectLst/>
                          <a:latin typeface="Cambria" pitchFamily="18" charset="0"/>
                        </a:rPr>
                        <a:t> Olaylar</a:t>
                      </a:r>
                      <a:endParaRPr lang="tr-TR" sz="2000"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000" i="1" dirty="0" smtClean="0">
                          <a:solidFill>
                            <a:schemeClr val="bg1"/>
                          </a:solidFill>
                          <a:effectLst/>
                          <a:latin typeface="Cambria" pitchFamily="18" charset="0"/>
                          <a:ea typeface="Times New Roman"/>
                          <a:cs typeface="Times New Roman"/>
                        </a:rPr>
                        <a:t>Anlamı</a:t>
                      </a:r>
                      <a:endParaRPr lang="tr-TR" sz="2000" i="1" dirty="0">
                        <a:solidFill>
                          <a:schemeClr val="bg1"/>
                        </a:solidFill>
                        <a:effectLst/>
                        <a:latin typeface="Cambria" pitchFamily="18" charset="0"/>
                        <a:ea typeface="Times New Roman"/>
                        <a:cs typeface="Times New Roman"/>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989554">
                <a:tc>
                  <a:txBody>
                    <a:bodyPr/>
                    <a:lstStyle/>
                    <a:p>
                      <a:pPr algn="just">
                        <a:spcAft>
                          <a:spcPts val="0"/>
                        </a:spcAft>
                      </a:pPr>
                      <a:endParaRPr lang="tr-TR" sz="1400" b="0" i="1" dirty="0" smtClean="0">
                        <a:effectLst/>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cs typeface="Calibri" pitchFamily="34" charset="0"/>
                        </a:rPr>
                        <a:t>VEYA KAPISI</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Sembol altındaki bir veya birden fazla girdi olaydan en az herhangi birinin gerçekleşmesi durumunda yukarıda yer alan olayın ortaya çıkması gerçekleşir.</a:t>
                      </a: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KOMBİNASYON</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cs typeface="Calibri" pitchFamily="34" charset="0"/>
                        </a:rPr>
                        <a:t>N</a:t>
                      </a:r>
                      <a:r>
                        <a:rPr lang="tr-TR" sz="1600" b="0" i="1" baseline="0" dirty="0" smtClean="0">
                          <a:effectLst/>
                          <a:latin typeface="Calibri" pitchFamily="34" charset="0"/>
                          <a:cs typeface="Calibri" pitchFamily="34" charset="0"/>
                        </a:rPr>
                        <a:t> girdi olay içinden en az M tane gerçekleşirse baştaki olay gerçekleşir.</a:t>
                      </a:r>
                      <a:endParaRPr lang="tr-TR" sz="16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1" i="0" dirty="0" smtClean="0">
                          <a:effectLst/>
                          <a:latin typeface="Calibri" pitchFamily="34" charset="0"/>
                          <a:ea typeface="Times New Roman"/>
                          <a:cs typeface="Calibri" pitchFamily="34" charset="0"/>
                        </a:rPr>
                        <a:t>KARE</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600" b="0" i="1" dirty="0" smtClean="0">
                          <a:effectLst/>
                          <a:latin typeface="Calibri" pitchFamily="34" charset="0"/>
                          <a:cs typeface="Calibri" pitchFamily="34" charset="0"/>
                        </a:rPr>
                        <a:t>Sadece</a:t>
                      </a:r>
                      <a:r>
                        <a:rPr lang="tr-TR" sz="1600" b="0" i="1" baseline="0" dirty="0" smtClean="0">
                          <a:effectLst/>
                          <a:latin typeface="Calibri" pitchFamily="34" charset="0"/>
                          <a:cs typeface="Calibri" pitchFamily="34" charset="0"/>
                        </a:rPr>
                        <a:t> tanımlanmamış ve belirsiz bir son olayı tanımlamaktadır.</a:t>
                      </a:r>
                      <a:endParaRPr lang="tr-TR" sz="1600" b="0" i="1" dirty="0" smtClean="0">
                        <a:effectLst/>
                        <a:latin typeface="Calibri" pitchFamily="34" charset="0"/>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989554">
                <a:tc>
                  <a:txBody>
                    <a:bodyPr/>
                    <a:lstStyle/>
                    <a:p>
                      <a:pPr algn="just">
                        <a:spcAft>
                          <a:spcPts val="0"/>
                        </a:spcAft>
                      </a:pPr>
                      <a:endParaRPr lang="tr-TR" sz="1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1" i="0" dirty="0" smtClean="0">
                          <a:effectLst/>
                          <a:latin typeface="Calibri" pitchFamily="34" charset="0"/>
                          <a:ea typeface="Times New Roman"/>
                          <a:cs typeface="Calibri" pitchFamily="34" charset="0"/>
                        </a:rPr>
                        <a:t>DARALTILMIŞ DAİRE</a:t>
                      </a:r>
                      <a:endParaRPr lang="tr-TR" sz="1600" b="1" i="0"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600" b="0" i="1" dirty="0" smtClean="0">
                          <a:effectLst/>
                          <a:latin typeface="Calibri" pitchFamily="34" charset="0"/>
                          <a:cs typeface="Calibri" pitchFamily="34" charset="0"/>
                        </a:rPr>
                        <a:t>Analizin</a:t>
                      </a:r>
                      <a:r>
                        <a:rPr lang="tr-TR" sz="1600" b="0" i="1" baseline="0" dirty="0" smtClean="0">
                          <a:effectLst/>
                          <a:latin typeface="Calibri" pitchFamily="34" charset="0"/>
                          <a:cs typeface="Calibri" pitchFamily="34" charset="0"/>
                        </a:rPr>
                        <a:t> bu bölümünde daha fazla ilerlemeye ihtiyaç olmadığını işaret eder.</a:t>
                      </a:r>
                      <a:endParaRPr lang="tr-TR" sz="1600" b="0" i="1" dirty="0">
                        <a:effectLst/>
                        <a:latin typeface="Calibri" pitchFamily="34" charset="0"/>
                        <a:ea typeface="Times New Roman"/>
                        <a:cs typeface="Calibri" pitchFamily="34" charset="0"/>
                      </a:endParaRPr>
                    </a:p>
                  </a:txBody>
                  <a:tcPr marL="36000" marR="3600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 AKIM ŞEMASI SEMBOLLER</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12" name="Akış Çizelgesi: Gecikme 11"/>
          <p:cNvSpPr/>
          <p:nvPr/>
        </p:nvSpPr>
        <p:spPr>
          <a:xfrm rot="16200000">
            <a:off x="780656" y="1544190"/>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19" name="Grup 18"/>
          <p:cNvGrpSpPr/>
          <p:nvPr/>
        </p:nvGrpSpPr>
        <p:grpSpPr>
          <a:xfrm>
            <a:off x="485297" y="2442523"/>
            <a:ext cx="1305403" cy="783202"/>
            <a:chOff x="1999418" y="728165"/>
            <a:chExt cx="1656000" cy="983457"/>
          </a:xfrm>
        </p:grpSpPr>
        <p:pic>
          <p:nvPicPr>
            <p:cNvPr id="21" name="Picture 5" descr="C:\Users\Ahmet Yiğitap\Desktop\2.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25" name="Grup 24"/>
            <p:cNvGrpSpPr/>
            <p:nvPr/>
          </p:nvGrpSpPr>
          <p:grpSpPr>
            <a:xfrm>
              <a:off x="2308989" y="728165"/>
              <a:ext cx="1032263" cy="983457"/>
              <a:chOff x="2308989" y="728165"/>
              <a:chExt cx="1032263" cy="983457"/>
            </a:xfrm>
          </p:grpSpPr>
          <p:cxnSp>
            <p:nvCxnSpPr>
              <p:cNvPr id="26" name="Düz Bağlayıcı 25"/>
              <p:cNvCxnSpPr/>
              <p:nvPr/>
            </p:nvCxnSpPr>
            <p:spPr>
              <a:xfrm flipH="1">
                <a:off x="2308989" y="728165"/>
                <a:ext cx="514782" cy="983457"/>
              </a:xfrm>
              <a:prstGeom prst="line">
                <a:avLst/>
              </a:prstGeom>
              <a:noFill/>
              <a:ln w="31750" cap="flat" cmpd="sng" algn="ctr">
                <a:solidFill>
                  <a:sysClr val="window" lastClr="FFFFFF">
                    <a:lumMod val="50000"/>
                  </a:sysClr>
                </a:solidFill>
                <a:prstDash val="solid"/>
              </a:ln>
              <a:effectLst/>
            </p:spPr>
          </p:cxnSp>
          <p:cxnSp>
            <p:nvCxnSpPr>
              <p:cNvPr id="29" name="Düz Bağlayıcı 28"/>
              <p:cNvCxnSpPr/>
              <p:nvPr/>
            </p:nvCxnSpPr>
            <p:spPr>
              <a:xfrm>
                <a:off x="2807421" y="730866"/>
                <a:ext cx="533831" cy="973932"/>
              </a:xfrm>
              <a:prstGeom prst="line">
                <a:avLst/>
              </a:prstGeom>
              <a:noFill/>
              <a:ln w="31750" cap="flat" cmpd="sng" algn="ctr">
                <a:solidFill>
                  <a:sysClr val="window" lastClr="FFFFFF">
                    <a:lumMod val="50000"/>
                  </a:sysClr>
                </a:solidFill>
                <a:prstDash val="solid"/>
              </a:ln>
              <a:effectLst/>
            </p:spPr>
          </p:cxnSp>
        </p:grpSp>
      </p:grpSp>
      <p:sp>
        <p:nvSpPr>
          <p:cNvPr id="4" name="Elmas 3"/>
          <p:cNvSpPr/>
          <p:nvPr/>
        </p:nvSpPr>
        <p:spPr>
          <a:xfrm>
            <a:off x="733777" y="3425588"/>
            <a:ext cx="814389" cy="777922"/>
          </a:xfrm>
          <a:prstGeom prst="diamond">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30" name="Oval 29"/>
          <p:cNvSpPr/>
          <p:nvPr/>
        </p:nvSpPr>
        <p:spPr>
          <a:xfrm>
            <a:off x="495298" y="4681182"/>
            <a:ext cx="1337480" cy="464024"/>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7" name="Düz Bağlayıcı 6"/>
          <p:cNvCxnSpPr/>
          <p:nvPr/>
        </p:nvCxnSpPr>
        <p:spPr>
          <a:xfrm flipH="1">
            <a:off x="880275" y="1610436"/>
            <a:ext cx="504000" cy="600898"/>
          </a:xfrm>
          <a:prstGeom prst="line">
            <a:avLst/>
          </a:prstGeom>
          <a:ln w="22225">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4" name="Grup 13"/>
          <p:cNvGrpSpPr/>
          <p:nvPr/>
        </p:nvGrpSpPr>
        <p:grpSpPr>
          <a:xfrm>
            <a:off x="218571" y="5442284"/>
            <a:ext cx="6162416" cy="663371"/>
            <a:chOff x="2644311" y="5451679"/>
            <a:chExt cx="6162416" cy="663371"/>
          </a:xfrm>
        </p:grpSpPr>
        <p:grpSp>
          <p:nvGrpSpPr>
            <p:cNvPr id="15" name="Group 51"/>
            <p:cNvGrpSpPr>
              <a:grpSpLocks/>
            </p:cNvGrpSpPr>
            <p:nvPr/>
          </p:nvGrpSpPr>
          <p:grpSpPr bwMode="auto">
            <a:xfrm>
              <a:off x="2644311" y="5451679"/>
              <a:ext cx="648968" cy="663371"/>
              <a:chOff x="1868" y="1082"/>
              <a:chExt cx="1942" cy="1942"/>
            </a:xfrm>
          </p:grpSpPr>
          <p:sp>
            <p:nvSpPr>
              <p:cNvPr id="17"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18"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2"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3"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4"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7"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8"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4" cstate="print"/>
              <a:srcRect/>
              <a:stretch>
                <a:fillRect/>
              </a:stretch>
            </p:blipFill>
            <p:spPr bwMode="gray">
              <a:xfrm>
                <a:off x="1885" y="1124"/>
                <a:ext cx="1644" cy="1060"/>
              </a:xfrm>
              <a:prstGeom prst="rect">
                <a:avLst/>
              </a:prstGeom>
              <a:noFill/>
              <a:ln w="11176">
                <a:noFill/>
                <a:miter lim="800000"/>
                <a:headEnd/>
                <a:tailEnd/>
              </a:ln>
            </p:spPr>
          </p:pic>
        </p:grpSp>
        <p:sp>
          <p:nvSpPr>
            <p:cNvPr id="16"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Ve / Veya semboller</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1820443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«Basit Tarifler»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
            </a:r>
            <a:br>
              <a:rPr lang="tr-TR" sz="2000" i="1" dirty="0">
                <a:solidFill>
                  <a:srgbClr val="000000"/>
                </a:solidFill>
                <a:latin typeface="Calibri" pitchFamily="34" charset="0"/>
                <a:cs typeface="Calibri" pitchFamily="34" charset="0"/>
              </a:rPr>
            </a:br>
            <a:r>
              <a:rPr lang="tr-TR" sz="2000" b="1" i="1" dirty="0">
                <a:solidFill>
                  <a:srgbClr val="000000"/>
                </a:solidFill>
                <a:latin typeface="Calibri" pitchFamily="34" charset="0"/>
                <a:cs typeface="Calibri" pitchFamily="34" charset="0"/>
              </a:rPr>
              <a:t>VE (AND) İ</a:t>
            </a:r>
            <a:r>
              <a:rPr lang="tr-TR" sz="2000" b="1" i="1" dirty="0" smtClean="0">
                <a:solidFill>
                  <a:srgbClr val="000000"/>
                </a:solidFill>
                <a:latin typeface="Calibri" pitchFamily="34" charset="0"/>
                <a:cs typeface="Calibri" pitchFamily="34" charset="0"/>
              </a:rPr>
              <a:t>şlemi</a:t>
            </a:r>
            <a:r>
              <a:rPr lang="tr-TR" sz="2000" b="1" i="1" dirty="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Ve işleminde iki </a:t>
            </a:r>
            <a:r>
              <a:rPr lang="tr-TR" sz="2000" i="1" dirty="0" err="1">
                <a:solidFill>
                  <a:srgbClr val="000000"/>
                </a:solidFill>
                <a:latin typeface="Calibri" pitchFamily="34" charset="0"/>
                <a:cs typeface="Calibri" pitchFamily="34" charset="0"/>
              </a:rPr>
              <a:t>Boolean</a:t>
            </a:r>
            <a:r>
              <a:rPr lang="tr-TR" sz="2000" i="1" dirty="0">
                <a:solidFill>
                  <a:srgbClr val="000000"/>
                </a:solidFill>
                <a:latin typeface="Calibri" pitchFamily="34" charset="0"/>
                <a:cs typeface="Calibri" pitchFamily="34" charset="0"/>
              </a:rPr>
              <a:t> değişkeni vardır. A ve B çıkışı, (A.B) şeklinde yazılır.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VEYA (</a:t>
            </a:r>
            <a:r>
              <a:rPr lang="tr-TR" sz="2000" b="1" i="1" dirty="0" err="1">
                <a:solidFill>
                  <a:srgbClr val="000000"/>
                </a:solidFill>
                <a:latin typeface="Calibri" pitchFamily="34" charset="0"/>
                <a:cs typeface="Calibri" pitchFamily="34" charset="0"/>
              </a:rPr>
              <a:t>Or</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İşlemi</a:t>
            </a:r>
            <a:r>
              <a:rPr lang="tr-TR" sz="2000" b="1" i="1" dirty="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Veya işleminde A ve B gibi iki </a:t>
            </a:r>
            <a:r>
              <a:rPr lang="tr-TR" sz="2000" i="1" dirty="0" err="1">
                <a:solidFill>
                  <a:srgbClr val="000000"/>
                </a:solidFill>
                <a:latin typeface="Calibri" pitchFamily="34" charset="0"/>
                <a:cs typeface="Calibri" pitchFamily="34" charset="0"/>
              </a:rPr>
              <a:t>Boolean</a:t>
            </a:r>
            <a:r>
              <a:rPr lang="tr-TR" sz="2000" i="1" dirty="0">
                <a:solidFill>
                  <a:srgbClr val="000000"/>
                </a:solidFill>
                <a:latin typeface="Calibri" pitchFamily="34" charset="0"/>
                <a:cs typeface="Calibri" pitchFamily="34" charset="0"/>
              </a:rPr>
              <a:t> değişkeni vardır. (A+B) şeklinde yazılır.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Ve / Veya kullanımı</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2951302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FMA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«BOOLEAN MATEMATİĞİ»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1694984539"/>
              </p:ext>
            </p:extLst>
          </p:nvPr>
        </p:nvGraphicFramePr>
        <p:xfrm>
          <a:off x="545805" y="1439528"/>
          <a:ext cx="1931581" cy="2899726"/>
        </p:xfrm>
        <a:graphic>
          <a:graphicData uri="http://schemas.openxmlformats.org/drawingml/2006/table">
            <a:tbl>
              <a:tblPr firstRow="1" bandRow="1">
                <a:effectLst>
                  <a:innerShdw blurRad="114300">
                    <a:prstClr val="black"/>
                  </a:innerShdw>
                </a:effectLst>
                <a:tableStyleId>{5C22544A-7EE6-4342-B048-85BDC9FD1C3A}</a:tableStyleId>
              </a:tblPr>
              <a:tblGrid>
                <a:gridCol w="523128"/>
                <a:gridCol w="523128"/>
                <a:gridCol w="885325"/>
              </a:tblGrid>
              <a:tr h="499998">
                <a:tc>
                  <a:txBody>
                    <a:bodyPr/>
                    <a:lstStyle/>
                    <a:p>
                      <a:pPr algn="ctr"/>
                      <a:r>
                        <a:rPr lang="tr-TR" sz="2000" dirty="0" smtClean="0">
                          <a:latin typeface="Cambria" pitchFamily="18" charset="0"/>
                        </a:rPr>
                        <a:t>A</a:t>
                      </a:r>
                      <a:endParaRPr lang="tr-TR" sz="2000" dirty="0">
                        <a:latin typeface="Cambria" pitchFamily="18" charset="0"/>
                      </a:endParaRPr>
                    </a:p>
                  </a:txBody>
                  <a:tcPr anchor="ctr">
                    <a:solidFill>
                      <a:schemeClr val="bg2">
                        <a:lumMod val="75000"/>
                      </a:schemeClr>
                    </a:solidFill>
                  </a:tcPr>
                </a:tc>
                <a:tc>
                  <a:txBody>
                    <a:bodyPr/>
                    <a:lstStyle/>
                    <a:p>
                      <a:pPr algn="ctr"/>
                      <a:r>
                        <a:rPr lang="tr-TR" sz="2000" dirty="0" smtClean="0">
                          <a:latin typeface="Cambria" pitchFamily="18" charset="0"/>
                        </a:rPr>
                        <a:t>B</a:t>
                      </a:r>
                      <a:endParaRPr lang="tr-TR" sz="2000" dirty="0">
                        <a:latin typeface="Cambria" pitchFamily="18" charset="0"/>
                      </a:endParaRPr>
                    </a:p>
                  </a:txBody>
                  <a:tcPr anchor="ctr">
                    <a:solidFill>
                      <a:schemeClr val="bg2">
                        <a:lumMod val="75000"/>
                      </a:schemeClr>
                    </a:solidFill>
                  </a:tcPr>
                </a:tc>
                <a:tc>
                  <a:txBody>
                    <a:bodyPr/>
                    <a:lstStyle/>
                    <a:p>
                      <a:pPr algn="ctr"/>
                      <a:r>
                        <a:rPr lang="tr-TR" sz="2000" dirty="0" smtClean="0">
                          <a:latin typeface="Cambria" pitchFamily="18" charset="0"/>
                        </a:rPr>
                        <a:t>A.B</a:t>
                      </a:r>
                      <a:endParaRPr lang="tr-TR" sz="2000" dirty="0">
                        <a:latin typeface="Cambria" pitchFamily="18" charset="0"/>
                      </a:endParaRPr>
                    </a:p>
                  </a:txBody>
                  <a:tcPr anchor="ctr">
                    <a:solidFill>
                      <a:schemeClr val="bg2">
                        <a:lumMod val="75000"/>
                      </a:schemeClr>
                    </a:solidFill>
                  </a:tcPr>
                </a:tc>
              </a:tr>
              <a:tr h="1676332">
                <a:tc>
                  <a:txBody>
                    <a:bodyPr/>
                    <a:lstStyle/>
                    <a:p>
                      <a:pPr algn="ctr"/>
                      <a:r>
                        <a:rPr lang="tr-TR" sz="2000" dirty="0" smtClean="0">
                          <a:latin typeface="Cambria" pitchFamily="18" charset="0"/>
                        </a:rPr>
                        <a:t>0</a:t>
                      </a:r>
                    </a:p>
                    <a:p>
                      <a:pPr algn="ctr"/>
                      <a:r>
                        <a:rPr lang="tr-TR" sz="2000" dirty="0" smtClean="0">
                          <a:latin typeface="Cambria" pitchFamily="18" charset="0"/>
                        </a:rPr>
                        <a:t>0</a:t>
                      </a:r>
                    </a:p>
                    <a:p>
                      <a:pPr algn="ctr"/>
                      <a:r>
                        <a:rPr lang="tr-TR" sz="2000" dirty="0" smtClean="0">
                          <a:latin typeface="Cambria" pitchFamily="18" charset="0"/>
                        </a:rPr>
                        <a:t>1</a:t>
                      </a:r>
                    </a:p>
                    <a:p>
                      <a:pPr algn="ctr"/>
                      <a:r>
                        <a:rPr lang="tr-TR" sz="2000" dirty="0" smtClean="0">
                          <a:latin typeface="Cambria" pitchFamily="18" charset="0"/>
                        </a:rPr>
                        <a:t>1</a:t>
                      </a:r>
                      <a:endParaRPr lang="tr-TR" sz="2000" dirty="0">
                        <a:latin typeface="Cambria" pitchFamily="18" charset="0"/>
                      </a:endParaRPr>
                    </a:p>
                  </a:txBody>
                  <a:tcPr anchor="ctr">
                    <a:solidFill>
                      <a:schemeClr val="accent1">
                        <a:lumMod val="20000"/>
                        <a:lumOff val="80000"/>
                      </a:schemeClr>
                    </a:solidFill>
                  </a:tcPr>
                </a:tc>
                <a:tc>
                  <a:txBody>
                    <a:bodyPr/>
                    <a:lstStyle/>
                    <a:p>
                      <a:pPr algn="ctr"/>
                      <a:r>
                        <a:rPr lang="tr-TR" sz="2000" dirty="0" smtClean="0">
                          <a:latin typeface="Cambria" pitchFamily="18" charset="0"/>
                        </a:rPr>
                        <a:t>0</a:t>
                      </a:r>
                    </a:p>
                    <a:p>
                      <a:pPr algn="ctr"/>
                      <a:r>
                        <a:rPr lang="tr-TR" sz="2000" dirty="0" smtClean="0">
                          <a:latin typeface="Cambria" pitchFamily="18" charset="0"/>
                        </a:rPr>
                        <a:t>1</a:t>
                      </a:r>
                    </a:p>
                    <a:p>
                      <a:pPr algn="ctr"/>
                      <a:r>
                        <a:rPr lang="tr-TR" sz="2000" dirty="0" smtClean="0">
                          <a:latin typeface="Cambria" pitchFamily="18" charset="0"/>
                        </a:rPr>
                        <a:t>0</a:t>
                      </a:r>
                    </a:p>
                    <a:p>
                      <a:pPr algn="ctr"/>
                      <a:r>
                        <a:rPr lang="tr-TR" sz="2000" dirty="0" smtClean="0">
                          <a:latin typeface="Cambria" pitchFamily="18" charset="0"/>
                        </a:rPr>
                        <a:t>1</a:t>
                      </a:r>
                    </a:p>
                  </a:txBody>
                  <a:tcPr anchor="ctr">
                    <a:solidFill>
                      <a:schemeClr val="accent1">
                        <a:lumMod val="20000"/>
                        <a:lumOff val="80000"/>
                      </a:schemeClr>
                    </a:solidFill>
                  </a:tcPr>
                </a:tc>
                <a:tc>
                  <a:txBody>
                    <a:bodyPr/>
                    <a:lstStyle/>
                    <a:p>
                      <a:pPr algn="ctr"/>
                      <a:r>
                        <a:rPr lang="tr-TR" sz="2000" dirty="0" smtClean="0">
                          <a:latin typeface="Cambria" pitchFamily="18" charset="0"/>
                        </a:rPr>
                        <a:t>0</a:t>
                      </a:r>
                    </a:p>
                    <a:p>
                      <a:pPr algn="ctr"/>
                      <a:r>
                        <a:rPr lang="tr-TR" sz="2000" dirty="0" smtClean="0">
                          <a:latin typeface="Cambria" pitchFamily="18" charset="0"/>
                        </a:rPr>
                        <a:t>0</a:t>
                      </a:r>
                    </a:p>
                    <a:p>
                      <a:pPr algn="ctr"/>
                      <a:r>
                        <a:rPr lang="tr-TR" sz="2000" dirty="0" smtClean="0">
                          <a:latin typeface="Cambria" pitchFamily="18" charset="0"/>
                        </a:rPr>
                        <a:t>0</a:t>
                      </a:r>
                    </a:p>
                    <a:p>
                      <a:pPr algn="ctr"/>
                      <a:r>
                        <a:rPr lang="tr-TR" sz="2000" dirty="0" smtClean="0">
                          <a:latin typeface="Cambria" pitchFamily="18" charset="0"/>
                        </a:rPr>
                        <a:t>1</a:t>
                      </a:r>
                      <a:endParaRPr lang="tr-TR" sz="2000" dirty="0">
                        <a:latin typeface="Cambria" pitchFamily="18" charset="0"/>
                      </a:endParaRPr>
                    </a:p>
                  </a:txBody>
                  <a:tcPr anchor="ctr">
                    <a:solidFill>
                      <a:schemeClr val="accent1">
                        <a:lumMod val="20000"/>
                        <a:lumOff val="80000"/>
                      </a:schemeClr>
                    </a:solidFill>
                  </a:tcPr>
                </a:tc>
              </a:tr>
              <a:tr h="723396">
                <a:tc gridSpan="3">
                  <a:txBody>
                    <a:bodyPr/>
                    <a:lstStyle/>
                    <a:p>
                      <a:pPr algn="ctr"/>
                      <a:r>
                        <a:rPr lang="tr-TR" sz="1400" dirty="0" smtClean="0">
                          <a:latin typeface="Cambria" pitchFamily="18" charset="0"/>
                        </a:rPr>
                        <a:t>Lojik Ve (</a:t>
                      </a:r>
                      <a:r>
                        <a:rPr lang="tr-TR" sz="1400" dirty="0" err="1" smtClean="0">
                          <a:latin typeface="Cambria" pitchFamily="18" charset="0"/>
                        </a:rPr>
                        <a:t>and</a:t>
                      </a:r>
                      <a:r>
                        <a:rPr lang="tr-TR" sz="1400" dirty="0" smtClean="0">
                          <a:latin typeface="Cambria" pitchFamily="18" charset="0"/>
                        </a:rPr>
                        <a:t>) İşlemi</a:t>
                      </a:r>
                      <a:endParaRPr lang="tr-TR" sz="1400" dirty="0">
                        <a:latin typeface="Cambria" pitchFamily="18" charset="0"/>
                      </a:endParaRPr>
                    </a:p>
                  </a:txBody>
                  <a:tcPr anchor="ctr">
                    <a:solidFill>
                      <a:schemeClr val="bg1">
                        <a:lumMod val="85000"/>
                      </a:schemeClr>
                    </a:solidFill>
                  </a:tcPr>
                </a:tc>
                <a:tc hMerge="1">
                  <a:txBody>
                    <a:bodyPr/>
                    <a:lstStyle/>
                    <a:p>
                      <a:pPr algn="ctr"/>
                      <a:endParaRPr lang="tr-TR" sz="2000" dirty="0" smtClean="0">
                        <a:latin typeface="Cambria" pitchFamily="18" charset="0"/>
                      </a:endParaRPr>
                    </a:p>
                  </a:txBody>
                  <a:tcPr anchor="ctr">
                    <a:solidFill>
                      <a:schemeClr val="accent1">
                        <a:lumMod val="20000"/>
                        <a:lumOff val="80000"/>
                      </a:schemeClr>
                    </a:solidFill>
                  </a:tcPr>
                </a:tc>
                <a:tc hMerge="1">
                  <a:txBody>
                    <a:bodyPr/>
                    <a:lstStyle/>
                    <a:p>
                      <a:pPr algn="ctr"/>
                      <a:endParaRPr lang="tr-TR" sz="2000" dirty="0">
                        <a:latin typeface="Cambria" pitchFamily="18" charset="0"/>
                      </a:endParaRPr>
                    </a:p>
                  </a:txBody>
                  <a:tcPr anchor="ctr">
                    <a:solidFill>
                      <a:schemeClr val="accent1">
                        <a:lumMod val="20000"/>
                        <a:lumOff val="80000"/>
                      </a:schemeClr>
                    </a:solidFill>
                  </a:tcPr>
                </a:tc>
              </a:tr>
            </a:tbl>
          </a:graphicData>
        </a:graphic>
      </p:graphicFrame>
      <p:graphicFrame>
        <p:nvGraphicFramePr>
          <p:cNvPr id="10" name="Tablo 9"/>
          <p:cNvGraphicFramePr>
            <a:graphicFrameLocks noGrp="1"/>
          </p:cNvGraphicFramePr>
          <p:nvPr>
            <p:extLst>
              <p:ext uri="{D42A27DB-BD31-4B8C-83A1-F6EECF244321}">
                <p14:modId xmlns:p14="http://schemas.microsoft.com/office/powerpoint/2010/main" val="1056789494"/>
              </p:ext>
            </p:extLst>
          </p:nvPr>
        </p:nvGraphicFramePr>
        <p:xfrm>
          <a:off x="3038173" y="1428893"/>
          <a:ext cx="1931581" cy="2919822"/>
        </p:xfrm>
        <a:graphic>
          <a:graphicData uri="http://schemas.openxmlformats.org/drawingml/2006/table">
            <a:tbl>
              <a:tblPr firstRow="1" bandRow="1">
                <a:effectLst>
                  <a:innerShdw blurRad="114300">
                    <a:prstClr val="black"/>
                  </a:innerShdw>
                </a:effectLst>
                <a:tableStyleId>{5C22544A-7EE6-4342-B048-85BDC9FD1C3A}</a:tableStyleId>
              </a:tblPr>
              <a:tblGrid>
                <a:gridCol w="523128"/>
                <a:gridCol w="523128"/>
                <a:gridCol w="885325"/>
              </a:tblGrid>
              <a:tr h="508502">
                <a:tc>
                  <a:txBody>
                    <a:bodyPr/>
                    <a:lstStyle/>
                    <a:p>
                      <a:pPr algn="ctr"/>
                      <a:r>
                        <a:rPr lang="tr-TR" sz="2000" dirty="0" smtClean="0">
                          <a:latin typeface="Cambria" pitchFamily="18" charset="0"/>
                        </a:rPr>
                        <a:t>A</a:t>
                      </a:r>
                      <a:endParaRPr lang="tr-TR" sz="2000" dirty="0">
                        <a:latin typeface="Cambria" pitchFamily="18" charset="0"/>
                      </a:endParaRPr>
                    </a:p>
                  </a:txBody>
                  <a:tcPr anchor="ctr">
                    <a:solidFill>
                      <a:schemeClr val="bg2">
                        <a:lumMod val="75000"/>
                      </a:schemeClr>
                    </a:solidFill>
                  </a:tcPr>
                </a:tc>
                <a:tc>
                  <a:txBody>
                    <a:bodyPr/>
                    <a:lstStyle/>
                    <a:p>
                      <a:pPr algn="ctr"/>
                      <a:r>
                        <a:rPr lang="tr-TR" sz="2000" dirty="0" smtClean="0">
                          <a:latin typeface="Cambria" pitchFamily="18" charset="0"/>
                        </a:rPr>
                        <a:t>B</a:t>
                      </a:r>
                      <a:endParaRPr lang="tr-TR" sz="2000" dirty="0">
                        <a:latin typeface="Cambria" pitchFamily="18" charset="0"/>
                      </a:endParaRPr>
                    </a:p>
                  </a:txBody>
                  <a:tcPr anchor="ctr">
                    <a:solidFill>
                      <a:schemeClr val="bg2">
                        <a:lumMod val="75000"/>
                      </a:schemeClr>
                    </a:solidFill>
                  </a:tcPr>
                </a:tc>
                <a:tc>
                  <a:txBody>
                    <a:bodyPr/>
                    <a:lstStyle/>
                    <a:p>
                      <a:pPr algn="ctr"/>
                      <a:r>
                        <a:rPr lang="tr-TR" sz="2000" dirty="0" smtClean="0">
                          <a:latin typeface="Cambria" pitchFamily="18" charset="0"/>
                        </a:rPr>
                        <a:t>A+B</a:t>
                      </a:r>
                      <a:endParaRPr lang="tr-TR" sz="2000" dirty="0">
                        <a:latin typeface="Cambria" pitchFamily="18" charset="0"/>
                      </a:endParaRPr>
                    </a:p>
                  </a:txBody>
                  <a:tcPr anchor="ctr">
                    <a:solidFill>
                      <a:schemeClr val="bg2">
                        <a:lumMod val="75000"/>
                      </a:schemeClr>
                    </a:solidFill>
                  </a:tcPr>
                </a:tc>
              </a:tr>
              <a:tr h="1708018">
                <a:tc>
                  <a:txBody>
                    <a:bodyPr/>
                    <a:lstStyle/>
                    <a:p>
                      <a:pPr algn="ctr"/>
                      <a:r>
                        <a:rPr lang="tr-TR" sz="2000" dirty="0" smtClean="0">
                          <a:latin typeface="Cambria" pitchFamily="18" charset="0"/>
                        </a:rPr>
                        <a:t>0</a:t>
                      </a:r>
                    </a:p>
                    <a:p>
                      <a:pPr algn="ctr"/>
                      <a:r>
                        <a:rPr lang="tr-TR" sz="2000" dirty="0" smtClean="0">
                          <a:latin typeface="Cambria" pitchFamily="18" charset="0"/>
                        </a:rPr>
                        <a:t>0</a:t>
                      </a:r>
                    </a:p>
                    <a:p>
                      <a:pPr algn="ctr"/>
                      <a:r>
                        <a:rPr lang="tr-TR" sz="2000" dirty="0" smtClean="0">
                          <a:latin typeface="Cambria" pitchFamily="18" charset="0"/>
                        </a:rPr>
                        <a:t>1</a:t>
                      </a:r>
                    </a:p>
                    <a:p>
                      <a:pPr algn="ctr"/>
                      <a:r>
                        <a:rPr lang="tr-TR" sz="2000" dirty="0" smtClean="0">
                          <a:latin typeface="Cambria" pitchFamily="18" charset="0"/>
                        </a:rPr>
                        <a:t>1</a:t>
                      </a:r>
                      <a:endParaRPr lang="tr-TR" sz="2000" dirty="0">
                        <a:latin typeface="Cambria" pitchFamily="18" charset="0"/>
                      </a:endParaRPr>
                    </a:p>
                  </a:txBody>
                  <a:tcPr anchor="ctr">
                    <a:solidFill>
                      <a:schemeClr val="accent1">
                        <a:lumMod val="20000"/>
                        <a:lumOff val="80000"/>
                      </a:schemeClr>
                    </a:solidFill>
                  </a:tcPr>
                </a:tc>
                <a:tc>
                  <a:txBody>
                    <a:bodyPr/>
                    <a:lstStyle/>
                    <a:p>
                      <a:pPr algn="ctr"/>
                      <a:r>
                        <a:rPr lang="tr-TR" sz="2000" dirty="0" smtClean="0">
                          <a:latin typeface="Cambria" pitchFamily="18" charset="0"/>
                        </a:rPr>
                        <a:t>0</a:t>
                      </a:r>
                    </a:p>
                    <a:p>
                      <a:pPr algn="ctr"/>
                      <a:r>
                        <a:rPr lang="tr-TR" sz="2000" dirty="0" smtClean="0">
                          <a:latin typeface="Cambria" pitchFamily="18" charset="0"/>
                        </a:rPr>
                        <a:t>1</a:t>
                      </a:r>
                    </a:p>
                    <a:p>
                      <a:pPr algn="ctr"/>
                      <a:r>
                        <a:rPr lang="tr-TR" sz="2000" dirty="0" smtClean="0">
                          <a:latin typeface="Cambria" pitchFamily="18" charset="0"/>
                        </a:rPr>
                        <a:t>0</a:t>
                      </a:r>
                    </a:p>
                    <a:p>
                      <a:pPr algn="ctr"/>
                      <a:r>
                        <a:rPr lang="tr-TR" sz="2000" dirty="0" smtClean="0">
                          <a:latin typeface="Cambria" pitchFamily="18" charset="0"/>
                        </a:rPr>
                        <a:t>1</a:t>
                      </a:r>
                    </a:p>
                  </a:txBody>
                  <a:tcPr anchor="ctr">
                    <a:solidFill>
                      <a:schemeClr val="accent1">
                        <a:lumMod val="20000"/>
                        <a:lumOff val="80000"/>
                      </a:schemeClr>
                    </a:solidFill>
                  </a:tcPr>
                </a:tc>
                <a:tc>
                  <a:txBody>
                    <a:bodyPr/>
                    <a:lstStyle/>
                    <a:p>
                      <a:pPr algn="ctr"/>
                      <a:r>
                        <a:rPr lang="tr-TR" sz="2000" dirty="0" smtClean="0">
                          <a:latin typeface="Cambria" pitchFamily="18" charset="0"/>
                        </a:rPr>
                        <a:t>0</a:t>
                      </a:r>
                    </a:p>
                    <a:p>
                      <a:pPr algn="ctr"/>
                      <a:r>
                        <a:rPr lang="tr-TR" sz="2000" dirty="0" smtClean="0">
                          <a:latin typeface="Cambria" pitchFamily="18" charset="0"/>
                        </a:rPr>
                        <a:t>1</a:t>
                      </a:r>
                    </a:p>
                    <a:p>
                      <a:pPr algn="ctr"/>
                      <a:r>
                        <a:rPr lang="tr-TR" sz="2000" dirty="0" smtClean="0">
                          <a:latin typeface="Cambria" pitchFamily="18" charset="0"/>
                        </a:rPr>
                        <a:t>1</a:t>
                      </a:r>
                    </a:p>
                    <a:p>
                      <a:pPr algn="ctr"/>
                      <a:r>
                        <a:rPr lang="tr-TR" sz="2000" dirty="0" smtClean="0">
                          <a:latin typeface="Cambria" pitchFamily="18" charset="0"/>
                        </a:rPr>
                        <a:t>1</a:t>
                      </a:r>
                      <a:endParaRPr lang="tr-TR" sz="2000" dirty="0">
                        <a:latin typeface="Cambria" pitchFamily="18" charset="0"/>
                      </a:endParaRPr>
                    </a:p>
                  </a:txBody>
                  <a:tcPr anchor="ctr">
                    <a:solidFill>
                      <a:schemeClr val="accent1">
                        <a:lumMod val="20000"/>
                        <a:lumOff val="80000"/>
                      </a:schemeClr>
                    </a:solidFill>
                  </a:tcPr>
                </a:tc>
              </a:tr>
              <a:tr h="703302">
                <a:tc gridSpan="3">
                  <a:txBody>
                    <a:bodyPr/>
                    <a:lstStyle/>
                    <a:p>
                      <a:pPr algn="ctr"/>
                      <a:r>
                        <a:rPr lang="tr-TR" sz="1400" dirty="0" smtClean="0">
                          <a:latin typeface="Cambria" pitchFamily="18" charset="0"/>
                        </a:rPr>
                        <a:t>Lojik Veya (</a:t>
                      </a:r>
                      <a:r>
                        <a:rPr lang="tr-TR" sz="1400" dirty="0" err="1" smtClean="0">
                          <a:latin typeface="Cambria" pitchFamily="18" charset="0"/>
                        </a:rPr>
                        <a:t>or</a:t>
                      </a:r>
                      <a:r>
                        <a:rPr lang="tr-TR" sz="1400" dirty="0" smtClean="0">
                          <a:latin typeface="Cambria" pitchFamily="18" charset="0"/>
                        </a:rPr>
                        <a:t>) İşlemi</a:t>
                      </a:r>
                      <a:endParaRPr lang="tr-TR" sz="1400" dirty="0">
                        <a:latin typeface="Cambria" pitchFamily="18" charset="0"/>
                      </a:endParaRPr>
                    </a:p>
                  </a:txBody>
                  <a:tcPr anchor="ctr">
                    <a:solidFill>
                      <a:schemeClr val="bg1">
                        <a:lumMod val="85000"/>
                      </a:schemeClr>
                    </a:solidFill>
                  </a:tcPr>
                </a:tc>
                <a:tc hMerge="1">
                  <a:txBody>
                    <a:bodyPr/>
                    <a:lstStyle/>
                    <a:p>
                      <a:pPr algn="ctr"/>
                      <a:endParaRPr lang="tr-TR" sz="2000" dirty="0" smtClean="0">
                        <a:latin typeface="Cambria" pitchFamily="18" charset="0"/>
                      </a:endParaRPr>
                    </a:p>
                  </a:txBody>
                  <a:tcPr anchor="ctr">
                    <a:solidFill>
                      <a:schemeClr val="accent1">
                        <a:lumMod val="20000"/>
                        <a:lumOff val="80000"/>
                      </a:schemeClr>
                    </a:solidFill>
                  </a:tcPr>
                </a:tc>
                <a:tc hMerge="1">
                  <a:txBody>
                    <a:bodyPr/>
                    <a:lstStyle/>
                    <a:p>
                      <a:pPr algn="ctr"/>
                      <a:endParaRPr lang="tr-TR" sz="2000" dirty="0">
                        <a:latin typeface="Cambria" pitchFamily="18" charset="0"/>
                      </a:endParaRPr>
                    </a:p>
                  </a:txBody>
                  <a:tcPr anchor="ctr">
                    <a:solidFill>
                      <a:schemeClr val="accent1">
                        <a:lumMod val="20000"/>
                        <a:lumOff val="80000"/>
                      </a:schemeClr>
                    </a:solidFill>
                  </a:tcPr>
                </a:tc>
              </a:tr>
            </a:tbl>
          </a:graphicData>
        </a:graphic>
      </p:graphicFrame>
      <p:graphicFrame>
        <p:nvGraphicFramePr>
          <p:cNvPr id="11" name="Tablo 10"/>
          <p:cNvGraphicFramePr>
            <a:graphicFrameLocks noGrp="1"/>
          </p:cNvGraphicFramePr>
          <p:nvPr>
            <p:extLst>
              <p:ext uri="{D42A27DB-BD31-4B8C-83A1-F6EECF244321}">
                <p14:modId xmlns:p14="http://schemas.microsoft.com/office/powerpoint/2010/main" val="2449760616"/>
              </p:ext>
            </p:extLst>
          </p:nvPr>
        </p:nvGraphicFramePr>
        <p:xfrm>
          <a:off x="5501404" y="1418262"/>
          <a:ext cx="3153534" cy="2899728"/>
        </p:xfrm>
        <a:graphic>
          <a:graphicData uri="http://schemas.openxmlformats.org/drawingml/2006/table">
            <a:tbl>
              <a:tblPr firstRow="1" bandRow="1">
                <a:effectLst>
                  <a:innerShdw blurRad="114300">
                    <a:prstClr val="black"/>
                  </a:innerShdw>
                </a:effectLst>
                <a:tableStyleId>{5C22544A-7EE6-4342-B048-85BDC9FD1C3A}</a:tableStyleId>
              </a:tblPr>
              <a:tblGrid>
                <a:gridCol w="854068"/>
                <a:gridCol w="2299466"/>
              </a:tblGrid>
              <a:tr h="582558">
                <a:tc gridSpan="2">
                  <a:txBody>
                    <a:bodyPr/>
                    <a:lstStyle/>
                    <a:p>
                      <a:pPr algn="ctr"/>
                      <a:r>
                        <a:rPr lang="tr-TR" sz="2000" dirty="0" smtClean="0">
                          <a:latin typeface="Cambria" pitchFamily="18" charset="0"/>
                        </a:rPr>
                        <a:t>KURAL</a:t>
                      </a:r>
                      <a:endParaRPr lang="tr-TR" sz="2000" dirty="0">
                        <a:latin typeface="Cambria" pitchFamily="18" charset="0"/>
                      </a:endParaRPr>
                    </a:p>
                  </a:txBody>
                  <a:tcPr anchor="ctr">
                    <a:solidFill>
                      <a:schemeClr val="bg2">
                        <a:lumMod val="75000"/>
                      </a:schemeClr>
                    </a:solidFill>
                  </a:tcPr>
                </a:tc>
                <a:tc hMerge="1">
                  <a:txBody>
                    <a:bodyPr/>
                    <a:lstStyle/>
                    <a:p>
                      <a:pPr algn="ctr"/>
                      <a:endParaRPr lang="tr-TR" sz="2000" dirty="0">
                        <a:latin typeface="Cambria" pitchFamily="18" charset="0"/>
                      </a:endParaRPr>
                    </a:p>
                  </a:txBody>
                  <a:tcPr anchor="ctr">
                    <a:solidFill>
                      <a:schemeClr val="bg2">
                        <a:lumMod val="75000"/>
                      </a:schemeClr>
                    </a:solidFill>
                  </a:tcPr>
                </a:tc>
              </a:tr>
              <a:tr h="2317170">
                <a:tc>
                  <a:txBody>
                    <a:bodyPr/>
                    <a:lstStyle/>
                    <a:p>
                      <a:pPr algn="ctr"/>
                      <a:r>
                        <a:rPr lang="tr-TR" sz="2000" dirty="0" smtClean="0">
                          <a:latin typeface="Cambria" pitchFamily="18" charset="0"/>
                        </a:rPr>
                        <a:t>1.</a:t>
                      </a:r>
                    </a:p>
                    <a:p>
                      <a:pPr algn="ctr"/>
                      <a:r>
                        <a:rPr lang="tr-TR" sz="2000" dirty="0" smtClean="0">
                          <a:latin typeface="Cambria" pitchFamily="18" charset="0"/>
                        </a:rPr>
                        <a:t>2.</a:t>
                      </a:r>
                    </a:p>
                    <a:p>
                      <a:pPr algn="ctr"/>
                      <a:r>
                        <a:rPr lang="tr-TR" sz="2000" dirty="0" smtClean="0">
                          <a:latin typeface="Cambria" pitchFamily="18" charset="0"/>
                        </a:rPr>
                        <a:t>3.</a:t>
                      </a:r>
                    </a:p>
                    <a:p>
                      <a:pPr algn="ctr"/>
                      <a:r>
                        <a:rPr lang="tr-TR" sz="2000" dirty="0" smtClean="0">
                          <a:latin typeface="Cambria" pitchFamily="18" charset="0"/>
                        </a:rPr>
                        <a:t>4.</a:t>
                      </a:r>
                    </a:p>
                    <a:p>
                      <a:pPr algn="ctr"/>
                      <a:r>
                        <a:rPr lang="tr-TR" sz="2000" dirty="0" smtClean="0">
                          <a:latin typeface="Cambria" pitchFamily="18" charset="0"/>
                        </a:rPr>
                        <a:t>5.</a:t>
                      </a:r>
                    </a:p>
                    <a:p>
                      <a:pPr algn="ctr"/>
                      <a:r>
                        <a:rPr lang="tr-TR" sz="2000" dirty="0" smtClean="0">
                          <a:latin typeface="Cambria" pitchFamily="18" charset="0"/>
                        </a:rPr>
                        <a:t>6.</a:t>
                      </a:r>
                    </a:p>
                    <a:p>
                      <a:pPr algn="ctr"/>
                      <a:r>
                        <a:rPr lang="tr-TR" sz="2000" dirty="0" smtClean="0">
                          <a:latin typeface="Cambria" pitchFamily="18" charset="0"/>
                        </a:rPr>
                        <a:t>7.</a:t>
                      </a:r>
                    </a:p>
                  </a:txBody>
                  <a:tcPr anchor="ctr">
                    <a:solidFill>
                      <a:schemeClr val="accent1">
                        <a:lumMod val="20000"/>
                        <a:lumOff val="80000"/>
                      </a:schemeClr>
                    </a:solidFill>
                  </a:tcPr>
                </a:tc>
                <a:tc>
                  <a:txBody>
                    <a:bodyPr/>
                    <a:lstStyle/>
                    <a:p>
                      <a:pPr algn="l"/>
                      <a:r>
                        <a:rPr lang="tr-TR" sz="2000" dirty="0" smtClean="0">
                          <a:latin typeface="Cambria" pitchFamily="18" charset="0"/>
                        </a:rPr>
                        <a:t>A=0</a:t>
                      </a:r>
                      <a:r>
                        <a:rPr lang="tr-TR" sz="2000" baseline="0" dirty="0" smtClean="0">
                          <a:latin typeface="Cambria" pitchFamily="18" charset="0"/>
                        </a:rPr>
                        <a:t> veya A=1</a:t>
                      </a:r>
                    </a:p>
                    <a:p>
                      <a:pPr algn="l"/>
                      <a:r>
                        <a:rPr lang="tr-TR" sz="2000" baseline="0" dirty="0" smtClean="0">
                          <a:latin typeface="Cambria" pitchFamily="18" charset="0"/>
                        </a:rPr>
                        <a:t>0.0=0</a:t>
                      </a:r>
                    </a:p>
                    <a:p>
                      <a:pPr algn="l"/>
                      <a:r>
                        <a:rPr lang="tr-TR" sz="2000" baseline="0" dirty="0" smtClean="0">
                          <a:latin typeface="Cambria" pitchFamily="18" charset="0"/>
                        </a:rPr>
                        <a:t>1+1=1</a:t>
                      </a:r>
                    </a:p>
                    <a:p>
                      <a:pPr algn="l"/>
                      <a:r>
                        <a:rPr lang="tr-TR" sz="2000" baseline="0" dirty="0" smtClean="0">
                          <a:latin typeface="Cambria" pitchFamily="18" charset="0"/>
                        </a:rPr>
                        <a:t>0+0=0</a:t>
                      </a:r>
                    </a:p>
                    <a:p>
                      <a:pPr algn="l"/>
                      <a:r>
                        <a:rPr lang="tr-TR" sz="2000" baseline="0" dirty="0" smtClean="0">
                          <a:latin typeface="Cambria" pitchFamily="18" charset="0"/>
                        </a:rPr>
                        <a:t>1.1=1</a:t>
                      </a:r>
                    </a:p>
                    <a:p>
                      <a:pPr algn="l"/>
                      <a:r>
                        <a:rPr lang="tr-TR" sz="2000" baseline="0" dirty="0" smtClean="0">
                          <a:latin typeface="Cambria" pitchFamily="18" charset="0"/>
                        </a:rPr>
                        <a:t>1.0=0.1=0</a:t>
                      </a:r>
                    </a:p>
                    <a:p>
                      <a:pPr algn="l"/>
                      <a:r>
                        <a:rPr lang="tr-TR" sz="2000" baseline="0" dirty="0" smtClean="0">
                          <a:latin typeface="Cambria" pitchFamily="18" charset="0"/>
                        </a:rPr>
                        <a:t>1+0=0+1=1 </a:t>
                      </a:r>
                      <a:endParaRPr lang="tr-TR" sz="2000" dirty="0" smtClean="0">
                        <a:latin typeface="Cambria" pitchFamily="18" charset="0"/>
                      </a:endParaRPr>
                    </a:p>
                  </a:txBody>
                  <a:tcPr anchor="ctr">
                    <a:solidFill>
                      <a:schemeClr val="accent1">
                        <a:lumMod val="20000"/>
                        <a:lumOff val="80000"/>
                      </a:schemeClr>
                    </a:solidFill>
                  </a:tcPr>
                </a:tc>
              </a:tr>
            </a:tbl>
          </a:graphicData>
        </a:graphic>
      </p:graphicFrame>
    </p:spTree>
    <p:extLst>
      <p:ext uri="{BB962C8B-B14F-4D97-AF65-F5344CB8AC3E}">
        <p14:creationId xmlns:p14="http://schemas.microsoft.com/office/powerpoint/2010/main" val="2239526646"/>
      </p:ext>
    </p:extLst>
  </p:cSld>
  <p:clrMapOvr>
    <a:masterClrMapping/>
  </p:clrMapOvr>
  <p:transition>
    <p:fade/>
  </p:transition>
  <p:timing>
    <p:tnLst>
      <p:par>
        <p:cTn id="1" dur="indefinite" restart="never" nodeType="tmRoot"/>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FMA </a:t>
            </a: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«BOOLEAN MATEMATİĞİ»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1129805941"/>
              </p:ext>
            </p:extLst>
          </p:nvPr>
        </p:nvGraphicFramePr>
        <p:xfrm>
          <a:off x="652131" y="894886"/>
          <a:ext cx="5769934" cy="5873021"/>
        </p:xfrm>
        <a:graphic>
          <a:graphicData uri="http://schemas.openxmlformats.org/drawingml/2006/table">
            <a:tbl>
              <a:tblPr firstRow="1" bandRow="1">
                <a:effectLst>
                  <a:innerShdw blurRad="114300">
                    <a:prstClr val="black"/>
                  </a:innerShdw>
                </a:effectLst>
                <a:tableStyleId>{5C22544A-7EE6-4342-B048-85BDC9FD1C3A}</a:tableStyleId>
              </a:tblPr>
              <a:tblGrid>
                <a:gridCol w="623776"/>
                <a:gridCol w="5146158"/>
              </a:tblGrid>
              <a:tr h="386621">
                <a:tc gridSpan="2">
                  <a:txBody>
                    <a:bodyPr/>
                    <a:lstStyle/>
                    <a:p>
                      <a:pPr algn="ctr"/>
                      <a:r>
                        <a:rPr lang="tr-TR" sz="1600" dirty="0" smtClean="0">
                          <a:latin typeface="Cambria" pitchFamily="18" charset="0"/>
                        </a:rPr>
                        <a:t>TEOREM</a:t>
                      </a:r>
                      <a:endParaRPr lang="tr-TR" sz="1600" dirty="0">
                        <a:latin typeface="Cambria" pitchFamily="18" charset="0"/>
                      </a:endParaRPr>
                    </a:p>
                  </a:txBody>
                  <a:tcPr anchor="ctr">
                    <a:solidFill>
                      <a:schemeClr val="bg2">
                        <a:lumMod val="75000"/>
                      </a:schemeClr>
                    </a:solidFill>
                  </a:tcPr>
                </a:tc>
                <a:tc hMerge="1">
                  <a:txBody>
                    <a:bodyPr/>
                    <a:lstStyle/>
                    <a:p>
                      <a:pPr algn="ctr"/>
                      <a:endParaRPr lang="tr-TR" sz="2000" dirty="0">
                        <a:latin typeface="Cambria" pitchFamily="18" charset="0"/>
                      </a:endParaRPr>
                    </a:p>
                  </a:txBody>
                  <a:tcPr anchor="ctr">
                    <a:solidFill>
                      <a:schemeClr val="bg2">
                        <a:lumMod val="75000"/>
                      </a:schemeClr>
                    </a:solidFill>
                  </a:tcPr>
                </a:tc>
              </a:tr>
              <a:tr h="267661">
                <a:tc>
                  <a:txBody>
                    <a:bodyPr/>
                    <a:lstStyle/>
                    <a:p>
                      <a:pPr algn="ctr"/>
                      <a:r>
                        <a:rPr lang="tr-TR" sz="1200" b="1" dirty="0" smtClean="0">
                          <a:solidFill>
                            <a:schemeClr val="bg1"/>
                          </a:solidFill>
                          <a:latin typeface="Cambria" pitchFamily="18" charset="0"/>
                        </a:rPr>
                        <a:t>T1</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marL="0" algn="l" defTabSz="914400" rtl="0" eaLnBrk="1" latinLnBrk="0" hangingPunct="1"/>
                      <a:r>
                        <a:rPr lang="tr-TR" sz="1200" b="0" kern="1200" dirty="0" err="1" smtClean="0">
                          <a:solidFill>
                            <a:schemeClr val="dk1"/>
                          </a:solidFill>
                          <a:latin typeface="Cambria" pitchFamily="18" charset="0"/>
                          <a:ea typeface="+mn-ea"/>
                          <a:cs typeface="+mn-cs"/>
                        </a:rPr>
                        <a:t>Commutative</a:t>
                      </a:r>
                      <a:r>
                        <a:rPr lang="tr-TR" sz="1200" b="0" kern="1200" dirty="0" smtClean="0">
                          <a:solidFill>
                            <a:schemeClr val="dk1"/>
                          </a:solidFill>
                          <a:latin typeface="Cambria" pitchFamily="18" charset="0"/>
                          <a:ea typeface="+mn-ea"/>
                          <a:cs typeface="+mn-cs"/>
                        </a:rPr>
                        <a:t> Kanunu </a:t>
                      </a:r>
                      <a:r>
                        <a:rPr lang="tr-TR" sz="1200" b="1" kern="1200" dirty="0" err="1" smtClean="0">
                          <a:solidFill>
                            <a:schemeClr val="tx1"/>
                          </a:solidFill>
                          <a:latin typeface="Cambria" pitchFamily="18" charset="0"/>
                          <a:ea typeface="+mn-ea"/>
                          <a:cs typeface="+mn-cs"/>
                        </a:rPr>
                        <a:t>Değişebilirlik</a:t>
                      </a:r>
                      <a:endParaRPr lang="tr-TR" sz="1200" b="1" kern="1200" dirty="0" smtClean="0">
                        <a:solidFill>
                          <a:schemeClr val="tx1"/>
                        </a:solidFill>
                        <a:latin typeface="Cambria" pitchFamily="18" charset="0"/>
                        <a:ea typeface="+mn-ea"/>
                        <a:cs typeface="+mn-cs"/>
                      </a:endParaRP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a:t>
                      </a:r>
                      <a:r>
                        <a:rPr lang="tr-TR" sz="1200" b="1" baseline="0" dirty="0" smtClean="0">
                          <a:latin typeface="Cambria" pitchFamily="18" charset="0"/>
                        </a:rPr>
                        <a:t>+B = B+A</a:t>
                      </a:r>
                      <a:endParaRPr lang="tr-TR" sz="1200" b="1" dirty="0" smtClean="0">
                        <a:latin typeface="Cambria" pitchFamily="18" charset="0"/>
                      </a:endParaRP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 = B.A</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T2</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0" dirty="0" err="1" smtClean="0">
                          <a:latin typeface="Cambria" pitchFamily="18" charset="0"/>
                        </a:rPr>
                        <a:t>Associative</a:t>
                      </a:r>
                      <a:r>
                        <a:rPr lang="tr-TR" sz="1200" b="0" dirty="0" smtClean="0">
                          <a:latin typeface="Cambria" pitchFamily="18" charset="0"/>
                        </a:rPr>
                        <a:t> Kanunu </a:t>
                      </a:r>
                      <a:r>
                        <a:rPr lang="tr-TR" sz="1200" b="1" dirty="0" smtClean="0">
                          <a:latin typeface="Cambria" pitchFamily="18" charset="0"/>
                        </a:rPr>
                        <a:t>Birleşme</a:t>
                      </a: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(A+B)+C</a:t>
                      </a:r>
                      <a:r>
                        <a:rPr lang="tr-TR" sz="1200" b="1" baseline="0" dirty="0" smtClean="0">
                          <a:latin typeface="Cambria" pitchFamily="18" charset="0"/>
                        </a:rPr>
                        <a:t> = A+(B+C)</a:t>
                      </a:r>
                      <a:endParaRPr lang="tr-TR" sz="1200" b="1" dirty="0" smtClean="0">
                        <a:latin typeface="Cambria" pitchFamily="18" charset="0"/>
                      </a:endParaRP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(A.B).C = A.(B.C)</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T3</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0" dirty="0" err="1" smtClean="0">
                          <a:latin typeface="Cambria" pitchFamily="18" charset="0"/>
                        </a:rPr>
                        <a:t>Distributive</a:t>
                      </a:r>
                      <a:r>
                        <a:rPr lang="tr-TR" sz="1200" b="0" dirty="0" smtClean="0">
                          <a:latin typeface="Cambria" pitchFamily="18" charset="0"/>
                        </a:rPr>
                        <a:t> Kanunu </a:t>
                      </a:r>
                      <a:r>
                        <a:rPr lang="tr-TR" sz="1200" b="1" dirty="0" smtClean="0">
                          <a:latin typeface="Cambria" pitchFamily="18" charset="0"/>
                        </a:rPr>
                        <a:t>Dağılma</a:t>
                      </a: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A.(B+C) = A.B+A.C</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A+(B.C)</a:t>
                      </a:r>
                      <a:r>
                        <a:rPr lang="tr-TR" sz="1200" b="1" baseline="0" dirty="0" smtClean="0">
                          <a:latin typeface="Cambria" pitchFamily="18" charset="0"/>
                        </a:rPr>
                        <a:t> = (A+B) (A+C)</a:t>
                      </a:r>
                      <a:endParaRPr lang="tr-TR" sz="1200" b="1" dirty="0" smtClean="0">
                        <a:latin typeface="Cambria" pitchFamily="18" charset="0"/>
                      </a:endParaRP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T4</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0" dirty="0" smtClean="0">
                          <a:latin typeface="Cambria" pitchFamily="18" charset="0"/>
                        </a:rPr>
                        <a:t>Identity</a:t>
                      </a:r>
                      <a:r>
                        <a:rPr lang="tr-TR" sz="1200" b="0" baseline="0" dirty="0" smtClean="0">
                          <a:latin typeface="Cambria" pitchFamily="18" charset="0"/>
                        </a:rPr>
                        <a:t> Kanunu </a:t>
                      </a:r>
                      <a:r>
                        <a:rPr lang="tr-TR" sz="1200" b="1" baseline="0" dirty="0" smtClean="0">
                          <a:latin typeface="Cambria" pitchFamily="18" charset="0"/>
                        </a:rPr>
                        <a:t>Özdeşlik</a:t>
                      </a:r>
                      <a:endParaRPr lang="tr-TR" sz="1200" b="1" dirty="0" smtClean="0">
                        <a:latin typeface="Cambria" pitchFamily="18" charset="0"/>
                      </a:endParaRP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A+A = A</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A.A = A</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T6</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0" dirty="0" err="1" smtClean="0">
                          <a:latin typeface="Cambria" pitchFamily="18" charset="0"/>
                        </a:rPr>
                        <a:t>Redudance</a:t>
                      </a:r>
                      <a:r>
                        <a:rPr lang="tr-TR" sz="1200" b="0" dirty="0" smtClean="0">
                          <a:latin typeface="Cambria" pitchFamily="18" charset="0"/>
                        </a:rPr>
                        <a:t> Kanunu </a:t>
                      </a:r>
                      <a:r>
                        <a:rPr lang="tr-TR" sz="1200" b="1" dirty="0" smtClean="0">
                          <a:latin typeface="Cambria" pitchFamily="18" charset="0"/>
                        </a:rPr>
                        <a:t>Fazlalık Yasası</a:t>
                      </a: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A.(A+B) = A</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T7</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0" dirty="0" err="1" smtClean="0">
                          <a:latin typeface="Cambria" pitchFamily="18" charset="0"/>
                        </a:rPr>
                        <a:t>Absorpsiyon</a:t>
                      </a:r>
                      <a:r>
                        <a:rPr lang="tr-TR" sz="1200" b="0" baseline="0" dirty="0" smtClean="0">
                          <a:latin typeface="Cambria" pitchFamily="18" charset="0"/>
                        </a:rPr>
                        <a:t> Kanunu </a:t>
                      </a:r>
                      <a:r>
                        <a:rPr lang="tr-TR" sz="1200" b="1" baseline="0" dirty="0" smtClean="0">
                          <a:latin typeface="Cambria" pitchFamily="18" charset="0"/>
                        </a:rPr>
                        <a:t>Soğurma</a:t>
                      </a:r>
                      <a:endParaRPr lang="tr-TR" sz="1200" b="1" dirty="0" smtClean="0">
                        <a:latin typeface="Cambria" pitchFamily="18" charset="0"/>
                      </a:endParaRP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(A.B)+A = A</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(A+B).B = B</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T8</a:t>
                      </a:r>
                      <a:endParaRPr lang="tr-TR" sz="1200" b="1" dirty="0">
                        <a:solidFill>
                          <a:schemeClr val="bg1"/>
                        </a:solidFill>
                        <a:latin typeface="Cambria" pitchFamily="18" charset="0"/>
                      </a:endParaRPr>
                    </a:p>
                  </a:txBody>
                  <a:tcPr anchor="ctr">
                    <a:solidFill>
                      <a:schemeClr val="bg1">
                        <a:lumMod val="65000"/>
                      </a:schemeClr>
                    </a:solidFill>
                  </a:tcPr>
                </a:tc>
                <a:tc>
                  <a:txBody>
                    <a:bodyPr/>
                    <a:lstStyle/>
                    <a:p>
                      <a:pPr algn="l"/>
                      <a:r>
                        <a:rPr lang="tr-TR" sz="1200" b="1" dirty="0" smtClean="0">
                          <a:latin typeface="Cambria" pitchFamily="18" charset="0"/>
                        </a:rPr>
                        <a:t>Morgan Teoremi</a:t>
                      </a:r>
                    </a:p>
                  </a:txBody>
                  <a:tcPr anchor="ctr">
                    <a:solidFill>
                      <a:schemeClr val="bg1">
                        <a:lumMod val="65000"/>
                      </a:schemeClr>
                    </a:solidFill>
                  </a:tcPr>
                </a:tc>
              </a:tr>
              <a:tr h="267661">
                <a:tc>
                  <a:txBody>
                    <a:bodyPr/>
                    <a:lstStyle/>
                    <a:p>
                      <a:pPr algn="ctr"/>
                      <a:r>
                        <a:rPr lang="tr-TR" sz="1200" b="1" dirty="0" smtClean="0">
                          <a:solidFill>
                            <a:schemeClr val="bg1"/>
                          </a:solidFill>
                          <a:latin typeface="Cambria" pitchFamily="18" charset="0"/>
                        </a:rPr>
                        <a:t>A</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 = (A.B)</a:t>
                      </a:r>
                    </a:p>
                  </a:txBody>
                  <a:tcPr anchor="ctr">
                    <a:solidFill>
                      <a:schemeClr val="accent1">
                        <a:lumMod val="20000"/>
                        <a:lumOff val="80000"/>
                      </a:schemeClr>
                    </a:solidFill>
                  </a:tcPr>
                </a:tc>
              </a:tr>
              <a:tr h="267661">
                <a:tc>
                  <a:txBody>
                    <a:bodyPr/>
                    <a:lstStyle/>
                    <a:p>
                      <a:pPr algn="ctr"/>
                      <a:r>
                        <a:rPr lang="tr-TR" sz="1200" b="1" dirty="0" smtClean="0">
                          <a:solidFill>
                            <a:schemeClr val="bg1"/>
                          </a:solidFill>
                          <a:latin typeface="Cambria" pitchFamily="18" charset="0"/>
                        </a:rPr>
                        <a:t>B</a:t>
                      </a:r>
                      <a:endParaRPr lang="tr-TR" sz="1200" b="1" dirty="0">
                        <a:solidFill>
                          <a:schemeClr val="bg1"/>
                        </a:solidFill>
                        <a:latin typeface="Cambria" pitchFamily="18" charset="0"/>
                      </a:endParaRPr>
                    </a:p>
                  </a:txBody>
                  <a:tcPr anchor="ctr">
                    <a:solidFill>
                      <a:srgbClr val="00B050"/>
                    </a:solidFill>
                  </a:tcPr>
                </a:tc>
                <a:tc>
                  <a:txBody>
                    <a:bodyPr/>
                    <a:lstStyle/>
                    <a:p>
                      <a:pPr algn="l"/>
                      <a:r>
                        <a:rPr lang="tr-TR" sz="1200" b="1" dirty="0" smtClean="0">
                          <a:latin typeface="Cambria" pitchFamily="18" charset="0"/>
                        </a:rPr>
                        <a:t>(A.B) = (A+B)</a:t>
                      </a:r>
                    </a:p>
                  </a:txBody>
                  <a:tcPr anchor="ctr">
                    <a:solidFill>
                      <a:schemeClr val="accent1">
                        <a:lumMod val="20000"/>
                        <a:lumOff val="80000"/>
                      </a:schemeClr>
                    </a:solidFill>
                  </a:tcPr>
                </a:tc>
              </a:tr>
            </a:tbl>
          </a:graphicData>
        </a:graphic>
      </p:graphicFrame>
    </p:spTree>
    <p:extLst>
      <p:ext uri="{BB962C8B-B14F-4D97-AF65-F5344CB8AC3E}">
        <p14:creationId xmlns:p14="http://schemas.microsoft.com/office/powerpoint/2010/main" val="2441353212"/>
      </p:ext>
    </p:extLst>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KONTROL VE DÜZELTİCİ FAALİYETLER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pSp>
        <p:nvGrpSpPr>
          <p:cNvPr id="43" name="Grup 42"/>
          <p:cNvGrpSpPr/>
          <p:nvPr/>
        </p:nvGrpSpPr>
        <p:grpSpPr>
          <a:xfrm>
            <a:off x="2625593" y="2912861"/>
            <a:ext cx="2695575" cy="1651877"/>
            <a:chOff x="4699195" y="2411903"/>
            <a:chExt cx="2262757" cy="1382233"/>
          </a:xfrm>
        </p:grpSpPr>
        <p:sp>
          <p:nvSpPr>
            <p:cNvPr id="44" name="Paralelkenar 43"/>
            <p:cNvSpPr/>
            <p:nvPr/>
          </p:nvSpPr>
          <p:spPr>
            <a:xfrm>
              <a:off x="4699195" y="2411903"/>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6" name="Metin kutusu 45"/>
            <p:cNvSpPr txBox="1"/>
            <p:nvPr/>
          </p:nvSpPr>
          <p:spPr>
            <a:xfrm>
              <a:off x="4832098" y="2583203"/>
              <a:ext cx="2030819" cy="1004393"/>
            </a:xfrm>
            <a:prstGeom prst="rect">
              <a:avLst/>
            </a:prstGeom>
            <a:noFill/>
          </p:spPr>
          <p:txBody>
            <a:bodyPr wrap="square" rtlCol="0">
              <a:spAutoFit/>
            </a:bodyPr>
            <a:lstStyle/>
            <a:p>
              <a:pPr algn="ctr"/>
              <a:r>
                <a:rPr lang="tr-TR" sz="2400" b="1" i="1" dirty="0">
                  <a:solidFill>
                    <a:srgbClr val="000000"/>
                  </a:solidFill>
                  <a:latin typeface="Calibri" pitchFamily="34" charset="0"/>
                  <a:cs typeface="Calibri" pitchFamily="34" charset="0"/>
                </a:rPr>
                <a:t>KONTROL VE DÜZELTİCİ FAALİYETLER</a:t>
              </a:r>
            </a:p>
          </p:txBody>
        </p:sp>
      </p:grpSp>
      <p:sp>
        <p:nvSpPr>
          <p:cNvPr id="3" name="Şeritli Sağ Ok 2"/>
          <p:cNvSpPr/>
          <p:nvPr/>
        </p:nvSpPr>
        <p:spPr>
          <a:xfrm rot="5400000">
            <a:off x="3806953" y="2306340"/>
            <a:ext cx="471968" cy="637323"/>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9" name="Metin kutusu 48"/>
          <p:cNvSpPr txBox="1"/>
          <p:nvPr/>
        </p:nvSpPr>
        <p:spPr>
          <a:xfrm>
            <a:off x="2419351" y="1970955"/>
            <a:ext cx="3179252"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Uygulama ve İşletme</a:t>
            </a:r>
            <a:endParaRPr lang="tr-TR" sz="2000" b="1" i="1" dirty="0">
              <a:solidFill>
                <a:srgbClr val="000000"/>
              </a:solidFill>
              <a:latin typeface="Calibri" pitchFamily="34" charset="0"/>
              <a:cs typeface="Calibri" pitchFamily="34" charset="0"/>
            </a:endParaRPr>
          </a:p>
        </p:txBody>
      </p:sp>
      <p:sp>
        <p:nvSpPr>
          <p:cNvPr id="50" name="Şeritli Sağ Ok 49"/>
          <p:cNvSpPr/>
          <p:nvPr/>
        </p:nvSpPr>
        <p:spPr>
          <a:xfrm>
            <a:off x="2266950" y="3418899"/>
            <a:ext cx="496294" cy="610176"/>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1" name="Metin kutusu 50"/>
          <p:cNvSpPr txBox="1"/>
          <p:nvPr/>
        </p:nvSpPr>
        <p:spPr>
          <a:xfrm>
            <a:off x="1010314" y="3523932"/>
            <a:ext cx="1256636" cy="400110"/>
          </a:xfrm>
          <a:prstGeom prst="rect">
            <a:avLst/>
          </a:prstGeom>
          <a:noFill/>
        </p:spPr>
        <p:txBody>
          <a:bodyPr wrap="square" rtlCol="0">
            <a:spAutoFit/>
          </a:bodyPr>
          <a:lstStyle/>
          <a:p>
            <a:pPr algn="r"/>
            <a:r>
              <a:rPr lang="tr-TR" sz="2000" b="1" i="1" dirty="0" smtClean="0">
                <a:solidFill>
                  <a:srgbClr val="000000"/>
                </a:solidFill>
                <a:latin typeface="Calibri" pitchFamily="34" charset="0"/>
                <a:cs typeface="Calibri" pitchFamily="34" charset="0"/>
              </a:rPr>
              <a:t>Tetkik</a:t>
            </a:r>
            <a:endParaRPr lang="tr-TR" sz="2000" b="1" i="1" dirty="0">
              <a:solidFill>
                <a:srgbClr val="000000"/>
              </a:solidFill>
              <a:latin typeface="Calibri" pitchFamily="34" charset="0"/>
              <a:cs typeface="Calibri" pitchFamily="34" charset="0"/>
            </a:endParaRPr>
          </a:p>
        </p:txBody>
      </p:sp>
      <p:sp>
        <p:nvSpPr>
          <p:cNvPr id="56" name="Şeritli Sağ Ok 55"/>
          <p:cNvSpPr/>
          <p:nvPr/>
        </p:nvSpPr>
        <p:spPr>
          <a:xfrm rot="16200000">
            <a:off x="3659330" y="4593629"/>
            <a:ext cx="575347" cy="638694"/>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7" name="Şeritli Sağ Ok 56"/>
          <p:cNvSpPr/>
          <p:nvPr/>
        </p:nvSpPr>
        <p:spPr>
          <a:xfrm rot="10800000">
            <a:off x="5147881" y="3585526"/>
            <a:ext cx="500444" cy="561595"/>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8" name="Metin kutusu 57"/>
          <p:cNvSpPr txBox="1"/>
          <p:nvPr/>
        </p:nvSpPr>
        <p:spPr>
          <a:xfrm>
            <a:off x="2587575" y="5200650"/>
            <a:ext cx="2880930"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Yönetimin Gözden Geçirilmesi</a:t>
            </a:r>
            <a:endParaRPr lang="tr-TR" sz="2000" b="1" i="1" dirty="0">
              <a:solidFill>
                <a:srgbClr val="000000"/>
              </a:solidFill>
              <a:latin typeface="Calibri" pitchFamily="34" charset="0"/>
              <a:cs typeface="Calibri" pitchFamily="34" charset="0"/>
            </a:endParaRPr>
          </a:p>
        </p:txBody>
      </p:sp>
      <p:sp>
        <p:nvSpPr>
          <p:cNvPr id="59" name="Metin kutusu 58"/>
          <p:cNvSpPr txBox="1"/>
          <p:nvPr/>
        </p:nvSpPr>
        <p:spPr>
          <a:xfrm>
            <a:off x="5606058" y="3477461"/>
            <a:ext cx="3284359"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Performans Ölçümleri-İzleme</a:t>
            </a:r>
          </a:p>
          <a:p>
            <a:pPr algn="ctr"/>
            <a:r>
              <a:rPr lang="tr-TR" sz="2000" b="1" i="1" dirty="0" smtClean="0">
                <a:solidFill>
                  <a:srgbClr val="000000"/>
                </a:solidFill>
                <a:latin typeface="Calibri" pitchFamily="34" charset="0"/>
                <a:cs typeface="Calibri" pitchFamily="34" charset="0"/>
              </a:rPr>
              <a:t>Geri Besleme (Feedback)</a:t>
            </a:r>
            <a:endParaRPr lang="tr-TR" sz="2000" b="1"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2705489582"/>
      </p:ext>
    </p:extLst>
  </p:cSld>
  <p:clrMapOvr>
    <a:masterClrMapping/>
  </p:clrMapOvr>
  <p:transition>
    <p:fade/>
  </p:transition>
  <p:timing>
    <p:tnLst>
      <p:par>
        <p:cT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 «İŞLEM BASİTLEŞTİRİLMESİ»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i="1" dirty="0" smtClean="0">
                <a:solidFill>
                  <a:srgbClr val="000000"/>
                </a:solidFill>
                <a:latin typeface="Calibri" pitchFamily="34" charset="0"/>
                <a:cs typeface="Calibri" pitchFamily="34" charset="0"/>
              </a:rPr>
              <a:t>Çeşitli </a:t>
            </a:r>
            <a:r>
              <a:rPr lang="tr-TR" sz="2000" i="1" dirty="0">
                <a:solidFill>
                  <a:srgbClr val="000000"/>
                </a:solidFill>
                <a:latin typeface="Calibri" pitchFamily="34" charset="0"/>
                <a:cs typeface="Calibri" pitchFamily="34" charset="0"/>
              </a:rPr>
              <a:t>karmaşık işlemler teoremlerden faydalanılarak basitleştirilebilir.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Dolayısıyla aynı işlem birçok mantık kapısı yerine az kapı kullanılarak gerçekleştirilebilir. </a:t>
            </a: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Böylece hata ağacı üzerinde hatalar daha basit olarak görülebilir. (Minimal </a:t>
            </a:r>
            <a:r>
              <a:rPr lang="tr-TR" sz="2000" i="1" dirty="0" err="1">
                <a:solidFill>
                  <a:srgbClr val="000000"/>
                </a:solidFill>
                <a:latin typeface="Calibri" pitchFamily="34" charset="0"/>
                <a:cs typeface="Calibri" pitchFamily="34" charset="0"/>
              </a:rPr>
              <a:t>Cut</a:t>
            </a:r>
            <a:r>
              <a:rPr lang="tr-TR" sz="2000" i="1" dirty="0">
                <a:solidFill>
                  <a:srgbClr val="000000"/>
                </a:solidFill>
                <a:latin typeface="Calibri" pitchFamily="34" charset="0"/>
                <a:cs typeface="Calibri" pitchFamily="34" charset="0"/>
              </a:rPr>
              <a:t> Set).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err="1">
                <a:solidFill>
                  <a:srgbClr val="000000"/>
                </a:solidFill>
                <a:latin typeface="Calibri" pitchFamily="34" charset="0"/>
                <a:cs typeface="Calibri" pitchFamily="34" charset="0"/>
              </a:rPr>
              <a:t>Cut</a:t>
            </a:r>
            <a:r>
              <a:rPr lang="tr-TR" sz="2000" i="1" dirty="0">
                <a:solidFill>
                  <a:srgbClr val="000000"/>
                </a:solidFill>
                <a:latin typeface="Calibri" pitchFamily="34" charset="0"/>
                <a:cs typeface="Calibri" pitchFamily="34" charset="0"/>
              </a:rPr>
              <a:t> Set’in bulunması ve Minimal </a:t>
            </a:r>
            <a:r>
              <a:rPr lang="tr-TR" sz="2000" i="1" dirty="0" err="1">
                <a:solidFill>
                  <a:srgbClr val="000000"/>
                </a:solidFill>
                <a:latin typeface="Calibri" pitchFamily="34" charset="0"/>
                <a:cs typeface="Calibri" pitchFamily="34" charset="0"/>
              </a:rPr>
              <a:t>Cut</a:t>
            </a:r>
            <a:r>
              <a:rPr lang="tr-TR" sz="2000" i="1" dirty="0">
                <a:solidFill>
                  <a:srgbClr val="000000"/>
                </a:solidFill>
                <a:latin typeface="Calibri" pitchFamily="34" charset="0"/>
                <a:cs typeface="Calibri" pitchFamily="34" charset="0"/>
              </a:rPr>
              <a:t> Set’e indirgenmesi için </a:t>
            </a:r>
            <a:r>
              <a:rPr lang="tr-TR" sz="2000" i="1" dirty="0" err="1">
                <a:solidFill>
                  <a:srgbClr val="000000"/>
                </a:solidFill>
                <a:latin typeface="Calibri" pitchFamily="34" charset="0"/>
                <a:cs typeface="Calibri" pitchFamily="34" charset="0"/>
              </a:rPr>
              <a:t>Boolean</a:t>
            </a:r>
            <a:r>
              <a:rPr lang="tr-TR" sz="2000" i="1" dirty="0">
                <a:solidFill>
                  <a:srgbClr val="000000"/>
                </a:solidFill>
                <a:latin typeface="Calibri" pitchFamily="34" charset="0"/>
                <a:cs typeface="Calibri" pitchFamily="34" charset="0"/>
              </a:rPr>
              <a:t> matematiği </a:t>
            </a:r>
            <a:r>
              <a:rPr lang="tr-TR" sz="2000" i="1" dirty="0" smtClean="0">
                <a:solidFill>
                  <a:srgbClr val="000000"/>
                </a:solidFill>
                <a:latin typeface="Calibri" pitchFamily="34" charset="0"/>
                <a:cs typeface="Calibri" pitchFamily="34" charset="0"/>
              </a:rPr>
              <a:t>kullanılır.</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14405667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FMA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«MİNİMAL CUT SET ARAŞTIRMASI»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r>
              <a:rPr lang="tr-TR" sz="2000" i="1" dirty="0" smtClean="0">
                <a:solidFill>
                  <a:srgbClr val="000000"/>
                </a:solidFill>
                <a:latin typeface="Calibri" pitchFamily="34" charset="0"/>
                <a:cs typeface="Calibri" pitchFamily="34" charset="0"/>
              </a:rPr>
              <a:t>1</a:t>
            </a:r>
            <a:r>
              <a:rPr lang="tr-TR" sz="2000" i="1" dirty="0">
                <a:solidFill>
                  <a:srgbClr val="000000"/>
                </a:solidFill>
                <a:latin typeface="Calibri" pitchFamily="34" charset="0"/>
                <a:cs typeface="Calibri" pitchFamily="34" charset="0"/>
              </a:rPr>
              <a:t>. Hata ağacındaki, zirve olaya “T” harfi verilir.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a:solidFill>
                  <a:srgbClr val="000000"/>
                </a:solidFill>
                <a:latin typeface="Calibri" pitchFamily="34" charset="0"/>
                <a:cs typeface="Calibri" pitchFamily="34" charset="0"/>
              </a:rPr>
              <a:t>2. Zirve olayın altıdaki, birbirine mantık kapıları ile bağlı basit olaylara “T1” ‘den başlamak kaydıyla harf verilir.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a:solidFill>
                  <a:srgbClr val="000000"/>
                </a:solidFill>
                <a:latin typeface="Calibri" pitchFamily="34" charset="0"/>
                <a:cs typeface="Calibri" pitchFamily="34" charset="0"/>
              </a:rPr>
              <a:t>3. Zirve olayın altındaki birbirine mantık kapıları ile bağlı esas olaylara “A” ‘dan başlamak üzere harf </a:t>
            </a:r>
            <a:r>
              <a:rPr lang="tr-TR" sz="2000" i="1" dirty="0" smtClean="0">
                <a:solidFill>
                  <a:srgbClr val="000000"/>
                </a:solidFill>
                <a:latin typeface="Calibri" pitchFamily="34" charset="0"/>
                <a:cs typeface="Calibri" pitchFamily="34" charset="0"/>
              </a:rPr>
              <a:t>verilir. </a:t>
            </a:r>
            <a:r>
              <a:rPr lang="tr-TR" sz="2000" i="1" dirty="0">
                <a:solidFill>
                  <a:srgbClr val="000000"/>
                </a:solidFill>
                <a:latin typeface="Calibri" pitchFamily="34" charset="0"/>
                <a:cs typeface="Calibri" pitchFamily="34" charset="0"/>
              </a:rPr>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a:solidFill>
                  <a:srgbClr val="000000"/>
                </a:solidFill>
                <a:latin typeface="Calibri" pitchFamily="34" charset="0"/>
                <a:cs typeface="Calibri" pitchFamily="34" charset="0"/>
              </a:rPr>
              <a:t>4. Zirve olayın altındaki mantık kapılarına herhangi bir harf veya sayı verilmez.</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2498559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Dikdörtgen 37"/>
          <p:cNvSpPr/>
          <p:nvPr/>
        </p:nvSpPr>
        <p:spPr>
          <a:xfrm>
            <a:off x="5065569" y="340484"/>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59" name="Akış Çizelgesi: Gecikme 58"/>
          <p:cNvSpPr/>
          <p:nvPr/>
        </p:nvSpPr>
        <p:spPr>
          <a:xfrm rot="16200000">
            <a:off x="5197265" y="1079832"/>
            <a:ext cx="766763"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5" name="Dikdörtgen 64"/>
          <p:cNvSpPr/>
          <p:nvPr/>
        </p:nvSpPr>
        <p:spPr>
          <a:xfrm>
            <a:off x="3212208" y="2193470"/>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6" name="Dikdörtgen 65"/>
          <p:cNvSpPr/>
          <p:nvPr/>
        </p:nvSpPr>
        <p:spPr>
          <a:xfrm>
            <a:off x="6961044" y="2188510"/>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68" name="Grup 67"/>
          <p:cNvGrpSpPr/>
          <p:nvPr/>
        </p:nvGrpSpPr>
        <p:grpSpPr>
          <a:xfrm>
            <a:off x="3151036" y="2833957"/>
            <a:ext cx="1171794" cy="668863"/>
            <a:chOff x="1999418" y="728165"/>
            <a:chExt cx="1656000" cy="983457"/>
          </a:xfrm>
        </p:grpSpPr>
        <p:pic>
          <p:nvPicPr>
            <p:cNvPr id="69"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70" name="Grup 69"/>
            <p:cNvGrpSpPr/>
            <p:nvPr/>
          </p:nvGrpSpPr>
          <p:grpSpPr>
            <a:xfrm>
              <a:off x="2308989" y="728165"/>
              <a:ext cx="1032263" cy="983457"/>
              <a:chOff x="2308989" y="728165"/>
              <a:chExt cx="1032263" cy="983457"/>
            </a:xfrm>
          </p:grpSpPr>
          <p:cxnSp>
            <p:nvCxnSpPr>
              <p:cNvPr id="71" name="Düz Bağlayıcı 70"/>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72" name="Düz Bağlayıcı 71"/>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80" name="Dikdörtgen 79"/>
          <p:cNvSpPr/>
          <p:nvPr/>
        </p:nvSpPr>
        <p:spPr>
          <a:xfrm>
            <a:off x="4269665" y="3887662"/>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42" name="Düz Bağlayıcı 41"/>
          <p:cNvCxnSpPr/>
          <p:nvPr/>
        </p:nvCxnSpPr>
        <p:spPr>
          <a:xfrm>
            <a:off x="5580647" y="767521"/>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3" name="Düz Bağlayıcı 82"/>
          <p:cNvCxnSpPr/>
          <p:nvPr/>
        </p:nvCxnSpPr>
        <p:spPr>
          <a:xfrm>
            <a:off x="5580646" y="1746976"/>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4" name="Düz Bağlayıcı 83"/>
          <p:cNvCxnSpPr/>
          <p:nvPr/>
        </p:nvCxnSpPr>
        <p:spPr>
          <a:xfrm>
            <a:off x="3724120" y="1969024"/>
            <a:ext cx="3744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5" name="Düz Bağlayıcı 84"/>
          <p:cNvCxnSpPr/>
          <p:nvPr/>
        </p:nvCxnSpPr>
        <p:spPr>
          <a:xfrm>
            <a:off x="7466596" y="196188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6" name="Düz Bağlayıcı 85"/>
          <p:cNvCxnSpPr/>
          <p:nvPr/>
        </p:nvCxnSpPr>
        <p:spPr>
          <a:xfrm>
            <a:off x="3724120" y="1961883"/>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9" name="Düz Bağlayıcı 88"/>
          <p:cNvCxnSpPr/>
          <p:nvPr/>
        </p:nvCxnSpPr>
        <p:spPr>
          <a:xfrm>
            <a:off x="3729618" y="263570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0" name="Düz Bağlayıcı 89"/>
          <p:cNvCxnSpPr/>
          <p:nvPr/>
        </p:nvCxnSpPr>
        <p:spPr>
          <a:xfrm>
            <a:off x="3722783" y="3334949"/>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2" name="Düz Bağlayıcı 91"/>
          <p:cNvCxnSpPr/>
          <p:nvPr/>
        </p:nvCxnSpPr>
        <p:spPr>
          <a:xfrm>
            <a:off x="7496805" y="262737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3" name="Düz Bağlayıcı 92"/>
          <p:cNvCxnSpPr/>
          <p:nvPr/>
        </p:nvCxnSpPr>
        <p:spPr>
          <a:xfrm>
            <a:off x="2735869" y="3663229"/>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4" name="Düz Bağlayıcı 93"/>
          <p:cNvCxnSpPr/>
          <p:nvPr/>
        </p:nvCxnSpPr>
        <p:spPr>
          <a:xfrm>
            <a:off x="2745833" y="3663229"/>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97" name="Oval 96"/>
          <p:cNvSpPr/>
          <p:nvPr/>
        </p:nvSpPr>
        <p:spPr>
          <a:xfrm>
            <a:off x="2452875" y="3887662"/>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98" name="Düz Bağlayıcı 97"/>
          <p:cNvCxnSpPr/>
          <p:nvPr/>
        </p:nvCxnSpPr>
        <p:spPr>
          <a:xfrm>
            <a:off x="4787869" y="3663229"/>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1" name="Düz Bağlayıcı 100"/>
          <p:cNvCxnSpPr/>
          <p:nvPr/>
        </p:nvCxnSpPr>
        <p:spPr>
          <a:xfrm>
            <a:off x="6529949" y="3669715"/>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2" name="Düz Bağlayıcı 101"/>
          <p:cNvCxnSpPr/>
          <p:nvPr/>
        </p:nvCxnSpPr>
        <p:spPr>
          <a:xfrm>
            <a:off x="6539913" y="366971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3" name="Oval 102"/>
          <p:cNvSpPr/>
          <p:nvPr/>
        </p:nvSpPr>
        <p:spPr>
          <a:xfrm>
            <a:off x="6246955" y="3872882"/>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04" name="Düz Bağlayıcı 103"/>
          <p:cNvCxnSpPr/>
          <p:nvPr/>
        </p:nvCxnSpPr>
        <p:spPr>
          <a:xfrm>
            <a:off x="8581949" y="366971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22" name="Metin kutusu 121"/>
          <p:cNvSpPr txBox="1"/>
          <p:nvPr/>
        </p:nvSpPr>
        <p:spPr>
          <a:xfrm>
            <a:off x="53416" y="4974386"/>
            <a:ext cx="3316674" cy="1815882"/>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pPr algn="l"/>
            <a:r>
              <a:rPr lang="tr-TR" i="0" dirty="0" smtClean="0">
                <a:solidFill>
                  <a:srgbClr val="000000"/>
                </a:solidFill>
              </a:rPr>
              <a:t>T4=A.B</a:t>
            </a:r>
          </a:p>
          <a:p>
            <a:pPr algn="l"/>
            <a:r>
              <a:rPr lang="tr-TR" i="0" dirty="0" smtClean="0">
                <a:solidFill>
                  <a:srgbClr val="000000"/>
                </a:solidFill>
              </a:rPr>
              <a:t>T3=B+C</a:t>
            </a:r>
          </a:p>
          <a:p>
            <a:pPr algn="l"/>
            <a:r>
              <a:rPr lang="tr-TR" i="0" dirty="0" smtClean="0">
                <a:solidFill>
                  <a:srgbClr val="000000"/>
                </a:solidFill>
              </a:rPr>
              <a:t>T1=A+T3=A+(B+C)</a:t>
            </a:r>
          </a:p>
          <a:p>
            <a:pPr algn="l"/>
            <a:r>
              <a:rPr lang="tr-TR" i="0" dirty="0" smtClean="0">
                <a:solidFill>
                  <a:srgbClr val="000000"/>
                </a:solidFill>
              </a:rPr>
              <a:t>T2=C+T4=C+(A.B)</a:t>
            </a:r>
          </a:p>
          <a:p>
            <a:pPr algn="l"/>
            <a:r>
              <a:rPr lang="tr-TR" i="0" dirty="0" smtClean="0">
                <a:solidFill>
                  <a:srgbClr val="000000"/>
                </a:solidFill>
              </a:rPr>
              <a:t>T=T1+T2=(A+B+C).[C+(A.B)]</a:t>
            </a:r>
          </a:p>
          <a:p>
            <a:pPr algn="l"/>
            <a:r>
              <a:rPr lang="tr-TR" i="0" dirty="0" smtClean="0">
                <a:solidFill>
                  <a:srgbClr val="000000"/>
                </a:solidFill>
              </a:rPr>
              <a:t>T=(A+B+C).C+(A+B+C)</a:t>
            </a:r>
          </a:p>
          <a:p>
            <a:pPr algn="l"/>
            <a:r>
              <a:rPr lang="tr-TR" i="0" dirty="0" smtClean="0">
                <a:solidFill>
                  <a:srgbClr val="000000"/>
                </a:solidFill>
              </a:rPr>
              <a:t>T=A.C+B.C+C+A.B+A.B+C.A.B</a:t>
            </a:r>
            <a:endParaRPr lang="tr-TR" i="0" dirty="0">
              <a:solidFill>
                <a:srgbClr val="000000"/>
              </a:solidFill>
            </a:endParaRPr>
          </a:p>
        </p:txBody>
      </p:sp>
      <p:sp>
        <p:nvSpPr>
          <p:cNvPr id="51" name="Metin kutusu 50"/>
          <p:cNvSpPr txBox="1"/>
          <p:nvPr/>
        </p:nvSpPr>
        <p:spPr>
          <a:xfrm>
            <a:off x="5291060" y="367627"/>
            <a:ext cx="541564" cy="338554"/>
          </a:xfrm>
          <a:prstGeom prst="rect">
            <a:avLst/>
          </a:prstGeom>
          <a:noFill/>
        </p:spPr>
        <p:txBody>
          <a:bodyPr wrap="square" rtlCol="0">
            <a:spAutoFit/>
          </a:bodyPr>
          <a:lstStyle/>
          <a:p>
            <a:pPr algn="ctr"/>
            <a:r>
              <a:rPr lang="tr-TR" sz="1600" b="1" dirty="0">
                <a:solidFill>
                  <a:srgbClr val="5A5A59"/>
                </a:solidFill>
                <a:latin typeface="Cambria" pitchFamily="18" charset="0"/>
              </a:rPr>
              <a:t>T</a:t>
            </a:r>
          </a:p>
        </p:txBody>
      </p:sp>
      <p:sp>
        <p:nvSpPr>
          <p:cNvPr id="132" name="Metin kutusu 131"/>
          <p:cNvSpPr txBox="1"/>
          <p:nvPr/>
        </p:nvSpPr>
        <p:spPr>
          <a:xfrm>
            <a:off x="5309865" y="1239888"/>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3</a:t>
            </a:r>
            <a:endParaRPr lang="tr-TR" sz="1600" b="1" dirty="0">
              <a:solidFill>
                <a:srgbClr val="5A5A59"/>
              </a:solidFill>
              <a:latin typeface="Cambria" pitchFamily="18" charset="0"/>
            </a:endParaRPr>
          </a:p>
        </p:txBody>
      </p:sp>
      <p:sp>
        <p:nvSpPr>
          <p:cNvPr id="133" name="Metin kutusu 132"/>
          <p:cNvSpPr txBox="1"/>
          <p:nvPr/>
        </p:nvSpPr>
        <p:spPr>
          <a:xfrm>
            <a:off x="7195814" y="2226049"/>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T2</a:t>
            </a:r>
            <a:endParaRPr lang="tr-TR" sz="1600" b="1" dirty="0">
              <a:solidFill>
                <a:srgbClr val="5A5A59"/>
              </a:solidFill>
              <a:latin typeface="Cambria" pitchFamily="18" charset="0"/>
            </a:endParaRPr>
          </a:p>
        </p:txBody>
      </p:sp>
      <p:sp>
        <p:nvSpPr>
          <p:cNvPr id="134" name="Metin kutusu 133"/>
          <p:cNvSpPr txBox="1"/>
          <p:nvPr/>
        </p:nvSpPr>
        <p:spPr>
          <a:xfrm>
            <a:off x="7226023" y="2933197"/>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5</a:t>
            </a:r>
            <a:endParaRPr lang="tr-TR" sz="1600" b="1" dirty="0">
              <a:solidFill>
                <a:srgbClr val="5A5A59"/>
              </a:solidFill>
              <a:latin typeface="Cambria" pitchFamily="18" charset="0"/>
            </a:endParaRPr>
          </a:p>
        </p:txBody>
      </p:sp>
      <p:grpSp>
        <p:nvGrpSpPr>
          <p:cNvPr id="60" name="Grup 59"/>
          <p:cNvGrpSpPr/>
          <p:nvPr/>
        </p:nvGrpSpPr>
        <p:grpSpPr>
          <a:xfrm>
            <a:off x="6910908" y="2826291"/>
            <a:ext cx="1171794" cy="668863"/>
            <a:chOff x="1999418" y="728165"/>
            <a:chExt cx="1656000" cy="983457"/>
          </a:xfrm>
        </p:grpSpPr>
        <p:pic>
          <p:nvPicPr>
            <p:cNvPr id="61"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Grup 61"/>
            <p:cNvGrpSpPr/>
            <p:nvPr/>
          </p:nvGrpSpPr>
          <p:grpSpPr>
            <a:xfrm>
              <a:off x="2308989" y="728165"/>
              <a:ext cx="1032263" cy="983457"/>
              <a:chOff x="2308989" y="728165"/>
              <a:chExt cx="1032263" cy="983457"/>
            </a:xfrm>
          </p:grpSpPr>
          <p:cxnSp>
            <p:nvCxnSpPr>
              <p:cNvPr id="63" name="Düz Bağlayıcı 62"/>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64" name="Düz Bağlayıcı 63"/>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73" name="Dikdörtgen 72"/>
          <p:cNvSpPr/>
          <p:nvPr/>
        </p:nvSpPr>
        <p:spPr>
          <a:xfrm>
            <a:off x="8066871" y="3881981"/>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74" name="Düz Bağlayıcı 73"/>
          <p:cNvCxnSpPr/>
          <p:nvPr/>
        </p:nvCxnSpPr>
        <p:spPr>
          <a:xfrm>
            <a:off x="4784743" y="432322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76" name="Düz Bağlayıcı 75"/>
          <p:cNvCxnSpPr/>
          <p:nvPr/>
        </p:nvCxnSpPr>
        <p:spPr>
          <a:xfrm>
            <a:off x="3817887" y="5365565"/>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77" name="Düz Bağlayıcı 76"/>
          <p:cNvCxnSpPr/>
          <p:nvPr/>
        </p:nvCxnSpPr>
        <p:spPr>
          <a:xfrm>
            <a:off x="3827851" y="5376198"/>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78" name="Oval 77"/>
          <p:cNvSpPr/>
          <p:nvPr/>
        </p:nvSpPr>
        <p:spPr>
          <a:xfrm>
            <a:off x="3524260" y="5600631"/>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79" name="Düz Bağlayıcı 78"/>
          <p:cNvCxnSpPr/>
          <p:nvPr/>
        </p:nvCxnSpPr>
        <p:spPr>
          <a:xfrm>
            <a:off x="5859254" y="536556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81" name="Metin kutusu 80"/>
          <p:cNvSpPr txBox="1"/>
          <p:nvPr/>
        </p:nvSpPr>
        <p:spPr>
          <a:xfrm>
            <a:off x="4513961" y="465031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5</a:t>
            </a:r>
            <a:endParaRPr lang="tr-TR" sz="1600" b="1" dirty="0">
              <a:solidFill>
                <a:srgbClr val="5A5A59"/>
              </a:solidFill>
              <a:latin typeface="Cambria" pitchFamily="18" charset="0"/>
            </a:endParaRPr>
          </a:p>
        </p:txBody>
      </p:sp>
      <p:grpSp>
        <p:nvGrpSpPr>
          <p:cNvPr id="82" name="Grup 81"/>
          <p:cNvGrpSpPr/>
          <p:nvPr/>
        </p:nvGrpSpPr>
        <p:grpSpPr>
          <a:xfrm>
            <a:off x="4198846" y="4543407"/>
            <a:ext cx="1171794" cy="668863"/>
            <a:chOff x="1999418" y="728165"/>
            <a:chExt cx="1656000" cy="983457"/>
          </a:xfrm>
        </p:grpSpPr>
        <p:pic>
          <p:nvPicPr>
            <p:cNvPr id="91"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up 94"/>
            <p:cNvGrpSpPr/>
            <p:nvPr/>
          </p:nvGrpSpPr>
          <p:grpSpPr>
            <a:xfrm>
              <a:off x="2308989" y="728165"/>
              <a:ext cx="1032263" cy="983457"/>
              <a:chOff x="2308989" y="728165"/>
              <a:chExt cx="1032263" cy="983457"/>
            </a:xfrm>
          </p:grpSpPr>
          <p:cxnSp>
            <p:nvCxnSpPr>
              <p:cNvPr id="96" name="Düz Bağlayıcı 95"/>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106" name="Düz Bağlayıcı 105"/>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cxnSp>
        <p:nvCxnSpPr>
          <p:cNvPr id="109" name="Düz Bağlayıcı 108"/>
          <p:cNvCxnSpPr/>
          <p:nvPr/>
        </p:nvCxnSpPr>
        <p:spPr>
          <a:xfrm>
            <a:off x="7493288" y="3326805"/>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10" name="Düz Bağlayıcı 109"/>
          <p:cNvCxnSpPr/>
          <p:nvPr/>
        </p:nvCxnSpPr>
        <p:spPr>
          <a:xfrm>
            <a:off x="4787869" y="5036255"/>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11" name="Oval 110"/>
          <p:cNvSpPr/>
          <p:nvPr/>
        </p:nvSpPr>
        <p:spPr>
          <a:xfrm>
            <a:off x="5566296" y="5589998"/>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14" name="Akış Çizelgesi: Gecikme 113"/>
          <p:cNvSpPr/>
          <p:nvPr/>
        </p:nvSpPr>
        <p:spPr>
          <a:xfrm rot="16200000">
            <a:off x="8267681" y="4554973"/>
            <a:ext cx="628535"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15" name="Düz Bağlayıcı 114"/>
          <p:cNvCxnSpPr/>
          <p:nvPr/>
        </p:nvCxnSpPr>
        <p:spPr>
          <a:xfrm>
            <a:off x="8581949" y="4311778"/>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16" name="Düz Bağlayıcı 115"/>
          <p:cNvCxnSpPr/>
          <p:nvPr/>
        </p:nvCxnSpPr>
        <p:spPr>
          <a:xfrm>
            <a:off x="8581948" y="515300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17" name="Metin kutusu 116"/>
          <p:cNvSpPr txBox="1"/>
          <p:nvPr/>
        </p:nvSpPr>
        <p:spPr>
          <a:xfrm>
            <a:off x="8311167" y="4645738"/>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3</a:t>
            </a:r>
            <a:endParaRPr lang="tr-TR" sz="1600" b="1" dirty="0">
              <a:solidFill>
                <a:srgbClr val="5A5A59"/>
              </a:solidFill>
              <a:latin typeface="Cambria" pitchFamily="18" charset="0"/>
            </a:endParaRPr>
          </a:p>
        </p:txBody>
      </p:sp>
      <p:cxnSp>
        <p:nvCxnSpPr>
          <p:cNvPr id="128" name="Düz Bağlayıcı 127"/>
          <p:cNvCxnSpPr/>
          <p:nvPr/>
        </p:nvCxnSpPr>
        <p:spPr>
          <a:xfrm>
            <a:off x="7108530" y="5369004"/>
            <a:ext cx="1476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31" name="Düz Bağlayıcı 130"/>
          <p:cNvCxnSpPr/>
          <p:nvPr/>
        </p:nvCxnSpPr>
        <p:spPr>
          <a:xfrm>
            <a:off x="7129127" y="537963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37" name="Oval 136"/>
          <p:cNvSpPr/>
          <p:nvPr/>
        </p:nvSpPr>
        <p:spPr>
          <a:xfrm>
            <a:off x="6825536" y="560407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138" name="Düz Bağlayıcı 137"/>
          <p:cNvCxnSpPr/>
          <p:nvPr/>
        </p:nvCxnSpPr>
        <p:spPr>
          <a:xfrm>
            <a:off x="8575715" y="536900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39" name="Oval 138"/>
          <p:cNvSpPr/>
          <p:nvPr/>
        </p:nvSpPr>
        <p:spPr>
          <a:xfrm>
            <a:off x="8282757" y="5593437"/>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141" name="Metin kutusu 140"/>
          <p:cNvSpPr txBox="1"/>
          <p:nvPr/>
        </p:nvSpPr>
        <p:spPr>
          <a:xfrm>
            <a:off x="3452001" y="2206259"/>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T1</a:t>
            </a:r>
            <a:endParaRPr lang="tr-TR" sz="1600" b="1" dirty="0">
              <a:solidFill>
                <a:srgbClr val="5A5A59"/>
              </a:solidFill>
              <a:latin typeface="Cambria" pitchFamily="18" charset="0"/>
            </a:endParaRPr>
          </a:p>
        </p:txBody>
      </p:sp>
      <p:sp>
        <p:nvSpPr>
          <p:cNvPr id="142" name="Metin kutusu 141"/>
          <p:cNvSpPr txBox="1"/>
          <p:nvPr/>
        </p:nvSpPr>
        <p:spPr>
          <a:xfrm>
            <a:off x="4499811" y="39309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T3</a:t>
            </a:r>
            <a:endParaRPr lang="tr-TR" sz="1600" b="1" dirty="0">
              <a:solidFill>
                <a:srgbClr val="5A5A59"/>
              </a:solidFill>
              <a:latin typeface="Cambria" pitchFamily="18" charset="0"/>
            </a:endParaRPr>
          </a:p>
        </p:txBody>
      </p:sp>
      <p:sp>
        <p:nvSpPr>
          <p:cNvPr id="143" name="Metin kutusu 142"/>
          <p:cNvSpPr txBox="1"/>
          <p:nvPr/>
        </p:nvSpPr>
        <p:spPr>
          <a:xfrm>
            <a:off x="8298186" y="39309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T4</a:t>
            </a:r>
            <a:endParaRPr lang="tr-TR" sz="1600" b="1" dirty="0">
              <a:solidFill>
                <a:srgbClr val="5A5A59"/>
              </a:solidFill>
              <a:latin typeface="Cambria" pitchFamily="18" charset="0"/>
            </a:endParaRPr>
          </a:p>
        </p:txBody>
      </p:sp>
      <p:sp>
        <p:nvSpPr>
          <p:cNvPr id="144" name="Metin kutusu 143"/>
          <p:cNvSpPr txBox="1"/>
          <p:nvPr/>
        </p:nvSpPr>
        <p:spPr>
          <a:xfrm>
            <a:off x="2465087" y="4004886"/>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A</a:t>
            </a:r>
            <a:endParaRPr lang="tr-TR" sz="1600" b="1" dirty="0">
              <a:solidFill>
                <a:srgbClr val="5A5A59"/>
              </a:solidFill>
              <a:latin typeface="Cambria" pitchFamily="18" charset="0"/>
            </a:endParaRPr>
          </a:p>
        </p:txBody>
      </p:sp>
      <p:sp>
        <p:nvSpPr>
          <p:cNvPr id="145" name="Metin kutusu 144"/>
          <p:cNvSpPr txBox="1"/>
          <p:nvPr/>
        </p:nvSpPr>
        <p:spPr>
          <a:xfrm>
            <a:off x="3546436" y="57183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B</a:t>
            </a:r>
            <a:endParaRPr lang="tr-TR" sz="1600" b="1" dirty="0">
              <a:solidFill>
                <a:srgbClr val="5A5A59"/>
              </a:solidFill>
              <a:latin typeface="Cambria" pitchFamily="18" charset="0"/>
            </a:endParaRPr>
          </a:p>
        </p:txBody>
      </p:sp>
      <p:sp>
        <p:nvSpPr>
          <p:cNvPr id="146" name="Metin kutusu 145"/>
          <p:cNvSpPr txBox="1"/>
          <p:nvPr/>
        </p:nvSpPr>
        <p:spPr>
          <a:xfrm>
            <a:off x="5599105" y="57183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C</a:t>
            </a:r>
            <a:endParaRPr lang="tr-TR" sz="1600" b="1" dirty="0">
              <a:solidFill>
                <a:srgbClr val="5A5A59"/>
              </a:solidFill>
              <a:latin typeface="Cambria" pitchFamily="18" charset="0"/>
            </a:endParaRPr>
          </a:p>
        </p:txBody>
      </p:sp>
      <p:sp>
        <p:nvSpPr>
          <p:cNvPr id="147" name="Metin kutusu 146"/>
          <p:cNvSpPr txBox="1"/>
          <p:nvPr/>
        </p:nvSpPr>
        <p:spPr>
          <a:xfrm>
            <a:off x="6259167" y="3990634"/>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C</a:t>
            </a:r>
            <a:endParaRPr lang="tr-TR" sz="1600" b="1" dirty="0">
              <a:solidFill>
                <a:srgbClr val="5A5A59"/>
              </a:solidFill>
              <a:latin typeface="Cambria" pitchFamily="18" charset="0"/>
            </a:endParaRPr>
          </a:p>
        </p:txBody>
      </p:sp>
      <p:sp>
        <p:nvSpPr>
          <p:cNvPr id="148" name="Metin kutusu 147"/>
          <p:cNvSpPr txBox="1"/>
          <p:nvPr/>
        </p:nvSpPr>
        <p:spPr>
          <a:xfrm>
            <a:off x="6847712" y="57183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A</a:t>
            </a:r>
            <a:endParaRPr lang="tr-TR" sz="1600" b="1" dirty="0">
              <a:solidFill>
                <a:srgbClr val="5A5A59"/>
              </a:solidFill>
              <a:latin typeface="Cambria" pitchFamily="18" charset="0"/>
            </a:endParaRPr>
          </a:p>
        </p:txBody>
      </p:sp>
      <p:sp>
        <p:nvSpPr>
          <p:cNvPr id="149" name="Metin kutusu 148"/>
          <p:cNvSpPr txBox="1"/>
          <p:nvPr/>
        </p:nvSpPr>
        <p:spPr>
          <a:xfrm>
            <a:off x="8304933" y="5718385"/>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B</a:t>
            </a:r>
            <a:endParaRPr lang="tr-TR" sz="1600" b="1" dirty="0">
              <a:solidFill>
                <a:srgbClr val="5A5A59"/>
              </a:solidFill>
              <a:latin typeface="Cambria" pitchFamily="18" charset="0"/>
            </a:endParaRPr>
          </a:p>
        </p:txBody>
      </p:sp>
      <p:sp>
        <p:nvSpPr>
          <p:cNvPr id="151" name="Metin kutusu 150"/>
          <p:cNvSpPr txBox="1"/>
          <p:nvPr/>
        </p:nvSpPr>
        <p:spPr>
          <a:xfrm>
            <a:off x="53416" y="4619535"/>
            <a:ext cx="3316674" cy="369332"/>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pPr algn="l"/>
            <a:r>
              <a:rPr lang="tr-TR" sz="1800" b="1" i="0" dirty="0" smtClean="0">
                <a:solidFill>
                  <a:srgbClr val="000000"/>
                </a:solidFill>
              </a:rPr>
              <a:t>Hata Ağacı </a:t>
            </a:r>
            <a:r>
              <a:rPr lang="tr-TR" sz="1800" b="1" i="0" dirty="0" err="1" smtClean="0">
                <a:solidFill>
                  <a:srgbClr val="000000"/>
                </a:solidFill>
              </a:rPr>
              <a:t>Boolean</a:t>
            </a:r>
            <a:r>
              <a:rPr lang="tr-TR" sz="1800" b="1" i="0" dirty="0" smtClean="0">
                <a:solidFill>
                  <a:srgbClr val="000000"/>
                </a:solidFill>
              </a:rPr>
              <a:t> Tanımlaması</a:t>
            </a:r>
            <a:endParaRPr lang="tr-TR" sz="1800" b="1" i="0" dirty="0">
              <a:solidFill>
                <a:srgbClr val="000000"/>
              </a:solidFill>
            </a:endParaRPr>
          </a:p>
        </p:txBody>
      </p:sp>
    </p:spTree>
    <p:extLst>
      <p:ext uri="{BB962C8B-B14F-4D97-AF65-F5344CB8AC3E}">
        <p14:creationId xmlns:p14="http://schemas.microsoft.com/office/powerpoint/2010/main" val="3873149752"/>
      </p:ext>
    </p:extLst>
  </p:cSld>
  <p:clrMapOvr>
    <a:masterClrMapping/>
  </p:clrMapOvr>
  <p:transition>
    <p:fade/>
  </p:transition>
  <p:timing>
    <p:tnLst>
      <p:par>
        <p:cTn id="1" dur="indefinite" restart="never" nodeType="tmRoot"/>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Dikdörtgen 37"/>
          <p:cNvSpPr/>
          <p:nvPr/>
        </p:nvSpPr>
        <p:spPr>
          <a:xfrm>
            <a:off x="5065569" y="1318720"/>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65" name="Dikdörtgen 64"/>
          <p:cNvSpPr/>
          <p:nvPr/>
        </p:nvSpPr>
        <p:spPr>
          <a:xfrm>
            <a:off x="3212208" y="3001578"/>
            <a:ext cx="1030156" cy="436562"/>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68" name="Grup 67"/>
          <p:cNvGrpSpPr/>
          <p:nvPr/>
        </p:nvGrpSpPr>
        <p:grpSpPr>
          <a:xfrm>
            <a:off x="3151036" y="3642065"/>
            <a:ext cx="1171794" cy="668863"/>
            <a:chOff x="1999418" y="728165"/>
            <a:chExt cx="1656000" cy="983457"/>
          </a:xfrm>
        </p:grpSpPr>
        <p:pic>
          <p:nvPicPr>
            <p:cNvPr id="69"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70" name="Grup 69"/>
            <p:cNvGrpSpPr/>
            <p:nvPr/>
          </p:nvGrpSpPr>
          <p:grpSpPr>
            <a:xfrm>
              <a:off x="2308989" y="728165"/>
              <a:ext cx="1032263" cy="983457"/>
              <a:chOff x="2308989" y="728165"/>
              <a:chExt cx="1032263" cy="983457"/>
            </a:xfrm>
          </p:grpSpPr>
          <p:cxnSp>
            <p:nvCxnSpPr>
              <p:cNvPr id="71" name="Düz Bağlayıcı 70"/>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72" name="Düz Bağlayıcı 71"/>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cxnSp>
        <p:nvCxnSpPr>
          <p:cNvPr id="42" name="Düz Bağlayıcı 41"/>
          <p:cNvCxnSpPr/>
          <p:nvPr/>
        </p:nvCxnSpPr>
        <p:spPr>
          <a:xfrm>
            <a:off x="5580647" y="174575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4" name="Düz Bağlayıcı 83"/>
          <p:cNvCxnSpPr/>
          <p:nvPr/>
        </p:nvCxnSpPr>
        <p:spPr>
          <a:xfrm>
            <a:off x="3724120" y="2777132"/>
            <a:ext cx="3744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5" name="Düz Bağlayıcı 84"/>
          <p:cNvCxnSpPr/>
          <p:nvPr/>
        </p:nvCxnSpPr>
        <p:spPr>
          <a:xfrm>
            <a:off x="7466596" y="2769992"/>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6" name="Düz Bağlayıcı 85"/>
          <p:cNvCxnSpPr/>
          <p:nvPr/>
        </p:nvCxnSpPr>
        <p:spPr>
          <a:xfrm>
            <a:off x="3724120" y="2769991"/>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9" name="Düz Bağlayıcı 88"/>
          <p:cNvCxnSpPr/>
          <p:nvPr/>
        </p:nvCxnSpPr>
        <p:spPr>
          <a:xfrm>
            <a:off x="3729618" y="3443813"/>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0" name="Düz Bağlayıcı 89"/>
          <p:cNvCxnSpPr/>
          <p:nvPr/>
        </p:nvCxnSpPr>
        <p:spPr>
          <a:xfrm>
            <a:off x="3722783" y="4143057"/>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3" name="Düz Bağlayıcı 92"/>
          <p:cNvCxnSpPr/>
          <p:nvPr/>
        </p:nvCxnSpPr>
        <p:spPr>
          <a:xfrm>
            <a:off x="2735869" y="4471337"/>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4" name="Düz Bağlayıcı 93"/>
          <p:cNvCxnSpPr/>
          <p:nvPr/>
        </p:nvCxnSpPr>
        <p:spPr>
          <a:xfrm>
            <a:off x="2745833" y="447133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97" name="Oval 96"/>
          <p:cNvSpPr/>
          <p:nvPr/>
        </p:nvSpPr>
        <p:spPr>
          <a:xfrm>
            <a:off x="2452875" y="469577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cxnSp>
        <p:nvCxnSpPr>
          <p:cNvPr id="98" name="Düz Bağlayıcı 97"/>
          <p:cNvCxnSpPr/>
          <p:nvPr/>
        </p:nvCxnSpPr>
        <p:spPr>
          <a:xfrm>
            <a:off x="4787869" y="447133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3" name="Oval 102"/>
          <p:cNvSpPr/>
          <p:nvPr/>
        </p:nvSpPr>
        <p:spPr>
          <a:xfrm>
            <a:off x="7189697" y="2976685"/>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sp>
        <p:nvSpPr>
          <p:cNvPr id="51" name="Metin kutusu 50"/>
          <p:cNvSpPr txBox="1"/>
          <p:nvPr/>
        </p:nvSpPr>
        <p:spPr>
          <a:xfrm>
            <a:off x="5291060" y="134586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T1</a:t>
            </a:r>
            <a:endParaRPr lang="tr-TR" sz="1600" b="1" dirty="0">
              <a:solidFill>
                <a:srgbClr val="5A5A59"/>
              </a:solidFill>
              <a:latin typeface="Cambria" pitchFamily="18" charset="0"/>
            </a:endParaRPr>
          </a:p>
        </p:txBody>
      </p:sp>
      <p:sp>
        <p:nvSpPr>
          <p:cNvPr id="78" name="Oval 77"/>
          <p:cNvSpPr/>
          <p:nvPr/>
        </p:nvSpPr>
        <p:spPr>
          <a:xfrm>
            <a:off x="4501829" y="469524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a:solidFill>
                <a:srgbClr val="FFFFFF"/>
              </a:solidFill>
            </a:endParaRPr>
          </a:p>
        </p:txBody>
      </p:sp>
      <p:grpSp>
        <p:nvGrpSpPr>
          <p:cNvPr id="82" name="Grup 81"/>
          <p:cNvGrpSpPr/>
          <p:nvPr/>
        </p:nvGrpSpPr>
        <p:grpSpPr>
          <a:xfrm>
            <a:off x="5003860" y="1938902"/>
            <a:ext cx="1171794" cy="668863"/>
            <a:chOff x="1999418" y="728165"/>
            <a:chExt cx="1656000" cy="983457"/>
          </a:xfrm>
        </p:grpSpPr>
        <p:pic>
          <p:nvPicPr>
            <p:cNvPr id="91"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up 94"/>
            <p:cNvGrpSpPr/>
            <p:nvPr/>
          </p:nvGrpSpPr>
          <p:grpSpPr>
            <a:xfrm>
              <a:off x="2308989" y="728165"/>
              <a:ext cx="1032263" cy="983457"/>
              <a:chOff x="2308989" y="728165"/>
              <a:chExt cx="1032263" cy="983457"/>
            </a:xfrm>
          </p:grpSpPr>
          <p:cxnSp>
            <p:nvCxnSpPr>
              <p:cNvPr id="96" name="Düz Bağlayıcı 95"/>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106" name="Düz Bağlayıcı 105"/>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141" name="Metin kutusu 140"/>
          <p:cNvSpPr txBox="1"/>
          <p:nvPr/>
        </p:nvSpPr>
        <p:spPr>
          <a:xfrm>
            <a:off x="3452001" y="3014367"/>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T5</a:t>
            </a:r>
            <a:endParaRPr lang="tr-TR" sz="1600" b="1" dirty="0">
              <a:solidFill>
                <a:srgbClr val="5A5A59"/>
              </a:solidFill>
              <a:latin typeface="Cambria" pitchFamily="18" charset="0"/>
            </a:endParaRPr>
          </a:p>
        </p:txBody>
      </p:sp>
      <p:sp>
        <p:nvSpPr>
          <p:cNvPr id="144" name="Metin kutusu 143"/>
          <p:cNvSpPr txBox="1"/>
          <p:nvPr/>
        </p:nvSpPr>
        <p:spPr>
          <a:xfrm>
            <a:off x="2465087" y="4812994"/>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A</a:t>
            </a:r>
            <a:endParaRPr lang="tr-TR" sz="1600" b="1" dirty="0">
              <a:solidFill>
                <a:srgbClr val="5A5A59"/>
              </a:solidFill>
              <a:latin typeface="Cambria" pitchFamily="18" charset="0"/>
            </a:endParaRPr>
          </a:p>
        </p:txBody>
      </p:sp>
      <p:sp>
        <p:nvSpPr>
          <p:cNvPr id="145" name="Metin kutusu 144"/>
          <p:cNvSpPr txBox="1"/>
          <p:nvPr/>
        </p:nvSpPr>
        <p:spPr>
          <a:xfrm>
            <a:off x="4524005" y="4812994"/>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B</a:t>
            </a:r>
            <a:endParaRPr lang="tr-TR" sz="1600" b="1" dirty="0">
              <a:solidFill>
                <a:srgbClr val="5A5A59"/>
              </a:solidFill>
              <a:latin typeface="Cambria" pitchFamily="18" charset="0"/>
            </a:endParaRPr>
          </a:p>
        </p:txBody>
      </p:sp>
      <p:sp>
        <p:nvSpPr>
          <p:cNvPr id="147" name="Metin kutusu 146"/>
          <p:cNvSpPr txBox="1"/>
          <p:nvPr/>
        </p:nvSpPr>
        <p:spPr>
          <a:xfrm>
            <a:off x="7201909" y="3094437"/>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C</a:t>
            </a:r>
            <a:endParaRPr lang="tr-TR" sz="1600" b="1" dirty="0">
              <a:solidFill>
                <a:srgbClr val="5A5A59"/>
              </a:solidFill>
              <a:latin typeface="Cambria" pitchFamily="18" charset="0"/>
            </a:endParaRPr>
          </a:p>
        </p:txBody>
      </p:sp>
      <p:sp>
        <p:nvSpPr>
          <p:cNvPr id="151" name="Metin kutusu 150"/>
          <p:cNvSpPr txBox="1"/>
          <p:nvPr/>
        </p:nvSpPr>
        <p:spPr>
          <a:xfrm>
            <a:off x="255181" y="1376425"/>
            <a:ext cx="3738384" cy="369332"/>
          </a:xfrm>
          <a:prstGeom prst="rect">
            <a:avLst/>
          </a:prstGeom>
          <a:noFill/>
          <a:ln w="0">
            <a:solidFill>
              <a:schemeClr val="bg1">
                <a:lumMod val="75000"/>
              </a:schemeClr>
            </a:solidFill>
          </a:ln>
        </p:spPr>
        <p:txBody>
          <a:bodyPr wrap="square" rtlCol="0">
            <a:spAutoFit/>
          </a:bodyPr>
          <a:lstStyle>
            <a:defPPr>
              <a:defRPr lang="de-DE"/>
            </a:defPPr>
            <a:lvl1pPr algn="ctr">
              <a:defRPr sz="1600" i="1">
                <a:latin typeface="Calibri" pitchFamily="34" charset="0"/>
                <a:cs typeface="Calibri" pitchFamily="34" charset="0"/>
              </a:defRPr>
            </a:lvl1pPr>
          </a:lstStyle>
          <a:p>
            <a:r>
              <a:rPr lang="tr-TR" sz="1800" b="1" i="0" dirty="0" smtClean="0">
                <a:solidFill>
                  <a:srgbClr val="000000"/>
                </a:solidFill>
              </a:rPr>
              <a:t>Azaltılmış (Mantık Eşiği) Hata Ağacı</a:t>
            </a:r>
            <a:endParaRPr lang="tr-TR" sz="1800" b="1" i="0" dirty="0">
              <a:solidFill>
                <a:srgbClr val="000000"/>
              </a:solidFill>
            </a:endParaRPr>
          </a:p>
        </p:txBody>
      </p:sp>
      <p:cxnSp>
        <p:nvCxnSpPr>
          <p:cNvPr id="75" name="Düz Bağlayıcı 74"/>
          <p:cNvCxnSpPr/>
          <p:nvPr/>
        </p:nvCxnSpPr>
        <p:spPr>
          <a:xfrm>
            <a:off x="5592667" y="2442383"/>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401550308"/>
      </p:ext>
    </p:extLst>
  </p:cSld>
  <p:clrMapOvr>
    <a:masterClrMapping/>
  </p:clrMapOvr>
  <p:transition>
    <p:fade/>
  </p:transition>
  <p:timing>
    <p:tnLst>
      <p:par>
        <p:cTn id="1" dur="indefinite" restart="never" nodeType="tmRoot"/>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MATRİS İLE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MİNİMAL CUT SET ARAŞTIRMASI </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r>
              <a:rPr lang="tr-TR" sz="2000" i="1" dirty="0" smtClean="0">
                <a:solidFill>
                  <a:srgbClr val="000000"/>
                </a:solidFill>
                <a:latin typeface="Calibri" pitchFamily="34" charset="0"/>
                <a:cs typeface="Calibri" pitchFamily="34" charset="0"/>
              </a:rPr>
              <a:t>1</a:t>
            </a:r>
            <a:r>
              <a:rPr lang="tr-TR" sz="2000" i="1" dirty="0">
                <a:solidFill>
                  <a:srgbClr val="000000"/>
                </a:solidFill>
                <a:latin typeface="Calibri" pitchFamily="34" charset="0"/>
                <a:cs typeface="Calibri" pitchFamily="34" charset="0"/>
              </a:rPr>
              <a:t>. Esas olay (yaprak, başlatan olay)’</a:t>
            </a:r>
            <a:r>
              <a:rPr lang="tr-TR" sz="2000" i="1" dirty="0" err="1">
                <a:solidFill>
                  <a:srgbClr val="000000"/>
                </a:solidFill>
                <a:latin typeface="Calibri" pitchFamily="34" charset="0"/>
                <a:cs typeface="Calibri" pitchFamily="34" charset="0"/>
              </a:rPr>
              <a:t>lar</a:t>
            </a:r>
            <a:r>
              <a:rPr lang="tr-TR" sz="2000" i="1" dirty="0">
                <a:solidFill>
                  <a:srgbClr val="000000"/>
                </a:solidFill>
                <a:latin typeface="Calibri" pitchFamily="34" charset="0"/>
                <a:cs typeface="Calibri" pitchFamily="34" charset="0"/>
              </a:rPr>
              <a:t> hariç </a:t>
            </a:r>
            <a:r>
              <a:rPr lang="tr-TR" sz="2000" i="1" dirty="0" smtClean="0">
                <a:solidFill>
                  <a:srgbClr val="000000"/>
                </a:solidFill>
                <a:latin typeface="Calibri" pitchFamily="34" charset="0"/>
                <a:cs typeface="Calibri" pitchFamily="34" charset="0"/>
              </a:rPr>
              <a:t>ağaçtaki </a:t>
            </a:r>
            <a:r>
              <a:rPr lang="tr-TR" sz="2000" i="1" dirty="0">
                <a:solidFill>
                  <a:srgbClr val="000000"/>
                </a:solidFill>
                <a:latin typeface="Calibri" pitchFamily="34" charset="0"/>
                <a:cs typeface="Calibri" pitchFamily="34" charset="0"/>
              </a:rPr>
              <a:t>tüm elementler yok sayılır. </a:t>
            </a:r>
            <a:br>
              <a:rPr lang="tr-TR" sz="2000" i="1" dirty="0">
                <a:solidFill>
                  <a:srgbClr val="000000"/>
                </a:solidFill>
                <a:latin typeface="Calibri" pitchFamily="34" charset="0"/>
                <a:cs typeface="Calibri" pitchFamily="34" charset="0"/>
              </a:rPr>
            </a:br>
            <a:r>
              <a:rPr lang="tr-TR" sz="2000" i="1" dirty="0" smtClean="0">
                <a:solidFill>
                  <a:srgbClr val="000000"/>
                </a:solidFill>
                <a:latin typeface="Calibri" pitchFamily="34" charset="0"/>
                <a:cs typeface="Calibri" pitchFamily="34" charset="0"/>
              </a:rPr>
              <a:t>2</a:t>
            </a:r>
            <a:r>
              <a:rPr lang="tr-TR" sz="2000" i="1" dirty="0">
                <a:solidFill>
                  <a:srgbClr val="000000"/>
                </a:solidFill>
                <a:latin typeface="Calibri" pitchFamily="34" charset="0"/>
                <a:cs typeface="Calibri" pitchFamily="34" charset="0"/>
              </a:rPr>
              <a:t>. Zirve olaya en yakın olandan başlamak kaydıyla, mantık kapılarına “harf”, yapraklara (esas olay) “sayı” verilir. </a:t>
            </a:r>
            <a:br>
              <a:rPr lang="tr-TR" sz="2000" i="1" dirty="0">
                <a:solidFill>
                  <a:srgbClr val="000000"/>
                </a:solidFill>
                <a:latin typeface="Calibri" pitchFamily="34" charset="0"/>
                <a:cs typeface="Calibri" pitchFamily="34" charset="0"/>
              </a:rPr>
            </a:br>
            <a:r>
              <a:rPr lang="tr-TR" sz="2000" i="1" dirty="0" smtClean="0">
                <a:solidFill>
                  <a:srgbClr val="000000"/>
                </a:solidFill>
                <a:latin typeface="Calibri" pitchFamily="34" charset="0"/>
                <a:cs typeface="Calibri" pitchFamily="34" charset="0"/>
              </a:rPr>
              <a:t>3</a:t>
            </a:r>
            <a:r>
              <a:rPr lang="tr-TR" sz="2000" i="1" dirty="0">
                <a:solidFill>
                  <a:srgbClr val="000000"/>
                </a:solidFill>
                <a:latin typeface="Calibri" pitchFamily="34" charset="0"/>
                <a:cs typeface="Calibri" pitchFamily="34" charset="0"/>
              </a:rPr>
              <a:t>. Birinci adım olarak zirve olaydan aşağıya doğru, harfleri ve numaraları kullanarak matris oluşturulur</a:t>
            </a:r>
            <a:r>
              <a:rPr lang="tr-TR" sz="2000" i="1" dirty="0" smtClean="0">
                <a:solidFill>
                  <a:srgbClr val="000000"/>
                </a:solidFill>
                <a:latin typeface="Calibri" pitchFamily="34" charset="0"/>
                <a:cs typeface="Calibri" pitchFamily="34" charset="0"/>
              </a:rPr>
              <a:t>.</a:t>
            </a:r>
          </a:p>
          <a:p>
            <a:pPr>
              <a:spcAft>
                <a:spcPts val="0"/>
              </a:spcAft>
              <a:buClr>
                <a:srgbClr val="292929"/>
              </a:buClr>
              <a:defRPr/>
            </a:pPr>
            <a:r>
              <a:rPr lang="tr-TR" sz="2000" i="1" dirty="0">
                <a:solidFill>
                  <a:srgbClr val="000000"/>
                </a:solidFill>
                <a:latin typeface="Calibri" pitchFamily="34" charset="0"/>
                <a:cs typeface="Calibri" pitchFamily="34" charset="0"/>
              </a:rPr>
              <a:t>4. İlk olarak zirve olayın altındaki mantık kapısının harfi matrisin en üst sol kısmına yazılır. </a:t>
            </a:r>
          </a:p>
          <a:p>
            <a:pPr>
              <a:spcAft>
                <a:spcPts val="0"/>
              </a:spcAft>
              <a:buClr>
                <a:srgbClr val="292929"/>
              </a:buClr>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99998317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MATRİS İLE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MİNİMAL CUT SET ARAŞTIRMASI </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r>
              <a:rPr lang="tr-TR" sz="2000" i="1" dirty="0" smtClean="0">
                <a:solidFill>
                  <a:srgbClr val="000000"/>
                </a:solidFill>
                <a:latin typeface="Calibri" pitchFamily="34" charset="0"/>
                <a:cs typeface="Calibri" pitchFamily="34" charset="0"/>
              </a:rPr>
              <a:t>5</a:t>
            </a:r>
            <a:r>
              <a:rPr lang="tr-TR" sz="2000" i="1" dirty="0">
                <a:solidFill>
                  <a:srgbClr val="000000"/>
                </a:solidFill>
                <a:latin typeface="Calibri" pitchFamily="34" charset="0"/>
                <a:cs typeface="Calibri" pitchFamily="34" charset="0"/>
              </a:rPr>
              <a:t>. “VE” kapılarının harfleri matriste YATAY olarak yazılır, yine “VE” mantık kapılarının girdileri de matriste YATAY olarak yer değiştirilir.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a:solidFill>
                  <a:srgbClr val="000000"/>
                </a:solidFill>
                <a:latin typeface="Calibri" pitchFamily="34" charset="0"/>
                <a:cs typeface="Calibri" pitchFamily="34" charset="0"/>
              </a:rPr>
              <a:t>6. “VEYA” kapılarının harfleri matriste DÜŞEY olarak yazılır, yine “VEYA” mantık kapılarının girdileri de matriste DÜŞEY olarak yer değiştirilir. Harfin altındaki sıralar dolu ise aşağıya doğru yeni bir satıra yazılır, ancak “VEYA” mantık kapılarının girdilerini matriste yer değiştirirken harfin bulunduğu satırdaki tüm sayılar aşağıdaki yeni </a:t>
            </a:r>
            <a:r>
              <a:rPr lang="tr-TR" sz="2000" i="1" dirty="0" smtClean="0">
                <a:solidFill>
                  <a:srgbClr val="000000"/>
                </a:solidFill>
                <a:latin typeface="Calibri" pitchFamily="34" charset="0"/>
                <a:cs typeface="Calibri" pitchFamily="34" charset="0"/>
              </a:rPr>
              <a:t>sıraya da </a:t>
            </a:r>
            <a:r>
              <a:rPr lang="tr-TR" sz="2000" i="1" dirty="0">
                <a:solidFill>
                  <a:srgbClr val="000000"/>
                </a:solidFill>
                <a:latin typeface="Calibri" pitchFamily="34" charset="0"/>
                <a:cs typeface="Calibri" pitchFamily="34" charset="0"/>
              </a:rPr>
              <a:t>aktarılır.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6112465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MATRİS İLE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MİNİMAL CUT SET ARAŞTIRMASI </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r>
              <a:rPr lang="tr-TR" sz="2000" i="1" dirty="0" smtClean="0">
                <a:solidFill>
                  <a:srgbClr val="000000"/>
                </a:solidFill>
                <a:latin typeface="Calibri" pitchFamily="34" charset="0"/>
                <a:cs typeface="Calibri" pitchFamily="34" charset="0"/>
              </a:rPr>
              <a:t>7</a:t>
            </a:r>
            <a:r>
              <a:rPr lang="tr-TR" sz="2000" i="1" dirty="0">
                <a:solidFill>
                  <a:srgbClr val="000000"/>
                </a:solidFill>
                <a:latin typeface="Calibri" pitchFamily="34" charset="0"/>
                <a:cs typeface="Calibri" pitchFamily="34" charset="0"/>
              </a:rPr>
              <a:t>. Final Matris başlatıcıları gösteren bir matristir. Bu matrisin her satırı </a:t>
            </a:r>
            <a:r>
              <a:rPr lang="tr-TR" sz="2000" i="1" dirty="0" err="1">
                <a:solidFill>
                  <a:srgbClr val="000000"/>
                </a:solidFill>
                <a:latin typeface="Calibri" pitchFamily="34" charset="0"/>
                <a:cs typeface="Calibri" pitchFamily="34" charset="0"/>
              </a:rPr>
              <a:t>boolean</a:t>
            </a:r>
            <a:r>
              <a:rPr lang="tr-TR" sz="2000" i="1" dirty="0">
                <a:solidFill>
                  <a:srgbClr val="000000"/>
                </a:solidFill>
                <a:latin typeface="Calibri" pitchFamily="34" charset="0"/>
                <a:cs typeface="Calibri" pitchFamily="34" charset="0"/>
              </a:rPr>
              <a:t> </a:t>
            </a:r>
            <a:r>
              <a:rPr lang="tr-TR" sz="2000" i="1" dirty="0" err="1">
                <a:solidFill>
                  <a:srgbClr val="000000"/>
                </a:solidFill>
                <a:latin typeface="Calibri" pitchFamily="34" charset="0"/>
                <a:cs typeface="Calibri" pitchFamily="34" charset="0"/>
              </a:rPr>
              <a:t>cut</a:t>
            </a:r>
            <a:r>
              <a:rPr lang="tr-TR" sz="2000" i="1" dirty="0">
                <a:solidFill>
                  <a:srgbClr val="000000"/>
                </a:solidFill>
                <a:latin typeface="Calibri" pitchFamily="34" charset="0"/>
                <a:cs typeface="Calibri" pitchFamily="34" charset="0"/>
              </a:rPr>
              <a:t> </a:t>
            </a:r>
            <a:r>
              <a:rPr lang="tr-TR" sz="2000" i="1" dirty="0" err="1">
                <a:solidFill>
                  <a:srgbClr val="000000"/>
                </a:solidFill>
                <a:latin typeface="Calibri" pitchFamily="34" charset="0"/>
                <a:cs typeface="Calibri" pitchFamily="34" charset="0"/>
              </a:rPr>
              <a:t>set’i</a:t>
            </a:r>
            <a:r>
              <a:rPr lang="tr-TR" sz="2000" i="1" dirty="0">
                <a:solidFill>
                  <a:srgbClr val="000000"/>
                </a:solidFill>
                <a:latin typeface="Calibri" pitchFamily="34" charset="0"/>
                <a:cs typeface="Calibri" pitchFamily="34" charset="0"/>
              </a:rPr>
              <a:t> </a:t>
            </a:r>
            <a:r>
              <a:rPr lang="tr-TR" sz="2000" i="1" dirty="0" err="1">
                <a:solidFill>
                  <a:srgbClr val="000000"/>
                </a:solidFill>
                <a:latin typeface="Calibri" pitchFamily="34" charset="0"/>
                <a:cs typeface="Calibri" pitchFamily="34" charset="0"/>
              </a:rPr>
              <a:t>dir</a:t>
            </a:r>
            <a:r>
              <a:rPr lang="tr-TR" sz="2000" i="1" dirty="0">
                <a:solidFill>
                  <a:srgbClr val="000000"/>
                </a:solidFill>
                <a:latin typeface="Calibri" pitchFamily="34" charset="0"/>
                <a:cs typeface="Calibri" pitchFamily="34" charset="0"/>
              </a:rPr>
              <a:t>. </a:t>
            </a:r>
            <a:br>
              <a:rPr lang="tr-TR" sz="2000" i="1" dirty="0">
                <a:solidFill>
                  <a:srgbClr val="000000"/>
                </a:solidFill>
                <a:latin typeface="Calibri" pitchFamily="34" charset="0"/>
                <a:cs typeface="Calibri" pitchFamily="34" charset="0"/>
              </a:rPr>
            </a:br>
            <a:endParaRPr lang="tr-TR" sz="2000" i="1" dirty="0">
              <a:solidFill>
                <a:srgbClr val="000000"/>
              </a:solidFill>
              <a:latin typeface="Calibri" pitchFamily="34" charset="0"/>
              <a:cs typeface="Calibri" pitchFamily="34" charset="0"/>
            </a:endParaRPr>
          </a:p>
          <a:p>
            <a:pPr>
              <a:spcAft>
                <a:spcPts val="0"/>
              </a:spcAft>
              <a:buClr>
                <a:srgbClr val="292929"/>
              </a:buClr>
              <a:defRPr/>
            </a:pPr>
            <a:r>
              <a:rPr lang="tr-TR" sz="2000" i="1" dirty="0">
                <a:solidFill>
                  <a:srgbClr val="000000"/>
                </a:solidFill>
                <a:latin typeface="Calibri" pitchFamily="34" charset="0"/>
                <a:cs typeface="Calibri" pitchFamily="34" charset="0"/>
              </a:rPr>
              <a:t>8. Final matris sonucunda aşağıdaki değerlendirme yapılarak matris indirgenir ve “Minimal </a:t>
            </a:r>
            <a:r>
              <a:rPr lang="tr-TR" sz="2000" i="1" dirty="0" err="1">
                <a:solidFill>
                  <a:srgbClr val="000000"/>
                </a:solidFill>
                <a:latin typeface="Calibri" pitchFamily="34" charset="0"/>
                <a:cs typeface="Calibri" pitchFamily="34" charset="0"/>
              </a:rPr>
              <a:t>Cut</a:t>
            </a:r>
            <a:r>
              <a:rPr lang="tr-TR" sz="2000" i="1" dirty="0">
                <a:solidFill>
                  <a:srgbClr val="000000"/>
                </a:solidFill>
                <a:latin typeface="Calibri" pitchFamily="34" charset="0"/>
                <a:cs typeface="Calibri" pitchFamily="34" charset="0"/>
              </a:rPr>
              <a:t> Set” elde edilir: </a:t>
            </a:r>
            <a:br>
              <a:rPr lang="tr-TR" sz="2000" i="1" dirty="0">
                <a:solidFill>
                  <a:srgbClr val="000000"/>
                </a:solidFill>
                <a:latin typeface="Calibri" pitchFamily="34" charset="0"/>
                <a:cs typeface="Calibri" pitchFamily="34" charset="0"/>
              </a:rPr>
            </a:br>
            <a:r>
              <a:rPr lang="tr-TR" sz="2000" i="1" dirty="0">
                <a:solidFill>
                  <a:srgbClr val="000000"/>
                </a:solidFill>
                <a:latin typeface="Calibri" pitchFamily="34" charset="0"/>
                <a:cs typeface="Calibri" pitchFamily="34" charset="0"/>
              </a:rPr>
              <a:t>    a) Bir satırın her elemanı yukarıdaki sütununda tekrarlanıyorsa satırı iptal et </a:t>
            </a:r>
            <a:br>
              <a:rPr lang="tr-TR" sz="2000" i="1" dirty="0">
                <a:solidFill>
                  <a:srgbClr val="000000"/>
                </a:solidFill>
                <a:latin typeface="Calibri" pitchFamily="34" charset="0"/>
                <a:cs typeface="Calibri" pitchFamily="34" charset="0"/>
              </a:rPr>
            </a:br>
            <a:r>
              <a:rPr lang="tr-TR" sz="2000" i="1" dirty="0">
                <a:solidFill>
                  <a:srgbClr val="000000"/>
                </a:solidFill>
                <a:latin typeface="Calibri" pitchFamily="34" charset="0"/>
                <a:cs typeface="Calibri" pitchFamily="34" charset="0"/>
              </a:rPr>
              <a:t>    b) Bir satır içinde tekrarlanan bir sayı var ise sayının birini sil </a:t>
            </a:r>
            <a:br>
              <a:rPr lang="tr-TR" sz="2000" i="1" dirty="0">
                <a:solidFill>
                  <a:srgbClr val="000000"/>
                </a:solidFill>
                <a:latin typeface="Calibri" pitchFamily="34" charset="0"/>
                <a:cs typeface="Calibri" pitchFamily="34" charset="0"/>
              </a:rPr>
            </a:br>
            <a:r>
              <a:rPr lang="tr-TR" sz="2000" i="1" dirty="0">
                <a:solidFill>
                  <a:srgbClr val="000000"/>
                </a:solidFill>
                <a:latin typeface="Calibri" pitchFamily="34" charset="0"/>
                <a:cs typeface="Calibri" pitchFamily="34" charset="0"/>
              </a:rPr>
              <a:t>    c) Birbirleriyle aynı olan satırları sil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9029727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up 1"/>
          <p:cNvGrpSpPr/>
          <p:nvPr/>
        </p:nvGrpSpPr>
        <p:grpSpPr>
          <a:xfrm>
            <a:off x="356595" y="346361"/>
            <a:ext cx="8400175" cy="6480384"/>
            <a:chOff x="356595" y="346361"/>
            <a:chExt cx="8400175" cy="6480384"/>
          </a:xfrm>
        </p:grpSpPr>
        <p:sp>
          <p:nvSpPr>
            <p:cNvPr id="38" name="Dikdörtgen 37"/>
            <p:cNvSpPr/>
            <p:nvPr/>
          </p:nvSpPr>
          <p:spPr>
            <a:xfrm>
              <a:off x="3842774" y="361750"/>
              <a:ext cx="1030156" cy="321678"/>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65" name="Dikdörtgen 64"/>
            <p:cNvSpPr/>
            <p:nvPr/>
          </p:nvSpPr>
          <p:spPr>
            <a:xfrm>
              <a:off x="1128140" y="1651187"/>
              <a:ext cx="1030156" cy="321678"/>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66" name="Dikdörtgen 65"/>
            <p:cNvSpPr/>
            <p:nvPr/>
          </p:nvSpPr>
          <p:spPr>
            <a:xfrm>
              <a:off x="6652687" y="1646227"/>
              <a:ext cx="1030156" cy="321678"/>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80" name="Dikdörtgen 79"/>
            <p:cNvSpPr/>
            <p:nvPr/>
          </p:nvSpPr>
          <p:spPr>
            <a:xfrm>
              <a:off x="2185597" y="3239049"/>
              <a:ext cx="1030156" cy="313704"/>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42" name="Düz Bağlayıcı 41"/>
            <p:cNvCxnSpPr/>
            <p:nvPr/>
          </p:nvCxnSpPr>
          <p:spPr>
            <a:xfrm>
              <a:off x="4357852" y="68245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3" name="Düz Bağlayıcı 82"/>
            <p:cNvCxnSpPr/>
            <p:nvPr/>
          </p:nvCxnSpPr>
          <p:spPr>
            <a:xfrm>
              <a:off x="4368484" y="1215326"/>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4" name="Düz Bağlayıcı 83"/>
            <p:cNvCxnSpPr/>
            <p:nvPr/>
          </p:nvCxnSpPr>
          <p:spPr>
            <a:xfrm>
              <a:off x="1629419" y="1426741"/>
              <a:ext cx="5544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5" name="Düz Bağlayıcı 84"/>
            <p:cNvCxnSpPr/>
            <p:nvPr/>
          </p:nvCxnSpPr>
          <p:spPr>
            <a:xfrm>
              <a:off x="7168872" y="1419601"/>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6" name="Düz Bağlayıcı 85"/>
            <p:cNvCxnSpPr/>
            <p:nvPr/>
          </p:nvCxnSpPr>
          <p:spPr>
            <a:xfrm>
              <a:off x="1640052" y="1419600"/>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89" name="Düz Bağlayıcı 88"/>
            <p:cNvCxnSpPr/>
            <p:nvPr/>
          </p:nvCxnSpPr>
          <p:spPr>
            <a:xfrm>
              <a:off x="1634917" y="1987092"/>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0" name="Düz Bağlayıcı 89"/>
            <p:cNvCxnSpPr/>
            <p:nvPr/>
          </p:nvCxnSpPr>
          <p:spPr>
            <a:xfrm>
              <a:off x="1638715" y="2792666"/>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2" name="Düz Bağlayıcı 91"/>
            <p:cNvCxnSpPr/>
            <p:nvPr/>
          </p:nvCxnSpPr>
          <p:spPr>
            <a:xfrm>
              <a:off x="7177815" y="195749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3" name="Düz Bağlayıcı 92"/>
            <p:cNvCxnSpPr/>
            <p:nvPr/>
          </p:nvCxnSpPr>
          <p:spPr>
            <a:xfrm>
              <a:off x="651801" y="3003983"/>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94" name="Düz Bağlayıcı 93"/>
            <p:cNvCxnSpPr/>
            <p:nvPr/>
          </p:nvCxnSpPr>
          <p:spPr>
            <a:xfrm>
              <a:off x="661765" y="3003983"/>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97" name="Oval 96"/>
            <p:cNvSpPr/>
            <p:nvPr/>
          </p:nvSpPr>
          <p:spPr>
            <a:xfrm>
              <a:off x="368807" y="3228416"/>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98" name="Düz Bağlayıcı 97"/>
            <p:cNvCxnSpPr/>
            <p:nvPr/>
          </p:nvCxnSpPr>
          <p:spPr>
            <a:xfrm>
              <a:off x="2693168" y="3014616"/>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1" name="Düz Bağlayıcı 100"/>
            <p:cNvCxnSpPr/>
            <p:nvPr/>
          </p:nvCxnSpPr>
          <p:spPr>
            <a:xfrm>
              <a:off x="6221592" y="3010469"/>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02" name="Düz Bağlayıcı 101"/>
            <p:cNvCxnSpPr/>
            <p:nvPr/>
          </p:nvCxnSpPr>
          <p:spPr>
            <a:xfrm>
              <a:off x="8277081" y="3000613"/>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3" name="Oval 102"/>
            <p:cNvSpPr/>
            <p:nvPr/>
          </p:nvSpPr>
          <p:spPr>
            <a:xfrm>
              <a:off x="7984123" y="3203780"/>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104" name="Düz Bağlayıcı 103"/>
            <p:cNvCxnSpPr/>
            <p:nvPr/>
          </p:nvCxnSpPr>
          <p:spPr>
            <a:xfrm>
              <a:off x="6231556" y="3006308"/>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51" name="Metin kutusu 50"/>
            <p:cNvSpPr txBox="1"/>
            <p:nvPr/>
          </p:nvSpPr>
          <p:spPr>
            <a:xfrm>
              <a:off x="3842774" y="346361"/>
              <a:ext cx="1030155"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ZİRVE</a:t>
              </a:r>
              <a:endParaRPr lang="tr-TR" sz="1600" b="1" dirty="0">
                <a:solidFill>
                  <a:srgbClr val="5A5A59"/>
                </a:solidFill>
                <a:latin typeface="Cambria" pitchFamily="18" charset="0"/>
              </a:endParaRPr>
            </a:p>
          </p:txBody>
        </p:sp>
        <p:sp>
          <p:nvSpPr>
            <p:cNvPr id="132" name="Metin kutusu 131"/>
            <p:cNvSpPr txBox="1"/>
            <p:nvPr/>
          </p:nvSpPr>
          <p:spPr>
            <a:xfrm>
              <a:off x="4087070" y="899632"/>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A</a:t>
              </a:r>
              <a:endParaRPr lang="tr-TR" sz="1600" b="1" dirty="0">
                <a:solidFill>
                  <a:srgbClr val="5A5A59"/>
                </a:solidFill>
                <a:latin typeface="Cambria" pitchFamily="18" charset="0"/>
              </a:endParaRPr>
            </a:p>
          </p:txBody>
        </p:sp>
        <p:grpSp>
          <p:nvGrpSpPr>
            <p:cNvPr id="60" name="Grup 59"/>
            <p:cNvGrpSpPr/>
            <p:nvPr/>
          </p:nvGrpSpPr>
          <p:grpSpPr>
            <a:xfrm>
              <a:off x="2094828" y="3765015"/>
              <a:ext cx="1171794" cy="492848"/>
              <a:chOff x="1999418" y="728165"/>
              <a:chExt cx="1656000" cy="983457"/>
            </a:xfrm>
          </p:grpSpPr>
          <p:pic>
            <p:nvPicPr>
              <p:cNvPr id="61"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Grup 61"/>
              <p:cNvGrpSpPr/>
              <p:nvPr/>
            </p:nvGrpSpPr>
            <p:grpSpPr>
              <a:xfrm>
                <a:off x="2308989" y="728165"/>
                <a:ext cx="1032263" cy="983457"/>
                <a:chOff x="2308989" y="728165"/>
                <a:chExt cx="1032263" cy="983457"/>
              </a:xfrm>
            </p:grpSpPr>
            <p:cxnSp>
              <p:nvCxnSpPr>
                <p:cNvPr id="63" name="Düz Bağlayıcı 62"/>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64" name="Düz Bağlayıcı 63"/>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73" name="Dikdörtgen 72"/>
            <p:cNvSpPr/>
            <p:nvPr/>
          </p:nvSpPr>
          <p:spPr>
            <a:xfrm>
              <a:off x="5716478" y="3218574"/>
              <a:ext cx="1030156" cy="321678"/>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74" name="Düz Bağlayıcı 73"/>
            <p:cNvCxnSpPr/>
            <p:nvPr/>
          </p:nvCxnSpPr>
          <p:spPr>
            <a:xfrm>
              <a:off x="2680725" y="356099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76" name="Düz Bağlayıcı 75"/>
            <p:cNvCxnSpPr/>
            <p:nvPr/>
          </p:nvCxnSpPr>
          <p:spPr>
            <a:xfrm>
              <a:off x="670519" y="5599491"/>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77" name="Düz Bağlayıcı 76"/>
            <p:cNvCxnSpPr/>
            <p:nvPr/>
          </p:nvCxnSpPr>
          <p:spPr>
            <a:xfrm>
              <a:off x="680483" y="5610124"/>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78" name="Oval 77"/>
            <p:cNvSpPr/>
            <p:nvPr/>
          </p:nvSpPr>
          <p:spPr>
            <a:xfrm>
              <a:off x="376892" y="5834557"/>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79" name="Düz Bağlayıcı 78"/>
            <p:cNvCxnSpPr/>
            <p:nvPr/>
          </p:nvCxnSpPr>
          <p:spPr>
            <a:xfrm>
              <a:off x="2711886" y="5365565"/>
              <a:ext cx="0" cy="468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81" name="Metin kutusu 80"/>
            <p:cNvSpPr txBox="1"/>
            <p:nvPr/>
          </p:nvSpPr>
          <p:spPr>
            <a:xfrm>
              <a:off x="2429304" y="381026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D</a:t>
              </a:r>
              <a:endParaRPr lang="tr-TR" sz="1600" b="1" dirty="0">
                <a:solidFill>
                  <a:srgbClr val="5A5A59"/>
                </a:solidFill>
                <a:latin typeface="Cambria" pitchFamily="18" charset="0"/>
              </a:endParaRPr>
            </a:p>
          </p:txBody>
        </p:sp>
        <p:grpSp>
          <p:nvGrpSpPr>
            <p:cNvPr id="82" name="Grup 81"/>
            <p:cNvGrpSpPr/>
            <p:nvPr/>
          </p:nvGrpSpPr>
          <p:grpSpPr>
            <a:xfrm>
              <a:off x="3782588" y="855235"/>
              <a:ext cx="1171794" cy="492848"/>
              <a:chOff x="1999418" y="728165"/>
              <a:chExt cx="1656000" cy="983457"/>
            </a:xfrm>
          </p:grpSpPr>
          <p:pic>
            <p:nvPicPr>
              <p:cNvPr id="91"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95" name="Grup 94"/>
              <p:cNvGrpSpPr/>
              <p:nvPr/>
            </p:nvGrpSpPr>
            <p:grpSpPr>
              <a:xfrm>
                <a:off x="2308989" y="728165"/>
                <a:ext cx="1032263" cy="983457"/>
                <a:chOff x="2308989" y="728165"/>
                <a:chExt cx="1032263" cy="983457"/>
              </a:xfrm>
            </p:grpSpPr>
            <p:cxnSp>
              <p:nvCxnSpPr>
                <p:cNvPr id="96" name="Düz Bağlayıcı 95"/>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106" name="Düz Bağlayıcı 105"/>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cxnSp>
          <p:nvCxnSpPr>
            <p:cNvPr id="109" name="Düz Bağlayıcı 108"/>
            <p:cNvCxnSpPr/>
            <p:nvPr/>
          </p:nvCxnSpPr>
          <p:spPr>
            <a:xfrm>
              <a:off x="7184931" y="2784522"/>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11" name="Oval 110"/>
            <p:cNvSpPr/>
            <p:nvPr/>
          </p:nvSpPr>
          <p:spPr>
            <a:xfrm>
              <a:off x="2418928" y="5823924"/>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14" name="Akış Çizelgesi: Gecikme 113"/>
            <p:cNvSpPr/>
            <p:nvPr/>
          </p:nvSpPr>
          <p:spPr>
            <a:xfrm rot="16200000">
              <a:off x="7927425" y="5352448"/>
              <a:ext cx="628535"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115" name="Düz Bağlayıcı 114"/>
            <p:cNvCxnSpPr/>
            <p:nvPr/>
          </p:nvCxnSpPr>
          <p:spPr>
            <a:xfrm>
              <a:off x="8241693" y="462013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17" name="Metin kutusu 116"/>
            <p:cNvSpPr txBox="1"/>
            <p:nvPr/>
          </p:nvSpPr>
          <p:spPr>
            <a:xfrm>
              <a:off x="7970911" y="544321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G</a:t>
              </a:r>
              <a:endParaRPr lang="tr-TR" sz="1600" b="1" dirty="0">
                <a:solidFill>
                  <a:srgbClr val="5A5A59"/>
                </a:solidFill>
                <a:latin typeface="Cambria" pitchFamily="18" charset="0"/>
              </a:endParaRPr>
            </a:p>
          </p:txBody>
        </p:sp>
        <p:cxnSp>
          <p:nvCxnSpPr>
            <p:cNvPr id="128" name="Düz Bağlayıcı 127"/>
            <p:cNvCxnSpPr/>
            <p:nvPr/>
          </p:nvCxnSpPr>
          <p:spPr>
            <a:xfrm>
              <a:off x="6778907" y="6070782"/>
              <a:ext cx="1476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31" name="Düz Bağlayıcı 130"/>
            <p:cNvCxnSpPr/>
            <p:nvPr/>
          </p:nvCxnSpPr>
          <p:spPr>
            <a:xfrm>
              <a:off x="6799504" y="608141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37" name="Oval 136"/>
            <p:cNvSpPr/>
            <p:nvPr/>
          </p:nvSpPr>
          <p:spPr>
            <a:xfrm>
              <a:off x="6506546" y="6231417"/>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138" name="Düz Bağlayıcı 137"/>
            <p:cNvCxnSpPr/>
            <p:nvPr/>
          </p:nvCxnSpPr>
          <p:spPr>
            <a:xfrm>
              <a:off x="8256725" y="5964452"/>
              <a:ext cx="0" cy="432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39" name="Oval 138"/>
            <p:cNvSpPr/>
            <p:nvPr/>
          </p:nvSpPr>
          <p:spPr>
            <a:xfrm>
              <a:off x="7974400" y="6231417"/>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41" name="Metin kutusu 140"/>
            <p:cNvSpPr txBox="1"/>
            <p:nvPr/>
          </p:nvSpPr>
          <p:spPr>
            <a:xfrm>
              <a:off x="1367933" y="1642710"/>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T1</a:t>
              </a:r>
              <a:endParaRPr lang="tr-TR" sz="1600" b="1" dirty="0">
                <a:solidFill>
                  <a:srgbClr val="5A5A59"/>
                </a:solidFill>
                <a:latin typeface="Cambria" pitchFamily="18" charset="0"/>
              </a:endParaRPr>
            </a:p>
          </p:txBody>
        </p:sp>
        <p:sp>
          <p:nvSpPr>
            <p:cNvPr id="144" name="Metin kutusu 143"/>
            <p:cNvSpPr txBox="1"/>
            <p:nvPr/>
          </p:nvSpPr>
          <p:spPr>
            <a:xfrm>
              <a:off x="381019" y="3345640"/>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1</a:t>
              </a:r>
              <a:endParaRPr lang="tr-TR" sz="1600" b="1" dirty="0">
                <a:solidFill>
                  <a:srgbClr val="5A5A59"/>
                </a:solidFill>
                <a:latin typeface="Cambria" pitchFamily="18" charset="0"/>
              </a:endParaRPr>
            </a:p>
          </p:txBody>
        </p:sp>
        <p:sp>
          <p:nvSpPr>
            <p:cNvPr id="145" name="Metin kutusu 144"/>
            <p:cNvSpPr txBox="1"/>
            <p:nvPr/>
          </p:nvSpPr>
          <p:spPr>
            <a:xfrm>
              <a:off x="399068" y="5952311"/>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3</a:t>
              </a:r>
              <a:endParaRPr lang="tr-TR" sz="1600" b="1" dirty="0">
                <a:solidFill>
                  <a:srgbClr val="5A5A59"/>
                </a:solidFill>
                <a:latin typeface="Cambria" pitchFamily="18" charset="0"/>
              </a:endParaRPr>
            </a:p>
          </p:txBody>
        </p:sp>
        <p:sp>
          <p:nvSpPr>
            <p:cNvPr id="146" name="Metin kutusu 145"/>
            <p:cNvSpPr txBox="1"/>
            <p:nvPr/>
          </p:nvSpPr>
          <p:spPr>
            <a:xfrm>
              <a:off x="2451737" y="5952311"/>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4</a:t>
              </a:r>
              <a:endParaRPr lang="tr-TR" sz="1600" b="1" dirty="0">
                <a:solidFill>
                  <a:srgbClr val="5A5A59"/>
                </a:solidFill>
                <a:latin typeface="Cambria" pitchFamily="18" charset="0"/>
              </a:endParaRPr>
            </a:p>
          </p:txBody>
        </p:sp>
        <p:sp>
          <p:nvSpPr>
            <p:cNvPr id="147" name="Metin kutusu 146"/>
            <p:cNvSpPr txBox="1"/>
            <p:nvPr/>
          </p:nvSpPr>
          <p:spPr>
            <a:xfrm>
              <a:off x="8006968" y="3321532"/>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6</a:t>
              </a:r>
              <a:endParaRPr lang="tr-TR" sz="1600" b="1" dirty="0">
                <a:solidFill>
                  <a:srgbClr val="5A5A59"/>
                </a:solidFill>
                <a:latin typeface="Cambria" pitchFamily="18" charset="0"/>
              </a:endParaRPr>
            </a:p>
          </p:txBody>
        </p:sp>
        <p:sp>
          <p:nvSpPr>
            <p:cNvPr id="148" name="Metin kutusu 147"/>
            <p:cNvSpPr txBox="1"/>
            <p:nvPr/>
          </p:nvSpPr>
          <p:spPr>
            <a:xfrm>
              <a:off x="6528722" y="6345732"/>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4</a:t>
              </a:r>
              <a:endParaRPr lang="tr-TR" sz="1600" b="1" dirty="0">
                <a:solidFill>
                  <a:srgbClr val="5A5A59"/>
                </a:solidFill>
                <a:latin typeface="Cambria" pitchFamily="18" charset="0"/>
              </a:endParaRPr>
            </a:p>
          </p:txBody>
        </p:sp>
        <p:sp>
          <p:nvSpPr>
            <p:cNvPr id="149" name="Metin kutusu 148"/>
            <p:cNvSpPr txBox="1"/>
            <p:nvPr/>
          </p:nvSpPr>
          <p:spPr>
            <a:xfrm>
              <a:off x="7996576" y="6335099"/>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1</a:t>
              </a:r>
              <a:endParaRPr lang="tr-TR" sz="1600" b="1" dirty="0">
                <a:solidFill>
                  <a:srgbClr val="5A5A59"/>
                </a:solidFill>
                <a:latin typeface="Cambria" pitchFamily="18" charset="0"/>
              </a:endParaRPr>
            </a:p>
          </p:txBody>
        </p:sp>
        <p:sp>
          <p:nvSpPr>
            <p:cNvPr id="75" name="Akış Çizelgesi: Gecikme 74"/>
            <p:cNvSpPr/>
            <p:nvPr/>
          </p:nvSpPr>
          <p:spPr>
            <a:xfrm rot="16200000">
              <a:off x="1320649" y="2240182"/>
              <a:ext cx="628535"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87" name="Metin kutusu 86"/>
            <p:cNvSpPr txBox="1"/>
            <p:nvPr/>
          </p:nvSpPr>
          <p:spPr>
            <a:xfrm>
              <a:off x="1374768" y="2373479"/>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B</a:t>
              </a:r>
              <a:endParaRPr lang="tr-TR" sz="1600" b="1" dirty="0">
                <a:solidFill>
                  <a:srgbClr val="5A5A59"/>
                </a:solidFill>
                <a:latin typeface="Cambria" pitchFamily="18" charset="0"/>
              </a:endParaRPr>
            </a:p>
          </p:txBody>
        </p:sp>
        <p:sp>
          <p:nvSpPr>
            <p:cNvPr id="88" name="Akış Çizelgesi: Gecikme 87"/>
            <p:cNvSpPr/>
            <p:nvPr/>
          </p:nvSpPr>
          <p:spPr>
            <a:xfrm rot="16200000">
              <a:off x="6869801" y="2210326"/>
              <a:ext cx="628535"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99" name="Metin kutusu 98"/>
            <p:cNvSpPr txBox="1"/>
            <p:nvPr/>
          </p:nvSpPr>
          <p:spPr>
            <a:xfrm>
              <a:off x="6913287" y="2301091"/>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C</a:t>
              </a:r>
              <a:endParaRPr lang="tr-TR" sz="1600" b="1" dirty="0">
                <a:solidFill>
                  <a:srgbClr val="5A5A59"/>
                </a:solidFill>
                <a:latin typeface="Cambria" pitchFamily="18" charset="0"/>
              </a:endParaRPr>
            </a:p>
          </p:txBody>
        </p:sp>
        <p:cxnSp>
          <p:nvCxnSpPr>
            <p:cNvPr id="100" name="Düz Bağlayıcı 99"/>
            <p:cNvCxnSpPr/>
            <p:nvPr/>
          </p:nvCxnSpPr>
          <p:spPr>
            <a:xfrm>
              <a:off x="2693168" y="4126800"/>
              <a:ext cx="0" cy="330763"/>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05" name="Dikdörtgen 104"/>
            <p:cNvSpPr/>
            <p:nvPr/>
          </p:nvSpPr>
          <p:spPr>
            <a:xfrm>
              <a:off x="2209791" y="4466498"/>
              <a:ext cx="1030156" cy="313704"/>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07" name="Metin kutusu 106"/>
            <p:cNvSpPr txBox="1"/>
            <p:nvPr/>
          </p:nvSpPr>
          <p:spPr>
            <a:xfrm>
              <a:off x="2439937" y="444602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T3</a:t>
              </a:r>
              <a:endParaRPr lang="tr-TR" sz="1600" b="1" dirty="0">
                <a:solidFill>
                  <a:srgbClr val="5A5A59"/>
                </a:solidFill>
                <a:latin typeface="Cambria" pitchFamily="18" charset="0"/>
              </a:endParaRPr>
            </a:p>
          </p:txBody>
        </p:sp>
        <p:cxnSp>
          <p:nvCxnSpPr>
            <p:cNvPr id="108" name="Düz Bağlayıcı 107"/>
            <p:cNvCxnSpPr/>
            <p:nvPr/>
          </p:nvCxnSpPr>
          <p:spPr>
            <a:xfrm>
              <a:off x="636254" y="4302815"/>
              <a:ext cx="2052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12" name="Düz Bağlayıcı 111"/>
            <p:cNvCxnSpPr/>
            <p:nvPr/>
          </p:nvCxnSpPr>
          <p:spPr>
            <a:xfrm>
              <a:off x="649553" y="4292326"/>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13" name="Oval 112"/>
            <p:cNvSpPr/>
            <p:nvPr/>
          </p:nvSpPr>
          <p:spPr>
            <a:xfrm>
              <a:off x="356595" y="4516759"/>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18" name="Metin kutusu 117"/>
            <p:cNvSpPr txBox="1"/>
            <p:nvPr/>
          </p:nvSpPr>
          <p:spPr>
            <a:xfrm>
              <a:off x="368807" y="463398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2</a:t>
              </a:r>
              <a:endParaRPr lang="tr-TR" sz="1600" b="1" dirty="0">
                <a:solidFill>
                  <a:srgbClr val="5A5A59"/>
                </a:solidFill>
                <a:latin typeface="Cambria" pitchFamily="18" charset="0"/>
              </a:endParaRPr>
            </a:p>
          </p:txBody>
        </p:sp>
        <p:cxnSp>
          <p:nvCxnSpPr>
            <p:cNvPr id="119" name="Düz Bağlayıcı 118"/>
            <p:cNvCxnSpPr/>
            <p:nvPr/>
          </p:nvCxnSpPr>
          <p:spPr>
            <a:xfrm>
              <a:off x="6240143" y="3543417"/>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20" name="Akış Çizelgesi: Gecikme 119"/>
            <p:cNvSpPr/>
            <p:nvPr/>
          </p:nvSpPr>
          <p:spPr>
            <a:xfrm rot="16200000">
              <a:off x="5932129" y="3796248"/>
              <a:ext cx="628535" cy="567525"/>
            </a:xfrm>
            <a:prstGeom prst="flowChartDelay">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21" name="Metin kutusu 120"/>
            <p:cNvSpPr txBox="1"/>
            <p:nvPr/>
          </p:nvSpPr>
          <p:spPr>
            <a:xfrm>
              <a:off x="5975615" y="3887013"/>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E</a:t>
              </a:r>
              <a:endParaRPr lang="tr-TR" sz="1600" b="1" dirty="0">
                <a:solidFill>
                  <a:srgbClr val="5A5A59"/>
                </a:solidFill>
                <a:latin typeface="Cambria" pitchFamily="18" charset="0"/>
              </a:endParaRPr>
            </a:p>
          </p:txBody>
        </p:sp>
        <p:cxnSp>
          <p:nvCxnSpPr>
            <p:cNvPr id="122" name="Düz Bağlayıcı 121"/>
            <p:cNvCxnSpPr/>
            <p:nvPr/>
          </p:nvCxnSpPr>
          <p:spPr>
            <a:xfrm>
              <a:off x="6253491" y="4386349"/>
              <a:ext cx="0" cy="468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23" name="Düz Bağlayıcı 122"/>
            <p:cNvCxnSpPr/>
            <p:nvPr/>
          </p:nvCxnSpPr>
          <p:spPr>
            <a:xfrm>
              <a:off x="5002938" y="4609352"/>
              <a:ext cx="3240000" cy="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cxnSp>
          <p:nvCxnSpPr>
            <p:cNvPr id="125" name="Düz Bağlayıcı 124"/>
            <p:cNvCxnSpPr/>
            <p:nvPr/>
          </p:nvCxnSpPr>
          <p:spPr>
            <a:xfrm>
              <a:off x="5008535" y="4600205"/>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26" name="Oval 125"/>
            <p:cNvSpPr/>
            <p:nvPr/>
          </p:nvSpPr>
          <p:spPr>
            <a:xfrm>
              <a:off x="4704944" y="4824638"/>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27" name="Metin kutusu 126"/>
            <p:cNvSpPr txBox="1"/>
            <p:nvPr/>
          </p:nvSpPr>
          <p:spPr>
            <a:xfrm>
              <a:off x="4727120" y="4942392"/>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3</a:t>
              </a:r>
              <a:endParaRPr lang="tr-TR" sz="1600" b="1" dirty="0">
                <a:solidFill>
                  <a:srgbClr val="5A5A59"/>
                </a:solidFill>
                <a:latin typeface="Cambria" pitchFamily="18" charset="0"/>
              </a:endParaRPr>
            </a:p>
          </p:txBody>
        </p:sp>
        <p:sp>
          <p:nvSpPr>
            <p:cNvPr id="129" name="Oval 128"/>
            <p:cNvSpPr/>
            <p:nvPr/>
          </p:nvSpPr>
          <p:spPr>
            <a:xfrm>
              <a:off x="5960533" y="4800919"/>
              <a:ext cx="585916" cy="595328"/>
            </a:xfrm>
            <a:prstGeom prst="ellipse">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sp>
          <p:nvSpPr>
            <p:cNvPr id="130" name="Metin kutusu 129"/>
            <p:cNvSpPr txBox="1"/>
            <p:nvPr/>
          </p:nvSpPr>
          <p:spPr>
            <a:xfrm>
              <a:off x="5982709" y="4928521"/>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5</a:t>
              </a:r>
              <a:endParaRPr lang="tr-TR" sz="1600" b="1" dirty="0">
                <a:solidFill>
                  <a:srgbClr val="5A5A59"/>
                </a:solidFill>
                <a:latin typeface="Cambria" pitchFamily="18" charset="0"/>
              </a:endParaRPr>
            </a:p>
          </p:txBody>
        </p:sp>
        <p:grpSp>
          <p:nvGrpSpPr>
            <p:cNvPr id="136" name="Grup 135"/>
            <p:cNvGrpSpPr/>
            <p:nvPr/>
          </p:nvGrpSpPr>
          <p:grpSpPr>
            <a:xfrm>
              <a:off x="2119611" y="4999996"/>
              <a:ext cx="1171794" cy="492848"/>
              <a:chOff x="1999418" y="728165"/>
              <a:chExt cx="1656000" cy="983457"/>
            </a:xfrm>
          </p:grpSpPr>
          <p:pic>
            <p:nvPicPr>
              <p:cNvPr id="140" name="Picture 5" descr="C:\Users\Ahmet Yiğitap\Desktop\2.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99418" y="1432760"/>
                <a:ext cx="1656000" cy="275203"/>
              </a:xfrm>
              <a:prstGeom prst="rect">
                <a:avLst/>
              </a:prstGeom>
              <a:noFill/>
              <a:extLst>
                <a:ext uri="{909E8E84-426E-40DD-AFC4-6F175D3DCCD1}">
                  <a14:hiddenFill xmlns:a14="http://schemas.microsoft.com/office/drawing/2010/main">
                    <a:solidFill>
                      <a:srgbClr val="FFFFFF"/>
                    </a:solidFill>
                  </a14:hiddenFill>
                </a:ext>
              </a:extLst>
            </p:spPr>
          </p:pic>
          <p:grpSp>
            <p:nvGrpSpPr>
              <p:cNvPr id="150" name="Grup 149"/>
              <p:cNvGrpSpPr/>
              <p:nvPr/>
            </p:nvGrpSpPr>
            <p:grpSpPr>
              <a:xfrm>
                <a:off x="2308989" y="728165"/>
                <a:ext cx="1032263" cy="983457"/>
                <a:chOff x="2308989" y="728165"/>
                <a:chExt cx="1032263" cy="983457"/>
              </a:xfrm>
            </p:grpSpPr>
            <p:cxnSp>
              <p:nvCxnSpPr>
                <p:cNvPr id="151" name="Düz Bağlayıcı 150"/>
                <p:cNvCxnSpPr/>
                <p:nvPr/>
              </p:nvCxnSpPr>
              <p:spPr>
                <a:xfrm flipH="1">
                  <a:off x="2308989" y="728165"/>
                  <a:ext cx="514782" cy="983457"/>
                </a:xfrm>
                <a:prstGeom prst="line">
                  <a:avLst/>
                </a:prstGeom>
                <a:noFill/>
                <a:ln w="22225" cap="flat" cmpd="sng" algn="ctr">
                  <a:solidFill>
                    <a:sysClr val="window" lastClr="FFFFFF">
                      <a:lumMod val="50000"/>
                    </a:sysClr>
                  </a:solidFill>
                  <a:prstDash val="solid"/>
                </a:ln>
                <a:effectLst/>
              </p:spPr>
            </p:cxnSp>
            <p:cxnSp>
              <p:nvCxnSpPr>
                <p:cNvPr id="152" name="Düz Bağlayıcı 151"/>
                <p:cNvCxnSpPr/>
                <p:nvPr/>
              </p:nvCxnSpPr>
              <p:spPr>
                <a:xfrm>
                  <a:off x="2807421" y="730866"/>
                  <a:ext cx="533831" cy="973932"/>
                </a:xfrm>
                <a:prstGeom prst="line">
                  <a:avLst/>
                </a:prstGeom>
                <a:noFill/>
                <a:ln w="22225" cap="flat" cmpd="sng" algn="ctr">
                  <a:solidFill>
                    <a:sysClr val="window" lastClr="FFFFFF">
                      <a:lumMod val="50000"/>
                    </a:sysClr>
                  </a:solidFill>
                  <a:prstDash val="solid"/>
                </a:ln>
                <a:effectLst/>
              </p:spPr>
            </p:cxnSp>
          </p:grpSp>
        </p:grpSp>
        <p:sp>
          <p:nvSpPr>
            <p:cNvPr id="153" name="Metin kutusu 152"/>
            <p:cNvSpPr txBox="1"/>
            <p:nvPr/>
          </p:nvSpPr>
          <p:spPr>
            <a:xfrm>
              <a:off x="2454087" y="5045244"/>
              <a:ext cx="541564" cy="338554"/>
            </a:xfrm>
            <a:prstGeom prst="rect">
              <a:avLst/>
            </a:prstGeom>
            <a:noFill/>
          </p:spPr>
          <p:txBody>
            <a:bodyPr wrap="square" rtlCol="0">
              <a:spAutoFit/>
            </a:bodyPr>
            <a:lstStyle/>
            <a:p>
              <a:pPr algn="ctr"/>
              <a:r>
                <a:rPr lang="tr-TR" sz="1600" b="1" dirty="0" smtClean="0">
                  <a:solidFill>
                    <a:srgbClr val="5A5A59"/>
                  </a:solidFill>
                  <a:latin typeface="Cambria" pitchFamily="18" charset="0"/>
                </a:rPr>
                <a:t>F</a:t>
              </a:r>
              <a:endParaRPr lang="tr-TR" sz="1600" b="1" dirty="0">
                <a:solidFill>
                  <a:srgbClr val="5A5A59"/>
                </a:solidFill>
                <a:latin typeface="Cambria" pitchFamily="18" charset="0"/>
              </a:endParaRPr>
            </a:p>
          </p:txBody>
        </p:sp>
        <p:cxnSp>
          <p:nvCxnSpPr>
            <p:cNvPr id="154" name="Düz Bağlayıcı 153"/>
            <p:cNvCxnSpPr/>
            <p:nvPr/>
          </p:nvCxnSpPr>
          <p:spPr>
            <a:xfrm>
              <a:off x="2700675" y="4780202"/>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sp>
          <p:nvSpPr>
            <p:cNvPr id="155" name="Dikdörtgen 154"/>
            <p:cNvSpPr/>
            <p:nvPr/>
          </p:nvSpPr>
          <p:spPr>
            <a:xfrm>
              <a:off x="7726614" y="4815009"/>
              <a:ext cx="1030156" cy="321678"/>
            </a:xfrm>
            <a:prstGeom prst="rect">
              <a:avLst/>
            </a:prstGeom>
            <a:solidFill>
              <a:schemeClr val="bg1">
                <a:lumMod val="95000"/>
              </a:schemeClr>
            </a:solidFill>
            <a:ln>
              <a:solidFill>
                <a:schemeClr val="bg1">
                  <a:lumMod val="50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tr-TR" sz="1600" b="1">
                <a:solidFill>
                  <a:srgbClr val="FFFFFF"/>
                </a:solidFill>
                <a:latin typeface="Cambria" pitchFamily="18" charset="0"/>
              </a:endParaRPr>
            </a:p>
          </p:txBody>
        </p:sp>
        <p:cxnSp>
          <p:nvCxnSpPr>
            <p:cNvPr id="156" name="Düz Bağlayıcı 155"/>
            <p:cNvCxnSpPr/>
            <p:nvPr/>
          </p:nvCxnSpPr>
          <p:spPr>
            <a:xfrm>
              <a:off x="8243414" y="5122720"/>
              <a:ext cx="0" cy="216000"/>
            </a:xfrm>
            <a:prstGeom prst="line">
              <a:avLst/>
            </a:prstGeom>
            <a:ln w="25400">
              <a:solidFill>
                <a:schemeClr val="bg1">
                  <a:lumMod val="65000"/>
                </a:schemeClr>
              </a:solidFill>
            </a:ln>
            <a:effectLst>
              <a:outerShdw blurRad="50800" dist="38100" dir="2700000" algn="tl" rotWithShape="0">
                <a:schemeClr val="bg1">
                  <a:alpha val="40000"/>
                </a:schemeClr>
              </a:outerShdw>
            </a:effectLst>
          </p:spPr>
          <p:style>
            <a:lnRef idx="3">
              <a:schemeClr val="dk1"/>
            </a:lnRef>
            <a:fillRef idx="0">
              <a:schemeClr val="dk1"/>
            </a:fillRef>
            <a:effectRef idx="2">
              <a:schemeClr val="dk1"/>
            </a:effectRef>
            <a:fontRef idx="minor">
              <a:schemeClr val="tx1"/>
            </a:fontRef>
          </p:style>
        </p:cxnSp>
      </p:grpSp>
    </p:spTree>
    <p:extLst>
      <p:ext uri="{BB962C8B-B14F-4D97-AF65-F5344CB8AC3E}">
        <p14:creationId xmlns:p14="http://schemas.microsoft.com/office/powerpoint/2010/main" val="2223123348"/>
      </p:ext>
    </p:extLst>
  </p:cSld>
  <p:clrMapOvr>
    <a:masterClrMapping/>
  </p:clrMapOvr>
  <p:transition>
    <p:fade/>
  </p:transition>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o 2"/>
          <p:cNvGraphicFramePr>
            <a:graphicFrameLocks noGrp="1"/>
          </p:cNvGraphicFramePr>
          <p:nvPr>
            <p:extLst>
              <p:ext uri="{D42A27DB-BD31-4B8C-83A1-F6EECF244321}">
                <p14:modId xmlns:p14="http://schemas.microsoft.com/office/powerpoint/2010/main" val="2088887306"/>
              </p:ext>
            </p:extLst>
          </p:nvPr>
        </p:nvGraphicFramePr>
        <p:xfrm>
          <a:off x="194919" y="1503349"/>
          <a:ext cx="1601973" cy="1526955"/>
        </p:xfrm>
        <a:graphic>
          <a:graphicData uri="http://schemas.openxmlformats.org/drawingml/2006/table">
            <a:tbl>
              <a:tblPr firstRow="1" bandRow="1">
                <a:tableStyleId>{5C22544A-7EE6-4342-B048-85BDC9FD1C3A}</a:tableStyleId>
              </a:tblPr>
              <a:tblGrid>
                <a:gridCol w="533991"/>
                <a:gridCol w="533991"/>
                <a:gridCol w="533991"/>
              </a:tblGrid>
              <a:tr h="508985">
                <a:tc>
                  <a:txBody>
                    <a:bodyPr/>
                    <a:lstStyle/>
                    <a:p>
                      <a:pPr algn="ctr"/>
                      <a:r>
                        <a:rPr lang="tr-TR" sz="2000" b="1" dirty="0" smtClean="0">
                          <a:solidFill>
                            <a:schemeClr val="tx1"/>
                          </a:solidFill>
                          <a:latin typeface="Cambria" pitchFamily="18" charset="0"/>
                        </a:rPr>
                        <a:t>A</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endParaRPr lang="tr-TR" sz="2000" b="1">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endParaRPr lang="tr-TR" sz="2000" b="1">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graphicFrame>
        <p:nvGraphicFramePr>
          <p:cNvPr id="110" name="Tablo 109"/>
          <p:cNvGraphicFramePr>
            <a:graphicFrameLocks noGrp="1"/>
          </p:cNvGraphicFramePr>
          <p:nvPr>
            <p:extLst>
              <p:ext uri="{D42A27DB-BD31-4B8C-83A1-F6EECF244321}">
                <p14:modId xmlns:p14="http://schemas.microsoft.com/office/powerpoint/2010/main" val="4079242475"/>
              </p:ext>
            </p:extLst>
          </p:nvPr>
        </p:nvGraphicFramePr>
        <p:xfrm>
          <a:off x="2576576" y="1482084"/>
          <a:ext cx="1601973" cy="1526955"/>
        </p:xfrm>
        <a:graphic>
          <a:graphicData uri="http://schemas.openxmlformats.org/drawingml/2006/table">
            <a:tbl>
              <a:tblPr firstRow="1" bandRow="1">
                <a:tableStyleId>{5C22544A-7EE6-4342-B048-85BDC9FD1C3A}</a:tableStyleId>
              </a:tblPr>
              <a:tblGrid>
                <a:gridCol w="533991"/>
                <a:gridCol w="533991"/>
                <a:gridCol w="533991"/>
              </a:tblGrid>
              <a:tr h="508985">
                <a:tc>
                  <a:txBody>
                    <a:bodyPr/>
                    <a:lstStyle/>
                    <a:p>
                      <a:pPr algn="ctr"/>
                      <a:r>
                        <a:rPr lang="tr-TR" sz="2000" b="1" dirty="0" smtClean="0">
                          <a:solidFill>
                            <a:schemeClr val="tx1"/>
                          </a:solidFill>
                          <a:latin typeface="Cambria" pitchFamily="18" charset="0"/>
                        </a:rPr>
                        <a:t>B</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C</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endParaRPr lang="tr-TR" sz="2000" b="1">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graphicFrame>
        <p:nvGraphicFramePr>
          <p:cNvPr id="116" name="Tablo 115"/>
          <p:cNvGraphicFramePr>
            <a:graphicFrameLocks noGrp="1"/>
          </p:cNvGraphicFramePr>
          <p:nvPr>
            <p:extLst>
              <p:ext uri="{D42A27DB-BD31-4B8C-83A1-F6EECF244321}">
                <p14:modId xmlns:p14="http://schemas.microsoft.com/office/powerpoint/2010/main" val="140092068"/>
              </p:ext>
            </p:extLst>
          </p:nvPr>
        </p:nvGraphicFramePr>
        <p:xfrm>
          <a:off x="4947681" y="1492717"/>
          <a:ext cx="1601973" cy="1526955"/>
        </p:xfrm>
        <a:graphic>
          <a:graphicData uri="http://schemas.openxmlformats.org/drawingml/2006/table">
            <a:tbl>
              <a:tblPr firstRow="1" bandRow="1">
                <a:tableStyleId>{5C22544A-7EE6-4342-B048-85BDC9FD1C3A}</a:tableStyleId>
              </a:tblPr>
              <a:tblGrid>
                <a:gridCol w="533991"/>
                <a:gridCol w="533991"/>
                <a:gridCol w="533991"/>
              </a:tblGrid>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D</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F</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6</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endParaRPr lang="tr-TR" sz="2000" b="1">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graphicFrame>
        <p:nvGraphicFramePr>
          <p:cNvPr id="124" name="Tablo 123"/>
          <p:cNvGraphicFramePr>
            <a:graphicFrameLocks noGrp="1"/>
          </p:cNvGraphicFramePr>
          <p:nvPr>
            <p:extLst>
              <p:ext uri="{D42A27DB-BD31-4B8C-83A1-F6EECF244321}">
                <p14:modId xmlns:p14="http://schemas.microsoft.com/office/powerpoint/2010/main" val="3402105856"/>
              </p:ext>
            </p:extLst>
          </p:nvPr>
        </p:nvGraphicFramePr>
        <p:xfrm>
          <a:off x="7350604" y="1471452"/>
          <a:ext cx="1601973" cy="1526955"/>
        </p:xfrm>
        <a:graphic>
          <a:graphicData uri="http://schemas.openxmlformats.org/drawingml/2006/table">
            <a:tbl>
              <a:tblPr firstRow="1" bandRow="1">
                <a:tableStyleId>{5C22544A-7EE6-4342-B048-85BDC9FD1C3A}</a:tableStyleId>
              </a:tblPr>
              <a:tblGrid>
                <a:gridCol w="533991"/>
                <a:gridCol w="533991"/>
                <a:gridCol w="533991"/>
              </a:tblGrid>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F</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D</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E</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graphicFrame>
        <p:nvGraphicFramePr>
          <p:cNvPr id="134" name="Tablo 133"/>
          <p:cNvGraphicFramePr>
            <a:graphicFrameLocks noGrp="1"/>
          </p:cNvGraphicFramePr>
          <p:nvPr>
            <p:extLst>
              <p:ext uri="{D42A27DB-BD31-4B8C-83A1-F6EECF244321}">
                <p14:modId xmlns:p14="http://schemas.microsoft.com/office/powerpoint/2010/main" val="2466947733"/>
              </p:ext>
            </p:extLst>
          </p:nvPr>
        </p:nvGraphicFramePr>
        <p:xfrm>
          <a:off x="1034902" y="4257186"/>
          <a:ext cx="2059184" cy="1526955"/>
        </p:xfrm>
        <a:graphic>
          <a:graphicData uri="http://schemas.openxmlformats.org/drawingml/2006/table">
            <a:tbl>
              <a:tblPr firstRow="1" bandRow="1">
                <a:tableStyleId>{5C22544A-7EE6-4342-B048-85BDC9FD1C3A}</a:tableStyleId>
              </a:tblPr>
              <a:tblGrid>
                <a:gridCol w="514796"/>
                <a:gridCol w="514796"/>
                <a:gridCol w="514796"/>
                <a:gridCol w="514796"/>
              </a:tblGrid>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5</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G</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6</a:t>
                      </a: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E</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graphicFrame>
        <p:nvGraphicFramePr>
          <p:cNvPr id="135" name="Tablo 134"/>
          <p:cNvGraphicFramePr>
            <a:graphicFrameLocks noGrp="1"/>
          </p:cNvGraphicFramePr>
          <p:nvPr>
            <p:extLst>
              <p:ext uri="{D42A27DB-BD31-4B8C-83A1-F6EECF244321}">
                <p14:modId xmlns:p14="http://schemas.microsoft.com/office/powerpoint/2010/main" val="887633592"/>
              </p:ext>
            </p:extLst>
          </p:nvPr>
        </p:nvGraphicFramePr>
        <p:xfrm>
          <a:off x="3884460" y="4012637"/>
          <a:ext cx="2059184" cy="2035940"/>
        </p:xfrm>
        <a:graphic>
          <a:graphicData uri="http://schemas.openxmlformats.org/drawingml/2006/table">
            <a:tbl>
              <a:tblPr firstRow="1" bandRow="1">
                <a:tableStyleId>{5C22544A-7EE6-4342-B048-85BDC9FD1C3A}</a:tableStyleId>
              </a:tblPr>
              <a:tblGrid>
                <a:gridCol w="514796"/>
                <a:gridCol w="514796"/>
                <a:gridCol w="514796"/>
                <a:gridCol w="514796"/>
              </a:tblGrid>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2</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5</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G</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6</a:t>
                      </a: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3</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r h="508985">
                <a:tc>
                  <a:txBody>
                    <a:bodyPr/>
                    <a:lstStyle/>
                    <a:p>
                      <a:pPr algn="ctr"/>
                      <a:r>
                        <a:rPr lang="tr-TR" sz="2000" b="1" dirty="0" smtClean="0">
                          <a:solidFill>
                            <a:schemeClr val="tx1"/>
                          </a:solidFill>
                          <a:latin typeface="Cambria" pitchFamily="18" charset="0"/>
                        </a:rPr>
                        <a:t>1</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r>
                        <a:rPr lang="tr-TR" sz="2000" b="1" dirty="0" smtClean="0">
                          <a:solidFill>
                            <a:schemeClr val="tx1"/>
                          </a:solidFill>
                          <a:latin typeface="Cambria" pitchFamily="18" charset="0"/>
                        </a:rPr>
                        <a:t>4</a:t>
                      </a: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c>
                  <a:txBody>
                    <a:bodyPr/>
                    <a:lstStyle/>
                    <a:p>
                      <a:pPr algn="ctr"/>
                      <a:endParaRPr lang="tr-TR" sz="2000" b="1" dirty="0">
                        <a:solidFill>
                          <a:schemeClr val="tx1"/>
                        </a:solidFill>
                        <a:latin typeface="Cambria" pitchFamily="18" charset="0"/>
                      </a:endParaRPr>
                    </a:p>
                  </a:txBody>
                  <a:tcPr anchor="ctr">
                    <a:solidFill>
                      <a:schemeClr val="bg1">
                        <a:lumMod val="85000"/>
                      </a:schemeClr>
                    </a:solidFill>
                  </a:tcPr>
                </a:tc>
              </a:tr>
            </a:tbl>
          </a:graphicData>
        </a:graphic>
      </p:graphicFrame>
      <p:sp>
        <p:nvSpPr>
          <p:cNvPr id="4" name="Şeritli Sağ Ok 3"/>
          <p:cNvSpPr/>
          <p:nvPr/>
        </p:nvSpPr>
        <p:spPr>
          <a:xfrm>
            <a:off x="1860698" y="1967022"/>
            <a:ext cx="669851" cy="627321"/>
          </a:xfrm>
          <a:prstGeom prst="stripedRightArrow">
            <a:avLst/>
          </a:prstGeom>
          <a:effectLst>
            <a:innerShdw blurRad="114300">
              <a:prstClr val="black"/>
            </a:innerShdw>
          </a:effectLst>
        </p:spPr>
        <p:style>
          <a:lnRef idx="1">
            <a:schemeClr val="dk1"/>
          </a:lnRef>
          <a:fillRef idx="2">
            <a:schemeClr val="dk1"/>
          </a:fillRef>
          <a:effectRef idx="1">
            <a:schemeClr val="dk1"/>
          </a:effectRef>
          <a:fontRef idx="minor">
            <a:schemeClr val="dk1"/>
          </a:fontRef>
        </p:style>
        <p:txBody>
          <a:bodyPr rtlCol="0" anchor="ctr"/>
          <a:lstStyle/>
          <a:p>
            <a:pPr algn="ctr"/>
            <a:endParaRPr lang="tr-TR">
              <a:solidFill>
                <a:srgbClr val="000000"/>
              </a:solidFill>
            </a:endParaRPr>
          </a:p>
        </p:txBody>
      </p:sp>
      <p:sp>
        <p:nvSpPr>
          <p:cNvPr id="142" name="Şeritli Sağ Ok 141"/>
          <p:cNvSpPr/>
          <p:nvPr/>
        </p:nvSpPr>
        <p:spPr>
          <a:xfrm>
            <a:off x="4231762" y="1945756"/>
            <a:ext cx="669851" cy="627321"/>
          </a:xfrm>
          <a:prstGeom prst="stripedRightArrow">
            <a:avLst/>
          </a:prstGeom>
          <a:effectLst>
            <a:innerShdw blurRad="114300">
              <a:prstClr val="black"/>
            </a:innerShdw>
          </a:effectLst>
        </p:spPr>
        <p:style>
          <a:lnRef idx="1">
            <a:schemeClr val="dk1"/>
          </a:lnRef>
          <a:fillRef idx="2">
            <a:schemeClr val="dk1"/>
          </a:fillRef>
          <a:effectRef idx="1">
            <a:schemeClr val="dk1"/>
          </a:effectRef>
          <a:fontRef idx="minor">
            <a:schemeClr val="dk1"/>
          </a:fontRef>
        </p:style>
        <p:txBody>
          <a:bodyPr rtlCol="0" anchor="ctr"/>
          <a:lstStyle/>
          <a:p>
            <a:pPr algn="ctr"/>
            <a:endParaRPr lang="tr-TR">
              <a:solidFill>
                <a:srgbClr val="000000"/>
              </a:solidFill>
            </a:endParaRPr>
          </a:p>
        </p:txBody>
      </p:sp>
      <p:sp>
        <p:nvSpPr>
          <p:cNvPr id="143" name="Şeritli Sağ Ok 142"/>
          <p:cNvSpPr/>
          <p:nvPr/>
        </p:nvSpPr>
        <p:spPr>
          <a:xfrm>
            <a:off x="6624090" y="1945755"/>
            <a:ext cx="669851" cy="627321"/>
          </a:xfrm>
          <a:prstGeom prst="stripedRightArrow">
            <a:avLst/>
          </a:prstGeom>
          <a:effectLst>
            <a:innerShdw blurRad="114300">
              <a:prstClr val="black"/>
            </a:innerShdw>
          </a:effectLst>
        </p:spPr>
        <p:style>
          <a:lnRef idx="1">
            <a:schemeClr val="dk1"/>
          </a:lnRef>
          <a:fillRef idx="2">
            <a:schemeClr val="dk1"/>
          </a:fillRef>
          <a:effectRef idx="1">
            <a:schemeClr val="dk1"/>
          </a:effectRef>
          <a:fontRef idx="minor">
            <a:schemeClr val="dk1"/>
          </a:fontRef>
        </p:style>
        <p:txBody>
          <a:bodyPr rtlCol="0" anchor="ctr"/>
          <a:lstStyle/>
          <a:p>
            <a:pPr algn="ctr"/>
            <a:endParaRPr lang="tr-TR">
              <a:solidFill>
                <a:srgbClr val="000000"/>
              </a:solidFill>
            </a:endParaRPr>
          </a:p>
        </p:txBody>
      </p:sp>
      <p:sp>
        <p:nvSpPr>
          <p:cNvPr id="157" name="Şeritli Sağ Ok 156"/>
          <p:cNvSpPr/>
          <p:nvPr/>
        </p:nvSpPr>
        <p:spPr>
          <a:xfrm>
            <a:off x="3147280" y="4742118"/>
            <a:ext cx="669851" cy="627321"/>
          </a:xfrm>
          <a:prstGeom prst="stripedRightArrow">
            <a:avLst/>
          </a:prstGeom>
          <a:effectLst>
            <a:innerShdw blurRad="114300">
              <a:prstClr val="black"/>
            </a:innerShdw>
          </a:effectLst>
        </p:spPr>
        <p:style>
          <a:lnRef idx="1">
            <a:schemeClr val="dk1"/>
          </a:lnRef>
          <a:fillRef idx="2">
            <a:schemeClr val="dk1"/>
          </a:fillRef>
          <a:effectRef idx="1">
            <a:schemeClr val="dk1"/>
          </a:effectRef>
          <a:fontRef idx="minor">
            <a:schemeClr val="dk1"/>
          </a:fontRef>
        </p:style>
        <p:txBody>
          <a:bodyPr rtlCol="0" anchor="ctr"/>
          <a:lstStyle/>
          <a:p>
            <a:pPr algn="ctr"/>
            <a:endParaRPr lang="tr-TR">
              <a:solidFill>
                <a:srgbClr val="000000"/>
              </a:solidFill>
            </a:endParaRPr>
          </a:p>
        </p:txBody>
      </p:sp>
      <p:sp>
        <p:nvSpPr>
          <p:cNvPr id="5" name="Metin kutusu 4"/>
          <p:cNvSpPr txBox="1"/>
          <p:nvPr/>
        </p:nvSpPr>
        <p:spPr>
          <a:xfrm>
            <a:off x="2275401" y="5922323"/>
            <a:ext cx="1509831" cy="338554"/>
          </a:xfrm>
          <a:prstGeom prst="rect">
            <a:avLst/>
          </a:prstGeom>
          <a:noFill/>
        </p:spPr>
        <p:txBody>
          <a:bodyPr wrap="square" rtlCol="0">
            <a:spAutoFit/>
          </a:bodyPr>
          <a:lstStyle/>
          <a:p>
            <a:r>
              <a:rPr lang="tr-TR" sz="1600" i="1" dirty="0" err="1" smtClean="0">
                <a:solidFill>
                  <a:srgbClr val="000000"/>
                </a:solidFill>
                <a:latin typeface="Calibri" pitchFamily="34" charset="0"/>
                <a:cs typeface="Calibri" pitchFamily="34" charset="0"/>
              </a:rPr>
              <a:t>Boolean-Cut</a:t>
            </a:r>
            <a:r>
              <a:rPr lang="tr-TR" sz="1600" i="1" dirty="0" smtClean="0">
                <a:solidFill>
                  <a:srgbClr val="000000"/>
                </a:solidFill>
                <a:latin typeface="Calibri" pitchFamily="34" charset="0"/>
                <a:cs typeface="Calibri" pitchFamily="34" charset="0"/>
              </a:rPr>
              <a:t> Set</a:t>
            </a:r>
            <a:endParaRPr lang="tr-TR" sz="1600" i="1" dirty="0">
              <a:solidFill>
                <a:srgbClr val="000000"/>
              </a:solidFill>
              <a:latin typeface="Calibri" pitchFamily="34" charset="0"/>
              <a:cs typeface="Calibri" pitchFamily="34" charset="0"/>
            </a:endParaRPr>
          </a:p>
        </p:txBody>
      </p:sp>
      <p:sp>
        <p:nvSpPr>
          <p:cNvPr id="158" name="Şeritli Sağ Ok 157"/>
          <p:cNvSpPr/>
          <p:nvPr/>
        </p:nvSpPr>
        <p:spPr>
          <a:xfrm>
            <a:off x="297755" y="4742117"/>
            <a:ext cx="669851" cy="627321"/>
          </a:xfrm>
          <a:prstGeom prst="stripedRightArrow">
            <a:avLst/>
          </a:prstGeom>
          <a:effectLst>
            <a:innerShdw blurRad="114300">
              <a:prstClr val="black"/>
            </a:innerShdw>
          </a:effectLst>
        </p:spPr>
        <p:style>
          <a:lnRef idx="1">
            <a:schemeClr val="dk1"/>
          </a:lnRef>
          <a:fillRef idx="2">
            <a:schemeClr val="dk1"/>
          </a:fillRef>
          <a:effectRef idx="1">
            <a:schemeClr val="dk1"/>
          </a:effectRef>
          <a:fontRef idx="minor">
            <a:schemeClr val="dk1"/>
          </a:fontRef>
        </p:style>
        <p:txBody>
          <a:bodyPr rtlCol="0" anchor="ctr"/>
          <a:lstStyle/>
          <a:p>
            <a:pPr algn="ctr"/>
            <a:endParaRPr lang="tr-TR">
              <a:solidFill>
                <a:srgbClr val="000000"/>
              </a:solidFill>
            </a:endParaRPr>
          </a:p>
        </p:txBody>
      </p:sp>
      <p:sp>
        <p:nvSpPr>
          <p:cNvPr id="159"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MATRİSİN OLUŞTURULMASI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1975757552"/>
      </p:ext>
    </p:extLst>
  </p:cSld>
  <p:clrMapOvr>
    <a:masterClrMapping/>
  </p:clrMapOvr>
  <p:transition>
    <p:fade/>
  </p:transition>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bg>
      <p:bgPr>
        <a:blipFill dpi="0" rotWithShape="0">
          <a:blip r:embed="rId3" cstate="print"/>
          <a:srcRect/>
          <a:stretch>
            <a:fillRect/>
          </a:stretch>
        </a:blipFill>
        <a:effectLst/>
      </p:bgPr>
    </p:bg>
    <p:spTree>
      <p:nvGrpSpPr>
        <p:cNvPr id="1" name=""/>
        <p:cNvGrpSpPr/>
        <p:nvPr/>
      </p:nvGrpSpPr>
      <p:grpSpPr>
        <a:xfrm>
          <a:off x="0" y="0"/>
          <a:ext cx="0" cy="0"/>
          <a:chOff x="0" y="0"/>
          <a:chExt cx="0" cy="0"/>
        </a:xfrm>
      </p:grpSpPr>
      <p:grpSp>
        <p:nvGrpSpPr>
          <p:cNvPr id="46082" name="Group 13"/>
          <p:cNvGrpSpPr>
            <a:grpSpLocks/>
          </p:cNvGrpSpPr>
          <p:nvPr/>
        </p:nvGrpSpPr>
        <p:grpSpPr bwMode="auto">
          <a:xfrm>
            <a:off x="-2381" y="909638"/>
            <a:ext cx="9144000" cy="5948362"/>
            <a:chOff x="0" y="0"/>
            <a:chExt cx="5760" cy="3747"/>
          </a:xfrm>
        </p:grpSpPr>
        <p:sp>
          <p:nvSpPr>
            <p:cNvPr id="46107" name="Rectangle 2"/>
            <p:cNvSpPr>
              <a:spLocks noChangeArrowheads="1"/>
            </p:cNvSpPr>
            <p:nvPr/>
          </p:nvSpPr>
          <p:spPr bwMode="gray">
            <a:xfrm flipV="1">
              <a:off x="0" y="0"/>
              <a:ext cx="5760" cy="1658"/>
            </a:xfrm>
            <a:prstGeom prst="rect">
              <a:avLst/>
            </a:prstGeom>
            <a:solidFill>
              <a:srgbClr val="000000"/>
            </a:soli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08" name="Rectangle 3"/>
            <p:cNvSpPr>
              <a:spLocks noChangeArrowheads="1"/>
            </p:cNvSpPr>
            <p:nvPr/>
          </p:nvSpPr>
          <p:spPr bwMode="gray">
            <a:xfrm>
              <a:off x="0" y="1842"/>
              <a:ext cx="5760" cy="928"/>
            </a:xfrm>
            <a:prstGeom prst="rect">
              <a:avLst/>
            </a:prstGeom>
            <a:gradFill rotWithShape="1">
              <a:gsLst>
                <a:gs pos="0">
                  <a:srgbClr val="5F5F5F"/>
                </a:gs>
                <a:gs pos="100000">
                  <a:srgbClr val="DDDDDD"/>
                </a:gs>
              </a:gsLst>
              <a:lin ang="5400000" scaled="1"/>
            </a:gradFill>
            <a:ln w="9525">
              <a:noFill/>
              <a:miter lim="800000"/>
              <a:headEnd/>
              <a:tailEnd/>
            </a:ln>
          </p:spPr>
          <p:txBody>
            <a:bodyPr wrap="none" lIns="90000" tIns="90000" rIns="72000" bIns="90000" anchor="ctr"/>
            <a:lstStyle/>
            <a:p>
              <a:pPr algn="ctr" eaLnBrk="0" hangingPunct="0"/>
              <a:endParaRPr lang="en-US">
                <a:solidFill>
                  <a:srgbClr val="FFFFFF"/>
                </a:solidFill>
              </a:endParaRPr>
            </a:p>
          </p:txBody>
        </p:sp>
        <p:sp>
          <p:nvSpPr>
            <p:cNvPr id="46109" name="Rectangle 16"/>
            <p:cNvSpPr>
              <a:spLocks noChangeArrowheads="1"/>
            </p:cNvSpPr>
            <p:nvPr/>
          </p:nvSpPr>
          <p:spPr bwMode="gray">
            <a:xfrm flipV="1">
              <a:off x="0" y="1603"/>
              <a:ext cx="5760" cy="246"/>
            </a:xfrm>
            <a:prstGeom prst="rect">
              <a:avLst/>
            </a:prstGeom>
            <a:gradFill rotWithShape="1">
              <a:gsLst>
                <a:gs pos="0">
                  <a:srgbClr val="5F5F5F"/>
                </a:gs>
                <a:gs pos="100000">
                  <a:srgbClr val="000000"/>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sp>
          <p:nvSpPr>
            <p:cNvPr id="46110" name="Rectangle 5"/>
            <p:cNvSpPr>
              <a:spLocks noChangeArrowheads="1"/>
            </p:cNvSpPr>
            <p:nvPr/>
          </p:nvSpPr>
          <p:spPr bwMode="gray">
            <a:xfrm flipV="1">
              <a:off x="0" y="2762"/>
              <a:ext cx="5760" cy="985"/>
            </a:xfrm>
            <a:prstGeom prst="rect">
              <a:avLst/>
            </a:prstGeom>
            <a:gradFill rotWithShape="1">
              <a:gsLst>
                <a:gs pos="0">
                  <a:srgbClr val="FFFFFF"/>
                </a:gs>
                <a:gs pos="100000">
                  <a:srgbClr val="DDDDDD"/>
                </a:gs>
              </a:gsLst>
              <a:lin ang="5400000" scaled="1"/>
            </a:gradFill>
            <a:ln w="9525">
              <a:noFill/>
              <a:miter lim="800000"/>
              <a:headEnd/>
              <a:tailEnd/>
            </a:ln>
          </p:spPr>
          <p:txBody>
            <a:bodyPr rot="10800000" wrap="none" lIns="90000" tIns="90000" rIns="72000" bIns="90000" anchor="ctr"/>
            <a:lstStyle/>
            <a:p>
              <a:pPr algn="ctr" eaLnBrk="0" hangingPunct="0"/>
              <a:endParaRPr lang="en-US">
                <a:solidFill>
                  <a:srgbClr val="FFFFFF"/>
                </a:solidFill>
              </a:endParaRPr>
            </a:p>
          </p:txBody>
        </p:sp>
      </p:grpSp>
      <p:sp>
        <p:nvSpPr>
          <p:cNvPr id="46094" name="Rectangle 30"/>
          <p:cNvSpPr>
            <a:spLocks noChangeArrowheads="1"/>
          </p:cNvSpPr>
          <p:nvPr/>
        </p:nvSpPr>
        <p:spPr bwMode="auto">
          <a:xfrm>
            <a:off x="300038" y="411163"/>
            <a:ext cx="8520112" cy="647700"/>
          </a:xfrm>
          <a:prstGeom prst="rect">
            <a:avLst/>
          </a:prstGeom>
          <a:noFill/>
          <a:ln w="9525">
            <a:noFill/>
            <a:miter lim="800000"/>
            <a:headEnd/>
            <a:tailEnd/>
          </a:ln>
        </p:spPr>
        <p:txBody>
          <a:bodyPr/>
          <a:lstStyle/>
          <a:p>
            <a:pPr eaLnBrk="0" hangingPunct="0">
              <a:lnSpc>
                <a:spcPct val="90000"/>
              </a:lnSpc>
            </a:pPr>
            <a:endParaRPr lang="tr-TR" b="1" noProof="1">
              <a:solidFill>
                <a:srgbClr val="000000"/>
              </a:solidFill>
            </a:endParaRPr>
          </a:p>
        </p:txBody>
      </p:sp>
      <p:sp>
        <p:nvSpPr>
          <p:cNvPr id="27" name="Rechteck 4"/>
          <p:cNvSpPr>
            <a:spLocks noChangeArrowheads="1"/>
          </p:cNvSpPr>
          <p:nvPr/>
        </p:nvSpPr>
        <p:spPr bwMode="auto">
          <a:xfrm>
            <a:off x="0" y="2185059"/>
            <a:ext cx="9144000" cy="1682091"/>
          </a:xfrm>
          <a:prstGeom prst="rect">
            <a:avLst/>
          </a:prstGeom>
          <a:noFill/>
          <a:ln w="9525" algn="ctr">
            <a:noFill/>
            <a:round/>
            <a:headEnd/>
            <a:tailEnd/>
          </a:ln>
        </p:spPr>
        <p:txBody>
          <a:bodyPr wrap="none" anchor="ctr"/>
          <a:lstStyle/>
          <a:p>
            <a:pPr marL="36000" algn="ctr"/>
            <a:r>
              <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rPr>
              <a:t>E</a:t>
            </a:r>
            <a:r>
              <a:rPr lang="tr-TR" sz="11000" b="1" noProof="1" smtClean="0">
                <a:solidFill>
                  <a:srgbClr val="FFFFFF"/>
                </a:solidFill>
                <a:effectLst>
                  <a:innerShdw blurRad="63500" dist="50800" dir="8100000">
                    <a:prstClr val="black">
                      <a:alpha val="50000"/>
                    </a:prstClr>
                  </a:innerShdw>
                </a:effectLst>
                <a:latin typeface="Calibri" pitchFamily="34" charset="0"/>
                <a:cs typeface="Calibri" pitchFamily="34" charset="0"/>
              </a:rPr>
              <a:t>TA</a:t>
            </a:r>
            <a:endParaRPr lang="tr-TR" sz="11000" b="1" noProof="1">
              <a:solidFill>
                <a:srgbClr val="FFFFFF"/>
              </a:solidFill>
              <a:effectLst>
                <a:innerShdw blurRad="63500" dist="50800" dir="8100000">
                  <a:prstClr val="black">
                    <a:alpha val="50000"/>
                  </a:prstClr>
                </a:innerShdw>
              </a:effectLst>
              <a:latin typeface="Calibri" pitchFamily="34" charset="0"/>
              <a:cs typeface="Calibri" pitchFamily="34" charset="0"/>
            </a:endParaRPr>
          </a:p>
        </p:txBody>
      </p:sp>
      <p:sp>
        <p:nvSpPr>
          <p:cNvPr id="10" name="Rechteck 4"/>
          <p:cNvSpPr>
            <a:spLocks noChangeArrowheads="1"/>
          </p:cNvSpPr>
          <p:nvPr/>
        </p:nvSpPr>
        <p:spPr bwMode="auto">
          <a:xfrm>
            <a:off x="0" y="4827588"/>
            <a:ext cx="9144000" cy="1552575"/>
          </a:xfrm>
          <a:prstGeom prst="rect">
            <a:avLst/>
          </a:prstGeom>
          <a:noFill/>
          <a:ln w="9525" algn="ctr">
            <a:noFill/>
            <a:round/>
            <a:headEnd/>
            <a:tailEnd/>
          </a:ln>
        </p:spPr>
        <p:txBody>
          <a:bodyPr wrap="none" anchor="ctr"/>
          <a:lstStyle/>
          <a:p>
            <a:pPr marL="36000" algn="ctr"/>
            <a:r>
              <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rPr>
              <a:t>(Event Tree Analysis)</a:t>
            </a:r>
            <a:endPar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endParaRPr>
          </a:p>
          <a:p>
            <a:pPr marL="36000" algn="ctr"/>
            <a:r>
              <a:rPr lang="tr-TR" sz="4400" b="1" noProof="1" smtClean="0">
                <a:solidFill>
                  <a:srgbClr val="414141"/>
                </a:solidFill>
                <a:effectLst>
                  <a:innerShdw blurRad="63500" dist="50800" dir="8100000">
                    <a:prstClr val="black">
                      <a:alpha val="50000"/>
                    </a:prstClr>
                  </a:innerShdw>
                </a:effectLst>
                <a:latin typeface="Calibri" pitchFamily="34" charset="0"/>
                <a:cs typeface="Calibri" pitchFamily="34" charset="0"/>
              </a:rPr>
              <a:t>Olay Ağacı Analizi</a:t>
            </a:r>
            <a:endParaRPr lang="tr-TR" sz="4400" b="1" noProof="1">
              <a:solidFill>
                <a:srgbClr val="414141"/>
              </a:solidFill>
              <a:effectLst>
                <a:innerShdw blurRad="63500" dist="50800" dir="8100000">
                  <a:prstClr val="black">
                    <a:alpha val="50000"/>
                  </a:prstClr>
                </a:innerShdw>
              </a:effectLst>
              <a:latin typeface="Calibri" pitchFamily="34" charset="0"/>
              <a:cs typeface="Calibri" pitchFamily="34" charset="0"/>
            </a:endParaRPr>
          </a:p>
        </p:txBody>
      </p:sp>
      <p:sp>
        <p:nvSpPr>
          <p:cNvPr id="11" name="Oval 10"/>
          <p:cNvSpPr/>
          <p:nvPr/>
        </p:nvSpPr>
        <p:spPr>
          <a:xfrm>
            <a:off x="127590" y="411163"/>
            <a:ext cx="1512000" cy="1440000"/>
          </a:xfrm>
          <a:prstGeom prst="ellipse">
            <a:avLst/>
          </a:prstGeom>
          <a:noFill/>
          <a:ln w="53975">
            <a:solidFill>
              <a:schemeClr val="bg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7200" b="1" dirty="0" smtClean="0">
                <a:latin typeface="Cambria" pitchFamily="18" charset="0"/>
              </a:rPr>
              <a:t>2</a:t>
            </a:r>
            <a:endParaRPr lang="tr-TR" sz="7200" b="1" dirty="0">
              <a:latin typeface="Cambria" pitchFamily="18" charset="0"/>
            </a:endParaRPr>
          </a:p>
        </p:txBody>
      </p:sp>
    </p:spTree>
    <p:extLst>
      <p:ext uri="{BB962C8B-B14F-4D97-AF65-F5344CB8AC3E}">
        <p14:creationId xmlns:p14="http://schemas.microsoft.com/office/powerpoint/2010/main" val="214887123"/>
      </p:ext>
    </p:extLst>
  </p:cSld>
  <p:clrMapOvr>
    <a:masterClrMapping/>
  </p:clrMapOvr>
  <p:transition>
    <p:fade/>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İSG YÖNETİM SİSTEMİ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YÖNETİMİN GÖZDEN GEÇİRİLMESİ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pSp>
        <p:nvGrpSpPr>
          <p:cNvPr id="43" name="Grup 42"/>
          <p:cNvGrpSpPr/>
          <p:nvPr/>
        </p:nvGrpSpPr>
        <p:grpSpPr>
          <a:xfrm>
            <a:off x="2625593" y="2912861"/>
            <a:ext cx="2695575" cy="1651877"/>
            <a:chOff x="4699195" y="2411903"/>
            <a:chExt cx="2262757" cy="1382233"/>
          </a:xfrm>
        </p:grpSpPr>
        <p:sp>
          <p:nvSpPr>
            <p:cNvPr id="44" name="Paralelkenar 43"/>
            <p:cNvSpPr/>
            <p:nvPr/>
          </p:nvSpPr>
          <p:spPr>
            <a:xfrm>
              <a:off x="4699195" y="2411903"/>
              <a:ext cx="2262757" cy="1382233"/>
            </a:xfrm>
            <a:prstGeom prst="parallelogram">
              <a:avLst/>
            </a:prstGeom>
            <a:solidFill>
              <a:schemeClr val="bg1"/>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6" name="Metin kutusu 45"/>
            <p:cNvSpPr txBox="1"/>
            <p:nvPr/>
          </p:nvSpPr>
          <p:spPr>
            <a:xfrm>
              <a:off x="4832098" y="2573264"/>
              <a:ext cx="2030819" cy="1004393"/>
            </a:xfrm>
            <a:prstGeom prst="rect">
              <a:avLst/>
            </a:prstGeom>
            <a:noFill/>
          </p:spPr>
          <p:txBody>
            <a:bodyPr wrap="square" rtlCol="0">
              <a:spAutoFit/>
            </a:bodyPr>
            <a:lstStyle/>
            <a:p>
              <a:pPr algn="ctr"/>
              <a:r>
                <a:rPr lang="tr-TR" sz="2400" b="1" i="1" dirty="0">
                  <a:solidFill>
                    <a:srgbClr val="000000"/>
                  </a:solidFill>
                  <a:latin typeface="Calibri" pitchFamily="34" charset="0"/>
                  <a:cs typeface="Calibri" pitchFamily="34" charset="0"/>
                </a:rPr>
                <a:t>YÖNETİMİN GÖZDEN GEÇİRİLMESİ</a:t>
              </a:r>
            </a:p>
          </p:txBody>
        </p:sp>
      </p:grpSp>
      <p:sp>
        <p:nvSpPr>
          <p:cNvPr id="3" name="Şeritli Sağ Ok 2"/>
          <p:cNvSpPr/>
          <p:nvPr/>
        </p:nvSpPr>
        <p:spPr>
          <a:xfrm rot="5400000">
            <a:off x="3806953" y="2306340"/>
            <a:ext cx="471968" cy="637323"/>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49" name="Metin kutusu 48"/>
          <p:cNvSpPr txBox="1"/>
          <p:nvPr/>
        </p:nvSpPr>
        <p:spPr>
          <a:xfrm>
            <a:off x="2419351" y="1674080"/>
            <a:ext cx="3179252" cy="707886"/>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Kontrol ve Düzeltici Faaliyetler</a:t>
            </a:r>
            <a:endParaRPr lang="tr-TR" sz="2000" b="1" i="1" dirty="0">
              <a:solidFill>
                <a:srgbClr val="000000"/>
              </a:solidFill>
              <a:latin typeface="Calibri" pitchFamily="34" charset="0"/>
              <a:cs typeface="Calibri" pitchFamily="34" charset="0"/>
            </a:endParaRPr>
          </a:p>
        </p:txBody>
      </p:sp>
      <p:sp>
        <p:nvSpPr>
          <p:cNvPr id="50" name="Şeritli Sağ Ok 49"/>
          <p:cNvSpPr/>
          <p:nvPr/>
        </p:nvSpPr>
        <p:spPr>
          <a:xfrm>
            <a:off x="2266950" y="3418899"/>
            <a:ext cx="496294" cy="610176"/>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1" name="Metin kutusu 50"/>
          <p:cNvSpPr txBox="1"/>
          <p:nvPr/>
        </p:nvSpPr>
        <p:spPr>
          <a:xfrm>
            <a:off x="787179" y="3523932"/>
            <a:ext cx="1479771" cy="400110"/>
          </a:xfrm>
          <a:prstGeom prst="rect">
            <a:avLst/>
          </a:prstGeom>
          <a:noFill/>
        </p:spPr>
        <p:txBody>
          <a:bodyPr wrap="square" rtlCol="0">
            <a:spAutoFit/>
          </a:bodyPr>
          <a:lstStyle/>
          <a:p>
            <a:pPr algn="r"/>
            <a:r>
              <a:rPr lang="tr-TR" sz="2000" b="1" i="1" dirty="0" smtClean="0">
                <a:solidFill>
                  <a:srgbClr val="000000"/>
                </a:solidFill>
                <a:latin typeface="Calibri" pitchFamily="34" charset="0"/>
                <a:cs typeface="Calibri" pitchFamily="34" charset="0"/>
              </a:rPr>
              <a:t>İç Etkenler</a:t>
            </a:r>
            <a:endParaRPr lang="tr-TR" sz="2000" b="1" i="1" dirty="0">
              <a:solidFill>
                <a:srgbClr val="000000"/>
              </a:solidFill>
              <a:latin typeface="Calibri" pitchFamily="34" charset="0"/>
              <a:cs typeface="Calibri" pitchFamily="34" charset="0"/>
            </a:endParaRPr>
          </a:p>
        </p:txBody>
      </p:sp>
      <p:sp>
        <p:nvSpPr>
          <p:cNvPr id="56" name="Şeritli Sağ Ok 55"/>
          <p:cNvSpPr/>
          <p:nvPr/>
        </p:nvSpPr>
        <p:spPr>
          <a:xfrm rot="16200000">
            <a:off x="3659330" y="4593629"/>
            <a:ext cx="575347" cy="638694"/>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7" name="Şeritli Sağ Ok 56"/>
          <p:cNvSpPr/>
          <p:nvPr/>
        </p:nvSpPr>
        <p:spPr>
          <a:xfrm rot="10800000">
            <a:off x="5147881" y="3585526"/>
            <a:ext cx="500444" cy="561595"/>
          </a:xfrm>
          <a:prstGeom prst="stripedRightArrow">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58" name="Metin kutusu 57"/>
          <p:cNvSpPr txBox="1"/>
          <p:nvPr/>
        </p:nvSpPr>
        <p:spPr>
          <a:xfrm>
            <a:off x="2587575" y="5200650"/>
            <a:ext cx="2880930"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Politika</a:t>
            </a:r>
            <a:endParaRPr lang="tr-TR" sz="2000" b="1" i="1" dirty="0">
              <a:solidFill>
                <a:srgbClr val="000000"/>
              </a:solidFill>
              <a:latin typeface="Calibri" pitchFamily="34" charset="0"/>
              <a:cs typeface="Calibri" pitchFamily="34" charset="0"/>
            </a:endParaRPr>
          </a:p>
        </p:txBody>
      </p:sp>
      <p:sp>
        <p:nvSpPr>
          <p:cNvPr id="59" name="Metin kutusu 58"/>
          <p:cNvSpPr txBox="1"/>
          <p:nvPr/>
        </p:nvSpPr>
        <p:spPr>
          <a:xfrm>
            <a:off x="5632033" y="3643711"/>
            <a:ext cx="2855733" cy="400110"/>
          </a:xfrm>
          <a:prstGeom prst="rect">
            <a:avLst/>
          </a:prstGeom>
          <a:noFill/>
        </p:spPr>
        <p:txBody>
          <a:bodyPr wrap="square" rtlCol="0">
            <a:spAutoFit/>
          </a:bodyPr>
          <a:lstStyle/>
          <a:p>
            <a:r>
              <a:rPr lang="tr-TR" sz="2000" b="1" i="1" dirty="0" smtClean="0">
                <a:solidFill>
                  <a:srgbClr val="000000"/>
                </a:solidFill>
                <a:latin typeface="Calibri" pitchFamily="34" charset="0"/>
                <a:cs typeface="Calibri" pitchFamily="34" charset="0"/>
              </a:rPr>
              <a:t>Dış Etkenler</a:t>
            </a:r>
            <a:endParaRPr lang="tr-TR" sz="2000" b="1" i="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1335386892"/>
      </p:ext>
    </p:extLst>
  </p:cSld>
  <p:clrMapOvr>
    <a:masterClrMapping/>
  </p:clrMapOvr>
  <p:transition>
    <p:fade/>
  </p:transition>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ETA</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9"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C00000"/>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prstClr val="white">
                  <a:lumMod val="65000"/>
                </a:prst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8" name="Tablo 7"/>
          <p:cNvGraphicFramePr>
            <a:graphicFrameLocks noGrp="1"/>
          </p:cNvGraphicFramePr>
          <p:nvPr>
            <p:extLst>
              <p:ext uri="{D42A27DB-BD31-4B8C-83A1-F6EECF244321}">
                <p14:modId xmlns:p14="http://schemas.microsoft.com/office/powerpoint/2010/main" val="754954001"/>
              </p:ext>
            </p:extLst>
          </p:nvPr>
        </p:nvGraphicFramePr>
        <p:xfrm>
          <a:off x="161924" y="1117601"/>
          <a:ext cx="8782051" cy="5255250"/>
        </p:xfrm>
        <a:graphic>
          <a:graphicData uri="http://schemas.openxmlformats.org/drawingml/2006/table">
            <a:tbl>
              <a:tblPr firstRow="1" bandRow="1">
                <a:effectLst>
                  <a:innerShdw blurRad="114300">
                    <a:prstClr val="black"/>
                  </a:innerShdw>
                </a:effectLst>
                <a:tableStyleId>{5C22544A-7EE6-4342-B048-85BDC9FD1C3A}</a:tableStyleId>
              </a:tblPr>
              <a:tblGrid>
                <a:gridCol w="208280"/>
                <a:gridCol w="1782446"/>
                <a:gridCol w="6791325"/>
              </a:tblGrid>
              <a:tr h="520699">
                <a:tc>
                  <a:txBody>
                    <a:bodyPr/>
                    <a:lstStyle/>
                    <a:p>
                      <a:pPr algn="ctr"/>
                      <a:endParaRPr lang="tr-TR" sz="2200" b="1" dirty="0">
                        <a:solidFill>
                          <a:schemeClr val="tx1"/>
                        </a:solidFill>
                        <a:latin typeface="Calibri" pitchFamily="34" charset="0"/>
                        <a:cs typeface="Calibri" pitchFamily="34" charset="0"/>
                      </a:endParaRPr>
                    </a:p>
                  </a:txBody>
                  <a:tcPr anchor="ctr">
                    <a:solidFill>
                      <a:srgbClr val="575F57"/>
                    </a:solidFill>
                  </a:tcPr>
                </a:tc>
                <a:tc>
                  <a:txBody>
                    <a:bodyPr/>
                    <a:lstStyle/>
                    <a:p>
                      <a:pPr algn="ctr"/>
                      <a:r>
                        <a:rPr lang="tr-TR" sz="2200" b="1" dirty="0" smtClean="0">
                          <a:solidFill>
                            <a:schemeClr val="bg1"/>
                          </a:solidFill>
                          <a:latin typeface="Calibri" pitchFamily="34" charset="0"/>
                          <a:cs typeface="Calibri" pitchFamily="34" charset="0"/>
                        </a:rPr>
                        <a:t>KRİTERLER</a:t>
                      </a:r>
                      <a:endParaRPr lang="tr-TR" sz="2200" b="1" dirty="0">
                        <a:solidFill>
                          <a:schemeClr val="bg1"/>
                        </a:solidFill>
                        <a:latin typeface="Calibri" pitchFamily="34" charset="0"/>
                        <a:cs typeface="Calibri" pitchFamily="34" charset="0"/>
                      </a:endParaRPr>
                    </a:p>
                  </a:txBody>
                  <a:tcPr anchor="ctr">
                    <a:solidFill>
                      <a:schemeClr val="accent3">
                        <a:lumMod val="5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ETA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Event</a:t>
                      </a:r>
                      <a:r>
                        <a:rPr kumimoji="0" lang="tr-TR" sz="2400" b="1" i="1" u="none" strike="noStrike" cap="none" normalizeH="0" baseline="0" dirty="0" smtClean="0">
                          <a:ln>
                            <a:noFill/>
                          </a:ln>
                          <a:solidFill>
                            <a:schemeClr val="bg1"/>
                          </a:solidFill>
                          <a:effectLst/>
                          <a:latin typeface="Calibri" pitchFamily="34" charset="0"/>
                          <a:cs typeface="Calibri" pitchFamily="34" charset="0"/>
                        </a:rPr>
                        <a:t> </a:t>
                      </a:r>
                      <a:r>
                        <a:rPr kumimoji="0" lang="tr-TR" sz="2400" b="1" i="1" u="none" strike="noStrike" cap="none" normalizeH="0" baseline="0" dirty="0" err="1" smtClean="0">
                          <a:ln>
                            <a:noFill/>
                          </a:ln>
                          <a:solidFill>
                            <a:schemeClr val="bg1"/>
                          </a:solidFill>
                          <a:effectLst/>
                          <a:latin typeface="Calibri" pitchFamily="34" charset="0"/>
                          <a:cs typeface="Calibri" pitchFamily="34" charset="0"/>
                        </a:rPr>
                        <a:t>Tree</a:t>
                      </a:r>
                      <a:r>
                        <a:rPr kumimoji="0" lang="tr-TR" sz="2400" b="1" i="1" u="none" strike="noStrike" cap="none" normalizeH="0" baseline="0" dirty="0" smtClean="0">
                          <a:ln>
                            <a:noFill/>
                          </a:ln>
                          <a:solidFill>
                            <a:schemeClr val="bg1"/>
                          </a:solidFill>
                          <a:effectLst/>
                          <a:latin typeface="Calibri" pitchFamily="34" charset="0"/>
                          <a:cs typeface="Calibri" pitchFamily="34" charset="0"/>
                        </a:rPr>
                        <a:t> Analysis)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tr-TR" sz="2400" b="1" i="1" u="none" strike="noStrike" cap="none" normalizeH="0" baseline="0" dirty="0" smtClean="0">
                          <a:ln>
                            <a:noFill/>
                          </a:ln>
                          <a:solidFill>
                            <a:schemeClr val="bg1"/>
                          </a:solidFill>
                          <a:effectLst/>
                          <a:latin typeface="Calibri" pitchFamily="34" charset="0"/>
                          <a:cs typeface="Calibri" pitchFamily="34" charset="0"/>
                        </a:rPr>
                        <a:t>Olay Ağacı Analizi</a:t>
                      </a:r>
                      <a:r>
                        <a:rPr kumimoji="0" lang="tr-TR" sz="2400" b="0" i="1" u="none" strike="noStrike" cap="none" normalizeH="0" baseline="0" dirty="0" smtClean="0">
                          <a:ln>
                            <a:noFill/>
                          </a:ln>
                          <a:solidFill>
                            <a:schemeClr val="bg1"/>
                          </a:solidFill>
                          <a:effectLst/>
                          <a:latin typeface="Calibri" pitchFamily="34" charset="0"/>
                          <a:cs typeface="Calibri" pitchFamily="34" charset="0"/>
                        </a:rPr>
                        <a:t> </a:t>
                      </a:r>
                    </a:p>
                  </a:txBody>
                  <a:tcPr anchor="ctr">
                    <a:solidFill>
                      <a:schemeClr val="accent3">
                        <a:lumMod val="50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Amaç </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Kazaya neden olan/olabilecek başlatıcı olayı ve onu takip eden olaylar zincirini belirlemek.</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Yer ve Zaman</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Tasarımda gerekli İSG tedbirlerinin belirlenmek, işletirken önlemlerin yeterliliğini belirlemek veya ekipman kusurlarının sonuçlarını görebilmek.</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Gerekli Bilgiler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Ekipman kusuru, sistem hatası gibi muhtemel kaza sebepleri ve başlatıcı olaylar ve iş güvenliği sistemlerinin ve acil durum planı işlev bilgileridir. </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Sonuçlar</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Kazaya neden olabilecek başlatıcı olayın ve takiben zincirleme olayların kronolojik sıraya göre belirlenmesidir.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Eleman İhtiyacı</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Bir kişi yeterlidir. Ancak biri bu tekniği diğerleri de tesis ve işlemleri iyi bilen 2-3 kişilik bir ekip halinde çalışmak daha yararlı olabilir.</a:t>
                      </a:r>
                    </a:p>
                  </a:txBody>
                  <a:tcPr marL="9525" marR="9525" marT="9525" marB="0" anchor="ctr">
                    <a:solidFill>
                      <a:schemeClr val="bg1">
                        <a:lumMod val="85000"/>
                      </a:schemeClr>
                    </a:solidFill>
                  </a:tcPr>
                </a:tc>
              </a:tr>
              <a:tr h="738715">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F57"/>
                    </a:solidFill>
                  </a:tcPr>
                </a:tc>
                <a:tc>
                  <a:txBody>
                    <a:bodyPr/>
                    <a:lstStyle/>
                    <a:p>
                      <a:pPr algn="ctr" fontAlgn="ctr"/>
                      <a:r>
                        <a:rPr kumimoji="0" lang="tr-TR" sz="2000" b="1" i="1" u="none" strike="noStrike" kern="1200" cap="none" normalizeH="0" baseline="0" dirty="0" smtClean="0">
                          <a:ln>
                            <a:noFill/>
                          </a:ln>
                          <a:solidFill>
                            <a:schemeClr val="bg1"/>
                          </a:solidFill>
                          <a:effectLst/>
                          <a:latin typeface="Calibri" pitchFamily="34" charset="0"/>
                          <a:ea typeface="Times New Roman" pitchFamily="18" charset="0"/>
                          <a:cs typeface="Calibri" pitchFamily="34" charset="0"/>
                        </a:rPr>
                        <a:t>Zaman-Maliyet</a:t>
                      </a: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00B050"/>
                    </a:solidFill>
                  </a:tcPr>
                </a:tc>
                <a:tc>
                  <a:txBody>
                    <a:bodyPr/>
                    <a:lstStyle/>
                    <a:p>
                      <a:pPr algn="l" fontAlgn="ctr"/>
                      <a:r>
                        <a:rPr kumimoji="0" lang="tr-TR" sz="1800" b="0"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Zaman başlatıcı olayların sayısı ve sistemin karmaşıklığına bağlıdır. Küçük tesislerde 2-4 hafta büyük tesislerde 2-4 ay sürebilir.</a:t>
                      </a:r>
                      <a:endParaRPr kumimoji="0" lang="tr-TR" sz="1800" b="0" i="1" u="none" strike="noStrike" kern="1200" cap="none" normalizeH="0" baseline="0" dirty="0">
                        <a:ln>
                          <a:noFill/>
                        </a:ln>
                        <a:solidFill>
                          <a:schemeClr val="tx1"/>
                        </a:solidFill>
                        <a:effectLst/>
                        <a:latin typeface="Calibri" pitchFamily="34" charset="0"/>
                        <a:ea typeface="Times New Roman" pitchFamily="18" charset="0"/>
                        <a:cs typeface="Calibri" pitchFamily="34" charset="0"/>
                      </a:endParaRPr>
                    </a:p>
                  </a:txBody>
                  <a:tcPr marL="9525" marR="9525" marT="9525" marB="0" anchor="ctr">
                    <a:solidFill>
                      <a:schemeClr val="bg1">
                        <a:lumMod val="85000"/>
                      </a:schemeClr>
                    </a:solidFill>
                  </a:tcPr>
                </a:tc>
              </a:tr>
            </a:tbl>
          </a:graphicData>
        </a:graphic>
      </p:graphicFrame>
    </p:spTree>
    <p:extLst>
      <p:ext uri="{BB962C8B-B14F-4D97-AF65-F5344CB8AC3E}">
        <p14:creationId xmlns:p14="http://schemas.microsoft.com/office/powerpoint/2010/main" val="1545207775"/>
      </p:ext>
    </p:extLst>
  </p:cSld>
  <p:clrMapOvr>
    <a:masterClrMapping/>
  </p:clrMapOvr>
  <p:transition>
    <p:fade/>
  </p:transition>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ETA (Olay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Ağacı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Analizi)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«Olay </a:t>
            </a:r>
            <a:r>
              <a:rPr lang="tr-TR" sz="2000" i="1" dirty="0">
                <a:solidFill>
                  <a:srgbClr val="000000"/>
                </a:solidFill>
                <a:latin typeface="Calibri" pitchFamily="34" charset="0"/>
                <a:cs typeface="Calibri" pitchFamily="34" charset="0"/>
              </a:rPr>
              <a:t>ağacı analizi başlangıçta </a:t>
            </a:r>
            <a:r>
              <a:rPr lang="tr-TR" sz="2000" b="1" i="1" dirty="0">
                <a:solidFill>
                  <a:srgbClr val="000000"/>
                </a:solidFill>
                <a:latin typeface="Calibri" pitchFamily="34" charset="0"/>
                <a:cs typeface="Calibri" pitchFamily="34" charset="0"/>
              </a:rPr>
              <a:t>nükleer endüstride </a:t>
            </a:r>
            <a:r>
              <a:rPr lang="tr-TR" sz="2000" i="1" dirty="0">
                <a:solidFill>
                  <a:srgbClr val="000000"/>
                </a:solidFill>
                <a:latin typeface="Calibri" pitchFamily="34" charset="0"/>
                <a:cs typeface="Calibri" pitchFamily="34" charset="0"/>
              </a:rPr>
              <a:t>daha çok uygulama görmüş ve nükleer enerji santrallerinde işletilebilme analizi olarak kullanılmıştır, daha sonra diğer sektörlerde de sıklıkla uygulanmaya başlanmıştır</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49321156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Her hangi bir tehlikeli olayın </a:t>
            </a:r>
            <a:r>
              <a:rPr lang="tr-TR" sz="2000" i="1" dirty="0" smtClean="0">
                <a:solidFill>
                  <a:srgbClr val="000000"/>
                </a:solidFill>
                <a:latin typeface="Calibri" pitchFamily="34" charset="0"/>
                <a:cs typeface="Calibri" pitchFamily="34" charset="0"/>
              </a:rPr>
              <a:t>oluşturabileceği </a:t>
            </a:r>
            <a:r>
              <a:rPr lang="tr-TR" sz="2000" i="1" dirty="0">
                <a:solidFill>
                  <a:srgbClr val="000000"/>
                </a:solidFill>
                <a:latin typeface="Calibri" pitchFamily="34" charset="0"/>
                <a:cs typeface="Calibri" pitchFamily="34" charset="0"/>
              </a:rPr>
              <a:t>çeşitli senaryolar analiz edilir.</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İdeal olarak, birden fazla proses ve koruma sistemlerinin olduğu tesislerde kullanılır.</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Kazaların sıklığı ve/veya olasılıkları sayısal olarak belirlenebilir.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0928002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Başlangıç noktasından hareketle birçok olaylar zincirinin </a:t>
            </a:r>
            <a:r>
              <a:rPr lang="tr-TR" sz="2000" i="1" dirty="0" smtClean="0">
                <a:solidFill>
                  <a:srgbClr val="000000"/>
                </a:solidFill>
                <a:latin typeface="Calibri" pitchFamily="34" charset="0"/>
                <a:cs typeface="Calibri" pitchFamily="34" charset="0"/>
              </a:rPr>
              <a:t>oluşturulması </a:t>
            </a:r>
            <a:r>
              <a:rPr lang="tr-TR" sz="2000" i="1" dirty="0">
                <a:solidFill>
                  <a:srgbClr val="000000"/>
                </a:solidFill>
                <a:latin typeface="Calibri" pitchFamily="34" charset="0"/>
                <a:cs typeface="Calibri" pitchFamily="34" charset="0"/>
              </a:rPr>
              <a:t>prensibi ile (ileri doğru mantık tekniği</a:t>
            </a:r>
            <a:r>
              <a:rPr lang="tr-TR" sz="2000" i="1" dirty="0" smtClean="0">
                <a:solidFill>
                  <a:srgbClr val="000000"/>
                </a:solidFill>
                <a:latin typeface="Calibri" pitchFamily="34" charset="0"/>
                <a:cs typeface="Calibri" pitchFamily="34" charset="0"/>
              </a:rPr>
              <a:t>) çalışır</a:t>
            </a:r>
            <a:r>
              <a:rPr lang="tr-TR" sz="2000" i="1" dirty="0">
                <a:solidFill>
                  <a:srgbClr val="000000"/>
                </a:solidFill>
                <a:latin typeface="Calibri" pitchFamily="34" charset="0"/>
                <a:cs typeface="Calibri" pitchFamily="34" charset="0"/>
              </a:rPr>
              <a:t>. </a:t>
            </a: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Modellenen sistem çok iyi tanımlanmalıdır.</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Özellikle birden çok koruma ve operasyon sistemlerinin olduğu durumlar için idealdir.</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Neden</a:t>
            </a:r>
            <a:r>
              <a:rPr lang="tr-TR" sz="2000" i="1" dirty="0" smtClean="0">
                <a:solidFill>
                  <a:srgbClr val="000000"/>
                </a:solidFill>
                <a:latin typeface="Calibri" pitchFamily="34" charset="0"/>
                <a:cs typeface="Calibri" pitchFamily="34" charset="0"/>
              </a:rPr>
              <a:t>? Bu </a:t>
            </a:r>
            <a:r>
              <a:rPr lang="tr-TR" sz="2000" i="1" dirty="0">
                <a:solidFill>
                  <a:srgbClr val="000000"/>
                </a:solidFill>
                <a:latin typeface="Calibri" pitchFamily="34" charset="0"/>
                <a:cs typeface="Calibri" pitchFamily="34" charset="0"/>
              </a:rPr>
              <a:t>metod ile olaylar zinciri modellenebilir.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25554332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9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Olay </a:t>
            </a:r>
            <a:r>
              <a:rPr lang="tr-TR" sz="2000" i="1" dirty="0">
                <a:solidFill>
                  <a:srgbClr val="000000"/>
                </a:solidFill>
                <a:latin typeface="Calibri" pitchFamily="34" charset="0"/>
                <a:cs typeface="Calibri" pitchFamily="34" charset="0"/>
              </a:rPr>
              <a:t>Ağacı analizi, </a:t>
            </a:r>
            <a:r>
              <a:rPr lang="tr-TR" sz="2000" b="1" i="1" dirty="0">
                <a:solidFill>
                  <a:srgbClr val="000000"/>
                </a:solidFill>
                <a:latin typeface="Calibri" pitchFamily="34" charset="0"/>
                <a:cs typeface="Calibri" pitchFamily="34" charset="0"/>
              </a:rPr>
              <a:t>başlangıçta seçilmiş olan olayın </a:t>
            </a:r>
            <a:r>
              <a:rPr lang="tr-TR" sz="2000" i="1" dirty="0">
                <a:solidFill>
                  <a:srgbClr val="000000"/>
                </a:solidFill>
                <a:latin typeface="Calibri" pitchFamily="34" charset="0"/>
                <a:cs typeface="Calibri" pitchFamily="34" charset="0"/>
              </a:rPr>
              <a:t>meydana gelmesinden sonra ortaya çıkabilecek sonuçların akışını diyagram ile gösteren bir yöntemdir. </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Hata ağacı analizinden farklı olarak bu </a:t>
            </a:r>
            <a:r>
              <a:rPr lang="tr-TR" sz="2000" i="1" dirty="0" smtClean="0">
                <a:solidFill>
                  <a:srgbClr val="000000"/>
                </a:solidFill>
                <a:latin typeface="Calibri" pitchFamily="34" charset="0"/>
                <a:cs typeface="Calibri" pitchFamily="34" charset="0"/>
              </a:rPr>
              <a:t>metodolojide </a:t>
            </a:r>
            <a:r>
              <a:rPr lang="tr-TR" sz="2000" b="1" i="1" dirty="0" smtClean="0">
                <a:solidFill>
                  <a:srgbClr val="000000"/>
                </a:solidFill>
                <a:latin typeface="Calibri" pitchFamily="34" charset="0"/>
                <a:cs typeface="Calibri" pitchFamily="34" charset="0"/>
              </a:rPr>
              <a:t>tümevarım</a:t>
            </a: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mantığı kullanır. </a:t>
            </a: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Sistem içindeki tüm güvenilir </a:t>
            </a:r>
            <a:r>
              <a:rPr lang="tr-TR" sz="2000" i="1" dirty="0" smtClean="0">
                <a:solidFill>
                  <a:srgbClr val="000000"/>
                </a:solidFill>
                <a:latin typeface="Calibri" pitchFamily="34" charset="0"/>
                <a:cs typeface="Calibri" pitchFamily="34" charset="0"/>
              </a:rPr>
              <a:t>operasyonel </a:t>
            </a:r>
            <a:r>
              <a:rPr lang="tr-TR" sz="2000" i="1" dirty="0">
                <a:solidFill>
                  <a:srgbClr val="000000"/>
                </a:solidFill>
                <a:latin typeface="Calibri" pitchFamily="34" charset="0"/>
                <a:cs typeface="Calibri" pitchFamily="34" charset="0"/>
              </a:rPr>
              <a:t>değişimler tanımlanır.  Her bir yol takip </a:t>
            </a:r>
            <a:r>
              <a:rPr lang="tr-TR" sz="2000" i="1" dirty="0" smtClean="0">
                <a:solidFill>
                  <a:srgbClr val="000000"/>
                </a:solidFill>
                <a:latin typeface="Calibri" pitchFamily="34" charset="0"/>
                <a:cs typeface="Calibri" pitchFamily="34" charset="0"/>
              </a:rPr>
              <a:t>edildiğinde nihai </a:t>
            </a:r>
            <a:r>
              <a:rPr lang="tr-TR" sz="2000" i="1" dirty="0">
                <a:solidFill>
                  <a:srgbClr val="000000"/>
                </a:solidFill>
                <a:latin typeface="Calibri" pitchFamily="34" charset="0"/>
                <a:cs typeface="Calibri" pitchFamily="34" charset="0"/>
              </a:rPr>
              <a:t>başarı veya hataya götürür. </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1314077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Genel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Durum  </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pic>
        <p:nvPicPr>
          <p:cNvPr id="17" name="Picture 2"/>
          <p:cNvPicPr preferRelativeResize="0">
            <a:picLocks noChangeArrowheads="1"/>
          </p:cNvPicPr>
          <p:nvPr/>
        </p:nvPicPr>
        <p:blipFill>
          <a:blip r:embed="rId3"/>
          <a:srcRect/>
          <a:stretch>
            <a:fillRect/>
          </a:stretch>
        </p:blipFill>
        <p:spPr bwMode="auto">
          <a:xfrm>
            <a:off x="2689401" y="1946048"/>
            <a:ext cx="6120000" cy="3430626"/>
          </a:xfrm>
          <a:prstGeom prst="rect">
            <a:avLst/>
          </a:prstGeom>
          <a:noFill/>
          <a:ln w="34925">
            <a:solidFill>
              <a:schemeClr val="bg1">
                <a:lumMod val="75000"/>
              </a:schemeClr>
            </a:solidFill>
            <a:miter lim="800000"/>
            <a:headEnd/>
            <a:tailEnd/>
          </a:ln>
          <a:effectLst/>
        </p:spPr>
      </p:pic>
      <p:sp>
        <p:nvSpPr>
          <p:cNvPr id="2" name="Dikdörtgen 1"/>
          <p:cNvSpPr/>
          <p:nvPr/>
        </p:nvSpPr>
        <p:spPr>
          <a:xfrm>
            <a:off x="2657475" y="5434194"/>
            <a:ext cx="6151926" cy="523220"/>
          </a:xfrm>
          <a:prstGeom prst="rect">
            <a:avLst/>
          </a:prstGeom>
          <a:ln>
            <a:solidFill>
              <a:schemeClr val="bg1">
                <a:lumMod val="75000"/>
              </a:schemeClr>
            </a:solidFill>
          </a:ln>
        </p:spPr>
        <p:txBody>
          <a:bodyPr wrap="square">
            <a:spAutoFit/>
          </a:bodyPr>
          <a:lstStyle/>
          <a:p>
            <a:pPr algn="ctr">
              <a:spcAft>
                <a:spcPts val="0"/>
              </a:spcAft>
              <a:buClr>
                <a:srgbClr val="292929"/>
              </a:buClr>
              <a:defRPr/>
            </a:pPr>
            <a:r>
              <a:rPr lang="tr-TR" sz="1400" i="1" dirty="0">
                <a:solidFill>
                  <a:srgbClr val="000000"/>
                </a:solidFill>
                <a:latin typeface="Calibri" pitchFamily="34" charset="0"/>
                <a:cs typeface="Calibri" pitchFamily="34" charset="0"/>
              </a:rPr>
              <a:t>Sistem içindeki tüm güvenilir operasyonel değişimler </a:t>
            </a:r>
            <a:r>
              <a:rPr lang="tr-TR" sz="1400" i="1" dirty="0" smtClean="0">
                <a:solidFill>
                  <a:srgbClr val="000000"/>
                </a:solidFill>
                <a:latin typeface="Calibri" pitchFamily="34" charset="0"/>
                <a:cs typeface="Calibri" pitchFamily="34" charset="0"/>
              </a:rPr>
              <a:t>tanımlanır. Her </a:t>
            </a:r>
            <a:r>
              <a:rPr lang="tr-TR" sz="1400" i="1" dirty="0">
                <a:solidFill>
                  <a:srgbClr val="000000"/>
                </a:solidFill>
                <a:latin typeface="Calibri" pitchFamily="34" charset="0"/>
                <a:cs typeface="Calibri" pitchFamily="34" charset="0"/>
              </a:rPr>
              <a:t>bir yol takip edildiğinde nihai başarı veya hataya götürür. </a:t>
            </a:r>
          </a:p>
        </p:txBody>
      </p:sp>
    </p:spTree>
    <p:extLst>
      <p:ext uri="{BB962C8B-B14F-4D97-AF65-F5344CB8AC3E}">
        <p14:creationId xmlns:p14="http://schemas.microsoft.com/office/powerpoint/2010/main" val="3222115132"/>
      </p:ext>
    </p:extLst>
  </p:cSld>
  <p:clrMapOvr>
    <a:masterClrMapping/>
  </p:clrMapOvr>
  <p:transition>
    <p:fade/>
  </p:transition>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 / Bernoulli Modeli</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2" name="Dikdörtgen 1"/>
          <p:cNvSpPr/>
          <p:nvPr/>
        </p:nvSpPr>
        <p:spPr>
          <a:xfrm>
            <a:off x="2689374" y="5423561"/>
            <a:ext cx="6120027" cy="738664"/>
          </a:xfrm>
          <a:prstGeom prst="rect">
            <a:avLst/>
          </a:prstGeom>
          <a:ln>
            <a:solidFill>
              <a:schemeClr val="bg1">
                <a:lumMod val="75000"/>
              </a:schemeClr>
            </a:solidFill>
          </a:ln>
        </p:spPr>
        <p:txBody>
          <a:bodyPr wrap="square">
            <a:spAutoFit/>
          </a:bodyPr>
          <a:lstStyle/>
          <a:p>
            <a:pPr algn="ctr">
              <a:spcAft>
                <a:spcPts val="0"/>
              </a:spcAft>
              <a:buClr>
                <a:srgbClr val="292929"/>
              </a:buClr>
              <a:defRPr/>
            </a:pPr>
            <a:r>
              <a:rPr lang="tr-TR" sz="1400" i="1" dirty="0">
                <a:solidFill>
                  <a:srgbClr val="000000"/>
                </a:solidFill>
                <a:latin typeface="Calibri" pitchFamily="34" charset="0"/>
                <a:cs typeface="Calibri" pitchFamily="34" charset="0"/>
              </a:rPr>
              <a:t>Sistemin davranışını temsil eden basit ağaca indirgenir. </a:t>
            </a:r>
            <a:r>
              <a:rPr lang="tr-TR" sz="1400" i="1" dirty="0" smtClean="0">
                <a:solidFill>
                  <a:srgbClr val="000000"/>
                </a:solidFill>
                <a:latin typeface="Calibri" pitchFamily="34" charset="0"/>
                <a:cs typeface="Calibri" pitchFamily="34" charset="0"/>
              </a:rPr>
              <a:t>İkili </a:t>
            </a:r>
            <a:r>
              <a:rPr lang="tr-TR" sz="1400" i="1" dirty="0">
                <a:solidFill>
                  <a:srgbClr val="000000"/>
                </a:solidFill>
                <a:latin typeface="Calibri" pitchFamily="34" charset="0"/>
                <a:cs typeface="Calibri" pitchFamily="34" charset="0"/>
              </a:rPr>
              <a:t>dal kullanılır. Final çıktıları geri döndürülemez hatalar ve hiç yenilgisiz başarılara direk olarak götürür. </a:t>
            </a:r>
            <a:r>
              <a:rPr lang="tr-TR" sz="1400" i="1" dirty="0" smtClean="0">
                <a:solidFill>
                  <a:srgbClr val="000000"/>
                </a:solidFill>
                <a:latin typeface="Calibri" pitchFamily="34" charset="0"/>
                <a:cs typeface="Calibri" pitchFamily="34" charset="0"/>
              </a:rPr>
              <a:t>Bir </a:t>
            </a:r>
            <a:r>
              <a:rPr lang="tr-TR" sz="1400" i="1" dirty="0">
                <a:solidFill>
                  <a:srgbClr val="000000"/>
                </a:solidFill>
                <a:latin typeface="Calibri" pitchFamily="34" charset="0"/>
                <a:cs typeface="Calibri" pitchFamily="34" charset="0"/>
              </a:rPr>
              <a:t>hata </a:t>
            </a:r>
            <a:r>
              <a:rPr lang="tr-TR" sz="1400" i="1" dirty="0" smtClean="0">
                <a:solidFill>
                  <a:srgbClr val="000000"/>
                </a:solidFill>
                <a:latin typeface="Calibri" pitchFamily="34" charset="0"/>
                <a:cs typeface="Calibri" pitchFamily="34" charset="0"/>
              </a:rPr>
              <a:t>ağacı/diğer analizler; </a:t>
            </a:r>
            <a:r>
              <a:rPr lang="tr-TR" sz="1400" i="1" dirty="0">
                <a:solidFill>
                  <a:srgbClr val="000000"/>
                </a:solidFill>
                <a:latin typeface="Calibri" pitchFamily="34" charset="0"/>
                <a:cs typeface="Calibri" pitchFamily="34" charset="0"/>
              </a:rPr>
              <a:t>başlangıç olayın veya koşulun olasılığı belirlenir. </a:t>
            </a:r>
          </a:p>
        </p:txBody>
      </p:sp>
      <p:pic>
        <p:nvPicPr>
          <p:cNvPr id="20" name="Picture 2"/>
          <p:cNvPicPr>
            <a:picLocks noChangeAspect="1" noChangeArrowheads="1"/>
          </p:cNvPicPr>
          <p:nvPr/>
        </p:nvPicPr>
        <p:blipFill>
          <a:blip r:embed="rId3"/>
          <a:srcRect/>
          <a:stretch>
            <a:fillRect/>
          </a:stretch>
        </p:blipFill>
        <p:spPr bwMode="auto">
          <a:xfrm>
            <a:off x="2689374" y="1966845"/>
            <a:ext cx="6132992" cy="3405255"/>
          </a:xfrm>
          <a:prstGeom prst="rect">
            <a:avLst/>
          </a:prstGeom>
          <a:noFill/>
          <a:ln w="34925">
            <a:solidFill>
              <a:schemeClr val="bg1">
                <a:lumMod val="75000"/>
              </a:schemeClr>
            </a:solidFill>
            <a:miter lim="800000"/>
            <a:headEnd/>
            <a:tailEnd/>
          </a:ln>
          <a:effectLst/>
        </p:spPr>
      </p:pic>
    </p:spTree>
    <p:extLst>
      <p:ext uri="{BB962C8B-B14F-4D97-AF65-F5344CB8AC3E}">
        <p14:creationId xmlns:p14="http://schemas.microsoft.com/office/powerpoint/2010/main" val="773019117"/>
      </p:ext>
    </p:extLst>
  </p:cSld>
  <p:clrMapOvr>
    <a:masterClrMapping/>
  </p:clrMapOvr>
  <p:transition>
    <p:fade/>
  </p:transition>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 Transformasyon</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Sisteme </a:t>
            </a:r>
            <a:r>
              <a:rPr lang="tr-TR" sz="2000" i="1" dirty="0">
                <a:solidFill>
                  <a:srgbClr val="000000"/>
                </a:solidFill>
                <a:latin typeface="Calibri" pitchFamily="34" charset="0"/>
                <a:cs typeface="Calibri" pitchFamily="34" charset="0"/>
              </a:rPr>
              <a:t>meydan okuyan bir olaya karşı sistemin cevabının ve </a:t>
            </a:r>
            <a:r>
              <a:rPr lang="tr-TR" sz="2000" b="1" i="1" dirty="0">
                <a:solidFill>
                  <a:srgbClr val="000000"/>
                </a:solidFill>
                <a:latin typeface="Calibri" pitchFamily="34" charset="0"/>
                <a:cs typeface="Calibri" pitchFamily="34" charset="0"/>
              </a:rPr>
              <a:t>başarı/hata </a:t>
            </a:r>
            <a:r>
              <a:rPr lang="tr-TR" sz="2000" i="1" dirty="0">
                <a:solidFill>
                  <a:srgbClr val="000000"/>
                </a:solidFill>
                <a:latin typeface="Calibri" pitchFamily="34" charset="0"/>
                <a:cs typeface="Calibri" pitchFamily="34" charset="0"/>
              </a:rPr>
              <a:t>değerlendirmesinin yapıldığı Olay Ağacı diyagramından hata ağacı diyagramına kolaylıkla transformasyon yapılabilir. </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Böylelikle final çıktılarından elde edilmiş olan geri </a:t>
            </a:r>
            <a:r>
              <a:rPr lang="tr-TR" sz="2000" b="1" i="1" dirty="0">
                <a:solidFill>
                  <a:srgbClr val="000000"/>
                </a:solidFill>
                <a:latin typeface="Calibri" pitchFamily="34" charset="0"/>
                <a:cs typeface="Calibri" pitchFamily="34" charset="0"/>
              </a:rPr>
              <a:t>dönülemez hataların esas olaylarının değerlendirmesi </a:t>
            </a:r>
            <a:r>
              <a:rPr lang="tr-TR" sz="2000" i="1" dirty="0">
                <a:solidFill>
                  <a:srgbClr val="000000"/>
                </a:solidFill>
                <a:latin typeface="Calibri" pitchFamily="34" charset="0"/>
                <a:cs typeface="Calibri" pitchFamily="34" charset="0"/>
              </a:rPr>
              <a:t>ve eşit hata ağacının belirlenmesi sağlanır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86878425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ETA (Olay Ağacı Analizi) Transformasyon</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pic>
        <p:nvPicPr>
          <p:cNvPr id="17" name="Picture 2"/>
          <p:cNvPicPr preferRelativeResize="0">
            <a:picLocks noChangeArrowheads="1"/>
          </p:cNvPicPr>
          <p:nvPr/>
        </p:nvPicPr>
        <p:blipFill>
          <a:blip r:embed="rId3"/>
          <a:srcRect/>
          <a:stretch>
            <a:fillRect/>
          </a:stretch>
        </p:blipFill>
        <p:spPr bwMode="auto">
          <a:xfrm>
            <a:off x="2690033" y="1963733"/>
            <a:ext cx="6120000" cy="3408367"/>
          </a:xfrm>
          <a:prstGeom prst="rect">
            <a:avLst/>
          </a:prstGeom>
          <a:noFill/>
          <a:ln w="34925">
            <a:solidFill>
              <a:schemeClr val="bg1">
                <a:lumMod val="75000"/>
              </a:schemeClr>
            </a:solidFill>
            <a:miter lim="800000"/>
            <a:headEnd/>
            <a:tailEnd/>
          </a:ln>
          <a:effectLst/>
        </p:spPr>
      </p:pic>
    </p:spTree>
    <p:extLst>
      <p:ext uri="{BB962C8B-B14F-4D97-AF65-F5344CB8AC3E}">
        <p14:creationId xmlns:p14="http://schemas.microsoft.com/office/powerpoint/2010/main" val="60154998"/>
      </p:ext>
    </p:extLst>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YÖNETİMDE PUKÖ DÖNGÜSÜ</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aphicFrame>
        <p:nvGraphicFramePr>
          <p:cNvPr id="3" name="Diyagram 2"/>
          <p:cNvGraphicFramePr/>
          <p:nvPr>
            <p:extLst>
              <p:ext uri="{D42A27DB-BD31-4B8C-83A1-F6EECF244321}">
                <p14:modId xmlns:p14="http://schemas.microsoft.com/office/powerpoint/2010/main" val="2170380102"/>
              </p:ext>
            </p:extLst>
          </p:nvPr>
        </p:nvGraphicFramePr>
        <p:xfrm>
          <a:off x="372141" y="1843586"/>
          <a:ext cx="8527310" cy="451470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Metin kutusu 3"/>
          <p:cNvSpPr txBox="1"/>
          <p:nvPr/>
        </p:nvSpPr>
        <p:spPr>
          <a:xfrm>
            <a:off x="5348177" y="1839447"/>
            <a:ext cx="2211573" cy="461665"/>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Uygula</a:t>
            </a:r>
            <a:endParaRPr lang="tr-TR" sz="2400" b="1" i="1" dirty="0">
              <a:solidFill>
                <a:srgbClr val="000000"/>
              </a:solidFill>
              <a:latin typeface="Calibri" pitchFamily="34" charset="0"/>
              <a:cs typeface="Calibri" pitchFamily="34" charset="0"/>
            </a:endParaRPr>
          </a:p>
        </p:txBody>
      </p:sp>
      <p:sp>
        <p:nvSpPr>
          <p:cNvPr id="24" name="Metin kutusu 23"/>
          <p:cNvSpPr txBox="1"/>
          <p:nvPr/>
        </p:nvSpPr>
        <p:spPr>
          <a:xfrm>
            <a:off x="5348176" y="5847922"/>
            <a:ext cx="2211573" cy="461665"/>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Kontrol Et</a:t>
            </a:r>
            <a:endParaRPr lang="tr-TR" sz="2400" b="1" i="1" dirty="0">
              <a:solidFill>
                <a:srgbClr val="000000"/>
              </a:solidFill>
              <a:latin typeface="Calibri" pitchFamily="34" charset="0"/>
              <a:cs typeface="Calibri" pitchFamily="34" charset="0"/>
            </a:endParaRPr>
          </a:p>
        </p:txBody>
      </p:sp>
      <p:sp>
        <p:nvSpPr>
          <p:cNvPr id="25" name="Metin kutusu 24"/>
          <p:cNvSpPr txBox="1"/>
          <p:nvPr/>
        </p:nvSpPr>
        <p:spPr>
          <a:xfrm>
            <a:off x="1711841" y="5852384"/>
            <a:ext cx="2211573" cy="461665"/>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Önlem Al</a:t>
            </a:r>
            <a:endParaRPr lang="tr-TR" sz="2400" b="1" i="1" dirty="0">
              <a:solidFill>
                <a:srgbClr val="000000"/>
              </a:solidFill>
              <a:latin typeface="Calibri" pitchFamily="34" charset="0"/>
              <a:cs typeface="Calibri" pitchFamily="34" charset="0"/>
            </a:endParaRPr>
          </a:p>
        </p:txBody>
      </p:sp>
      <p:sp>
        <p:nvSpPr>
          <p:cNvPr id="26" name="Metin kutusu 25"/>
          <p:cNvSpPr txBox="1"/>
          <p:nvPr/>
        </p:nvSpPr>
        <p:spPr>
          <a:xfrm>
            <a:off x="1711840" y="1839447"/>
            <a:ext cx="2211573" cy="461665"/>
          </a:xfrm>
          <a:prstGeom prst="rect">
            <a:avLst/>
          </a:prstGeom>
          <a:noFill/>
        </p:spPr>
        <p:txBody>
          <a:bodyPr wrap="square" rtlCol="0">
            <a:spAutoFit/>
          </a:bodyPr>
          <a:lstStyle/>
          <a:p>
            <a:pPr algn="ctr"/>
            <a:r>
              <a:rPr lang="tr-TR" sz="2400" b="1" i="1" dirty="0" smtClean="0">
                <a:solidFill>
                  <a:srgbClr val="000000"/>
                </a:solidFill>
                <a:latin typeface="Calibri" pitchFamily="34" charset="0"/>
                <a:cs typeface="Calibri" pitchFamily="34" charset="0"/>
              </a:rPr>
              <a:t>Planla</a:t>
            </a:r>
            <a:endParaRPr lang="tr-TR" sz="2400" b="1" i="1" dirty="0">
              <a:solidFill>
                <a:srgbClr val="000000"/>
              </a:solidFill>
              <a:latin typeface="Calibri" pitchFamily="34" charset="0"/>
              <a:cs typeface="Calibri" pitchFamily="34" charset="0"/>
            </a:endParaRPr>
          </a:p>
        </p:txBody>
      </p:sp>
      <p:grpSp>
        <p:nvGrpSpPr>
          <p:cNvPr id="10" name="Grup 9"/>
          <p:cNvGrpSpPr/>
          <p:nvPr/>
        </p:nvGrpSpPr>
        <p:grpSpPr>
          <a:xfrm>
            <a:off x="334479" y="990740"/>
            <a:ext cx="8475038" cy="612000"/>
            <a:chOff x="345112" y="1447959"/>
            <a:chExt cx="8475038" cy="612000"/>
          </a:xfrm>
        </p:grpSpPr>
        <p:sp>
          <p:nvSpPr>
            <p:cNvPr id="11"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SÜREKLİ İYİLEŞTİRME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12" name="Group 9"/>
            <p:cNvGrpSpPr>
              <a:grpSpLocks noChangeAspect="1"/>
            </p:cNvGrpSpPr>
            <p:nvPr/>
          </p:nvGrpSpPr>
          <p:grpSpPr bwMode="auto">
            <a:xfrm>
              <a:off x="345112" y="1447959"/>
              <a:ext cx="612000" cy="612000"/>
              <a:chOff x="1710" y="1035"/>
              <a:chExt cx="2316" cy="2316"/>
            </a:xfrm>
          </p:grpSpPr>
          <p:grpSp>
            <p:nvGrpSpPr>
              <p:cNvPr id="13" name="Group 10"/>
              <p:cNvGrpSpPr>
                <a:grpSpLocks/>
              </p:cNvGrpSpPr>
              <p:nvPr/>
            </p:nvGrpSpPr>
            <p:grpSpPr bwMode="auto">
              <a:xfrm rot="3600000">
                <a:off x="1710" y="1035"/>
                <a:ext cx="2316" cy="2316"/>
                <a:chOff x="1710" y="1035"/>
                <a:chExt cx="2316" cy="2316"/>
              </a:xfrm>
            </p:grpSpPr>
            <p:sp>
              <p:nvSpPr>
                <p:cNvPr id="18"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19"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0"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14" name="Group 14"/>
              <p:cNvGrpSpPr>
                <a:grpSpLocks/>
              </p:cNvGrpSpPr>
              <p:nvPr/>
            </p:nvGrpSpPr>
            <p:grpSpPr bwMode="auto">
              <a:xfrm rot="7200000">
                <a:off x="2059" y="1386"/>
                <a:ext cx="1616" cy="1614"/>
                <a:chOff x="2060" y="1387"/>
                <a:chExt cx="1616" cy="1614"/>
              </a:xfrm>
            </p:grpSpPr>
            <p:sp>
              <p:nvSpPr>
                <p:cNvPr id="15"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16"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17"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Tree>
    <p:extLst>
      <p:ext uri="{BB962C8B-B14F-4D97-AF65-F5344CB8AC3E}">
        <p14:creationId xmlns:p14="http://schemas.microsoft.com/office/powerpoint/2010/main" val="813549748"/>
      </p:ext>
    </p:extLst>
  </p:cSld>
  <p:clrMapOvr>
    <a:masterClrMapping/>
  </p:clrMapOvr>
  <p:transition>
    <p:fade/>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PLANLA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10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 </a:t>
            </a:r>
            <a:r>
              <a:rPr lang="tr-TR" sz="2000" b="1" i="1" dirty="0">
                <a:solidFill>
                  <a:srgbClr val="000000"/>
                </a:solidFill>
                <a:latin typeface="Calibri" pitchFamily="34" charset="0"/>
                <a:cs typeface="Calibri" pitchFamily="34" charset="0"/>
              </a:rPr>
              <a:t>Sağlığı ve Güvenliği açısından </a:t>
            </a:r>
            <a:r>
              <a:rPr lang="tr-TR" sz="2000" b="1" i="1" dirty="0" smtClean="0">
                <a:solidFill>
                  <a:srgbClr val="000000"/>
                </a:solidFill>
                <a:latin typeface="Calibri" pitchFamily="34" charset="0"/>
                <a:cs typeface="Calibri" pitchFamily="34" charset="0"/>
              </a:rPr>
              <a:t>amacın belirlenmesi</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Mevcut </a:t>
            </a:r>
            <a:r>
              <a:rPr lang="tr-TR" sz="2000" b="1" i="1" dirty="0">
                <a:solidFill>
                  <a:srgbClr val="000000"/>
                </a:solidFill>
                <a:latin typeface="Calibri" pitchFamily="34" charset="0"/>
                <a:cs typeface="Calibri" pitchFamily="34" charset="0"/>
              </a:rPr>
              <a:t>durumu analiz etme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Hedeflerin </a:t>
            </a:r>
            <a:r>
              <a:rPr lang="tr-TR" sz="2000" b="1" i="1" dirty="0">
                <a:solidFill>
                  <a:srgbClr val="000000"/>
                </a:solidFill>
                <a:latin typeface="Calibri" pitchFamily="34" charset="0"/>
                <a:cs typeface="Calibri" pitchFamily="34" charset="0"/>
              </a:rPr>
              <a:t>belirlenmesi</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Kayıtların analizi edilmesi</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Tehlikelerin belirlenmesi</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değerlendirme tekniklerinin </a:t>
            </a:r>
            <a:r>
              <a:rPr lang="tr-TR" sz="2000" b="1" i="1" dirty="0" smtClean="0">
                <a:solidFill>
                  <a:srgbClr val="000000"/>
                </a:solidFill>
                <a:latin typeface="Calibri" pitchFamily="34" charset="0"/>
                <a:cs typeface="Calibri" pitchFamily="34" charset="0"/>
              </a:rPr>
              <a:t>belirlenmesi</a:t>
            </a:r>
          </a:p>
          <a:p>
            <a:pPr marL="800100" lvl="1" indent="-342900">
              <a:spcAft>
                <a:spcPts val="0"/>
              </a:spcAft>
              <a:buClr>
                <a:srgbClr val="292929"/>
              </a:buClr>
              <a:buFont typeface="Wingdings" pitchFamily="2" charset="2"/>
              <a:buChar char="§"/>
              <a:defRPr/>
            </a:pPr>
            <a:r>
              <a:rPr lang="tr-TR" sz="2000" i="1" dirty="0">
                <a:solidFill>
                  <a:srgbClr val="000000"/>
                </a:solidFill>
                <a:latin typeface="Calibri" pitchFamily="34" charset="0"/>
                <a:cs typeface="Calibri" pitchFamily="34" charset="0"/>
              </a:rPr>
              <a:t>TS 18001 </a:t>
            </a:r>
            <a:r>
              <a:rPr lang="tr-TR" sz="2000" i="1" dirty="0" smtClean="0">
                <a:solidFill>
                  <a:srgbClr val="000000"/>
                </a:solidFill>
                <a:latin typeface="Calibri" pitchFamily="34" charset="0"/>
                <a:cs typeface="Calibri" pitchFamily="34" charset="0"/>
              </a:rPr>
              <a:t>Standardı </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Detaylı </a:t>
            </a:r>
            <a:r>
              <a:rPr lang="tr-TR" sz="2000" b="1" i="1" dirty="0">
                <a:solidFill>
                  <a:srgbClr val="000000"/>
                </a:solidFill>
                <a:latin typeface="Calibri" pitchFamily="34" charset="0"/>
                <a:cs typeface="Calibri" pitchFamily="34" charset="0"/>
              </a:rPr>
              <a:t>plan hazırlaması </a:t>
            </a:r>
            <a:r>
              <a:rPr lang="tr-TR" sz="2000" b="1" i="1" dirty="0" smtClean="0">
                <a:solidFill>
                  <a:srgbClr val="000000"/>
                </a:solidFill>
                <a:latin typeface="Calibri" pitchFamily="34" charset="0"/>
                <a:cs typeface="Calibri" pitchFamily="34" charset="0"/>
              </a:rPr>
              <a:t>(uygulama planı)</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İç talimatların hazırlama</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YÖNETİMDE PUKÖ DÖNGÜSÜ</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3046080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UYGULA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10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Riskleri </a:t>
            </a:r>
            <a:r>
              <a:rPr lang="tr-TR" sz="2000" b="1" i="1" dirty="0">
                <a:solidFill>
                  <a:srgbClr val="000000"/>
                </a:solidFill>
                <a:latin typeface="Calibri" pitchFamily="34" charset="0"/>
                <a:cs typeface="Calibri" pitchFamily="34" charset="0"/>
              </a:rPr>
              <a:t>Değerlendirme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Risklerin </a:t>
            </a:r>
            <a:r>
              <a:rPr lang="tr-TR" sz="2000" b="1" i="1" dirty="0">
                <a:solidFill>
                  <a:srgbClr val="000000"/>
                </a:solidFill>
                <a:latin typeface="Calibri" pitchFamily="34" charset="0"/>
                <a:cs typeface="Calibri" pitchFamily="34" charset="0"/>
              </a:rPr>
              <a:t>kabul edilebilir olup </a:t>
            </a:r>
            <a:r>
              <a:rPr lang="tr-TR" sz="2000" b="1" i="1" dirty="0" smtClean="0">
                <a:solidFill>
                  <a:srgbClr val="000000"/>
                </a:solidFill>
                <a:latin typeface="Calibri" pitchFamily="34" charset="0"/>
                <a:cs typeface="Calibri" pitchFamily="34" charset="0"/>
              </a:rPr>
              <a:t>olmadığına karar </a:t>
            </a:r>
            <a:r>
              <a:rPr lang="tr-TR" sz="2000" b="1" i="1" dirty="0">
                <a:solidFill>
                  <a:srgbClr val="000000"/>
                </a:solidFill>
                <a:latin typeface="Calibri" pitchFamily="34" charset="0"/>
                <a:cs typeface="Calibri" pitchFamily="34" charset="0"/>
              </a:rPr>
              <a:t>verme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Kontrol önlemlerinin </a:t>
            </a:r>
            <a:r>
              <a:rPr lang="tr-TR" sz="2000" b="1" i="1" dirty="0">
                <a:solidFill>
                  <a:srgbClr val="000000"/>
                </a:solidFill>
                <a:latin typeface="Calibri" pitchFamily="34" charset="0"/>
                <a:cs typeface="Calibri" pitchFamily="34" charset="0"/>
              </a:rPr>
              <a:t>seçimi ve uygulaması</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Her </a:t>
            </a:r>
            <a:r>
              <a:rPr lang="tr-TR" sz="2000" b="1" i="1" dirty="0">
                <a:solidFill>
                  <a:srgbClr val="000000"/>
                </a:solidFill>
                <a:latin typeface="Calibri" pitchFamily="34" charset="0"/>
                <a:cs typeface="Calibri" pitchFamily="34" charset="0"/>
              </a:rPr>
              <a:t>bölümdeki İlgili kişileri bilgilendirme</a:t>
            </a:r>
            <a:r>
              <a:rPr lang="tr-TR" sz="2000" b="1" i="1" dirty="0" smtClean="0">
                <a:solidFill>
                  <a:srgbClr val="000000"/>
                </a:solidFill>
                <a:latin typeface="Calibri" pitchFamily="34" charset="0"/>
                <a:cs typeface="Calibri" pitchFamily="34" charset="0"/>
              </a:rPr>
              <a:t>, eğitme </a:t>
            </a:r>
            <a:r>
              <a:rPr lang="tr-TR" sz="2000" b="1" i="1" dirty="0">
                <a:solidFill>
                  <a:srgbClr val="000000"/>
                </a:solidFill>
                <a:latin typeface="Calibri" pitchFamily="34" charset="0"/>
                <a:cs typeface="Calibri" pitchFamily="34" charset="0"/>
              </a:rPr>
              <a:t>ve katılımını sağlama</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Faaliyet </a:t>
            </a:r>
            <a:r>
              <a:rPr lang="tr-TR" sz="2000" b="1" i="1" dirty="0">
                <a:solidFill>
                  <a:srgbClr val="000000"/>
                </a:solidFill>
                <a:latin typeface="Calibri" pitchFamily="34" charset="0"/>
                <a:cs typeface="Calibri" pitchFamily="34" charset="0"/>
              </a:rPr>
              <a:t>planını izleme ve gerçekleştirme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Uygulama </a:t>
            </a:r>
            <a:r>
              <a:rPr lang="tr-TR" sz="2000" b="1" i="1" dirty="0">
                <a:solidFill>
                  <a:srgbClr val="000000"/>
                </a:solidFill>
                <a:latin typeface="Calibri" pitchFamily="34" charset="0"/>
                <a:cs typeface="Calibri" pitchFamily="34" charset="0"/>
              </a:rPr>
              <a:t>sonuçlarını yakın takip etme</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YÖNETİMDE PUKÖ DÖNGÜSÜ</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08411807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KONTROL ET</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10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Risklerin </a:t>
            </a:r>
            <a:r>
              <a:rPr lang="tr-TR" sz="2000" b="1" i="1" dirty="0">
                <a:solidFill>
                  <a:srgbClr val="000000"/>
                </a:solidFill>
                <a:latin typeface="Calibri" pitchFamily="34" charset="0"/>
                <a:cs typeface="Calibri" pitchFamily="34" charset="0"/>
              </a:rPr>
              <a:t>kabul edilebilir olup olmadığına karar </a:t>
            </a:r>
            <a:r>
              <a:rPr lang="tr-TR" sz="2000" b="1" i="1" dirty="0" smtClean="0">
                <a:solidFill>
                  <a:srgbClr val="000000"/>
                </a:solidFill>
                <a:latin typeface="Calibri" pitchFamily="34" charset="0"/>
                <a:cs typeface="Calibri" pitchFamily="34" charset="0"/>
              </a:rPr>
              <a:t>verilmesi aşamasıdır,</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Ölçüm </a:t>
            </a:r>
            <a:r>
              <a:rPr lang="tr-TR" sz="2000" b="1" i="1" dirty="0">
                <a:solidFill>
                  <a:srgbClr val="000000"/>
                </a:solidFill>
                <a:latin typeface="Calibri" pitchFamily="34" charset="0"/>
                <a:cs typeface="Calibri" pitchFamily="34" charset="0"/>
              </a:rPr>
              <a:t>ve a</a:t>
            </a:r>
            <a:r>
              <a:rPr lang="tr-TR" sz="2000" b="1" i="1" dirty="0" smtClean="0">
                <a:solidFill>
                  <a:srgbClr val="000000"/>
                </a:solidFill>
                <a:latin typeface="Calibri" pitchFamily="34" charset="0"/>
                <a:cs typeface="Calibri" pitchFamily="34" charset="0"/>
              </a:rPr>
              <a:t>naliz (Hedef </a:t>
            </a:r>
            <a:r>
              <a:rPr lang="tr-TR" sz="2000" b="1" i="1" dirty="0">
                <a:solidFill>
                  <a:srgbClr val="000000"/>
                </a:solidFill>
                <a:latin typeface="Calibri" pitchFamily="34" charset="0"/>
                <a:cs typeface="Calibri" pitchFamily="34" charset="0"/>
              </a:rPr>
              <a:t>veya </a:t>
            </a:r>
            <a:r>
              <a:rPr lang="tr-TR" sz="2000" b="1" i="1" dirty="0" smtClean="0">
                <a:solidFill>
                  <a:srgbClr val="000000"/>
                </a:solidFill>
                <a:latin typeface="Calibri" pitchFamily="34" charset="0"/>
                <a:cs typeface="Calibri" pitchFamily="34" charset="0"/>
              </a:rPr>
              <a:t>hedeflere ulaşıldı </a:t>
            </a:r>
            <a:r>
              <a:rPr lang="tr-TR" sz="2000" b="1" i="1" dirty="0">
                <a:solidFill>
                  <a:srgbClr val="000000"/>
                </a:solidFill>
                <a:latin typeface="Calibri" pitchFamily="34" charset="0"/>
                <a:cs typeface="Calibri" pitchFamily="34" charset="0"/>
              </a:rPr>
              <a:t>mı</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İç </a:t>
            </a:r>
            <a:r>
              <a:rPr lang="tr-TR" sz="2000" b="1" i="1" dirty="0">
                <a:solidFill>
                  <a:srgbClr val="000000"/>
                </a:solidFill>
                <a:latin typeface="Calibri" pitchFamily="34" charset="0"/>
                <a:cs typeface="Calibri" pitchFamily="34" charset="0"/>
              </a:rPr>
              <a:t>talimatlar ve yönergeleri gözden geçirme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Olası </a:t>
            </a:r>
            <a:r>
              <a:rPr lang="tr-TR" sz="2000" b="1" i="1" dirty="0">
                <a:solidFill>
                  <a:srgbClr val="000000"/>
                </a:solidFill>
                <a:latin typeface="Calibri" pitchFamily="34" charset="0"/>
                <a:cs typeface="Calibri" pitchFamily="34" charset="0"/>
              </a:rPr>
              <a:t>sapmaları tespit etme ve kaydetme</a:t>
            </a: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İlgili </a:t>
            </a:r>
            <a:r>
              <a:rPr lang="tr-TR" sz="2000" b="1" i="1" dirty="0">
                <a:solidFill>
                  <a:srgbClr val="000000"/>
                </a:solidFill>
                <a:latin typeface="Calibri" pitchFamily="34" charset="0"/>
                <a:cs typeface="Calibri" pitchFamily="34" charset="0"/>
              </a:rPr>
              <a:t>kişileri bilgilendirme</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YÖNETİMDE PUKÖ DÖNGÜSÜ</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KERD belirlendiği aşama</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1570528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«İnsanların </a:t>
            </a:r>
            <a:r>
              <a:rPr lang="tr-TR" sz="2000" b="1" i="1" dirty="0">
                <a:solidFill>
                  <a:srgbClr val="000000"/>
                </a:solidFill>
                <a:latin typeface="Calibri" pitchFamily="34" charset="0"/>
                <a:cs typeface="Calibri" pitchFamily="34" charset="0"/>
              </a:rPr>
              <a:t>yaralanması, hastalanması, malın veya malzemenin hasar görmesi, </a:t>
            </a:r>
            <a:r>
              <a:rPr lang="tr-TR" sz="2000" b="1" i="1" dirty="0" smtClean="0">
                <a:solidFill>
                  <a:srgbClr val="000000"/>
                </a:solidFill>
                <a:latin typeface="Calibri" pitchFamily="34" charset="0"/>
                <a:cs typeface="Calibri" pitchFamily="34" charset="0"/>
              </a:rPr>
              <a:t>işyeri </a:t>
            </a:r>
            <a:r>
              <a:rPr lang="tr-TR" sz="2000" b="1" i="1" dirty="0">
                <a:solidFill>
                  <a:srgbClr val="000000"/>
                </a:solidFill>
                <a:latin typeface="Calibri" pitchFamily="34" charset="0"/>
                <a:cs typeface="Calibri" pitchFamily="34" charset="0"/>
              </a:rPr>
              <a:t>ortamının zarar görmesi veya bunların gerçekleşmesine sebep olabilecek </a:t>
            </a:r>
            <a:r>
              <a:rPr lang="tr-TR" sz="2000" b="1" i="1" dirty="0" smtClean="0">
                <a:solidFill>
                  <a:srgbClr val="000000"/>
                </a:solidFill>
                <a:latin typeface="Calibri" pitchFamily="34" charset="0"/>
                <a:cs typeface="Calibri" pitchFamily="34" charset="0"/>
              </a:rPr>
              <a:t>kaynak, durum veya işlem»</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(TS 18001-2004 versiyonu)</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«İnsanların </a:t>
            </a:r>
            <a:r>
              <a:rPr lang="tr-TR" sz="2000" b="1" i="1" dirty="0">
                <a:solidFill>
                  <a:srgbClr val="000000"/>
                </a:solidFill>
                <a:latin typeface="Calibri" pitchFamily="34" charset="0"/>
                <a:cs typeface="Calibri" pitchFamily="34" charset="0"/>
              </a:rPr>
              <a:t>yaralanması </a:t>
            </a:r>
            <a:r>
              <a:rPr lang="tr-TR" sz="2000" b="1" i="1" dirty="0" smtClean="0">
                <a:solidFill>
                  <a:srgbClr val="000000"/>
                </a:solidFill>
                <a:latin typeface="Calibri" pitchFamily="34" charset="0"/>
                <a:cs typeface="Calibri" pitchFamily="34" charset="0"/>
              </a:rPr>
              <a:t>veya sağlığının </a:t>
            </a:r>
            <a:r>
              <a:rPr lang="tr-TR" sz="2000" b="1" i="1" dirty="0">
                <a:solidFill>
                  <a:srgbClr val="000000"/>
                </a:solidFill>
                <a:latin typeface="Calibri" pitchFamily="34" charset="0"/>
                <a:cs typeface="Calibri" pitchFamily="34" charset="0"/>
              </a:rPr>
              <a:t>bozulması veya bunların </a:t>
            </a:r>
            <a:r>
              <a:rPr lang="tr-TR" sz="2000" b="1" i="1" dirty="0" smtClean="0">
                <a:solidFill>
                  <a:srgbClr val="000000"/>
                </a:solidFill>
                <a:latin typeface="Calibri" pitchFamily="34" charset="0"/>
                <a:cs typeface="Calibri" pitchFamily="34" charset="0"/>
              </a:rPr>
              <a:t>birlikte gerçekleşmesine </a:t>
            </a:r>
            <a:r>
              <a:rPr lang="tr-TR" sz="2000" b="1" i="1" dirty="0">
                <a:solidFill>
                  <a:srgbClr val="000000"/>
                </a:solidFill>
                <a:latin typeface="Calibri" pitchFamily="34" charset="0"/>
                <a:cs typeface="Calibri" pitchFamily="34" charset="0"/>
              </a:rPr>
              <a:t>sebep olabilecek kaynak</a:t>
            </a:r>
            <a:r>
              <a:rPr lang="tr-TR" sz="2000" b="1" i="1" dirty="0" smtClean="0">
                <a:solidFill>
                  <a:srgbClr val="000000"/>
                </a:solidFill>
                <a:latin typeface="Calibri" pitchFamily="34" charset="0"/>
                <a:cs typeface="Calibri" pitchFamily="34" charset="0"/>
              </a:rPr>
              <a:t>, durum </a:t>
            </a:r>
            <a:r>
              <a:rPr lang="tr-TR" sz="2000" b="1" i="1" dirty="0">
                <a:solidFill>
                  <a:srgbClr val="000000"/>
                </a:solidFill>
                <a:latin typeface="Calibri" pitchFamily="34" charset="0"/>
                <a:cs typeface="Calibri" pitchFamily="34" charset="0"/>
              </a:rPr>
              <a:t>veya </a:t>
            </a:r>
            <a:r>
              <a:rPr lang="tr-TR" sz="2000" b="1" i="1" dirty="0" smtClean="0">
                <a:solidFill>
                  <a:srgbClr val="000000"/>
                </a:solidFill>
                <a:latin typeface="Calibri" pitchFamily="34" charset="0"/>
                <a:cs typeface="Calibri" pitchFamily="34" charset="0"/>
              </a:rPr>
              <a:t>işlem» </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a:t>
            </a:r>
            <a:r>
              <a:rPr lang="tr-TR" sz="2000" i="1" dirty="0">
                <a:solidFill>
                  <a:srgbClr val="000000"/>
                </a:solidFill>
                <a:latin typeface="Calibri" pitchFamily="34" charset="0"/>
                <a:cs typeface="Calibri" pitchFamily="34" charset="0"/>
              </a:rPr>
              <a:t>TS </a:t>
            </a:r>
            <a:r>
              <a:rPr lang="tr-TR" sz="2000" i="1" dirty="0" smtClean="0">
                <a:solidFill>
                  <a:srgbClr val="000000"/>
                </a:solidFill>
                <a:latin typeface="Calibri" pitchFamily="34" charset="0"/>
                <a:cs typeface="Calibri" pitchFamily="34" charset="0"/>
              </a:rPr>
              <a:t>18001-2007 versiyonu)</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5" name="Grup 34"/>
          <p:cNvGrpSpPr/>
          <p:nvPr/>
        </p:nvGrpSpPr>
        <p:grpSpPr>
          <a:xfrm>
            <a:off x="2657734" y="5427937"/>
            <a:ext cx="6162416" cy="663371"/>
            <a:chOff x="2644311" y="5451679"/>
            <a:chExt cx="6162416" cy="663371"/>
          </a:xfrm>
        </p:grpSpPr>
        <p:grpSp>
          <p:nvGrpSpPr>
            <p:cNvPr id="36" name="Group 51"/>
            <p:cNvGrpSpPr>
              <a:grpSpLocks/>
            </p:cNvGrpSpPr>
            <p:nvPr/>
          </p:nvGrpSpPr>
          <p:grpSpPr bwMode="auto">
            <a:xfrm>
              <a:off x="2644311" y="5451679"/>
              <a:ext cx="648968" cy="663371"/>
              <a:chOff x="1868" y="1082"/>
              <a:chExt cx="1942" cy="1942"/>
            </a:xfrm>
          </p:grpSpPr>
          <p:sp>
            <p:nvSpPr>
              <p:cNvPr id="3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39"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4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41"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42"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43"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44" name="Group 58"/>
              <p:cNvGrpSpPr>
                <a:grpSpLocks noChangeAspect="1"/>
              </p:cNvGrpSpPr>
              <p:nvPr/>
            </p:nvGrpSpPr>
            <p:grpSpPr bwMode="auto">
              <a:xfrm>
                <a:off x="2808" y="2807"/>
                <a:ext cx="62" cy="63"/>
                <a:chOff x="1684" y="2400"/>
                <a:chExt cx="41" cy="41"/>
              </a:xfrm>
            </p:grpSpPr>
            <p:sp>
              <p:nvSpPr>
                <p:cNvPr id="49"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50"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45" name="Group 61"/>
              <p:cNvGrpSpPr>
                <a:grpSpLocks noChangeAspect="1"/>
              </p:cNvGrpSpPr>
              <p:nvPr/>
            </p:nvGrpSpPr>
            <p:grpSpPr bwMode="auto">
              <a:xfrm>
                <a:off x="2808" y="1211"/>
                <a:ext cx="62" cy="63"/>
                <a:chOff x="1684" y="2400"/>
                <a:chExt cx="41" cy="41"/>
              </a:xfrm>
            </p:grpSpPr>
            <p:sp>
              <p:nvSpPr>
                <p:cNvPr id="47"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8"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46"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3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Tehlike tanımı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3923255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barn(inVertical)">
                                      <p:cBhvr>
                                        <p:cTn id="1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ÖNLEM AL</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a:solidFill>
                  <a:srgbClr val="000000"/>
                </a:solidFill>
                <a:latin typeface="Calibri" pitchFamily="34" charset="0"/>
                <a:cs typeface="Calibri" pitchFamily="34" charset="0"/>
              </a:rPr>
              <a:t>Kalıcı bir denetleme sistemi </a:t>
            </a:r>
            <a:r>
              <a:rPr lang="tr-TR" sz="2000" b="1" i="1" dirty="0" smtClean="0">
                <a:solidFill>
                  <a:srgbClr val="000000"/>
                </a:solidFill>
                <a:latin typeface="Calibri" pitchFamily="34" charset="0"/>
                <a:cs typeface="Calibri" pitchFamily="34" charset="0"/>
              </a:rPr>
              <a:t>kurulması</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Etkili </a:t>
            </a:r>
            <a:r>
              <a:rPr lang="tr-TR" sz="2000" b="1" i="1" dirty="0">
                <a:solidFill>
                  <a:srgbClr val="000000"/>
                </a:solidFill>
                <a:latin typeface="Calibri" pitchFamily="34" charset="0"/>
                <a:cs typeface="Calibri" pitchFamily="34" charset="0"/>
              </a:rPr>
              <a:t>önlemleri </a:t>
            </a:r>
            <a:r>
              <a:rPr lang="tr-TR" sz="2000" b="1" i="1" dirty="0" smtClean="0">
                <a:solidFill>
                  <a:srgbClr val="000000"/>
                </a:solidFill>
                <a:latin typeface="Calibri" pitchFamily="34" charset="0"/>
                <a:cs typeface="Calibri" pitchFamily="34" charset="0"/>
              </a:rPr>
              <a:t>standartlaştırması</a:t>
            </a:r>
            <a:endParaRPr lang="tr-TR" sz="2000" b="1"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Gerekli </a:t>
            </a:r>
            <a:r>
              <a:rPr lang="tr-TR" sz="2000" b="1" i="1" dirty="0">
                <a:solidFill>
                  <a:srgbClr val="000000"/>
                </a:solidFill>
                <a:latin typeface="Calibri" pitchFamily="34" charset="0"/>
                <a:cs typeface="Calibri" pitchFamily="34" charset="0"/>
              </a:rPr>
              <a:t>eğitim ve yönlendirmeleri </a:t>
            </a:r>
            <a:r>
              <a:rPr lang="tr-TR" sz="2000" b="1" i="1" dirty="0" smtClean="0">
                <a:solidFill>
                  <a:srgbClr val="000000"/>
                </a:solidFill>
                <a:latin typeface="Calibri" pitchFamily="34" charset="0"/>
                <a:cs typeface="Calibri" pitchFamily="34" charset="0"/>
              </a:rPr>
              <a:t>sağlaması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YÖNETİMDE PUKÖ DÖNGÜSÜ</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74489504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PUKÖ’NUN PERFORMANSA ETKİSİ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2" name="Grup 1"/>
          <p:cNvGrpSpPr/>
          <p:nvPr/>
        </p:nvGrpSpPr>
        <p:grpSpPr>
          <a:xfrm>
            <a:off x="178430" y="2519916"/>
            <a:ext cx="3500435" cy="3012041"/>
            <a:chOff x="287627" y="2700670"/>
            <a:chExt cx="4311557" cy="3211032"/>
          </a:xfrm>
        </p:grpSpPr>
        <p:graphicFrame>
          <p:nvGraphicFramePr>
            <p:cNvPr id="3" name="Diyagram 2"/>
            <p:cNvGraphicFramePr/>
            <p:nvPr>
              <p:extLst>
                <p:ext uri="{D42A27DB-BD31-4B8C-83A1-F6EECF244321}">
                  <p14:modId xmlns:p14="http://schemas.microsoft.com/office/powerpoint/2010/main" val="4012970315"/>
                </p:ext>
              </p:extLst>
            </p:nvPr>
          </p:nvGraphicFramePr>
          <p:xfrm>
            <a:off x="372141" y="2700670"/>
            <a:ext cx="4199859" cy="321103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Metin kutusu 3"/>
            <p:cNvSpPr txBox="1"/>
            <p:nvPr/>
          </p:nvSpPr>
          <p:spPr>
            <a:xfrm>
              <a:off x="2966485" y="2806347"/>
              <a:ext cx="1605516" cy="461665"/>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Uygula</a:t>
              </a:r>
              <a:endParaRPr lang="tr-TR" sz="2000" b="1" i="1" dirty="0">
                <a:solidFill>
                  <a:srgbClr val="000000"/>
                </a:solidFill>
                <a:latin typeface="Calibri" pitchFamily="34" charset="0"/>
                <a:cs typeface="Calibri" pitchFamily="34" charset="0"/>
              </a:endParaRPr>
            </a:p>
          </p:txBody>
        </p:sp>
        <p:sp>
          <p:nvSpPr>
            <p:cNvPr id="24" name="Metin kutusu 23"/>
            <p:cNvSpPr txBox="1"/>
            <p:nvPr/>
          </p:nvSpPr>
          <p:spPr>
            <a:xfrm>
              <a:off x="2993669" y="5355176"/>
              <a:ext cx="1605515" cy="461665"/>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Kontrol Et</a:t>
              </a:r>
              <a:endParaRPr lang="tr-TR" sz="2000" b="1" i="1" dirty="0">
                <a:solidFill>
                  <a:srgbClr val="000000"/>
                </a:solidFill>
                <a:latin typeface="Calibri" pitchFamily="34" charset="0"/>
                <a:cs typeface="Calibri" pitchFamily="34" charset="0"/>
              </a:endParaRPr>
            </a:p>
          </p:txBody>
        </p:sp>
        <p:sp>
          <p:nvSpPr>
            <p:cNvPr id="25" name="Metin kutusu 24"/>
            <p:cNvSpPr txBox="1"/>
            <p:nvPr/>
          </p:nvSpPr>
          <p:spPr>
            <a:xfrm>
              <a:off x="287627" y="5355178"/>
              <a:ext cx="1594885" cy="461665"/>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Önlem Al</a:t>
              </a:r>
              <a:endParaRPr lang="tr-TR" sz="2000" b="1" i="1" dirty="0">
                <a:solidFill>
                  <a:srgbClr val="000000"/>
                </a:solidFill>
                <a:latin typeface="Calibri" pitchFamily="34" charset="0"/>
                <a:cs typeface="Calibri" pitchFamily="34" charset="0"/>
              </a:endParaRPr>
            </a:p>
          </p:txBody>
        </p:sp>
        <p:sp>
          <p:nvSpPr>
            <p:cNvPr id="26" name="Metin kutusu 25"/>
            <p:cNvSpPr txBox="1"/>
            <p:nvPr/>
          </p:nvSpPr>
          <p:spPr>
            <a:xfrm>
              <a:off x="382771" y="2806348"/>
              <a:ext cx="1488560" cy="461665"/>
            </a:xfrm>
            <a:prstGeom prst="rect">
              <a:avLst/>
            </a:prstGeom>
            <a:noFill/>
          </p:spPr>
          <p:txBody>
            <a:bodyPr wrap="square" rtlCol="0">
              <a:spAutoFit/>
            </a:bodyPr>
            <a:lstStyle/>
            <a:p>
              <a:pPr algn="ctr"/>
              <a:r>
                <a:rPr lang="tr-TR" sz="2000" b="1" i="1" dirty="0" smtClean="0">
                  <a:solidFill>
                    <a:srgbClr val="000000"/>
                  </a:solidFill>
                  <a:latin typeface="Calibri" pitchFamily="34" charset="0"/>
                  <a:cs typeface="Calibri" pitchFamily="34" charset="0"/>
                </a:rPr>
                <a:t>Planla</a:t>
              </a:r>
              <a:endParaRPr lang="tr-TR" sz="2000" b="1" i="1" dirty="0">
                <a:solidFill>
                  <a:srgbClr val="000000"/>
                </a:solidFill>
                <a:latin typeface="Calibri" pitchFamily="34" charset="0"/>
                <a:cs typeface="Calibri" pitchFamily="34" charset="0"/>
              </a:endParaRPr>
            </a:p>
          </p:txBody>
        </p:sp>
      </p:grpSp>
      <p:grpSp>
        <p:nvGrpSpPr>
          <p:cNvPr id="7" name="Grup 6"/>
          <p:cNvGrpSpPr/>
          <p:nvPr/>
        </p:nvGrpSpPr>
        <p:grpSpPr>
          <a:xfrm>
            <a:off x="4545314" y="2997370"/>
            <a:ext cx="4471309" cy="2540830"/>
            <a:chOff x="4088109" y="1972689"/>
            <a:chExt cx="5167850" cy="2959430"/>
          </a:xfrm>
          <a:solidFill>
            <a:schemeClr val="bg1">
              <a:lumMod val="50000"/>
            </a:schemeClr>
          </a:solidFill>
          <a:effectLst>
            <a:outerShdw blurRad="63500" sx="102000" sy="102000" algn="ctr" rotWithShape="0">
              <a:prstClr val="black">
                <a:alpha val="40000"/>
              </a:prstClr>
            </a:outerShdw>
          </a:effectLst>
        </p:grpSpPr>
        <p:sp>
          <p:nvSpPr>
            <p:cNvPr id="12" name="L-Şekli 11"/>
            <p:cNvSpPr/>
            <p:nvPr/>
          </p:nvSpPr>
          <p:spPr>
            <a:xfrm rot="5400000">
              <a:off x="5631325" y="3104598"/>
              <a:ext cx="837199" cy="1393081"/>
            </a:xfrm>
            <a:prstGeom prst="corner">
              <a:avLst>
                <a:gd name="adj1" fmla="val 16120"/>
                <a:gd name="adj2" fmla="val 16110"/>
              </a:avLst>
            </a:prstGeom>
            <a:grpFill/>
            <a:ln w="0">
              <a:solidFill>
                <a:schemeClr val="bg1">
                  <a:lumMod val="50000"/>
                </a:schemeClr>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3" name="L-Şekli 12"/>
            <p:cNvSpPr/>
            <p:nvPr/>
          </p:nvSpPr>
          <p:spPr>
            <a:xfrm rot="5400000">
              <a:off x="6886177" y="2402848"/>
              <a:ext cx="837199" cy="1393081"/>
            </a:xfrm>
            <a:prstGeom prst="corner">
              <a:avLst>
                <a:gd name="adj1" fmla="val 16120"/>
                <a:gd name="adj2" fmla="val 16110"/>
              </a:avLst>
            </a:prstGeom>
            <a:grpFill/>
            <a:ln w="0">
              <a:solidFill>
                <a:schemeClr val="bg1">
                  <a:lumMod val="50000"/>
                </a:schemeClr>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4" name="L-Şekli 13"/>
            <p:cNvSpPr/>
            <p:nvPr/>
          </p:nvSpPr>
          <p:spPr>
            <a:xfrm rot="5400000">
              <a:off x="8140819" y="1694748"/>
              <a:ext cx="837199" cy="1393081"/>
            </a:xfrm>
            <a:prstGeom prst="corner">
              <a:avLst>
                <a:gd name="adj1" fmla="val 16120"/>
                <a:gd name="adj2" fmla="val 16110"/>
              </a:avLst>
            </a:prstGeom>
            <a:grpFill/>
            <a:ln w="0">
              <a:solidFill>
                <a:schemeClr val="bg1">
                  <a:lumMod val="50000"/>
                </a:schemeClr>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15" name="L-Şekli 14"/>
            <p:cNvSpPr/>
            <p:nvPr/>
          </p:nvSpPr>
          <p:spPr>
            <a:xfrm rot="5400000">
              <a:off x="4366050" y="3816979"/>
              <a:ext cx="837199" cy="1393081"/>
            </a:xfrm>
            <a:prstGeom prst="corner">
              <a:avLst>
                <a:gd name="adj1" fmla="val 16120"/>
                <a:gd name="adj2" fmla="val 16110"/>
              </a:avLst>
            </a:prstGeom>
            <a:grpFill/>
            <a:ln w="0">
              <a:solidFill>
                <a:schemeClr val="bg1">
                  <a:lumMod val="50000"/>
                </a:schemeClr>
              </a:solidFill>
            </a:ln>
          </p:spPr>
          <p:style>
            <a:lnRef idx="2">
              <a:schemeClr val="accen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grpSp>
      <p:sp>
        <p:nvSpPr>
          <p:cNvPr id="20" name="Şekil 19"/>
          <p:cNvSpPr/>
          <p:nvPr/>
        </p:nvSpPr>
        <p:spPr>
          <a:xfrm rot="13239109" flipH="1">
            <a:off x="4334468" y="3646010"/>
            <a:ext cx="1242130" cy="1220139"/>
          </a:xfrm>
          <a:prstGeom prst="leftCircularArrow">
            <a:avLst>
              <a:gd name="adj1" fmla="val 10980"/>
              <a:gd name="adj2" fmla="val 1142322"/>
              <a:gd name="adj3" fmla="val 6300000"/>
              <a:gd name="adj4" fmla="val 4772019"/>
              <a:gd name="adj5" fmla="val 12500"/>
            </a:avLst>
          </a:prstGeom>
          <a:solidFill>
            <a:schemeClr val="bg2">
              <a:lumMod val="75000"/>
            </a:schemeClr>
          </a:solidFill>
          <a:ln>
            <a:solidFill>
              <a:srgbClr val="6B9B1A"/>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7" name="Şekil 26"/>
          <p:cNvSpPr/>
          <p:nvPr/>
        </p:nvSpPr>
        <p:spPr>
          <a:xfrm rot="18108631" flipH="1">
            <a:off x="5524189" y="3032200"/>
            <a:ext cx="1242130" cy="1220139"/>
          </a:xfrm>
          <a:prstGeom prst="leftCircularArrow">
            <a:avLst>
              <a:gd name="adj1" fmla="val 10980"/>
              <a:gd name="adj2" fmla="val 1142322"/>
              <a:gd name="adj3" fmla="val 6300000"/>
              <a:gd name="adj4" fmla="val 4772019"/>
              <a:gd name="adj5" fmla="val 12500"/>
            </a:avLst>
          </a:prstGeom>
          <a:solidFill>
            <a:schemeClr val="bg2">
              <a:lumMod val="75000"/>
            </a:schemeClr>
          </a:solidFill>
          <a:ln>
            <a:solidFill>
              <a:srgbClr val="6B9B1A"/>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8" name="Şekil 27"/>
          <p:cNvSpPr/>
          <p:nvPr/>
        </p:nvSpPr>
        <p:spPr>
          <a:xfrm rot="4565330" flipH="1">
            <a:off x="6555669" y="2440465"/>
            <a:ext cx="1242130" cy="1220139"/>
          </a:xfrm>
          <a:prstGeom prst="leftCircularArrow">
            <a:avLst>
              <a:gd name="adj1" fmla="val 10980"/>
              <a:gd name="adj2" fmla="val 1142322"/>
              <a:gd name="adj3" fmla="val 6300000"/>
              <a:gd name="adj4" fmla="val 4772019"/>
              <a:gd name="adj5" fmla="val 12500"/>
            </a:avLst>
          </a:prstGeom>
          <a:solidFill>
            <a:schemeClr val="bg2">
              <a:lumMod val="75000"/>
            </a:schemeClr>
          </a:solidFill>
          <a:ln>
            <a:solidFill>
              <a:srgbClr val="6B9B1A"/>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sp>
        <p:nvSpPr>
          <p:cNvPr id="29" name="Şekil 28"/>
          <p:cNvSpPr/>
          <p:nvPr/>
        </p:nvSpPr>
        <p:spPr>
          <a:xfrm rot="7999268" flipH="1">
            <a:off x="7731074" y="1815028"/>
            <a:ext cx="1242130" cy="1220139"/>
          </a:xfrm>
          <a:prstGeom prst="leftCircularArrow">
            <a:avLst>
              <a:gd name="adj1" fmla="val 10980"/>
              <a:gd name="adj2" fmla="val 1142322"/>
              <a:gd name="adj3" fmla="val 6300000"/>
              <a:gd name="adj4" fmla="val 4772019"/>
              <a:gd name="adj5" fmla="val 12500"/>
            </a:avLst>
          </a:prstGeom>
          <a:solidFill>
            <a:schemeClr val="bg2">
              <a:lumMod val="75000"/>
            </a:schemeClr>
          </a:solidFill>
          <a:ln>
            <a:solidFill>
              <a:srgbClr val="6B9B1A"/>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sp>
      <p:cxnSp>
        <p:nvCxnSpPr>
          <p:cNvPr id="16" name="Düz Ok Bağlayıcısı 15"/>
          <p:cNvCxnSpPr/>
          <p:nvPr/>
        </p:nvCxnSpPr>
        <p:spPr>
          <a:xfrm flipH="1" flipV="1">
            <a:off x="3987217" y="1679955"/>
            <a:ext cx="21264" cy="3955327"/>
          </a:xfrm>
          <a:prstGeom prst="straightConnector1">
            <a:avLst/>
          </a:prstGeom>
          <a:ln w="114300">
            <a:solidFill>
              <a:schemeClr val="bg1">
                <a:lumMod val="50000"/>
              </a:schemeClr>
            </a:solidFill>
            <a:tailEnd type="arrow"/>
          </a:ln>
        </p:spPr>
        <p:style>
          <a:lnRef idx="3">
            <a:schemeClr val="dk1"/>
          </a:lnRef>
          <a:fillRef idx="0">
            <a:schemeClr val="dk1"/>
          </a:fillRef>
          <a:effectRef idx="2">
            <a:schemeClr val="dk1"/>
          </a:effectRef>
          <a:fontRef idx="minor">
            <a:schemeClr val="tx1"/>
          </a:fontRef>
        </p:style>
      </p:cxnSp>
      <p:cxnSp>
        <p:nvCxnSpPr>
          <p:cNvPr id="31" name="Düz Ok Bağlayıcısı 30"/>
          <p:cNvCxnSpPr/>
          <p:nvPr/>
        </p:nvCxnSpPr>
        <p:spPr>
          <a:xfrm flipV="1">
            <a:off x="3953287" y="5601999"/>
            <a:ext cx="5201509" cy="1"/>
          </a:xfrm>
          <a:prstGeom prst="straightConnector1">
            <a:avLst/>
          </a:prstGeom>
          <a:ln w="114300">
            <a:solidFill>
              <a:schemeClr val="bg1">
                <a:lumMod val="50000"/>
              </a:schemeClr>
            </a:solidFill>
            <a:tailEnd type="arrow"/>
          </a:ln>
        </p:spPr>
        <p:style>
          <a:lnRef idx="3">
            <a:schemeClr val="dk1"/>
          </a:lnRef>
          <a:fillRef idx="0">
            <a:schemeClr val="dk1"/>
          </a:fillRef>
          <a:effectRef idx="2">
            <a:schemeClr val="dk1"/>
          </a:effectRef>
          <a:fontRef idx="minor">
            <a:schemeClr val="tx1"/>
          </a:fontRef>
        </p:style>
      </p:cxnSp>
      <p:sp>
        <p:nvSpPr>
          <p:cNvPr id="66" name="Metin kutusu 65"/>
          <p:cNvSpPr txBox="1"/>
          <p:nvPr/>
        </p:nvSpPr>
        <p:spPr>
          <a:xfrm>
            <a:off x="2957668" y="1431018"/>
            <a:ext cx="2061663" cy="338554"/>
          </a:xfrm>
          <a:prstGeom prst="rect">
            <a:avLst/>
          </a:prstGeom>
          <a:noFill/>
        </p:spPr>
        <p:txBody>
          <a:bodyPr wrap="square" rtlCol="0">
            <a:spAutoFit/>
          </a:bodyPr>
          <a:lstStyle/>
          <a:p>
            <a:pPr algn="ctr"/>
            <a:r>
              <a:rPr lang="tr-TR" sz="1600" b="1" dirty="0" smtClean="0">
                <a:solidFill>
                  <a:srgbClr val="000000"/>
                </a:solidFill>
                <a:latin typeface="Calibri" pitchFamily="34" charset="0"/>
                <a:cs typeface="Calibri" pitchFamily="34" charset="0"/>
              </a:rPr>
              <a:t>PERFORMANS</a:t>
            </a:r>
            <a:endParaRPr lang="tr-TR" sz="1600" b="1" dirty="0">
              <a:solidFill>
                <a:srgbClr val="000000"/>
              </a:solidFill>
              <a:latin typeface="Calibri" pitchFamily="34" charset="0"/>
              <a:cs typeface="Calibri" pitchFamily="34" charset="0"/>
            </a:endParaRPr>
          </a:p>
        </p:txBody>
      </p:sp>
      <p:sp>
        <p:nvSpPr>
          <p:cNvPr id="36" name="Metin kutusu 35"/>
          <p:cNvSpPr txBox="1"/>
          <p:nvPr/>
        </p:nvSpPr>
        <p:spPr>
          <a:xfrm>
            <a:off x="7129289" y="5790365"/>
            <a:ext cx="2061663" cy="338554"/>
          </a:xfrm>
          <a:prstGeom prst="rect">
            <a:avLst/>
          </a:prstGeom>
          <a:noFill/>
        </p:spPr>
        <p:txBody>
          <a:bodyPr wrap="square" rtlCol="0">
            <a:spAutoFit/>
          </a:bodyPr>
          <a:lstStyle/>
          <a:p>
            <a:pPr algn="r"/>
            <a:r>
              <a:rPr lang="tr-TR" sz="1600" b="1" dirty="0" smtClean="0">
                <a:solidFill>
                  <a:srgbClr val="000000"/>
                </a:solidFill>
                <a:latin typeface="Calibri" pitchFamily="34" charset="0"/>
                <a:cs typeface="Calibri" pitchFamily="34" charset="0"/>
              </a:rPr>
              <a:t>ZAMAN</a:t>
            </a:r>
            <a:endParaRPr lang="tr-TR" sz="1600" b="1"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967477142"/>
      </p:ext>
    </p:extLst>
  </p:cSld>
  <p:clrMapOvr>
    <a:masterClrMapping/>
  </p:clrMapOvr>
  <p:transition>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6" name="Tablo 5"/>
          <p:cNvGraphicFramePr>
            <a:graphicFrameLocks noGrp="1"/>
          </p:cNvGraphicFramePr>
          <p:nvPr>
            <p:extLst>
              <p:ext uri="{D42A27DB-BD31-4B8C-83A1-F6EECF244321}">
                <p14:modId xmlns:p14="http://schemas.microsoft.com/office/powerpoint/2010/main" val="2040535858"/>
              </p:ext>
            </p:extLst>
          </p:nvPr>
        </p:nvGraphicFramePr>
        <p:xfrm>
          <a:off x="4802" y="2647949"/>
          <a:ext cx="9139626" cy="1228725"/>
        </p:xfrm>
        <a:graphic>
          <a:graphicData uri="http://schemas.openxmlformats.org/drawingml/2006/table">
            <a:tbl>
              <a:tblPr firstRow="1" bandRow="1">
                <a:effectLst>
                  <a:innerShdw blurRad="114300">
                    <a:prstClr val="black"/>
                  </a:innerShdw>
                </a:effectLst>
                <a:tableStyleId>{5C22544A-7EE6-4342-B048-85BDC9FD1C3A}</a:tableStyleId>
              </a:tblPr>
              <a:tblGrid>
                <a:gridCol w="566698"/>
                <a:gridCol w="1162050"/>
                <a:gridCol w="7366428"/>
                <a:gridCol w="44450"/>
              </a:tblGrid>
              <a:tr h="1152525">
                <a:tc>
                  <a:txBody>
                    <a:bodyPr/>
                    <a:lstStyle/>
                    <a:p>
                      <a:pPr algn="ctr"/>
                      <a:endParaRPr lang="tr-TR" sz="4400" b="1" dirty="0">
                        <a:solidFill>
                          <a:schemeClr val="tx1"/>
                        </a:solidFill>
                        <a:latin typeface="Calibri" pitchFamily="34" charset="0"/>
                        <a:cs typeface="Calibri" pitchFamily="34" charset="0"/>
                      </a:endParaRPr>
                    </a:p>
                  </a:txBody>
                  <a:tcPr vert="wordArtVert" anchor="ctr">
                    <a:solidFill>
                      <a:schemeClr val="bg1">
                        <a:lumMod val="85000"/>
                      </a:schemeClr>
                    </a:solidFill>
                  </a:tcPr>
                </a:tc>
                <a:tc>
                  <a:txBody>
                    <a:bodyPr/>
                    <a:lstStyle/>
                    <a:p>
                      <a:pPr algn="ctr"/>
                      <a:endParaRPr lang="tr-TR" sz="4400" b="1" dirty="0">
                        <a:latin typeface="Calibri" pitchFamily="34" charset="0"/>
                        <a:cs typeface="Calibri" pitchFamily="34" charset="0"/>
                      </a:endParaRPr>
                    </a:p>
                  </a:txBody>
                  <a:tcPr vert="wordArtVert" anchor="ctr">
                    <a:solidFill>
                      <a:srgbClr val="575757"/>
                    </a:solidFill>
                  </a:tcPr>
                </a:tc>
                <a:tc>
                  <a:txBody>
                    <a:bodyPr/>
                    <a:lstStyle/>
                    <a:p>
                      <a:pPr algn="ctr" fontAlgn="ctr"/>
                      <a:r>
                        <a:rPr kumimoji="0" lang="tr-TR" sz="2000" b="1" i="1"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 </a:t>
                      </a:r>
                      <a:r>
                        <a:rPr kumimoji="0" lang="tr-TR" sz="4000" b="1"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Yönetim Prosesi (Süreci)</a:t>
                      </a:r>
                    </a:p>
                    <a:p>
                      <a:pPr algn="ctr" fontAlgn="ctr"/>
                      <a:r>
                        <a:rPr kumimoji="0" lang="tr-TR" sz="4000" b="0" i="0" u="none" strike="noStrike" kern="1200" cap="none" normalizeH="0" baseline="0" dirty="0" smtClean="0">
                          <a:ln>
                            <a:noFill/>
                          </a:ln>
                          <a:solidFill>
                            <a:schemeClr val="tx1"/>
                          </a:solidFill>
                          <a:effectLst/>
                          <a:latin typeface="Calibri" pitchFamily="34" charset="0"/>
                          <a:ea typeface="Times New Roman" pitchFamily="18" charset="0"/>
                          <a:cs typeface="Calibri" pitchFamily="34" charset="0"/>
                        </a:rPr>
                        <a:t>(Risk Management Proses-RMP)</a:t>
                      </a:r>
                    </a:p>
                  </a:txBody>
                  <a:tcPr marL="9525" marR="9525" marT="9525" marB="0" anchor="ctr">
                    <a:solidFill>
                      <a:schemeClr val="bg1">
                        <a:lumMod val="85000"/>
                      </a:schemeClr>
                    </a:solidFill>
                  </a:tcPr>
                </a:tc>
                <a:tc>
                  <a:txBody>
                    <a:bodyPr/>
                    <a:lstStyle/>
                    <a:p>
                      <a:pPr algn="ctr" fontAlgn="ctr"/>
                      <a:endParaRPr kumimoji="0" lang="tr-TR" sz="2000" b="1" i="1" u="none" strike="noStrike" kern="1200" cap="none" normalizeH="0" baseline="0" dirty="0">
                        <a:ln>
                          <a:noFill/>
                        </a:ln>
                        <a:solidFill>
                          <a:schemeClr val="bg1"/>
                        </a:solidFill>
                        <a:effectLst/>
                        <a:latin typeface="Calibri" pitchFamily="34" charset="0"/>
                        <a:ea typeface="Times New Roman" pitchFamily="18" charset="0"/>
                        <a:cs typeface="Calibri" pitchFamily="34" charset="0"/>
                      </a:endParaRPr>
                    </a:p>
                  </a:txBody>
                  <a:tcPr marL="9525" marR="9525" marT="9525" marB="0" anchor="ctr">
                    <a:solidFill>
                      <a:srgbClr val="575757"/>
                    </a:solidFill>
                  </a:tcPr>
                </a:tc>
              </a:tr>
            </a:tbl>
          </a:graphicData>
        </a:graphic>
      </p:graphicFrame>
      <p:pic>
        <p:nvPicPr>
          <p:cNvPr id="7" name="Picture 2" descr="C:\Users\Ahmet Yiğitap\Desktop\Resim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8455" y="2790825"/>
            <a:ext cx="882220" cy="875620"/>
          </a:xfrm>
          <a:prstGeom prst="rect">
            <a:avLst/>
          </a:prstGeom>
          <a:noFill/>
          <a:extLst>
            <a:ext uri="{909E8E84-426E-40DD-AFC4-6F175D3DCCD1}">
              <a14:hiddenFill xmlns:a14="http://schemas.microsoft.com/office/drawing/2010/main">
                <a:solidFill>
                  <a:srgbClr val="FFFFFF"/>
                </a:solidFill>
              </a14:hiddenFill>
            </a:ext>
          </a:extLst>
        </p:spPr>
      </p:pic>
      <p:sp>
        <p:nvSpPr>
          <p:cNvPr id="5" name="Oval 4"/>
          <p:cNvSpPr>
            <a:spLocks noChangeArrowheads="1"/>
          </p:cNvSpPr>
          <p:nvPr/>
        </p:nvSpPr>
        <p:spPr bwMode="auto">
          <a:xfrm>
            <a:off x="577271" y="1070425"/>
            <a:ext cx="1144587" cy="1144588"/>
          </a:xfrm>
          <a:prstGeom prst="ellipse">
            <a:avLst/>
          </a:prstGeom>
          <a:gradFill rotWithShape="1">
            <a:gsLst>
              <a:gs pos="0">
                <a:srgbClr val="0161B2"/>
              </a:gs>
              <a:gs pos="100000">
                <a:srgbClr val="004074"/>
              </a:gs>
            </a:gsLst>
            <a:lin ang="2700000" scaled="1"/>
          </a:gradFill>
          <a:ln w="9525" algn="ctr">
            <a:noFill/>
            <a:round/>
            <a:headEnd/>
            <a:tailEnd/>
          </a:ln>
          <a:effectLst>
            <a:innerShdw blurRad="63500" dist="50800" dir="5400000">
              <a:prstClr val="black">
                <a:alpha val="50000"/>
              </a:prstClr>
            </a:innerShdw>
          </a:effectLst>
        </p:spPr>
        <p:txBody>
          <a:bodyPr wrap="none" anchor="ctr"/>
          <a:lstStyle>
            <a:defPPr>
              <a:defRPr lang="de-DE"/>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a:lstStyle>
          <a:p>
            <a:pPr algn="ctr"/>
            <a:r>
              <a:rPr lang="tr-TR" sz="6600" b="1" dirty="0" smtClean="0">
                <a:solidFill>
                  <a:schemeClr val="bg1"/>
                </a:solidFill>
                <a:latin typeface="+mn-lt"/>
                <a:cs typeface="Arial" pitchFamily="34" charset="0"/>
              </a:rPr>
              <a:t>3</a:t>
            </a:r>
            <a:endParaRPr lang="tr-TR" sz="6600" b="1" dirty="0">
              <a:solidFill>
                <a:schemeClr val="bg1"/>
              </a:solidFill>
              <a:latin typeface="+mn-lt"/>
              <a:cs typeface="Arial" pitchFamily="34" charset="0"/>
            </a:endParaRPr>
          </a:p>
        </p:txBody>
      </p:sp>
      <p:sp>
        <p:nvSpPr>
          <p:cNvPr id="8" name="Metin kutusu 7"/>
          <p:cNvSpPr txBox="1"/>
          <p:nvPr/>
        </p:nvSpPr>
        <p:spPr>
          <a:xfrm>
            <a:off x="0" y="6449857"/>
            <a:ext cx="2770496" cy="369332"/>
          </a:xfrm>
          <a:prstGeom prst="rect">
            <a:avLst/>
          </a:prstGeom>
          <a:noFill/>
        </p:spPr>
        <p:txBody>
          <a:bodyPr wrap="square" rtlCol="0">
            <a:spAutoFit/>
          </a:bodyPr>
          <a:lstStyle/>
          <a:p>
            <a:r>
              <a:rPr lang="tr-TR" b="1" i="1" dirty="0" smtClean="0">
                <a:latin typeface="Cambria" pitchFamily="18" charset="0"/>
              </a:rPr>
              <a:t>Soru Sayısı = 30</a:t>
            </a:r>
            <a:endParaRPr lang="tr-TR" b="1" i="1" dirty="0">
              <a:latin typeface="Cambria" pitchFamily="18" charset="0"/>
            </a:endParaRPr>
          </a:p>
        </p:txBody>
      </p:sp>
    </p:spTree>
    <p:extLst>
      <p:ext uri="{BB962C8B-B14F-4D97-AF65-F5344CB8AC3E}">
        <p14:creationId xmlns:p14="http://schemas.microsoft.com/office/powerpoint/2010/main" val="348632018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1000"/>
                                        <p:tgtEl>
                                          <p:spTgt spid="6"/>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heel(1)">
                                      <p:cBhvr>
                                        <p:cTn id="11"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YÖNETİM PROSESİ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“Çalışma hayatında insan sağlığı ve çevre güvenliği ile ilgili risklerin değerlendirilmesi ve kontrol edilmesine yönelik politikalar ve tecrübelerin uygulanmasına </a:t>
            </a:r>
            <a:r>
              <a:rPr lang="tr-TR" sz="2000" b="1" i="1" dirty="0" smtClean="0">
                <a:solidFill>
                  <a:srgbClr val="000000"/>
                </a:solidFill>
                <a:latin typeface="Calibri" pitchFamily="34" charset="0"/>
                <a:cs typeface="Calibri" pitchFamily="34" charset="0"/>
              </a:rPr>
              <a:t>Risk Yönetimi denir.”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“Risk Yönetim Prosesi-Süreci” İş Sağlığı ve Güvenliği Yönetim Sisteminin temel taşını oluşturur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38346440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YÖNETİM PROSESİ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Yönetim Prosesi; İ</a:t>
            </a:r>
            <a:r>
              <a:rPr lang="tr-TR" sz="2000" b="1" i="1" dirty="0" smtClean="0">
                <a:solidFill>
                  <a:srgbClr val="000000"/>
                </a:solidFill>
                <a:latin typeface="Calibri" pitchFamily="34" charset="0"/>
                <a:cs typeface="Calibri" pitchFamily="34" charset="0"/>
              </a:rPr>
              <a:t>çerik</a:t>
            </a:r>
            <a:r>
              <a:rPr lang="tr-TR" sz="2000" b="1" i="1" dirty="0">
                <a:solidFill>
                  <a:srgbClr val="000000"/>
                </a:solidFill>
                <a:latin typeface="Calibri" pitchFamily="34" charset="0"/>
                <a:cs typeface="Calibri" pitchFamily="34" charset="0"/>
              </a:rPr>
              <a:t>, tanımlama, inceleme, değerlendirme, </a:t>
            </a:r>
            <a:r>
              <a:rPr lang="tr-TR" sz="2000" b="1" i="1" dirty="0" smtClean="0">
                <a:solidFill>
                  <a:srgbClr val="000000"/>
                </a:solidFill>
                <a:latin typeface="Calibri" pitchFamily="34" charset="0"/>
                <a:cs typeface="Calibri" pitchFamily="34" charset="0"/>
              </a:rPr>
              <a:t>uygulama, </a:t>
            </a:r>
            <a:r>
              <a:rPr lang="tr-TR" sz="2000" b="1" i="1" dirty="0">
                <a:solidFill>
                  <a:srgbClr val="000000"/>
                </a:solidFill>
                <a:latin typeface="Calibri" pitchFamily="34" charset="0"/>
                <a:cs typeface="Calibri" pitchFamily="34" charset="0"/>
              </a:rPr>
              <a:t>izleme </a:t>
            </a:r>
            <a:r>
              <a:rPr lang="tr-TR" sz="2000" b="1" i="1" dirty="0" smtClean="0">
                <a:solidFill>
                  <a:srgbClr val="000000"/>
                </a:solidFill>
                <a:latin typeface="Calibri" pitchFamily="34" charset="0"/>
                <a:cs typeface="Calibri" pitchFamily="34" charset="0"/>
              </a:rPr>
              <a:t>ve haberleşme </a:t>
            </a:r>
            <a:r>
              <a:rPr lang="tr-TR" sz="2000" b="1" i="1" dirty="0">
                <a:solidFill>
                  <a:srgbClr val="000000"/>
                </a:solidFill>
                <a:latin typeface="Calibri" pitchFamily="34" charset="0"/>
                <a:cs typeface="Calibri" pitchFamily="34" charset="0"/>
              </a:rPr>
              <a:t>uygulamalarının sistematik uygulamasıdır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yönetimi bir </a:t>
            </a:r>
            <a:r>
              <a:rPr lang="tr-TR" sz="2000" b="1" i="1" dirty="0" smtClean="0">
                <a:solidFill>
                  <a:srgbClr val="000000"/>
                </a:solidFill>
                <a:latin typeface="Calibri" pitchFamily="34" charset="0"/>
                <a:cs typeface="Calibri" pitchFamily="34" charset="0"/>
              </a:rPr>
              <a:t>organizasyonda </a:t>
            </a:r>
            <a:r>
              <a:rPr lang="tr-TR" sz="2000" b="1" i="1" dirty="0" smtClean="0">
                <a:solidFill>
                  <a:srgbClr val="C00000"/>
                </a:solidFill>
                <a:latin typeface="Calibri" pitchFamily="34" charset="0"/>
                <a:cs typeface="Calibri" pitchFamily="34" charset="0"/>
              </a:rPr>
              <a:t>«Stratejik </a:t>
            </a:r>
            <a:r>
              <a:rPr lang="tr-TR" sz="2000" b="1" i="1" dirty="0">
                <a:solidFill>
                  <a:srgbClr val="C00000"/>
                </a:solidFill>
                <a:latin typeface="Calibri" pitchFamily="34" charset="0"/>
                <a:cs typeface="Calibri" pitchFamily="34" charset="0"/>
              </a:rPr>
              <a:t>ve operasyonel </a:t>
            </a:r>
            <a:r>
              <a:rPr lang="tr-TR" sz="2000" b="1" i="1" dirty="0" smtClean="0">
                <a:solidFill>
                  <a:srgbClr val="C00000"/>
                </a:solidFill>
                <a:latin typeface="Calibri" pitchFamily="34" charset="0"/>
                <a:cs typeface="Calibri" pitchFamily="34" charset="0"/>
              </a:rPr>
              <a:t>seviyede» </a:t>
            </a:r>
            <a:r>
              <a:rPr lang="tr-TR" sz="2000" b="1" i="1" dirty="0" smtClean="0">
                <a:solidFill>
                  <a:srgbClr val="000000"/>
                </a:solidFill>
                <a:latin typeface="Calibri" pitchFamily="34" charset="0"/>
                <a:cs typeface="Calibri" pitchFamily="34" charset="0"/>
              </a:rPr>
              <a:t>uygulanır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4262239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3" name="Rectangle 7"/>
          <p:cNvSpPr>
            <a:spLocks noChangeArrowheads="1"/>
          </p:cNvSpPr>
          <p:nvPr/>
        </p:nvSpPr>
        <p:spPr bwMode="gray">
          <a:xfrm>
            <a:off x="288224" y="1068388"/>
            <a:ext cx="4217719" cy="712911"/>
          </a:xfrm>
          <a:prstGeom prst="rect">
            <a:avLst/>
          </a:prstGeom>
          <a:solidFill>
            <a:schemeClr val="accent2">
              <a:lumMod val="75000"/>
            </a:schemeClr>
          </a:solidFill>
          <a:ln w="12700">
            <a:solidFill>
              <a:schemeClr val="bg1">
                <a:lumMod val="85000"/>
              </a:schemeClr>
            </a:solidFill>
            <a:miter lim="800000"/>
            <a:headEnd/>
            <a:tailEnd/>
          </a:ln>
          <a:effectLst>
            <a:outerShdw dist="53882" dir="2700000" algn="ctr" rotWithShape="0">
              <a:srgbClr val="808080">
                <a:alpha val="50000"/>
              </a:srgbClr>
            </a:outerShdw>
          </a:effectLst>
        </p:spPr>
        <p:txBody>
          <a:bodyPr lIns="0" tIns="0" rIns="0" bIns="0" anchor="ctr"/>
          <a:lstStyle/>
          <a:p>
            <a:pPr marL="342900" indent="-342900"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RİSK DEĞERLENDİRMEDE </a:t>
            </a:r>
          </a:p>
          <a:p>
            <a:pPr marL="342900" indent="-342900" algn="ctr" defTabSz="801688" eaLnBrk="0" hangingPunct="0">
              <a:defRPr/>
            </a:pPr>
            <a:r>
              <a:rPr lang="en-GB" sz="1600" b="1" dirty="0" smtClean="0">
                <a:solidFill>
                  <a:srgbClr val="FFFFFF"/>
                </a:solidFill>
                <a:latin typeface="Cambria Math" pitchFamily="18" charset="0"/>
                <a:ea typeface="Cambria Math" pitchFamily="18" charset="0"/>
                <a:cs typeface="Arial" pitchFamily="34" charset="0"/>
              </a:rPr>
              <a:t>BİREY </a:t>
            </a:r>
            <a:r>
              <a:rPr lang="en-GB" sz="1600" b="1" dirty="0">
                <a:solidFill>
                  <a:srgbClr val="FFFFFF"/>
                </a:solidFill>
                <a:latin typeface="Cambria Math" pitchFamily="18" charset="0"/>
                <a:ea typeface="Cambria Math" pitchFamily="18" charset="0"/>
                <a:cs typeface="Arial" pitchFamily="34" charset="0"/>
              </a:rPr>
              <a:t>YAKLAŞIMININ </a:t>
            </a:r>
            <a:r>
              <a:rPr lang="tr-TR" sz="1600" b="1" dirty="0" smtClean="0">
                <a:solidFill>
                  <a:srgbClr val="FFFFFF"/>
                </a:solidFill>
                <a:latin typeface="Cambria Math" pitchFamily="18" charset="0"/>
                <a:ea typeface="Cambria Math" pitchFamily="18" charset="0"/>
                <a:cs typeface="Arial" pitchFamily="34" charset="0"/>
              </a:rPr>
              <a:t>AVANTAJ</a:t>
            </a:r>
            <a:r>
              <a:rPr lang="en-GB" sz="1600" b="1" dirty="0" smtClean="0">
                <a:solidFill>
                  <a:srgbClr val="FFFFFF"/>
                </a:solidFill>
                <a:latin typeface="Cambria Math" pitchFamily="18" charset="0"/>
                <a:ea typeface="Cambria Math" pitchFamily="18" charset="0"/>
                <a:cs typeface="Arial" pitchFamily="34" charset="0"/>
              </a:rPr>
              <a:t>LARI</a:t>
            </a:r>
            <a:endParaRPr lang="en-GB" sz="1600" b="1" dirty="0">
              <a:solidFill>
                <a:srgbClr val="FFFFFF"/>
              </a:solidFill>
              <a:latin typeface="Cambria Math" pitchFamily="18" charset="0"/>
              <a:ea typeface="Cambria Math" pitchFamily="18" charset="0"/>
              <a:cs typeface="Arial" pitchFamily="34" charset="0"/>
            </a:endParaRPr>
          </a:p>
        </p:txBody>
      </p:sp>
      <p:sp>
        <p:nvSpPr>
          <p:cNvPr id="20" name="Rectangle 7"/>
          <p:cNvSpPr>
            <a:spLocks noChangeArrowheads="1"/>
          </p:cNvSpPr>
          <p:nvPr/>
        </p:nvSpPr>
        <p:spPr bwMode="gray">
          <a:xfrm>
            <a:off x="4617524" y="1068388"/>
            <a:ext cx="4217719" cy="712911"/>
          </a:xfrm>
          <a:prstGeom prst="rect">
            <a:avLst/>
          </a:prstGeom>
          <a:solidFill>
            <a:schemeClr val="tx2">
              <a:lumMod val="75000"/>
            </a:schemeClr>
          </a:solidFill>
          <a:ln w="12700">
            <a:solidFill>
              <a:srgbClr val="DDDDDD"/>
            </a:solidFill>
            <a:miter lim="800000"/>
            <a:headEnd/>
            <a:tailEnd/>
          </a:ln>
          <a:effectLst>
            <a:outerShdw dist="53882" dir="2700000" algn="ctr" rotWithShape="0">
              <a:srgbClr val="808080">
                <a:alpha val="50000"/>
              </a:srgbClr>
            </a:outerShdw>
          </a:effectLst>
        </p:spPr>
        <p:txBody>
          <a:bodyPr lIns="0" tIns="0" rIns="0" bIns="0" anchor="ctr"/>
          <a:lstStyle/>
          <a:p>
            <a:pPr algn="ctr" defTabSz="801688" eaLnBrk="0" hangingPunct="0">
              <a:defRPr/>
            </a:pPr>
            <a:r>
              <a:rPr lang="en-GB" sz="1600" b="1" dirty="0">
                <a:solidFill>
                  <a:srgbClr val="FFFFFF"/>
                </a:solidFill>
                <a:latin typeface="Cambria Math" pitchFamily="18" charset="0"/>
                <a:ea typeface="Cambria Math" pitchFamily="18" charset="0"/>
                <a:cs typeface="Arial" pitchFamily="34" charset="0"/>
              </a:rPr>
              <a:t>RİSK DEĞERLENDİRMEDE </a:t>
            </a:r>
          </a:p>
          <a:p>
            <a:pPr algn="ctr" defTabSz="801688" eaLnBrk="0" hangingPunct="0">
              <a:defRPr/>
            </a:pPr>
            <a:r>
              <a:rPr lang="en-GB" sz="1600" b="1" dirty="0">
                <a:solidFill>
                  <a:srgbClr val="FFFFFF"/>
                </a:solidFill>
                <a:latin typeface="Cambria Math" pitchFamily="18" charset="0"/>
                <a:ea typeface="Cambria Math" pitchFamily="18" charset="0"/>
                <a:cs typeface="Arial" pitchFamily="34" charset="0"/>
              </a:rPr>
              <a:t>BİREY YAKLAŞIMININ </a:t>
            </a:r>
            <a:r>
              <a:rPr lang="tr-TR" sz="1600" b="1" dirty="0" smtClean="0">
                <a:solidFill>
                  <a:srgbClr val="FFFFFF"/>
                </a:solidFill>
                <a:latin typeface="Cambria Math" pitchFamily="18" charset="0"/>
                <a:ea typeface="Cambria Math" pitchFamily="18" charset="0"/>
                <a:cs typeface="Arial" pitchFamily="34" charset="0"/>
              </a:rPr>
              <a:t>DEZAVANTAJ</a:t>
            </a:r>
            <a:r>
              <a:rPr lang="en-GB" sz="1600" b="1" dirty="0" smtClean="0">
                <a:solidFill>
                  <a:srgbClr val="FFFFFF"/>
                </a:solidFill>
                <a:latin typeface="Cambria Math" pitchFamily="18" charset="0"/>
                <a:ea typeface="Cambria Math" pitchFamily="18" charset="0"/>
                <a:cs typeface="Arial" pitchFamily="34" charset="0"/>
              </a:rPr>
              <a:t>LARI</a:t>
            </a:r>
            <a:endParaRPr lang="en-GB" sz="1600" b="1" dirty="0">
              <a:solidFill>
                <a:srgbClr val="FFFFFF"/>
              </a:solidFill>
              <a:latin typeface="Cambria Math" pitchFamily="18" charset="0"/>
              <a:ea typeface="Cambria Math" pitchFamily="18" charset="0"/>
              <a:cs typeface="Arial" pitchFamily="34" charset="0"/>
            </a:endParaRPr>
          </a:p>
        </p:txBody>
      </p:sp>
      <p:sp>
        <p:nvSpPr>
          <p:cNvPr id="22" name="Rectangle 3"/>
          <p:cNvSpPr>
            <a:spLocks noChangeArrowheads="1"/>
          </p:cNvSpPr>
          <p:nvPr/>
        </p:nvSpPr>
        <p:spPr bwMode="gray">
          <a:xfrm>
            <a:off x="2882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a:solidFill>
                  <a:srgbClr val="000000"/>
                </a:solidFill>
                <a:latin typeface="Calibri" pitchFamily="34" charset="0"/>
                <a:cs typeface="Calibri" pitchFamily="34" charset="0"/>
              </a:rPr>
              <a:t>Çabuk </a:t>
            </a:r>
            <a:r>
              <a:rPr lang="tr-TR" sz="2000" b="1" i="1" dirty="0" smtClean="0">
                <a:solidFill>
                  <a:srgbClr val="000000"/>
                </a:solidFill>
                <a:latin typeface="Calibri" pitchFamily="34" charset="0"/>
                <a:cs typeface="Calibri" pitchFamily="34" charset="0"/>
              </a:rPr>
              <a:t>sonuç </a:t>
            </a:r>
            <a:r>
              <a:rPr lang="tr-TR" sz="2000" b="1" i="1" dirty="0">
                <a:solidFill>
                  <a:srgbClr val="000000"/>
                </a:solidFill>
                <a:latin typeface="Calibri" pitchFamily="34" charset="0"/>
                <a:cs typeface="Calibri" pitchFamily="34" charset="0"/>
              </a:rPr>
              <a:t>alınmasını sağlar</a:t>
            </a:r>
          </a:p>
          <a:p>
            <a:pPr marL="342900" indent="-342900">
              <a:buFont typeface="Wingdings" pitchFamily="2" charset="2"/>
              <a:buChar char="ü"/>
            </a:pPr>
            <a:endParaRPr lang="tr-TR" sz="2000" b="1" i="1" dirty="0" smtClean="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Kişinin </a:t>
            </a:r>
            <a:r>
              <a:rPr lang="tr-TR" sz="2000" b="1" i="1" dirty="0">
                <a:solidFill>
                  <a:srgbClr val="000000"/>
                </a:solidFill>
                <a:latin typeface="Calibri" pitchFamily="34" charset="0"/>
                <a:cs typeface="Calibri" pitchFamily="34" charset="0"/>
              </a:rPr>
              <a:t>meslektaşları tarafından </a:t>
            </a:r>
            <a:r>
              <a:rPr lang="tr-TR" sz="2000" b="1" i="1" dirty="0" smtClean="0">
                <a:solidFill>
                  <a:srgbClr val="000000"/>
                </a:solidFill>
                <a:latin typeface="Calibri" pitchFamily="34" charset="0"/>
                <a:cs typeface="Calibri" pitchFamily="34" charset="0"/>
              </a:rPr>
              <a:t>yönlendirilmesini engeller</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endParaRPr lang="tr-TR" sz="2000" b="1" i="1" dirty="0" smtClean="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Kişinin </a:t>
            </a:r>
            <a:r>
              <a:rPr lang="tr-TR" sz="2000" b="1" i="1" dirty="0">
                <a:solidFill>
                  <a:srgbClr val="000000"/>
                </a:solidFill>
                <a:latin typeface="Calibri" pitchFamily="34" charset="0"/>
                <a:cs typeface="Calibri" pitchFamily="34" charset="0"/>
              </a:rPr>
              <a:t>kendisini bir takımın parçası olarak hissetmesini sağlar</a:t>
            </a:r>
          </a:p>
          <a:p>
            <a:pPr marL="342900" indent="-342900">
              <a:buFont typeface="Wingdings" pitchFamily="2" charset="2"/>
              <a:buChar char="ü"/>
            </a:pPr>
            <a:endParaRPr lang="tr-TR" sz="2000" b="1" i="1" dirty="0" smtClean="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Maliyeti düşüktür</a:t>
            </a:r>
            <a:endParaRPr lang="tr-TR" sz="2000" i="1" dirty="0">
              <a:solidFill>
                <a:srgbClr val="000000"/>
              </a:solidFill>
              <a:latin typeface="Calibri" pitchFamily="34" charset="0"/>
              <a:cs typeface="Calibri" pitchFamily="34" charset="0"/>
            </a:endParaRPr>
          </a:p>
        </p:txBody>
      </p:sp>
      <p:sp>
        <p:nvSpPr>
          <p:cNvPr id="23" name="Rectangle 3"/>
          <p:cNvSpPr>
            <a:spLocks noChangeArrowheads="1"/>
          </p:cNvSpPr>
          <p:nvPr/>
        </p:nvSpPr>
        <p:spPr bwMode="gray">
          <a:xfrm>
            <a:off x="461752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a:solidFill>
                  <a:srgbClr val="000000"/>
                </a:solidFill>
                <a:latin typeface="Calibri" pitchFamily="34" charset="0"/>
                <a:cs typeface="Calibri" pitchFamily="34" charset="0"/>
              </a:rPr>
              <a:t>Teknik uzmanlık </a:t>
            </a:r>
            <a:r>
              <a:rPr lang="tr-TR" sz="2000" b="1" i="1" dirty="0" smtClean="0">
                <a:solidFill>
                  <a:srgbClr val="000000"/>
                </a:solidFill>
                <a:latin typeface="Calibri" pitchFamily="34" charset="0"/>
                <a:cs typeface="Calibri" pitchFamily="34" charset="0"/>
              </a:rPr>
              <a:t>gerektirir</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Yönetimin </a:t>
            </a:r>
            <a:r>
              <a:rPr lang="tr-TR" sz="2000" b="1" i="1" dirty="0">
                <a:solidFill>
                  <a:srgbClr val="000000"/>
                </a:solidFill>
                <a:latin typeface="Calibri" pitchFamily="34" charset="0"/>
                <a:cs typeface="Calibri" pitchFamily="34" charset="0"/>
              </a:rPr>
              <a:t>“</a:t>
            </a:r>
            <a:r>
              <a:rPr lang="tr-TR" sz="2000" b="1" i="1" dirty="0" smtClean="0">
                <a:solidFill>
                  <a:srgbClr val="000000"/>
                </a:solidFill>
                <a:latin typeface="Calibri" pitchFamily="34" charset="0"/>
                <a:cs typeface="Calibri" pitchFamily="34" charset="0"/>
              </a:rPr>
              <a:t>İSG, bu konunun profesyonellerinin </a:t>
            </a:r>
            <a:r>
              <a:rPr lang="tr-TR" sz="2000" b="1" i="1" dirty="0">
                <a:solidFill>
                  <a:srgbClr val="000000"/>
                </a:solidFill>
                <a:latin typeface="Calibri" pitchFamily="34" charset="0"/>
                <a:cs typeface="Calibri" pitchFamily="34" charset="0"/>
              </a:rPr>
              <a:t>işidir” </a:t>
            </a:r>
            <a:r>
              <a:rPr lang="tr-TR" sz="2000" b="1" i="1" dirty="0" smtClean="0">
                <a:solidFill>
                  <a:srgbClr val="000000"/>
                </a:solidFill>
                <a:latin typeface="Calibri" pitchFamily="34" charset="0"/>
                <a:cs typeface="Calibri" pitchFamily="34" charset="0"/>
              </a:rPr>
              <a:t>anlayışı</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Birey </a:t>
            </a:r>
            <a:r>
              <a:rPr lang="tr-TR" sz="2000" b="1" i="1" dirty="0">
                <a:solidFill>
                  <a:srgbClr val="000000"/>
                </a:solidFill>
                <a:latin typeface="Calibri" pitchFamily="34" charset="0"/>
                <a:cs typeface="Calibri" pitchFamily="34" charset="0"/>
              </a:rPr>
              <a:t>yaklaşımının tek boyutlu olması yetersizlik </a:t>
            </a:r>
            <a:r>
              <a:rPr lang="tr-TR" sz="2000" b="1" i="1" dirty="0" smtClean="0">
                <a:solidFill>
                  <a:srgbClr val="000000"/>
                </a:solidFill>
                <a:latin typeface="Calibri" pitchFamily="34" charset="0"/>
                <a:cs typeface="Calibri" pitchFamily="34" charset="0"/>
              </a:rPr>
              <a:t>getirebilir</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Katılım </a:t>
            </a:r>
            <a:r>
              <a:rPr lang="tr-TR" sz="2000" b="1" i="1" dirty="0">
                <a:solidFill>
                  <a:srgbClr val="000000"/>
                </a:solidFill>
                <a:latin typeface="Calibri" pitchFamily="34" charset="0"/>
                <a:cs typeface="Calibri" pitchFamily="34" charset="0"/>
              </a:rPr>
              <a:t>sağlanamadığından insanlar tehlikelerin kendi bölümlerinde </a:t>
            </a:r>
            <a:r>
              <a:rPr lang="tr-TR" sz="2000" b="1" i="1" dirty="0" smtClean="0">
                <a:solidFill>
                  <a:srgbClr val="000000"/>
                </a:solidFill>
                <a:latin typeface="Calibri" pitchFamily="34" charset="0"/>
                <a:cs typeface="Calibri" pitchFamily="34" charset="0"/>
              </a:rPr>
              <a:t>olmadığını düşünür</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Kişilerin </a:t>
            </a:r>
            <a:r>
              <a:rPr lang="tr-TR" sz="2000" b="1" i="1" dirty="0">
                <a:solidFill>
                  <a:srgbClr val="000000"/>
                </a:solidFill>
                <a:latin typeface="Calibri" pitchFamily="34" charset="0"/>
                <a:cs typeface="Calibri" pitchFamily="34" charset="0"/>
              </a:rPr>
              <a:t>farklı kavrama seviyeleri değerlendirmeyi </a:t>
            </a:r>
            <a:r>
              <a:rPr lang="tr-TR" sz="2000" b="1" i="1" dirty="0" smtClean="0">
                <a:solidFill>
                  <a:srgbClr val="000000"/>
                </a:solidFill>
                <a:latin typeface="Calibri" pitchFamily="34" charset="0"/>
                <a:cs typeface="Calibri" pitchFamily="34" charset="0"/>
              </a:rPr>
              <a:t>etkileyebilir</a:t>
            </a: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Koruma </a:t>
            </a:r>
            <a:r>
              <a:rPr lang="tr-TR" sz="2000" b="1" i="1" dirty="0">
                <a:solidFill>
                  <a:srgbClr val="000000"/>
                </a:solidFill>
                <a:latin typeface="Calibri" pitchFamily="34" charset="0"/>
                <a:cs typeface="Calibri" pitchFamily="34" charset="0"/>
              </a:rPr>
              <a:t>faaliyetlerinin kişileri </a:t>
            </a:r>
            <a:r>
              <a:rPr lang="tr-TR" sz="2000" b="1" i="1" dirty="0" smtClean="0">
                <a:solidFill>
                  <a:srgbClr val="000000"/>
                </a:solidFill>
                <a:latin typeface="Calibri" pitchFamily="34" charset="0"/>
                <a:cs typeface="Calibri" pitchFamily="34" charset="0"/>
              </a:rPr>
              <a:t>etkilemesi değerlendirmeyi etkileyebilir</a:t>
            </a:r>
            <a:endParaRPr lang="tr-TR" b="1" i="1" dirty="0">
              <a:solidFill>
                <a:srgbClr val="000000"/>
              </a:solidFill>
              <a:latin typeface="Calibri" pitchFamily="34" charset="0"/>
              <a:cs typeface="Calibri" pitchFamily="34" charset="0"/>
            </a:endParaRPr>
          </a:p>
        </p:txBody>
      </p:sp>
      <p:sp>
        <p:nvSpPr>
          <p:cNvPr id="2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PROSESİ (SÜRECİ)</a:t>
            </a:r>
            <a:endPar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71049449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300"/>
                                        <p:tgtEl>
                                          <p:spTgt spid="1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300"/>
                                        <p:tgtEl>
                                          <p:spTgt spid="22"/>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300"/>
                                        <p:tgtEl>
                                          <p:spTgt spid="20"/>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22" grpId="0" animBg="1"/>
      <p:bldP spid="23"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3" name="Rectangle 7"/>
          <p:cNvSpPr>
            <a:spLocks noChangeArrowheads="1"/>
          </p:cNvSpPr>
          <p:nvPr/>
        </p:nvSpPr>
        <p:spPr bwMode="gray">
          <a:xfrm>
            <a:off x="264474" y="1068388"/>
            <a:ext cx="4217719" cy="712911"/>
          </a:xfrm>
          <a:prstGeom prst="rect">
            <a:avLst/>
          </a:prstGeom>
          <a:solidFill>
            <a:schemeClr val="accent2">
              <a:lumMod val="75000"/>
            </a:schemeClr>
          </a:solidFill>
          <a:ln w="12700">
            <a:solidFill>
              <a:schemeClr val="bg1">
                <a:lumMod val="85000"/>
              </a:schemeClr>
            </a:solidFill>
            <a:miter lim="800000"/>
            <a:headEnd/>
            <a:tailEnd/>
          </a:ln>
          <a:effectLst>
            <a:outerShdw dist="53882" dir="2700000" algn="ctr" rotWithShape="0">
              <a:srgbClr val="808080">
                <a:alpha val="50000"/>
              </a:srgbClr>
            </a:outerShdw>
          </a:effectLst>
        </p:spPr>
        <p:txBody>
          <a:bodyPr lIns="0" tIns="0" rIns="0" bIns="0" anchor="ctr"/>
          <a:lstStyle/>
          <a:p>
            <a:pPr marL="342900" indent="-342900"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RİSK DEĞERLENDİRMEDE </a:t>
            </a:r>
          </a:p>
          <a:p>
            <a:pPr marL="342900" indent="-342900" algn="ctr" defTabSz="801688" eaLnBrk="0" hangingPunct="0">
              <a:defRPr/>
            </a:pPr>
            <a:r>
              <a:rPr lang="tr-TR" sz="1600" b="1" dirty="0" smtClean="0">
                <a:solidFill>
                  <a:srgbClr val="FFFFFF"/>
                </a:solidFill>
                <a:latin typeface="Cambria Math" pitchFamily="18" charset="0"/>
                <a:ea typeface="Cambria Math" pitchFamily="18" charset="0"/>
                <a:cs typeface="Arial" pitchFamily="34" charset="0"/>
              </a:rPr>
              <a:t>GRUP-TAKIM</a:t>
            </a:r>
            <a:r>
              <a:rPr lang="en-GB" sz="1600" b="1" dirty="0" smtClean="0">
                <a:solidFill>
                  <a:srgbClr val="FFFFFF"/>
                </a:solidFill>
                <a:latin typeface="Cambria Math" pitchFamily="18" charset="0"/>
                <a:ea typeface="Cambria Math" pitchFamily="18" charset="0"/>
                <a:cs typeface="Arial" pitchFamily="34" charset="0"/>
              </a:rPr>
              <a:t> </a:t>
            </a:r>
            <a:r>
              <a:rPr lang="en-GB" sz="1600" b="1" dirty="0">
                <a:solidFill>
                  <a:srgbClr val="FFFFFF"/>
                </a:solidFill>
                <a:latin typeface="Cambria Math" pitchFamily="18" charset="0"/>
                <a:ea typeface="Cambria Math" pitchFamily="18" charset="0"/>
                <a:cs typeface="Arial" pitchFamily="34" charset="0"/>
              </a:rPr>
              <a:t>YAKLAŞIMININ </a:t>
            </a:r>
            <a:r>
              <a:rPr lang="tr-TR" sz="1600" b="1" dirty="0" smtClean="0">
                <a:solidFill>
                  <a:srgbClr val="FFFFFF"/>
                </a:solidFill>
                <a:latin typeface="Cambria Math" pitchFamily="18" charset="0"/>
                <a:ea typeface="Cambria Math" pitchFamily="18" charset="0"/>
                <a:cs typeface="Arial" pitchFamily="34" charset="0"/>
              </a:rPr>
              <a:t>AVANTAJ</a:t>
            </a:r>
            <a:r>
              <a:rPr lang="en-GB" sz="1600" b="1" dirty="0" smtClean="0">
                <a:solidFill>
                  <a:srgbClr val="FFFFFF"/>
                </a:solidFill>
                <a:latin typeface="Cambria Math" pitchFamily="18" charset="0"/>
                <a:ea typeface="Cambria Math" pitchFamily="18" charset="0"/>
                <a:cs typeface="Arial" pitchFamily="34" charset="0"/>
              </a:rPr>
              <a:t>LARI</a:t>
            </a:r>
            <a:endParaRPr lang="en-GB" sz="1600" b="1" dirty="0">
              <a:solidFill>
                <a:srgbClr val="FFFFFF"/>
              </a:solidFill>
              <a:latin typeface="Cambria Math" pitchFamily="18" charset="0"/>
              <a:ea typeface="Cambria Math" pitchFamily="18" charset="0"/>
              <a:cs typeface="Arial" pitchFamily="34" charset="0"/>
            </a:endParaRPr>
          </a:p>
        </p:txBody>
      </p:sp>
      <p:sp>
        <p:nvSpPr>
          <p:cNvPr id="20" name="Rectangle 7"/>
          <p:cNvSpPr>
            <a:spLocks noChangeArrowheads="1"/>
          </p:cNvSpPr>
          <p:nvPr/>
        </p:nvSpPr>
        <p:spPr bwMode="gray">
          <a:xfrm>
            <a:off x="4593774" y="1068388"/>
            <a:ext cx="4217719" cy="712911"/>
          </a:xfrm>
          <a:prstGeom prst="rect">
            <a:avLst/>
          </a:prstGeom>
          <a:gradFill rotWithShape="1">
            <a:gsLst>
              <a:gs pos="0">
                <a:schemeClr val="bg2"/>
              </a:gs>
              <a:gs pos="50000">
                <a:schemeClr val="bg2">
                  <a:gamma/>
                  <a:tint val="60784"/>
                  <a:invGamma/>
                </a:schemeClr>
              </a:gs>
              <a:gs pos="100000">
                <a:schemeClr val="bg2"/>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0" tIns="0" rIns="0" bIns="0" anchor="ctr"/>
          <a:lstStyle/>
          <a:p>
            <a:pPr marL="342900" indent="-342900" algn="ctr" defTabSz="801688" eaLnBrk="0" hangingPunct="0"/>
            <a:r>
              <a:rPr lang="en-GB" sz="1600" b="1" dirty="0">
                <a:solidFill>
                  <a:srgbClr val="FFFFFF"/>
                </a:solidFill>
                <a:latin typeface="Cambria Math" pitchFamily="18" charset="0"/>
                <a:ea typeface="Cambria Math" pitchFamily="18" charset="0"/>
                <a:cs typeface="Arial" pitchFamily="34" charset="0"/>
              </a:rPr>
              <a:t>RİSK DEĞERLENDİRMEDE </a:t>
            </a:r>
          </a:p>
          <a:p>
            <a:pPr marL="342900" indent="-342900" algn="ctr" defTabSz="801688" eaLnBrk="0" hangingPunct="0"/>
            <a:r>
              <a:rPr lang="tr-TR" sz="1600" b="1" dirty="0" smtClean="0">
                <a:solidFill>
                  <a:srgbClr val="FFFFFF"/>
                </a:solidFill>
                <a:latin typeface="Cambria Math" pitchFamily="18" charset="0"/>
                <a:ea typeface="Cambria Math" pitchFamily="18" charset="0"/>
                <a:cs typeface="Arial" pitchFamily="34" charset="0"/>
              </a:rPr>
              <a:t>GRUP-TAKIM</a:t>
            </a:r>
            <a:r>
              <a:rPr lang="en-GB" sz="1600" b="1" dirty="0" smtClean="0">
                <a:solidFill>
                  <a:srgbClr val="FFFFFF"/>
                </a:solidFill>
                <a:latin typeface="Cambria Math" pitchFamily="18" charset="0"/>
                <a:ea typeface="Cambria Math" pitchFamily="18" charset="0"/>
                <a:cs typeface="Arial" pitchFamily="34" charset="0"/>
              </a:rPr>
              <a:t> </a:t>
            </a:r>
            <a:r>
              <a:rPr lang="en-GB" sz="1600" b="1" dirty="0">
                <a:solidFill>
                  <a:srgbClr val="FFFFFF"/>
                </a:solidFill>
                <a:latin typeface="Cambria Math" pitchFamily="18" charset="0"/>
                <a:ea typeface="Cambria Math" pitchFamily="18" charset="0"/>
                <a:cs typeface="Arial" pitchFamily="34" charset="0"/>
              </a:rPr>
              <a:t>YAKLAŞIMININ </a:t>
            </a:r>
            <a:r>
              <a:rPr lang="tr-TR" sz="1600" b="1" dirty="0">
                <a:solidFill>
                  <a:srgbClr val="FFFFFF"/>
                </a:solidFill>
                <a:latin typeface="Cambria Math" pitchFamily="18" charset="0"/>
                <a:ea typeface="Cambria Math" pitchFamily="18" charset="0"/>
                <a:cs typeface="Arial" pitchFamily="34" charset="0"/>
              </a:rPr>
              <a:t>DEZAVANTAJ</a:t>
            </a:r>
            <a:r>
              <a:rPr lang="en-GB" sz="1600" b="1" dirty="0">
                <a:solidFill>
                  <a:srgbClr val="FFFFFF"/>
                </a:solidFill>
                <a:latin typeface="Cambria Math" pitchFamily="18" charset="0"/>
                <a:ea typeface="Cambria Math" pitchFamily="18" charset="0"/>
                <a:cs typeface="Arial" pitchFamily="34" charset="0"/>
              </a:rPr>
              <a:t>LARI</a:t>
            </a:r>
          </a:p>
        </p:txBody>
      </p:sp>
      <p:sp>
        <p:nvSpPr>
          <p:cNvPr id="22" name="Rectangle 3"/>
          <p:cNvSpPr>
            <a:spLocks noChangeArrowheads="1"/>
          </p:cNvSpPr>
          <p:nvPr/>
        </p:nvSpPr>
        <p:spPr bwMode="gray">
          <a:xfrm>
            <a:off x="26447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Gerekli </a:t>
            </a:r>
            <a:r>
              <a:rPr lang="tr-TR" sz="2000" b="1" i="1" dirty="0">
                <a:solidFill>
                  <a:srgbClr val="000000"/>
                </a:solidFill>
                <a:latin typeface="Calibri" pitchFamily="34" charset="0"/>
                <a:cs typeface="Calibri" pitchFamily="34" charset="0"/>
              </a:rPr>
              <a:t>bilgi tüm çalışanlar tarafından </a:t>
            </a:r>
            <a:r>
              <a:rPr lang="tr-TR" sz="2000" b="1" i="1" dirty="0" smtClean="0">
                <a:solidFill>
                  <a:srgbClr val="000000"/>
                </a:solidFill>
                <a:latin typeface="Calibri" pitchFamily="34" charset="0"/>
                <a:cs typeface="Calibri" pitchFamily="34" charset="0"/>
              </a:rPr>
              <a:t>sağlanabilir</a:t>
            </a:r>
          </a:p>
          <a:p>
            <a:pPr marL="342900" indent="-342900">
              <a:buFont typeface="Wingdings" pitchFamily="2" charset="2"/>
              <a:buChar char="ü"/>
            </a:pP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Herkesi </a:t>
            </a:r>
            <a:r>
              <a:rPr lang="tr-TR" sz="2000" b="1" i="1" dirty="0">
                <a:solidFill>
                  <a:srgbClr val="000000"/>
                </a:solidFill>
                <a:latin typeface="Calibri" pitchFamily="34" charset="0"/>
                <a:cs typeface="Calibri" pitchFamily="34" charset="0"/>
              </a:rPr>
              <a:t>tatmin edecek sonuçlar elde </a:t>
            </a:r>
            <a:r>
              <a:rPr lang="tr-TR" sz="2000" b="1" i="1" dirty="0" smtClean="0">
                <a:solidFill>
                  <a:srgbClr val="000000"/>
                </a:solidFill>
                <a:latin typeface="Calibri" pitchFamily="34" charset="0"/>
                <a:cs typeface="Calibri" pitchFamily="34" charset="0"/>
              </a:rPr>
              <a:t>edilebilir</a:t>
            </a:r>
          </a:p>
          <a:p>
            <a:pPr marL="342900" indent="-342900">
              <a:buFont typeface="Wingdings" pitchFamily="2" charset="2"/>
              <a:buChar char="ü"/>
            </a:pP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Katılanlara </a:t>
            </a:r>
            <a:r>
              <a:rPr lang="tr-TR" sz="2000" b="1" i="1" dirty="0">
                <a:solidFill>
                  <a:srgbClr val="000000"/>
                </a:solidFill>
                <a:latin typeface="Calibri" pitchFamily="34" charset="0"/>
                <a:cs typeface="Calibri" pitchFamily="34" charset="0"/>
              </a:rPr>
              <a:t>aidiyet ve işbirliği ruhu </a:t>
            </a:r>
            <a:r>
              <a:rPr lang="tr-TR" sz="2000" b="1" i="1" dirty="0" smtClean="0">
                <a:solidFill>
                  <a:srgbClr val="000000"/>
                </a:solidFill>
                <a:latin typeface="Calibri" pitchFamily="34" charset="0"/>
                <a:cs typeface="Calibri" pitchFamily="34" charset="0"/>
              </a:rPr>
              <a:t>kazandırır</a:t>
            </a:r>
          </a:p>
          <a:p>
            <a:pPr marL="342900" indent="-342900">
              <a:buFont typeface="Wingdings" pitchFamily="2" charset="2"/>
              <a:buChar char="ü"/>
            </a:pP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Yöneticilerin </a:t>
            </a:r>
            <a:r>
              <a:rPr lang="tr-TR" sz="2000" b="1" i="1" dirty="0">
                <a:solidFill>
                  <a:srgbClr val="000000"/>
                </a:solidFill>
                <a:latin typeface="Calibri" pitchFamily="34" charset="0"/>
                <a:cs typeface="Calibri" pitchFamily="34" charset="0"/>
              </a:rPr>
              <a:t>katılımı, sonuçlara çalışanın da sahip çıkmasını </a:t>
            </a:r>
            <a:r>
              <a:rPr lang="tr-TR" sz="2000" b="1" i="1" dirty="0" smtClean="0">
                <a:solidFill>
                  <a:srgbClr val="000000"/>
                </a:solidFill>
                <a:latin typeface="Calibri" pitchFamily="34" charset="0"/>
                <a:cs typeface="Calibri" pitchFamily="34" charset="0"/>
              </a:rPr>
              <a:t>sağlar</a:t>
            </a:r>
            <a:endParaRPr lang="tr-TR" sz="2000" i="1" dirty="0">
              <a:solidFill>
                <a:srgbClr val="000000"/>
              </a:solidFill>
              <a:latin typeface="Calibri" pitchFamily="34" charset="0"/>
              <a:cs typeface="Calibri" pitchFamily="34" charset="0"/>
            </a:endParaRPr>
          </a:p>
        </p:txBody>
      </p:sp>
      <p:sp>
        <p:nvSpPr>
          <p:cNvPr id="23" name="Rectangle 3"/>
          <p:cNvSpPr>
            <a:spLocks noChangeArrowheads="1"/>
          </p:cNvSpPr>
          <p:nvPr/>
        </p:nvSpPr>
        <p:spPr bwMode="gray">
          <a:xfrm>
            <a:off x="4593774" y="1781299"/>
            <a:ext cx="4217719" cy="4500748"/>
          </a:xfrm>
          <a:prstGeom prst="rect">
            <a:avLst/>
          </a:prstGeom>
          <a:gradFill rotWithShape="1">
            <a:gsLst>
              <a:gs pos="0">
                <a:srgbClr val="FFFFFF"/>
              </a:gs>
              <a:gs pos="100000">
                <a:srgbClr val="EAEAEA"/>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144000" tIns="144000" rIns="144000" bIns="72000" anchor="t" anchorCtr="0"/>
          <a:lstStyle/>
          <a:p>
            <a:pPr marL="342900" indent="-342900">
              <a:buFont typeface="Wingdings" pitchFamily="2" charset="2"/>
              <a:buChar char="ü"/>
            </a:pPr>
            <a:r>
              <a:rPr lang="tr-TR" sz="2000" b="1" i="1" dirty="0">
                <a:solidFill>
                  <a:srgbClr val="000000"/>
                </a:solidFill>
                <a:latin typeface="Calibri" pitchFamily="34" charset="0"/>
                <a:cs typeface="Calibri" pitchFamily="34" charset="0"/>
              </a:rPr>
              <a:t>Takım çalışmalarından netice daha geç </a:t>
            </a:r>
            <a:r>
              <a:rPr lang="tr-TR" sz="2000" b="1" i="1" dirty="0" smtClean="0">
                <a:solidFill>
                  <a:srgbClr val="000000"/>
                </a:solidFill>
                <a:latin typeface="Calibri" pitchFamily="34" charset="0"/>
                <a:cs typeface="Calibri" pitchFamily="34" charset="0"/>
              </a:rPr>
              <a:t>alınabilir</a:t>
            </a:r>
          </a:p>
          <a:p>
            <a:pPr marL="342900" indent="-342900">
              <a:buFont typeface="Wingdings" pitchFamily="2" charset="2"/>
              <a:buChar char="ü"/>
            </a:pP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Takım </a:t>
            </a:r>
            <a:r>
              <a:rPr lang="tr-TR" sz="2000" b="1" i="1" dirty="0">
                <a:solidFill>
                  <a:srgbClr val="000000"/>
                </a:solidFill>
                <a:latin typeface="Calibri" pitchFamily="34" charset="0"/>
                <a:cs typeface="Calibri" pitchFamily="34" charset="0"/>
              </a:rPr>
              <a:t>içi etkileşim sonucu </a:t>
            </a:r>
            <a:r>
              <a:rPr lang="tr-TR" sz="2000" b="1" i="1" dirty="0" smtClean="0">
                <a:solidFill>
                  <a:srgbClr val="000000"/>
                </a:solidFill>
                <a:latin typeface="Calibri" pitchFamily="34" charset="0"/>
                <a:cs typeface="Calibri" pitchFamily="34" charset="0"/>
              </a:rPr>
              <a:t>etkileyebilir</a:t>
            </a:r>
          </a:p>
          <a:p>
            <a:pPr marL="342900" indent="-342900">
              <a:buFont typeface="Wingdings" pitchFamily="2" charset="2"/>
              <a:buChar char="ü"/>
            </a:pPr>
            <a:endParaRPr lang="tr-TR" sz="2000" b="1" i="1" dirty="0">
              <a:solidFill>
                <a:srgbClr val="000000"/>
              </a:solidFill>
              <a:latin typeface="Calibri" pitchFamily="34" charset="0"/>
              <a:cs typeface="Calibri" pitchFamily="34" charset="0"/>
            </a:endParaRPr>
          </a:p>
          <a:p>
            <a:pPr marL="342900" indent="-342900">
              <a:buFont typeface="Wingdings" pitchFamily="2" charset="2"/>
              <a:buChar char="ü"/>
            </a:pPr>
            <a:r>
              <a:rPr lang="tr-TR" sz="2000" b="1" i="1" dirty="0" smtClean="0">
                <a:solidFill>
                  <a:srgbClr val="000000"/>
                </a:solidFill>
                <a:latin typeface="Calibri" pitchFamily="34" charset="0"/>
                <a:cs typeface="Calibri" pitchFamily="34" charset="0"/>
              </a:rPr>
              <a:t>Çalışılması </a:t>
            </a:r>
            <a:r>
              <a:rPr lang="tr-TR" sz="2000" b="1" i="1" dirty="0">
                <a:solidFill>
                  <a:srgbClr val="000000"/>
                </a:solidFill>
                <a:latin typeface="Calibri" pitchFamily="34" charset="0"/>
                <a:cs typeface="Calibri" pitchFamily="34" charset="0"/>
              </a:rPr>
              <a:t>gereken zaman ve maliyet yüksek olur</a:t>
            </a:r>
            <a:endParaRPr lang="tr-TR" b="1" i="1" dirty="0">
              <a:solidFill>
                <a:srgbClr val="000000"/>
              </a:solidFill>
              <a:latin typeface="Calibri" pitchFamily="34" charset="0"/>
              <a:cs typeface="Calibri" pitchFamily="34" charset="0"/>
            </a:endParaRPr>
          </a:p>
        </p:txBody>
      </p:sp>
      <p:sp>
        <p:nvSpPr>
          <p:cNvPr id="2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PROSESİ (SÜRECİ)</a:t>
            </a:r>
            <a:endPar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Tree>
    <p:extLst>
      <p:ext uri="{BB962C8B-B14F-4D97-AF65-F5344CB8AC3E}">
        <p14:creationId xmlns:p14="http://schemas.microsoft.com/office/powerpoint/2010/main" val="335924068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300"/>
                                        <p:tgtEl>
                                          <p:spTgt spid="13"/>
                                        </p:tgtEl>
                                      </p:cBhvr>
                                    </p:animEffect>
                                  </p:childTnLst>
                                </p:cTn>
                              </p:par>
                            </p:childTnLst>
                          </p:cTn>
                        </p:par>
                        <p:par>
                          <p:cTn id="8" fill="hold">
                            <p:stCondLst>
                              <p:cond delay="300"/>
                            </p:stCondLst>
                            <p:childTnLst>
                              <p:par>
                                <p:cTn id="9" presetID="10"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300"/>
                                        <p:tgtEl>
                                          <p:spTgt spid="22"/>
                                        </p:tgtEl>
                                      </p:cBhvr>
                                    </p:animEffect>
                                  </p:childTnLst>
                                </p:cTn>
                              </p:par>
                            </p:childTnLst>
                          </p:cTn>
                        </p:par>
                        <p:par>
                          <p:cTn id="12" fill="hold">
                            <p:stCondLst>
                              <p:cond delay="6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300"/>
                                        <p:tgtEl>
                                          <p:spTgt spid="20"/>
                                        </p:tgtEl>
                                      </p:cBhvr>
                                    </p:animEffect>
                                  </p:childTnLst>
                                </p:cTn>
                              </p:par>
                            </p:childTnLst>
                          </p:cTn>
                        </p:par>
                        <p:par>
                          <p:cTn id="16" fill="hold">
                            <p:stCondLst>
                              <p:cond delay="900"/>
                            </p:stCondLst>
                            <p:childTnLst>
                              <p:par>
                                <p:cTn id="17" presetID="10" presetClass="entr" presetSubtype="0" fill="hold" grpId="0" nodeType="afterEffect">
                                  <p:stCondLst>
                                    <p:cond delay="0"/>
                                  </p:stCondLst>
                                  <p:childTnLst>
                                    <p:set>
                                      <p:cBhvr>
                                        <p:cTn id="18" dur="1" fill="hold">
                                          <p:stCondLst>
                                            <p:cond delay="0"/>
                                          </p:stCondLst>
                                        </p:cTn>
                                        <p:tgtEl>
                                          <p:spTgt spid="23"/>
                                        </p:tgtEl>
                                        <p:attrNameLst>
                                          <p:attrName>style.visibility</p:attrName>
                                        </p:attrNameLst>
                                      </p:cBhvr>
                                      <p:to>
                                        <p:strVal val="visible"/>
                                      </p:to>
                                    </p:set>
                                    <p:animEffect transition="in" filter="fade">
                                      <p:cBhvr>
                                        <p:cTn id="19" dur="3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22" grpId="0" animBg="1"/>
      <p:bldP spid="2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PROSES-SÜREÇ ŞEMASI</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Yuvarlatılmış Dikdörtgen 1"/>
          <p:cNvSpPr/>
          <p:nvPr/>
        </p:nvSpPr>
        <p:spPr>
          <a:xfrm>
            <a:off x="3074472" y="1254628"/>
            <a:ext cx="3272862"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Prosesi Belirle</a:t>
            </a:r>
            <a:endParaRPr lang="tr-TR" sz="1400" i="1" dirty="0">
              <a:solidFill>
                <a:srgbClr val="000000"/>
              </a:solidFill>
              <a:latin typeface="Calibri" pitchFamily="34" charset="0"/>
              <a:cs typeface="Calibri" pitchFamily="34" charset="0"/>
            </a:endParaRPr>
          </a:p>
        </p:txBody>
      </p:sp>
      <p:sp>
        <p:nvSpPr>
          <p:cNvPr id="35" name="Yuvarlatılmış Dikdörtgen 34"/>
          <p:cNvSpPr/>
          <p:nvPr/>
        </p:nvSpPr>
        <p:spPr>
          <a:xfrm>
            <a:off x="3063839" y="3937003"/>
            <a:ext cx="3272862"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Güvenlik Dizayn Kriterlerini Belirle</a:t>
            </a:r>
            <a:endParaRPr lang="tr-TR" sz="1400" i="1" dirty="0">
              <a:solidFill>
                <a:srgbClr val="000000"/>
              </a:solidFill>
              <a:latin typeface="Calibri" pitchFamily="34" charset="0"/>
              <a:cs typeface="Calibri" pitchFamily="34" charset="0"/>
            </a:endParaRPr>
          </a:p>
        </p:txBody>
      </p:sp>
      <p:sp>
        <p:nvSpPr>
          <p:cNvPr id="36" name="Yuvarlatılmış Dikdörtgen 35"/>
          <p:cNvSpPr/>
          <p:nvPr/>
        </p:nvSpPr>
        <p:spPr>
          <a:xfrm>
            <a:off x="3058563" y="4814884"/>
            <a:ext cx="3272862"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Riski Kabul Etmenin</a:t>
            </a:r>
          </a:p>
          <a:p>
            <a:pPr algn="ctr"/>
            <a:r>
              <a:rPr lang="tr-TR" sz="1600" b="1" i="1" dirty="0" smtClean="0">
                <a:solidFill>
                  <a:srgbClr val="000000"/>
                </a:solidFill>
                <a:latin typeface="Calibri" pitchFamily="34" charset="0"/>
                <a:cs typeface="Calibri" pitchFamily="34" charset="0"/>
              </a:rPr>
              <a:t>Riski Ortadan Kaldırmanın Maliyeti</a:t>
            </a:r>
          </a:p>
        </p:txBody>
      </p:sp>
      <p:sp>
        <p:nvSpPr>
          <p:cNvPr id="56" name="Yuvarlatılmış Dikdörtgen 55"/>
          <p:cNvSpPr/>
          <p:nvPr/>
        </p:nvSpPr>
        <p:spPr>
          <a:xfrm>
            <a:off x="6780809" y="3321945"/>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İnsan Faktörü</a:t>
            </a:r>
            <a:endParaRPr lang="tr-TR" sz="1400" i="1" dirty="0" smtClean="0">
              <a:solidFill>
                <a:srgbClr val="000000"/>
              </a:solidFill>
              <a:latin typeface="Calibri" pitchFamily="34" charset="0"/>
              <a:cs typeface="Calibri" pitchFamily="34" charset="0"/>
            </a:endParaRPr>
          </a:p>
        </p:txBody>
      </p:sp>
      <p:sp>
        <p:nvSpPr>
          <p:cNvPr id="67" name="Yuvarlatılmış Dikdörtgen 66"/>
          <p:cNvSpPr/>
          <p:nvPr/>
        </p:nvSpPr>
        <p:spPr>
          <a:xfrm>
            <a:off x="3074472" y="2150944"/>
            <a:ext cx="3272862" cy="542281"/>
          </a:xfrm>
          <a:prstGeom prst="roundRect">
            <a:avLst/>
          </a:prstGeom>
          <a:solidFill>
            <a:schemeClr val="bg1">
              <a:lumMod val="95000"/>
              <a:alpha val="48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Başarısızlık Senaryosunu Tanımla</a:t>
            </a:r>
            <a:endParaRPr lang="tr-TR" sz="1400" i="1" dirty="0">
              <a:solidFill>
                <a:srgbClr val="000000"/>
              </a:solidFill>
              <a:latin typeface="Calibri" pitchFamily="34" charset="0"/>
              <a:cs typeface="Calibri" pitchFamily="34" charset="0"/>
            </a:endParaRPr>
          </a:p>
        </p:txBody>
      </p:sp>
      <p:sp>
        <p:nvSpPr>
          <p:cNvPr id="68" name="Yuvarlatılmış Dikdörtgen 67"/>
          <p:cNvSpPr/>
          <p:nvPr/>
        </p:nvSpPr>
        <p:spPr>
          <a:xfrm>
            <a:off x="3074472" y="3059125"/>
            <a:ext cx="3272862" cy="542281"/>
          </a:xfrm>
          <a:prstGeom prst="roundRect">
            <a:avLst/>
          </a:prstGeom>
          <a:solidFill>
            <a:schemeClr val="bg1">
              <a:lumMod val="95000"/>
              <a:alpha val="48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Potansiyel Tehlikeleri Belirle</a:t>
            </a:r>
          </a:p>
          <a:p>
            <a:pPr algn="ctr"/>
            <a:r>
              <a:rPr lang="tr-TR" sz="1600" b="1" i="1" dirty="0" smtClean="0">
                <a:solidFill>
                  <a:srgbClr val="000000"/>
                </a:solidFill>
                <a:latin typeface="Calibri" pitchFamily="34" charset="0"/>
                <a:cs typeface="Calibri" pitchFamily="34" charset="0"/>
              </a:rPr>
              <a:t>(Nitel-Nicel Risk Değerlendirmesi)</a:t>
            </a:r>
            <a:endParaRPr lang="tr-TR" sz="1400" i="1" dirty="0">
              <a:solidFill>
                <a:srgbClr val="000000"/>
              </a:solidFill>
              <a:latin typeface="Calibri" pitchFamily="34" charset="0"/>
              <a:cs typeface="Calibri" pitchFamily="34" charset="0"/>
            </a:endParaRPr>
          </a:p>
        </p:txBody>
      </p:sp>
      <p:cxnSp>
        <p:nvCxnSpPr>
          <p:cNvPr id="38" name="Düz Ok Bağlayıcısı 37"/>
          <p:cNvCxnSpPr/>
          <p:nvPr/>
        </p:nvCxnSpPr>
        <p:spPr>
          <a:xfrm>
            <a:off x="6344136" y="5052677"/>
            <a:ext cx="432000" cy="0"/>
          </a:xfrm>
          <a:prstGeom prst="straightConnector1">
            <a:avLst/>
          </a:prstGeom>
          <a:ln>
            <a:solidFill>
              <a:schemeClr val="bg1">
                <a:lumMod val="50000"/>
              </a:schemeClr>
            </a:solidFill>
            <a:headEnd type="arrow"/>
            <a:tailEnd type="none"/>
          </a:ln>
        </p:spPr>
        <p:style>
          <a:lnRef idx="3">
            <a:schemeClr val="dk1"/>
          </a:lnRef>
          <a:fillRef idx="0">
            <a:schemeClr val="dk1"/>
          </a:fillRef>
          <a:effectRef idx="2">
            <a:schemeClr val="dk1"/>
          </a:effectRef>
          <a:fontRef idx="minor">
            <a:schemeClr val="tx1"/>
          </a:fontRef>
        </p:style>
      </p:cxnSp>
      <p:cxnSp>
        <p:nvCxnSpPr>
          <p:cNvPr id="81" name="Düz Ok Bağlayıcısı 80"/>
          <p:cNvCxnSpPr/>
          <p:nvPr/>
        </p:nvCxnSpPr>
        <p:spPr>
          <a:xfrm>
            <a:off x="2364196" y="5130652"/>
            <a:ext cx="648000" cy="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47" name="Düz Ok Bağlayıcısı 46"/>
          <p:cNvCxnSpPr/>
          <p:nvPr/>
        </p:nvCxnSpPr>
        <p:spPr>
          <a:xfrm>
            <a:off x="4700270" y="1818154"/>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5" name="Düz Ok Bağlayıcısı 84"/>
          <p:cNvCxnSpPr/>
          <p:nvPr/>
        </p:nvCxnSpPr>
        <p:spPr>
          <a:xfrm>
            <a:off x="4699275" y="2719792"/>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6" name="Düz Ok Bağlayıcısı 85"/>
          <p:cNvCxnSpPr/>
          <p:nvPr/>
        </p:nvCxnSpPr>
        <p:spPr>
          <a:xfrm>
            <a:off x="4699275" y="3612253"/>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7" name="Düz Ok Bağlayıcısı 86"/>
          <p:cNvCxnSpPr/>
          <p:nvPr/>
        </p:nvCxnSpPr>
        <p:spPr>
          <a:xfrm>
            <a:off x="4688642" y="4488675"/>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sp>
        <p:nvSpPr>
          <p:cNvPr id="3" name="Yuvarlatılmış Dikdörtgen 2"/>
          <p:cNvSpPr/>
          <p:nvPr/>
        </p:nvSpPr>
        <p:spPr>
          <a:xfrm>
            <a:off x="2877504" y="1021287"/>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1</a:t>
            </a:r>
            <a:endParaRPr lang="tr-TR" sz="2400" b="1" dirty="0">
              <a:solidFill>
                <a:srgbClr val="FF0000"/>
              </a:solidFill>
              <a:latin typeface="Calibri" pitchFamily="34" charset="0"/>
              <a:cs typeface="Calibri" pitchFamily="34" charset="0"/>
            </a:endParaRPr>
          </a:p>
        </p:txBody>
      </p:sp>
      <p:sp>
        <p:nvSpPr>
          <p:cNvPr id="27" name="Yuvarlatılmış Dikdörtgen 26"/>
          <p:cNvSpPr/>
          <p:nvPr/>
        </p:nvSpPr>
        <p:spPr>
          <a:xfrm>
            <a:off x="2889379" y="2827772"/>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2</a:t>
            </a:r>
            <a:endParaRPr lang="tr-TR" sz="2400" b="1" dirty="0">
              <a:solidFill>
                <a:srgbClr val="FF0000"/>
              </a:solidFill>
              <a:latin typeface="Calibri" pitchFamily="34" charset="0"/>
              <a:cs typeface="Calibri" pitchFamily="34" charset="0"/>
            </a:endParaRPr>
          </a:p>
        </p:txBody>
      </p:sp>
      <p:sp>
        <p:nvSpPr>
          <p:cNvPr id="28" name="Yuvarlatılmış Dikdörtgen 27"/>
          <p:cNvSpPr/>
          <p:nvPr/>
        </p:nvSpPr>
        <p:spPr>
          <a:xfrm>
            <a:off x="2889378" y="4588466"/>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3</a:t>
            </a:r>
            <a:endParaRPr lang="tr-TR" sz="2400" b="1" dirty="0">
              <a:solidFill>
                <a:srgbClr val="FF0000"/>
              </a:solidFill>
              <a:latin typeface="Calibri" pitchFamily="34" charset="0"/>
              <a:cs typeface="Calibri" pitchFamily="34" charset="0"/>
            </a:endParaRPr>
          </a:p>
        </p:txBody>
      </p:sp>
      <p:sp>
        <p:nvSpPr>
          <p:cNvPr id="29" name="Yuvarlatılmış Dikdörtgen 28"/>
          <p:cNvSpPr/>
          <p:nvPr/>
        </p:nvSpPr>
        <p:spPr>
          <a:xfrm>
            <a:off x="6780808" y="2642577"/>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Materyalin Tepkisi</a:t>
            </a:r>
          </a:p>
          <a:p>
            <a:pPr algn="ctr"/>
            <a:r>
              <a:rPr lang="tr-TR" sz="1400" i="1" dirty="0" smtClean="0">
                <a:solidFill>
                  <a:srgbClr val="000000"/>
                </a:solidFill>
                <a:latin typeface="Calibri" pitchFamily="34" charset="0"/>
                <a:cs typeface="Calibri" pitchFamily="34" charset="0"/>
              </a:rPr>
              <a:t>(Mühendislik Bölümü Verisi)</a:t>
            </a:r>
          </a:p>
        </p:txBody>
      </p:sp>
      <p:sp>
        <p:nvSpPr>
          <p:cNvPr id="39" name="Yuvarlatılmış Dikdörtgen 38"/>
          <p:cNvSpPr/>
          <p:nvPr/>
        </p:nvSpPr>
        <p:spPr>
          <a:xfrm>
            <a:off x="0" y="2793631"/>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Prosesin Potansiyeli</a:t>
            </a:r>
          </a:p>
          <a:p>
            <a:pPr algn="ctr"/>
            <a:r>
              <a:rPr lang="tr-TR" sz="1400" i="1" dirty="0">
                <a:solidFill>
                  <a:srgbClr val="000000"/>
                </a:solidFill>
                <a:latin typeface="Calibri" pitchFamily="34" charset="0"/>
                <a:cs typeface="Calibri" pitchFamily="34" charset="0"/>
              </a:rPr>
              <a:t>(Mühendislik Bölümü Verisi</a:t>
            </a:r>
            <a:r>
              <a:rPr lang="tr-TR" sz="1400" i="1" dirty="0" smtClean="0">
                <a:solidFill>
                  <a:srgbClr val="000000"/>
                </a:solidFill>
                <a:latin typeface="Calibri" pitchFamily="34" charset="0"/>
                <a:cs typeface="Calibri" pitchFamily="34" charset="0"/>
              </a:rPr>
              <a:t>)</a:t>
            </a:r>
            <a:endParaRPr lang="tr-TR" sz="1400" i="1" dirty="0">
              <a:solidFill>
                <a:srgbClr val="000000"/>
              </a:solidFill>
              <a:latin typeface="Calibri" pitchFamily="34" charset="0"/>
              <a:cs typeface="Calibri" pitchFamily="34" charset="0"/>
            </a:endParaRPr>
          </a:p>
        </p:txBody>
      </p:sp>
      <p:sp>
        <p:nvSpPr>
          <p:cNvPr id="40" name="Yuvarlatılmış Dikdörtgen 39"/>
          <p:cNvSpPr/>
          <p:nvPr/>
        </p:nvSpPr>
        <p:spPr>
          <a:xfrm>
            <a:off x="14048" y="3479581"/>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Parçaların Başarısızlık Datası</a:t>
            </a:r>
            <a:endParaRPr lang="tr-TR" sz="1400" i="1" dirty="0" smtClean="0">
              <a:solidFill>
                <a:srgbClr val="000000"/>
              </a:solidFill>
              <a:latin typeface="Calibri" pitchFamily="34" charset="0"/>
              <a:cs typeface="Calibri" pitchFamily="34" charset="0"/>
            </a:endParaRPr>
          </a:p>
        </p:txBody>
      </p:sp>
      <p:sp>
        <p:nvSpPr>
          <p:cNvPr id="41" name="Yuvarlatılmış Dikdörtgen 40"/>
          <p:cNvSpPr/>
          <p:nvPr/>
        </p:nvSpPr>
        <p:spPr>
          <a:xfrm>
            <a:off x="6816967" y="4776675"/>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Kayıplar</a:t>
            </a:r>
            <a:endParaRPr lang="tr-TR" sz="1400" i="1" dirty="0" smtClean="0">
              <a:solidFill>
                <a:srgbClr val="000000"/>
              </a:solidFill>
              <a:latin typeface="Calibri" pitchFamily="34" charset="0"/>
              <a:cs typeface="Calibri" pitchFamily="34" charset="0"/>
            </a:endParaRPr>
          </a:p>
        </p:txBody>
      </p:sp>
      <p:sp>
        <p:nvSpPr>
          <p:cNvPr id="42" name="Yuvarlatılmış Dikdörtgen 41"/>
          <p:cNvSpPr/>
          <p:nvPr/>
        </p:nvSpPr>
        <p:spPr>
          <a:xfrm>
            <a:off x="14048" y="4830900"/>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Güvenlik</a:t>
            </a:r>
            <a:endParaRPr lang="tr-TR" sz="1400" i="1" dirty="0" smtClean="0">
              <a:solidFill>
                <a:srgbClr val="000000"/>
              </a:solidFill>
              <a:latin typeface="Calibri" pitchFamily="34" charset="0"/>
              <a:cs typeface="Calibri" pitchFamily="34" charset="0"/>
            </a:endParaRPr>
          </a:p>
        </p:txBody>
      </p:sp>
      <p:sp>
        <p:nvSpPr>
          <p:cNvPr id="43" name="Yuvarlatılmış Dikdörtgen 42"/>
          <p:cNvSpPr/>
          <p:nvPr/>
        </p:nvSpPr>
        <p:spPr>
          <a:xfrm>
            <a:off x="5591534" y="5988672"/>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Riski Transfer Et</a:t>
            </a:r>
            <a:endParaRPr lang="tr-TR" sz="1400" i="1" dirty="0" smtClean="0">
              <a:solidFill>
                <a:srgbClr val="000000"/>
              </a:solidFill>
              <a:latin typeface="Calibri" pitchFamily="34" charset="0"/>
              <a:cs typeface="Calibri" pitchFamily="34" charset="0"/>
            </a:endParaRPr>
          </a:p>
        </p:txBody>
      </p:sp>
      <p:sp>
        <p:nvSpPr>
          <p:cNvPr id="44" name="Yuvarlatılmış Dikdörtgen 43"/>
          <p:cNvSpPr/>
          <p:nvPr/>
        </p:nvSpPr>
        <p:spPr>
          <a:xfrm>
            <a:off x="1459788" y="5988305"/>
            <a:ext cx="2327033"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Riski Ortadan Kaldır</a:t>
            </a:r>
            <a:endParaRPr lang="tr-TR" sz="1400" i="1" dirty="0" smtClean="0">
              <a:solidFill>
                <a:srgbClr val="000000"/>
              </a:solidFill>
              <a:latin typeface="Calibri" pitchFamily="34" charset="0"/>
              <a:cs typeface="Calibri" pitchFamily="34" charset="0"/>
            </a:endParaRPr>
          </a:p>
        </p:txBody>
      </p:sp>
      <p:cxnSp>
        <p:nvCxnSpPr>
          <p:cNvPr id="18" name="Düz Bağlayıcı 17"/>
          <p:cNvCxnSpPr/>
          <p:nvPr/>
        </p:nvCxnSpPr>
        <p:spPr>
          <a:xfrm>
            <a:off x="2610321" y="5676407"/>
            <a:ext cx="4032000" cy="0"/>
          </a:xfrm>
          <a:prstGeom prst="line">
            <a:avLst/>
          </a:prstGeom>
          <a:ln>
            <a:solidFill>
              <a:schemeClr val="bg1">
                <a:lumMod val="50000"/>
              </a:schemeClr>
            </a:solidFill>
          </a:ln>
        </p:spPr>
        <p:style>
          <a:lnRef idx="3">
            <a:schemeClr val="dk1"/>
          </a:lnRef>
          <a:fillRef idx="0">
            <a:schemeClr val="dk1"/>
          </a:fillRef>
          <a:effectRef idx="2">
            <a:schemeClr val="dk1"/>
          </a:effectRef>
          <a:fontRef idx="minor">
            <a:schemeClr val="tx1"/>
          </a:fontRef>
        </p:style>
      </p:cxnSp>
      <p:cxnSp>
        <p:nvCxnSpPr>
          <p:cNvPr id="48" name="Düz Ok Bağlayıcısı 47"/>
          <p:cNvCxnSpPr/>
          <p:nvPr/>
        </p:nvCxnSpPr>
        <p:spPr>
          <a:xfrm>
            <a:off x="2630822" y="5669554"/>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49" name="Düz Ok Bağlayıcısı 48"/>
          <p:cNvCxnSpPr/>
          <p:nvPr/>
        </p:nvCxnSpPr>
        <p:spPr>
          <a:xfrm>
            <a:off x="6625424" y="5677335"/>
            <a:ext cx="0" cy="288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23" name="Dirsek Bağlayıcısı 22"/>
          <p:cNvCxnSpPr/>
          <p:nvPr/>
        </p:nvCxnSpPr>
        <p:spPr>
          <a:xfrm>
            <a:off x="2328571" y="3061208"/>
            <a:ext cx="684000" cy="288000"/>
          </a:xfrm>
          <a:prstGeom prst="bentConnector3">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25" name="Dirsek Bağlayıcısı 24"/>
          <p:cNvCxnSpPr/>
          <p:nvPr/>
        </p:nvCxnSpPr>
        <p:spPr>
          <a:xfrm flipV="1">
            <a:off x="2341080" y="3514822"/>
            <a:ext cx="684000" cy="288000"/>
          </a:xfrm>
          <a:prstGeom prst="bentConnector3">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30" name="Dirsek Bağlayıcısı 29"/>
          <p:cNvCxnSpPr>
            <a:stCxn id="29" idx="1"/>
          </p:cNvCxnSpPr>
          <p:nvPr/>
        </p:nvCxnSpPr>
        <p:spPr>
          <a:xfrm rot="10800000" flipV="1">
            <a:off x="6347334" y="2942581"/>
            <a:ext cx="433474" cy="252000"/>
          </a:xfrm>
          <a:prstGeom prst="bentConnector3">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32" name="Dirsek Bağlayıcısı 31"/>
          <p:cNvCxnSpPr/>
          <p:nvPr/>
        </p:nvCxnSpPr>
        <p:spPr>
          <a:xfrm rot="10800000">
            <a:off x="6347335" y="3405322"/>
            <a:ext cx="433475" cy="252000"/>
          </a:xfrm>
          <a:prstGeom prst="bentConnector3">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sp>
        <p:nvSpPr>
          <p:cNvPr id="33" name="Yuvarlatılmış Dikdörtgen 32"/>
          <p:cNvSpPr/>
          <p:nvPr/>
        </p:nvSpPr>
        <p:spPr>
          <a:xfrm>
            <a:off x="3902738" y="5988305"/>
            <a:ext cx="1570016" cy="552004"/>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Riski Azalt</a:t>
            </a:r>
            <a:endParaRPr lang="tr-TR" sz="1400" i="1" dirty="0" smtClean="0">
              <a:solidFill>
                <a:srgbClr val="000000"/>
              </a:solidFill>
              <a:latin typeface="Calibri" pitchFamily="34" charset="0"/>
              <a:cs typeface="Calibri" pitchFamily="34" charset="0"/>
            </a:endParaRPr>
          </a:p>
        </p:txBody>
      </p:sp>
      <p:cxnSp>
        <p:nvCxnSpPr>
          <p:cNvPr id="34" name="Düz Ok Bağlayıcısı 33"/>
          <p:cNvCxnSpPr/>
          <p:nvPr/>
        </p:nvCxnSpPr>
        <p:spPr>
          <a:xfrm>
            <a:off x="4706416" y="5375425"/>
            <a:ext cx="0" cy="576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19968433"/>
      </p:ext>
    </p:extLst>
  </p:cSld>
  <p:clrMapOvr>
    <a:masterClrMapping/>
  </p:clrMapOvr>
  <p:transition>
    <p:fade/>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PROSESİ-SÜRECİ / GENEL</a:t>
            </a:r>
            <a:endPar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Yuvarlatılmış Dikdörtgen 1"/>
          <p:cNvSpPr/>
          <p:nvPr/>
        </p:nvSpPr>
        <p:spPr>
          <a:xfrm>
            <a:off x="3646956" y="1254628"/>
            <a:ext cx="3442990"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Tehlikelerin Belirlenmesi-Tanımlama</a:t>
            </a:r>
          </a:p>
          <a:p>
            <a:pPr algn="ctr"/>
            <a:r>
              <a:rPr lang="tr-TR" sz="1400" i="1" dirty="0" smtClean="0">
                <a:solidFill>
                  <a:srgbClr val="000000"/>
                </a:solidFill>
                <a:latin typeface="Calibri" pitchFamily="34" charset="0"/>
                <a:cs typeface="Calibri" pitchFamily="34" charset="0"/>
              </a:rPr>
              <a:t>(Strateji-Organizasyon-Yönetim)</a:t>
            </a:r>
            <a:endParaRPr lang="tr-TR" sz="1400" i="1" dirty="0">
              <a:solidFill>
                <a:srgbClr val="000000"/>
              </a:solidFill>
              <a:latin typeface="Calibri" pitchFamily="34" charset="0"/>
              <a:cs typeface="Calibri" pitchFamily="34" charset="0"/>
            </a:endParaRPr>
          </a:p>
        </p:txBody>
      </p:sp>
      <p:sp>
        <p:nvSpPr>
          <p:cNvPr id="35" name="Yuvarlatılmış Dikdörtgen 34"/>
          <p:cNvSpPr/>
          <p:nvPr/>
        </p:nvSpPr>
        <p:spPr>
          <a:xfrm>
            <a:off x="3636323" y="4188506"/>
            <a:ext cx="3442990"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Kontrol Önlemlerinin Belirlenmesi</a:t>
            </a:r>
          </a:p>
          <a:p>
            <a:pPr algn="ctr"/>
            <a:r>
              <a:rPr lang="tr-TR" sz="1400" i="1" dirty="0">
                <a:solidFill>
                  <a:srgbClr val="000000"/>
                </a:solidFill>
                <a:latin typeface="Calibri" pitchFamily="34" charset="0"/>
                <a:cs typeface="Calibri" pitchFamily="34" charset="0"/>
              </a:rPr>
              <a:t>(Seçenekler-Metod-Plan</a:t>
            </a:r>
            <a:r>
              <a:rPr lang="tr-TR" sz="1400" i="1" dirty="0" smtClean="0">
                <a:solidFill>
                  <a:srgbClr val="000000"/>
                </a:solidFill>
                <a:latin typeface="Calibri" pitchFamily="34" charset="0"/>
                <a:cs typeface="Calibri" pitchFamily="34" charset="0"/>
              </a:rPr>
              <a:t>)</a:t>
            </a:r>
            <a:endParaRPr lang="tr-TR" sz="1400" i="1" dirty="0">
              <a:solidFill>
                <a:srgbClr val="000000"/>
              </a:solidFill>
              <a:latin typeface="Calibri" pitchFamily="34" charset="0"/>
              <a:cs typeface="Calibri" pitchFamily="34" charset="0"/>
            </a:endParaRPr>
          </a:p>
        </p:txBody>
      </p:sp>
      <p:sp>
        <p:nvSpPr>
          <p:cNvPr id="36" name="Yuvarlatılmış Dikdörtgen 35"/>
          <p:cNvSpPr/>
          <p:nvPr/>
        </p:nvSpPr>
        <p:spPr>
          <a:xfrm>
            <a:off x="3631047" y="5161387"/>
            <a:ext cx="3442990" cy="542281"/>
          </a:xfrm>
          <a:prstGeom prst="round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Kontrol Önlemlerinin Uygulanması</a:t>
            </a:r>
          </a:p>
        </p:txBody>
      </p:sp>
      <p:grpSp>
        <p:nvGrpSpPr>
          <p:cNvPr id="16" name="Grup 15"/>
          <p:cNvGrpSpPr/>
          <p:nvPr/>
        </p:nvGrpSpPr>
        <p:grpSpPr>
          <a:xfrm>
            <a:off x="2069863" y="2110564"/>
            <a:ext cx="5327752" cy="1733107"/>
            <a:chOff x="1924481" y="2200939"/>
            <a:chExt cx="5209984" cy="1733107"/>
          </a:xfrm>
        </p:grpSpPr>
        <p:sp>
          <p:nvSpPr>
            <p:cNvPr id="5" name="Dikdörtgen 4"/>
            <p:cNvSpPr/>
            <p:nvPr/>
          </p:nvSpPr>
          <p:spPr>
            <a:xfrm>
              <a:off x="1967014" y="2200939"/>
              <a:ext cx="5167451" cy="1733107"/>
            </a:xfrm>
            <a:prstGeom prst="rect">
              <a:avLst/>
            </a:prstGeom>
            <a:solidFill>
              <a:schemeClr val="accent2">
                <a:lumMod val="20000"/>
                <a:lumOff val="80000"/>
                <a:alpha val="14000"/>
              </a:schemeClr>
            </a:solidFill>
            <a:ln w="3175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tr-TR">
                <a:solidFill>
                  <a:srgbClr val="FFFFFF"/>
                </a:solidFill>
              </a:endParaRPr>
            </a:p>
          </p:txBody>
        </p:sp>
        <p:sp>
          <p:nvSpPr>
            <p:cNvPr id="7" name="Metin kutusu 6"/>
            <p:cNvSpPr txBox="1"/>
            <p:nvPr/>
          </p:nvSpPr>
          <p:spPr>
            <a:xfrm>
              <a:off x="1924481" y="2764450"/>
              <a:ext cx="1669309" cy="830997"/>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Risklerin Değerlendirilmesi</a:t>
              </a:r>
            </a:p>
            <a:p>
              <a:pPr algn="ctr"/>
              <a:r>
                <a:rPr lang="tr-TR" sz="1400" i="1" dirty="0" smtClean="0">
                  <a:solidFill>
                    <a:srgbClr val="000000"/>
                  </a:solidFill>
                  <a:latin typeface="Calibri" pitchFamily="34" charset="0"/>
                  <a:cs typeface="Calibri" pitchFamily="34" charset="0"/>
                </a:rPr>
                <a:t>(Değer Biçme)</a:t>
              </a:r>
              <a:endParaRPr lang="tr-TR" sz="1400" i="1" dirty="0">
                <a:solidFill>
                  <a:srgbClr val="000000"/>
                </a:solidFill>
                <a:latin typeface="Calibri" pitchFamily="34" charset="0"/>
                <a:cs typeface="Calibri" pitchFamily="34" charset="0"/>
              </a:endParaRPr>
            </a:p>
          </p:txBody>
        </p:sp>
      </p:grpSp>
      <p:sp>
        <p:nvSpPr>
          <p:cNvPr id="14" name="Yuvarlatılmış Dikdörtgen 13"/>
          <p:cNvSpPr/>
          <p:nvPr/>
        </p:nvSpPr>
        <p:spPr>
          <a:xfrm>
            <a:off x="136074" y="1254628"/>
            <a:ext cx="1105789" cy="4300885"/>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İletişim</a:t>
            </a:r>
          </a:p>
          <a:p>
            <a:pPr algn="ctr"/>
            <a:r>
              <a:rPr lang="tr-TR" sz="1600" b="1" i="1" dirty="0" smtClean="0">
                <a:solidFill>
                  <a:srgbClr val="000000"/>
                </a:solidFill>
                <a:latin typeface="Calibri" pitchFamily="34" charset="0"/>
                <a:cs typeface="Calibri" pitchFamily="34" charset="0"/>
              </a:rPr>
              <a:t>&amp;</a:t>
            </a:r>
          </a:p>
          <a:p>
            <a:pPr algn="ctr"/>
            <a:r>
              <a:rPr lang="tr-TR" sz="1600" b="1" i="1" dirty="0" smtClean="0">
                <a:solidFill>
                  <a:srgbClr val="000000"/>
                </a:solidFill>
                <a:latin typeface="Calibri" pitchFamily="34" charset="0"/>
                <a:cs typeface="Calibri" pitchFamily="34" charset="0"/>
              </a:rPr>
              <a:t>Danışma</a:t>
            </a:r>
          </a:p>
          <a:p>
            <a:pPr algn="ctr"/>
            <a:endParaRPr lang="tr-TR" sz="1600" b="1" i="1" dirty="0">
              <a:solidFill>
                <a:srgbClr val="000000"/>
              </a:solidFill>
              <a:latin typeface="Calibri" pitchFamily="34" charset="0"/>
              <a:cs typeface="Calibri" pitchFamily="34" charset="0"/>
            </a:endParaRPr>
          </a:p>
          <a:p>
            <a:pPr algn="ctr"/>
            <a:r>
              <a:rPr lang="tr-TR" sz="1600" b="1" i="1" dirty="0" smtClean="0">
                <a:solidFill>
                  <a:srgbClr val="C00000"/>
                </a:solidFill>
                <a:latin typeface="Calibri" pitchFamily="34" charset="0"/>
                <a:cs typeface="Calibri" pitchFamily="34" charset="0"/>
              </a:rPr>
              <a:t>(KERD)</a:t>
            </a:r>
            <a:endParaRPr lang="tr-TR" sz="1600" b="1" i="1" dirty="0">
              <a:solidFill>
                <a:srgbClr val="C00000"/>
              </a:solidFill>
              <a:latin typeface="Calibri" pitchFamily="34" charset="0"/>
              <a:cs typeface="Calibri" pitchFamily="34" charset="0"/>
            </a:endParaRPr>
          </a:p>
        </p:txBody>
      </p:sp>
      <p:sp>
        <p:nvSpPr>
          <p:cNvPr id="56" name="Yuvarlatılmış Dikdörtgen 55"/>
          <p:cNvSpPr/>
          <p:nvPr/>
        </p:nvSpPr>
        <p:spPr>
          <a:xfrm>
            <a:off x="7989817" y="1243288"/>
            <a:ext cx="1105789" cy="429025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İzleme</a:t>
            </a:r>
          </a:p>
          <a:p>
            <a:pPr algn="ctr"/>
            <a:r>
              <a:rPr lang="tr-TR" sz="1600" b="1" i="1" dirty="0" smtClean="0">
                <a:solidFill>
                  <a:srgbClr val="000000"/>
                </a:solidFill>
                <a:latin typeface="Calibri" pitchFamily="34" charset="0"/>
                <a:cs typeface="Calibri" pitchFamily="34" charset="0"/>
              </a:rPr>
              <a:t>&amp;</a:t>
            </a:r>
          </a:p>
          <a:p>
            <a:pPr algn="ctr"/>
            <a:r>
              <a:rPr lang="tr-TR" sz="1600" b="1" i="1" dirty="0" smtClean="0">
                <a:solidFill>
                  <a:srgbClr val="000000"/>
                </a:solidFill>
                <a:latin typeface="Calibri" pitchFamily="34" charset="0"/>
                <a:cs typeface="Calibri" pitchFamily="34" charset="0"/>
              </a:rPr>
              <a:t>Gözden</a:t>
            </a:r>
          </a:p>
          <a:p>
            <a:pPr algn="ctr"/>
            <a:r>
              <a:rPr lang="tr-TR" sz="1600" b="1" i="1" dirty="0" smtClean="0">
                <a:solidFill>
                  <a:srgbClr val="000000"/>
                </a:solidFill>
                <a:latin typeface="Calibri" pitchFamily="34" charset="0"/>
                <a:cs typeface="Calibri" pitchFamily="34" charset="0"/>
              </a:rPr>
              <a:t>Geçirme</a:t>
            </a:r>
            <a:endParaRPr lang="tr-TR" sz="1600" b="1" i="1" dirty="0">
              <a:solidFill>
                <a:srgbClr val="000000"/>
              </a:solidFill>
              <a:latin typeface="Calibri" pitchFamily="34" charset="0"/>
              <a:cs typeface="Calibri" pitchFamily="34" charset="0"/>
            </a:endParaRPr>
          </a:p>
        </p:txBody>
      </p:sp>
      <p:sp>
        <p:nvSpPr>
          <p:cNvPr id="67" name="Yuvarlatılmış Dikdörtgen 66"/>
          <p:cNvSpPr/>
          <p:nvPr/>
        </p:nvSpPr>
        <p:spPr>
          <a:xfrm>
            <a:off x="3646956" y="2222194"/>
            <a:ext cx="3442990" cy="542281"/>
          </a:xfrm>
          <a:prstGeom prst="roundRect">
            <a:avLst/>
          </a:prstGeom>
          <a:solidFill>
            <a:schemeClr val="bg1">
              <a:lumMod val="95000"/>
              <a:alpha val="48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Riskleri Belirleme-Analiz Etme-Tahmin</a:t>
            </a:r>
          </a:p>
          <a:p>
            <a:pPr algn="ctr"/>
            <a:r>
              <a:rPr lang="tr-TR" sz="1400" i="1" dirty="0" smtClean="0">
                <a:solidFill>
                  <a:srgbClr val="000000"/>
                </a:solidFill>
                <a:latin typeface="Calibri" pitchFamily="34" charset="0"/>
                <a:cs typeface="Calibri" pitchFamily="34" charset="0"/>
              </a:rPr>
              <a:t>(Kontroller/Olasılık-Önem) - (Risk Düzeyi)</a:t>
            </a:r>
            <a:endParaRPr lang="tr-TR" sz="1400" i="1" dirty="0">
              <a:solidFill>
                <a:srgbClr val="000000"/>
              </a:solidFill>
              <a:latin typeface="Calibri" pitchFamily="34" charset="0"/>
              <a:cs typeface="Calibri" pitchFamily="34" charset="0"/>
            </a:endParaRPr>
          </a:p>
        </p:txBody>
      </p:sp>
      <p:sp>
        <p:nvSpPr>
          <p:cNvPr id="68" name="Yuvarlatılmış Dikdörtgen 67"/>
          <p:cNvSpPr/>
          <p:nvPr/>
        </p:nvSpPr>
        <p:spPr>
          <a:xfrm>
            <a:off x="3646956" y="3198376"/>
            <a:ext cx="3442990" cy="542281"/>
          </a:xfrm>
          <a:prstGeom prst="roundRect">
            <a:avLst/>
          </a:prstGeom>
          <a:solidFill>
            <a:schemeClr val="bg1">
              <a:lumMod val="95000"/>
              <a:alpha val="48000"/>
            </a:schemeClr>
          </a:solid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1600" b="1" i="1" dirty="0" smtClean="0">
                <a:solidFill>
                  <a:srgbClr val="000000"/>
                </a:solidFill>
                <a:latin typeface="Calibri" pitchFamily="34" charset="0"/>
                <a:cs typeface="Calibri" pitchFamily="34" charset="0"/>
              </a:rPr>
              <a:t>Risklerin Derecelendirilmesi</a:t>
            </a:r>
          </a:p>
          <a:p>
            <a:pPr algn="ctr"/>
            <a:r>
              <a:rPr lang="tr-TR" sz="1400" i="1" dirty="0" smtClean="0">
                <a:solidFill>
                  <a:srgbClr val="000000"/>
                </a:solidFill>
                <a:latin typeface="Calibri" pitchFamily="34" charset="0"/>
                <a:cs typeface="Calibri" pitchFamily="34" charset="0"/>
              </a:rPr>
              <a:t>(Kriterleri Tekrar Kıyasla-Riskleri Belirleme)</a:t>
            </a:r>
            <a:endParaRPr lang="tr-TR" sz="1400" i="1" dirty="0">
              <a:solidFill>
                <a:srgbClr val="000000"/>
              </a:solidFill>
              <a:latin typeface="Calibri" pitchFamily="34" charset="0"/>
              <a:cs typeface="Calibri" pitchFamily="34" charset="0"/>
            </a:endParaRPr>
          </a:p>
        </p:txBody>
      </p:sp>
      <p:cxnSp>
        <p:nvCxnSpPr>
          <p:cNvPr id="38" name="Düz Ok Bağlayıcısı 37"/>
          <p:cNvCxnSpPr/>
          <p:nvPr/>
        </p:nvCxnSpPr>
        <p:spPr>
          <a:xfrm>
            <a:off x="7111212" y="1525768"/>
            <a:ext cx="828000" cy="0"/>
          </a:xfrm>
          <a:prstGeom prst="straightConnector1">
            <a:avLst/>
          </a:prstGeom>
          <a:ln>
            <a:solidFill>
              <a:schemeClr val="bg1">
                <a:lumMod val="50000"/>
              </a:schemeClr>
            </a:solidFill>
            <a:headEnd type="arrow"/>
            <a:tailEnd type="arrow"/>
          </a:ln>
        </p:spPr>
        <p:style>
          <a:lnRef idx="3">
            <a:schemeClr val="dk1"/>
          </a:lnRef>
          <a:fillRef idx="0">
            <a:schemeClr val="dk1"/>
          </a:fillRef>
          <a:effectRef idx="2">
            <a:schemeClr val="dk1"/>
          </a:effectRef>
          <a:fontRef idx="minor">
            <a:schemeClr val="tx1"/>
          </a:fontRef>
        </p:style>
      </p:cxnSp>
      <p:cxnSp>
        <p:nvCxnSpPr>
          <p:cNvPr id="77" name="Düz Ok Bağlayıcısı 76"/>
          <p:cNvCxnSpPr/>
          <p:nvPr/>
        </p:nvCxnSpPr>
        <p:spPr>
          <a:xfrm>
            <a:off x="7440835" y="2969812"/>
            <a:ext cx="504000" cy="0"/>
          </a:xfrm>
          <a:prstGeom prst="straightConnector1">
            <a:avLst/>
          </a:prstGeom>
          <a:ln>
            <a:solidFill>
              <a:schemeClr val="bg1">
                <a:lumMod val="50000"/>
              </a:schemeClr>
            </a:solidFill>
            <a:headEnd type="arrow"/>
            <a:tailEnd type="arrow"/>
          </a:ln>
        </p:spPr>
        <p:style>
          <a:lnRef idx="3">
            <a:schemeClr val="dk1"/>
          </a:lnRef>
          <a:fillRef idx="0">
            <a:schemeClr val="dk1"/>
          </a:fillRef>
          <a:effectRef idx="2">
            <a:schemeClr val="dk1"/>
          </a:effectRef>
          <a:fontRef idx="minor">
            <a:schemeClr val="tx1"/>
          </a:fontRef>
        </p:style>
      </p:cxnSp>
      <p:cxnSp>
        <p:nvCxnSpPr>
          <p:cNvPr id="79" name="Düz Ok Bağlayıcısı 78"/>
          <p:cNvCxnSpPr/>
          <p:nvPr/>
        </p:nvCxnSpPr>
        <p:spPr>
          <a:xfrm>
            <a:off x="1284395" y="1525768"/>
            <a:ext cx="2340000" cy="0"/>
          </a:xfrm>
          <a:prstGeom prst="straightConnector1">
            <a:avLst/>
          </a:prstGeom>
          <a:ln>
            <a:solidFill>
              <a:schemeClr val="bg1">
                <a:lumMod val="50000"/>
              </a:schemeClr>
            </a:solidFill>
            <a:headEnd type="arrow"/>
            <a:tailEnd type="arrow"/>
          </a:ln>
        </p:spPr>
        <p:style>
          <a:lnRef idx="3">
            <a:schemeClr val="dk1"/>
          </a:lnRef>
          <a:fillRef idx="0">
            <a:schemeClr val="dk1"/>
          </a:fillRef>
          <a:effectRef idx="2">
            <a:schemeClr val="dk1"/>
          </a:effectRef>
          <a:fontRef idx="minor">
            <a:schemeClr val="tx1"/>
          </a:fontRef>
        </p:style>
      </p:cxnSp>
      <p:cxnSp>
        <p:nvCxnSpPr>
          <p:cNvPr id="80" name="Düz Ok Bağlayıcısı 79"/>
          <p:cNvCxnSpPr/>
          <p:nvPr/>
        </p:nvCxnSpPr>
        <p:spPr>
          <a:xfrm>
            <a:off x="1273762" y="4454317"/>
            <a:ext cx="2340000" cy="0"/>
          </a:xfrm>
          <a:prstGeom prst="straightConnector1">
            <a:avLst/>
          </a:prstGeom>
          <a:ln>
            <a:solidFill>
              <a:schemeClr val="bg1">
                <a:lumMod val="50000"/>
              </a:schemeClr>
            </a:solidFill>
            <a:headEnd type="arrow"/>
            <a:tailEnd type="arrow"/>
          </a:ln>
        </p:spPr>
        <p:style>
          <a:lnRef idx="3">
            <a:schemeClr val="dk1"/>
          </a:lnRef>
          <a:fillRef idx="0">
            <a:schemeClr val="dk1"/>
          </a:fillRef>
          <a:effectRef idx="2">
            <a:schemeClr val="dk1"/>
          </a:effectRef>
          <a:fontRef idx="minor">
            <a:schemeClr val="tx1"/>
          </a:fontRef>
        </p:style>
      </p:cxnSp>
      <p:cxnSp>
        <p:nvCxnSpPr>
          <p:cNvPr id="81" name="Düz Ok Bağlayıcısı 80"/>
          <p:cNvCxnSpPr/>
          <p:nvPr/>
        </p:nvCxnSpPr>
        <p:spPr>
          <a:xfrm>
            <a:off x="1263129" y="2988466"/>
            <a:ext cx="828000" cy="0"/>
          </a:xfrm>
          <a:prstGeom prst="straightConnector1">
            <a:avLst/>
          </a:prstGeom>
          <a:ln>
            <a:solidFill>
              <a:schemeClr val="bg1">
                <a:lumMod val="50000"/>
              </a:schemeClr>
            </a:solidFill>
            <a:headEnd type="arrow"/>
            <a:tailEnd type="arrow"/>
          </a:ln>
        </p:spPr>
        <p:style>
          <a:lnRef idx="3">
            <a:schemeClr val="dk1"/>
          </a:lnRef>
          <a:fillRef idx="0">
            <a:schemeClr val="dk1"/>
          </a:fillRef>
          <a:effectRef idx="2">
            <a:schemeClr val="dk1"/>
          </a:effectRef>
          <a:fontRef idx="minor">
            <a:schemeClr val="tx1"/>
          </a:fontRef>
        </p:style>
      </p:cxnSp>
      <p:cxnSp>
        <p:nvCxnSpPr>
          <p:cNvPr id="47" name="Düz Ok Bağlayıcısı 46"/>
          <p:cNvCxnSpPr/>
          <p:nvPr/>
        </p:nvCxnSpPr>
        <p:spPr>
          <a:xfrm>
            <a:off x="5367640" y="1818154"/>
            <a:ext cx="0" cy="396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5" name="Düz Ok Bağlayıcısı 84"/>
          <p:cNvCxnSpPr/>
          <p:nvPr/>
        </p:nvCxnSpPr>
        <p:spPr>
          <a:xfrm>
            <a:off x="5366645" y="2782416"/>
            <a:ext cx="0" cy="396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6" name="Düz Ok Bağlayıcısı 85"/>
          <p:cNvCxnSpPr/>
          <p:nvPr/>
        </p:nvCxnSpPr>
        <p:spPr>
          <a:xfrm>
            <a:off x="5366645" y="3766628"/>
            <a:ext cx="0" cy="396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87" name="Düz Ok Bağlayıcısı 86"/>
          <p:cNvCxnSpPr/>
          <p:nvPr/>
        </p:nvCxnSpPr>
        <p:spPr>
          <a:xfrm>
            <a:off x="5356012" y="4752053"/>
            <a:ext cx="0" cy="396000"/>
          </a:xfrm>
          <a:prstGeom prst="straightConnector1">
            <a:avLst/>
          </a:prstGeom>
          <a:ln>
            <a:solidFill>
              <a:schemeClr val="bg1">
                <a:lumMod val="50000"/>
              </a:schemeClr>
            </a:solidFill>
            <a:headEnd type="none"/>
            <a:tailEnd type="arrow"/>
          </a:ln>
        </p:spPr>
        <p:style>
          <a:lnRef idx="3">
            <a:schemeClr val="dk1"/>
          </a:lnRef>
          <a:fillRef idx="0">
            <a:schemeClr val="dk1"/>
          </a:fillRef>
          <a:effectRef idx="2">
            <a:schemeClr val="dk1"/>
          </a:effectRef>
          <a:fontRef idx="minor">
            <a:schemeClr val="tx1"/>
          </a:fontRef>
        </p:style>
      </p:cxnSp>
      <p:cxnSp>
        <p:nvCxnSpPr>
          <p:cNvPr id="50" name="Dirsek Bağlayıcısı 49"/>
          <p:cNvCxnSpPr/>
          <p:nvPr/>
        </p:nvCxnSpPr>
        <p:spPr>
          <a:xfrm rot="5400000" flipH="1" flipV="1">
            <a:off x="6863351" y="4032173"/>
            <a:ext cx="180000" cy="3204000"/>
          </a:xfrm>
          <a:prstGeom prst="bentConnector3">
            <a:avLst>
              <a:gd name="adj1" fmla="val -201013"/>
            </a:avLst>
          </a:prstGeom>
          <a:ln w="38100">
            <a:solidFill>
              <a:schemeClr val="bg1">
                <a:lumMod val="50000"/>
              </a:schemeClr>
            </a:solidFill>
            <a:tailEnd type="arrow"/>
          </a:ln>
        </p:spPr>
        <p:style>
          <a:lnRef idx="1">
            <a:schemeClr val="accent1"/>
          </a:lnRef>
          <a:fillRef idx="0">
            <a:schemeClr val="accent1"/>
          </a:fillRef>
          <a:effectRef idx="0">
            <a:schemeClr val="accent1"/>
          </a:effectRef>
          <a:fontRef idx="minor">
            <a:schemeClr val="tx1"/>
          </a:fontRef>
        </p:style>
      </p:cxnSp>
      <p:sp>
        <p:nvSpPr>
          <p:cNvPr id="10" name="Dikdörtgen 9"/>
          <p:cNvSpPr/>
          <p:nvPr/>
        </p:nvSpPr>
        <p:spPr>
          <a:xfrm>
            <a:off x="39556" y="6449857"/>
            <a:ext cx="2761012" cy="276999"/>
          </a:xfrm>
          <a:prstGeom prst="rect">
            <a:avLst/>
          </a:prstGeom>
        </p:spPr>
        <p:txBody>
          <a:bodyPr wrap="none">
            <a:spAutoFit/>
          </a:bodyPr>
          <a:lstStyle/>
          <a:p>
            <a:r>
              <a:rPr lang="tr-TR" sz="1200" i="1" dirty="0" smtClean="0">
                <a:latin typeface="Calibri" pitchFamily="34" charset="0"/>
                <a:cs typeface="Calibri" pitchFamily="34" charset="0"/>
              </a:rPr>
              <a:t>‘’Not: Avustralya standardı </a:t>
            </a:r>
            <a:r>
              <a:rPr lang="tr-TR" sz="1200" i="1" dirty="0">
                <a:latin typeface="Calibri" pitchFamily="34" charset="0"/>
                <a:cs typeface="Calibri" pitchFamily="34" charset="0"/>
              </a:rPr>
              <a:t>AS/NZS </a:t>
            </a:r>
            <a:r>
              <a:rPr lang="tr-TR" sz="1200" i="1" dirty="0" smtClean="0">
                <a:latin typeface="Calibri" pitchFamily="34" charset="0"/>
                <a:cs typeface="Calibri" pitchFamily="34" charset="0"/>
              </a:rPr>
              <a:t>4360’’</a:t>
            </a:r>
            <a:endParaRPr lang="tr-TR" sz="1200" i="1" dirty="0">
              <a:latin typeface="Calibri" pitchFamily="34" charset="0"/>
              <a:cs typeface="Calibri" pitchFamily="34" charset="0"/>
            </a:endParaRPr>
          </a:p>
        </p:txBody>
      </p:sp>
      <p:sp>
        <p:nvSpPr>
          <p:cNvPr id="25" name="Yuvarlatılmış Dikdörtgen 24"/>
          <p:cNvSpPr/>
          <p:nvPr/>
        </p:nvSpPr>
        <p:spPr>
          <a:xfrm>
            <a:off x="3409776" y="953047"/>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1</a:t>
            </a:r>
            <a:endParaRPr lang="tr-TR" sz="2400" b="1" dirty="0">
              <a:solidFill>
                <a:srgbClr val="FF0000"/>
              </a:solidFill>
              <a:latin typeface="Calibri" pitchFamily="34" charset="0"/>
              <a:cs typeface="Calibri" pitchFamily="34" charset="0"/>
            </a:endParaRPr>
          </a:p>
        </p:txBody>
      </p:sp>
      <p:sp>
        <p:nvSpPr>
          <p:cNvPr id="26" name="Yuvarlatılmış Dikdörtgen 25"/>
          <p:cNvSpPr/>
          <p:nvPr/>
        </p:nvSpPr>
        <p:spPr>
          <a:xfrm>
            <a:off x="3408003" y="1913356"/>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2</a:t>
            </a:r>
            <a:endParaRPr lang="tr-TR" sz="2400" b="1" dirty="0">
              <a:solidFill>
                <a:srgbClr val="FF0000"/>
              </a:solidFill>
              <a:latin typeface="Calibri" pitchFamily="34" charset="0"/>
              <a:cs typeface="Calibri" pitchFamily="34" charset="0"/>
            </a:endParaRPr>
          </a:p>
        </p:txBody>
      </p:sp>
      <p:sp>
        <p:nvSpPr>
          <p:cNvPr id="27" name="Yuvarlatılmış Dikdörtgen 26"/>
          <p:cNvSpPr/>
          <p:nvPr/>
        </p:nvSpPr>
        <p:spPr>
          <a:xfrm>
            <a:off x="3408002" y="3674050"/>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3</a:t>
            </a:r>
            <a:endParaRPr lang="tr-TR" sz="2400" b="1" dirty="0">
              <a:solidFill>
                <a:srgbClr val="FF0000"/>
              </a:solidFill>
              <a:latin typeface="Calibri" pitchFamily="34" charset="0"/>
              <a:cs typeface="Calibri" pitchFamily="34" charset="0"/>
            </a:endParaRPr>
          </a:p>
        </p:txBody>
      </p:sp>
      <p:sp>
        <p:nvSpPr>
          <p:cNvPr id="28" name="Yuvarlatılmış Dikdörtgen 27"/>
          <p:cNvSpPr/>
          <p:nvPr/>
        </p:nvSpPr>
        <p:spPr>
          <a:xfrm>
            <a:off x="3408002" y="4639676"/>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4</a:t>
            </a:r>
            <a:endParaRPr lang="tr-TR" sz="2400" b="1" dirty="0">
              <a:solidFill>
                <a:srgbClr val="FF0000"/>
              </a:solidFill>
              <a:latin typeface="Calibri" pitchFamily="34" charset="0"/>
              <a:cs typeface="Calibri" pitchFamily="34" charset="0"/>
            </a:endParaRPr>
          </a:p>
        </p:txBody>
      </p:sp>
      <p:sp>
        <p:nvSpPr>
          <p:cNvPr id="29" name="Yuvarlatılmış Dikdörtgen 28"/>
          <p:cNvSpPr/>
          <p:nvPr/>
        </p:nvSpPr>
        <p:spPr>
          <a:xfrm>
            <a:off x="3405226" y="5604939"/>
            <a:ext cx="344384" cy="443122"/>
          </a:xfrm>
          <a:prstGeom prst="round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srgbClr val="FF0000"/>
                </a:solidFill>
                <a:latin typeface="Calibri" pitchFamily="34" charset="0"/>
                <a:cs typeface="Calibri" pitchFamily="34" charset="0"/>
              </a:rPr>
              <a:t>5</a:t>
            </a:r>
            <a:endParaRPr lang="tr-TR" sz="2400" b="1" dirty="0">
              <a:solidFill>
                <a:srgbClr val="FF0000"/>
              </a:solidFill>
              <a:latin typeface="Calibri" pitchFamily="34" charset="0"/>
              <a:cs typeface="Calibri" pitchFamily="34" charset="0"/>
            </a:endParaRPr>
          </a:p>
        </p:txBody>
      </p:sp>
    </p:spTree>
    <p:extLst>
      <p:ext uri="{BB962C8B-B14F-4D97-AF65-F5344CB8AC3E}">
        <p14:creationId xmlns:p14="http://schemas.microsoft.com/office/powerpoint/2010/main" val="7724658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47"/>
                                        </p:tgtEl>
                                        <p:attrNameLst>
                                          <p:attrName>style.visibility</p:attrName>
                                        </p:attrNameLst>
                                      </p:cBhvr>
                                      <p:to>
                                        <p:strVal val="visible"/>
                                      </p:to>
                                    </p:set>
                                    <p:animEffect transition="in" filter="wipe(down)">
                                      <p:cBhvr>
                                        <p:cTn id="14" dur="500"/>
                                        <p:tgtEl>
                                          <p:spTgt spid="47"/>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67"/>
                                        </p:tgtEl>
                                        <p:attrNameLst>
                                          <p:attrName>style.visibility</p:attrName>
                                        </p:attrNameLst>
                                      </p:cBhvr>
                                      <p:to>
                                        <p:strVal val="visible"/>
                                      </p:to>
                                    </p:set>
                                    <p:anim calcmode="lin" valueType="num">
                                      <p:cBhvr>
                                        <p:cTn id="19" dur="500" fill="hold"/>
                                        <p:tgtEl>
                                          <p:spTgt spid="67"/>
                                        </p:tgtEl>
                                        <p:attrNameLst>
                                          <p:attrName>ppt_w</p:attrName>
                                        </p:attrNameLst>
                                      </p:cBhvr>
                                      <p:tavLst>
                                        <p:tav tm="0">
                                          <p:val>
                                            <p:fltVal val="0"/>
                                          </p:val>
                                        </p:tav>
                                        <p:tav tm="100000">
                                          <p:val>
                                            <p:strVal val="#ppt_w"/>
                                          </p:val>
                                        </p:tav>
                                      </p:tavLst>
                                    </p:anim>
                                    <p:anim calcmode="lin" valueType="num">
                                      <p:cBhvr>
                                        <p:cTn id="20" dur="500" fill="hold"/>
                                        <p:tgtEl>
                                          <p:spTgt spid="67"/>
                                        </p:tgtEl>
                                        <p:attrNameLst>
                                          <p:attrName>ppt_h</p:attrName>
                                        </p:attrNameLst>
                                      </p:cBhvr>
                                      <p:tavLst>
                                        <p:tav tm="0">
                                          <p:val>
                                            <p:fltVal val="0"/>
                                          </p:val>
                                        </p:tav>
                                        <p:tav tm="100000">
                                          <p:val>
                                            <p:strVal val="#ppt_h"/>
                                          </p:val>
                                        </p:tav>
                                      </p:tavLst>
                                    </p:anim>
                                    <p:animEffect transition="in" filter="fade">
                                      <p:cBhvr>
                                        <p:cTn id="21" dur="500"/>
                                        <p:tgtEl>
                                          <p:spTgt spid="6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85"/>
                                        </p:tgtEl>
                                        <p:attrNameLst>
                                          <p:attrName>style.visibility</p:attrName>
                                        </p:attrNameLst>
                                      </p:cBhvr>
                                      <p:to>
                                        <p:strVal val="visible"/>
                                      </p:to>
                                    </p:set>
                                    <p:animEffect transition="in" filter="wipe(down)">
                                      <p:cBhvr>
                                        <p:cTn id="26" dur="500"/>
                                        <p:tgtEl>
                                          <p:spTgt spid="85"/>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p:cTn id="31" dur="500" fill="hold"/>
                                        <p:tgtEl>
                                          <p:spTgt spid="68"/>
                                        </p:tgtEl>
                                        <p:attrNameLst>
                                          <p:attrName>ppt_w</p:attrName>
                                        </p:attrNameLst>
                                      </p:cBhvr>
                                      <p:tavLst>
                                        <p:tav tm="0">
                                          <p:val>
                                            <p:fltVal val="0"/>
                                          </p:val>
                                        </p:tav>
                                        <p:tav tm="100000">
                                          <p:val>
                                            <p:strVal val="#ppt_w"/>
                                          </p:val>
                                        </p:tav>
                                      </p:tavLst>
                                    </p:anim>
                                    <p:anim calcmode="lin" valueType="num">
                                      <p:cBhvr>
                                        <p:cTn id="32" dur="500" fill="hold"/>
                                        <p:tgtEl>
                                          <p:spTgt spid="68"/>
                                        </p:tgtEl>
                                        <p:attrNameLst>
                                          <p:attrName>ppt_h</p:attrName>
                                        </p:attrNameLst>
                                      </p:cBhvr>
                                      <p:tavLst>
                                        <p:tav tm="0">
                                          <p:val>
                                            <p:fltVal val="0"/>
                                          </p:val>
                                        </p:tav>
                                        <p:tav tm="100000">
                                          <p:val>
                                            <p:strVal val="#ppt_h"/>
                                          </p:val>
                                        </p:tav>
                                      </p:tavLst>
                                    </p:anim>
                                    <p:animEffect transition="in" filter="fade">
                                      <p:cBhvr>
                                        <p:cTn id="33" dur="500"/>
                                        <p:tgtEl>
                                          <p:spTgt spid="68"/>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p:cTn id="38" dur="500" fill="hold"/>
                                        <p:tgtEl>
                                          <p:spTgt spid="16"/>
                                        </p:tgtEl>
                                        <p:attrNameLst>
                                          <p:attrName>ppt_w</p:attrName>
                                        </p:attrNameLst>
                                      </p:cBhvr>
                                      <p:tavLst>
                                        <p:tav tm="0">
                                          <p:val>
                                            <p:fltVal val="0"/>
                                          </p:val>
                                        </p:tav>
                                        <p:tav tm="100000">
                                          <p:val>
                                            <p:strVal val="#ppt_w"/>
                                          </p:val>
                                        </p:tav>
                                      </p:tavLst>
                                    </p:anim>
                                    <p:anim calcmode="lin" valueType="num">
                                      <p:cBhvr>
                                        <p:cTn id="39" dur="500" fill="hold"/>
                                        <p:tgtEl>
                                          <p:spTgt spid="16"/>
                                        </p:tgtEl>
                                        <p:attrNameLst>
                                          <p:attrName>ppt_h</p:attrName>
                                        </p:attrNameLst>
                                      </p:cBhvr>
                                      <p:tavLst>
                                        <p:tav tm="0">
                                          <p:val>
                                            <p:fltVal val="0"/>
                                          </p:val>
                                        </p:tav>
                                        <p:tav tm="100000">
                                          <p:val>
                                            <p:strVal val="#ppt_h"/>
                                          </p:val>
                                        </p:tav>
                                      </p:tavLst>
                                    </p:anim>
                                    <p:animEffect transition="in" filter="fade">
                                      <p:cBhvr>
                                        <p:cTn id="40" dur="5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nodeType="clickEffect">
                                  <p:stCondLst>
                                    <p:cond delay="0"/>
                                  </p:stCondLst>
                                  <p:childTnLst>
                                    <p:set>
                                      <p:cBhvr>
                                        <p:cTn id="44" dur="1" fill="hold">
                                          <p:stCondLst>
                                            <p:cond delay="0"/>
                                          </p:stCondLst>
                                        </p:cTn>
                                        <p:tgtEl>
                                          <p:spTgt spid="86"/>
                                        </p:tgtEl>
                                        <p:attrNameLst>
                                          <p:attrName>style.visibility</p:attrName>
                                        </p:attrNameLst>
                                      </p:cBhvr>
                                      <p:to>
                                        <p:strVal val="visible"/>
                                      </p:to>
                                    </p:set>
                                    <p:animEffect transition="in" filter="wipe(down)">
                                      <p:cBhvr>
                                        <p:cTn id="45" dur="500"/>
                                        <p:tgtEl>
                                          <p:spTgt spid="86"/>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p:cTn id="50" dur="500" fill="hold"/>
                                        <p:tgtEl>
                                          <p:spTgt spid="35"/>
                                        </p:tgtEl>
                                        <p:attrNameLst>
                                          <p:attrName>ppt_w</p:attrName>
                                        </p:attrNameLst>
                                      </p:cBhvr>
                                      <p:tavLst>
                                        <p:tav tm="0">
                                          <p:val>
                                            <p:fltVal val="0"/>
                                          </p:val>
                                        </p:tav>
                                        <p:tav tm="100000">
                                          <p:val>
                                            <p:strVal val="#ppt_w"/>
                                          </p:val>
                                        </p:tav>
                                      </p:tavLst>
                                    </p:anim>
                                    <p:anim calcmode="lin" valueType="num">
                                      <p:cBhvr>
                                        <p:cTn id="51" dur="500" fill="hold"/>
                                        <p:tgtEl>
                                          <p:spTgt spid="35"/>
                                        </p:tgtEl>
                                        <p:attrNameLst>
                                          <p:attrName>ppt_h</p:attrName>
                                        </p:attrNameLst>
                                      </p:cBhvr>
                                      <p:tavLst>
                                        <p:tav tm="0">
                                          <p:val>
                                            <p:fltVal val="0"/>
                                          </p:val>
                                        </p:tav>
                                        <p:tav tm="100000">
                                          <p:val>
                                            <p:strVal val="#ppt_h"/>
                                          </p:val>
                                        </p:tav>
                                      </p:tavLst>
                                    </p:anim>
                                    <p:animEffect transition="in" filter="fade">
                                      <p:cBhvr>
                                        <p:cTn id="52" dur="500"/>
                                        <p:tgtEl>
                                          <p:spTgt spid="35"/>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87"/>
                                        </p:tgtEl>
                                        <p:attrNameLst>
                                          <p:attrName>style.visibility</p:attrName>
                                        </p:attrNameLst>
                                      </p:cBhvr>
                                      <p:to>
                                        <p:strVal val="visible"/>
                                      </p:to>
                                    </p:set>
                                    <p:animEffect transition="in" filter="wipe(down)">
                                      <p:cBhvr>
                                        <p:cTn id="57" dur="500"/>
                                        <p:tgtEl>
                                          <p:spTgt spid="87"/>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36"/>
                                        </p:tgtEl>
                                        <p:attrNameLst>
                                          <p:attrName>style.visibility</p:attrName>
                                        </p:attrNameLst>
                                      </p:cBhvr>
                                      <p:to>
                                        <p:strVal val="visible"/>
                                      </p:to>
                                    </p:set>
                                    <p:anim calcmode="lin" valueType="num">
                                      <p:cBhvr>
                                        <p:cTn id="62" dur="500" fill="hold"/>
                                        <p:tgtEl>
                                          <p:spTgt spid="36"/>
                                        </p:tgtEl>
                                        <p:attrNameLst>
                                          <p:attrName>ppt_w</p:attrName>
                                        </p:attrNameLst>
                                      </p:cBhvr>
                                      <p:tavLst>
                                        <p:tav tm="0">
                                          <p:val>
                                            <p:fltVal val="0"/>
                                          </p:val>
                                        </p:tav>
                                        <p:tav tm="100000">
                                          <p:val>
                                            <p:strVal val="#ppt_w"/>
                                          </p:val>
                                        </p:tav>
                                      </p:tavLst>
                                    </p:anim>
                                    <p:anim calcmode="lin" valueType="num">
                                      <p:cBhvr>
                                        <p:cTn id="63" dur="500" fill="hold"/>
                                        <p:tgtEl>
                                          <p:spTgt spid="36"/>
                                        </p:tgtEl>
                                        <p:attrNameLst>
                                          <p:attrName>ppt_h</p:attrName>
                                        </p:attrNameLst>
                                      </p:cBhvr>
                                      <p:tavLst>
                                        <p:tav tm="0">
                                          <p:val>
                                            <p:fltVal val="0"/>
                                          </p:val>
                                        </p:tav>
                                        <p:tav tm="100000">
                                          <p:val>
                                            <p:strVal val="#ppt_h"/>
                                          </p:val>
                                        </p:tav>
                                      </p:tavLst>
                                    </p:anim>
                                    <p:animEffect transition="in" filter="fade">
                                      <p:cBhvr>
                                        <p:cTn id="64" dur="500"/>
                                        <p:tgtEl>
                                          <p:spTgt spid="36"/>
                                        </p:tgtEl>
                                      </p:cBhvr>
                                    </p:animEffect>
                                  </p:childTnLst>
                                </p:cTn>
                              </p:par>
                            </p:childTnLst>
                          </p:cTn>
                        </p:par>
                      </p:childTnLst>
                    </p:cTn>
                  </p:par>
                  <p:par>
                    <p:cTn id="65" fill="hold">
                      <p:stCondLst>
                        <p:cond delay="indefinite"/>
                      </p:stCondLst>
                      <p:childTnLst>
                        <p:par>
                          <p:cTn id="66" fill="hold">
                            <p:stCondLst>
                              <p:cond delay="0"/>
                            </p:stCondLst>
                            <p:childTnLst>
                              <p:par>
                                <p:cTn id="67" presetID="16" presetClass="entr" presetSubtype="21" fill="hold" nodeType="clickEffect">
                                  <p:stCondLst>
                                    <p:cond delay="0"/>
                                  </p:stCondLst>
                                  <p:childTnLst>
                                    <p:set>
                                      <p:cBhvr>
                                        <p:cTn id="68" dur="1" fill="hold">
                                          <p:stCondLst>
                                            <p:cond delay="0"/>
                                          </p:stCondLst>
                                        </p:cTn>
                                        <p:tgtEl>
                                          <p:spTgt spid="50"/>
                                        </p:tgtEl>
                                        <p:attrNameLst>
                                          <p:attrName>style.visibility</p:attrName>
                                        </p:attrNameLst>
                                      </p:cBhvr>
                                      <p:to>
                                        <p:strVal val="visible"/>
                                      </p:to>
                                    </p:set>
                                    <p:animEffect transition="in" filter="barn(inVertical)">
                                      <p:cBhvr>
                                        <p:cTn id="69" dur="500"/>
                                        <p:tgtEl>
                                          <p:spTgt spid="50"/>
                                        </p:tgtEl>
                                      </p:cBhvr>
                                    </p:animEffect>
                                  </p:childTnLst>
                                </p:cTn>
                              </p:par>
                            </p:childTnLst>
                          </p:cTn>
                        </p:par>
                        <p:par>
                          <p:cTn id="70" fill="hold">
                            <p:stCondLst>
                              <p:cond delay="500"/>
                            </p:stCondLst>
                            <p:childTnLst>
                              <p:par>
                                <p:cTn id="71" presetID="22" presetClass="entr" presetSubtype="4" fill="hold" grpId="0" nodeType="afterEffect">
                                  <p:stCondLst>
                                    <p:cond delay="0"/>
                                  </p:stCondLst>
                                  <p:childTnLst>
                                    <p:set>
                                      <p:cBhvr>
                                        <p:cTn id="72" dur="1" fill="hold">
                                          <p:stCondLst>
                                            <p:cond delay="0"/>
                                          </p:stCondLst>
                                        </p:cTn>
                                        <p:tgtEl>
                                          <p:spTgt spid="56"/>
                                        </p:tgtEl>
                                        <p:attrNameLst>
                                          <p:attrName>style.visibility</p:attrName>
                                        </p:attrNameLst>
                                      </p:cBhvr>
                                      <p:to>
                                        <p:strVal val="visible"/>
                                      </p:to>
                                    </p:set>
                                    <p:animEffect transition="in" filter="wipe(down)">
                                      <p:cBhvr>
                                        <p:cTn id="73" dur="500"/>
                                        <p:tgtEl>
                                          <p:spTgt spid="56"/>
                                        </p:tgtEl>
                                      </p:cBhvr>
                                    </p:animEffect>
                                  </p:childTnLst>
                                </p:cTn>
                              </p:par>
                            </p:childTnLst>
                          </p:cTn>
                        </p:par>
                      </p:childTnLst>
                    </p:cTn>
                  </p:par>
                  <p:par>
                    <p:cTn id="74" fill="hold">
                      <p:stCondLst>
                        <p:cond delay="indefinite"/>
                      </p:stCondLst>
                      <p:childTnLst>
                        <p:par>
                          <p:cTn id="75" fill="hold">
                            <p:stCondLst>
                              <p:cond delay="0"/>
                            </p:stCondLst>
                            <p:childTnLst>
                              <p:par>
                                <p:cTn id="76" presetID="16" presetClass="entr" presetSubtype="21" fill="hold" nodeType="clickEffect">
                                  <p:stCondLst>
                                    <p:cond delay="0"/>
                                  </p:stCondLst>
                                  <p:childTnLst>
                                    <p:set>
                                      <p:cBhvr>
                                        <p:cTn id="77" dur="1" fill="hold">
                                          <p:stCondLst>
                                            <p:cond delay="0"/>
                                          </p:stCondLst>
                                        </p:cTn>
                                        <p:tgtEl>
                                          <p:spTgt spid="77"/>
                                        </p:tgtEl>
                                        <p:attrNameLst>
                                          <p:attrName>style.visibility</p:attrName>
                                        </p:attrNameLst>
                                      </p:cBhvr>
                                      <p:to>
                                        <p:strVal val="visible"/>
                                      </p:to>
                                    </p:set>
                                    <p:animEffect transition="in" filter="barn(inVertical)">
                                      <p:cBhvr>
                                        <p:cTn id="78" dur="500"/>
                                        <p:tgtEl>
                                          <p:spTgt spid="77"/>
                                        </p:tgtEl>
                                      </p:cBhvr>
                                    </p:animEffect>
                                  </p:childTnLst>
                                </p:cTn>
                              </p:par>
                            </p:childTnLst>
                          </p:cTn>
                        </p:par>
                      </p:childTnLst>
                    </p:cTn>
                  </p:par>
                  <p:par>
                    <p:cTn id="79" fill="hold">
                      <p:stCondLst>
                        <p:cond delay="indefinite"/>
                      </p:stCondLst>
                      <p:childTnLst>
                        <p:par>
                          <p:cTn id="80" fill="hold">
                            <p:stCondLst>
                              <p:cond delay="0"/>
                            </p:stCondLst>
                            <p:childTnLst>
                              <p:par>
                                <p:cTn id="81" presetID="16" presetClass="entr" presetSubtype="21" fill="hold" nodeType="clickEffect">
                                  <p:stCondLst>
                                    <p:cond delay="0"/>
                                  </p:stCondLst>
                                  <p:childTnLst>
                                    <p:set>
                                      <p:cBhvr>
                                        <p:cTn id="82" dur="1" fill="hold">
                                          <p:stCondLst>
                                            <p:cond delay="0"/>
                                          </p:stCondLst>
                                        </p:cTn>
                                        <p:tgtEl>
                                          <p:spTgt spid="38"/>
                                        </p:tgtEl>
                                        <p:attrNameLst>
                                          <p:attrName>style.visibility</p:attrName>
                                        </p:attrNameLst>
                                      </p:cBhvr>
                                      <p:to>
                                        <p:strVal val="visible"/>
                                      </p:to>
                                    </p:set>
                                    <p:animEffect transition="in" filter="barn(inVertical)">
                                      <p:cBhvr>
                                        <p:cTn id="83" dur="500"/>
                                        <p:tgtEl>
                                          <p:spTgt spid="38"/>
                                        </p:tgtEl>
                                      </p:cBhvr>
                                    </p:animEffect>
                                  </p:childTnLst>
                                </p:cTn>
                              </p:par>
                            </p:childTnLst>
                          </p:cTn>
                        </p:par>
                      </p:childTnLst>
                    </p:cTn>
                  </p:par>
                  <p:par>
                    <p:cTn id="84" fill="hold">
                      <p:stCondLst>
                        <p:cond delay="indefinite"/>
                      </p:stCondLst>
                      <p:childTnLst>
                        <p:par>
                          <p:cTn id="85" fill="hold">
                            <p:stCondLst>
                              <p:cond delay="0"/>
                            </p:stCondLst>
                            <p:childTnLst>
                              <p:par>
                                <p:cTn id="86" presetID="22" presetClass="entr" presetSubtype="4" fill="hold" grpId="0" nodeType="clickEffect">
                                  <p:stCondLst>
                                    <p:cond delay="0"/>
                                  </p:stCondLst>
                                  <p:childTnLst>
                                    <p:set>
                                      <p:cBhvr>
                                        <p:cTn id="87" dur="1" fill="hold">
                                          <p:stCondLst>
                                            <p:cond delay="0"/>
                                          </p:stCondLst>
                                        </p:cTn>
                                        <p:tgtEl>
                                          <p:spTgt spid="14"/>
                                        </p:tgtEl>
                                        <p:attrNameLst>
                                          <p:attrName>style.visibility</p:attrName>
                                        </p:attrNameLst>
                                      </p:cBhvr>
                                      <p:to>
                                        <p:strVal val="visible"/>
                                      </p:to>
                                    </p:set>
                                    <p:animEffect transition="in" filter="wipe(down)">
                                      <p:cBhvr>
                                        <p:cTn id="88" dur="500"/>
                                        <p:tgtEl>
                                          <p:spTgt spid="14"/>
                                        </p:tgtEl>
                                      </p:cBhvr>
                                    </p:animEffect>
                                  </p:childTnLst>
                                </p:cTn>
                              </p:par>
                            </p:childTnLst>
                          </p:cTn>
                        </p:par>
                      </p:childTnLst>
                    </p:cTn>
                  </p:par>
                  <p:par>
                    <p:cTn id="89" fill="hold">
                      <p:stCondLst>
                        <p:cond delay="indefinite"/>
                      </p:stCondLst>
                      <p:childTnLst>
                        <p:par>
                          <p:cTn id="90" fill="hold">
                            <p:stCondLst>
                              <p:cond delay="0"/>
                            </p:stCondLst>
                            <p:childTnLst>
                              <p:par>
                                <p:cTn id="91" presetID="16" presetClass="entr" presetSubtype="21" fill="hold" nodeType="clickEffect">
                                  <p:stCondLst>
                                    <p:cond delay="0"/>
                                  </p:stCondLst>
                                  <p:childTnLst>
                                    <p:set>
                                      <p:cBhvr>
                                        <p:cTn id="92" dur="1" fill="hold">
                                          <p:stCondLst>
                                            <p:cond delay="0"/>
                                          </p:stCondLst>
                                        </p:cTn>
                                        <p:tgtEl>
                                          <p:spTgt spid="80"/>
                                        </p:tgtEl>
                                        <p:attrNameLst>
                                          <p:attrName>style.visibility</p:attrName>
                                        </p:attrNameLst>
                                      </p:cBhvr>
                                      <p:to>
                                        <p:strVal val="visible"/>
                                      </p:to>
                                    </p:set>
                                    <p:animEffect transition="in" filter="barn(inVertical)">
                                      <p:cBhvr>
                                        <p:cTn id="93" dur="500"/>
                                        <p:tgtEl>
                                          <p:spTgt spid="80"/>
                                        </p:tgtEl>
                                      </p:cBhvr>
                                    </p:animEffect>
                                  </p:childTnLst>
                                </p:cTn>
                              </p:par>
                            </p:childTnLst>
                          </p:cTn>
                        </p:par>
                      </p:childTnLst>
                    </p:cTn>
                  </p:par>
                  <p:par>
                    <p:cTn id="94" fill="hold">
                      <p:stCondLst>
                        <p:cond delay="indefinite"/>
                      </p:stCondLst>
                      <p:childTnLst>
                        <p:par>
                          <p:cTn id="95" fill="hold">
                            <p:stCondLst>
                              <p:cond delay="0"/>
                            </p:stCondLst>
                            <p:childTnLst>
                              <p:par>
                                <p:cTn id="96" presetID="16" presetClass="entr" presetSubtype="21" fill="hold" nodeType="clickEffect">
                                  <p:stCondLst>
                                    <p:cond delay="0"/>
                                  </p:stCondLst>
                                  <p:childTnLst>
                                    <p:set>
                                      <p:cBhvr>
                                        <p:cTn id="97" dur="1" fill="hold">
                                          <p:stCondLst>
                                            <p:cond delay="0"/>
                                          </p:stCondLst>
                                        </p:cTn>
                                        <p:tgtEl>
                                          <p:spTgt spid="81"/>
                                        </p:tgtEl>
                                        <p:attrNameLst>
                                          <p:attrName>style.visibility</p:attrName>
                                        </p:attrNameLst>
                                      </p:cBhvr>
                                      <p:to>
                                        <p:strVal val="visible"/>
                                      </p:to>
                                    </p:set>
                                    <p:animEffect transition="in" filter="barn(inVertical)">
                                      <p:cBhvr>
                                        <p:cTn id="98" dur="500"/>
                                        <p:tgtEl>
                                          <p:spTgt spid="81"/>
                                        </p:tgtEl>
                                      </p:cBhvr>
                                    </p:animEffect>
                                  </p:childTnLst>
                                </p:cTn>
                              </p:par>
                            </p:childTnLst>
                          </p:cTn>
                        </p:par>
                      </p:childTnLst>
                    </p:cTn>
                  </p:par>
                  <p:par>
                    <p:cTn id="99" fill="hold">
                      <p:stCondLst>
                        <p:cond delay="indefinite"/>
                      </p:stCondLst>
                      <p:childTnLst>
                        <p:par>
                          <p:cTn id="100" fill="hold">
                            <p:stCondLst>
                              <p:cond delay="0"/>
                            </p:stCondLst>
                            <p:childTnLst>
                              <p:par>
                                <p:cTn id="101" presetID="16" presetClass="entr" presetSubtype="21" fill="hold" nodeType="clickEffect">
                                  <p:stCondLst>
                                    <p:cond delay="0"/>
                                  </p:stCondLst>
                                  <p:childTnLst>
                                    <p:set>
                                      <p:cBhvr>
                                        <p:cTn id="102" dur="1" fill="hold">
                                          <p:stCondLst>
                                            <p:cond delay="0"/>
                                          </p:stCondLst>
                                        </p:cTn>
                                        <p:tgtEl>
                                          <p:spTgt spid="79"/>
                                        </p:tgtEl>
                                        <p:attrNameLst>
                                          <p:attrName>style.visibility</p:attrName>
                                        </p:attrNameLst>
                                      </p:cBhvr>
                                      <p:to>
                                        <p:strVal val="visible"/>
                                      </p:to>
                                    </p:set>
                                    <p:animEffect transition="in" filter="barn(inVertical)">
                                      <p:cBhvr>
                                        <p:cTn id="103" dur="500"/>
                                        <p:tgtEl>
                                          <p:spTgt spid="79"/>
                                        </p:tgtEl>
                                      </p:cBhvr>
                                    </p:animEffect>
                                  </p:childTnLst>
                                </p:cTn>
                              </p:par>
                            </p:childTnLst>
                          </p:cTn>
                        </p:par>
                        <p:par>
                          <p:cTn id="104" fill="hold">
                            <p:stCondLst>
                              <p:cond delay="500"/>
                            </p:stCondLst>
                            <p:childTnLst>
                              <p:par>
                                <p:cTn id="105" presetID="10" presetClass="entr" presetSubtype="0" fill="hold" grpId="0" nodeType="after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500"/>
                                        <p:tgtEl>
                                          <p:spTgt spid="26"/>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5"/>
                                        </p:tgtEl>
                                        <p:attrNameLst>
                                          <p:attrName>style.visibility</p:attrName>
                                        </p:attrNameLst>
                                      </p:cBhvr>
                                      <p:to>
                                        <p:strVal val="visible"/>
                                      </p:to>
                                    </p:set>
                                    <p:animEffect transition="in" filter="fade">
                                      <p:cBhvr>
                                        <p:cTn id="110" dur="500"/>
                                        <p:tgtEl>
                                          <p:spTgt spid="25"/>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27"/>
                                        </p:tgtEl>
                                        <p:attrNameLst>
                                          <p:attrName>style.visibility</p:attrName>
                                        </p:attrNameLst>
                                      </p:cBhvr>
                                      <p:to>
                                        <p:strVal val="visible"/>
                                      </p:to>
                                    </p:set>
                                    <p:animEffect transition="in" filter="fade">
                                      <p:cBhvr>
                                        <p:cTn id="113" dur="500"/>
                                        <p:tgtEl>
                                          <p:spTgt spid="27"/>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28"/>
                                        </p:tgtEl>
                                        <p:attrNameLst>
                                          <p:attrName>style.visibility</p:attrName>
                                        </p:attrNameLst>
                                      </p:cBhvr>
                                      <p:to>
                                        <p:strVal val="visible"/>
                                      </p:to>
                                    </p:set>
                                    <p:animEffect transition="in" filter="fade">
                                      <p:cBhvr>
                                        <p:cTn id="116" dur="500"/>
                                        <p:tgtEl>
                                          <p:spTgt spid="28"/>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9"/>
                                        </p:tgtEl>
                                        <p:attrNameLst>
                                          <p:attrName>style.visibility</p:attrName>
                                        </p:attrNameLst>
                                      </p:cBhvr>
                                      <p:to>
                                        <p:strVal val="visible"/>
                                      </p:to>
                                    </p:set>
                                    <p:animEffect transition="in" filter="fade">
                                      <p:cBhvr>
                                        <p:cTn id="119" dur="500"/>
                                        <p:tgtEl>
                                          <p:spTgt spid="29"/>
                                        </p:tgtEl>
                                      </p:cBhvr>
                                    </p:animEffect>
                                  </p:childTnLst>
                                </p:cTn>
                              </p:par>
                            </p:childTnLst>
                          </p:cTn>
                        </p:par>
                        <p:par>
                          <p:cTn id="120" fill="hold">
                            <p:stCondLst>
                              <p:cond delay="1000"/>
                            </p:stCondLst>
                            <p:childTnLst>
                              <p:par>
                                <p:cTn id="121" presetID="16" presetClass="entr" presetSubtype="21" fill="hold" grpId="0" nodeType="afterEffect">
                                  <p:stCondLst>
                                    <p:cond delay="0"/>
                                  </p:stCondLst>
                                  <p:childTnLst>
                                    <p:set>
                                      <p:cBhvr>
                                        <p:cTn id="122" dur="1" fill="hold">
                                          <p:stCondLst>
                                            <p:cond delay="0"/>
                                          </p:stCondLst>
                                        </p:cTn>
                                        <p:tgtEl>
                                          <p:spTgt spid="10"/>
                                        </p:tgtEl>
                                        <p:attrNameLst>
                                          <p:attrName>style.visibility</p:attrName>
                                        </p:attrNameLst>
                                      </p:cBhvr>
                                      <p:to>
                                        <p:strVal val="visible"/>
                                      </p:to>
                                    </p:set>
                                    <p:animEffect transition="in" filter="barn(inVertical)">
                                      <p:cBhvr>
                                        <p:cTn id="12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5" grpId="0" animBg="1"/>
      <p:bldP spid="36" grpId="0" animBg="1"/>
      <p:bldP spid="14" grpId="0" animBg="1"/>
      <p:bldP spid="56" grpId="0" animBg="1"/>
      <p:bldP spid="67" grpId="0" animBg="1"/>
      <p:bldP spid="68" grpId="0" animBg="1"/>
      <p:bldP spid="10" grpId="0"/>
      <p:bldP spid="25" grpId="0" animBg="1"/>
      <p:bldP spid="26" grpId="0" animBg="1"/>
      <p:bldP spid="27" grpId="0" animBg="1"/>
      <p:bldP spid="28" grpId="0" animBg="1"/>
      <p:bldP spid="29"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 NEDİR?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«Tüm </a:t>
            </a:r>
            <a:r>
              <a:rPr lang="tr-TR" sz="2000" b="1" i="1" dirty="0">
                <a:solidFill>
                  <a:srgbClr val="000000"/>
                </a:solidFill>
                <a:latin typeface="Calibri" pitchFamily="34" charset="0"/>
                <a:cs typeface="Calibri" pitchFamily="34" charset="0"/>
              </a:rPr>
              <a:t>işyerleri için tasarım veya kuruluş aşamasından başlamak üzere tehlikeleri tanımlama, riskleri belirleme ve analiz etme, risk kontrol tedbirlerinin kararlaştırılması, dokümantasyon, yapılan çalışmaların güncellenmesi ve gerektiğinde yenileme aşamaları izlenerek </a:t>
            </a:r>
            <a:r>
              <a:rPr lang="tr-TR" sz="2000" b="1" i="1" dirty="0" smtClean="0">
                <a:solidFill>
                  <a:srgbClr val="000000"/>
                </a:solidFill>
                <a:latin typeface="Calibri" pitchFamily="34" charset="0"/>
                <a:cs typeface="Calibri" pitchFamily="34" charset="0"/>
              </a:rPr>
              <a:t>gerçekleştirilmesidir.»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(İSG </a:t>
            </a:r>
            <a:r>
              <a:rPr lang="tr-TR" sz="2000" i="1" dirty="0">
                <a:solidFill>
                  <a:srgbClr val="000000"/>
                </a:solidFill>
                <a:latin typeface="Calibri" pitchFamily="34" charset="0"/>
                <a:cs typeface="Calibri" pitchFamily="34" charset="0"/>
              </a:rPr>
              <a:t>Risk Değerlendirmesi </a:t>
            </a:r>
            <a:r>
              <a:rPr lang="tr-TR" sz="2000" i="1" dirty="0" smtClean="0">
                <a:solidFill>
                  <a:srgbClr val="000000"/>
                </a:solidFill>
                <a:latin typeface="Calibri" pitchFamily="34" charset="0"/>
                <a:cs typeface="Calibri" pitchFamily="34" charset="0"/>
              </a:rPr>
              <a:t>Yönetmeliği-Aralık, 2013)</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13376072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«Çalışanların yaralanma ve sağlık sorunlarına neden olabilen </a:t>
            </a:r>
            <a:r>
              <a:rPr lang="tr-TR" sz="2000" b="1" i="1" dirty="0">
                <a:solidFill>
                  <a:srgbClr val="C00000"/>
                </a:solidFill>
                <a:latin typeface="Calibri" pitchFamily="34" charset="0"/>
                <a:cs typeface="Calibri" pitchFamily="34" charset="0"/>
              </a:rPr>
              <a:t>güvenli olmayan iş ortamı ve uygulamalardır</a:t>
            </a:r>
            <a:r>
              <a:rPr lang="tr-TR" sz="2000" b="1" i="1" dirty="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«İnsan </a:t>
            </a:r>
            <a:r>
              <a:rPr lang="tr-TR" sz="2000" b="1" i="1" dirty="0">
                <a:solidFill>
                  <a:srgbClr val="000000"/>
                </a:solidFill>
                <a:latin typeface="Calibri" pitchFamily="34" charset="0"/>
                <a:cs typeface="Calibri" pitchFamily="34" charset="0"/>
              </a:rPr>
              <a:t>sağlığına zararlı olma </a:t>
            </a:r>
            <a:r>
              <a:rPr lang="tr-TR" sz="2000" b="1" i="1" dirty="0" smtClean="0">
                <a:solidFill>
                  <a:srgbClr val="000000"/>
                </a:solidFill>
                <a:latin typeface="Calibri" pitchFamily="34" charset="0"/>
                <a:cs typeface="Calibri" pitchFamily="34" charset="0"/>
              </a:rPr>
              <a:t>olasılığının ölçüsü» </a:t>
            </a:r>
            <a:r>
              <a:rPr lang="tr-TR" sz="2000" i="1" dirty="0">
                <a:solidFill>
                  <a:srgbClr val="000000"/>
                </a:solidFill>
                <a:latin typeface="Calibri" pitchFamily="34" charset="0"/>
                <a:cs typeface="Calibri" pitchFamily="34" charset="0"/>
              </a:rPr>
              <a:t>(Veteriner Hekimliği </a:t>
            </a:r>
            <a:r>
              <a:rPr lang="tr-TR" sz="2000" i="1" dirty="0" smtClean="0">
                <a:solidFill>
                  <a:srgbClr val="000000"/>
                </a:solidFill>
                <a:latin typeface="Calibri" pitchFamily="34" charset="0"/>
                <a:cs typeface="Calibri" pitchFamily="34" charset="0"/>
              </a:rPr>
              <a:t>Terimleri Sözlüğü)</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«Büyük </a:t>
            </a:r>
            <a:r>
              <a:rPr lang="tr-TR" sz="2000" b="1" i="1" dirty="0">
                <a:solidFill>
                  <a:srgbClr val="000000"/>
                </a:solidFill>
                <a:latin typeface="Calibri" pitchFamily="34" charset="0"/>
                <a:cs typeface="Calibri" pitchFamily="34" charset="0"/>
              </a:rPr>
              <a:t>zarar veya yok olmaya yol </a:t>
            </a:r>
            <a:r>
              <a:rPr lang="tr-TR" sz="2000" b="1" i="1" dirty="0" smtClean="0">
                <a:solidFill>
                  <a:srgbClr val="000000"/>
                </a:solidFill>
                <a:latin typeface="Calibri" pitchFamily="34" charset="0"/>
                <a:cs typeface="Calibri" pitchFamily="34" charset="0"/>
              </a:rPr>
              <a:t>açabilecek durum</a:t>
            </a:r>
            <a:r>
              <a:rPr lang="tr-TR" sz="2000" b="1" i="1" dirty="0">
                <a:solidFill>
                  <a:srgbClr val="000000"/>
                </a:solidFill>
                <a:latin typeface="Calibri" pitchFamily="34" charset="0"/>
                <a:cs typeface="Calibri" pitchFamily="34" charset="0"/>
              </a:rPr>
              <a:t>; gerçekleşme ihtimali bulunan </a:t>
            </a:r>
            <a:r>
              <a:rPr lang="tr-TR" sz="2000" b="1" i="1" dirty="0" smtClean="0">
                <a:solidFill>
                  <a:srgbClr val="000000"/>
                </a:solidFill>
                <a:latin typeface="Calibri" pitchFamily="34" charset="0"/>
                <a:cs typeface="Calibri" pitchFamily="34" charset="0"/>
              </a:rPr>
              <a:t>fakat istenmeyen </a:t>
            </a:r>
            <a:r>
              <a:rPr lang="tr-TR" sz="2000" b="1" i="1" dirty="0">
                <a:solidFill>
                  <a:srgbClr val="000000"/>
                </a:solidFill>
                <a:latin typeface="Calibri" pitchFamily="34" charset="0"/>
                <a:cs typeface="Calibri" pitchFamily="34" charset="0"/>
              </a:rPr>
              <a:t>sakıncalı </a:t>
            </a:r>
            <a:r>
              <a:rPr lang="tr-TR" sz="2000" b="1" i="1" dirty="0" smtClean="0">
                <a:solidFill>
                  <a:srgbClr val="000000"/>
                </a:solidFill>
                <a:latin typeface="Calibri" pitchFamily="34" charset="0"/>
                <a:cs typeface="Calibri" pitchFamily="34" charset="0"/>
              </a:rPr>
              <a:t>durum»</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(TDK Büyük Türkçe </a:t>
            </a:r>
            <a:r>
              <a:rPr lang="tr-TR" sz="2000" i="1" dirty="0">
                <a:solidFill>
                  <a:srgbClr val="000000"/>
                </a:solidFill>
                <a:latin typeface="Calibri" pitchFamily="34" charset="0"/>
                <a:cs typeface="Calibri" pitchFamily="34" charset="0"/>
              </a:rPr>
              <a:t>Sözlük</a:t>
            </a:r>
            <a:r>
              <a:rPr lang="tr-TR" sz="2000" i="1" dirty="0" smtClean="0">
                <a:solidFill>
                  <a:srgbClr val="000000"/>
                </a:solidFill>
                <a:latin typeface="Calibri" pitchFamily="34" charset="0"/>
                <a:cs typeface="Calibri" pitchFamily="34" charset="0"/>
              </a:rPr>
              <a:t>)</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51" name="Grup 50"/>
          <p:cNvGrpSpPr/>
          <p:nvPr/>
        </p:nvGrpSpPr>
        <p:grpSpPr>
          <a:xfrm>
            <a:off x="2657734" y="5427937"/>
            <a:ext cx="6162416" cy="663371"/>
            <a:chOff x="2644311" y="5451679"/>
            <a:chExt cx="6162416" cy="663371"/>
          </a:xfrm>
        </p:grpSpPr>
        <p:grpSp>
          <p:nvGrpSpPr>
            <p:cNvPr id="52" name="Group 51"/>
            <p:cNvGrpSpPr>
              <a:grpSpLocks/>
            </p:cNvGrpSpPr>
            <p:nvPr/>
          </p:nvGrpSpPr>
          <p:grpSpPr bwMode="auto">
            <a:xfrm>
              <a:off x="2644311" y="5451679"/>
              <a:ext cx="648968" cy="663371"/>
              <a:chOff x="1868" y="1082"/>
              <a:chExt cx="1942" cy="1942"/>
            </a:xfrm>
          </p:grpSpPr>
          <p:sp>
            <p:nvSpPr>
              <p:cNvPr id="54"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55"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56"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57"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58"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59"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60" name="Group 58"/>
              <p:cNvGrpSpPr>
                <a:grpSpLocks noChangeAspect="1"/>
              </p:cNvGrpSpPr>
              <p:nvPr/>
            </p:nvGrpSpPr>
            <p:grpSpPr bwMode="auto">
              <a:xfrm>
                <a:off x="2808" y="2807"/>
                <a:ext cx="62" cy="63"/>
                <a:chOff x="1684" y="2400"/>
                <a:chExt cx="41" cy="41"/>
              </a:xfrm>
            </p:grpSpPr>
            <p:sp>
              <p:nvSpPr>
                <p:cNvPr id="65"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6"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61" name="Group 61"/>
              <p:cNvGrpSpPr>
                <a:grpSpLocks noChangeAspect="1"/>
              </p:cNvGrpSpPr>
              <p:nvPr/>
            </p:nvGrpSpPr>
            <p:grpSpPr bwMode="auto">
              <a:xfrm>
                <a:off x="2808" y="1211"/>
                <a:ext cx="62" cy="63"/>
                <a:chOff x="1684" y="2400"/>
                <a:chExt cx="41" cy="41"/>
              </a:xfrm>
            </p:grpSpPr>
            <p:sp>
              <p:nvSpPr>
                <p:cNvPr id="63"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4"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62"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53"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Tehlike tanımı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72377103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barn(inVertical)">
                                      <p:cBhvr>
                                        <p:cTn id="17"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301280088"/>
              </p:ext>
            </p:extLst>
          </p:nvPr>
        </p:nvGraphicFramePr>
        <p:xfrm>
          <a:off x="231797" y="956713"/>
          <a:ext cx="8688919" cy="4955762"/>
        </p:xfrm>
        <a:graphic>
          <a:graphicData uri="http://schemas.openxmlformats.org/drawingml/2006/table">
            <a:tbl>
              <a:tblPr firstRow="1" firstCol="1" bandRow="1"/>
              <a:tblGrid>
                <a:gridCol w="718229"/>
                <a:gridCol w="7970690"/>
              </a:tblGrid>
              <a:tr h="561309">
                <a:tc>
                  <a:txBody>
                    <a:bodyPr/>
                    <a:lstStyle/>
                    <a:p>
                      <a:pPr algn="ctr">
                        <a:spcAft>
                          <a:spcPts val="0"/>
                        </a:spcAft>
                      </a:pPr>
                      <a:r>
                        <a:rPr lang="tr-TR" sz="2400" b="1" i="1" dirty="0" smtClean="0">
                          <a:solidFill>
                            <a:schemeClr val="bg1"/>
                          </a:solidFill>
                          <a:effectLst/>
                          <a:latin typeface="Calibri" pitchFamily="34" charset="0"/>
                          <a:ea typeface="Times New Roman"/>
                          <a:cs typeface="Calibri" pitchFamily="34" charset="0"/>
                        </a:rPr>
                        <a:t>SN</a:t>
                      </a:r>
                      <a:endParaRPr lang="tr-TR" sz="2400" b="1" i="1" dirty="0">
                        <a:solidFill>
                          <a:schemeClr val="bg1"/>
                        </a:solidFill>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a:txBody>
                    <a:bodyPr/>
                    <a:lstStyle/>
                    <a:p>
                      <a:pPr algn="ctr">
                        <a:spcAft>
                          <a:spcPts val="0"/>
                        </a:spcAft>
                      </a:pPr>
                      <a:r>
                        <a:rPr lang="tr-TR" sz="2400" b="1" i="1" dirty="0" smtClean="0">
                          <a:solidFill>
                            <a:schemeClr val="bg1"/>
                          </a:solidFill>
                          <a:effectLst/>
                          <a:latin typeface="Calibri" pitchFamily="34" charset="0"/>
                          <a:cs typeface="Calibri" pitchFamily="34" charset="0"/>
                        </a:rPr>
                        <a:t> RİSK YÖNETİM BASAMAKLARI</a:t>
                      </a:r>
                      <a:endParaRPr lang="tr-TR" sz="2400" b="1" i="1" dirty="0">
                        <a:solidFill>
                          <a:schemeClr val="bg1"/>
                        </a:solidFill>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r>
              <a:tr h="545675">
                <a:tc>
                  <a:txBody>
                    <a:bodyPr/>
                    <a:lstStyle/>
                    <a:p>
                      <a:pPr algn="ctr">
                        <a:spcAft>
                          <a:spcPts val="0"/>
                        </a:spcAft>
                      </a:pPr>
                      <a:r>
                        <a:rPr lang="tr-TR" sz="2400" b="1" i="1" dirty="0" smtClean="0">
                          <a:effectLst/>
                          <a:latin typeface="Calibri" pitchFamily="34" charset="0"/>
                          <a:ea typeface="Times New Roman"/>
                          <a:cs typeface="Calibri" pitchFamily="34" charset="0"/>
                        </a:rPr>
                        <a:t>1</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just">
                        <a:spcAft>
                          <a:spcPts val="0"/>
                        </a:spcAft>
                      </a:pPr>
                      <a:r>
                        <a:rPr lang="tr-TR" sz="2200" b="1" i="1" dirty="0" smtClean="0">
                          <a:effectLst/>
                          <a:latin typeface="Calibri" pitchFamily="34" charset="0"/>
                          <a:ea typeface="Times New Roman"/>
                          <a:cs typeface="Calibri" pitchFamily="34" charset="0"/>
                        </a:rPr>
                        <a:t>Tehlikeleri Tanımlama (Belirleme)</a:t>
                      </a:r>
                      <a:endParaRPr lang="tr-TR" sz="22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74728">
                <a:tc>
                  <a:txBody>
                    <a:bodyPr/>
                    <a:lstStyle/>
                    <a:p>
                      <a:pPr algn="ctr">
                        <a:spcAft>
                          <a:spcPts val="0"/>
                        </a:spcAft>
                      </a:pPr>
                      <a:r>
                        <a:rPr lang="tr-TR" sz="2400" b="1" i="1" dirty="0" smtClean="0">
                          <a:effectLst/>
                          <a:latin typeface="Calibri" pitchFamily="34" charset="0"/>
                          <a:ea typeface="Times New Roman"/>
                          <a:cs typeface="Calibri" pitchFamily="34" charset="0"/>
                        </a:rPr>
                        <a:t>2</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2200" b="1" i="1" dirty="0" smtClean="0">
                          <a:effectLst/>
                          <a:latin typeface="Calibri" pitchFamily="34" charset="0"/>
                          <a:ea typeface="Times New Roman"/>
                          <a:cs typeface="Calibri" pitchFamily="34" charset="0"/>
                        </a:rPr>
                        <a:t>Riskleri Belirleme (Analiz</a:t>
                      </a:r>
                      <a:r>
                        <a:rPr lang="tr-TR" sz="2200" b="1" i="1" baseline="0" dirty="0" smtClean="0">
                          <a:effectLst/>
                          <a:latin typeface="Calibri" pitchFamily="34" charset="0"/>
                          <a:ea typeface="Times New Roman"/>
                          <a:cs typeface="Calibri" pitchFamily="34" charset="0"/>
                        </a:rPr>
                        <a:t> Etme - Tahmin Etme )</a:t>
                      </a:r>
                      <a:endParaRPr lang="tr-TR" sz="22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45675">
                <a:tc>
                  <a:txBody>
                    <a:bodyPr/>
                    <a:lstStyle/>
                    <a:p>
                      <a:pPr algn="ctr">
                        <a:spcAft>
                          <a:spcPts val="0"/>
                        </a:spcAft>
                      </a:pPr>
                      <a:r>
                        <a:rPr lang="tr-TR" sz="2400" b="1" i="1" dirty="0" smtClean="0">
                          <a:effectLst/>
                          <a:latin typeface="Calibri" pitchFamily="34" charset="0"/>
                          <a:ea typeface="Times New Roman"/>
                          <a:cs typeface="Calibri" pitchFamily="34" charset="0"/>
                        </a:rPr>
                        <a:t>3</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fi-FI" sz="2200" b="1" i="1" dirty="0" smtClean="0">
                          <a:effectLst/>
                          <a:latin typeface="Calibri" pitchFamily="34" charset="0"/>
                          <a:ea typeface="Times New Roman"/>
                          <a:cs typeface="Calibri" pitchFamily="34" charset="0"/>
                        </a:rPr>
                        <a:t>Risk Değerlendirme (Kabul Edilebilirlik Değerlendirm</a:t>
                      </a:r>
                      <a:r>
                        <a:rPr lang="tr-TR" sz="2200" b="1" i="1" dirty="0" smtClean="0">
                          <a:effectLst/>
                          <a:latin typeface="Calibri" pitchFamily="34" charset="0"/>
                          <a:ea typeface="Times New Roman"/>
                          <a:cs typeface="Calibri" pitchFamily="34" charset="0"/>
                        </a:rPr>
                        <a:t>esi - KERD</a:t>
                      </a:r>
                      <a:r>
                        <a:rPr lang="fi-FI" sz="2200" b="1" i="1" dirty="0" smtClean="0">
                          <a:effectLst/>
                          <a:latin typeface="Calibri" pitchFamily="34" charset="0"/>
                          <a:ea typeface="Times New Roman"/>
                          <a:cs typeface="Calibri" pitchFamily="34" charset="0"/>
                        </a:rPr>
                        <a:t>)</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45675">
                <a:tc>
                  <a:txBody>
                    <a:bodyPr/>
                    <a:lstStyle/>
                    <a:p>
                      <a:pPr algn="ctr">
                        <a:spcAft>
                          <a:spcPts val="0"/>
                        </a:spcAft>
                      </a:pPr>
                      <a:r>
                        <a:rPr lang="tr-TR" sz="2400" b="1" i="1" dirty="0" smtClean="0">
                          <a:effectLst/>
                          <a:latin typeface="Calibri" pitchFamily="34" charset="0"/>
                          <a:ea typeface="Times New Roman"/>
                          <a:cs typeface="Calibri" pitchFamily="34" charset="0"/>
                        </a:rPr>
                        <a:t>4</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2200" b="1" i="1" dirty="0" smtClean="0">
                          <a:effectLst/>
                          <a:latin typeface="Calibri" pitchFamily="34" charset="0"/>
                          <a:ea typeface="Times New Roman"/>
                          <a:cs typeface="Calibri" pitchFamily="34" charset="0"/>
                        </a:rPr>
                        <a:t>Kontrol Önlemlerini (Tedbirlerini) Tespit Etme (Kararlaştırma)</a:t>
                      </a:r>
                      <a:endParaRPr lang="tr-TR" sz="22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45675">
                <a:tc>
                  <a:txBody>
                    <a:bodyPr/>
                    <a:lstStyle/>
                    <a:p>
                      <a:pPr algn="ctr">
                        <a:spcAft>
                          <a:spcPts val="0"/>
                        </a:spcAft>
                      </a:pPr>
                      <a:r>
                        <a:rPr lang="tr-TR" sz="2400" b="1" i="1" dirty="0" smtClean="0">
                          <a:effectLst/>
                          <a:latin typeface="Calibri" pitchFamily="34" charset="0"/>
                          <a:ea typeface="Times New Roman"/>
                          <a:cs typeface="Calibri" pitchFamily="34" charset="0"/>
                        </a:rPr>
                        <a:t>5</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2200" b="1" i="1" dirty="0" smtClean="0">
                          <a:effectLst/>
                          <a:latin typeface="Calibri" pitchFamily="34" charset="0"/>
                          <a:ea typeface="Times New Roman"/>
                          <a:cs typeface="Calibri" pitchFamily="34" charset="0"/>
                        </a:rPr>
                        <a:t>Kontrol Önlemlerini Yerine Getirme (Uygulama)</a:t>
                      </a:r>
                      <a:endParaRPr lang="tr-TR" sz="22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45675">
                <a:tc>
                  <a:txBody>
                    <a:bodyPr/>
                    <a:lstStyle/>
                    <a:p>
                      <a:pPr algn="ctr">
                        <a:spcAft>
                          <a:spcPts val="0"/>
                        </a:spcAft>
                      </a:pPr>
                      <a:r>
                        <a:rPr lang="tr-TR" sz="2400" b="1" i="1" dirty="0" smtClean="0">
                          <a:effectLst/>
                          <a:latin typeface="Calibri" pitchFamily="34" charset="0"/>
                          <a:ea typeface="Times New Roman"/>
                          <a:cs typeface="Calibri" pitchFamily="34" charset="0"/>
                        </a:rPr>
                        <a:t>6</a:t>
                      </a:r>
                      <a:endParaRPr lang="tr-TR" sz="24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l">
                        <a:spcAft>
                          <a:spcPts val="0"/>
                        </a:spcAft>
                      </a:pPr>
                      <a:r>
                        <a:rPr lang="tr-TR" sz="2200" b="1" i="1" dirty="0" smtClean="0">
                          <a:effectLst/>
                          <a:latin typeface="Calibri" pitchFamily="34" charset="0"/>
                          <a:ea typeface="Times New Roman"/>
                          <a:cs typeface="Calibri" pitchFamily="34" charset="0"/>
                        </a:rPr>
                        <a:t>Süreci İzleme ve Gözden Geçirme, Gerektiğinde Yenileme</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545675">
                <a:tc>
                  <a:txBody>
                    <a:bodyPr/>
                    <a:lstStyle/>
                    <a:p>
                      <a:pPr algn="ctr">
                        <a:spcAft>
                          <a:spcPts val="0"/>
                        </a:spcAft>
                      </a:pPr>
                      <a:r>
                        <a:rPr lang="tr-TR" sz="2400" b="0" i="1" dirty="0" smtClean="0">
                          <a:effectLst/>
                          <a:latin typeface="Calibri" pitchFamily="34" charset="0"/>
                          <a:ea typeface="Times New Roman"/>
                          <a:cs typeface="Calibri" pitchFamily="34" charset="0"/>
                        </a:rPr>
                        <a:t>7</a:t>
                      </a:r>
                      <a:endParaRPr lang="tr-TR" sz="2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l">
                        <a:spcAft>
                          <a:spcPts val="0"/>
                        </a:spcAft>
                      </a:pPr>
                      <a:r>
                        <a:rPr lang="tr-TR" sz="2200" b="0" i="1" dirty="0" smtClean="0">
                          <a:effectLst/>
                          <a:latin typeface="Calibri" pitchFamily="34" charset="0"/>
                          <a:ea typeface="Times New Roman"/>
                          <a:cs typeface="Calibri" pitchFamily="34" charset="0"/>
                        </a:rPr>
                        <a:t>İletişim ve Danışma</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545675">
                <a:tc>
                  <a:txBody>
                    <a:bodyPr/>
                    <a:lstStyle/>
                    <a:p>
                      <a:pPr algn="ctr">
                        <a:spcAft>
                          <a:spcPts val="0"/>
                        </a:spcAft>
                      </a:pPr>
                      <a:r>
                        <a:rPr lang="tr-TR" sz="2400" b="0" i="1" dirty="0" smtClean="0">
                          <a:effectLst/>
                          <a:latin typeface="Calibri" pitchFamily="34" charset="0"/>
                          <a:ea typeface="Times New Roman"/>
                          <a:cs typeface="Calibri" pitchFamily="34" charset="0"/>
                        </a:rPr>
                        <a:t>8</a:t>
                      </a:r>
                      <a:endParaRPr lang="tr-TR" sz="24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F2F4F4"/>
                    </a:solidFill>
                  </a:tcPr>
                </a:tc>
                <a:tc>
                  <a:txBody>
                    <a:bodyPr/>
                    <a:lstStyle/>
                    <a:p>
                      <a:pPr lvl="0" algn="l">
                        <a:spcAft>
                          <a:spcPts val="0"/>
                        </a:spcAft>
                      </a:pPr>
                      <a:r>
                        <a:rPr lang="tr-TR" sz="2200" b="0" i="1" dirty="0" smtClean="0">
                          <a:effectLst/>
                          <a:latin typeface="Calibri" pitchFamily="34" charset="0"/>
                          <a:ea typeface="Times New Roman"/>
                          <a:cs typeface="Calibri" pitchFamily="34" charset="0"/>
                        </a:rPr>
                        <a:t>Dokümantasyon (Yeni</a:t>
                      </a:r>
                      <a:r>
                        <a:rPr lang="tr-TR" sz="2200" b="0" i="1" baseline="0" dirty="0" smtClean="0">
                          <a:effectLst/>
                          <a:latin typeface="Calibri" pitchFamily="34" charset="0"/>
                          <a:ea typeface="Times New Roman"/>
                          <a:cs typeface="Calibri" pitchFamily="34" charset="0"/>
                        </a:rPr>
                        <a:t> yönetmelik)</a:t>
                      </a:r>
                      <a:endParaRPr lang="tr-TR" sz="2200" b="0"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F2F4F4"/>
                    </a:solidFill>
                  </a:tcPr>
                </a:tc>
              </a:tr>
            </a:tbl>
          </a:graphicData>
        </a:graphic>
      </p:graphicFrame>
      <p:sp>
        <p:nvSpPr>
          <p:cNvPr id="11" name="Rectangle 31"/>
          <p:cNvSpPr txBox="1">
            <a:spLocks noChangeArrowheads="1"/>
          </p:cNvSpPr>
          <p:nvPr/>
        </p:nvSpPr>
        <p:spPr bwMode="gray">
          <a:xfrm>
            <a:off x="231797" y="344488"/>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a:t>
            </a:r>
            <a:r>
              <a:rPr lang="tr-TR"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rPr>
              <a:t>YÖNETİM PROSESİ (SÜRECİ)</a:t>
            </a:r>
            <a:endParaRPr lang="en-GB" sz="3200" b="1" dirty="0" smtClean="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grpSp>
        <p:nvGrpSpPr>
          <p:cNvPr id="5" name="Grup 4"/>
          <p:cNvGrpSpPr/>
          <p:nvPr/>
        </p:nvGrpSpPr>
        <p:grpSpPr>
          <a:xfrm>
            <a:off x="246187" y="6166652"/>
            <a:ext cx="6162416" cy="663371"/>
            <a:chOff x="2644311" y="5451679"/>
            <a:chExt cx="6162416" cy="663371"/>
          </a:xfrm>
        </p:grpSpPr>
        <p:grpSp>
          <p:nvGrpSpPr>
            <p:cNvPr id="7" name="Group 51"/>
            <p:cNvGrpSpPr>
              <a:grpSpLocks/>
            </p:cNvGrpSpPr>
            <p:nvPr/>
          </p:nvGrpSpPr>
          <p:grpSpPr bwMode="auto">
            <a:xfrm>
              <a:off x="2644311" y="5451679"/>
              <a:ext cx="648968" cy="663371"/>
              <a:chOff x="1868" y="1082"/>
              <a:chExt cx="1942" cy="1942"/>
            </a:xfrm>
          </p:grpSpPr>
          <p:sp>
            <p:nvSpPr>
              <p:cNvPr id="9"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10"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1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13"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14"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15"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16" name="Group 58"/>
              <p:cNvGrpSpPr>
                <a:grpSpLocks noChangeAspect="1"/>
              </p:cNvGrpSpPr>
              <p:nvPr/>
            </p:nvGrpSpPr>
            <p:grpSpPr bwMode="auto">
              <a:xfrm>
                <a:off x="2808" y="2807"/>
                <a:ext cx="62" cy="63"/>
                <a:chOff x="1684" y="2400"/>
                <a:chExt cx="41" cy="41"/>
              </a:xfrm>
            </p:grpSpPr>
            <p:sp>
              <p:nvSpPr>
                <p:cNvPr id="21"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2"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17" name="Group 61"/>
              <p:cNvGrpSpPr>
                <a:grpSpLocks noChangeAspect="1"/>
              </p:cNvGrpSpPr>
              <p:nvPr/>
            </p:nvGrpSpPr>
            <p:grpSpPr bwMode="auto">
              <a:xfrm>
                <a:off x="2808" y="1211"/>
                <a:ext cx="62" cy="63"/>
                <a:chOff x="1684" y="2400"/>
                <a:chExt cx="41" cy="41"/>
              </a:xfrm>
            </p:grpSpPr>
            <p:sp>
              <p:nvSpPr>
                <p:cNvPr id="19"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20"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18"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8"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Öncelik sıralaması / İlk basamak / KERD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4248031068"/>
      </p:ext>
    </p:extLst>
  </p:cSld>
  <p:clrMapOvr>
    <a:masterClrMapping/>
  </p:clrMapOvr>
  <p:transition>
    <p:fade/>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2755011"/>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Tehlikeleri Tanımlama (Belirleme)</a:t>
            </a: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1</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1762531141"/>
      </p:ext>
    </p:extLst>
  </p:cSld>
  <p:clrMapOvr>
    <a:masterClrMapping/>
  </p:clrMapOvr>
  <p:transition>
    <p:fade/>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 TANIMLAMA (BELİRLEME) «GİRDİLER»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Benzer kuruluşlarda olmuş olan kaza ve olaylar,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Diğer ilgili taraflardan alınan bilgiler,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Çalışanlardan elde edilen İSG bilgileri, </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İşyerindeki gözden geçirme ve iyileştirme faaliyetleri (reaktif ya da proaktif olabilir),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Denetim sonuçları,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Elektrik kullanımı,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En iyi uygulamalar hakkındaki bilgiler,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İletişim belgeleri,</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İnceleme raporları,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İSG politikası</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1473445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 TANIMLAMA (BELİRLEME) «GİRDİLER»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78900" indent="-342900">
              <a:spcAft>
                <a:spcPts val="0"/>
              </a:spcAft>
              <a:buClr>
                <a:srgbClr val="292929"/>
              </a:buClr>
              <a:buFont typeface="Wingdings" pitchFamily="2" charset="2"/>
              <a:buChar char="ü"/>
              <a:defRPr/>
            </a:pPr>
            <a:r>
              <a:rPr lang="tr-TR" sz="2000" i="1" dirty="0" err="1" smtClean="0">
                <a:solidFill>
                  <a:srgbClr val="000000"/>
                </a:solidFill>
                <a:latin typeface="Calibri" pitchFamily="34" charset="0"/>
                <a:cs typeface="Calibri" pitchFamily="34" charset="0"/>
              </a:rPr>
              <a:t>İSG’ne</a:t>
            </a: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ilişkin hukuki ve diğer şartlar (mevzuat),</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Kaza ve olay kayıtları,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Kimyasal ve biyolojik maddeler,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Kuruluşa özgü tipik tehlike riskleri, </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Kuruluşun tesisleri, prosesleri ve faaliyetleri hakkındaki bilgiler,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Makina, ekipman </a:t>
            </a:r>
            <a:r>
              <a:rPr lang="tr-TR" sz="2000" i="1" dirty="0" smtClean="0">
                <a:solidFill>
                  <a:srgbClr val="000000"/>
                </a:solidFill>
                <a:latin typeface="Calibri" pitchFamily="34" charset="0"/>
                <a:cs typeface="Calibri" pitchFamily="34" charset="0"/>
              </a:rPr>
              <a:t>bilgileri,</a:t>
            </a:r>
            <a:endParaRPr lang="tr-TR" sz="2000" i="1" dirty="0">
              <a:solidFill>
                <a:srgbClr val="000000"/>
              </a:solidFill>
              <a:latin typeface="Calibri" pitchFamily="34" charset="0"/>
              <a:cs typeface="Calibri" pitchFamily="34" charset="0"/>
            </a:endParaRP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Malzeme envanterleri (ham maddeler, kimyasallar, atıklar, ürünler ve alt ürünler),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Malzeme Güvenlik Bilgi Formları (MSDS),</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Ön gözden geçirme sonuçları</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8880046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 TANIMLAMA (BELİRLEME) «GİRDİLER»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78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Profesyonel </a:t>
            </a:r>
            <a:r>
              <a:rPr lang="tr-TR" sz="2000" i="1" dirty="0">
                <a:solidFill>
                  <a:srgbClr val="000000"/>
                </a:solidFill>
                <a:latin typeface="Calibri" pitchFamily="34" charset="0"/>
                <a:cs typeface="Calibri" pitchFamily="34" charset="0"/>
              </a:rPr>
              <a:t>destek ve uzmanlıklar,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Proses akış şemaları,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Radyasyon kaynakları,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Sağlık riskleri taramasıdır.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Saha planları,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Tıbbi/ilkyardım raporları,</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Toksikoloji ve diğer sağlık ve iş güvenliği verileri,</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Uygunsuzluklar,</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Verilerin izlenmesi,</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Yangın,</a:t>
            </a:r>
          </a:p>
          <a:p>
            <a:pPr marL="378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Yöntemler ve görevler</a:t>
            </a:r>
            <a:r>
              <a:rPr lang="tr-TR" sz="2000" i="1" dirty="0" smtClean="0">
                <a:solidFill>
                  <a:srgbClr val="000000"/>
                </a:solidFill>
                <a:latin typeface="Calibri" pitchFamily="34" charset="0"/>
                <a:cs typeface="Calibri" pitchFamily="34" charset="0"/>
              </a:rPr>
              <a:t>,</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555666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İSG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Değerlendirmesi Yönetmeliği-Aralık,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2013</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Acil durum planları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Artık ve atıklarla ilgili işlemler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Çalışanların eğitim, yaş, cinsiyet ve benzeri özellikleri ile sağlık gözetimi kayıtları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Çalışanların tecrübe ve düşünceleri</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Genç, yaşlı, engelli, gebe veya emziren çalışanlar gibi özel politika gerektiren gruplar ile kadın çalışanların durumu</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ekipmanları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kazası </a:t>
            </a:r>
            <a:r>
              <a:rPr lang="tr-TR" sz="2000" i="1" dirty="0" smtClean="0">
                <a:solidFill>
                  <a:srgbClr val="000000"/>
                </a:solidFill>
                <a:latin typeface="Calibri" pitchFamily="34" charset="0"/>
                <a:cs typeface="Calibri" pitchFamily="34" charset="0"/>
              </a:rPr>
              <a:t>kayıtları</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576768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İSG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Değerlendirmesi Yönetmeliği-Aralık,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2013</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İşe </a:t>
            </a:r>
            <a:r>
              <a:rPr lang="tr-TR" sz="2000" i="1" dirty="0">
                <a:solidFill>
                  <a:srgbClr val="000000"/>
                </a:solidFill>
                <a:latin typeface="Calibri" pitchFamily="34" charset="0"/>
                <a:cs typeface="Calibri" pitchFamily="34" charset="0"/>
              </a:rPr>
              <a:t>başlamadan önce ilgili mevzuat gereği alınacak çalışma izin belgeleri</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İşyeri bina ve eklentileri</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İşyerinde meydana gelen ancak yaralanma/ölüme neden olmadığı halde işyeri ya da iş ekipmanının zarara uğramasına yol açan olaylara ilişkin kayıtlar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İşyerinde yürütülen faaliyetler ile iş ve işlemler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İşyerinin teftiş sonuçları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Kullanılan maddeler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Malzeme güvenlik bilgi formları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Meslek hastalığı </a:t>
            </a:r>
            <a:r>
              <a:rPr lang="tr-TR" sz="2000" i="1" dirty="0" smtClean="0">
                <a:solidFill>
                  <a:srgbClr val="000000"/>
                </a:solidFill>
                <a:latin typeface="Calibri" pitchFamily="34" charset="0"/>
                <a:cs typeface="Calibri" pitchFamily="34" charset="0"/>
              </a:rPr>
              <a:t>kayıtları</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13626055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İSG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 Değerlendirmesi Yönetmeliği-Aralık,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2013</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Organizasyon </a:t>
            </a:r>
            <a:r>
              <a:rPr lang="tr-TR" sz="2000" i="1" dirty="0">
                <a:solidFill>
                  <a:srgbClr val="000000"/>
                </a:solidFill>
                <a:latin typeface="Calibri" pitchFamily="34" charset="0"/>
                <a:cs typeface="Calibri" pitchFamily="34" charset="0"/>
              </a:rPr>
              <a:t>ve hiyerarşik yapı, görev, yetki ve sorumluluklar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Ortam ve kişisel maruziyet düzeyi ölçüm sonuçları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Ramak kala olay kayıtları</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Sağlık ve güvenlik planı ve patlamadan korunma dokümanı gibi belirli işyerlerinde hazırlanması gereken dokümanlar</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Üretim süreç ve teknikleri</a:t>
            </a: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Varsa daha önce yapılmış risk değerlendirmesi çalışmaları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23079711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 TANIMLAMA (BELİRLEME) «GİRDİLER»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marL="36000" algn="ctr">
              <a:spcAft>
                <a:spcPts val="0"/>
              </a:spcAft>
              <a:buClr>
                <a:srgbClr val="292929"/>
              </a:buClr>
              <a:defRPr/>
            </a:pPr>
            <a:r>
              <a:rPr lang="tr-TR" sz="2000" i="1" dirty="0" smtClean="0">
                <a:solidFill>
                  <a:srgbClr val="000000"/>
                </a:solidFill>
                <a:latin typeface="Calibri" pitchFamily="34" charset="0"/>
                <a:cs typeface="Calibri" pitchFamily="34" charset="0"/>
              </a:rPr>
              <a:t>Tanımlanan (belirlenen) </a:t>
            </a:r>
            <a:r>
              <a:rPr lang="tr-TR" sz="2000" i="1" dirty="0">
                <a:solidFill>
                  <a:srgbClr val="000000"/>
                </a:solidFill>
                <a:latin typeface="Calibri" pitchFamily="34" charset="0"/>
                <a:cs typeface="Calibri" pitchFamily="34" charset="0"/>
              </a:rPr>
              <a:t>tehlikelerle ilgili </a:t>
            </a:r>
            <a:r>
              <a:rPr lang="tr-TR" sz="2000" i="1" dirty="0" smtClean="0">
                <a:solidFill>
                  <a:srgbClr val="000000"/>
                </a:solidFill>
                <a:latin typeface="Calibri" pitchFamily="34" charset="0"/>
                <a:cs typeface="Calibri" pitchFamily="34" charset="0"/>
              </a:rPr>
              <a:t>olarak herhangi </a:t>
            </a:r>
            <a:r>
              <a:rPr lang="tr-TR" sz="2000" i="1" dirty="0">
                <a:solidFill>
                  <a:srgbClr val="000000"/>
                </a:solidFill>
                <a:latin typeface="Calibri" pitchFamily="34" charset="0"/>
                <a:cs typeface="Calibri" pitchFamily="34" charset="0"/>
              </a:rPr>
              <a:t>bir mevzuat</a:t>
            </a:r>
            <a:r>
              <a:rPr lang="tr-TR" sz="2000" i="1" dirty="0" smtClean="0">
                <a:solidFill>
                  <a:srgbClr val="000000"/>
                </a:solidFill>
                <a:latin typeface="Calibri" pitchFamily="34" charset="0"/>
                <a:cs typeface="Calibri" pitchFamily="34" charset="0"/>
              </a:rPr>
              <a:t>, standart</a:t>
            </a:r>
            <a:r>
              <a:rPr lang="tr-TR" sz="2000" i="1" dirty="0">
                <a:solidFill>
                  <a:srgbClr val="000000"/>
                </a:solidFill>
                <a:latin typeface="Calibri" pitchFamily="34" charset="0"/>
                <a:cs typeface="Calibri" pitchFamily="34" charset="0"/>
              </a:rPr>
              <a:t>, rehber veya madde güvenlik bilgi</a:t>
            </a:r>
          </a:p>
          <a:p>
            <a:pPr marL="36000" algn="ctr">
              <a:spcAft>
                <a:spcPts val="0"/>
              </a:spcAft>
              <a:buClr>
                <a:srgbClr val="292929"/>
              </a:buClr>
              <a:defRPr/>
            </a:pPr>
            <a:r>
              <a:rPr lang="tr-TR" sz="2000" i="1" dirty="0">
                <a:solidFill>
                  <a:srgbClr val="000000"/>
                </a:solidFill>
                <a:latin typeface="Calibri" pitchFamily="34" charset="0"/>
                <a:cs typeface="Calibri" pitchFamily="34" charset="0"/>
              </a:rPr>
              <a:t>formu var </a:t>
            </a:r>
            <a:r>
              <a:rPr lang="tr-TR" sz="2000" i="1" dirty="0" smtClean="0">
                <a:solidFill>
                  <a:srgbClr val="000000"/>
                </a:solidFill>
                <a:latin typeface="Calibri" pitchFamily="34" charset="0"/>
                <a:cs typeface="Calibri" pitchFamily="34" charset="0"/>
              </a:rPr>
              <a:t>mı?</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5651941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 KAYNAKLARI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İnsana (Kişiye) </a:t>
            </a:r>
            <a:r>
              <a:rPr lang="tr-TR" sz="2000" b="1" i="1" dirty="0">
                <a:solidFill>
                  <a:srgbClr val="000000"/>
                </a:solidFill>
                <a:latin typeface="Calibri" pitchFamily="34" charset="0"/>
                <a:cs typeface="Calibri" pitchFamily="34" charset="0"/>
              </a:rPr>
              <a:t>bağlı </a:t>
            </a:r>
            <a:r>
              <a:rPr lang="tr-TR" sz="2000" b="1" i="1" dirty="0" smtClean="0">
                <a:solidFill>
                  <a:srgbClr val="000000"/>
                </a:solidFill>
                <a:latin typeface="Calibri" pitchFamily="34" charset="0"/>
                <a:cs typeface="Calibri" pitchFamily="34" charset="0"/>
              </a:rPr>
              <a:t>faktörler (M)</a:t>
            </a:r>
            <a:endParaRPr lang="tr-TR" sz="2000" b="1"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Kullanılan makina/ekipman/donanımdan kaynaklanan </a:t>
            </a:r>
            <a:r>
              <a:rPr lang="tr-TR" sz="2000" b="1" i="1" dirty="0" smtClean="0">
                <a:solidFill>
                  <a:srgbClr val="000000"/>
                </a:solidFill>
                <a:latin typeface="Calibri" pitchFamily="34" charset="0"/>
                <a:cs typeface="Calibri" pitchFamily="34" charset="0"/>
              </a:rPr>
              <a:t>faktörler</a:t>
            </a:r>
            <a:r>
              <a:rPr lang="tr-TR" sz="2000" b="1" i="1" dirty="0">
                <a:solidFill>
                  <a:srgbClr val="000000"/>
                </a:solidFill>
                <a:latin typeface="Calibri" pitchFamily="34" charset="0"/>
                <a:cs typeface="Calibri" pitchFamily="34" charset="0"/>
              </a:rPr>
              <a:t> (M)</a:t>
            </a: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Çalışma ortamından (İş çevresinden) </a:t>
            </a:r>
            <a:r>
              <a:rPr lang="tr-TR" sz="2000" b="1" i="1" dirty="0">
                <a:solidFill>
                  <a:srgbClr val="000000"/>
                </a:solidFill>
                <a:latin typeface="Calibri" pitchFamily="34" charset="0"/>
                <a:cs typeface="Calibri" pitchFamily="34" charset="0"/>
              </a:rPr>
              <a:t>kaynaklı </a:t>
            </a:r>
            <a:r>
              <a:rPr lang="tr-TR" sz="2000" b="1" i="1" dirty="0" smtClean="0">
                <a:solidFill>
                  <a:srgbClr val="000000"/>
                </a:solidFill>
                <a:latin typeface="Calibri" pitchFamily="34" charset="0"/>
                <a:cs typeface="Calibri" pitchFamily="34" charset="0"/>
              </a:rPr>
              <a:t>faktörler</a:t>
            </a:r>
            <a:r>
              <a:rPr lang="tr-TR" sz="2000" b="1" i="1" dirty="0">
                <a:solidFill>
                  <a:srgbClr val="000000"/>
                </a:solidFill>
                <a:latin typeface="Calibri" pitchFamily="34" charset="0"/>
                <a:cs typeface="Calibri" pitchFamily="34" charset="0"/>
              </a:rPr>
              <a:t> (M)</a:t>
            </a: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Yönetim ve işlemlerden </a:t>
            </a:r>
            <a:r>
              <a:rPr lang="tr-TR" sz="2000" b="1" i="1" dirty="0">
                <a:solidFill>
                  <a:srgbClr val="000000"/>
                </a:solidFill>
                <a:latin typeface="Calibri" pitchFamily="34" charset="0"/>
                <a:cs typeface="Calibri" pitchFamily="34" charset="0"/>
              </a:rPr>
              <a:t>kaynaklı </a:t>
            </a:r>
            <a:r>
              <a:rPr lang="tr-TR" sz="2000" b="1" i="1" dirty="0" smtClean="0">
                <a:solidFill>
                  <a:srgbClr val="000000"/>
                </a:solidFill>
                <a:latin typeface="Calibri" pitchFamily="34" charset="0"/>
                <a:cs typeface="Calibri" pitchFamily="34" charset="0"/>
              </a:rPr>
              <a:t>faktörler </a:t>
            </a:r>
            <a:r>
              <a:rPr lang="tr-TR" sz="2000" b="1" i="1" dirty="0">
                <a:solidFill>
                  <a:srgbClr val="000000"/>
                </a:solidFill>
                <a:latin typeface="Calibri" pitchFamily="34" charset="0"/>
                <a:cs typeface="Calibri" pitchFamily="34" charset="0"/>
              </a:rPr>
              <a:t>(M)</a:t>
            </a: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Yapılan </a:t>
            </a:r>
            <a:r>
              <a:rPr lang="tr-TR" sz="2000" b="1" i="1" dirty="0">
                <a:solidFill>
                  <a:srgbClr val="000000"/>
                </a:solidFill>
                <a:latin typeface="Calibri" pitchFamily="34" charset="0"/>
                <a:cs typeface="Calibri" pitchFamily="34" charset="0"/>
              </a:rPr>
              <a:t>işten kaynaklanan faktörler</a:t>
            </a: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Kullanılan </a:t>
            </a:r>
            <a:r>
              <a:rPr lang="tr-TR" sz="2000" b="1" i="1" dirty="0">
                <a:solidFill>
                  <a:srgbClr val="000000"/>
                </a:solidFill>
                <a:latin typeface="Calibri" pitchFamily="34" charset="0"/>
                <a:cs typeface="Calibri" pitchFamily="34" charset="0"/>
              </a:rPr>
              <a:t>malzemeden kaynaklanan faktörler</a:t>
            </a: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37129664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a:solidFill>
                  <a:srgbClr val="000000"/>
                </a:solidFill>
                <a:latin typeface="Calibri" pitchFamily="34" charset="0"/>
                <a:cs typeface="Calibri" pitchFamily="34" charset="0"/>
              </a:rPr>
              <a:t>«İşyerinde var olan ya da dışarıdan gelebilecek, çalışanı veya işyerini etkileyebilecek zarar veya hasar verme </a:t>
            </a:r>
            <a:r>
              <a:rPr lang="tr-TR" sz="2000" b="1" i="1" dirty="0" smtClean="0">
                <a:solidFill>
                  <a:srgbClr val="000000"/>
                </a:solidFill>
                <a:latin typeface="Calibri" pitchFamily="34" charset="0"/>
                <a:cs typeface="Calibri" pitchFamily="34" charset="0"/>
              </a:rPr>
              <a:t>potansiyeli»</a:t>
            </a: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Yönetmeliği-Aralık-2013</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«Bir şeyin zarar </a:t>
            </a:r>
            <a:r>
              <a:rPr lang="tr-TR" sz="2000" b="1" i="1" dirty="0">
                <a:solidFill>
                  <a:srgbClr val="000000"/>
                </a:solidFill>
                <a:latin typeface="Calibri" pitchFamily="34" charset="0"/>
                <a:cs typeface="Calibri" pitchFamily="34" charset="0"/>
              </a:rPr>
              <a:t>veya hasar verme potansiyeli»</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Bir zarar, </a:t>
            </a:r>
            <a:r>
              <a:rPr lang="tr-TR" sz="2000" b="1" i="1" dirty="0" smtClean="0">
                <a:solidFill>
                  <a:srgbClr val="000000"/>
                </a:solidFill>
                <a:latin typeface="Calibri" pitchFamily="34" charset="0"/>
                <a:cs typeface="Calibri" pitchFamily="34" charset="0"/>
              </a:rPr>
              <a:t>hasar/yaralanma </a:t>
            </a:r>
            <a:r>
              <a:rPr lang="tr-TR" sz="2000" b="1" i="1" dirty="0">
                <a:solidFill>
                  <a:srgbClr val="000000"/>
                </a:solidFill>
                <a:latin typeface="Calibri" pitchFamily="34" charset="0"/>
                <a:cs typeface="Calibri" pitchFamily="34" charset="0"/>
              </a:rPr>
              <a:t>oluşturabilme potansiyeli</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«Bir </a:t>
            </a:r>
            <a:r>
              <a:rPr lang="tr-TR" sz="2000" b="1" i="1" dirty="0">
                <a:solidFill>
                  <a:srgbClr val="000000"/>
                </a:solidFill>
                <a:latin typeface="Calibri" pitchFamily="34" charset="0"/>
                <a:cs typeface="Calibri" pitchFamily="34" charset="0"/>
              </a:rPr>
              <a:t>olayın meydana gelme </a:t>
            </a:r>
            <a:r>
              <a:rPr lang="tr-TR" sz="2000" b="1" i="1" dirty="0" smtClean="0">
                <a:solidFill>
                  <a:srgbClr val="000000"/>
                </a:solidFill>
                <a:latin typeface="Calibri" pitchFamily="34" charset="0"/>
                <a:cs typeface="Calibri" pitchFamily="34" charset="0"/>
              </a:rPr>
              <a:t>olasılığı»</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(TDK Bilim </a:t>
            </a:r>
            <a:r>
              <a:rPr lang="tr-TR" sz="2000" i="1" dirty="0">
                <a:solidFill>
                  <a:srgbClr val="000000"/>
                </a:solidFill>
                <a:latin typeface="Calibri" pitchFamily="34" charset="0"/>
                <a:cs typeface="Calibri" pitchFamily="34" charset="0"/>
              </a:rPr>
              <a:t>ve Sanat Terimleri </a:t>
            </a:r>
            <a:r>
              <a:rPr lang="tr-TR" sz="2000" i="1" dirty="0" smtClean="0">
                <a:solidFill>
                  <a:srgbClr val="000000"/>
                </a:solidFill>
                <a:latin typeface="Calibri" pitchFamily="34" charset="0"/>
                <a:cs typeface="Calibri" pitchFamily="34" charset="0"/>
              </a:rPr>
              <a:t>Sözlüğü)</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35" name="Grup 34"/>
          <p:cNvGrpSpPr/>
          <p:nvPr/>
        </p:nvGrpSpPr>
        <p:grpSpPr>
          <a:xfrm>
            <a:off x="2657734" y="5427937"/>
            <a:ext cx="6162416" cy="663371"/>
            <a:chOff x="2644311" y="5451679"/>
            <a:chExt cx="6162416" cy="663371"/>
          </a:xfrm>
        </p:grpSpPr>
        <p:grpSp>
          <p:nvGrpSpPr>
            <p:cNvPr id="36" name="Group 51"/>
            <p:cNvGrpSpPr>
              <a:grpSpLocks/>
            </p:cNvGrpSpPr>
            <p:nvPr/>
          </p:nvGrpSpPr>
          <p:grpSpPr bwMode="auto">
            <a:xfrm>
              <a:off x="2644311" y="5451679"/>
              <a:ext cx="648968" cy="663371"/>
              <a:chOff x="1868" y="1082"/>
              <a:chExt cx="1942" cy="1942"/>
            </a:xfrm>
          </p:grpSpPr>
          <p:sp>
            <p:nvSpPr>
              <p:cNvPr id="38"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39"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40"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41"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42"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43"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44" name="Group 58"/>
              <p:cNvGrpSpPr>
                <a:grpSpLocks noChangeAspect="1"/>
              </p:cNvGrpSpPr>
              <p:nvPr/>
            </p:nvGrpSpPr>
            <p:grpSpPr bwMode="auto">
              <a:xfrm>
                <a:off x="2808" y="2807"/>
                <a:ext cx="62" cy="63"/>
                <a:chOff x="1684" y="2400"/>
                <a:chExt cx="41" cy="41"/>
              </a:xfrm>
            </p:grpSpPr>
            <p:sp>
              <p:nvSpPr>
                <p:cNvPr id="49"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50"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45" name="Group 61"/>
              <p:cNvGrpSpPr>
                <a:grpSpLocks noChangeAspect="1"/>
              </p:cNvGrpSpPr>
              <p:nvPr/>
            </p:nvGrpSpPr>
            <p:grpSpPr bwMode="auto">
              <a:xfrm>
                <a:off x="2808" y="1211"/>
                <a:ext cx="62" cy="63"/>
                <a:chOff x="1684" y="2400"/>
                <a:chExt cx="41" cy="41"/>
              </a:xfrm>
            </p:grpSpPr>
            <p:sp>
              <p:nvSpPr>
                <p:cNvPr id="47"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8"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46"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37"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Tehlike tanımı (2)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97261731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barn(inVertical)">
                                      <p:cBhvr>
                                        <p:cTn id="17"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2" name="Tablo 1"/>
          <p:cNvGraphicFramePr>
            <a:graphicFrameLocks noGrp="1"/>
          </p:cNvGraphicFramePr>
          <p:nvPr>
            <p:extLst>
              <p:ext uri="{D42A27DB-BD31-4B8C-83A1-F6EECF244321}">
                <p14:modId xmlns:p14="http://schemas.microsoft.com/office/powerpoint/2010/main" val="1625013367"/>
              </p:ext>
            </p:extLst>
          </p:nvPr>
        </p:nvGraphicFramePr>
        <p:xfrm>
          <a:off x="85061" y="1261551"/>
          <a:ext cx="8995144" cy="4604205"/>
        </p:xfrm>
        <a:graphic>
          <a:graphicData uri="http://schemas.openxmlformats.org/drawingml/2006/table">
            <a:tbl>
              <a:tblPr firstRow="1" bandRow="1">
                <a:tableStyleId>{5C22544A-7EE6-4342-B048-85BDC9FD1C3A}</a:tableStyleId>
              </a:tblPr>
              <a:tblGrid>
                <a:gridCol w="3249930"/>
                <a:gridCol w="5745214"/>
              </a:tblGrid>
              <a:tr h="652309">
                <a:tc gridSpan="2">
                  <a:txBody>
                    <a:bodyPr/>
                    <a:lstStyle/>
                    <a:p>
                      <a:pPr algn="ctr"/>
                      <a:r>
                        <a:rPr lang="tr-TR" sz="2800" dirty="0" smtClean="0">
                          <a:latin typeface="Calibri" pitchFamily="34" charset="0"/>
                          <a:cs typeface="Calibri" pitchFamily="34" charset="0"/>
                        </a:rPr>
                        <a:t>TEHLİKE BELİRLEMEDE [4M] MODELİ</a:t>
                      </a:r>
                      <a:endParaRPr lang="tr-TR" sz="2800" dirty="0">
                        <a:latin typeface="Calibri" pitchFamily="34" charset="0"/>
                        <a:cs typeface="Calibri" pitchFamily="34" charset="0"/>
                      </a:endParaRPr>
                    </a:p>
                  </a:txBody>
                  <a:tcPr anchor="ctr">
                    <a:solidFill>
                      <a:schemeClr val="bg1">
                        <a:lumMod val="50000"/>
                      </a:schemeClr>
                    </a:solidFill>
                  </a:tcPr>
                </a:tc>
                <a:tc hMerge="1">
                  <a:txBody>
                    <a:bodyPr/>
                    <a:lstStyle/>
                    <a:p>
                      <a:endParaRPr lang="tr-TR" dirty="0"/>
                    </a:p>
                  </a:txBody>
                  <a:tcPr anchor="ctr">
                    <a:solidFill>
                      <a:schemeClr val="bg2">
                        <a:lumMod val="60000"/>
                        <a:lumOff val="40000"/>
                      </a:schemeClr>
                    </a:solidFill>
                  </a:tcPr>
                </a:tc>
              </a:tr>
              <a:tr h="987974">
                <a:tc>
                  <a:txBody>
                    <a:bodyPr/>
                    <a:lstStyle/>
                    <a:p>
                      <a:r>
                        <a:rPr lang="tr-TR" sz="2800" b="1" dirty="0" smtClean="0">
                          <a:solidFill>
                            <a:srgbClr val="FF0000"/>
                          </a:solidFill>
                          <a:latin typeface="Calibri" pitchFamily="34" charset="0"/>
                          <a:cs typeface="Calibri" pitchFamily="34" charset="0"/>
                        </a:rPr>
                        <a:t>M</a:t>
                      </a:r>
                      <a:r>
                        <a:rPr lang="tr-TR" sz="2000" b="1" dirty="0" smtClean="0">
                          <a:latin typeface="Calibri" pitchFamily="34" charset="0"/>
                          <a:cs typeface="Calibri" pitchFamily="34" charset="0"/>
                        </a:rPr>
                        <a:t>an</a:t>
                      </a:r>
                      <a:r>
                        <a:rPr lang="tr-TR" sz="2000" b="1" baseline="0" dirty="0" smtClean="0">
                          <a:latin typeface="Calibri" pitchFamily="34" charset="0"/>
                          <a:cs typeface="Calibri" pitchFamily="34" charset="0"/>
                        </a:rPr>
                        <a:t> (İnsan)</a:t>
                      </a:r>
                      <a:endParaRPr lang="tr-TR" sz="2000" b="1" dirty="0">
                        <a:latin typeface="Calibri" pitchFamily="34" charset="0"/>
                        <a:cs typeface="Calibri" pitchFamily="34" charset="0"/>
                      </a:endParaRPr>
                    </a:p>
                  </a:txBody>
                  <a:tcPr anchor="ctr">
                    <a:solidFill>
                      <a:srgbClr val="D3DFE9"/>
                    </a:solidFill>
                  </a:tcPr>
                </a:tc>
                <a:tc>
                  <a:txBody>
                    <a:bodyPr/>
                    <a:lstStyle/>
                    <a:p>
                      <a:r>
                        <a:rPr lang="tr-TR" sz="2000" i="1" dirty="0" smtClean="0">
                          <a:latin typeface="Calibri" pitchFamily="34" charset="0"/>
                          <a:cs typeface="Calibri" pitchFamily="34" charset="0"/>
                        </a:rPr>
                        <a:t>Tehlikeli davranışlar (Aceleci</a:t>
                      </a:r>
                      <a:r>
                        <a:rPr lang="tr-TR" sz="2000" i="1" baseline="0" dirty="0" smtClean="0">
                          <a:latin typeface="Calibri" pitchFamily="34" charset="0"/>
                          <a:cs typeface="Calibri" pitchFamily="34" charset="0"/>
                        </a:rPr>
                        <a:t> ve</a:t>
                      </a:r>
                      <a:r>
                        <a:rPr lang="tr-TR" sz="2000" i="1" dirty="0" smtClean="0">
                          <a:latin typeface="Calibri" pitchFamily="34" charset="0"/>
                          <a:cs typeface="Calibri" pitchFamily="34" charset="0"/>
                        </a:rPr>
                        <a:t> dikkatsiz çalışma)</a:t>
                      </a:r>
                    </a:p>
                    <a:p>
                      <a:r>
                        <a:rPr lang="tr-TR" sz="2000" i="1" dirty="0" smtClean="0">
                          <a:latin typeface="Calibri" pitchFamily="34" charset="0"/>
                          <a:cs typeface="Calibri" pitchFamily="34" charset="0"/>
                        </a:rPr>
                        <a:t>Fizyolojik faktörler (Görme</a:t>
                      </a:r>
                      <a:r>
                        <a:rPr lang="tr-TR" sz="2000" i="1" baseline="0" dirty="0" smtClean="0">
                          <a:latin typeface="Calibri" pitchFamily="34" charset="0"/>
                          <a:cs typeface="Calibri" pitchFamily="34" charset="0"/>
                        </a:rPr>
                        <a:t> ve </a:t>
                      </a:r>
                      <a:r>
                        <a:rPr lang="tr-TR" sz="2000" i="1" dirty="0" smtClean="0">
                          <a:latin typeface="Calibri" pitchFamily="34" charset="0"/>
                          <a:cs typeface="Calibri" pitchFamily="34" charset="0"/>
                        </a:rPr>
                        <a:t>duymada eksiklik)</a:t>
                      </a:r>
                    </a:p>
                  </a:txBody>
                  <a:tcPr anchor="ctr">
                    <a:solidFill>
                      <a:srgbClr val="D3DFE9"/>
                    </a:solidFill>
                  </a:tcPr>
                </a:tc>
              </a:tr>
              <a:tr h="987974">
                <a:tc>
                  <a:txBody>
                    <a:bodyPr/>
                    <a:lstStyle/>
                    <a:p>
                      <a:r>
                        <a:rPr lang="tr-TR" sz="2800" b="1" dirty="0" smtClean="0">
                          <a:solidFill>
                            <a:srgbClr val="FF0000"/>
                          </a:solidFill>
                          <a:latin typeface="Calibri" pitchFamily="34" charset="0"/>
                          <a:cs typeface="Calibri" pitchFamily="34" charset="0"/>
                        </a:rPr>
                        <a:t>M</a:t>
                      </a:r>
                      <a:r>
                        <a:rPr lang="tr-TR" sz="2000" b="1" dirty="0" smtClean="0">
                          <a:latin typeface="Calibri" pitchFamily="34" charset="0"/>
                          <a:cs typeface="Calibri" pitchFamily="34" charset="0"/>
                        </a:rPr>
                        <a:t>achine (Makine-Ekipman)</a:t>
                      </a:r>
                      <a:endParaRPr lang="tr-TR" sz="2000" b="1" dirty="0">
                        <a:latin typeface="Calibri" pitchFamily="34" charset="0"/>
                        <a:cs typeface="Calibri" pitchFamily="34" charset="0"/>
                      </a:endParaRPr>
                    </a:p>
                  </a:txBody>
                  <a:tcPr anchor="ctr">
                    <a:solidFill>
                      <a:srgbClr val="F2F4F4"/>
                    </a:solidFill>
                  </a:tcPr>
                </a:tc>
                <a:tc>
                  <a:txBody>
                    <a:bodyPr/>
                    <a:lstStyle/>
                    <a:p>
                      <a:r>
                        <a:rPr lang="tr-TR" sz="2000" i="1" dirty="0" smtClean="0">
                          <a:latin typeface="Calibri" pitchFamily="34" charset="0"/>
                          <a:cs typeface="Calibri" pitchFamily="34" charset="0"/>
                        </a:rPr>
                        <a:t>Fiziksel kusurlar (Uygun olmayan, koruyucusuz makine ve ekipmanlar) </a:t>
                      </a:r>
                      <a:endParaRPr lang="tr-TR" sz="2000" i="1" dirty="0">
                        <a:latin typeface="Calibri" pitchFamily="34" charset="0"/>
                        <a:cs typeface="Calibri" pitchFamily="34" charset="0"/>
                      </a:endParaRPr>
                    </a:p>
                  </a:txBody>
                  <a:tcPr anchor="ctr">
                    <a:solidFill>
                      <a:srgbClr val="F2F4F4"/>
                    </a:solidFill>
                  </a:tcPr>
                </a:tc>
              </a:tr>
              <a:tr h="987974">
                <a:tc>
                  <a:txBody>
                    <a:bodyPr/>
                    <a:lstStyle/>
                    <a:p>
                      <a:r>
                        <a:rPr lang="tr-TR" sz="2800" b="1" dirty="0" smtClean="0">
                          <a:solidFill>
                            <a:srgbClr val="FF0000"/>
                          </a:solidFill>
                          <a:latin typeface="Calibri" pitchFamily="34" charset="0"/>
                          <a:cs typeface="Calibri" pitchFamily="34" charset="0"/>
                        </a:rPr>
                        <a:t>M</a:t>
                      </a:r>
                      <a:r>
                        <a:rPr lang="tr-TR" sz="2000" b="1" dirty="0" smtClean="0">
                          <a:latin typeface="Calibri" pitchFamily="34" charset="0"/>
                          <a:cs typeface="Calibri" pitchFamily="34" charset="0"/>
                        </a:rPr>
                        <a:t>edia (Ortam-Çevre)</a:t>
                      </a:r>
                      <a:endParaRPr lang="tr-TR" sz="2000" b="1" dirty="0">
                        <a:latin typeface="Calibri" pitchFamily="34" charset="0"/>
                        <a:cs typeface="Calibri" pitchFamily="34" charset="0"/>
                      </a:endParaRPr>
                    </a:p>
                  </a:txBody>
                  <a:tcPr anchor="ctr">
                    <a:solidFill>
                      <a:srgbClr val="D3DFEA"/>
                    </a:solidFill>
                  </a:tcPr>
                </a:tc>
                <a:tc>
                  <a:txBody>
                    <a:bodyPr/>
                    <a:lstStyle/>
                    <a:p>
                      <a:r>
                        <a:rPr lang="tr-TR" sz="2000" i="1" dirty="0" smtClean="0">
                          <a:latin typeface="Calibri" pitchFamily="34" charset="0"/>
                          <a:cs typeface="Calibri" pitchFamily="34" charset="0"/>
                        </a:rPr>
                        <a:t>Ergonomik faktörler (Sıcaklık, nem, gürültü, toz, çalışma pozisyonu)</a:t>
                      </a:r>
                    </a:p>
                  </a:txBody>
                  <a:tcPr anchor="ctr">
                    <a:solidFill>
                      <a:srgbClr val="D3DFEA"/>
                    </a:solidFill>
                  </a:tcPr>
                </a:tc>
              </a:tr>
              <a:tr h="987974">
                <a:tc>
                  <a:txBody>
                    <a:bodyPr/>
                    <a:lstStyle/>
                    <a:p>
                      <a:r>
                        <a:rPr lang="tr-TR" sz="2800" b="1" dirty="0" smtClean="0">
                          <a:solidFill>
                            <a:srgbClr val="FF0000"/>
                          </a:solidFill>
                          <a:latin typeface="Calibri" pitchFamily="34" charset="0"/>
                          <a:cs typeface="Calibri" pitchFamily="34" charset="0"/>
                        </a:rPr>
                        <a:t>M</a:t>
                      </a:r>
                      <a:r>
                        <a:rPr lang="tr-TR" sz="2000" b="1" dirty="0" smtClean="0">
                          <a:latin typeface="Calibri" pitchFamily="34" charset="0"/>
                          <a:cs typeface="Calibri" pitchFamily="34" charset="0"/>
                        </a:rPr>
                        <a:t>anagement (Yönetim)</a:t>
                      </a:r>
                      <a:endParaRPr lang="tr-TR" sz="2000" b="1" dirty="0">
                        <a:latin typeface="Calibri" pitchFamily="34" charset="0"/>
                        <a:cs typeface="Calibri" pitchFamily="34" charset="0"/>
                      </a:endParaRPr>
                    </a:p>
                  </a:txBody>
                  <a:tcPr anchor="ctr">
                    <a:solidFill>
                      <a:srgbClr val="F2F4F4"/>
                    </a:solidFill>
                  </a:tcPr>
                </a:tc>
                <a:tc>
                  <a:txBody>
                    <a:bodyPr/>
                    <a:lstStyle/>
                    <a:p>
                      <a:r>
                        <a:rPr lang="tr-TR" sz="2000" i="1" dirty="0" smtClean="0">
                          <a:latin typeface="Calibri" pitchFamily="34" charset="0"/>
                          <a:cs typeface="Calibri" pitchFamily="34" charset="0"/>
                        </a:rPr>
                        <a:t>Yönetimsel faktörler (Yetersiz prosedürler, talimatlar ve iş organizasyonları)</a:t>
                      </a:r>
                    </a:p>
                  </a:txBody>
                  <a:tcPr anchor="ctr">
                    <a:solidFill>
                      <a:srgbClr val="F2F4F4"/>
                    </a:solidFill>
                  </a:tcPr>
                </a:tc>
              </a:tr>
            </a:tbl>
          </a:graphicData>
        </a:graphic>
      </p:graphicFrame>
    </p:spTree>
    <p:extLst>
      <p:ext uri="{BB962C8B-B14F-4D97-AF65-F5344CB8AC3E}">
        <p14:creationId xmlns:p14="http://schemas.microsoft.com/office/powerpoint/2010/main" val="2460427401"/>
      </p:ext>
    </p:extLst>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İNSANA (KİŞİYE) BAĞLI TEHLİKE KAYNAKLARI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Psikolojik Nedenli; (Unutkanlık</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sıkıntı, üzüntü, keder</a:t>
            </a:r>
            <a:r>
              <a:rPr lang="tr-TR" sz="2000" b="1" i="1" dirty="0">
                <a:solidFill>
                  <a:srgbClr val="000000"/>
                </a:solidFill>
                <a:latin typeface="Calibri" pitchFamily="34" charset="0"/>
                <a:cs typeface="Calibri" pitchFamily="34" charset="0"/>
              </a:rPr>
              <a:t>, çevre etkileri, istem dışı davranış, ihmalci davranış, hatalı davranış vb</a:t>
            </a:r>
            <a:r>
              <a:rPr lang="tr-TR" sz="2000" b="1" i="1" dirty="0" smtClean="0">
                <a:solidFill>
                  <a:srgbClr val="000000"/>
                </a:solidFill>
                <a:latin typeface="Calibri" pitchFamily="34" charset="0"/>
                <a:cs typeface="Calibri" pitchFamily="34" charset="0"/>
              </a:rPr>
              <a:t>.)          </a:t>
            </a:r>
            <a:endParaRPr lang="tr-TR" sz="2000" b="1" i="1" dirty="0">
              <a:solidFill>
                <a:srgbClr val="000000"/>
              </a:solidFill>
              <a:latin typeface="Calibri" pitchFamily="34" charset="0"/>
              <a:cs typeface="Calibri" pitchFamily="34" charset="0"/>
            </a:endParaRPr>
          </a:p>
          <a:p>
            <a:pPr marL="36000">
              <a:spcAft>
                <a:spcPts val="0"/>
              </a:spcAft>
              <a:buClr>
                <a:srgbClr val="292929"/>
              </a:buClr>
              <a:defRPr/>
            </a:pPr>
            <a:r>
              <a:rPr lang="tr-TR" sz="1000" b="1" i="1" dirty="0" smtClean="0">
                <a:solidFill>
                  <a:srgbClr val="000000"/>
                </a:solidFill>
                <a:latin typeface="Calibri" pitchFamily="34" charset="0"/>
                <a:cs typeface="Calibri" pitchFamily="34" charset="0"/>
              </a:rPr>
              <a:t>                        </a:t>
            </a:r>
            <a:endParaRPr lang="tr-TR" sz="1000" b="1"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Fiziksel Nedenli; (Yorgunluk</a:t>
            </a:r>
            <a:r>
              <a:rPr lang="tr-TR" sz="2000" b="1" i="1" dirty="0">
                <a:solidFill>
                  <a:srgbClr val="000000"/>
                </a:solidFill>
                <a:latin typeface="Calibri" pitchFamily="34" charset="0"/>
                <a:cs typeface="Calibri" pitchFamily="34" charset="0"/>
              </a:rPr>
              <a:t>, uykusuzluk</a:t>
            </a:r>
            <a:r>
              <a:rPr lang="tr-TR" sz="2000" b="1" i="1" dirty="0" smtClean="0">
                <a:solidFill>
                  <a:srgbClr val="000000"/>
                </a:solidFill>
                <a:latin typeface="Calibri" pitchFamily="34" charset="0"/>
                <a:cs typeface="Calibri" pitchFamily="34" charset="0"/>
              </a:rPr>
              <a:t>, alkol</a:t>
            </a:r>
            <a:r>
              <a:rPr lang="tr-TR" sz="2000" b="1" i="1" dirty="0">
                <a:solidFill>
                  <a:srgbClr val="000000"/>
                </a:solidFill>
                <a:latin typeface="Calibri" pitchFamily="34" charset="0"/>
                <a:cs typeface="Calibri" pitchFamily="34" charset="0"/>
              </a:rPr>
              <a:t>, hastalık vb</a:t>
            </a:r>
            <a:r>
              <a:rPr lang="tr-TR" sz="2000" b="1" i="1" dirty="0" smtClean="0">
                <a:solidFill>
                  <a:srgbClr val="000000"/>
                </a:solidFill>
                <a:latin typeface="Calibri" pitchFamily="34" charset="0"/>
                <a:cs typeface="Calibri" pitchFamily="34" charset="0"/>
              </a:rPr>
              <a:t>.)</a:t>
            </a:r>
          </a:p>
          <a:p>
            <a:pPr marL="324000" indent="-288000">
              <a:spcAft>
                <a:spcPts val="0"/>
              </a:spcAft>
              <a:buClr>
                <a:srgbClr val="292929"/>
              </a:buClr>
              <a:buFont typeface="Wingdings" pitchFamily="2" charset="2"/>
              <a:buChar char="ü"/>
              <a:defRPr/>
            </a:pPr>
            <a:endParaRPr lang="tr-TR" sz="1000" b="1"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İşyeri Nedenli; (İnsan </a:t>
            </a:r>
            <a:r>
              <a:rPr lang="tr-TR" sz="2000" b="1" i="1" dirty="0">
                <a:solidFill>
                  <a:srgbClr val="000000"/>
                </a:solidFill>
                <a:latin typeface="Calibri" pitchFamily="34" charset="0"/>
                <a:cs typeface="Calibri" pitchFamily="34" charset="0"/>
              </a:rPr>
              <a:t>ilişkileri, takım çalışması, iletişim vb</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marL="36000">
              <a:spcAft>
                <a:spcPts val="0"/>
              </a:spcAft>
              <a:buClr>
                <a:srgbClr val="292929"/>
              </a:buClr>
              <a:defRPr/>
            </a:pPr>
            <a:endParaRPr lang="tr-TR" sz="1400" b="1" i="1" dirty="0" smtClean="0">
              <a:solidFill>
                <a:srgbClr val="000000"/>
              </a:solidFill>
              <a:latin typeface="Calibri" pitchFamily="34" charset="0"/>
              <a:cs typeface="Calibri" pitchFamily="34" charset="0"/>
            </a:endParaRPr>
          </a:p>
          <a:p>
            <a:pPr marL="36000" algn="ctr">
              <a:spcAft>
                <a:spcPts val="0"/>
              </a:spcAft>
              <a:buClr>
                <a:srgbClr val="292929"/>
              </a:buClr>
              <a:defRPr/>
            </a:pPr>
            <a:r>
              <a:rPr lang="tr-TR" sz="2000" i="1" dirty="0" smtClean="0">
                <a:solidFill>
                  <a:srgbClr val="000000"/>
                </a:solidFill>
                <a:latin typeface="Calibri" pitchFamily="34" charset="0"/>
                <a:cs typeface="Calibri" pitchFamily="34" charset="0"/>
              </a:rPr>
              <a:t>«Deneyim</a:t>
            </a:r>
            <a:r>
              <a:rPr lang="tr-TR" sz="2000" i="1" dirty="0">
                <a:solidFill>
                  <a:srgbClr val="000000"/>
                </a:solidFill>
                <a:latin typeface="Calibri" pitchFamily="34" charset="0"/>
                <a:cs typeface="Calibri" pitchFamily="34" charset="0"/>
              </a:rPr>
              <a:t>, eğitim, sağlık düzeyi, bedensel yetersizlikler, işi yapan dışındakilerin </a:t>
            </a:r>
            <a:r>
              <a:rPr lang="tr-TR" sz="2000" i="1" dirty="0" smtClean="0">
                <a:solidFill>
                  <a:srgbClr val="000000"/>
                </a:solidFill>
                <a:latin typeface="Calibri" pitchFamily="34" charset="0"/>
                <a:cs typeface="Calibri" pitchFamily="34" charset="0"/>
              </a:rPr>
              <a:t>etkilenmesi»</a:t>
            </a:r>
            <a:endParaRPr lang="tr-TR" sz="2000"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M</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393107115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MAKİNE-EKİPMAN-DONANIMA BAĞLI TEHLİKELER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Bakımsızlık</a:t>
            </a:r>
            <a:endParaRPr lang="tr-TR" sz="2000" b="1" i="1" dirty="0">
              <a:solidFill>
                <a:srgbClr val="000000"/>
              </a:solidFill>
              <a:latin typeface="Calibri" pitchFamily="34" charset="0"/>
              <a:cs typeface="Calibri" pitchFamily="34" charset="0"/>
            </a:endParaRP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Kontrolsüzlük</a:t>
            </a:r>
            <a:endParaRPr lang="tr-TR" sz="2000" b="1" i="1" dirty="0">
              <a:solidFill>
                <a:srgbClr val="000000"/>
              </a:solidFill>
              <a:latin typeface="Calibri" pitchFamily="34" charset="0"/>
              <a:cs typeface="Calibri" pitchFamily="34" charset="0"/>
            </a:endParaRP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Yıpranma</a:t>
            </a:r>
            <a:endParaRPr lang="tr-TR" sz="2000" b="1" i="1" dirty="0">
              <a:solidFill>
                <a:srgbClr val="000000"/>
              </a:solidFill>
              <a:latin typeface="Calibri" pitchFamily="34" charset="0"/>
              <a:cs typeface="Calibri" pitchFamily="34" charset="0"/>
            </a:endParaRP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Koruyucuların </a:t>
            </a:r>
            <a:r>
              <a:rPr lang="tr-TR" sz="2000" b="1" i="1" dirty="0">
                <a:solidFill>
                  <a:srgbClr val="000000"/>
                </a:solidFill>
                <a:latin typeface="Calibri" pitchFamily="34" charset="0"/>
                <a:cs typeface="Calibri" pitchFamily="34" charset="0"/>
              </a:rPr>
              <a:t>olmaması</a:t>
            </a: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Eski teknoloji</a:t>
            </a: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Hatalı yerleşim</a:t>
            </a:r>
          </a:p>
          <a:p>
            <a:pPr marL="781200" lvl="1" indent="-288000">
              <a:spcAft>
                <a:spcPts val="0"/>
              </a:spcAft>
              <a:buClr>
                <a:srgbClr val="292929"/>
              </a:buClr>
              <a:buFont typeface="Wingdings" pitchFamily="2" charset="2"/>
              <a:buChar char="ü"/>
              <a:defRPr/>
            </a:pPr>
            <a:r>
              <a:rPr lang="tr-TR" sz="2000" b="1" i="1" dirty="0" smtClean="0">
                <a:solidFill>
                  <a:srgbClr val="000000"/>
                </a:solidFill>
                <a:latin typeface="Calibri" pitchFamily="34" charset="0"/>
                <a:cs typeface="Calibri" pitchFamily="34" charset="0"/>
              </a:rPr>
              <a:t>Yetersiz koordinasyon</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M</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5302403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ÇALIŞMA ORTAMINA (İŞ ÇEVRESİNE) BAĞLI TEHLİKELER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493200" indent="-324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İç Çevre Unsurları: </a:t>
            </a:r>
            <a:r>
              <a:rPr lang="tr-TR" sz="2000" i="1" dirty="0">
                <a:solidFill>
                  <a:srgbClr val="000000"/>
                </a:solidFill>
                <a:latin typeface="Calibri" pitchFamily="34" charset="0"/>
                <a:cs typeface="Calibri" pitchFamily="34" charset="0"/>
              </a:rPr>
              <a:t>Çalışanı </a:t>
            </a:r>
            <a:r>
              <a:rPr lang="tr-TR" sz="2000" i="1" dirty="0" smtClean="0">
                <a:solidFill>
                  <a:srgbClr val="000000"/>
                </a:solidFill>
                <a:latin typeface="Calibri" pitchFamily="34" charset="0"/>
                <a:cs typeface="Calibri" pitchFamily="34" charset="0"/>
              </a:rPr>
              <a:t>etkileyebilecek maddi olan (sıcaklık, nem, aydınlatma, gürültü, toz, zemin, giriş-çıkışlar, korkuluklar, merdiven vb.) olmayan tüm şartlar</a:t>
            </a:r>
            <a:endParaRPr lang="tr-TR" sz="2000" i="1" dirty="0">
              <a:solidFill>
                <a:srgbClr val="000000"/>
              </a:solidFill>
              <a:latin typeface="Calibri" pitchFamily="34" charset="0"/>
              <a:cs typeface="Calibri" pitchFamily="34" charset="0"/>
            </a:endParaRPr>
          </a:p>
          <a:p>
            <a:pPr marL="493200" indent="-324000">
              <a:spcAft>
                <a:spcPts val="0"/>
              </a:spcAft>
              <a:buClr>
                <a:srgbClr val="292929"/>
              </a:buClr>
              <a:buFont typeface="+mj-lt"/>
              <a:buAutoNum type="arabicPeriod"/>
              <a:defRPr/>
            </a:pPr>
            <a:endParaRPr lang="tr-TR" sz="2000" i="1" dirty="0" smtClean="0">
              <a:solidFill>
                <a:srgbClr val="000000"/>
              </a:solidFill>
              <a:latin typeface="Calibri" pitchFamily="34" charset="0"/>
              <a:cs typeface="Calibri" pitchFamily="34" charset="0"/>
            </a:endParaRPr>
          </a:p>
          <a:p>
            <a:pPr marL="493200"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Dış </a:t>
            </a:r>
            <a:r>
              <a:rPr lang="tr-TR" sz="2000" b="1" i="1" dirty="0">
                <a:solidFill>
                  <a:srgbClr val="000000"/>
                </a:solidFill>
                <a:latin typeface="Calibri" pitchFamily="34" charset="0"/>
                <a:cs typeface="Calibri" pitchFamily="34" charset="0"/>
              </a:rPr>
              <a:t>Çevre Unsurları: </a:t>
            </a:r>
            <a:r>
              <a:rPr lang="tr-TR" sz="2000" i="1" dirty="0" smtClean="0">
                <a:solidFill>
                  <a:srgbClr val="000000"/>
                </a:solidFill>
                <a:latin typeface="Calibri" pitchFamily="34" charset="0"/>
                <a:cs typeface="Calibri" pitchFamily="34" charset="0"/>
              </a:rPr>
              <a:t>Jeolojik </a:t>
            </a:r>
            <a:r>
              <a:rPr lang="tr-TR" sz="2000" i="1" dirty="0">
                <a:solidFill>
                  <a:srgbClr val="000000"/>
                </a:solidFill>
                <a:latin typeface="Calibri" pitchFamily="34" charset="0"/>
                <a:cs typeface="Calibri" pitchFamily="34" charset="0"/>
              </a:rPr>
              <a:t>riskler (</a:t>
            </a:r>
            <a:r>
              <a:rPr lang="tr-TR" sz="2000" i="1" dirty="0" smtClean="0">
                <a:solidFill>
                  <a:srgbClr val="000000"/>
                </a:solidFill>
                <a:latin typeface="Calibri" pitchFamily="34" charset="0"/>
                <a:cs typeface="Calibri" pitchFamily="34" charset="0"/>
              </a:rPr>
              <a:t>deprem vb.), coğrafi </a:t>
            </a:r>
            <a:r>
              <a:rPr lang="tr-TR" sz="2000" i="1" dirty="0">
                <a:solidFill>
                  <a:srgbClr val="000000"/>
                </a:solidFill>
                <a:latin typeface="Calibri" pitchFamily="34" charset="0"/>
                <a:cs typeface="Calibri" pitchFamily="34" charset="0"/>
              </a:rPr>
              <a:t>riskler (</a:t>
            </a:r>
            <a:r>
              <a:rPr lang="tr-TR" sz="2000" b="1" i="1" dirty="0">
                <a:solidFill>
                  <a:srgbClr val="000000"/>
                </a:solidFill>
                <a:latin typeface="Calibri" pitchFamily="34" charset="0"/>
                <a:cs typeface="Calibri" pitchFamily="34" charset="0"/>
              </a:rPr>
              <a:t>sel</a:t>
            </a:r>
            <a:r>
              <a:rPr lang="tr-TR" sz="2000" i="1" dirty="0">
                <a:solidFill>
                  <a:srgbClr val="000000"/>
                </a:solidFill>
                <a:latin typeface="Calibri" pitchFamily="34" charset="0"/>
                <a:cs typeface="Calibri" pitchFamily="34" charset="0"/>
              </a:rPr>
              <a:t>, vb.), </a:t>
            </a:r>
            <a:r>
              <a:rPr lang="tr-TR" sz="2000" i="1" dirty="0" smtClean="0">
                <a:solidFill>
                  <a:srgbClr val="000000"/>
                </a:solidFill>
                <a:latin typeface="Calibri" pitchFamily="34" charset="0"/>
                <a:cs typeface="Calibri" pitchFamily="34" charset="0"/>
              </a:rPr>
              <a:t>atmosferik riskler </a:t>
            </a:r>
            <a:r>
              <a:rPr lang="tr-TR" sz="2000" i="1" dirty="0">
                <a:solidFill>
                  <a:srgbClr val="000000"/>
                </a:solidFill>
                <a:latin typeface="Calibri" pitchFamily="34" charset="0"/>
                <a:cs typeface="Calibri" pitchFamily="34" charset="0"/>
              </a:rPr>
              <a:t>(don, fırtına, çevre işyerlerinden </a:t>
            </a:r>
            <a:r>
              <a:rPr lang="tr-TR" sz="2000" i="1" dirty="0" smtClean="0">
                <a:solidFill>
                  <a:srgbClr val="000000"/>
                </a:solidFill>
                <a:latin typeface="Calibri" pitchFamily="34" charset="0"/>
                <a:cs typeface="Calibri" pitchFamily="34" charset="0"/>
              </a:rPr>
              <a:t>gelen gazlar</a:t>
            </a:r>
            <a:r>
              <a:rPr lang="tr-TR" sz="2000" i="1" dirty="0">
                <a:solidFill>
                  <a:srgbClr val="000000"/>
                </a:solidFill>
                <a:latin typeface="Calibri" pitchFamily="34" charset="0"/>
                <a:cs typeface="Calibri" pitchFamily="34" charset="0"/>
              </a:rPr>
              <a:t>), çevreden gelen </a:t>
            </a:r>
            <a:r>
              <a:rPr lang="tr-TR" sz="2000" i="1" dirty="0" smtClean="0">
                <a:solidFill>
                  <a:srgbClr val="000000"/>
                </a:solidFill>
                <a:latin typeface="Calibri" pitchFamily="34" charset="0"/>
                <a:cs typeface="Calibri" pitchFamily="34" charset="0"/>
              </a:rPr>
              <a:t>biyolojik, kimyasal riskler,</a:t>
            </a:r>
          </a:p>
          <a:p>
            <a:pPr marL="324000" indent="-288000">
              <a:spcAft>
                <a:spcPts val="0"/>
              </a:spcAft>
              <a:buClr>
                <a:srgbClr val="292929"/>
              </a:buClr>
              <a:buFont typeface="Wingdings" pitchFamily="2" charset="2"/>
              <a:buChar char="ü"/>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M</a:t>
            </a:r>
            <a:endParaRPr lang="tr-TR" sz="2800" b="1" dirty="0">
              <a:solidFill>
                <a:srgbClr val="000000"/>
              </a:solidFill>
              <a:latin typeface="Cambria" pitchFamily="18" charset="0"/>
            </a:endParaRPr>
          </a:p>
        </p:txBody>
      </p:sp>
      <p:grpSp>
        <p:nvGrpSpPr>
          <p:cNvPr id="18" name="Grup 17"/>
          <p:cNvGrpSpPr/>
          <p:nvPr/>
        </p:nvGrpSpPr>
        <p:grpSpPr>
          <a:xfrm>
            <a:off x="2657734" y="5427937"/>
            <a:ext cx="6162416" cy="663371"/>
            <a:chOff x="2644311" y="5451679"/>
            <a:chExt cx="6162416" cy="663371"/>
          </a:xfrm>
        </p:grpSpPr>
        <p:grpSp>
          <p:nvGrpSpPr>
            <p:cNvPr id="19" name="Group 51"/>
            <p:cNvGrpSpPr>
              <a:grpSpLocks/>
            </p:cNvGrpSpPr>
            <p:nvPr/>
          </p:nvGrpSpPr>
          <p:grpSpPr bwMode="auto">
            <a:xfrm>
              <a:off x="2644311" y="5451679"/>
              <a:ext cx="648968" cy="663371"/>
              <a:chOff x="1868" y="1082"/>
              <a:chExt cx="1942" cy="1942"/>
            </a:xfrm>
          </p:grpSpPr>
          <p:sp>
            <p:nvSpPr>
              <p:cNvPr id="21"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2"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4"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8"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9"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0"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0"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İşyerinden kaynaklanan-kaynaklanmayan</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32222855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YÖNTEMLERE VE SÜRECE BAĞLI TEHLİKELER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Süreçler </a:t>
            </a:r>
            <a:r>
              <a:rPr lang="tr-TR" sz="2000" i="1" dirty="0">
                <a:solidFill>
                  <a:srgbClr val="000000"/>
                </a:solidFill>
                <a:latin typeface="Calibri" pitchFamily="34" charset="0"/>
                <a:cs typeface="Calibri" pitchFamily="34" charset="0"/>
              </a:rPr>
              <a:t>– Alt </a:t>
            </a:r>
            <a:r>
              <a:rPr lang="tr-TR" sz="2000" i="1" dirty="0" smtClean="0">
                <a:solidFill>
                  <a:srgbClr val="000000"/>
                </a:solidFill>
                <a:latin typeface="Calibri" pitchFamily="34" charset="0"/>
                <a:cs typeface="Calibri" pitchFamily="34" charset="0"/>
              </a:rPr>
              <a:t>süreçler ve İşlemler ile ilgili;</a:t>
            </a:r>
          </a:p>
          <a:p>
            <a:pPr marL="836100" lvl="1" indent="-342900">
              <a:spcAft>
                <a:spcPts val="0"/>
              </a:spcAft>
              <a:buClr>
                <a:srgbClr val="292929"/>
              </a:buClr>
              <a:buFont typeface="Wingdings" pitchFamily="2" charset="2"/>
              <a:buChar char="§"/>
              <a:defRPr/>
            </a:pPr>
            <a:r>
              <a:rPr lang="tr-TR" sz="2000" b="1" i="1" dirty="0">
                <a:solidFill>
                  <a:srgbClr val="000000"/>
                </a:solidFill>
                <a:latin typeface="Calibri" pitchFamily="34" charset="0"/>
                <a:cs typeface="Calibri" pitchFamily="34" charset="0"/>
              </a:rPr>
              <a:t>Yetersiz yönetim organizasyonu,</a:t>
            </a:r>
          </a:p>
          <a:p>
            <a:pPr marL="836100" lvl="1" indent="-342900">
              <a:spcAft>
                <a:spcPts val="0"/>
              </a:spcAft>
              <a:buClr>
                <a:srgbClr val="292929"/>
              </a:buClr>
              <a:buFont typeface="Wingdings" pitchFamily="2" charset="2"/>
              <a:buChar char="§"/>
              <a:defRPr/>
            </a:pPr>
            <a:r>
              <a:rPr lang="tr-TR" sz="2000" b="1" i="1" dirty="0">
                <a:solidFill>
                  <a:srgbClr val="000000"/>
                </a:solidFill>
                <a:latin typeface="Calibri" pitchFamily="34" charset="0"/>
                <a:cs typeface="Calibri" pitchFamily="34" charset="0"/>
              </a:rPr>
              <a:t>Yetersiz kurallar ve talimatlar,</a:t>
            </a:r>
          </a:p>
          <a:p>
            <a:pPr marL="836100" lvl="1" indent="-342900">
              <a:spcAft>
                <a:spcPts val="0"/>
              </a:spcAft>
              <a:buClr>
                <a:srgbClr val="292929"/>
              </a:buClr>
              <a:buFont typeface="Wingdings" pitchFamily="2" charset="2"/>
              <a:buChar char="§"/>
              <a:defRPr/>
            </a:pPr>
            <a:r>
              <a:rPr lang="tr-TR" sz="2000" b="1" i="1" dirty="0">
                <a:solidFill>
                  <a:srgbClr val="000000"/>
                </a:solidFill>
                <a:latin typeface="Calibri" pitchFamily="34" charset="0"/>
                <a:cs typeface="Calibri" pitchFamily="34" charset="0"/>
              </a:rPr>
              <a:t>Yetersiz güvenlik yönetim planı, </a:t>
            </a:r>
          </a:p>
          <a:p>
            <a:pPr marL="836100" lvl="1" indent="-342900">
              <a:spcAft>
                <a:spcPts val="0"/>
              </a:spcAft>
              <a:buClr>
                <a:srgbClr val="292929"/>
              </a:buClr>
              <a:buFont typeface="Wingdings" pitchFamily="2" charset="2"/>
              <a:buChar char="§"/>
              <a:defRPr/>
            </a:pPr>
            <a:r>
              <a:rPr lang="tr-TR" sz="2000" b="1" i="1" dirty="0">
                <a:solidFill>
                  <a:srgbClr val="000000"/>
                </a:solidFill>
                <a:latin typeface="Calibri" pitchFamily="34" charset="0"/>
                <a:cs typeface="Calibri" pitchFamily="34" charset="0"/>
              </a:rPr>
              <a:t>Eğitim ve öğretim yetersizliği,</a:t>
            </a:r>
          </a:p>
          <a:p>
            <a:pPr marL="836100" lvl="1" indent="-342900">
              <a:spcAft>
                <a:spcPts val="0"/>
              </a:spcAft>
              <a:buClr>
                <a:srgbClr val="292929"/>
              </a:buClr>
              <a:buFont typeface="Wingdings" pitchFamily="2" charset="2"/>
              <a:buChar char="§"/>
              <a:defRPr/>
            </a:pPr>
            <a:r>
              <a:rPr lang="tr-TR" sz="2000" b="1" i="1" dirty="0">
                <a:solidFill>
                  <a:srgbClr val="000000"/>
                </a:solidFill>
                <a:latin typeface="Calibri" pitchFamily="34" charset="0"/>
                <a:cs typeface="Calibri" pitchFamily="34" charset="0"/>
              </a:rPr>
              <a:t>Yetkin  olmayan personel istihdamı,</a:t>
            </a:r>
          </a:p>
          <a:p>
            <a:pPr marL="324000" indent="-2880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a:p>
            <a:pPr marL="36000">
              <a:spcAft>
                <a:spcPts val="0"/>
              </a:spcAft>
              <a:buClr>
                <a:srgbClr val="292929"/>
              </a:buClr>
              <a:defRPr/>
            </a:pPr>
            <a:r>
              <a:rPr lang="tr-TR" sz="2000" i="1" dirty="0" smtClean="0">
                <a:solidFill>
                  <a:srgbClr val="000000"/>
                </a:solidFill>
                <a:latin typeface="Calibri" pitchFamily="34" charset="0"/>
                <a:cs typeface="Calibri" pitchFamily="34" charset="0"/>
              </a:rPr>
              <a:t>Örnek</a:t>
            </a:r>
            <a:r>
              <a:rPr lang="tr-TR" sz="2000" i="1" dirty="0">
                <a:solidFill>
                  <a:srgbClr val="000000"/>
                </a:solidFill>
                <a:latin typeface="Calibri" pitchFamily="34" charset="0"/>
                <a:cs typeface="Calibri" pitchFamily="34" charset="0"/>
              </a:rPr>
              <a:t>: Bir </a:t>
            </a:r>
            <a:r>
              <a:rPr lang="tr-TR" sz="2000" i="1" dirty="0" smtClean="0">
                <a:solidFill>
                  <a:srgbClr val="000000"/>
                </a:solidFill>
                <a:latin typeface="Calibri" pitchFamily="34" charset="0"/>
                <a:cs typeface="Calibri" pitchFamily="34" charset="0"/>
              </a:rPr>
              <a:t>Tanka </a:t>
            </a:r>
            <a:r>
              <a:rPr lang="tr-TR" sz="2000" i="1" dirty="0">
                <a:solidFill>
                  <a:srgbClr val="000000"/>
                </a:solidFill>
                <a:latin typeface="Calibri" pitchFamily="34" charset="0"/>
                <a:cs typeface="Calibri" pitchFamily="34" charset="0"/>
              </a:rPr>
              <a:t>Nitrik Asit </a:t>
            </a:r>
            <a:r>
              <a:rPr lang="tr-TR" sz="2000" i="1" dirty="0" smtClean="0">
                <a:solidFill>
                  <a:srgbClr val="000000"/>
                </a:solidFill>
                <a:latin typeface="Calibri" pitchFamily="34" charset="0"/>
                <a:cs typeface="Calibri" pitchFamily="34" charset="0"/>
              </a:rPr>
              <a:t>doldurulması </a:t>
            </a: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Hortum yanlış vanaya bağlanıyor,</a:t>
            </a: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Oluşan </a:t>
            </a:r>
            <a:r>
              <a:rPr lang="tr-TR" sz="2000" i="1" dirty="0">
                <a:solidFill>
                  <a:srgbClr val="000000"/>
                </a:solidFill>
                <a:latin typeface="Calibri" pitchFamily="34" charset="0"/>
                <a:cs typeface="Calibri" pitchFamily="34" charset="0"/>
              </a:rPr>
              <a:t>kimyasal reaksiyon sonucu bir </a:t>
            </a:r>
            <a:r>
              <a:rPr lang="tr-TR" sz="2000" i="1" dirty="0" smtClean="0">
                <a:solidFill>
                  <a:srgbClr val="000000"/>
                </a:solidFill>
                <a:latin typeface="Calibri" pitchFamily="34" charset="0"/>
                <a:cs typeface="Calibri" pitchFamily="34" charset="0"/>
              </a:rPr>
              <a:t>patlama gerçekleşiyor.</a:t>
            </a:r>
          </a:p>
          <a:p>
            <a:pPr marL="836100" lvl="1" indent="-342900">
              <a:spcAft>
                <a:spcPts val="0"/>
              </a:spcAft>
              <a:buClr>
                <a:srgbClr val="292929"/>
              </a:buClr>
              <a:buFont typeface="Wingdings" pitchFamily="2" charset="2"/>
              <a:buChar char="§"/>
              <a:defRPr/>
            </a:pPr>
            <a:endParaRPr lang="tr-TR" sz="2000" b="1" i="1" dirty="0">
              <a:solidFill>
                <a:srgbClr val="000000"/>
              </a:solidFill>
              <a:latin typeface="Calibri" pitchFamily="34" charset="0"/>
              <a:cs typeface="Calibri" pitchFamily="34" charset="0"/>
            </a:endParaRPr>
          </a:p>
          <a:p>
            <a:pPr marL="836100" lvl="1" indent="-342900">
              <a:spcAft>
                <a:spcPts val="0"/>
              </a:spcAft>
              <a:buClr>
                <a:srgbClr val="292929"/>
              </a:buClr>
              <a:buFont typeface="Wingdings" pitchFamily="2" charset="2"/>
              <a:buChar char="§"/>
              <a:defRPr/>
            </a:pPr>
            <a:endParaRPr lang="tr-TR" sz="2000" b="1" i="1" dirty="0">
              <a:solidFill>
                <a:srgbClr val="000000"/>
              </a:solidFill>
              <a:latin typeface="Calibri" pitchFamily="34" charset="0"/>
              <a:cs typeface="Calibri" pitchFamily="34" charset="0"/>
            </a:endParaRPr>
          </a:p>
          <a:p>
            <a:pPr marL="836100" lvl="1" indent="-342900">
              <a:spcAft>
                <a:spcPts val="0"/>
              </a:spcAft>
              <a:buClr>
                <a:srgbClr val="292929"/>
              </a:buClr>
              <a:buFont typeface="Wingdings" pitchFamily="2" charset="2"/>
              <a:buChar cha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M</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199675459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YAPILAN İŞE BAĞLI TEHLİKE KAYNAKLARI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 Kolları: Sanayi, Hizmet vb.</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Faaliyet </a:t>
            </a:r>
            <a:r>
              <a:rPr lang="tr-TR" sz="2000" i="1" dirty="0">
                <a:solidFill>
                  <a:srgbClr val="000000"/>
                </a:solidFill>
                <a:latin typeface="Calibri" pitchFamily="34" charset="0"/>
                <a:cs typeface="Calibri" pitchFamily="34" charset="0"/>
              </a:rPr>
              <a:t>Türü: işletme, bakım onarım vb.</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İşin </a:t>
            </a:r>
            <a:r>
              <a:rPr lang="tr-TR" sz="2000" i="1" dirty="0">
                <a:solidFill>
                  <a:srgbClr val="000000"/>
                </a:solidFill>
                <a:latin typeface="Calibri" pitchFamily="34" charset="0"/>
                <a:cs typeface="Calibri" pitchFamily="34" charset="0"/>
              </a:rPr>
              <a:t>Güçlüğü: Ağır ve tehlikeli işler, </a:t>
            </a:r>
            <a:r>
              <a:rPr lang="tr-TR" sz="2000" i="1" dirty="0" smtClean="0">
                <a:solidFill>
                  <a:srgbClr val="000000"/>
                </a:solidFill>
                <a:latin typeface="Calibri" pitchFamily="34" charset="0"/>
                <a:cs typeface="Calibri" pitchFamily="34" charset="0"/>
              </a:rPr>
              <a:t>parlayıcı ve </a:t>
            </a:r>
            <a:r>
              <a:rPr lang="tr-TR" sz="2000" i="1" dirty="0">
                <a:solidFill>
                  <a:srgbClr val="000000"/>
                </a:solidFill>
                <a:latin typeface="Calibri" pitchFamily="34" charset="0"/>
                <a:cs typeface="Calibri" pitchFamily="34" charset="0"/>
              </a:rPr>
              <a:t>patlayıcı maddelerle çalışmalar vb.</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5689345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KULLANILAN MALZEMELERE BAĞLI TEHLİKELER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Kimyasal </a:t>
            </a:r>
            <a:r>
              <a:rPr lang="tr-TR" sz="2000" i="1" dirty="0">
                <a:solidFill>
                  <a:srgbClr val="000000"/>
                </a:solidFill>
                <a:latin typeface="Calibri" pitchFamily="34" charset="0"/>
                <a:cs typeface="Calibri" pitchFamily="34" charset="0"/>
              </a:rPr>
              <a:t>tehlikeler</a:t>
            </a:r>
          </a:p>
          <a:p>
            <a:pPr marL="836100" lvl="1" indent="-342900">
              <a:spcAft>
                <a:spcPts val="0"/>
              </a:spcAft>
              <a:buClr>
                <a:srgbClr val="292929"/>
              </a:buClr>
              <a:buFont typeface="Wingdings" pitchFamily="2" charset="2"/>
              <a:buChar char="§"/>
              <a:defRPr/>
            </a:pPr>
            <a:r>
              <a:rPr lang="tr-TR" sz="2000" i="1" dirty="0" err="1" smtClean="0">
                <a:solidFill>
                  <a:srgbClr val="000000"/>
                </a:solidFill>
                <a:latin typeface="Calibri" pitchFamily="34" charset="0"/>
                <a:cs typeface="Calibri" pitchFamily="34" charset="0"/>
              </a:rPr>
              <a:t>Aerosoller</a:t>
            </a:r>
            <a:r>
              <a:rPr lang="tr-TR" sz="2000" i="1" dirty="0" smtClean="0">
                <a:solidFill>
                  <a:srgbClr val="000000"/>
                </a:solidFill>
                <a:latin typeface="Calibri" pitchFamily="34" charset="0"/>
                <a:cs typeface="Calibri" pitchFamily="34" charset="0"/>
              </a:rPr>
              <a:t>: </a:t>
            </a:r>
            <a:r>
              <a:rPr lang="tr-TR" sz="2000" i="1" dirty="0">
                <a:solidFill>
                  <a:srgbClr val="000000"/>
                </a:solidFill>
                <a:latin typeface="Calibri" pitchFamily="34" charset="0"/>
                <a:cs typeface="Calibri" pitchFamily="34" charset="0"/>
              </a:rPr>
              <a:t>Tozlar/Lifler, Duman, Buhar, </a:t>
            </a:r>
            <a:r>
              <a:rPr lang="tr-TR" sz="2000" i="1" dirty="0" smtClean="0">
                <a:solidFill>
                  <a:srgbClr val="000000"/>
                </a:solidFill>
                <a:latin typeface="Calibri" pitchFamily="34" charset="0"/>
                <a:cs typeface="Calibri" pitchFamily="34" charset="0"/>
              </a:rPr>
              <a:t>Yangın,</a:t>
            </a:r>
            <a:endParaRPr lang="tr-TR" sz="2000" i="1" dirty="0">
              <a:solidFill>
                <a:srgbClr val="000000"/>
              </a:solidFill>
              <a:latin typeface="Calibri" pitchFamily="34" charset="0"/>
              <a:cs typeface="Calibri" pitchFamily="34" charset="0"/>
            </a:endParaRP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Sıvılar: </a:t>
            </a:r>
            <a:r>
              <a:rPr lang="tr-TR" sz="2000" i="1" dirty="0">
                <a:solidFill>
                  <a:srgbClr val="000000"/>
                </a:solidFill>
                <a:latin typeface="Calibri" pitchFamily="34" charset="0"/>
                <a:cs typeface="Calibri" pitchFamily="34" charset="0"/>
              </a:rPr>
              <a:t>Sıvıya Batma, Sıçrama, Yanma vb.</a:t>
            </a: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Gazlar/buharlar: </a:t>
            </a:r>
            <a:r>
              <a:rPr lang="tr-TR" sz="2000" i="1" dirty="0">
                <a:solidFill>
                  <a:srgbClr val="000000"/>
                </a:solidFill>
                <a:latin typeface="Calibri" pitchFamily="34" charset="0"/>
                <a:cs typeface="Calibri" pitchFamily="34" charset="0"/>
              </a:rPr>
              <a:t>Gaz Birikmesi/Patlama, Yangın, Zehirli </a:t>
            </a:r>
            <a:r>
              <a:rPr lang="tr-TR" sz="2000" i="1" dirty="0" smtClean="0">
                <a:solidFill>
                  <a:srgbClr val="000000"/>
                </a:solidFill>
                <a:latin typeface="Calibri" pitchFamily="34" charset="0"/>
                <a:cs typeface="Calibri" pitchFamily="34" charset="0"/>
              </a:rPr>
              <a:t>Gaz Soluma</a:t>
            </a:r>
          </a:p>
          <a:p>
            <a:pPr marL="836100" lvl="1" indent="-342900">
              <a:spcAft>
                <a:spcPts val="0"/>
              </a:spcAft>
              <a:buClr>
                <a:srgbClr val="292929"/>
              </a:buClr>
              <a:buFont typeface="Wingdings" pitchFamily="2" charset="2"/>
              <a:buChar char="§"/>
              <a:defRPr/>
            </a:pPr>
            <a:endParaRPr lang="tr-TR" sz="2000"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Biyolojik </a:t>
            </a:r>
            <a:r>
              <a:rPr lang="tr-TR" sz="2000" i="1" dirty="0">
                <a:solidFill>
                  <a:srgbClr val="000000"/>
                </a:solidFill>
                <a:latin typeface="Calibri" pitchFamily="34" charset="0"/>
                <a:cs typeface="Calibri" pitchFamily="34" charset="0"/>
              </a:rPr>
              <a:t>tehlikeler</a:t>
            </a: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Zararlı bakteriler, virüsler, mantarlar</a:t>
            </a:r>
          </a:p>
          <a:p>
            <a:pPr marL="836100" lvl="1" indent="-342900">
              <a:spcAft>
                <a:spcPts val="0"/>
              </a:spcAft>
              <a:buClr>
                <a:srgbClr val="292929"/>
              </a:buClr>
              <a:buFont typeface="Wingdings" pitchFamily="2" charset="2"/>
              <a:buChar char="§"/>
              <a:defRPr/>
            </a:pPr>
            <a:r>
              <a:rPr lang="tr-TR" sz="2000" i="1" dirty="0" smtClean="0">
                <a:solidFill>
                  <a:srgbClr val="000000"/>
                </a:solidFill>
                <a:latin typeface="Calibri" pitchFamily="34" charset="0"/>
                <a:cs typeface="Calibri" pitchFamily="34" charset="0"/>
              </a:rPr>
              <a:t>Mikrobiyolojik olmayan antijenler</a:t>
            </a:r>
          </a:p>
          <a:p>
            <a:pPr marL="836100" lvl="1" indent="-342900">
              <a:spcAft>
                <a:spcPts val="0"/>
              </a:spcAft>
              <a:buClr>
                <a:srgbClr val="292929"/>
              </a:buClr>
              <a:buFont typeface="Wingdings" pitchFamily="2" charset="2"/>
              <a:buChar char="§"/>
              <a:defRPr/>
            </a:pPr>
            <a:endParaRPr lang="tr-TR" sz="2000" i="1" dirty="0" smtClean="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Diğer </a:t>
            </a:r>
            <a:r>
              <a:rPr lang="tr-TR" sz="2000" i="1" dirty="0">
                <a:solidFill>
                  <a:srgbClr val="000000"/>
                </a:solidFill>
                <a:latin typeface="Calibri" pitchFamily="34" charset="0"/>
                <a:cs typeface="Calibri" pitchFamily="34" charset="0"/>
              </a:rPr>
              <a:t>(kesici, delici malzemeler vb.)</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353633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18149" y="27468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dirty="0">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endParaRPr lang="en-GB" sz="3200" b="1" dirty="0">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pic>
        <p:nvPicPr>
          <p:cNvPr id="22" name="Picture 2" descr="C:\Users\Ahmet Yiğitap\Pictures\İş Güvenliği\iCustomisation.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00657" y="1250308"/>
            <a:ext cx="981581" cy="937693"/>
          </a:xfrm>
          <a:prstGeom prst="rect">
            <a:avLst/>
          </a:prstGeom>
          <a:noFill/>
          <a:extLst>
            <a:ext uri="{909E8E84-426E-40DD-AFC4-6F175D3DCCD1}">
              <a14:hiddenFill xmlns:a14="http://schemas.microsoft.com/office/drawing/2010/main">
                <a:solidFill>
                  <a:srgbClr val="FFFFFF"/>
                </a:solidFill>
              </a14:hiddenFill>
            </a:ext>
          </a:extLst>
        </p:spPr>
      </p:pic>
      <p:pic>
        <p:nvPicPr>
          <p:cNvPr id="30724" name="Picture 4" descr="C:\Users\Ahmet Yiğitap\Pictures\Karekter - Resim\2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38098" y="2993140"/>
            <a:ext cx="2142133" cy="1741842"/>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grpSp>
        <p:nvGrpSpPr>
          <p:cNvPr id="27" name="Grup 26"/>
          <p:cNvGrpSpPr/>
          <p:nvPr/>
        </p:nvGrpSpPr>
        <p:grpSpPr>
          <a:xfrm>
            <a:off x="875" y="6194629"/>
            <a:ext cx="4559219" cy="663371"/>
            <a:chOff x="2644311" y="5451679"/>
            <a:chExt cx="5062721" cy="663371"/>
          </a:xfrm>
        </p:grpSpPr>
        <p:grpSp>
          <p:nvGrpSpPr>
            <p:cNvPr id="29" name="Group 51"/>
            <p:cNvGrpSpPr>
              <a:grpSpLocks/>
            </p:cNvGrpSpPr>
            <p:nvPr/>
          </p:nvGrpSpPr>
          <p:grpSpPr bwMode="auto">
            <a:xfrm>
              <a:off x="2644311" y="5451679"/>
              <a:ext cx="648968" cy="663371"/>
              <a:chOff x="1868" y="1082"/>
              <a:chExt cx="1942" cy="1942"/>
            </a:xfrm>
          </p:grpSpPr>
          <p:sp>
            <p:nvSpPr>
              <p:cNvPr id="37"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38"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39"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40"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41"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42"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43" name="Group 58"/>
              <p:cNvGrpSpPr>
                <a:grpSpLocks noChangeAspect="1"/>
              </p:cNvGrpSpPr>
              <p:nvPr/>
            </p:nvGrpSpPr>
            <p:grpSpPr bwMode="auto">
              <a:xfrm>
                <a:off x="2808" y="2807"/>
                <a:ext cx="62" cy="63"/>
                <a:chOff x="1684" y="2400"/>
                <a:chExt cx="41" cy="41"/>
              </a:xfrm>
            </p:grpSpPr>
            <p:sp>
              <p:nvSpPr>
                <p:cNvPr id="48"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9"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44" name="Group 61"/>
              <p:cNvGrpSpPr>
                <a:grpSpLocks noChangeAspect="1"/>
              </p:cNvGrpSpPr>
              <p:nvPr/>
            </p:nvGrpSpPr>
            <p:grpSpPr bwMode="auto">
              <a:xfrm>
                <a:off x="2808" y="1211"/>
                <a:ext cx="62" cy="63"/>
                <a:chOff x="1684" y="2400"/>
                <a:chExt cx="41" cy="41"/>
              </a:xfrm>
            </p:grpSpPr>
            <p:sp>
              <p:nvSpPr>
                <p:cNvPr id="46"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47"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45" name="Picture 64"/>
              <p:cNvPicPr>
                <a:picLocks noChangeAspect="1" noChangeArrowheads="1"/>
              </p:cNvPicPr>
              <p:nvPr/>
            </p:nvPicPr>
            <p:blipFill>
              <a:blip r:embed="rId5" cstate="print"/>
              <a:srcRect/>
              <a:stretch>
                <a:fillRect/>
              </a:stretch>
            </p:blipFill>
            <p:spPr bwMode="gray">
              <a:xfrm>
                <a:off x="1885" y="1124"/>
                <a:ext cx="1644" cy="1060"/>
              </a:xfrm>
              <a:prstGeom prst="rect">
                <a:avLst/>
              </a:prstGeom>
              <a:noFill/>
              <a:ln w="11176">
                <a:noFill/>
                <a:miter lim="800000"/>
                <a:headEnd/>
                <a:tailEnd/>
              </a:ln>
            </p:spPr>
          </p:pic>
        </p:grpSp>
        <p:sp>
          <p:nvSpPr>
            <p:cNvPr id="30" name="53 Metin kutusu"/>
            <p:cNvSpPr txBox="1"/>
            <p:nvPr/>
          </p:nvSpPr>
          <p:spPr>
            <a:xfrm>
              <a:off x="3298727" y="5639162"/>
              <a:ext cx="4408305"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Tehlike – risk arasındaki ilişki (Önce-Sonra)</a:t>
              </a:r>
              <a:endParaRPr lang="tr-TR" sz="1000" b="1" dirty="0" smtClean="0">
                <a:solidFill>
                  <a:srgbClr val="000000"/>
                </a:solidFill>
                <a:latin typeface="Cambria" pitchFamily="18" charset="0"/>
              </a:endParaRPr>
            </a:p>
          </p:txBody>
        </p:sp>
      </p:grpSp>
      <p:grpSp>
        <p:nvGrpSpPr>
          <p:cNvPr id="13" name="Grup 12"/>
          <p:cNvGrpSpPr/>
          <p:nvPr/>
        </p:nvGrpSpPr>
        <p:grpSpPr>
          <a:xfrm>
            <a:off x="4169023" y="4490109"/>
            <a:ext cx="2008062" cy="2152231"/>
            <a:chOff x="4169023" y="4490109"/>
            <a:chExt cx="2008062" cy="2152231"/>
          </a:xfrm>
        </p:grpSpPr>
        <p:pic>
          <p:nvPicPr>
            <p:cNvPr id="24" name="Picture 3" descr="C:\Users\Ahmet Yiğitap\Pictures\İş Güvenliği\aerial_platform.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169023" y="4634278"/>
              <a:ext cx="2008062" cy="2008062"/>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3" descr="C:\Users\Ahmet Yiğitap\Pictures\z.Diğer\geek_zombie.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4624710" y="4490109"/>
              <a:ext cx="653522" cy="65352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1" name="Grup 50"/>
          <p:cNvGrpSpPr>
            <a:grpSpLocks/>
          </p:cNvGrpSpPr>
          <p:nvPr/>
        </p:nvGrpSpPr>
        <p:grpSpPr bwMode="auto">
          <a:xfrm>
            <a:off x="169222" y="822415"/>
            <a:ext cx="8710429" cy="461963"/>
            <a:chOff x="262556" y="5845630"/>
            <a:chExt cx="8710091" cy="461665"/>
          </a:xfrm>
        </p:grpSpPr>
        <p:cxnSp>
          <p:nvCxnSpPr>
            <p:cNvPr id="52" name="Düz Ok Bağlayıcısı 51"/>
            <p:cNvCxnSpPr/>
            <p:nvPr/>
          </p:nvCxnSpPr>
          <p:spPr>
            <a:xfrm>
              <a:off x="5876767" y="6102639"/>
              <a:ext cx="3095880" cy="0"/>
            </a:xfrm>
            <a:prstGeom prst="straightConnector1">
              <a:avLst/>
            </a:prstGeom>
            <a:ln w="66675">
              <a:tailEnd type="arrow"/>
            </a:ln>
          </p:spPr>
          <p:style>
            <a:lnRef idx="3">
              <a:schemeClr val="accent1"/>
            </a:lnRef>
            <a:fillRef idx="0">
              <a:schemeClr val="accent1"/>
            </a:fillRef>
            <a:effectRef idx="2">
              <a:schemeClr val="accent1"/>
            </a:effectRef>
            <a:fontRef idx="minor">
              <a:schemeClr val="tx1"/>
            </a:fontRef>
          </p:style>
        </p:cxnSp>
        <p:cxnSp>
          <p:nvCxnSpPr>
            <p:cNvPr id="53" name="Düz Bağlayıcı 52"/>
            <p:cNvCxnSpPr/>
            <p:nvPr/>
          </p:nvCxnSpPr>
          <p:spPr>
            <a:xfrm>
              <a:off x="262556" y="6085188"/>
              <a:ext cx="3419867" cy="14278"/>
            </a:xfrm>
            <a:prstGeom prst="line">
              <a:avLst/>
            </a:prstGeom>
            <a:ln w="66675"/>
          </p:spPr>
          <p:style>
            <a:lnRef idx="3">
              <a:schemeClr val="accent1"/>
            </a:lnRef>
            <a:fillRef idx="0">
              <a:schemeClr val="accent1"/>
            </a:fillRef>
            <a:effectRef idx="2">
              <a:schemeClr val="accent1"/>
            </a:effectRef>
            <a:fontRef idx="minor">
              <a:schemeClr val="tx1"/>
            </a:fontRef>
          </p:style>
        </p:cxnSp>
        <p:sp>
          <p:nvSpPr>
            <p:cNvPr id="54" name="Metin kutusu 37"/>
            <p:cNvSpPr txBox="1">
              <a:spLocks noChangeArrowheads="1"/>
            </p:cNvSpPr>
            <p:nvPr/>
          </p:nvSpPr>
          <p:spPr bwMode="auto">
            <a:xfrm>
              <a:off x="3237832" y="5845630"/>
              <a:ext cx="3032354" cy="461665"/>
            </a:xfrm>
            <a:prstGeom prst="rect">
              <a:avLst/>
            </a:prstGeom>
            <a:noFill/>
            <a:ln w="9525">
              <a:noFill/>
              <a:miter lim="800000"/>
              <a:headEnd/>
              <a:tailEnd/>
            </a:ln>
          </p:spPr>
          <p:txBody>
            <a:bodyPr>
              <a:spAutoFit/>
            </a:bodyPr>
            <a:lstStyle/>
            <a:p>
              <a:pPr algn="ctr"/>
              <a:r>
                <a:rPr lang="tr-TR" sz="2400" b="1" i="1" dirty="0" smtClean="0">
                  <a:solidFill>
                    <a:srgbClr val="000000"/>
                  </a:solidFill>
                  <a:latin typeface="Cambria" pitchFamily="18" charset="0"/>
                </a:rPr>
                <a:t>Üretim Süreci </a:t>
              </a:r>
              <a:endParaRPr lang="tr-TR" sz="2400" b="1" i="1" dirty="0">
                <a:solidFill>
                  <a:srgbClr val="000000"/>
                </a:solidFill>
                <a:latin typeface="Cambria" pitchFamily="18" charset="0"/>
              </a:endParaRPr>
            </a:p>
          </p:txBody>
        </p:sp>
      </p:grpSp>
      <p:grpSp>
        <p:nvGrpSpPr>
          <p:cNvPr id="10" name="Grup 9"/>
          <p:cNvGrpSpPr/>
          <p:nvPr/>
        </p:nvGrpSpPr>
        <p:grpSpPr>
          <a:xfrm>
            <a:off x="1486980" y="5077013"/>
            <a:ext cx="2713834" cy="1259072"/>
            <a:chOff x="1486980" y="5077013"/>
            <a:chExt cx="2713834" cy="1259072"/>
          </a:xfrm>
        </p:grpSpPr>
        <p:sp>
          <p:nvSpPr>
            <p:cNvPr id="55" name="Bükülü Ok 54"/>
            <p:cNvSpPr/>
            <p:nvPr/>
          </p:nvSpPr>
          <p:spPr bwMode="auto">
            <a:xfrm flipV="1">
              <a:off x="1486980" y="5077013"/>
              <a:ext cx="2713834" cy="1259072"/>
            </a:xfrm>
            <a:prstGeom prst="bentArrow">
              <a:avLst>
                <a:gd name="adj1" fmla="val 28164"/>
                <a:gd name="adj2" fmla="val 25000"/>
                <a:gd name="adj3" fmla="val 25000"/>
                <a:gd name="adj4" fmla="val 38952"/>
              </a:avLst>
            </a:prstGeom>
            <a:solidFill>
              <a:schemeClr val="bg1">
                <a:lumMod val="75000"/>
              </a:schemeClr>
            </a:solidFill>
            <a:ln w="12700">
              <a:noFill/>
              <a:prstDash val="solid"/>
              <a:round/>
              <a:headEnd/>
              <a:tailEnd/>
            </a:ln>
          </p:spPr>
          <p:txBody>
            <a:bodyPr/>
            <a:lstStyle/>
            <a:p>
              <a:endParaRPr lang="tr-TR" sz="1100" i="1" dirty="0">
                <a:solidFill>
                  <a:srgbClr val="000000"/>
                </a:solidFill>
                <a:latin typeface="Calibri" pitchFamily="34" charset="0"/>
              </a:endParaRPr>
            </a:p>
          </p:txBody>
        </p:sp>
        <p:sp>
          <p:nvSpPr>
            <p:cNvPr id="56" name="Metin kutusu 55"/>
            <p:cNvSpPr txBox="1"/>
            <p:nvPr/>
          </p:nvSpPr>
          <p:spPr>
            <a:xfrm>
              <a:off x="2276263" y="5811631"/>
              <a:ext cx="1135268" cy="400110"/>
            </a:xfrm>
            <a:prstGeom prst="rect">
              <a:avLst/>
            </a:prstGeom>
            <a:noFill/>
          </p:spPr>
          <p:txBody>
            <a:bodyPr wrap="square" rtlCol="0">
              <a:spAutoFit/>
            </a:bodyPr>
            <a:lstStyle/>
            <a:p>
              <a:pPr algn="ctr"/>
              <a:r>
                <a:rPr lang="tr-TR" altLang="zh-CN" sz="2000" b="1" i="1" dirty="0" smtClean="0">
                  <a:solidFill>
                    <a:srgbClr val="000000"/>
                  </a:solidFill>
                  <a:latin typeface="Calibri" pitchFamily="34" charset="0"/>
                </a:rPr>
                <a:t>Tehlike</a:t>
              </a:r>
              <a:endParaRPr lang="tr-TR" sz="2000" b="1" dirty="0">
                <a:solidFill>
                  <a:srgbClr val="000000"/>
                </a:solidFill>
              </a:endParaRPr>
            </a:p>
          </p:txBody>
        </p:sp>
      </p:grpSp>
      <p:grpSp>
        <p:nvGrpSpPr>
          <p:cNvPr id="9" name="Grup 8"/>
          <p:cNvGrpSpPr/>
          <p:nvPr/>
        </p:nvGrpSpPr>
        <p:grpSpPr>
          <a:xfrm>
            <a:off x="-110814" y="2547175"/>
            <a:ext cx="3379198" cy="2600332"/>
            <a:chOff x="-110814" y="2547175"/>
            <a:chExt cx="3379198" cy="2600332"/>
          </a:xfrm>
        </p:grpSpPr>
        <p:pic>
          <p:nvPicPr>
            <p:cNvPr id="30723" name="Picture 3" descr="C:\Users\Ahmet Yiğitap\Pictures\İş Güvenliği\aerial_platform.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8213" y="2547175"/>
              <a:ext cx="2860171" cy="2600332"/>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C:\Users\Ahmet Yiğitap\Pictures\İş Güvenliği\iCustomisation.png"/>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325880" y="2768458"/>
              <a:ext cx="390129" cy="390129"/>
            </a:xfrm>
            <a:prstGeom prst="rect">
              <a:avLst/>
            </a:prstGeom>
            <a:noFill/>
            <a:extLst>
              <a:ext uri="{909E8E84-426E-40DD-AFC4-6F175D3DCCD1}">
                <a14:hiddenFill xmlns:a14="http://schemas.microsoft.com/office/drawing/2010/main">
                  <a:solidFill>
                    <a:srgbClr val="FFFFFF"/>
                  </a:solidFill>
                </a14:hiddenFill>
              </a:ext>
            </a:extLst>
          </p:spPr>
        </p:pic>
        <p:sp>
          <p:nvSpPr>
            <p:cNvPr id="57" name="Metin kutusu 56"/>
            <p:cNvSpPr txBox="1"/>
            <p:nvPr/>
          </p:nvSpPr>
          <p:spPr>
            <a:xfrm>
              <a:off x="-110814" y="3736228"/>
              <a:ext cx="1135268" cy="400110"/>
            </a:xfrm>
            <a:prstGeom prst="rect">
              <a:avLst/>
            </a:prstGeom>
            <a:noFill/>
          </p:spPr>
          <p:txBody>
            <a:bodyPr wrap="square" rtlCol="0">
              <a:spAutoFit/>
            </a:bodyPr>
            <a:lstStyle/>
            <a:p>
              <a:pPr algn="ctr"/>
              <a:r>
                <a:rPr lang="tr-TR" altLang="zh-CN" sz="2000" b="1" i="1" dirty="0" smtClean="0">
                  <a:solidFill>
                    <a:srgbClr val="000000"/>
                  </a:solidFill>
                  <a:latin typeface="Calibri" pitchFamily="34" charset="0"/>
                </a:rPr>
                <a:t>Tehlike</a:t>
              </a:r>
              <a:endParaRPr lang="tr-TR" sz="2000" b="1" dirty="0">
                <a:solidFill>
                  <a:srgbClr val="000000"/>
                </a:solidFill>
              </a:endParaRPr>
            </a:p>
          </p:txBody>
        </p:sp>
      </p:grpSp>
      <p:grpSp>
        <p:nvGrpSpPr>
          <p:cNvPr id="11" name="Grup 10"/>
          <p:cNvGrpSpPr/>
          <p:nvPr/>
        </p:nvGrpSpPr>
        <p:grpSpPr>
          <a:xfrm>
            <a:off x="1487178" y="1420858"/>
            <a:ext cx="2713834" cy="1234974"/>
            <a:chOff x="1487178" y="1420858"/>
            <a:chExt cx="2713834" cy="1234974"/>
          </a:xfrm>
        </p:grpSpPr>
        <p:sp>
          <p:nvSpPr>
            <p:cNvPr id="4" name="Bükülü Ok 3"/>
            <p:cNvSpPr/>
            <p:nvPr/>
          </p:nvSpPr>
          <p:spPr bwMode="auto">
            <a:xfrm>
              <a:off x="1487178" y="1420858"/>
              <a:ext cx="2713834" cy="1234974"/>
            </a:xfrm>
            <a:prstGeom prst="bentArrow">
              <a:avLst>
                <a:gd name="adj1" fmla="val 28164"/>
                <a:gd name="adj2" fmla="val 25000"/>
                <a:gd name="adj3" fmla="val 25000"/>
                <a:gd name="adj4" fmla="val 38952"/>
              </a:avLst>
            </a:prstGeom>
            <a:solidFill>
              <a:schemeClr val="bg1">
                <a:lumMod val="75000"/>
              </a:schemeClr>
            </a:solidFill>
            <a:ln w="12700">
              <a:noFill/>
              <a:prstDash val="solid"/>
              <a:round/>
              <a:headEnd/>
              <a:tailEnd/>
            </a:ln>
          </p:spPr>
          <p:txBody>
            <a:bodyPr/>
            <a:lstStyle/>
            <a:p>
              <a:endParaRPr lang="tr-TR" sz="1100" i="1" dirty="0">
                <a:solidFill>
                  <a:srgbClr val="000000"/>
                </a:solidFill>
                <a:latin typeface="Calibri" pitchFamily="34" charset="0"/>
              </a:endParaRPr>
            </a:p>
          </p:txBody>
        </p:sp>
        <p:sp>
          <p:nvSpPr>
            <p:cNvPr id="58" name="Metin kutusu 57"/>
            <p:cNvSpPr txBox="1"/>
            <p:nvPr/>
          </p:nvSpPr>
          <p:spPr>
            <a:xfrm>
              <a:off x="2343464" y="1525330"/>
              <a:ext cx="1135268" cy="400110"/>
            </a:xfrm>
            <a:prstGeom prst="rect">
              <a:avLst/>
            </a:prstGeom>
            <a:noFill/>
          </p:spPr>
          <p:txBody>
            <a:bodyPr wrap="square" rtlCol="0">
              <a:spAutoFit/>
            </a:bodyPr>
            <a:lstStyle/>
            <a:p>
              <a:pPr algn="ctr"/>
              <a:r>
                <a:rPr lang="tr-TR" altLang="zh-CN" sz="2000" b="1" i="1" dirty="0" smtClean="0">
                  <a:solidFill>
                    <a:srgbClr val="000000"/>
                  </a:solidFill>
                  <a:latin typeface="Calibri" pitchFamily="34" charset="0"/>
                </a:rPr>
                <a:t>Tehlike</a:t>
              </a:r>
              <a:endParaRPr lang="tr-TR" sz="2000" b="1" dirty="0">
                <a:solidFill>
                  <a:srgbClr val="000000"/>
                </a:solidFill>
              </a:endParaRPr>
            </a:p>
          </p:txBody>
        </p:sp>
      </p:grpSp>
      <p:grpSp>
        <p:nvGrpSpPr>
          <p:cNvPr id="7" name="Grup 6"/>
          <p:cNvGrpSpPr/>
          <p:nvPr/>
        </p:nvGrpSpPr>
        <p:grpSpPr>
          <a:xfrm>
            <a:off x="6118601" y="4638839"/>
            <a:ext cx="1756967" cy="1527970"/>
            <a:chOff x="6023065" y="4297639"/>
            <a:chExt cx="1756967" cy="1527970"/>
          </a:xfrm>
        </p:grpSpPr>
        <p:sp>
          <p:nvSpPr>
            <p:cNvPr id="59" name="Bükülü Ok 58"/>
            <p:cNvSpPr/>
            <p:nvPr/>
          </p:nvSpPr>
          <p:spPr bwMode="auto">
            <a:xfrm rot="5400000" flipH="1">
              <a:off x="6145199" y="4190775"/>
              <a:ext cx="1527970" cy="1741697"/>
            </a:xfrm>
            <a:prstGeom prst="bentArrow">
              <a:avLst/>
            </a:prstGeom>
            <a:solidFill>
              <a:schemeClr val="bg1">
                <a:lumMod val="65000"/>
              </a:schemeClr>
            </a:solidFill>
            <a:ln w="12700">
              <a:noFill/>
              <a:prstDash val="solid"/>
              <a:round/>
              <a:headEnd/>
              <a:tailEnd/>
            </a:ln>
          </p:spPr>
          <p:txBody>
            <a:bodyPr/>
            <a:lstStyle/>
            <a:p>
              <a:endParaRPr lang="tr-TR" sz="1100" i="1" dirty="0">
                <a:solidFill>
                  <a:srgbClr val="000000"/>
                </a:solidFill>
                <a:latin typeface="Calibri" pitchFamily="34" charset="0"/>
              </a:endParaRPr>
            </a:p>
          </p:txBody>
        </p:sp>
        <p:sp>
          <p:nvSpPr>
            <p:cNvPr id="60" name="Metin kutusu 59"/>
            <p:cNvSpPr txBox="1"/>
            <p:nvPr/>
          </p:nvSpPr>
          <p:spPr>
            <a:xfrm>
              <a:off x="6023065" y="5412527"/>
              <a:ext cx="1135268"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rPr>
                <a:t>Risk</a:t>
              </a:r>
              <a:endParaRPr lang="tr-TR" sz="2000" b="1" dirty="0">
                <a:solidFill>
                  <a:srgbClr val="000000"/>
                </a:solidFill>
              </a:endParaRPr>
            </a:p>
          </p:txBody>
        </p:sp>
      </p:grpSp>
      <p:grpSp>
        <p:nvGrpSpPr>
          <p:cNvPr id="8" name="Grup 7"/>
          <p:cNvGrpSpPr/>
          <p:nvPr/>
        </p:nvGrpSpPr>
        <p:grpSpPr>
          <a:xfrm>
            <a:off x="5292435" y="1524055"/>
            <a:ext cx="2618153" cy="1539361"/>
            <a:chOff x="5347028" y="1524055"/>
            <a:chExt cx="2487344" cy="1539361"/>
          </a:xfrm>
        </p:grpSpPr>
        <p:sp>
          <p:nvSpPr>
            <p:cNvPr id="5" name="Bükülü Ok 4"/>
            <p:cNvSpPr/>
            <p:nvPr/>
          </p:nvSpPr>
          <p:spPr bwMode="auto">
            <a:xfrm rot="5400000">
              <a:off x="5844308" y="1073353"/>
              <a:ext cx="1492783" cy="2487344"/>
            </a:xfrm>
            <a:prstGeom prst="bentArrow">
              <a:avLst/>
            </a:prstGeom>
            <a:solidFill>
              <a:schemeClr val="bg1">
                <a:lumMod val="65000"/>
              </a:schemeClr>
            </a:solidFill>
            <a:ln w="12700">
              <a:noFill/>
              <a:prstDash val="solid"/>
              <a:round/>
              <a:headEnd/>
              <a:tailEnd/>
            </a:ln>
          </p:spPr>
          <p:txBody>
            <a:bodyPr/>
            <a:lstStyle/>
            <a:p>
              <a:endParaRPr lang="tr-TR" sz="1100" i="1" dirty="0">
                <a:solidFill>
                  <a:srgbClr val="000000"/>
                </a:solidFill>
                <a:latin typeface="Calibri" pitchFamily="34" charset="0"/>
              </a:endParaRPr>
            </a:p>
          </p:txBody>
        </p:sp>
        <p:sp>
          <p:nvSpPr>
            <p:cNvPr id="61" name="Metin kutusu 60"/>
            <p:cNvSpPr txBox="1"/>
            <p:nvPr/>
          </p:nvSpPr>
          <p:spPr>
            <a:xfrm>
              <a:off x="5866540" y="1524055"/>
              <a:ext cx="1135268" cy="400110"/>
            </a:xfrm>
            <a:prstGeom prst="rect">
              <a:avLst/>
            </a:prstGeom>
            <a:noFill/>
          </p:spPr>
          <p:txBody>
            <a:bodyPr wrap="square" rtlCol="0">
              <a:spAutoFit/>
            </a:bodyPr>
            <a:lstStyle/>
            <a:p>
              <a:pPr algn="ctr"/>
              <a:r>
                <a:rPr lang="tr-TR" sz="2000" b="1" i="1" dirty="0" smtClean="0">
                  <a:solidFill>
                    <a:srgbClr val="000000"/>
                  </a:solidFill>
                  <a:latin typeface="Calibri" pitchFamily="34" charset="0"/>
                </a:rPr>
                <a:t>Risk</a:t>
              </a:r>
              <a:endParaRPr lang="tr-TR" sz="2000" b="1" dirty="0">
                <a:solidFill>
                  <a:srgbClr val="000000"/>
                </a:solidFill>
              </a:endParaRPr>
            </a:p>
          </p:txBody>
        </p:sp>
      </p:grpSp>
      <p:sp>
        <p:nvSpPr>
          <p:cNvPr id="62" name="Metin kutusu 61"/>
          <p:cNvSpPr txBox="1"/>
          <p:nvPr/>
        </p:nvSpPr>
        <p:spPr>
          <a:xfrm>
            <a:off x="2843897" y="2373889"/>
            <a:ext cx="3966336" cy="338554"/>
          </a:xfrm>
          <a:prstGeom prst="rect">
            <a:avLst/>
          </a:prstGeom>
          <a:noFill/>
        </p:spPr>
        <p:txBody>
          <a:bodyPr wrap="square" rtlCol="0">
            <a:spAutoFit/>
          </a:bodyPr>
          <a:lstStyle/>
          <a:p>
            <a:r>
              <a:rPr lang="tr-TR" altLang="zh-CN" sz="1600" i="1" dirty="0" smtClean="0">
                <a:solidFill>
                  <a:srgbClr val="000000"/>
                </a:solidFill>
                <a:latin typeface="Calibri" pitchFamily="34" charset="0"/>
              </a:rPr>
              <a:t>Tehlike kaynağından bir başka tehlike çıkabilir</a:t>
            </a:r>
            <a:endParaRPr lang="tr-TR" sz="1600" dirty="0">
              <a:solidFill>
                <a:srgbClr val="000000"/>
              </a:solidFill>
            </a:endParaRPr>
          </a:p>
        </p:txBody>
      </p:sp>
      <p:sp>
        <p:nvSpPr>
          <p:cNvPr id="63" name="Metin kutusu 62"/>
          <p:cNvSpPr txBox="1"/>
          <p:nvPr/>
        </p:nvSpPr>
        <p:spPr>
          <a:xfrm>
            <a:off x="2821927" y="2613642"/>
            <a:ext cx="3966336" cy="338554"/>
          </a:xfrm>
          <a:prstGeom prst="rect">
            <a:avLst/>
          </a:prstGeom>
          <a:noFill/>
        </p:spPr>
        <p:txBody>
          <a:bodyPr wrap="square" rtlCol="0">
            <a:spAutoFit/>
          </a:bodyPr>
          <a:lstStyle/>
          <a:p>
            <a:r>
              <a:rPr lang="tr-TR" altLang="zh-CN" sz="1600" i="1" dirty="0" smtClean="0">
                <a:solidFill>
                  <a:srgbClr val="000000"/>
                </a:solidFill>
                <a:latin typeface="Calibri" pitchFamily="34" charset="0"/>
              </a:rPr>
              <a:t>Tehlikelerin sonucu olarak riskler ortaya çıkar</a:t>
            </a:r>
            <a:endParaRPr lang="tr-TR" sz="1600" dirty="0">
              <a:solidFill>
                <a:srgbClr val="000000"/>
              </a:solidFill>
            </a:endParaRPr>
          </a:p>
        </p:txBody>
      </p:sp>
      <p:sp>
        <p:nvSpPr>
          <p:cNvPr id="64" name="Metin kutusu 63"/>
          <p:cNvSpPr txBox="1"/>
          <p:nvPr/>
        </p:nvSpPr>
        <p:spPr>
          <a:xfrm>
            <a:off x="2816799" y="2874625"/>
            <a:ext cx="4092386" cy="338554"/>
          </a:xfrm>
          <a:prstGeom prst="rect">
            <a:avLst/>
          </a:prstGeom>
          <a:noFill/>
        </p:spPr>
        <p:txBody>
          <a:bodyPr wrap="square" rtlCol="0">
            <a:spAutoFit/>
          </a:bodyPr>
          <a:lstStyle/>
          <a:p>
            <a:r>
              <a:rPr lang="tr-TR" altLang="zh-CN" sz="1600" i="1" dirty="0" smtClean="0">
                <a:solidFill>
                  <a:srgbClr val="000000"/>
                </a:solidFill>
                <a:latin typeface="Calibri" pitchFamily="34" charset="0"/>
              </a:rPr>
              <a:t>Tehlike işyerinde her bölümde, her evrede çıkar</a:t>
            </a:r>
            <a:endParaRPr lang="tr-TR" sz="1600" dirty="0">
              <a:solidFill>
                <a:srgbClr val="000000"/>
              </a:solidFill>
            </a:endParaRPr>
          </a:p>
        </p:txBody>
      </p:sp>
      <p:sp>
        <p:nvSpPr>
          <p:cNvPr id="65" name="Metin kutusu 64"/>
          <p:cNvSpPr txBox="1"/>
          <p:nvPr/>
        </p:nvSpPr>
        <p:spPr>
          <a:xfrm>
            <a:off x="2816799" y="3108279"/>
            <a:ext cx="4092386" cy="338554"/>
          </a:xfrm>
          <a:prstGeom prst="rect">
            <a:avLst/>
          </a:prstGeom>
          <a:noFill/>
        </p:spPr>
        <p:txBody>
          <a:bodyPr wrap="square" rtlCol="0">
            <a:spAutoFit/>
          </a:bodyPr>
          <a:lstStyle/>
          <a:p>
            <a:r>
              <a:rPr lang="tr-TR" altLang="zh-CN" sz="1600" i="1" dirty="0" smtClean="0">
                <a:solidFill>
                  <a:srgbClr val="000000"/>
                </a:solidFill>
                <a:latin typeface="Calibri" pitchFamily="34" charset="0"/>
              </a:rPr>
              <a:t>Tehlikeler kaza olmadan fark edilmeyebilir</a:t>
            </a:r>
            <a:endParaRPr lang="tr-TR" sz="1600" dirty="0">
              <a:solidFill>
                <a:srgbClr val="000000"/>
              </a:solidFill>
            </a:endParaRPr>
          </a:p>
        </p:txBody>
      </p:sp>
      <p:sp>
        <p:nvSpPr>
          <p:cNvPr id="66" name="Metin kutusu 65"/>
          <p:cNvSpPr txBox="1"/>
          <p:nvPr/>
        </p:nvSpPr>
        <p:spPr>
          <a:xfrm>
            <a:off x="2816799" y="3317538"/>
            <a:ext cx="4092386" cy="338554"/>
          </a:xfrm>
          <a:prstGeom prst="rect">
            <a:avLst/>
          </a:prstGeom>
          <a:noFill/>
        </p:spPr>
        <p:txBody>
          <a:bodyPr wrap="square" rtlCol="0">
            <a:spAutoFit/>
          </a:bodyPr>
          <a:lstStyle/>
          <a:p>
            <a:r>
              <a:rPr lang="tr-TR" altLang="zh-CN" sz="1600" i="1" dirty="0" smtClean="0">
                <a:solidFill>
                  <a:srgbClr val="000000"/>
                </a:solidFill>
                <a:latin typeface="Calibri" pitchFamily="34" charset="0"/>
              </a:rPr>
              <a:t>Tehlikeler tanımlanıp-değerlendirilmelidir</a:t>
            </a:r>
            <a:endParaRPr lang="tr-TR" sz="1600" dirty="0">
              <a:solidFill>
                <a:srgbClr val="000000"/>
              </a:solidFill>
            </a:endParaRPr>
          </a:p>
        </p:txBody>
      </p:sp>
    </p:spTree>
    <p:extLst>
      <p:ext uri="{BB962C8B-B14F-4D97-AF65-F5344CB8AC3E}">
        <p14:creationId xmlns:p14="http://schemas.microsoft.com/office/powerpoint/2010/main" val="25083740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barn(outVertical)">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anim calcmode="lin" valueType="num">
                                      <p:cBhvr>
                                        <p:cTn id="13" dur="500" fill="hold"/>
                                        <p:tgtEl>
                                          <p:spTgt spid="9"/>
                                        </p:tgtEl>
                                        <p:attrNameLst>
                                          <p:attrName>ppt_x</p:attrName>
                                        </p:attrNameLst>
                                      </p:cBhvr>
                                      <p:tavLst>
                                        <p:tav tm="0">
                                          <p:val>
                                            <p:strVal val="#ppt_x"/>
                                          </p:val>
                                        </p:tav>
                                        <p:tav tm="100000">
                                          <p:val>
                                            <p:strVal val="#ppt_x"/>
                                          </p:val>
                                        </p:tav>
                                      </p:tavLst>
                                    </p:anim>
                                    <p:anim calcmode="lin" valueType="num">
                                      <p:cBhvr>
                                        <p:cTn id="14" dur="5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00"/>
                                        <p:tgtEl>
                                          <p:spTgt spid="11"/>
                                        </p:tgtEl>
                                      </p:cBhvr>
                                    </p:animEffect>
                                  </p:childTnLst>
                                </p:cTn>
                              </p:par>
                            </p:childTnLst>
                          </p:cTn>
                        </p:par>
                        <p:par>
                          <p:cTn id="20" fill="hold">
                            <p:stCondLst>
                              <p:cond delay="500"/>
                            </p:stCondLst>
                            <p:childTnLst>
                              <p:par>
                                <p:cTn id="21" presetID="16" presetClass="entr" presetSubtype="21"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down)">
                                      <p:cBhvr>
                                        <p:cTn id="28" dur="500"/>
                                        <p:tgtEl>
                                          <p:spTgt spid="10"/>
                                        </p:tgtEl>
                                      </p:cBhvr>
                                    </p:animEffect>
                                  </p:childTnLst>
                                </p:cTn>
                              </p:par>
                            </p:childTnLst>
                          </p:cTn>
                        </p:par>
                        <p:par>
                          <p:cTn id="29" fill="hold">
                            <p:stCondLst>
                              <p:cond delay="500"/>
                            </p:stCondLst>
                            <p:childTnLst>
                              <p:par>
                                <p:cTn id="30" presetID="16" presetClass="entr" presetSubtype="21" fill="hold" nodeType="after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barn(inVertical)">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barn(inVertical)">
                                      <p:cBhvr>
                                        <p:cTn id="37" dur="500"/>
                                        <p:tgtEl>
                                          <p:spTgt spid="8"/>
                                        </p:tgtEl>
                                      </p:cBhvr>
                                    </p:animEffect>
                                  </p:childTnLst>
                                </p:cTn>
                              </p:par>
                            </p:childTnLst>
                          </p:cTn>
                        </p:par>
                        <p:par>
                          <p:cTn id="38" fill="hold">
                            <p:stCondLst>
                              <p:cond delay="500"/>
                            </p:stCondLst>
                            <p:childTnLst>
                              <p:par>
                                <p:cTn id="39" presetID="16" presetClass="entr" presetSubtype="21" fill="hold" nodeType="afterEffect">
                                  <p:stCondLst>
                                    <p:cond delay="0"/>
                                  </p:stCondLst>
                                  <p:childTnLst>
                                    <p:set>
                                      <p:cBhvr>
                                        <p:cTn id="40" dur="1" fill="hold">
                                          <p:stCondLst>
                                            <p:cond delay="0"/>
                                          </p:stCondLst>
                                        </p:cTn>
                                        <p:tgtEl>
                                          <p:spTgt spid="30724"/>
                                        </p:tgtEl>
                                        <p:attrNameLst>
                                          <p:attrName>style.visibility</p:attrName>
                                        </p:attrNameLst>
                                      </p:cBhvr>
                                      <p:to>
                                        <p:strVal val="visible"/>
                                      </p:to>
                                    </p:set>
                                    <p:animEffect transition="in" filter="barn(inVertical)">
                                      <p:cBhvr>
                                        <p:cTn id="41" dur="500"/>
                                        <p:tgtEl>
                                          <p:spTgt spid="30724"/>
                                        </p:tgtEl>
                                      </p:cBhvr>
                                    </p:animEffect>
                                  </p:childTnLst>
                                </p:cTn>
                              </p:par>
                            </p:childTnLst>
                          </p:cTn>
                        </p:par>
                      </p:childTnLst>
                    </p:cTn>
                  </p:par>
                  <p:par>
                    <p:cTn id="42" fill="hold">
                      <p:stCondLst>
                        <p:cond delay="indefinite"/>
                      </p:stCondLst>
                      <p:childTnLst>
                        <p:par>
                          <p:cTn id="43" fill="hold">
                            <p:stCondLst>
                              <p:cond delay="0"/>
                            </p:stCondLst>
                            <p:childTnLst>
                              <p:par>
                                <p:cTn id="44" presetID="16" presetClass="entr" presetSubtype="21" fill="hold" nodeType="click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barn(inVertical)">
                                      <p:cBhvr>
                                        <p:cTn id="46" dur="500"/>
                                        <p:tgtEl>
                                          <p:spTgt spid="7"/>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grpId="0" nodeType="click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barn(inVertical)">
                                      <p:cBhvr>
                                        <p:cTn id="51" dur="500"/>
                                        <p:tgtEl>
                                          <p:spTgt spid="62"/>
                                        </p:tgtEl>
                                      </p:cBhvr>
                                    </p:animEffect>
                                  </p:childTnLst>
                                </p:cTn>
                              </p:par>
                            </p:childTnLst>
                          </p:cTn>
                        </p:par>
                      </p:childTnLst>
                    </p:cTn>
                  </p:par>
                  <p:par>
                    <p:cTn id="52" fill="hold">
                      <p:stCondLst>
                        <p:cond delay="indefinite"/>
                      </p:stCondLst>
                      <p:childTnLst>
                        <p:par>
                          <p:cTn id="53" fill="hold">
                            <p:stCondLst>
                              <p:cond delay="0"/>
                            </p:stCondLst>
                            <p:childTnLst>
                              <p:par>
                                <p:cTn id="54" presetID="16" presetClass="entr" presetSubtype="21" fill="hold" grpId="0" nodeType="clickEffect">
                                  <p:stCondLst>
                                    <p:cond delay="0"/>
                                  </p:stCondLst>
                                  <p:childTnLst>
                                    <p:set>
                                      <p:cBhvr>
                                        <p:cTn id="55" dur="1" fill="hold">
                                          <p:stCondLst>
                                            <p:cond delay="0"/>
                                          </p:stCondLst>
                                        </p:cTn>
                                        <p:tgtEl>
                                          <p:spTgt spid="63"/>
                                        </p:tgtEl>
                                        <p:attrNameLst>
                                          <p:attrName>style.visibility</p:attrName>
                                        </p:attrNameLst>
                                      </p:cBhvr>
                                      <p:to>
                                        <p:strVal val="visible"/>
                                      </p:to>
                                    </p:set>
                                    <p:animEffect transition="in" filter="barn(inVertical)">
                                      <p:cBhvr>
                                        <p:cTn id="56" dur="500"/>
                                        <p:tgtEl>
                                          <p:spTgt spid="63"/>
                                        </p:tgtEl>
                                      </p:cBhvr>
                                    </p:animEffect>
                                  </p:childTnLst>
                                </p:cTn>
                              </p:par>
                            </p:childTnLst>
                          </p:cTn>
                        </p:par>
                      </p:childTnLst>
                    </p:cTn>
                  </p:par>
                  <p:par>
                    <p:cTn id="57" fill="hold">
                      <p:stCondLst>
                        <p:cond delay="indefinite"/>
                      </p:stCondLst>
                      <p:childTnLst>
                        <p:par>
                          <p:cTn id="58" fill="hold">
                            <p:stCondLst>
                              <p:cond delay="0"/>
                            </p:stCondLst>
                            <p:childTnLst>
                              <p:par>
                                <p:cTn id="59" presetID="16" presetClass="entr" presetSubtype="21" fill="hold" grpId="0" nodeType="clickEffect">
                                  <p:stCondLst>
                                    <p:cond delay="0"/>
                                  </p:stCondLst>
                                  <p:childTnLst>
                                    <p:set>
                                      <p:cBhvr>
                                        <p:cTn id="60" dur="1" fill="hold">
                                          <p:stCondLst>
                                            <p:cond delay="0"/>
                                          </p:stCondLst>
                                        </p:cTn>
                                        <p:tgtEl>
                                          <p:spTgt spid="64"/>
                                        </p:tgtEl>
                                        <p:attrNameLst>
                                          <p:attrName>style.visibility</p:attrName>
                                        </p:attrNameLst>
                                      </p:cBhvr>
                                      <p:to>
                                        <p:strVal val="visible"/>
                                      </p:to>
                                    </p:set>
                                    <p:animEffect transition="in" filter="barn(inVertical)">
                                      <p:cBhvr>
                                        <p:cTn id="61" dur="500"/>
                                        <p:tgtEl>
                                          <p:spTgt spid="64"/>
                                        </p:tgtEl>
                                      </p:cBhvr>
                                    </p:animEffect>
                                  </p:childTnLst>
                                </p:cTn>
                              </p:par>
                            </p:childTnLst>
                          </p:cTn>
                        </p:par>
                      </p:childTnLst>
                    </p:cTn>
                  </p:par>
                  <p:par>
                    <p:cTn id="62" fill="hold">
                      <p:stCondLst>
                        <p:cond delay="indefinite"/>
                      </p:stCondLst>
                      <p:childTnLst>
                        <p:par>
                          <p:cTn id="63" fill="hold">
                            <p:stCondLst>
                              <p:cond delay="0"/>
                            </p:stCondLst>
                            <p:childTnLst>
                              <p:par>
                                <p:cTn id="64" presetID="16" presetClass="entr" presetSubtype="21" fill="hold" grpId="0" nodeType="clickEffect">
                                  <p:stCondLst>
                                    <p:cond delay="0"/>
                                  </p:stCondLst>
                                  <p:childTnLst>
                                    <p:set>
                                      <p:cBhvr>
                                        <p:cTn id="65" dur="1" fill="hold">
                                          <p:stCondLst>
                                            <p:cond delay="0"/>
                                          </p:stCondLst>
                                        </p:cTn>
                                        <p:tgtEl>
                                          <p:spTgt spid="65"/>
                                        </p:tgtEl>
                                        <p:attrNameLst>
                                          <p:attrName>style.visibility</p:attrName>
                                        </p:attrNameLst>
                                      </p:cBhvr>
                                      <p:to>
                                        <p:strVal val="visible"/>
                                      </p:to>
                                    </p:set>
                                    <p:animEffect transition="in" filter="barn(inVertical)">
                                      <p:cBhvr>
                                        <p:cTn id="66" dur="500"/>
                                        <p:tgtEl>
                                          <p:spTgt spid="65"/>
                                        </p:tgtEl>
                                      </p:cBhvr>
                                    </p:animEffect>
                                  </p:childTnLst>
                                </p:cTn>
                              </p:par>
                            </p:childTnLst>
                          </p:cTn>
                        </p:par>
                        <p:par>
                          <p:cTn id="67" fill="hold">
                            <p:stCondLst>
                              <p:cond delay="500"/>
                            </p:stCondLst>
                            <p:childTnLst>
                              <p:par>
                                <p:cTn id="68" presetID="16" presetClass="entr" presetSubtype="21" fill="hold"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barn(inVertical)">
                                      <p:cBhvr>
                                        <p:cTn id="70" dur="500"/>
                                        <p:tgtEl>
                                          <p:spTgt spid="27"/>
                                        </p:tgtEl>
                                      </p:cBhvr>
                                    </p:animEffect>
                                  </p:childTnLst>
                                </p:cTn>
                              </p:par>
                            </p:childTnLst>
                          </p:cTn>
                        </p:par>
                      </p:childTnLst>
                    </p:cTn>
                  </p:par>
                  <p:par>
                    <p:cTn id="71" fill="hold">
                      <p:stCondLst>
                        <p:cond delay="indefinite"/>
                      </p:stCondLst>
                      <p:childTnLst>
                        <p:par>
                          <p:cTn id="72" fill="hold">
                            <p:stCondLst>
                              <p:cond delay="0"/>
                            </p:stCondLst>
                            <p:childTnLst>
                              <p:par>
                                <p:cTn id="73" presetID="16" presetClass="entr" presetSubtype="21" fill="hold" grpId="0" nodeType="clickEffect">
                                  <p:stCondLst>
                                    <p:cond delay="0"/>
                                  </p:stCondLst>
                                  <p:childTnLst>
                                    <p:set>
                                      <p:cBhvr>
                                        <p:cTn id="74" dur="1" fill="hold">
                                          <p:stCondLst>
                                            <p:cond delay="0"/>
                                          </p:stCondLst>
                                        </p:cTn>
                                        <p:tgtEl>
                                          <p:spTgt spid="66"/>
                                        </p:tgtEl>
                                        <p:attrNameLst>
                                          <p:attrName>style.visibility</p:attrName>
                                        </p:attrNameLst>
                                      </p:cBhvr>
                                      <p:to>
                                        <p:strVal val="visible"/>
                                      </p:to>
                                    </p:set>
                                    <p:animEffect transition="in" filter="barn(inVertical)">
                                      <p:cBhvr>
                                        <p:cTn id="75"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63" grpId="0"/>
      <p:bldP spid="64" grpId="0"/>
      <p:bldP spid="65" grpId="0"/>
      <p:bldP spid="6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TEHLİKELERİ GRUPLANDIRMA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endParaRPr lang="tr-TR" sz="2000" i="1" dirty="0" smtClean="0">
              <a:solidFill>
                <a:srgbClr val="000000"/>
              </a:solidFill>
              <a:latin typeface="Calibri" pitchFamily="34" charset="0"/>
              <a:cs typeface="Calibri" pitchFamily="34" charset="0"/>
            </a:endParaRP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Mevzuat </a:t>
            </a:r>
            <a:r>
              <a:rPr lang="tr-TR" sz="2000" b="1" i="1" dirty="0">
                <a:solidFill>
                  <a:srgbClr val="000000"/>
                </a:solidFill>
                <a:latin typeface="Calibri" pitchFamily="34" charset="0"/>
                <a:cs typeface="Calibri" pitchFamily="34" charset="0"/>
              </a:rPr>
              <a:t>bazlı gruplama,</a:t>
            </a: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Proses </a:t>
            </a:r>
            <a:r>
              <a:rPr lang="tr-TR" sz="2000" b="1" i="1" dirty="0">
                <a:solidFill>
                  <a:srgbClr val="000000"/>
                </a:solidFill>
                <a:latin typeface="Calibri" pitchFamily="34" charset="0"/>
                <a:cs typeface="Calibri" pitchFamily="34" charset="0"/>
              </a:rPr>
              <a:t>bazlı gruplama,</a:t>
            </a: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Yerleşim </a:t>
            </a:r>
            <a:r>
              <a:rPr lang="tr-TR" sz="2000" b="1" i="1" dirty="0">
                <a:solidFill>
                  <a:srgbClr val="000000"/>
                </a:solidFill>
                <a:latin typeface="Calibri" pitchFamily="34" charset="0"/>
                <a:cs typeface="Calibri" pitchFamily="34" charset="0"/>
              </a:rPr>
              <a:t>bazlı gruplama,</a:t>
            </a: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Organizasyon </a:t>
            </a:r>
            <a:r>
              <a:rPr lang="tr-TR" sz="2000" b="1" i="1" dirty="0">
                <a:solidFill>
                  <a:srgbClr val="000000"/>
                </a:solidFill>
                <a:latin typeface="Calibri" pitchFamily="34" charset="0"/>
                <a:cs typeface="Calibri" pitchFamily="34" charset="0"/>
              </a:rPr>
              <a:t>bazlı gruplama,</a:t>
            </a: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Bilimsel </a:t>
            </a:r>
            <a:r>
              <a:rPr lang="tr-TR" sz="2000" b="1" i="1" dirty="0">
                <a:solidFill>
                  <a:srgbClr val="000000"/>
                </a:solidFill>
                <a:latin typeface="Calibri" pitchFamily="34" charset="0"/>
                <a:cs typeface="Calibri" pitchFamily="34" charset="0"/>
              </a:rPr>
              <a:t>bazlı gruplama,</a:t>
            </a:r>
          </a:p>
          <a:p>
            <a:pPr marL="950400" lvl="1" indent="-324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Karma </a:t>
            </a:r>
            <a:r>
              <a:rPr lang="tr-TR" sz="2000" b="1" i="1" dirty="0">
                <a:solidFill>
                  <a:srgbClr val="000000"/>
                </a:solidFill>
                <a:latin typeface="Calibri" pitchFamily="34" charset="0"/>
                <a:cs typeface="Calibri" pitchFamily="34" charset="0"/>
              </a:rPr>
              <a:t>bazlı gruplama,</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30679482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Mevzuat Bazlı Gruplandırma (Yönetmelikler)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İSG </a:t>
            </a:r>
            <a:r>
              <a:rPr lang="tr-TR" sz="2000" i="1" dirty="0">
                <a:solidFill>
                  <a:srgbClr val="000000"/>
                </a:solidFill>
                <a:latin typeface="Calibri" pitchFamily="34" charset="0"/>
                <a:cs typeface="Calibri" pitchFamily="34" charset="0"/>
              </a:rPr>
              <a:t>Yönetmeliği (Genel)</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 </a:t>
            </a:r>
            <a:r>
              <a:rPr lang="tr-TR" sz="2000" i="1" dirty="0">
                <a:solidFill>
                  <a:srgbClr val="000000"/>
                </a:solidFill>
                <a:latin typeface="Calibri" pitchFamily="34" charset="0"/>
                <a:cs typeface="Calibri" pitchFamily="34" charset="0"/>
              </a:rPr>
              <a:t>Bina </a:t>
            </a:r>
            <a:r>
              <a:rPr lang="tr-TR" sz="2000" i="1" dirty="0" smtClean="0">
                <a:solidFill>
                  <a:srgbClr val="000000"/>
                </a:solidFill>
                <a:latin typeface="Calibri" pitchFamily="34" charset="0"/>
                <a:cs typeface="Calibri" pitchFamily="34" charset="0"/>
              </a:rPr>
              <a:t>Eklentileri</a:t>
            </a:r>
            <a:endParaRPr lang="tr-TR" sz="2000"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 </a:t>
            </a:r>
            <a:r>
              <a:rPr lang="tr-TR" sz="2000" i="1" dirty="0">
                <a:solidFill>
                  <a:srgbClr val="000000"/>
                </a:solidFill>
                <a:latin typeface="Calibri" pitchFamily="34" charset="0"/>
                <a:cs typeface="Calibri" pitchFamily="34" charset="0"/>
              </a:rPr>
              <a:t>Ekipmanlarının Kullanımında </a:t>
            </a:r>
            <a:endParaRPr lang="tr-TR" sz="2000" i="1" dirty="0" smtClean="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Kimyasal </a:t>
            </a:r>
            <a:r>
              <a:rPr lang="tr-TR" sz="2000" i="1" dirty="0">
                <a:solidFill>
                  <a:srgbClr val="000000"/>
                </a:solidFill>
                <a:latin typeface="Calibri" pitchFamily="34" charset="0"/>
                <a:cs typeface="Calibri" pitchFamily="34" charset="0"/>
              </a:rPr>
              <a:t>Maddelerle Çalışmalarda </a:t>
            </a:r>
            <a:r>
              <a:rPr lang="tr-TR" sz="2000" i="1" dirty="0" smtClean="0">
                <a:solidFill>
                  <a:srgbClr val="000000"/>
                </a:solidFill>
                <a:latin typeface="Calibri" pitchFamily="34" charset="0"/>
                <a:cs typeface="Calibri" pitchFamily="34" charset="0"/>
              </a:rPr>
              <a:t>Sağlık Güvenlik</a:t>
            </a:r>
            <a:endParaRPr lang="tr-TR" sz="2000"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Patlayıcı </a:t>
            </a:r>
            <a:r>
              <a:rPr lang="tr-TR" sz="2000" i="1" dirty="0">
                <a:solidFill>
                  <a:srgbClr val="000000"/>
                </a:solidFill>
                <a:latin typeface="Calibri" pitchFamily="34" charset="0"/>
                <a:cs typeface="Calibri" pitchFamily="34" charset="0"/>
              </a:rPr>
              <a:t>Ortamların Tehlikelerinden </a:t>
            </a:r>
            <a:r>
              <a:rPr lang="tr-TR" sz="2000" i="1" dirty="0" smtClean="0">
                <a:solidFill>
                  <a:srgbClr val="000000"/>
                </a:solidFill>
                <a:latin typeface="Calibri" pitchFamily="34" charset="0"/>
                <a:cs typeface="Calibri" pitchFamily="34" charset="0"/>
              </a:rPr>
              <a:t>Korunma</a:t>
            </a:r>
            <a:endParaRPr lang="tr-TR" sz="2000" i="1" dirty="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Gürültü-Titreşim </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Elle </a:t>
            </a:r>
            <a:r>
              <a:rPr lang="tr-TR" sz="2000" i="1" dirty="0">
                <a:solidFill>
                  <a:srgbClr val="000000"/>
                </a:solidFill>
                <a:latin typeface="Calibri" pitchFamily="34" charset="0"/>
                <a:cs typeface="Calibri" pitchFamily="34" charset="0"/>
              </a:rPr>
              <a:t>Taşıma İşleri </a:t>
            </a:r>
            <a:r>
              <a:rPr lang="tr-TR" sz="2000" i="1" dirty="0" smtClean="0">
                <a:solidFill>
                  <a:srgbClr val="000000"/>
                </a:solidFill>
                <a:latin typeface="Calibri" pitchFamily="34" charset="0"/>
                <a:cs typeface="Calibri" pitchFamily="34" charset="0"/>
              </a:rPr>
              <a:t>Ekranlı </a:t>
            </a:r>
            <a:r>
              <a:rPr lang="tr-TR" sz="2000" i="1" dirty="0">
                <a:solidFill>
                  <a:srgbClr val="000000"/>
                </a:solidFill>
                <a:latin typeface="Calibri" pitchFamily="34" charset="0"/>
                <a:cs typeface="Calibri" pitchFamily="34" charset="0"/>
              </a:rPr>
              <a:t>Araçlar </a:t>
            </a:r>
            <a:endParaRPr lang="tr-TR" sz="2000" i="1" dirty="0" smtClean="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Kanserojen </a:t>
            </a:r>
            <a:r>
              <a:rPr lang="tr-TR" sz="2000" i="1" dirty="0">
                <a:solidFill>
                  <a:srgbClr val="000000"/>
                </a:solidFill>
                <a:latin typeface="Calibri" pitchFamily="34" charset="0"/>
                <a:cs typeface="Calibri" pitchFamily="34" charset="0"/>
              </a:rPr>
              <a:t>Mutajen Maddelerle Çalışmalar </a:t>
            </a:r>
            <a:r>
              <a:rPr lang="tr-TR" sz="2000" i="1" dirty="0" smtClean="0">
                <a:solidFill>
                  <a:srgbClr val="000000"/>
                </a:solidFill>
                <a:latin typeface="Calibri" pitchFamily="34" charset="0"/>
                <a:cs typeface="Calibri" pitchFamily="34" charset="0"/>
              </a:rPr>
              <a:t>Sağlık G</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Biyolojik </a:t>
            </a:r>
            <a:r>
              <a:rPr lang="tr-TR" sz="2000" i="1" dirty="0">
                <a:solidFill>
                  <a:srgbClr val="000000"/>
                </a:solidFill>
                <a:latin typeface="Calibri" pitchFamily="34" charset="0"/>
                <a:cs typeface="Calibri" pitchFamily="34" charset="0"/>
              </a:rPr>
              <a:t>Maddelerle Çalışmalar SG Yönetmeliği,</a:t>
            </a: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Maden </a:t>
            </a:r>
            <a:r>
              <a:rPr lang="tr-TR" sz="2000" i="1" dirty="0">
                <a:solidFill>
                  <a:srgbClr val="000000"/>
                </a:solidFill>
                <a:latin typeface="Calibri" pitchFamily="34" charset="0"/>
                <a:cs typeface="Calibri" pitchFamily="34" charset="0"/>
              </a:rPr>
              <a:t>İşleri </a:t>
            </a:r>
            <a:endParaRPr lang="tr-TR" sz="2000" i="1" dirty="0" smtClean="0">
              <a:solidFill>
                <a:srgbClr val="000000"/>
              </a:solidFill>
              <a:latin typeface="Calibri" pitchFamily="34" charset="0"/>
              <a:cs typeface="Calibri" pitchFamily="34" charset="0"/>
            </a:endParaRPr>
          </a:p>
          <a:p>
            <a:pPr marL="324000" indent="-2880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Yapı </a:t>
            </a:r>
            <a:r>
              <a:rPr lang="tr-TR" sz="2000" i="1" dirty="0">
                <a:solidFill>
                  <a:srgbClr val="000000"/>
                </a:solidFill>
                <a:latin typeface="Calibri" pitchFamily="34" charset="0"/>
                <a:cs typeface="Calibri" pitchFamily="34" charset="0"/>
              </a:rPr>
              <a:t>İşyerlerinde Çalışmalar Sağlık </a:t>
            </a:r>
            <a:r>
              <a:rPr lang="tr-TR" sz="2000" i="1" dirty="0" smtClean="0">
                <a:solidFill>
                  <a:srgbClr val="000000"/>
                </a:solidFill>
                <a:latin typeface="Calibri" pitchFamily="34" charset="0"/>
                <a:cs typeface="Calibri" pitchFamily="34" charset="0"/>
              </a:rPr>
              <a:t>Güvenlik</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00825706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TEHLİKE SINIFI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«İşyeri için belirlenen tehlike grubu»</a:t>
            </a:r>
          </a:p>
          <a:p>
            <a:pPr algn="ctr">
              <a:spcAft>
                <a:spcPts val="0"/>
              </a:spcAft>
              <a:buClr>
                <a:srgbClr val="292929"/>
              </a:buClr>
              <a:defRPr/>
            </a:pPr>
            <a:r>
              <a:rPr lang="tr-TR" sz="2000" i="1" dirty="0" smtClean="0">
                <a:solidFill>
                  <a:srgbClr val="000000"/>
                </a:solidFill>
                <a:latin typeface="Calibri" pitchFamily="34" charset="0"/>
                <a:cs typeface="Calibri" pitchFamily="34" charset="0"/>
              </a:rPr>
              <a:t>İş sağlığı ve güvenliği açısından, yapılan işin özelliği, işin her safhasında kullanılan veya ortaya çıkan maddeler, iş ekipmanı, üretim yöntem ve şekilleri, çalışma ortam ve şartları ile ilgili diğer hususlar dikkate alınarak yapılır.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40870200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Proses Bazlı Sınıflaması (Yönetim Sistemleri)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133200">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590400" indent="-4572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TS </a:t>
            </a:r>
            <a:r>
              <a:rPr lang="tr-TR" sz="2000" i="1" dirty="0">
                <a:solidFill>
                  <a:srgbClr val="000000"/>
                </a:solidFill>
                <a:latin typeface="Calibri" pitchFamily="34" charset="0"/>
                <a:cs typeface="Calibri" pitchFamily="34" charset="0"/>
              </a:rPr>
              <a:t>ISO </a:t>
            </a:r>
            <a:r>
              <a:rPr lang="tr-TR" sz="2000" i="1" dirty="0" smtClean="0">
                <a:solidFill>
                  <a:srgbClr val="000000"/>
                </a:solidFill>
                <a:latin typeface="Calibri" pitchFamily="34" charset="0"/>
                <a:cs typeface="Calibri" pitchFamily="34" charset="0"/>
              </a:rPr>
              <a:t>9000		(Kalite)</a:t>
            </a:r>
            <a:endParaRPr lang="tr-TR" sz="2000" i="1" dirty="0">
              <a:solidFill>
                <a:srgbClr val="000000"/>
              </a:solidFill>
              <a:latin typeface="Calibri" pitchFamily="34" charset="0"/>
              <a:cs typeface="Calibri" pitchFamily="34" charset="0"/>
            </a:endParaRPr>
          </a:p>
          <a:p>
            <a:pPr marL="590400" indent="-4572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TS </a:t>
            </a:r>
            <a:r>
              <a:rPr lang="tr-TR" sz="2000" i="1" dirty="0">
                <a:solidFill>
                  <a:srgbClr val="000000"/>
                </a:solidFill>
                <a:latin typeface="Calibri" pitchFamily="34" charset="0"/>
                <a:cs typeface="Calibri" pitchFamily="34" charset="0"/>
              </a:rPr>
              <a:t>ISO </a:t>
            </a:r>
            <a:r>
              <a:rPr lang="tr-TR" sz="2000" i="1" dirty="0" smtClean="0">
                <a:solidFill>
                  <a:srgbClr val="000000"/>
                </a:solidFill>
                <a:latin typeface="Calibri" pitchFamily="34" charset="0"/>
                <a:cs typeface="Calibri" pitchFamily="34" charset="0"/>
              </a:rPr>
              <a:t>14000 	(Çevre)</a:t>
            </a:r>
            <a:endParaRPr lang="tr-TR" sz="2000" i="1" dirty="0">
              <a:solidFill>
                <a:srgbClr val="000000"/>
              </a:solidFill>
              <a:latin typeface="Calibri" pitchFamily="34" charset="0"/>
              <a:cs typeface="Calibri" pitchFamily="34" charset="0"/>
            </a:endParaRPr>
          </a:p>
          <a:p>
            <a:pPr marL="590400" indent="-4572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TS </a:t>
            </a:r>
            <a:r>
              <a:rPr lang="tr-TR" sz="2000" i="1" dirty="0">
                <a:solidFill>
                  <a:srgbClr val="000000"/>
                </a:solidFill>
                <a:latin typeface="Calibri" pitchFamily="34" charset="0"/>
                <a:cs typeface="Calibri" pitchFamily="34" charset="0"/>
              </a:rPr>
              <a:t>OHSAS </a:t>
            </a:r>
            <a:r>
              <a:rPr lang="tr-TR" sz="2000" i="1" dirty="0" smtClean="0">
                <a:solidFill>
                  <a:srgbClr val="000000"/>
                </a:solidFill>
                <a:latin typeface="Calibri" pitchFamily="34" charset="0"/>
                <a:cs typeface="Calibri" pitchFamily="34" charset="0"/>
              </a:rPr>
              <a:t>18000	(İSG)</a:t>
            </a:r>
            <a:endParaRPr lang="tr-TR" sz="2000" i="1" dirty="0">
              <a:solidFill>
                <a:srgbClr val="000000"/>
              </a:solidFill>
              <a:latin typeface="Calibri" pitchFamily="34" charset="0"/>
              <a:cs typeface="Calibri" pitchFamily="34" charset="0"/>
            </a:endParaRPr>
          </a:p>
          <a:p>
            <a:pPr marL="133200">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133200">
              <a:spcAft>
                <a:spcPts val="0"/>
              </a:spcAft>
              <a:buClr>
                <a:srgbClr val="292929"/>
              </a:buClr>
              <a:defRPr/>
            </a:pPr>
            <a:r>
              <a:rPr lang="tr-TR" sz="2000" i="1" dirty="0" smtClean="0">
                <a:solidFill>
                  <a:srgbClr val="000000"/>
                </a:solidFill>
                <a:latin typeface="Calibri" pitchFamily="34" charset="0"/>
                <a:cs typeface="Calibri" pitchFamily="34" charset="0"/>
              </a:rPr>
              <a:t>………………kurulmuş </a:t>
            </a:r>
            <a:r>
              <a:rPr lang="tr-TR" sz="2000" i="1" dirty="0">
                <a:solidFill>
                  <a:srgbClr val="000000"/>
                </a:solidFill>
                <a:latin typeface="Calibri" pitchFamily="34" charset="0"/>
                <a:cs typeface="Calibri" pitchFamily="34" charset="0"/>
              </a:rPr>
              <a:t>ve p</a:t>
            </a:r>
            <a:r>
              <a:rPr lang="tr-TR" sz="2000" i="1" dirty="0" smtClean="0">
                <a:solidFill>
                  <a:srgbClr val="000000"/>
                </a:solidFill>
                <a:latin typeface="Calibri" pitchFamily="34" charset="0"/>
                <a:cs typeface="Calibri" pitchFamily="34" charset="0"/>
              </a:rPr>
              <a:t>roseslerin </a:t>
            </a:r>
            <a:r>
              <a:rPr lang="tr-TR" sz="2000" i="1" dirty="0">
                <a:solidFill>
                  <a:srgbClr val="000000"/>
                </a:solidFill>
                <a:latin typeface="Calibri" pitchFamily="34" charset="0"/>
                <a:cs typeface="Calibri" pitchFamily="34" charset="0"/>
              </a:rPr>
              <a:t>belirlenmiş olması halinde bu yaklaşım uygulanabilir.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1403202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Yerleşim Esaslı Sınıflaması</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DEĞERLENDİRME</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2" name="Dikdörtgen 1"/>
          <p:cNvSpPr/>
          <p:nvPr/>
        </p:nvSpPr>
        <p:spPr bwMode="auto">
          <a:xfrm>
            <a:off x="2676525" y="1916113"/>
            <a:ext cx="6143625" cy="3449637"/>
          </a:xfrm>
          <a:prstGeom prst="rect">
            <a:avLst/>
          </a:prstGeom>
          <a:solidFill>
            <a:schemeClr val="bg1">
              <a:lumMod val="85000"/>
              <a:alpha val="80000"/>
            </a:schemeClr>
          </a:solidFill>
          <a:ln w="28575">
            <a:solidFill>
              <a:schemeClr val="bg1">
                <a:lumMod val="65000"/>
              </a:schemeClr>
            </a:solidFill>
            <a:prstDash val="solid"/>
            <a:round/>
            <a:headEnd/>
            <a:tailEnd/>
          </a:ln>
        </p:spPr>
        <p:txBody>
          <a:bodyPr rtlCol="0" anchor="ctr"/>
          <a:lstStyle/>
          <a:p>
            <a:pPr algn="ctr"/>
            <a:endParaRPr lang="tr-TR" dirty="0">
              <a:solidFill>
                <a:srgbClr val="000000"/>
              </a:solidFill>
            </a:endParaRPr>
          </a:p>
        </p:txBody>
      </p:sp>
      <p:sp>
        <p:nvSpPr>
          <p:cNvPr id="6" name="Dikdörtgen 5"/>
          <p:cNvSpPr/>
          <p:nvPr/>
        </p:nvSpPr>
        <p:spPr bwMode="auto">
          <a:xfrm>
            <a:off x="2724150" y="2286000"/>
            <a:ext cx="809625" cy="1354931"/>
          </a:xfrm>
          <a:prstGeom prst="rect">
            <a:avLst/>
          </a:prstGeom>
          <a:solidFill>
            <a:schemeClr val="bg1">
              <a:lumMod val="95000"/>
            </a:schemeClr>
          </a:solidFill>
          <a:ln w="12700">
            <a:solidFill>
              <a:srgbClr val="4D4D4D"/>
            </a:solidFill>
            <a:prstDash val="solid"/>
            <a:round/>
            <a:headEnd/>
            <a:tailEnd/>
          </a:ln>
        </p:spPr>
        <p:txBody>
          <a:bodyPr rtlCol="0" anchor="ctr"/>
          <a:lstStyle/>
          <a:p>
            <a:pPr algn="ctr"/>
            <a:endParaRPr lang="tr-TR" sz="1400" dirty="0">
              <a:solidFill>
                <a:srgbClr val="000000"/>
              </a:solidFill>
              <a:latin typeface="Calibri" pitchFamily="34" charset="0"/>
              <a:cs typeface="Calibri" pitchFamily="34" charset="0"/>
            </a:endParaRPr>
          </a:p>
        </p:txBody>
      </p:sp>
      <p:sp>
        <p:nvSpPr>
          <p:cNvPr id="19" name="Dikdörtgen 18"/>
          <p:cNvSpPr/>
          <p:nvPr/>
        </p:nvSpPr>
        <p:spPr bwMode="auto">
          <a:xfrm>
            <a:off x="3636169" y="2285999"/>
            <a:ext cx="809625" cy="1354931"/>
          </a:xfrm>
          <a:prstGeom prst="rect">
            <a:avLst/>
          </a:prstGeom>
          <a:solidFill>
            <a:schemeClr val="bg1">
              <a:lumMod val="95000"/>
            </a:schemeClr>
          </a:solidFill>
          <a:ln w="12700">
            <a:solidFill>
              <a:srgbClr val="4D4D4D"/>
            </a:solidFill>
            <a:prstDash val="solid"/>
            <a:round/>
            <a:headEnd/>
            <a:tailEnd/>
          </a:ln>
        </p:spPr>
        <p:txBody>
          <a:bodyPr rtlCol="0" anchor="ctr"/>
          <a:lstStyle/>
          <a:p>
            <a:pPr algn="ctr"/>
            <a:endParaRPr lang="tr-TR" dirty="0">
              <a:solidFill>
                <a:srgbClr val="000000"/>
              </a:solidFill>
            </a:endParaRPr>
          </a:p>
        </p:txBody>
      </p:sp>
      <p:sp>
        <p:nvSpPr>
          <p:cNvPr id="20" name="Dikdörtgen 19"/>
          <p:cNvSpPr/>
          <p:nvPr/>
        </p:nvSpPr>
        <p:spPr bwMode="auto">
          <a:xfrm>
            <a:off x="4544881" y="2286000"/>
            <a:ext cx="809625" cy="1354931"/>
          </a:xfrm>
          <a:prstGeom prst="rect">
            <a:avLst/>
          </a:prstGeom>
          <a:solidFill>
            <a:schemeClr val="bg1">
              <a:lumMod val="95000"/>
            </a:schemeClr>
          </a:solidFill>
          <a:ln w="12700">
            <a:solidFill>
              <a:srgbClr val="4D4D4D"/>
            </a:solidFill>
            <a:prstDash val="solid"/>
            <a:round/>
            <a:headEnd/>
            <a:tailEnd/>
          </a:ln>
        </p:spPr>
        <p:txBody>
          <a:bodyPr rtlCol="0" anchor="ctr"/>
          <a:lstStyle/>
          <a:p>
            <a:pPr algn="ctr"/>
            <a:endParaRPr lang="tr-TR" dirty="0">
              <a:solidFill>
                <a:srgbClr val="000000"/>
              </a:solidFill>
            </a:endParaRPr>
          </a:p>
        </p:txBody>
      </p:sp>
      <p:sp>
        <p:nvSpPr>
          <p:cNvPr id="21" name="Dikdörtgen 20"/>
          <p:cNvSpPr/>
          <p:nvPr/>
        </p:nvSpPr>
        <p:spPr bwMode="auto">
          <a:xfrm>
            <a:off x="6828398" y="2286000"/>
            <a:ext cx="803407" cy="677465"/>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İdari</a:t>
            </a:r>
            <a:endParaRPr lang="tr-TR" sz="1600" dirty="0">
              <a:solidFill>
                <a:srgbClr val="000000"/>
              </a:solidFill>
              <a:latin typeface="Calibri" pitchFamily="34" charset="0"/>
              <a:cs typeface="Calibri" pitchFamily="34" charset="0"/>
            </a:endParaRPr>
          </a:p>
        </p:txBody>
      </p:sp>
      <p:sp>
        <p:nvSpPr>
          <p:cNvPr id="22" name="Dikdörtgen 21"/>
          <p:cNvSpPr/>
          <p:nvPr/>
        </p:nvSpPr>
        <p:spPr bwMode="auto">
          <a:xfrm>
            <a:off x="7714223" y="2286000"/>
            <a:ext cx="803407" cy="677465"/>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İdari</a:t>
            </a:r>
            <a:endParaRPr lang="tr-TR" sz="1600" dirty="0">
              <a:solidFill>
                <a:srgbClr val="000000"/>
              </a:solidFill>
              <a:latin typeface="Calibri" pitchFamily="34" charset="0"/>
              <a:cs typeface="Calibri" pitchFamily="34" charset="0"/>
            </a:endParaRPr>
          </a:p>
        </p:txBody>
      </p:sp>
      <p:sp>
        <p:nvSpPr>
          <p:cNvPr id="24" name="Dikdörtgen 23"/>
          <p:cNvSpPr/>
          <p:nvPr/>
        </p:nvSpPr>
        <p:spPr bwMode="auto">
          <a:xfrm>
            <a:off x="2808848" y="4438650"/>
            <a:ext cx="803407" cy="677465"/>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a:solidFill>
                  <a:srgbClr val="000000"/>
                </a:solidFill>
                <a:latin typeface="Calibri" pitchFamily="34" charset="0"/>
                <a:cs typeface="Calibri" pitchFamily="34" charset="0"/>
              </a:rPr>
              <a:t>Kazan Dairesi</a:t>
            </a:r>
          </a:p>
        </p:txBody>
      </p:sp>
      <p:sp>
        <p:nvSpPr>
          <p:cNvPr id="26" name="Dikdörtgen 25"/>
          <p:cNvSpPr/>
          <p:nvPr/>
        </p:nvSpPr>
        <p:spPr bwMode="auto">
          <a:xfrm>
            <a:off x="3694674" y="4438650"/>
            <a:ext cx="1139264" cy="677465"/>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Kompresör Dairesi</a:t>
            </a:r>
            <a:endParaRPr lang="tr-TR" sz="1600" dirty="0">
              <a:solidFill>
                <a:srgbClr val="000000"/>
              </a:solidFill>
              <a:latin typeface="Calibri" pitchFamily="34" charset="0"/>
              <a:cs typeface="Calibri" pitchFamily="34" charset="0"/>
            </a:endParaRPr>
          </a:p>
        </p:txBody>
      </p:sp>
      <p:sp>
        <p:nvSpPr>
          <p:cNvPr id="27" name="Dikdörtgen 26"/>
          <p:cNvSpPr/>
          <p:nvPr/>
        </p:nvSpPr>
        <p:spPr bwMode="auto">
          <a:xfrm>
            <a:off x="6910816" y="3670694"/>
            <a:ext cx="1606814" cy="429223"/>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Sosyal Tesis</a:t>
            </a:r>
            <a:endParaRPr lang="tr-TR" sz="1600" dirty="0">
              <a:solidFill>
                <a:srgbClr val="000000"/>
              </a:solidFill>
              <a:latin typeface="Calibri" pitchFamily="34" charset="0"/>
              <a:cs typeface="Calibri" pitchFamily="34" charset="0"/>
            </a:endParaRPr>
          </a:p>
        </p:txBody>
      </p:sp>
      <p:sp>
        <p:nvSpPr>
          <p:cNvPr id="28" name="Dikdörtgen 27"/>
          <p:cNvSpPr/>
          <p:nvPr/>
        </p:nvSpPr>
        <p:spPr bwMode="auto">
          <a:xfrm>
            <a:off x="6910816" y="4157659"/>
            <a:ext cx="1606814" cy="429223"/>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Mutfak Yemekhane</a:t>
            </a:r>
            <a:endParaRPr lang="tr-TR" sz="1600" dirty="0">
              <a:solidFill>
                <a:srgbClr val="000000"/>
              </a:solidFill>
              <a:latin typeface="Calibri" pitchFamily="34" charset="0"/>
              <a:cs typeface="Calibri" pitchFamily="34" charset="0"/>
            </a:endParaRPr>
          </a:p>
        </p:txBody>
      </p:sp>
      <p:sp>
        <p:nvSpPr>
          <p:cNvPr id="29" name="Dikdörtgen 28"/>
          <p:cNvSpPr/>
          <p:nvPr/>
        </p:nvSpPr>
        <p:spPr bwMode="auto">
          <a:xfrm>
            <a:off x="6910816" y="4653557"/>
            <a:ext cx="1606814" cy="429223"/>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Soyunma-Duş</a:t>
            </a:r>
            <a:endParaRPr lang="tr-TR" sz="1600" dirty="0">
              <a:solidFill>
                <a:srgbClr val="000000"/>
              </a:solidFill>
              <a:latin typeface="Calibri" pitchFamily="34" charset="0"/>
              <a:cs typeface="Calibri" pitchFamily="34" charset="0"/>
            </a:endParaRPr>
          </a:p>
        </p:txBody>
      </p:sp>
      <p:sp>
        <p:nvSpPr>
          <p:cNvPr id="7" name="Metin kutusu 6"/>
          <p:cNvSpPr txBox="1"/>
          <p:nvPr/>
        </p:nvSpPr>
        <p:spPr>
          <a:xfrm rot="16200000">
            <a:off x="2406981" y="2794187"/>
            <a:ext cx="1463013" cy="338554"/>
          </a:xfrm>
          <a:prstGeom prst="rect">
            <a:avLst/>
          </a:prstGeom>
          <a:noFill/>
        </p:spPr>
        <p:txBody>
          <a:bodyPr wrap="square" rtlCol="0">
            <a:spAutoFit/>
          </a:bodyPr>
          <a:lstStyle/>
          <a:p>
            <a:pPr algn="ctr"/>
            <a:r>
              <a:rPr lang="tr-TR" sz="1600" b="1" dirty="0" smtClean="0">
                <a:latin typeface="Calibri" pitchFamily="34" charset="0"/>
                <a:cs typeface="Calibri" pitchFamily="34" charset="0"/>
              </a:rPr>
              <a:t>Dökümhane</a:t>
            </a:r>
            <a:endParaRPr lang="tr-TR" sz="1600" b="1" dirty="0">
              <a:latin typeface="Calibri" pitchFamily="34" charset="0"/>
              <a:cs typeface="Calibri" pitchFamily="34" charset="0"/>
            </a:endParaRPr>
          </a:p>
        </p:txBody>
      </p:sp>
      <p:sp>
        <p:nvSpPr>
          <p:cNvPr id="30" name="Metin kutusu 29"/>
          <p:cNvSpPr txBox="1"/>
          <p:nvPr/>
        </p:nvSpPr>
        <p:spPr>
          <a:xfrm rot="16200000">
            <a:off x="3316619" y="2794186"/>
            <a:ext cx="1463013" cy="338554"/>
          </a:xfrm>
          <a:prstGeom prst="rect">
            <a:avLst/>
          </a:prstGeom>
          <a:noFill/>
        </p:spPr>
        <p:txBody>
          <a:bodyPr wrap="square" rtlCol="0">
            <a:spAutoFit/>
          </a:bodyPr>
          <a:lstStyle/>
          <a:p>
            <a:pPr algn="ctr"/>
            <a:r>
              <a:rPr lang="tr-TR" sz="1600" b="1" dirty="0" smtClean="0">
                <a:latin typeface="Calibri" pitchFamily="34" charset="0"/>
                <a:cs typeface="Calibri" pitchFamily="34" charset="0"/>
              </a:rPr>
              <a:t>İmalathane</a:t>
            </a:r>
            <a:endParaRPr lang="tr-TR" sz="1600" b="1" dirty="0">
              <a:latin typeface="Calibri" pitchFamily="34" charset="0"/>
              <a:cs typeface="Calibri" pitchFamily="34" charset="0"/>
            </a:endParaRPr>
          </a:p>
        </p:txBody>
      </p:sp>
      <p:sp>
        <p:nvSpPr>
          <p:cNvPr id="31" name="Metin kutusu 30"/>
          <p:cNvSpPr txBox="1"/>
          <p:nvPr/>
        </p:nvSpPr>
        <p:spPr>
          <a:xfrm rot="16200000">
            <a:off x="4218187" y="2669555"/>
            <a:ext cx="1463013" cy="584775"/>
          </a:xfrm>
          <a:prstGeom prst="rect">
            <a:avLst/>
          </a:prstGeom>
          <a:noFill/>
        </p:spPr>
        <p:txBody>
          <a:bodyPr wrap="square" rtlCol="0">
            <a:spAutoFit/>
          </a:bodyPr>
          <a:lstStyle/>
          <a:p>
            <a:pPr algn="ctr"/>
            <a:r>
              <a:rPr lang="tr-TR" sz="1600" b="1" dirty="0" smtClean="0">
                <a:latin typeface="Calibri" pitchFamily="34" charset="0"/>
                <a:cs typeface="Calibri" pitchFamily="34" charset="0"/>
              </a:rPr>
              <a:t>Montaj Bölümü</a:t>
            </a:r>
            <a:endParaRPr lang="tr-TR" sz="1600" b="1" dirty="0">
              <a:latin typeface="Calibri" pitchFamily="34" charset="0"/>
              <a:cs typeface="Calibri" pitchFamily="34" charset="0"/>
            </a:endParaRPr>
          </a:p>
        </p:txBody>
      </p:sp>
      <p:sp>
        <p:nvSpPr>
          <p:cNvPr id="32" name="Dikdörtgen 31"/>
          <p:cNvSpPr/>
          <p:nvPr/>
        </p:nvSpPr>
        <p:spPr bwMode="auto">
          <a:xfrm>
            <a:off x="5449756" y="2286000"/>
            <a:ext cx="809625" cy="1354931"/>
          </a:xfrm>
          <a:prstGeom prst="rect">
            <a:avLst/>
          </a:prstGeom>
          <a:solidFill>
            <a:schemeClr val="bg1">
              <a:lumMod val="95000"/>
            </a:schemeClr>
          </a:solidFill>
          <a:ln w="12700">
            <a:solidFill>
              <a:srgbClr val="4D4D4D"/>
            </a:solidFill>
            <a:prstDash val="solid"/>
            <a:round/>
            <a:headEnd/>
            <a:tailEnd/>
          </a:ln>
        </p:spPr>
        <p:txBody>
          <a:bodyPr rtlCol="0" anchor="ctr"/>
          <a:lstStyle/>
          <a:p>
            <a:pPr algn="ctr"/>
            <a:endParaRPr lang="tr-TR" dirty="0">
              <a:solidFill>
                <a:srgbClr val="000000"/>
              </a:solidFill>
            </a:endParaRPr>
          </a:p>
        </p:txBody>
      </p:sp>
      <p:sp>
        <p:nvSpPr>
          <p:cNvPr id="33" name="Metin kutusu 32"/>
          <p:cNvSpPr txBox="1"/>
          <p:nvPr/>
        </p:nvSpPr>
        <p:spPr>
          <a:xfrm rot="16200000">
            <a:off x="5123062" y="2669555"/>
            <a:ext cx="1463013" cy="584775"/>
          </a:xfrm>
          <a:prstGeom prst="rect">
            <a:avLst/>
          </a:prstGeom>
          <a:noFill/>
        </p:spPr>
        <p:txBody>
          <a:bodyPr wrap="square" rtlCol="0">
            <a:spAutoFit/>
          </a:bodyPr>
          <a:lstStyle/>
          <a:p>
            <a:pPr algn="ctr"/>
            <a:r>
              <a:rPr lang="tr-TR" sz="1600" b="1" dirty="0" smtClean="0">
                <a:latin typeface="Calibri" pitchFamily="34" charset="0"/>
                <a:cs typeface="Calibri" pitchFamily="34" charset="0"/>
              </a:rPr>
              <a:t>Kaynak Atölyesi</a:t>
            </a:r>
            <a:endParaRPr lang="tr-TR" sz="1600" b="1" dirty="0">
              <a:latin typeface="Calibri" pitchFamily="34" charset="0"/>
              <a:cs typeface="Calibri" pitchFamily="34" charset="0"/>
            </a:endParaRPr>
          </a:p>
        </p:txBody>
      </p:sp>
      <p:sp>
        <p:nvSpPr>
          <p:cNvPr id="34" name="Dikdörtgen 33"/>
          <p:cNvSpPr/>
          <p:nvPr/>
        </p:nvSpPr>
        <p:spPr bwMode="auto">
          <a:xfrm>
            <a:off x="4942758" y="4438650"/>
            <a:ext cx="911810" cy="677465"/>
          </a:xfrm>
          <a:prstGeom prst="rect">
            <a:avLst/>
          </a:prstGeom>
          <a:solidFill>
            <a:schemeClr val="bg1">
              <a:lumMod val="95000"/>
            </a:schemeClr>
          </a:solidFill>
          <a:ln w="12700">
            <a:solidFill>
              <a:srgbClr val="4D4D4D"/>
            </a:solidFill>
            <a:prstDash val="solid"/>
            <a:round/>
            <a:headEnd/>
            <a:tailEnd/>
          </a:ln>
        </p:spPr>
        <p:txBody>
          <a:bodyPr rtlCol="0" anchor="ctr"/>
          <a:lstStyle/>
          <a:p>
            <a:pPr algn="ctr"/>
            <a:r>
              <a:rPr lang="tr-TR" sz="1600" dirty="0" smtClean="0">
                <a:solidFill>
                  <a:srgbClr val="000000"/>
                </a:solidFill>
                <a:latin typeface="Calibri" pitchFamily="34" charset="0"/>
                <a:cs typeface="Calibri" pitchFamily="34" charset="0"/>
              </a:rPr>
              <a:t>Trafo Dağıtım</a:t>
            </a:r>
            <a:endParaRPr lang="tr-TR" sz="1600" dirty="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08767465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6"/>
                                        </p:tgtEl>
                                        <p:attrNameLst>
                                          <p:attrName>style.visibility</p:attrName>
                                        </p:attrNameLst>
                                      </p:cBhvr>
                                      <p:to>
                                        <p:strVal val="visible"/>
                                      </p:to>
                                    </p:set>
                                    <p:animEffect transition="in" filter="wipe(left)">
                                      <p:cBhvr>
                                        <p:cTn id="10"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Bilimsel Bazlı Gruplandırma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
        <p:nvSpPr>
          <p:cNvPr id="27" name="Rectangle 3"/>
          <p:cNvSpPr>
            <a:spLocks noChangeArrowheads="1"/>
          </p:cNvSpPr>
          <p:nvPr/>
        </p:nvSpPr>
        <p:spPr bwMode="auto">
          <a:xfrm>
            <a:off x="1468438" y="1630363"/>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srgbClr val="000000"/>
                </a:solidFill>
                <a:latin typeface="Calibri"/>
                <a:ea typeface="Arial Unicode MS" pitchFamily="34" charset="-128"/>
                <a:cs typeface="Arial Unicode MS" pitchFamily="34" charset="-128"/>
              </a:rPr>
              <a:t>Mekanik Tehlikeler</a:t>
            </a:r>
            <a:endParaRPr lang="en-GB" i="1" dirty="0">
              <a:solidFill>
                <a:srgbClr val="000000"/>
              </a:solidFill>
              <a:latin typeface="Calibri"/>
              <a:ea typeface="Arial Unicode MS" pitchFamily="34" charset="-128"/>
              <a:cs typeface="Arial Unicode MS" pitchFamily="34" charset="-128"/>
            </a:endParaRPr>
          </a:p>
        </p:txBody>
      </p:sp>
      <p:sp>
        <p:nvSpPr>
          <p:cNvPr id="28" name="Rectangle 4"/>
          <p:cNvSpPr>
            <a:spLocks noChangeArrowheads="1"/>
          </p:cNvSpPr>
          <p:nvPr/>
        </p:nvSpPr>
        <p:spPr bwMode="auto">
          <a:xfrm>
            <a:off x="1477963" y="234473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prstClr val="black"/>
                </a:solidFill>
                <a:latin typeface="Calibri"/>
                <a:ea typeface="MS PGothic" pitchFamily="34" charset="-128"/>
                <a:cs typeface="Arial" pitchFamily="34" charset="0"/>
              </a:rPr>
              <a:t>Elektrik Tehlikesi</a:t>
            </a:r>
            <a:endParaRPr lang="tr-TR" i="1" dirty="0">
              <a:solidFill>
                <a:prstClr val="black"/>
              </a:solidFill>
              <a:latin typeface="Calibri"/>
              <a:ea typeface="MS PGothic" pitchFamily="34" charset="-128"/>
              <a:cs typeface="Arial" pitchFamily="34" charset="0"/>
            </a:endParaRPr>
          </a:p>
        </p:txBody>
      </p:sp>
      <p:sp>
        <p:nvSpPr>
          <p:cNvPr id="29" name="Rectangle 5"/>
          <p:cNvSpPr>
            <a:spLocks noChangeArrowheads="1"/>
          </p:cNvSpPr>
          <p:nvPr/>
        </p:nvSpPr>
        <p:spPr bwMode="auto">
          <a:xfrm>
            <a:off x="1468438" y="3049588"/>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prstClr val="black"/>
                </a:solidFill>
                <a:latin typeface="Calibri"/>
                <a:ea typeface="MS PGothic" pitchFamily="34" charset="-128"/>
                <a:cs typeface="Arial" pitchFamily="34" charset="0"/>
              </a:rPr>
              <a:t>Termal Tehlikeler</a:t>
            </a:r>
            <a:endParaRPr lang="tr-TR" i="1" dirty="0">
              <a:solidFill>
                <a:prstClr val="black"/>
              </a:solidFill>
              <a:latin typeface="Calibri"/>
              <a:ea typeface="MS PGothic" pitchFamily="34" charset="-128"/>
              <a:cs typeface="Arial" pitchFamily="34" charset="0"/>
            </a:endParaRPr>
          </a:p>
        </p:txBody>
      </p:sp>
      <p:sp>
        <p:nvSpPr>
          <p:cNvPr id="30" name="Rectangle 6"/>
          <p:cNvSpPr>
            <a:spLocks noChangeArrowheads="1"/>
          </p:cNvSpPr>
          <p:nvPr/>
        </p:nvSpPr>
        <p:spPr bwMode="auto">
          <a:xfrm>
            <a:off x="1468438" y="3763963"/>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31" name="Rectangle 7"/>
          <p:cNvSpPr>
            <a:spLocks noChangeArrowheads="1"/>
          </p:cNvSpPr>
          <p:nvPr/>
        </p:nvSpPr>
        <p:spPr bwMode="auto">
          <a:xfrm>
            <a:off x="1468438" y="4467225"/>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45" name="Rectangle 8"/>
          <p:cNvSpPr>
            <a:spLocks noChangeArrowheads="1"/>
          </p:cNvSpPr>
          <p:nvPr/>
        </p:nvSpPr>
        <p:spPr bwMode="auto">
          <a:xfrm>
            <a:off x="1468438" y="5176838"/>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47" name="Rectangle 9"/>
          <p:cNvSpPr>
            <a:spLocks noChangeArrowheads="1"/>
          </p:cNvSpPr>
          <p:nvPr/>
        </p:nvSpPr>
        <p:spPr bwMode="auto">
          <a:xfrm>
            <a:off x="1468438" y="5886450"/>
            <a:ext cx="7392987"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48" name="Rectangle 10"/>
          <p:cNvSpPr>
            <a:spLocks noChangeArrowheads="1"/>
          </p:cNvSpPr>
          <p:nvPr/>
        </p:nvSpPr>
        <p:spPr bwMode="auto">
          <a:xfrm>
            <a:off x="4176713" y="1630363"/>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52" name="Rectangle 11"/>
          <p:cNvSpPr>
            <a:spLocks noChangeArrowheads="1"/>
          </p:cNvSpPr>
          <p:nvPr/>
        </p:nvSpPr>
        <p:spPr bwMode="auto">
          <a:xfrm>
            <a:off x="4176713" y="2339975"/>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53" name="Rectangle 12"/>
          <p:cNvSpPr>
            <a:spLocks noChangeArrowheads="1"/>
          </p:cNvSpPr>
          <p:nvPr/>
        </p:nvSpPr>
        <p:spPr bwMode="auto">
          <a:xfrm>
            <a:off x="4176713" y="304958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54" name="Rectangle 13"/>
          <p:cNvSpPr>
            <a:spLocks noChangeArrowheads="1"/>
          </p:cNvSpPr>
          <p:nvPr/>
        </p:nvSpPr>
        <p:spPr bwMode="auto">
          <a:xfrm>
            <a:off x="4184650" y="3754438"/>
            <a:ext cx="2005013"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55" name="Rectangle 14"/>
          <p:cNvSpPr>
            <a:spLocks noChangeArrowheads="1"/>
          </p:cNvSpPr>
          <p:nvPr/>
        </p:nvSpPr>
        <p:spPr bwMode="auto">
          <a:xfrm>
            <a:off x="4176713" y="4467225"/>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0" name="Rectangle 15"/>
          <p:cNvSpPr>
            <a:spLocks noChangeArrowheads="1"/>
          </p:cNvSpPr>
          <p:nvPr/>
        </p:nvSpPr>
        <p:spPr bwMode="auto">
          <a:xfrm>
            <a:off x="4176713" y="517683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1" name="Rectangle 16"/>
          <p:cNvSpPr>
            <a:spLocks noChangeArrowheads="1"/>
          </p:cNvSpPr>
          <p:nvPr/>
        </p:nvSpPr>
        <p:spPr bwMode="auto">
          <a:xfrm>
            <a:off x="6864350" y="1630363"/>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2" name="Rectangle 17"/>
          <p:cNvSpPr>
            <a:spLocks noChangeArrowheads="1"/>
          </p:cNvSpPr>
          <p:nvPr/>
        </p:nvSpPr>
        <p:spPr bwMode="auto">
          <a:xfrm>
            <a:off x="6873875" y="2325688"/>
            <a:ext cx="2005013"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3" name="Rectangle 18"/>
          <p:cNvSpPr>
            <a:spLocks noChangeArrowheads="1"/>
          </p:cNvSpPr>
          <p:nvPr/>
        </p:nvSpPr>
        <p:spPr bwMode="auto">
          <a:xfrm>
            <a:off x="6873875" y="3044825"/>
            <a:ext cx="2005013"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4" name="Rectangle 19"/>
          <p:cNvSpPr>
            <a:spLocks noChangeArrowheads="1"/>
          </p:cNvSpPr>
          <p:nvPr/>
        </p:nvSpPr>
        <p:spPr bwMode="auto">
          <a:xfrm>
            <a:off x="6864350" y="3759200"/>
            <a:ext cx="2003425" cy="652463"/>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6" name="Rectangle 20"/>
          <p:cNvSpPr>
            <a:spLocks noChangeArrowheads="1"/>
          </p:cNvSpPr>
          <p:nvPr/>
        </p:nvSpPr>
        <p:spPr bwMode="auto">
          <a:xfrm>
            <a:off x="6864350" y="4467225"/>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7" name="Rectangle 21"/>
          <p:cNvSpPr>
            <a:spLocks noChangeArrowheads="1"/>
          </p:cNvSpPr>
          <p:nvPr/>
        </p:nvSpPr>
        <p:spPr bwMode="auto">
          <a:xfrm>
            <a:off x="6864350" y="517683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pic>
        <p:nvPicPr>
          <p:cNvPr id="68" name="Picture 23"/>
          <p:cNvPicPr>
            <a:picLocks noChangeAspect="1" noChangeArrowheads="1"/>
          </p:cNvPicPr>
          <p:nvPr/>
        </p:nvPicPr>
        <p:blipFill>
          <a:blip r:embed="rId3">
            <a:extLst>
              <a:ext uri="{BEBA8EAE-BF5A-486C-A8C5-ECC9F3942E4B}">
                <a14:imgProps xmlns:a14="http://schemas.microsoft.com/office/drawing/2010/main">
                  <a14:imgLayer r:embed="rId4">
                    <a14:imgEffect>
                      <a14:colorTemperature colorTemp="4700"/>
                    </a14:imgEffect>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828047" y="1622905"/>
            <a:ext cx="625475" cy="649287"/>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69" name="Picture 24"/>
          <p:cNvPicPr>
            <a:picLocks noChangeAspect="1" noChangeArrowheads="1"/>
          </p:cNvPicPr>
          <p:nvPr/>
        </p:nvPicPr>
        <p:blipFill>
          <a:blip r:embed="rId5">
            <a:extLst>
              <a:ext uri="{BEBA8EAE-BF5A-486C-A8C5-ECC9F3942E4B}">
                <a14:imgProps xmlns:a14="http://schemas.microsoft.com/office/drawing/2010/main">
                  <a14:imgLayer r:embed="rId6">
                    <a14:imgEffect>
                      <a14:colorTemperature colorTemp="4700"/>
                    </a14:imgEffect>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849313" y="2343150"/>
            <a:ext cx="615950" cy="6413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9313" y="3052763"/>
            <a:ext cx="623887"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71" name="Text Box 29"/>
          <p:cNvSpPr txBox="1">
            <a:spLocks noChangeArrowheads="1"/>
          </p:cNvSpPr>
          <p:nvPr/>
        </p:nvSpPr>
        <p:spPr bwMode="auto">
          <a:xfrm>
            <a:off x="1546225" y="4650988"/>
            <a:ext cx="1301959"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İklim </a:t>
            </a:r>
            <a:r>
              <a:rPr lang="tr-TR" i="1" dirty="0" smtClean="0">
                <a:solidFill>
                  <a:prstClr val="black"/>
                </a:solidFill>
                <a:latin typeface="Calibri"/>
                <a:cs typeface="Arial" pitchFamily="34" charset="0"/>
              </a:rPr>
              <a:t>Koşulları</a:t>
            </a:r>
            <a:endParaRPr lang="tr-TR" i="1" dirty="0">
              <a:solidFill>
                <a:prstClr val="black"/>
              </a:solidFill>
              <a:latin typeface="Calibri"/>
              <a:cs typeface="Arial" pitchFamily="34" charset="0"/>
            </a:endParaRPr>
          </a:p>
        </p:txBody>
      </p:sp>
      <p:sp>
        <p:nvSpPr>
          <p:cNvPr id="72" name="Text Box 30"/>
          <p:cNvSpPr txBox="1">
            <a:spLocks noChangeArrowheads="1"/>
          </p:cNvSpPr>
          <p:nvPr/>
        </p:nvSpPr>
        <p:spPr bwMode="auto">
          <a:xfrm>
            <a:off x="1549400" y="5359013"/>
            <a:ext cx="739754"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Renkler</a:t>
            </a:r>
            <a:r>
              <a:rPr lang="en-GB" sz="1500" i="1" dirty="0">
                <a:solidFill>
                  <a:srgbClr val="000000"/>
                </a:solidFill>
                <a:latin typeface="Calibri"/>
                <a:ea typeface="Arial Unicode MS" pitchFamily="34" charset="-128"/>
                <a:cs typeface="Arial Unicode MS" pitchFamily="34" charset="-128"/>
              </a:rPr>
              <a:t> </a:t>
            </a:r>
          </a:p>
        </p:txBody>
      </p:sp>
      <p:sp>
        <p:nvSpPr>
          <p:cNvPr id="73" name="Text Box 31"/>
          <p:cNvSpPr txBox="1">
            <a:spLocks noChangeArrowheads="1"/>
          </p:cNvSpPr>
          <p:nvPr/>
        </p:nvSpPr>
        <p:spPr bwMode="auto">
          <a:xfrm>
            <a:off x="1552575" y="6070214"/>
            <a:ext cx="203966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tr-TR" dirty="0"/>
              <a:t>Çok faktörlü tehlikeler</a:t>
            </a:r>
            <a:endParaRPr lang="en-GB" dirty="0"/>
          </a:p>
        </p:txBody>
      </p:sp>
      <p:pic>
        <p:nvPicPr>
          <p:cNvPr id="74" name="Picture 3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3" y="3759200"/>
            <a:ext cx="627062" cy="652463"/>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5" name="Picture 3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9313" y="4467225"/>
            <a:ext cx="627062" cy="65087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6" name="Picture 34"/>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49313" y="5180013"/>
            <a:ext cx="623887"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7" name="Picture 35"/>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540125" y="2343150"/>
            <a:ext cx="625475" cy="65087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78" name="Text Box 36"/>
          <p:cNvSpPr txBox="1">
            <a:spLocks noChangeArrowheads="1"/>
          </p:cNvSpPr>
          <p:nvPr/>
        </p:nvSpPr>
        <p:spPr bwMode="auto">
          <a:xfrm>
            <a:off x="4273551" y="1642289"/>
            <a:ext cx="1906588" cy="55399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smtClean="0">
                <a:solidFill>
                  <a:srgbClr val="000000"/>
                </a:solidFill>
                <a:latin typeface="Calibri"/>
                <a:ea typeface="Arial Unicode MS" pitchFamily="34" charset="-128"/>
                <a:cs typeface="Arial Unicode MS" pitchFamily="34" charset="-128"/>
              </a:rPr>
              <a:t>Nemli-ıslak Koşullarda </a:t>
            </a:r>
            <a:r>
              <a:rPr lang="tr-TR" i="1" dirty="0" smtClean="0">
                <a:solidFill>
                  <a:prstClr val="black"/>
                </a:solidFill>
                <a:latin typeface="Calibri"/>
                <a:cs typeface="Arial" pitchFamily="34" charset="0"/>
              </a:rPr>
              <a:t>çalışmak</a:t>
            </a:r>
            <a:endParaRPr lang="en-GB" i="1" dirty="0">
              <a:solidFill>
                <a:prstClr val="black"/>
              </a:solidFill>
              <a:latin typeface="Calibri"/>
              <a:cs typeface="Arial" pitchFamily="34" charset="0"/>
            </a:endParaRPr>
          </a:p>
        </p:txBody>
      </p:sp>
      <p:sp>
        <p:nvSpPr>
          <p:cNvPr id="79" name="Text Box 37"/>
          <p:cNvSpPr txBox="1">
            <a:spLocks noChangeArrowheads="1"/>
          </p:cNvSpPr>
          <p:nvPr/>
        </p:nvSpPr>
        <p:spPr bwMode="auto">
          <a:xfrm>
            <a:off x="4276725" y="2522151"/>
            <a:ext cx="1364220"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Basınçlı</a:t>
            </a:r>
            <a:r>
              <a:rPr lang="tr-TR" i="1" dirty="0">
                <a:solidFill>
                  <a:srgbClr val="000000"/>
                </a:solidFill>
                <a:latin typeface="Calibri"/>
                <a:ea typeface="Arial Unicode MS" pitchFamily="34" charset="-128"/>
                <a:cs typeface="Arial Unicode MS" pitchFamily="34" charset="-128"/>
              </a:rPr>
              <a:t> </a:t>
            </a:r>
            <a:r>
              <a:rPr lang="tr-TR" i="1" dirty="0" smtClean="0">
                <a:solidFill>
                  <a:srgbClr val="000000"/>
                </a:solidFill>
                <a:latin typeface="Calibri"/>
                <a:ea typeface="Arial Unicode MS" pitchFamily="34" charset="-128"/>
                <a:cs typeface="Arial Unicode MS" pitchFamily="34" charset="-128"/>
              </a:rPr>
              <a:t>Ortam</a:t>
            </a:r>
            <a:endParaRPr lang="en-GB" i="1" dirty="0">
              <a:solidFill>
                <a:srgbClr val="000000"/>
              </a:solidFill>
              <a:latin typeface="Calibri"/>
              <a:ea typeface="Arial Unicode MS" pitchFamily="34" charset="-128"/>
              <a:cs typeface="Arial Unicode MS" pitchFamily="34" charset="-128"/>
            </a:endParaRPr>
          </a:p>
        </p:txBody>
      </p:sp>
      <p:sp>
        <p:nvSpPr>
          <p:cNvPr id="80" name="Text Box 38"/>
          <p:cNvSpPr txBox="1">
            <a:spLocks noChangeArrowheads="1"/>
          </p:cNvSpPr>
          <p:nvPr/>
        </p:nvSpPr>
        <p:spPr bwMode="auto">
          <a:xfrm>
            <a:off x="4252913" y="3234939"/>
            <a:ext cx="756617"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Titreşim</a:t>
            </a:r>
            <a:endParaRPr lang="en-GB" i="1" dirty="0">
              <a:solidFill>
                <a:prstClr val="black"/>
              </a:solidFill>
              <a:latin typeface="Calibri"/>
              <a:cs typeface="Arial" pitchFamily="34" charset="0"/>
            </a:endParaRPr>
          </a:p>
        </p:txBody>
      </p:sp>
      <p:sp>
        <p:nvSpPr>
          <p:cNvPr id="81" name="Text Box 39"/>
          <p:cNvSpPr txBox="1">
            <a:spLocks noChangeArrowheads="1"/>
          </p:cNvSpPr>
          <p:nvPr/>
        </p:nvSpPr>
        <p:spPr bwMode="auto">
          <a:xfrm>
            <a:off x="4254500" y="3939788"/>
            <a:ext cx="1208664"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en-GB" dirty="0"/>
              <a:t>S</a:t>
            </a:r>
            <a:r>
              <a:rPr lang="tr-TR" dirty="0" smtClean="0"/>
              <a:t>es (Gürültü)</a:t>
            </a:r>
            <a:endParaRPr lang="en-GB" dirty="0"/>
          </a:p>
        </p:txBody>
      </p:sp>
      <p:sp>
        <p:nvSpPr>
          <p:cNvPr id="82" name="Text Box 40"/>
          <p:cNvSpPr txBox="1">
            <a:spLocks noChangeArrowheads="1"/>
          </p:cNvSpPr>
          <p:nvPr/>
        </p:nvSpPr>
        <p:spPr bwMode="auto">
          <a:xfrm>
            <a:off x="4256088" y="4650988"/>
            <a:ext cx="100893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tr-TR" smtClean="0"/>
              <a:t>Radyasyon</a:t>
            </a:r>
            <a:endParaRPr lang="tr-TR"/>
          </a:p>
        </p:txBody>
      </p:sp>
      <p:sp>
        <p:nvSpPr>
          <p:cNvPr id="83" name="Text Box 41"/>
          <p:cNvSpPr txBox="1">
            <a:spLocks noChangeArrowheads="1"/>
          </p:cNvSpPr>
          <p:nvPr/>
        </p:nvSpPr>
        <p:spPr bwMode="auto">
          <a:xfrm>
            <a:off x="4251325" y="5359013"/>
            <a:ext cx="1767535"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tr-TR" dirty="0"/>
              <a:t>Yangın, </a:t>
            </a:r>
            <a:r>
              <a:rPr lang="tr-TR" dirty="0" smtClean="0"/>
              <a:t>Patlamalar</a:t>
            </a:r>
            <a:endParaRPr lang="en-GB" dirty="0"/>
          </a:p>
        </p:txBody>
      </p:sp>
      <p:sp>
        <p:nvSpPr>
          <p:cNvPr id="84" name="Text Box 42"/>
          <p:cNvSpPr txBox="1">
            <a:spLocks noChangeArrowheads="1"/>
          </p:cNvSpPr>
          <p:nvPr/>
        </p:nvSpPr>
        <p:spPr bwMode="auto">
          <a:xfrm>
            <a:off x="6945313" y="1807776"/>
            <a:ext cx="108427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a:solidFill>
                  <a:srgbClr val="000000"/>
                </a:solidFill>
                <a:latin typeface="Calibri"/>
                <a:ea typeface="Arial Unicode MS" pitchFamily="34" charset="-128"/>
                <a:cs typeface="Arial Unicode MS" pitchFamily="34" charset="-128"/>
              </a:rPr>
              <a:t>Kimyasallar</a:t>
            </a:r>
            <a:endParaRPr lang="en-GB" i="1">
              <a:solidFill>
                <a:srgbClr val="000000"/>
              </a:solidFill>
              <a:latin typeface="Calibri"/>
              <a:ea typeface="Arial Unicode MS" pitchFamily="34" charset="-128"/>
              <a:cs typeface="Arial Unicode MS" pitchFamily="34" charset="-128"/>
            </a:endParaRPr>
          </a:p>
        </p:txBody>
      </p:sp>
      <p:sp>
        <p:nvSpPr>
          <p:cNvPr id="85" name="Text Box 43"/>
          <p:cNvSpPr txBox="1">
            <a:spLocks noChangeArrowheads="1"/>
          </p:cNvSpPr>
          <p:nvPr/>
        </p:nvSpPr>
        <p:spPr bwMode="auto">
          <a:xfrm>
            <a:off x="6964362" y="2538025"/>
            <a:ext cx="1914525"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smtClean="0">
                <a:solidFill>
                  <a:srgbClr val="000000"/>
                </a:solidFill>
                <a:latin typeface="Calibri"/>
                <a:ea typeface="Arial Unicode MS" pitchFamily="34" charset="-128"/>
                <a:cs typeface="Arial Unicode MS" pitchFamily="34" charset="-128"/>
              </a:rPr>
              <a:t>Biyolojik Materyaller</a:t>
            </a:r>
            <a:endParaRPr lang="tr-TR" i="1" dirty="0">
              <a:solidFill>
                <a:srgbClr val="000000"/>
              </a:solidFill>
              <a:latin typeface="Calibri"/>
              <a:ea typeface="Arial Unicode MS" pitchFamily="34" charset="-128"/>
              <a:cs typeface="Arial Unicode MS" pitchFamily="34" charset="-128"/>
            </a:endParaRPr>
          </a:p>
        </p:txBody>
      </p:sp>
      <p:sp>
        <p:nvSpPr>
          <p:cNvPr id="86" name="Text Box 44"/>
          <p:cNvSpPr txBox="1">
            <a:spLocks noChangeArrowheads="1"/>
          </p:cNvSpPr>
          <p:nvPr/>
        </p:nvSpPr>
        <p:spPr bwMode="auto">
          <a:xfrm>
            <a:off x="6899275" y="3258751"/>
            <a:ext cx="1535113"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srgbClr val="000000"/>
                </a:solidFill>
                <a:latin typeface="Calibri"/>
                <a:ea typeface="Arial Unicode MS" pitchFamily="34" charset="-128"/>
                <a:cs typeface="Arial Unicode MS" pitchFamily="34" charset="-128"/>
              </a:rPr>
              <a:t>Fiziksel </a:t>
            </a:r>
            <a:r>
              <a:rPr lang="tr-TR" i="1" dirty="0" smtClean="0">
                <a:solidFill>
                  <a:srgbClr val="000000"/>
                </a:solidFill>
                <a:latin typeface="Calibri"/>
                <a:ea typeface="Arial Unicode MS" pitchFamily="34" charset="-128"/>
                <a:cs typeface="Arial Unicode MS" pitchFamily="34" charset="-128"/>
              </a:rPr>
              <a:t>Stres</a:t>
            </a:r>
            <a:endParaRPr lang="en-GB" i="1" dirty="0">
              <a:solidFill>
                <a:srgbClr val="000000"/>
              </a:solidFill>
              <a:latin typeface="Calibri"/>
              <a:ea typeface="Arial Unicode MS" pitchFamily="34" charset="-128"/>
              <a:cs typeface="Arial Unicode MS" pitchFamily="34" charset="-128"/>
            </a:endParaRPr>
          </a:p>
        </p:txBody>
      </p:sp>
      <p:sp>
        <p:nvSpPr>
          <p:cNvPr id="87" name="Text Box 45"/>
          <p:cNvSpPr txBox="1">
            <a:spLocks noChangeArrowheads="1"/>
          </p:cNvSpPr>
          <p:nvPr/>
        </p:nvSpPr>
        <p:spPr bwMode="auto">
          <a:xfrm>
            <a:off x="6899275" y="3906451"/>
            <a:ext cx="1372299"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en-GB" i="1" dirty="0">
                <a:solidFill>
                  <a:srgbClr val="000000"/>
                </a:solidFill>
                <a:latin typeface="Calibri"/>
                <a:ea typeface="Arial Unicode MS" pitchFamily="34" charset="-128"/>
                <a:cs typeface="Arial Unicode MS" pitchFamily="34" charset="-128"/>
              </a:rPr>
              <a:t>Ps</a:t>
            </a:r>
            <a:r>
              <a:rPr lang="tr-TR" i="1" dirty="0" err="1">
                <a:solidFill>
                  <a:srgbClr val="000000"/>
                </a:solidFill>
                <a:latin typeface="Calibri"/>
                <a:ea typeface="Arial Unicode MS" pitchFamily="34" charset="-128"/>
                <a:cs typeface="Arial Unicode MS" pitchFamily="34" charset="-128"/>
              </a:rPr>
              <a:t>ikolojik</a:t>
            </a:r>
            <a:r>
              <a:rPr lang="tr-TR" i="1" dirty="0">
                <a:solidFill>
                  <a:srgbClr val="000000"/>
                </a:solidFill>
                <a:latin typeface="Calibri"/>
                <a:ea typeface="Arial Unicode MS" pitchFamily="34" charset="-128"/>
                <a:cs typeface="Arial Unicode MS" pitchFamily="34" charset="-128"/>
              </a:rPr>
              <a:t> </a:t>
            </a:r>
            <a:r>
              <a:rPr lang="tr-TR" i="1" dirty="0" smtClean="0">
                <a:solidFill>
                  <a:srgbClr val="000000"/>
                </a:solidFill>
                <a:latin typeface="Calibri"/>
                <a:ea typeface="Arial Unicode MS" pitchFamily="34" charset="-128"/>
                <a:cs typeface="Arial Unicode MS" pitchFamily="34" charset="-128"/>
              </a:rPr>
              <a:t>Stres</a:t>
            </a:r>
            <a:endParaRPr lang="en-GB" i="1" dirty="0">
              <a:solidFill>
                <a:srgbClr val="000000"/>
              </a:solidFill>
              <a:latin typeface="Calibri"/>
              <a:ea typeface="Arial Unicode MS" pitchFamily="34" charset="-128"/>
              <a:cs typeface="Arial Unicode MS" pitchFamily="34" charset="-128"/>
            </a:endParaRPr>
          </a:p>
        </p:txBody>
      </p:sp>
      <p:sp>
        <p:nvSpPr>
          <p:cNvPr id="88" name="Text Box 46"/>
          <p:cNvSpPr txBox="1">
            <a:spLocks noChangeArrowheads="1"/>
          </p:cNvSpPr>
          <p:nvPr/>
        </p:nvSpPr>
        <p:spPr bwMode="auto">
          <a:xfrm>
            <a:off x="6953250" y="4650988"/>
            <a:ext cx="75341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srgbClr val="000000"/>
                </a:solidFill>
                <a:latin typeface="Calibri"/>
                <a:ea typeface="Arial Unicode MS" pitchFamily="34" charset="-128"/>
                <a:cs typeface="Arial Unicode MS" pitchFamily="34" charset="-128"/>
              </a:rPr>
              <a:t>İnsanlar</a:t>
            </a:r>
            <a:endParaRPr lang="en-GB" i="1" dirty="0">
              <a:solidFill>
                <a:srgbClr val="000000"/>
              </a:solidFill>
              <a:latin typeface="Calibri"/>
              <a:ea typeface="Arial Unicode MS" pitchFamily="34" charset="-128"/>
              <a:cs typeface="Arial Unicode MS" pitchFamily="34" charset="-128"/>
            </a:endParaRPr>
          </a:p>
        </p:txBody>
      </p:sp>
      <p:sp>
        <p:nvSpPr>
          <p:cNvPr id="89" name="Text Box 47"/>
          <p:cNvSpPr txBox="1">
            <a:spLocks noChangeArrowheads="1"/>
          </p:cNvSpPr>
          <p:nvPr/>
        </p:nvSpPr>
        <p:spPr bwMode="auto">
          <a:xfrm>
            <a:off x="6956425" y="5359013"/>
            <a:ext cx="95571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Hayvanlar</a:t>
            </a:r>
            <a:endParaRPr lang="en-GB" i="1" dirty="0">
              <a:solidFill>
                <a:prstClr val="black"/>
              </a:solidFill>
              <a:latin typeface="Calibri"/>
              <a:cs typeface="Arial" pitchFamily="34" charset="0"/>
            </a:endParaRPr>
          </a:p>
        </p:txBody>
      </p:sp>
      <p:pic>
        <p:nvPicPr>
          <p:cNvPr id="90" name="Picture 48"/>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40125" y="3049588"/>
            <a:ext cx="622300"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1" name="Picture 4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40125" y="3760788"/>
            <a:ext cx="620713" cy="646112"/>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2" name="Picture 5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540125" y="4470400"/>
            <a:ext cx="625475" cy="65087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3" name="Picture 5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40125" y="5180013"/>
            <a:ext cx="622300"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4" name="Picture 5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240463" y="1630363"/>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5" name="Picture 53"/>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240463" y="2336800"/>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6" name="Picture 54"/>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240463" y="3055938"/>
            <a:ext cx="620712" cy="64452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7" name="Picture 55"/>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240463" y="3760788"/>
            <a:ext cx="623887"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8" name="Picture 56"/>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240463" y="4467225"/>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9" name="Picture 5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240463" y="5176838"/>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100" name="Picture 5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3" y="5886450"/>
            <a:ext cx="627062" cy="65087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101" name="Picture 59"/>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540125" y="1627188"/>
            <a:ext cx="631825" cy="65722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102" name="Text Box 29"/>
          <p:cNvSpPr txBox="1">
            <a:spLocks noChangeArrowheads="1"/>
          </p:cNvSpPr>
          <p:nvPr/>
        </p:nvSpPr>
        <p:spPr bwMode="auto">
          <a:xfrm>
            <a:off x="1552575" y="3914388"/>
            <a:ext cx="1110432"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Aydınlatma</a:t>
            </a:r>
            <a:r>
              <a:rPr lang="en-GB" sz="1500" i="1" dirty="0">
                <a:solidFill>
                  <a:srgbClr val="000000"/>
                </a:solidFill>
                <a:latin typeface="Calibri"/>
                <a:ea typeface="Arial Unicode MS" pitchFamily="34" charset="-128"/>
                <a:cs typeface="Arial Unicode MS" pitchFamily="34" charset="-128"/>
              </a:rPr>
              <a:t> </a:t>
            </a:r>
          </a:p>
        </p:txBody>
      </p:sp>
    </p:spTree>
    <p:extLst>
      <p:ext uri="{BB962C8B-B14F-4D97-AF65-F5344CB8AC3E}">
        <p14:creationId xmlns:p14="http://schemas.microsoft.com/office/powerpoint/2010/main" val="1782521561"/>
      </p:ext>
    </p:extLst>
  </p:cSld>
  <p:clrMapOvr>
    <a:masterClrMapping/>
  </p:clrMapOvr>
  <p:transition>
    <p:fade/>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65"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grpSp>
        <p:nvGrpSpPr>
          <p:cNvPr id="32" name="Grup 31"/>
          <p:cNvGrpSpPr/>
          <p:nvPr/>
        </p:nvGrpSpPr>
        <p:grpSpPr>
          <a:xfrm>
            <a:off x="334479" y="990740"/>
            <a:ext cx="8475038" cy="612000"/>
            <a:chOff x="345112" y="1447959"/>
            <a:chExt cx="8475038" cy="612000"/>
          </a:xfrm>
        </p:grpSpPr>
        <p:sp>
          <p:nvSpPr>
            <p:cNvPr id="33"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Karma Bazlı Gruplandırma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4" name="Group 9"/>
            <p:cNvGrpSpPr>
              <a:grpSpLocks noChangeAspect="1"/>
            </p:cNvGrpSpPr>
            <p:nvPr/>
          </p:nvGrpSpPr>
          <p:grpSpPr bwMode="auto">
            <a:xfrm>
              <a:off x="345112" y="1447959"/>
              <a:ext cx="612000" cy="612000"/>
              <a:chOff x="1710" y="1035"/>
              <a:chExt cx="2316" cy="2316"/>
            </a:xfrm>
          </p:grpSpPr>
          <p:grpSp>
            <p:nvGrpSpPr>
              <p:cNvPr id="35" name="Group 10"/>
              <p:cNvGrpSpPr>
                <a:grpSpLocks/>
              </p:cNvGrpSpPr>
              <p:nvPr/>
            </p:nvGrpSpPr>
            <p:grpSpPr bwMode="auto">
              <a:xfrm rot="3600000">
                <a:off x="1710" y="1035"/>
                <a:ext cx="2316" cy="2316"/>
                <a:chOff x="1710" y="1035"/>
                <a:chExt cx="2316" cy="2316"/>
              </a:xfrm>
            </p:grpSpPr>
            <p:sp>
              <p:nvSpPr>
                <p:cNvPr id="40"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41"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42"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6" name="Group 14"/>
              <p:cNvGrpSpPr>
                <a:grpSpLocks/>
              </p:cNvGrpSpPr>
              <p:nvPr/>
            </p:nvGrpSpPr>
            <p:grpSpPr bwMode="auto">
              <a:xfrm rot="7200000">
                <a:off x="2059" y="1386"/>
                <a:ext cx="1616" cy="1614"/>
                <a:chOff x="2060" y="1387"/>
                <a:chExt cx="1616" cy="1614"/>
              </a:xfrm>
            </p:grpSpPr>
            <p:sp>
              <p:nvSpPr>
                <p:cNvPr id="37"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8"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9"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
        <p:nvSpPr>
          <p:cNvPr id="27" name="Rectangle 3"/>
          <p:cNvSpPr>
            <a:spLocks noChangeArrowheads="1"/>
          </p:cNvSpPr>
          <p:nvPr/>
        </p:nvSpPr>
        <p:spPr bwMode="auto">
          <a:xfrm>
            <a:off x="1468438" y="2325688"/>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srgbClr val="000000"/>
                </a:solidFill>
                <a:latin typeface="Calibri"/>
                <a:ea typeface="Arial Unicode MS" pitchFamily="34" charset="-128"/>
                <a:cs typeface="Arial Unicode MS" pitchFamily="34" charset="-128"/>
              </a:rPr>
              <a:t>Mekanik Tehlikeler</a:t>
            </a:r>
            <a:endParaRPr lang="en-GB" i="1" dirty="0">
              <a:solidFill>
                <a:srgbClr val="000000"/>
              </a:solidFill>
              <a:latin typeface="Calibri"/>
              <a:ea typeface="Arial Unicode MS" pitchFamily="34" charset="-128"/>
              <a:cs typeface="Arial Unicode MS" pitchFamily="34" charset="-128"/>
            </a:endParaRPr>
          </a:p>
        </p:txBody>
      </p:sp>
      <p:sp>
        <p:nvSpPr>
          <p:cNvPr id="28" name="Rectangle 4"/>
          <p:cNvSpPr>
            <a:spLocks noChangeArrowheads="1"/>
          </p:cNvSpPr>
          <p:nvPr/>
        </p:nvSpPr>
        <p:spPr bwMode="auto">
          <a:xfrm>
            <a:off x="1477963" y="3040063"/>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prstClr val="black"/>
                </a:solidFill>
                <a:latin typeface="Calibri"/>
                <a:ea typeface="MS PGothic" pitchFamily="34" charset="-128"/>
                <a:cs typeface="Arial" pitchFamily="34" charset="0"/>
              </a:rPr>
              <a:t>Elektrik Tehlikesi</a:t>
            </a:r>
            <a:endParaRPr lang="tr-TR" i="1" dirty="0">
              <a:solidFill>
                <a:prstClr val="black"/>
              </a:solidFill>
              <a:latin typeface="Calibri"/>
              <a:ea typeface="MS PGothic" pitchFamily="34" charset="-128"/>
              <a:cs typeface="Arial" pitchFamily="34" charset="0"/>
            </a:endParaRPr>
          </a:p>
        </p:txBody>
      </p:sp>
      <p:sp>
        <p:nvSpPr>
          <p:cNvPr id="29" name="Rectangle 5"/>
          <p:cNvSpPr>
            <a:spLocks noChangeArrowheads="1"/>
          </p:cNvSpPr>
          <p:nvPr/>
        </p:nvSpPr>
        <p:spPr bwMode="auto">
          <a:xfrm>
            <a:off x="1468438" y="3744913"/>
            <a:ext cx="2005012"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r>
              <a:rPr lang="tr-TR" i="1" dirty="0" smtClean="0">
                <a:solidFill>
                  <a:prstClr val="black"/>
                </a:solidFill>
                <a:latin typeface="Calibri"/>
                <a:ea typeface="MS PGothic" pitchFamily="34" charset="-128"/>
                <a:cs typeface="Arial" pitchFamily="34" charset="0"/>
              </a:rPr>
              <a:t>Termal Tehlikeler</a:t>
            </a:r>
            <a:endParaRPr lang="tr-TR" i="1" dirty="0">
              <a:solidFill>
                <a:prstClr val="black"/>
              </a:solidFill>
              <a:latin typeface="Calibri"/>
              <a:ea typeface="MS PGothic" pitchFamily="34" charset="-128"/>
              <a:cs typeface="Arial" pitchFamily="34" charset="0"/>
            </a:endParaRPr>
          </a:p>
        </p:txBody>
      </p:sp>
      <p:sp>
        <p:nvSpPr>
          <p:cNvPr id="30" name="Rectangle 6"/>
          <p:cNvSpPr>
            <a:spLocks noChangeArrowheads="1"/>
          </p:cNvSpPr>
          <p:nvPr/>
        </p:nvSpPr>
        <p:spPr bwMode="auto">
          <a:xfrm>
            <a:off x="1477963" y="445928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48" name="Rectangle 10"/>
          <p:cNvSpPr>
            <a:spLocks noChangeArrowheads="1"/>
          </p:cNvSpPr>
          <p:nvPr/>
        </p:nvSpPr>
        <p:spPr bwMode="auto">
          <a:xfrm>
            <a:off x="4157663" y="1630363"/>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0" name="Rectangle 15"/>
          <p:cNvSpPr>
            <a:spLocks noChangeArrowheads="1"/>
          </p:cNvSpPr>
          <p:nvPr/>
        </p:nvSpPr>
        <p:spPr bwMode="auto">
          <a:xfrm>
            <a:off x="4157663" y="517683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1" name="Rectangle 16"/>
          <p:cNvSpPr>
            <a:spLocks noChangeArrowheads="1"/>
          </p:cNvSpPr>
          <p:nvPr/>
        </p:nvSpPr>
        <p:spPr bwMode="auto">
          <a:xfrm>
            <a:off x="6864350" y="2363788"/>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62" name="Rectangle 17"/>
          <p:cNvSpPr>
            <a:spLocks noChangeArrowheads="1"/>
          </p:cNvSpPr>
          <p:nvPr/>
        </p:nvSpPr>
        <p:spPr bwMode="auto">
          <a:xfrm>
            <a:off x="6873875" y="3059113"/>
            <a:ext cx="2005013"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pic>
        <p:nvPicPr>
          <p:cNvPr id="68" name="Picture 23"/>
          <p:cNvPicPr>
            <a:picLocks noChangeAspect="1" noChangeArrowheads="1"/>
          </p:cNvPicPr>
          <p:nvPr/>
        </p:nvPicPr>
        <p:blipFill>
          <a:blip r:embed="rId3">
            <a:extLst>
              <a:ext uri="{BEBA8EAE-BF5A-486C-A8C5-ECC9F3942E4B}">
                <a14:imgProps xmlns:a14="http://schemas.microsoft.com/office/drawing/2010/main">
                  <a14:imgLayer r:embed="rId4">
                    <a14:imgEffect>
                      <a14:colorTemperature colorTemp="4700"/>
                    </a14:imgEffect>
                    <a14:imgEffect>
                      <a14:saturation sat="33000"/>
                    </a14:imgEffect>
                  </a14:imgLayer>
                </a14:imgProps>
              </a:ext>
              <a:ext uri="{28A0092B-C50C-407E-A947-70E740481C1C}">
                <a14:useLocalDpi xmlns:a14="http://schemas.microsoft.com/office/drawing/2010/main" val="0"/>
              </a:ext>
            </a:extLst>
          </a:blip>
          <a:srcRect/>
          <a:stretch>
            <a:fillRect/>
          </a:stretch>
        </p:blipFill>
        <p:spPr bwMode="auto">
          <a:xfrm>
            <a:off x="828047" y="2318230"/>
            <a:ext cx="625475" cy="649287"/>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69" name="Picture 24"/>
          <p:cNvPicPr>
            <a:picLocks noChangeAspect="1" noChangeArrowheads="1"/>
          </p:cNvPicPr>
          <p:nvPr/>
        </p:nvPicPr>
        <p:blipFill>
          <a:blip r:embed="rId5">
            <a:extLst>
              <a:ext uri="{BEBA8EAE-BF5A-486C-A8C5-ECC9F3942E4B}">
                <a14:imgProps xmlns:a14="http://schemas.microsoft.com/office/drawing/2010/main">
                  <a14:imgLayer r:embed="rId6">
                    <a14:imgEffect>
                      <a14:colorTemperature colorTemp="4700"/>
                    </a14:imgEffect>
                    <a14:imgEffect>
                      <a14:saturation sat="66000"/>
                    </a14:imgEffect>
                  </a14:imgLayer>
                </a14:imgProps>
              </a:ext>
              <a:ext uri="{28A0092B-C50C-407E-A947-70E740481C1C}">
                <a14:useLocalDpi xmlns:a14="http://schemas.microsoft.com/office/drawing/2010/main" val="0"/>
              </a:ext>
            </a:extLst>
          </a:blip>
          <a:srcRect/>
          <a:stretch>
            <a:fillRect/>
          </a:stretch>
        </p:blipFill>
        <p:spPr bwMode="auto">
          <a:xfrm>
            <a:off x="849313" y="3038475"/>
            <a:ext cx="615950" cy="6413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0" name="Picture 2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49313" y="3748088"/>
            <a:ext cx="623887"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74" name="Picture 3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3" y="4454525"/>
            <a:ext cx="627062" cy="652463"/>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78" name="Text Box 36"/>
          <p:cNvSpPr txBox="1">
            <a:spLocks noChangeArrowheads="1"/>
          </p:cNvSpPr>
          <p:nvPr/>
        </p:nvSpPr>
        <p:spPr bwMode="auto">
          <a:xfrm>
            <a:off x="4254501" y="1780788"/>
            <a:ext cx="1906588"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smtClean="0">
                <a:solidFill>
                  <a:srgbClr val="000000"/>
                </a:solidFill>
                <a:latin typeface="Calibri"/>
                <a:ea typeface="Arial Unicode MS" pitchFamily="34" charset="-128"/>
                <a:cs typeface="Arial Unicode MS" pitchFamily="34" charset="-128"/>
              </a:rPr>
              <a:t>Nemli-Islak Koşullar</a:t>
            </a:r>
            <a:endParaRPr lang="en-GB" i="1" dirty="0">
              <a:solidFill>
                <a:prstClr val="black"/>
              </a:solidFill>
              <a:latin typeface="Calibri"/>
              <a:cs typeface="Arial" pitchFamily="34" charset="0"/>
            </a:endParaRPr>
          </a:p>
        </p:txBody>
      </p:sp>
      <p:sp>
        <p:nvSpPr>
          <p:cNvPr id="83" name="Text Box 41"/>
          <p:cNvSpPr txBox="1">
            <a:spLocks noChangeArrowheads="1"/>
          </p:cNvSpPr>
          <p:nvPr/>
        </p:nvSpPr>
        <p:spPr bwMode="auto">
          <a:xfrm>
            <a:off x="4251325" y="5359013"/>
            <a:ext cx="172746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tr-TR" dirty="0" smtClean="0"/>
              <a:t>Yangın-Patlamalar</a:t>
            </a:r>
            <a:endParaRPr lang="en-GB" dirty="0"/>
          </a:p>
        </p:txBody>
      </p:sp>
      <p:sp>
        <p:nvSpPr>
          <p:cNvPr id="84" name="Text Box 42"/>
          <p:cNvSpPr txBox="1">
            <a:spLocks noChangeArrowheads="1"/>
          </p:cNvSpPr>
          <p:nvPr/>
        </p:nvSpPr>
        <p:spPr bwMode="auto">
          <a:xfrm>
            <a:off x="6945313" y="2541201"/>
            <a:ext cx="108427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a:solidFill>
                  <a:srgbClr val="000000"/>
                </a:solidFill>
                <a:latin typeface="Calibri"/>
                <a:ea typeface="Arial Unicode MS" pitchFamily="34" charset="-128"/>
                <a:cs typeface="Arial Unicode MS" pitchFamily="34" charset="-128"/>
              </a:rPr>
              <a:t>Kimyasallar</a:t>
            </a:r>
            <a:endParaRPr lang="en-GB" i="1">
              <a:solidFill>
                <a:srgbClr val="000000"/>
              </a:solidFill>
              <a:latin typeface="Calibri"/>
              <a:ea typeface="Arial Unicode MS" pitchFamily="34" charset="-128"/>
              <a:cs typeface="Arial Unicode MS" pitchFamily="34" charset="-128"/>
            </a:endParaRPr>
          </a:p>
        </p:txBody>
      </p:sp>
      <p:sp>
        <p:nvSpPr>
          <p:cNvPr id="85" name="Text Box 43"/>
          <p:cNvSpPr txBox="1">
            <a:spLocks noChangeArrowheads="1"/>
          </p:cNvSpPr>
          <p:nvPr/>
        </p:nvSpPr>
        <p:spPr bwMode="auto">
          <a:xfrm>
            <a:off x="6964362" y="3271450"/>
            <a:ext cx="1914525"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smtClean="0">
                <a:solidFill>
                  <a:srgbClr val="000000"/>
                </a:solidFill>
                <a:latin typeface="Calibri"/>
                <a:ea typeface="Arial Unicode MS" pitchFamily="34" charset="-128"/>
                <a:cs typeface="Arial Unicode MS" pitchFamily="34" charset="-128"/>
              </a:rPr>
              <a:t>Biyolojik Materyaller</a:t>
            </a:r>
            <a:endParaRPr lang="tr-TR" i="1" dirty="0">
              <a:solidFill>
                <a:srgbClr val="000000"/>
              </a:solidFill>
              <a:latin typeface="Calibri"/>
              <a:ea typeface="Arial Unicode MS" pitchFamily="34" charset="-128"/>
              <a:cs typeface="Arial Unicode MS" pitchFamily="34" charset="-128"/>
            </a:endParaRPr>
          </a:p>
        </p:txBody>
      </p:sp>
      <p:pic>
        <p:nvPicPr>
          <p:cNvPr id="93" name="Picture 5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540125" y="5180013"/>
            <a:ext cx="622300" cy="64770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4" name="Picture 5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240463" y="2363788"/>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95" name="Picture 53"/>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240463" y="3070225"/>
            <a:ext cx="628650" cy="654050"/>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101" name="Picture 59"/>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40125" y="1627188"/>
            <a:ext cx="631825" cy="65722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
        <p:nvSpPr>
          <p:cNvPr id="102" name="Text Box 29"/>
          <p:cNvSpPr txBox="1">
            <a:spLocks noChangeArrowheads="1"/>
          </p:cNvSpPr>
          <p:nvPr/>
        </p:nvSpPr>
        <p:spPr bwMode="auto">
          <a:xfrm>
            <a:off x="1552575" y="4609713"/>
            <a:ext cx="1110432"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eaLnBrk="1" hangingPunct="1">
              <a:spcBef>
                <a:spcPts val="938"/>
              </a:spcBef>
              <a:buClr>
                <a:srgbClr val="000000"/>
              </a:buClr>
              <a:buSzPct val="100000"/>
              <a:buFont typeface="Arial" pitchFamily="34" charset="0"/>
              <a:buNone/>
            </a:pPr>
            <a:r>
              <a:rPr lang="tr-TR" i="1" dirty="0">
                <a:solidFill>
                  <a:prstClr val="black"/>
                </a:solidFill>
                <a:latin typeface="Calibri"/>
                <a:cs typeface="Arial" pitchFamily="34" charset="0"/>
              </a:rPr>
              <a:t>Aydınlatma</a:t>
            </a:r>
            <a:r>
              <a:rPr lang="en-GB" sz="1500" i="1" dirty="0">
                <a:solidFill>
                  <a:srgbClr val="000000"/>
                </a:solidFill>
                <a:latin typeface="Calibri"/>
                <a:ea typeface="Arial Unicode MS" pitchFamily="34" charset="-128"/>
                <a:cs typeface="Arial Unicode MS" pitchFamily="34" charset="-128"/>
              </a:rPr>
              <a:t> </a:t>
            </a:r>
          </a:p>
        </p:txBody>
      </p:sp>
      <p:sp>
        <p:nvSpPr>
          <p:cNvPr id="2" name="8-Nokta Yıldız 1"/>
          <p:cNvSpPr>
            <a:spLocks noChangeAspect="1"/>
          </p:cNvSpPr>
          <p:nvPr/>
        </p:nvSpPr>
        <p:spPr>
          <a:xfrm>
            <a:off x="3636962" y="2557073"/>
            <a:ext cx="2448000" cy="2448000"/>
          </a:xfrm>
          <a:prstGeom prst="star8">
            <a:avLst/>
          </a:prstGeom>
          <a:solidFill>
            <a:srgbClr val="6B9B1A"/>
          </a:solidFill>
          <a:ln>
            <a:noFill/>
          </a:ln>
          <a:effectLst>
            <a:outerShdw dist="17819" dir="2700000" algn="ctr" rotWithShape="0">
              <a:srgbClr val="000000">
                <a:alpha val="50026"/>
              </a:srgbClr>
            </a:outerShdw>
          </a:effectLst>
          <a:extLst/>
        </p:spPr>
        <p:txBody>
          <a:bodyPr wrap="none" anchor="ctr"/>
          <a:lstStyle/>
          <a:p>
            <a:pPr algn="ctr"/>
            <a:r>
              <a:rPr lang="tr-TR" b="1" i="1" dirty="0" smtClean="0">
                <a:solidFill>
                  <a:schemeClr val="bg1"/>
                </a:solidFill>
                <a:latin typeface="Calibri"/>
                <a:ea typeface="MS PGothic" pitchFamily="34" charset="-128"/>
                <a:cs typeface="Arial" pitchFamily="34" charset="0"/>
              </a:rPr>
              <a:t>MAKİNELERDEN </a:t>
            </a:r>
          </a:p>
          <a:p>
            <a:pPr algn="ctr"/>
            <a:r>
              <a:rPr lang="tr-TR" b="1" i="1" dirty="0" smtClean="0">
                <a:solidFill>
                  <a:schemeClr val="bg1"/>
                </a:solidFill>
                <a:latin typeface="Calibri"/>
                <a:ea typeface="MS PGothic" pitchFamily="34" charset="-128"/>
                <a:cs typeface="Arial" pitchFamily="34" charset="0"/>
              </a:rPr>
              <a:t>KAYNAKLANAN </a:t>
            </a:r>
          </a:p>
          <a:p>
            <a:pPr algn="ctr"/>
            <a:r>
              <a:rPr lang="tr-TR" b="1" i="1" dirty="0" smtClean="0">
                <a:solidFill>
                  <a:schemeClr val="bg1"/>
                </a:solidFill>
                <a:latin typeface="Calibri"/>
                <a:ea typeface="MS PGothic" pitchFamily="34" charset="-128"/>
                <a:cs typeface="Arial" pitchFamily="34" charset="0"/>
              </a:rPr>
              <a:t>TEHLİKELER</a:t>
            </a:r>
            <a:endParaRPr lang="tr-TR" b="1" i="1" dirty="0">
              <a:solidFill>
                <a:schemeClr val="bg1"/>
              </a:solidFill>
              <a:latin typeface="Calibri"/>
              <a:ea typeface="MS PGothic" pitchFamily="34" charset="-128"/>
              <a:cs typeface="Arial" pitchFamily="34" charset="0"/>
            </a:endParaRPr>
          </a:p>
        </p:txBody>
      </p:sp>
      <p:sp>
        <p:nvSpPr>
          <p:cNvPr id="103" name="Rectangle 13"/>
          <p:cNvSpPr>
            <a:spLocks noChangeArrowheads="1"/>
          </p:cNvSpPr>
          <p:nvPr/>
        </p:nvSpPr>
        <p:spPr bwMode="auto">
          <a:xfrm>
            <a:off x="6878638" y="3772288"/>
            <a:ext cx="2005013"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104" name="Rectangle 14"/>
          <p:cNvSpPr>
            <a:spLocks noChangeArrowheads="1"/>
          </p:cNvSpPr>
          <p:nvPr/>
        </p:nvSpPr>
        <p:spPr bwMode="auto">
          <a:xfrm>
            <a:off x="6870701" y="4475550"/>
            <a:ext cx="2003425" cy="654050"/>
          </a:xfrm>
          <a:prstGeom prst="rect">
            <a:avLst/>
          </a:prstGeom>
          <a:solidFill>
            <a:srgbClr val="FCE46A"/>
          </a:solidFill>
          <a:ln>
            <a:noFill/>
          </a:ln>
          <a:effectLst>
            <a:outerShdw dist="17819" dir="2700000" algn="ctr" rotWithShape="0">
              <a:srgbClr val="000000">
                <a:alpha val="50026"/>
              </a:srgbClr>
            </a:out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i="1">
              <a:solidFill>
                <a:prstClr val="black"/>
              </a:solidFill>
              <a:latin typeface="Calibri"/>
              <a:ea typeface="MS PGothic" pitchFamily="34" charset="-128"/>
              <a:cs typeface="Arial" pitchFamily="34" charset="0"/>
            </a:endParaRPr>
          </a:p>
        </p:txBody>
      </p:sp>
      <p:sp>
        <p:nvSpPr>
          <p:cNvPr id="105" name="Text Box 39"/>
          <p:cNvSpPr txBox="1">
            <a:spLocks noChangeArrowheads="1"/>
          </p:cNvSpPr>
          <p:nvPr/>
        </p:nvSpPr>
        <p:spPr bwMode="auto">
          <a:xfrm>
            <a:off x="6948488" y="3948113"/>
            <a:ext cx="1208664"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en-GB" dirty="0"/>
              <a:t>S</a:t>
            </a:r>
            <a:r>
              <a:rPr lang="tr-TR" dirty="0" smtClean="0"/>
              <a:t>es (Gürültü)</a:t>
            </a:r>
            <a:endParaRPr lang="en-GB" dirty="0"/>
          </a:p>
        </p:txBody>
      </p:sp>
      <p:sp>
        <p:nvSpPr>
          <p:cNvPr id="106" name="Text Box 40"/>
          <p:cNvSpPr txBox="1">
            <a:spLocks noChangeArrowheads="1"/>
          </p:cNvSpPr>
          <p:nvPr/>
        </p:nvSpPr>
        <p:spPr bwMode="auto">
          <a:xfrm>
            <a:off x="6950076" y="4659313"/>
            <a:ext cx="100893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spAutoFit/>
          </a:bodyPr>
          <a:lstStyle>
            <a:defPPr>
              <a:defRPr lang="de-DE"/>
            </a:defPPr>
            <a:lvl1pPr defTabSz="449263" eaLnBrk="1" hangingPunct="1">
              <a:spcBef>
                <a:spcPts val="938"/>
              </a:spcBef>
              <a:buClr>
                <a:srgbClr val="000000"/>
              </a:buClr>
              <a:buSzPct val="100000"/>
              <a:buFont typeface="Arial" pitchFamily="34" charset="0"/>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i="1">
                <a:solidFill>
                  <a:prstClr val="black"/>
                </a:solidFill>
                <a:latin typeface="Calibri"/>
                <a:ea typeface="MS PGothic" pitchFamily="34" charset="-128"/>
                <a:cs typeface="Arial" pitchFamily="34" charset="0"/>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latin typeface="Arial" pitchFamily="34" charset="0"/>
                <a:ea typeface="MS PGothic" pitchFamily="34" charset="-128"/>
              </a:defRPr>
            </a:lvl9pPr>
          </a:lstStyle>
          <a:p>
            <a:r>
              <a:rPr lang="tr-TR" smtClean="0"/>
              <a:t>Radyasyon</a:t>
            </a:r>
            <a:endParaRPr lang="tr-TR"/>
          </a:p>
        </p:txBody>
      </p:sp>
      <p:pic>
        <p:nvPicPr>
          <p:cNvPr id="107" name="Picture 4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234113" y="3769113"/>
            <a:ext cx="620713" cy="646112"/>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pic>
        <p:nvPicPr>
          <p:cNvPr id="108" name="Picture 5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234113" y="4478725"/>
            <a:ext cx="625475" cy="650875"/>
          </a:xfrm>
          <a:prstGeom prst="rect">
            <a:avLst/>
          </a:prstGeom>
          <a:noFill/>
          <a:ln>
            <a:noFill/>
          </a:ln>
          <a:effectLst>
            <a:outerShdw dist="17819" dir="2700000" algn="ctr" rotWithShape="0">
              <a:srgbClr val="000000">
                <a:alpha val="50026"/>
              </a:srgbClr>
            </a:outerShdw>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000000"/>
                </a:solidFill>
                <a:round/>
                <a:headEnd/>
                <a:tailEnd/>
              </a14:hiddenLine>
            </a:ext>
          </a:extLst>
        </p:spPr>
      </p:pic>
    </p:spTree>
    <p:extLst>
      <p:ext uri="{BB962C8B-B14F-4D97-AF65-F5344CB8AC3E}">
        <p14:creationId xmlns:p14="http://schemas.microsoft.com/office/powerpoint/2010/main" val="1955891517"/>
      </p:ext>
    </p:extLst>
  </p:cSld>
  <p:clrMapOvr>
    <a:masterClrMapping/>
  </p:clrMapOvr>
  <p:transition>
    <p:fade/>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85725" y="2840075"/>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Riskleri Belirleme – Tahmin Etme </a:t>
            </a:r>
          </a:p>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(Analiz Etme) </a:t>
            </a:r>
            <a:endParaRPr lang="tr-TR" sz="4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2</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3981529800"/>
      </p:ext>
    </p:extLst>
  </p:cSld>
  <p:clrMapOvr>
    <a:masterClrMapping/>
  </p:clrMapOvr>
  <p:transition>
    <p:fade/>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RİSKLERİ BELİRLEME (TAHMİN ETME)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r>
              <a:rPr lang="tr-TR" sz="2000" b="1" i="1" dirty="0" smtClean="0">
                <a:solidFill>
                  <a:srgbClr val="000000"/>
                </a:solidFill>
                <a:latin typeface="Calibri" pitchFamily="34" charset="0"/>
                <a:cs typeface="Calibri" pitchFamily="34" charset="0"/>
              </a:rPr>
              <a:t>Tespit </a:t>
            </a:r>
            <a:r>
              <a:rPr lang="tr-TR" sz="2000" b="1" i="1" dirty="0">
                <a:solidFill>
                  <a:srgbClr val="000000"/>
                </a:solidFill>
                <a:latin typeface="Calibri" pitchFamily="34" charset="0"/>
                <a:cs typeface="Calibri" pitchFamily="34" charset="0"/>
              </a:rPr>
              <a:t>edilmiş olan tehlikelerin her biri ayrı ayrı dikkate alınarak bu tehlikelerden kaynaklanabilecek risklerin </a:t>
            </a:r>
            <a:endParaRPr lang="tr-TR" sz="2000" b="1" i="1" dirty="0" smtClean="0">
              <a:solidFill>
                <a:srgbClr val="000000"/>
              </a:solidFill>
              <a:latin typeface="Calibri" pitchFamily="34" charset="0"/>
              <a:cs typeface="Calibri" pitchFamily="34" charset="0"/>
            </a:endParaRP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Hangi sıklıkta oluşabileceği,</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Risklerden kimlerin, </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Nelerin, </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Ne şekilde, </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Hangi şiddette,…. </a:t>
            </a:r>
            <a:r>
              <a:rPr lang="tr-TR" sz="2000" i="1" dirty="0" smtClean="0">
                <a:solidFill>
                  <a:srgbClr val="000000"/>
                </a:solidFill>
                <a:latin typeface="Calibri" pitchFamily="34" charset="0"/>
                <a:cs typeface="Calibri" pitchFamily="34" charset="0"/>
              </a:rPr>
              <a:t>zarar görebileceği belirlenir. </a:t>
            </a:r>
          </a:p>
          <a:p>
            <a:pPr>
              <a:spcAft>
                <a:spcPts val="0"/>
              </a:spcAft>
              <a:buClr>
                <a:srgbClr val="292929"/>
              </a:buClr>
              <a:defRPr/>
            </a:pPr>
            <a:endParaRPr lang="tr-TR" sz="1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a:t>
            </a:r>
            <a:r>
              <a:rPr lang="tr-TR" sz="2000" b="1" i="1" dirty="0">
                <a:solidFill>
                  <a:srgbClr val="000000"/>
                </a:solidFill>
                <a:latin typeface="Calibri" pitchFamily="34" charset="0"/>
                <a:cs typeface="Calibri" pitchFamily="34" charset="0"/>
              </a:rPr>
              <a:t>belirleme yapılırken mevcut kontrol tedbirlerinin etkisi de göz önünde bulundurulur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8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(İSG </a:t>
            </a:r>
            <a:r>
              <a:rPr lang="tr-TR" sz="2000" i="1" dirty="0">
                <a:solidFill>
                  <a:srgbClr val="000000"/>
                </a:solidFill>
                <a:latin typeface="Calibri" pitchFamily="34" charset="0"/>
                <a:cs typeface="Calibri" pitchFamily="34" charset="0"/>
              </a:rPr>
              <a:t>Risk Değerlendirmesi Yönetmeliği-Aralık, </a:t>
            </a:r>
            <a:r>
              <a:rPr lang="tr-TR" sz="2000" i="1" dirty="0" smtClean="0">
                <a:solidFill>
                  <a:srgbClr val="000000"/>
                </a:solidFill>
                <a:latin typeface="Calibri" pitchFamily="34" charset="0"/>
                <a:cs typeface="Calibri" pitchFamily="34" charset="0"/>
              </a:rPr>
              <a:t>2013)</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86218384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RİSKLERİ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ANALİZ ETME</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spcAft>
                <a:spcPts val="0"/>
              </a:spcAft>
              <a:buClr>
                <a:srgbClr val="292929"/>
              </a:buClr>
              <a:defRPr/>
            </a:pPr>
            <a:r>
              <a:rPr lang="tr-TR" sz="2000" b="1" i="1" dirty="0" smtClean="0">
                <a:solidFill>
                  <a:srgbClr val="000000"/>
                </a:solidFill>
                <a:latin typeface="Calibri" pitchFamily="34" charset="0"/>
                <a:cs typeface="Calibri" pitchFamily="34" charset="0"/>
              </a:rPr>
              <a:t>Toplanan </a:t>
            </a:r>
            <a:r>
              <a:rPr lang="tr-TR" sz="2000" b="1" i="1" dirty="0">
                <a:solidFill>
                  <a:srgbClr val="000000"/>
                </a:solidFill>
                <a:latin typeface="Calibri" pitchFamily="34" charset="0"/>
                <a:cs typeface="Calibri" pitchFamily="34" charset="0"/>
              </a:rPr>
              <a:t>bilgi ve veriler ışığında belirlenen riskler; </a:t>
            </a:r>
            <a:endParaRPr lang="tr-TR" sz="2000" b="1" i="1" dirty="0" smtClean="0">
              <a:solidFill>
                <a:srgbClr val="000000"/>
              </a:solidFill>
              <a:latin typeface="Calibri" pitchFamily="34" charset="0"/>
              <a:cs typeface="Calibri" pitchFamily="34" charset="0"/>
            </a:endParaRP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İşletmenin faaliyetine ilişkin özellikleri, </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İşyerindeki tehlike veya risklerin nitelikleri, </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İşyerinin kısıtları,</a:t>
            </a:r>
          </a:p>
          <a:p>
            <a:pPr marL="800100" lvl="1" indent="-342900">
              <a:spcAft>
                <a:spcPts val="0"/>
              </a:spcAft>
              <a:buClr>
                <a:srgbClr val="292929"/>
              </a:buClr>
              <a:buFont typeface="Wingdings" pitchFamily="2" charset="2"/>
              <a:buChar char="§"/>
              <a:defRPr/>
            </a:pPr>
            <a:r>
              <a:rPr lang="tr-TR" sz="2000" b="1" i="1" dirty="0" smtClean="0">
                <a:solidFill>
                  <a:srgbClr val="000000"/>
                </a:solidFill>
                <a:latin typeface="Calibri" pitchFamily="34" charset="0"/>
                <a:cs typeface="Calibri" pitchFamily="34" charset="0"/>
              </a:rPr>
              <a:t>Ulusal veya uluslararası standartlar,</a:t>
            </a:r>
          </a:p>
          <a:p>
            <a:pPr>
              <a:spcAft>
                <a:spcPts val="0"/>
              </a:spcAft>
              <a:buClr>
                <a:srgbClr val="292929"/>
              </a:buClr>
              <a:defRPr/>
            </a:pPr>
            <a:r>
              <a:rPr lang="tr-TR" sz="2000" b="1" i="1" dirty="0" smtClean="0">
                <a:solidFill>
                  <a:srgbClr val="000000"/>
                </a:solidFill>
                <a:latin typeface="Calibri" pitchFamily="34" charset="0"/>
                <a:cs typeface="Calibri" pitchFamily="34" charset="0"/>
              </a:rPr>
              <a:t>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………….esas </a:t>
            </a:r>
            <a:r>
              <a:rPr lang="tr-TR" sz="2000" b="1" i="1" dirty="0">
                <a:solidFill>
                  <a:srgbClr val="000000"/>
                </a:solidFill>
                <a:latin typeface="Calibri" pitchFamily="34" charset="0"/>
                <a:cs typeface="Calibri" pitchFamily="34" charset="0"/>
              </a:rPr>
              <a:t>alınarak </a:t>
            </a:r>
            <a:r>
              <a:rPr lang="tr-TR" sz="2000" b="1" i="1" dirty="0">
                <a:solidFill>
                  <a:srgbClr val="C00000"/>
                </a:solidFill>
                <a:latin typeface="Calibri" pitchFamily="34" charset="0"/>
                <a:cs typeface="Calibri" pitchFamily="34" charset="0"/>
              </a:rPr>
              <a:t>seçilen yöntemlerden </a:t>
            </a:r>
            <a:r>
              <a:rPr lang="tr-TR" sz="2000" b="1" i="1" dirty="0">
                <a:solidFill>
                  <a:srgbClr val="000000"/>
                </a:solidFill>
                <a:latin typeface="Calibri" pitchFamily="34" charset="0"/>
                <a:cs typeface="Calibri" pitchFamily="34" charset="0"/>
              </a:rPr>
              <a:t>biri veya birkaçı bir arada kullanılarak analiz </a:t>
            </a:r>
            <a:r>
              <a:rPr lang="tr-TR" sz="2000" b="1" i="1" dirty="0" smtClean="0">
                <a:solidFill>
                  <a:srgbClr val="000000"/>
                </a:solidFill>
                <a:latin typeface="Calibri" pitchFamily="34" charset="0"/>
                <a:cs typeface="Calibri" pitchFamily="34" charset="0"/>
              </a:rPr>
              <a:t>edilir.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Yönetmeliği-Aralık, 2013)</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72346046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RİSKLERİ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ANALİZ ETME</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1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«Analizin </a:t>
            </a:r>
            <a:r>
              <a:rPr lang="tr-TR" sz="2000" b="1" i="1" dirty="0">
                <a:solidFill>
                  <a:srgbClr val="000000"/>
                </a:solidFill>
                <a:latin typeface="Calibri" pitchFamily="34" charset="0"/>
                <a:cs typeface="Calibri" pitchFamily="34" charset="0"/>
              </a:rPr>
              <a:t>ayrı ayrı bölümler için yapılması halinde bölümlerin etkileşimleri de dikkate alınarak bir bütün olarak ele alınıp sonuçlandırılır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«Analiz </a:t>
            </a:r>
            <a:r>
              <a:rPr lang="tr-TR" sz="2000" b="1" i="1" dirty="0">
                <a:solidFill>
                  <a:srgbClr val="000000"/>
                </a:solidFill>
                <a:latin typeface="Calibri" pitchFamily="34" charset="0"/>
                <a:cs typeface="Calibri" pitchFamily="34" charset="0"/>
              </a:rPr>
              <a:t>edilen riskler, kontrol tedbirlerine karar verilmek üzere etkilerinin büyüklüğüne ve önemlerine göre en yüksek risk seviyesine sahip olandan başlanarak sıralanır ve yazılı hale getirilir</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Yönetmeliği-Aralık, 2013)</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55825018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104275" y="2933700"/>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Risk Değerlendirme (KERD)</a:t>
            </a:r>
          </a:p>
          <a:p>
            <a:pPr marL="36000" algn="ctr"/>
            <a:r>
              <a:rPr lang="tr-TR" sz="4000" noProof="1">
                <a:solidFill>
                  <a:srgbClr val="575757"/>
                </a:solidFill>
                <a:effectLst>
                  <a:innerShdw blurRad="63500" dist="50800" dir="8100000">
                    <a:prstClr val="black">
                      <a:alpha val="50000"/>
                    </a:prstClr>
                  </a:innerShdw>
                </a:effectLst>
                <a:latin typeface="Calibri" pitchFamily="34" charset="0"/>
                <a:cs typeface="Calibri" pitchFamily="34" charset="0"/>
              </a:rPr>
              <a:t>«Kabul Edilebilirlik </a:t>
            </a:r>
            <a:r>
              <a:rPr lang="tr-TR" sz="40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Değerlendirmesi»</a:t>
            </a:r>
            <a:endParaRPr lang="tr-TR" sz="40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a:solidFill>
                  <a:srgbClr val="FFFFFF"/>
                </a:solidFill>
                <a:latin typeface="Cambria" pitchFamily="18" charset="0"/>
              </a:rPr>
              <a:t>3</a:t>
            </a:r>
          </a:p>
        </p:txBody>
      </p:sp>
    </p:spTree>
    <p:extLst>
      <p:ext uri="{BB962C8B-B14F-4D97-AF65-F5344CB8AC3E}">
        <p14:creationId xmlns:p14="http://schemas.microsoft.com/office/powerpoint/2010/main" val="2837041254"/>
      </p:ext>
    </p:extLst>
  </p:cSld>
  <p:clrMapOvr>
    <a:masterClrMapping/>
  </p:clrMapOvr>
  <p:transition>
    <p:fade/>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RİSKLERİ DEĞERLENDİRME</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Riskler </a:t>
            </a:r>
            <a:r>
              <a:rPr lang="tr-TR" sz="2000" i="1" dirty="0">
                <a:solidFill>
                  <a:srgbClr val="000000"/>
                </a:solidFill>
                <a:latin typeface="Calibri" pitchFamily="34" charset="0"/>
                <a:cs typeface="Calibri" pitchFamily="34" charset="0"/>
              </a:rPr>
              <a:t>değerlendirilir, derecelendirilir ve gerekli kontrol ölçümlerinin yapılması için prosedürler </a:t>
            </a:r>
            <a:r>
              <a:rPr lang="tr-TR" sz="2000" i="1" dirty="0" smtClean="0">
                <a:solidFill>
                  <a:srgbClr val="000000"/>
                </a:solidFill>
                <a:latin typeface="Calibri" pitchFamily="34" charset="0"/>
                <a:cs typeface="Calibri" pitchFamily="34" charset="0"/>
              </a:rPr>
              <a:t>oluşturulur.</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Risk </a:t>
            </a:r>
            <a:r>
              <a:rPr lang="tr-TR" sz="2000" i="1" dirty="0">
                <a:solidFill>
                  <a:srgbClr val="000000"/>
                </a:solidFill>
                <a:latin typeface="Calibri" pitchFamily="34" charset="0"/>
                <a:cs typeface="Calibri" pitchFamily="34" charset="0"/>
              </a:rPr>
              <a:t>seviyelerinin kabul edilebilirliğinin </a:t>
            </a:r>
            <a:r>
              <a:rPr lang="tr-TR" sz="2000" i="1" dirty="0" smtClean="0">
                <a:solidFill>
                  <a:srgbClr val="000000"/>
                </a:solidFill>
                <a:latin typeface="Calibri" pitchFamily="34" charset="0"/>
                <a:cs typeface="Calibri" pitchFamily="34" charset="0"/>
              </a:rPr>
              <a:t>(katlanılabilirliğinin) önceden oluşturulmuş </a:t>
            </a:r>
            <a:r>
              <a:rPr lang="tr-TR" sz="2000" i="1" dirty="0">
                <a:solidFill>
                  <a:srgbClr val="000000"/>
                </a:solidFill>
                <a:latin typeface="Calibri" pitchFamily="34" charset="0"/>
                <a:cs typeface="Calibri" pitchFamily="34" charset="0"/>
              </a:rPr>
              <a:t>kriterler ile kıyaslaması yapılır</a:t>
            </a:r>
            <a:r>
              <a:rPr lang="tr-TR" sz="2000"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«Çalışma </a:t>
            </a:r>
            <a:r>
              <a:rPr lang="tr-TR" sz="2000" b="1" i="1" dirty="0">
                <a:solidFill>
                  <a:srgbClr val="000000"/>
                </a:solidFill>
                <a:latin typeface="Calibri" pitchFamily="34" charset="0"/>
                <a:cs typeface="Calibri" pitchFamily="34" charset="0"/>
              </a:rPr>
              <a:t>hayatında kabul edilebilir risk seviyesi ihtimali </a:t>
            </a:r>
            <a:r>
              <a:rPr lang="tr-TR" sz="2000" b="1" i="1" dirty="0" smtClean="0">
                <a:solidFill>
                  <a:srgbClr val="C00000"/>
                </a:solidFill>
                <a:latin typeface="Calibri" pitchFamily="34" charset="0"/>
                <a:cs typeface="Calibri" pitchFamily="34" charset="0"/>
              </a:rPr>
              <a:t>Milyonda Bir</a:t>
            </a:r>
            <a:r>
              <a:rPr lang="tr-TR" sz="2000" b="1" i="1" dirty="0" smtClean="0">
                <a:latin typeface="Calibri" pitchFamily="34" charset="0"/>
                <a:cs typeface="Calibri" pitchFamily="34" charset="0"/>
              </a:rPr>
              <a:t>dir</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811424487"/>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«İşyerinde  </a:t>
            </a:r>
            <a:r>
              <a:rPr lang="tr-TR" sz="2000" i="1" dirty="0">
                <a:solidFill>
                  <a:srgbClr val="000000"/>
                </a:solidFill>
                <a:latin typeface="Calibri" pitchFamily="34" charset="0"/>
                <a:cs typeface="Calibri" pitchFamily="34" charset="0"/>
              </a:rPr>
              <a:t>meydana gelebilecek, maruz kimselere veya çalışma çevresine zarar ya da hasar verici </a:t>
            </a:r>
            <a:r>
              <a:rPr lang="tr-TR" sz="2000" i="1" dirty="0" smtClean="0">
                <a:solidFill>
                  <a:srgbClr val="000000"/>
                </a:solidFill>
                <a:latin typeface="Calibri" pitchFamily="34" charset="0"/>
                <a:cs typeface="Calibri" pitchFamily="34" charset="0"/>
              </a:rPr>
              <a:t>nitelikteki; </a:t>
            </a:r>
            <a:r>
              <a:rPr lang="tr-TR" sz="2000" b="1" i="1" dirty="0" smtClean="0">
                <a:solidFill>
                  <a:srgbClr val="000000"/>
                </a:solidFill>
                <a:latin typeface="Calibri" pitchFamily="34" charset="0"/>
                <a:cs typeface="Calibri" pitchFamily="34" charset="0"/>
              </a:rPr>
              <a:t>bir olayın </a:t>
            </a:r>
            <a:r>
              <a:rPr lang="tr-TR" sz="2000" b="1" i="1" dirty="0">
                <a:solidFill>
                  <a:srgbClr val="000000"/>
                </a:solidFill>
                <a:latin typeface="Calibri" pitchFamily="34" charset="0"/>
                <a:cs typeface="Calibri" pitchFamily="34" charset="0"/>
              </a:rPr>
              <a:t>meydana gelme ihtimali </a:t>
            </a:r>
            <a:r>
              <a:rPr lang="tr-TR" sz="2000" b="1" i="1" dirty="0" smtClean="0">
                <a:solidFill>
                  <a:srgbClr val="000000"/>
                </a:solidFill>
                <a:latin typeface="Calibri" pitchFamily="34" charset="0"/>
                <a:cs typeface="Calibri" pitchFamily="34" charset="0"/>
              </a:rPr>
              <a:t>(olasılığı) ile, zarar </a:t>
            </a:r>
            <a:r>
              <a:rPr lang="tr-TR" sz="2000" b="1" i="1" dirty="0">
                <a:solidFill>
                  <a:srgbClr val="000000"/>
                </a:solidFill>
                <a:latin typeface="Calibri" pitchFamily="34" charset="0"/>
                <a:cs typeface="Calibri" pitchFamily="34" charset="0"/>
              </a:rPr>
              <a:t>verme </a:t>
            </a:r>
            <a:r>
              <a:rPr lang="tr-TR" sz="2000" b="1" i="1" dirty="0" smtClean="0">
                <a:solidFill>
                  <a:srgbClr val="000000"/>
                </a:solidFill>
                <a:latin typeface="Calibri" pitchFamily="34" charset="0"/>
                <a:cs typeface="Calibri" pitchFamily="34" charset="0"/>
              </a:rPr>
              <a:t>derecesinin (şiddetinin) bileşkesi»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«Belirli </a:t>
            </a:r>
            <a:r>
              <a:rPr lang="tr-TR" sz="2000" b="1" i="1" dirty="0">
                <a:solidFill>
                  <a:srgbClr val="000000"/>
                </a:solidFill>
                <a:latin typeface="Calibri" pitchFamily="34" charset="0"/>
                <a:cs typeface="Calibri" pitchFamily="34" charset="0"/>
              </a:rPr>
              <a:t>bir tehlikeli olayın meydana gelme olasılığı ile bu olayın sonuçlarının ortaya </a:t>
            </a:r>
            <a:r>
              <a:rPr lang="tr-TR" sz="2000" b="1" i="1" dirty="0" smtClean="0">
                <a:solidFill>
                  <a:srgbClr val="000000"/>
                </a:solidFill>
                <a:latin typeface="Calibri" pitchFamily="34" charset="0"/>
                <a:cs typeface="Calibri" pitchFamily="34" charset="0"/>
              </a:rPr>
              <a:t>çıkardığı (çıkaracağı) </a:t>
            </a:r>
            <a:r>
              <a:rPr lang="tr-TR" sz="2000" b="1" i="1" dirty="0">
                <a:solidFill>
                  <a:srgbClr val="000000"/>
                </a:solidFill>
                <a:latin typeface="Calibri" pitchFamily="34" charset="0"/>
                <a:cs typeface="Calibri" pitchFamily="34" charset="0"/>
              </a:rPr>
              <a:t>zarar, hasar veya </a:t>
            </a:r>
            <a:r>
              <a:rPr lang="tr-TR" sz="2000" b="1" i="1" dirty="0" smtClean="0">
                <a:solidFill>
                  <a:srgbClr val="000000"/>
                </a:solidFill>
                <a:latin typeface="Calibri" pitchFamily="34" charset="0"/>
                <a:cs typeface="Calibri" pitchFamily="34" charset="0"/>
              </a:rPr>
              <a:t>yaralanma </a:t>
            </a:r>
            <a:r>
              <a:rPr lang="tr-TR" sz="2000" b="1" i="1" dirty="0">
                <a:solidFill>
                  <a:srgbClr val="000000"/>
                </a:solidFill>
                <a:latin typeface="Calibri" pitchFamily="34" charset="0"/>
                <a:cs typeface="Calibri" pitchFamily="34" charset="0"/>
              </a:rPr>
              <a:t>şiddetinin </a:t>
            </a:r>
            <a:r>
              <a:rPr lang="tr-TR" sz="2000" b="1" i="1" dirty="0" smtClean="0">
                <a:solidFill>
                  <a:srgbClr val="000000"/>
                </a:solidFill>
                <a:latin typeface="Calibri" pitchFamily="34" charset="0"/>
                <a:cs typeface="Calibri" pitchFamily="34" charset="0"/>
              </a:rPr>
              <a:t>bileşimi»</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Risk tanımı (1)</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61198448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RİSKLERİ DEĞERLENDİRME</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8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«İhtiyaç </a:t>
            </a:r>
            <a:r>
              <a:rPr lang="tr-TR" sz="2000" b="1" i="1" dirty="0">
                <a:solidFill>
                  <a:srgbClr val="000000"/>
                </a:solidFill>
                <a:latin typeface="Calibri" pitchFamily="34" charset="0"/>
                <a:cs typeface="Calibri" pitchFamily="34" charset="0"/>
              </a:rPr>
              <a:t>duyulan her ilave risk kontrol önleminin belirlenmesi, risk kontrol önlemlerinin riski katlanılabilir bir seviyeye indirmeye yetip yetmeyeceğinin değerlendirilmesi yapılır</a:t>
            </a:r>
            <a:r>
              <a:rPr lang="tr-TR" sz="2000" b="1"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Risk </a:t>
            </a:r>
            <a:r>
              <a:rPr lang="tr-TR" sz="2000" i="1" dirty="0">
                <a:solidFill>
                  <a:srgbClr val="000000"/>
                </a:solidFill>
                <a:latin typeface="Calibri" pitchFamily="34" charset="0"/>
                <a:cs typeface="Calibri" pitchFamily="34" charset="0"/>
              </a:rPr>
              <a:t>değerlendirmesi aşamasında, riskin kabul </a:t>
            </a:r>
            <a:r>
              <a:rPr lang="tr-TR" sz="2000" i="1" dirty="0" smtClean="0">
                <a:solidFill>
                  <a:srgbClr val="000000"/>
                </a:solidFill>
                <a:latin typeface="Calibri" pitchFamily="34" charset="0"/>
                <a:cs typeface="Calibri" pitchFamily="34" charset="0"/>
              </a:rPr>
              <a:t>edilebilirliğine </a:t>
            </a:r>
            <a:r>
              <a:rPr lang="tr-TR" sz="2000" i="1" dirty="0">
                <a:solidFill>
                  <a:srgbClr val="000000"/>
                </a:solidFill>
                <a:latin typeface="Calibri" pitchFamily="34" charset="0"/>
                <a:cs typeface="Calibri" pitchFamily="34" charset="0"/>
              </a:rPr>
              <a:t>karar vermek için, riskin önemi üzerinde kapsamlı olarak karar verilir</a:t>
            </a:r>
            <a:r>
              <a:rPr lang="tr-TR" sz="2000"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8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«Bu tamamen </a:t>
            </a:r>
            <a:r>
              <a:rPr lang="tr-TR" sz="2000" b="1" i="1" dirty="0" smtClean="0">
                <a:solidFill>
                  <a:srgbClr val="C00000"/>
                </a:solidFill>
                <a:latin typeface="Calibri" pitchFamily="34" charset="0"/>
                <a:cs typeface="Calibri" pitchFamily="34" charset="0"/>
              </a:rPr>
              <a:t>yargılara dayanır</a:t>
            </a:r>
            <a:r>
              <a:rPr lang="tr-TR" sz="2000" b="1" i="1" dirty="0" smtClean="0">
                <a:solidFill>
                  <a:srgbClr val="000000"/>
                </a:solidFill>
                <a:latin typeface="Calibri" pitchFamily="34" charset="0"/>
                <a:cs typeface="Calibri" pitchFamily="34" charset="0"/>
              </a:rPr>
              <a:t>. Bunu da iletişim ve danışma belirler.»</a:t>
            </a:r>
            <a:endParaRPr lang="tr-TR" sz="2000" b="1"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90592204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2" name="Grup 1"/>
          <p:cNvGrpSpPr/>
          <p:nvPr/>
        </p:nvGrpSpPr>
        <p:grpSpPr>
          <a:xfrm>
            <a:off x="334479" y="990740"/>
            <a:ext cx="8475038" cy="612000"/>
            <a:chOff x="345112" y="1447959"/>
            <a:chExt cx="8475038" cy="612000"/>
          </a:xfrm>
        </p:grpSpPr>
        <p:sp>
          <p:nvSpPr>
            <p:cNvPr id="58456"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ALGISI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3" name="Group 9"/>
            <p:cNvGrpSpPr>
              <a:grpSpLocks noChangeAspect="1"/>
            </p:cNvGrpSpPr>
            <p:nvPr/>
          </p:nvGrpSpPr>
          <p:grpSpPr bwMode="auto">
            <a:xfrm>
              <a:off x="345112" y="1447959"/>
              <a:ext cx="612000" cy="612000"/>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7" name="Grup 6"/>
          <p:cNvGrpSpPr/>
          <p:nvPr/>
        </p:nvGrpSpPr>
        <p:grpSpPr>
          <a:xfrm>
            <a:off x="4134006" y="1690824"/>
            <a:ext cx="2840354" cy="2840354"/>
            <a:chOff x="2011621" y="1666242"/>
            <a:chExt cx="2840354" cy="2840354"/>
          </a:xfrm>
        </p:grpSpPr>
        <p:sp>
          <p:nvSpPr>
            <p:cNvPr id="35" name="Serbest Form 34"/>
            <p:cNvSpPr/>
            <p:nvPr/>
          </p:nvSpPr>
          <p:spPr>
            <a:xfrm>
              <a:off x="2011621" y="1666242"/>
              <a:ext cx="2840354" cy="2840354"/>
            </a:xfrm>
            <a:custGeom>
              <a:avLst/>
              <a:gdLst>
                <a:gd name="connsiteX0" fmla="*/ 0 w 2840354"/>
                <a:gd name="connsiteY0" fmla="*/ 1420177 h 2840354"/>
                <a:gd name="connsiteX1" fmla="*/ 1420177 w 2840354"/>
                <a:gd name="connsiteY1" fmla="*/ 0 h 2840354"/>
                <a:gd name="connsiteX2" fmla="*/ 2840354 w 2840354"/>
                <a:gd name="connsiteY2" fmla="*/ 1420177 h 2840354"/>
                <a:gd name="connsiteX3" fmla="*/ 1420177 w 2840354"/>
                <a:gd name="connsiteY3" fmla="*/ 2840354 h 2840354"/>
                <a:gd name="connsiteX4" fmla="*/ 0 w 2840354"/>
                <a:gd name="connsiteY4" fmla="*/ 1420177 h 284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0354" h="2840354">
                  <a:moveTo>
                    <a:pt x="0" y="1420177"/>
                  </a:moveTo>
                  <a:cubicBezTo>
                    <a:pt x="0" y="635835"/>
                    <a:pt x="635835" y="0"/>
                    <a:pt x="1420177" y="0"/>
                  </a:cubicBezTo>
                  <a:cubicBezTo>
                    <a:pt x="2204519" y="0"/>
                    <a:pt x="2840354" y="635835"/>
                    <a:pt x="2840354" y="1420177"/>
                  </a:cubicBezTo>
                  <a:cubicBezTo>
                    <a:pt x="2840354" y="2204519"/>
                    <a:pt x="2204519" y="2840354"/>
                    <a:pt x="1420177" y="2840354"/>
                  </a:cubicBezTo>
                  <a:cubicBezTo>
                    <a:pt x="635835" y="2840354"/>
                    <a:pt x="0" y="2204519"/>
                    <a:pt x="0" y="1420177"/>
                  </a:cubicBezTo>
                  <a:close/>
                </a:path>
              </a:pathLst>
            </a:custGeom>
            <a:noFill/>
            <a:ln w="47625">
              <a:solidFill>
                <a:schemeClr val="bg2">
                  <a:lumMod val="60000"/>
                  <a:lumOff val="40000"/>
                </a:schemeClr>
              </a:solidFill>
            </a:ln>
            <a:scene3d>
              <a:camera prst="orthographicFront">
                <a:rot lat="0" lon="0" rev="0"/>
              </a:camera>
              <a:lightRig rig="contrasting" dir="t">
                <a:rot lat="0" lon="0" rev="1200000"/>
              </a:lightRig>
            </a:scene3d>
            <a:sp3d contourW="12700" prstMaterial="clear">
              <a:bevelT w="177800" h="254000"/>
              <a:bevelB w="152400"/>
            </a:sp3d>
          </p:spPr>
          <p:style>
            <a:lnRef idx="0">
              <a:schemeClr val="accent1">
                <a:shade val="80000"/>
                <a:hueOff val="0"/>
                <a:satOff val="0"/>
                <a:lumOff val="0"/>
                <a:alphaOff val="0"/>
              </a:schemeClr>
            </a:lnRef>
            <a:fillRef idx="1">
              <a:schemeClr val="lt1">
                <a:alpha val="50000"/>
                <a:hueOff val="0"/>
                <a:satOff val="0"/>
                <a:lumOff val="0"/>
                <a:alphaOff val="0"/>
              </a:schemeClr>
            </a:fillRef>
            <a:effectRef idx="0">
              <a:schemeClr val="lt1">
                <a:alpha val="50000"/>
                <a:hueOff val="0"/>
                <a:satOff val="0"/>
                <a:lumOff val="0"/>
                <a:alphaOff val="0"/>
              </a:schemeClr>
            </a:effectRef>
            <a:fontRef idx="minor">
              <a:schemeClr val="tx1"/>
            </a:fontRef>
          </p:style>
          <p:txBody>
            <a:bodyPr spcFirstLastPara="0" vert="horz" wrap="square" lIns="378714" tIns="497062" rIns="378714" bIns="1065133" numCol="1" spcCol="1270" anchor="ctr" anchorCtr="0">
              <a:noAutofit/>
            </a:bodyPr>
            <a:lstStyle/>
            <a:p>
              <a:pPr algn="ctr" defTabSz="1377950">
                <a:spcAft>
                  <a:spcPts val="0"/>
                </a:spcAft>
              </a:pPr>
              <a:endParaRPr lang="tr-TR" sz="1200" dirty="0">
                <a:solidFill>
                  <a:srgbClr val="000000"/>
                </a:solidFill>
                <a:latin typeface="Calibri" pitchFamily="34" charset="0"/>
                <a:cs typeface="Calibri" pitchFamily="34" charset="0"/>
              </a:endParaRPr>
            </a:p>
          </p:txBody>
        </p:sp>
        <p:sp>
          <p:nvSpPr>
            <p:cNvPr id="6" name="Metin kutusu 5"/>
            <p:cNvSpPr txBox="1"/>
            <p:nvPr/>
          </p:nvSpPr>
          <p:spPr>
            <a:xfrm>
              <a:off x="2872193" y="2216885"/>
              <a:ext cx="1956348" cy="584775"/>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RİSK DEĞERLENDİRMESİ</a:t>
              </a:r>
              <a:endParaRPr lang="tr-TR" sz="1600" b="1" i="1" dirty="0">
                <a:solidFill>
                  <a:srgbClr val="000000"/>
                </a:solidFill>
                <a:latin typeface="Calibri" pitchFamily="34" charset="0"/>
                <a:cs typeface="Calibri" pitchFamily="34" charset="0"/>
              </a:endParaRPr>
            </a:p>
          </p:txBody>
        </p:sp>
        <p:sp>
          <p:nvSpPr>
            <p:cNvPr id="41" name="Metin kutusu 40"/>
            <p:cNvSpPr txBox="1"/>
            <p:nvPr/>
          </p:nvSpPr>
          <p:spPr>
            <a:xfrm>
              <a:off x="2872193" y="2716883"/>
              <a:ext cx="1956348" cy="338554"/>
            </a:xfrm>
            <a:prstGeom prst="rect">
              <a:avLst/>
            </a:prstGeom>
            <a:noFill/>
          </p:spPr>
          <p:txBody>
            <a:bodyPr wrap="square" rtlCol="0">
              <a:spAutoFit/>
            </a:bodyPr>
            <a:lstStyle/>
            <a:p>
              <a:pPr algn="ctr"/>
              <a:r>
                <a:rPr lang="tr-TR" sz="1600" b="1" i="1" dirty="0" smtClean="0">
                  <a:solidFill>
                    <a:srgbClr val="C00000"/>
                  </a:solidFill>
                  <a:latin typeface="Calibri" pitchFamily="34" charset="0"/>
                  <a:cs typeface="Calibri" pitchFamily="34" charset="0"/>
                </a:rPr>
                <a:t>(Bilim)</a:t>
              </a:r>
              <a:endParaRPr lang="tr-TR" sz="1600" b="1" i="1" dirty="0">
                <a:solidFill>
                  <a:srgbClr val="C00000"/>
                </a:solidFill>
                <a:latin typeface="Calibri" pitchFamily="34" charset="0"/>
                <a:cs typeface="Calibri" pitchFamily="34" charset="0"/>
              </a:endParaRPr>
            </a:p>
          </p:txBody>
        </p:sp>
      </p:grpSp>
      <p:grpSp>
        <p:nvGrpSpPr>
          <p:cNvPr id="8" name="Grup 7"/>
          <p:cNvGrpSpPr/>
          <p:nvPr/>
        </p:nvGrpSpPr>
        <p:grpSpPr>
          <a:xfrm>
            <a:off x="2117541" y="1691070"/>
            <a:ext cx="2840354" cy="2840354"/>
            <a:chOff x="4206760" y="1627795"/>
            <a:chExt cx="2840354" cy="2840354"/>
          </a:xfrm>
        </p:grpSpPr>
        <p:sp>
          <p:nvSpPr>
            <p:cNvPr id="36" name="Serbest Form 35"/>
            <p:cNvSpPr/>
            <p:nvPr/>
          </p:nvSpPr>
          <p:spPr>
            <a:xfrm>
              <a:off x="4206760" y="1627795"/>
              <a:ext cx="2840354" cy="2840354"/>
            </a:xfrm>
            <a:custGeom>
              <a:avLst/>
              <a:gdLst>
                <a:gd name="connsiteX0" fmla="*/ 0 w 2840354"/>
                <a:gd name="connsiteY0" fmla="*/ 1420177 h 2840354"/>
                <a:gd name="connsiteX1" fmla="*/ 1420177 w 2840354"/>
                <a:gd name="connsiteY1" fmla="*/ 0 h 2840354"/>
                <a:gd name="connsiteX2" fmla="*/ 2840354 w 2840354"/>
                <a:gd name="connsiteY2" fmla="*/ 1420177 h 2840354"/>
                <a:gd name="connsiteX3" fmla="*/ 1420177 w 2840354"/>
                <a:gd name="connsiteY3" fmla="*/ 2840354 h 2840354"/>
                <a:gd name="connsiteX4" fmla="*/ 0 w 2840354"/>
                <a:gd name="connsiteY4" fmla="*/ 1420177 h 284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0354" h="2840354">
                  <a:moveTo>
                    <a:pt x="0" y="1420177"/>
                  </a:moveTo>
                  <a:cubicBezTo>
                    <a:pt x="0" y="635835"/>
                    <a:pt x="635835" y="0"/>
                    <a:pt x="1420177" y="0"/>
                  </a:cubicBezTo>
                  <a:cubicBezTo>
                    <a:pt x="2204519" y="0"/>
                    <a:pt x="2840354" y="635835"/>
                    <a:pt x="2840354" y="1420177"/>
                  </a:cubicBezTo>
                  <a:cubicBezTo>
                    <a:pt x="2840354" y="2204519"/>
                    <a:pt x="2204519" y="2840354"/>
                    <a:pt x="1420177" y="2840354"/>
                  </a:cubicBezTo>
                  <a:cubicBezTo>
                    <a:pt x="635835" y="2840354"/>
                    <a:pt x="0" y="2204519"/>
                    <a:pt x="0" y="1420177"/>
                  </a:cubicBezTo>
                  <a:close/>
                </a:path>
              </a:pathLst>
            </a:custGeom>
            <a:noFill/>
            <a:ln w="50800">
              <a:solidFill>
                <a:srgbClr val="7030A0"/>
              </a:solidFill>
            </a:ln>
            <a:scene3d>
              <a:camera prst="orthographicFront">
                <a:rot lat="0" lon="0" rev="0"/>
              </a:camera>
              <a:lightRig rig="contrasting" dir="t">
                <a:rot lat="0" lon="0" rev="1200000"/>
              </a:lightRig>
            </a:scene3d>
            <a:sp3d contourW="12700" prstMaterial="clear">
              <a:bevelT w="177800" h="254000"/>
              <a:bevelB w="152400"/>
            </a:sp3d>
          </p:spPr>
          <p:style>
            <a:lnRef idx="0">
              <a:schemeClr val="accent1">
                <a:shade val="80000"/>
                <a:hueOff val="0"/>
                <a:satOff val="0"/>
                <a:lumOff val="0"/>
                <a:alphaOff val="0"/>
              </a:schemeClr>
            </a:lnRef>
            <a:fillRef idx="1">
              <a:schemeClr val="lt1">
                <a:alpha val="50000"/>
                <a:hueOff val="0"/>
                <a:satOff val="0"/>
                <a:lumOff val="0"/>
                <a:alphaOff val="0"/>
              </a:schemeClr>
            </a:fillRef>
            <a:effectRef idx="0">
              <a:schemeClr val="lt1">
                <a:alpha val="50000"/>
                <a:hueOff val="0"/>
                <a:satOff val="0"/>
                <a:lumOff val="0"/>
                <a:alphaOff val="0"/>
              </a:schemeClr>
            </a:effectRef>
            <a:fontRef idx="minor">
              <a:schemeClr val="tx1"/>
            </a:fontRef>
          </p:style>
          <p:txBody>
            <a:bodyPr spcFirstLastPara="0" vert="horz" wrap="square" lIns="868675" tIns="733758" rIns="267467" bIns="544402" numCol="1" spcCol="1270" anchor="ctr" anchorCtr="0">
              <a:noAutofit/>
            </a:bodyPr>
            <a:lstStyle/>
            <a:p>
              <a:pPr algn="ctr" defTabSz="1200150">
                <a:spcAft>
                  <a:spcPts val="0"/>
                </a:spcAft>
              </a:pPr>
              <a:endParaRPr lang="tr-TR" sz="1400" i="1" dirty="0" smtClean="0">
                <a:solidFill>
                  <a:srgbClr val="000000"/>
                </a:solidFill>
                <a:latin typeface="Calibri" pitchFamily="34" charset="0"/>
                <a:cs typeface="Calibri" pitchFamily="34" charset="0"/>
              </a:endParaRPr>
            </a:p>
          </p:txBody>
        </p:sp>
        <p:sp>
          <p:nvSpPr>
            <p:cNvPr id="39" name="Metin kutusu 38"/>
            <p:cNvSpPr txBox="1"/>
            <p:nvPr/>
          </p:nvSpPr>
          <p:spPr>
            <a:xfrm>
              <a:off x="4317789" y="2216884"/>
              <a:ext cx="1634426" cy="584775"/>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RİSK </a:t>
              </a:r>
            </a:p>
            <a:p>
              <a:pPr algn="ctr"/>
              <a:r>
                <a:rPr lang="tr-TR" sz="1600" b="1" i="1" dirty="0" smtClean="0">
                  <a:solidFill>
                    <a:srgbClr val="000000"/>
                  </a:solidFill>
                  <a:latin typeface="Calibri" pitchFamily="34" charset="0"/>
                  <a:cs typeface="Calibri" pitchFamily="34" charset="0"/>
                </a:rPr>
                <a:t>YÖNETİMİ</a:t>
              </a:r>
              <a:endParaRPr lang="tr-TR" sz="1600" b="1" i="1" dirty="0">
                <a:solidFill>
                  <a:srgbClr val="000000"/>
                </a:solidFill>
                <a:latin typeface="Calibri" pitchFamily="34" charset="0"/>
                <a:cs typeface="Calibri" pitchFamily="34" charset="0"/>
              </a:endParaRPr>
            </a:p>
          </p:txBody>
        </p:sp>
        <p:sp>
          <p:nvSpPr>
            <p:cNvPr id="42" name="Metin kutusu 41"/>
            <p:cNvSpPr txBox="1"/>
            <p:nvPr/>
          </p:nvSpPr>
          <p:spPr>
            <a:xfrm>
              <a:off x="4452311" y="2723944"/>
              <a:ext cx="1283887" cy="338554"/>
            </a:xfrm>
            <a:prstGeom prst="rect">
              <a:avLst/>
            </a:prstGeom>
            <a:noFill/>
          </p:spPr>
          <p:txBody>
            <a:bodyPr wrap="square" rtlCol="0">
              <a:spAutoFit/>
            </a:bodyPr>
            <a:lstStyle/>
            <a:p>
              <a:pPr algn="ctr"/>
              <a:r>
                <a:rPr lang="tr-TR" sz="1600" b="1" i="1" dirty="0" smtClean="0">
                  <a:solidFill>
                    <a:srgbClr val="C00000"/>
                  </a:solidFill>
                  <a:latin typeface="Calibri" pitchFamily="34" charset="0"/>
                  <a:cs typeface="Calibri" pitchFamily="34" charset="0"/>
                </a:rPr>
                <a:t>(Politika)</a:t>
              </a:r>
              <a:endParaRPr lang="tr-TR" sz="1600" b="1" i="1" dirty="0">
                <a:solidFill>
                  <a:srgbClr val="C00000"/>
                </a:solidFill>
                <a:latin typeface="Calibri" pitchFamily="34" charset="0"/>
                <a:cs typeface="Calibri" pitchFamily="34" charset="0"/>
              </a:endParaRPr>
            </a:p>
          </p:txBody>
        </p:sp>
      </p:grpSp>
      <p:grpSp>
        <p:nvGrpSpPr>
          <p:cNvPr id="9" name="Grup 8"/>
          <p:cNvGrpSpPr/>
          <p:nvPr/>
        </p:nvGrpSpPr>
        <p:grpSpPr>
          <a:xfrm>
            <a:off x="3137956" y="3111247"/>
            <a:ext cx="2840354" cy="2840354"/>
            <a:chOff x="3137956" y="3068715"/>
            <a:chExt cx="2840354" cy="2840354"/>
          </a:xfrm>
        </p:grpSpPr>
        <p:sp>
          <p:nvSpPr>
            <p:cNvPr id="37" name="Serbest Form 36"/>
            <p:cNvSpPr/>
            <p:nvPr/>
          </p:nvSpPr>
          <p:spPr>
            <a:xfrm>
              <a:off x="3137956" y="3068715"/>
              <a:ext cx="2840354" cy="2840354"/>
            </a:xfrm>
            <a:custGeom>
              <a:avLst/>
              <a:gdLst>
                <a:gd name="connsiteX0" fmla="*/ 0 w 2840354"/>
                <a:gd name="connsiteY0" fmla="*/ 1420177 h 2840354"/>
                <a:gd name="connsiteX1" fmla="*/ 1420177 w 2840354"/>
                <a:gd name="connsiteY1" fmla="*/ 0 h 2840354"/>
                <a:gd name="connsiteX2" fmla="*/ 2840354 w 2840354"/>
                <a:gd name="connsiteY2" fmla="*/ 1420177 h 2840354"/>
                <a:gd name="connsiteX3" fmla="*/ 1420177 w 2840354"/>
                <a:gd name="connsiteY3" fmla="*/ 2840354 h 2840354"/>
                <a:gd name="connsiteX4" fmla="*/ 0 w 2840354"/>
                <a:gd name="connsiteY4" fmla="*/ 1420177 h 2840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0354" h="2840354">
                  <a:moveTo>
                    <a:pt x="0" y="1420177"/>
                  </a:moveTo>
                  <a:cubicBezTo>
                    <a:pt x="0" y="635835"/>
                    <a:pt x="635835" y="0"/>
                    <a:pt x="1420177" y="0"/>
                  </a:cubicBezTo>
                  <a:cubicBezTo>
                    <a:pt x="2204519" y="0"/>
                    <a:pt x="2840354" y="635835"/>
                    <a:pt x="2840354" y="1420177"/>
                  </a:cubicBezTo>
                  <a:cubicBezTo>
                    <a:pt x="2840354" y="2204519"/>
                    <a:pt x="2204519" y="2840354"/>
                    <a:pt x="1420177" y="2840354"/>
                  </a:cubicBezTo>
                  <a:cubicBezTo>
                    <a:pt x="635835" y="2840354"/>
                    <a:pt x="0" y="2204519"/>
                    <a:pt x="0" y="1420177"/>
                  </a:cubicBezTo>
                  <a:close/>
                </a:path>
              </a:pathLst>
            </a:custGeom>
            <a:noFill/>
            <a:ln w="50800">
              <a:solidFill>
                <a:srgbClr val="6B9B1A"/>
              </a:solidFill>
            </a:ln>
            <a:scene3d>
              <a:camera prst="orthographicFront">
                <a:rot lat="0" lon="0" rev="0"/>
              </a:camera>
              <a:lightRig rig="contrasting" dir="t">
                <a:rot lat="0" lon="0" rev="1200000"/>
              </a:lightRig>
            </a:scene3d>
            <a:sp3d contourW="12700" prstMaterial="clear">
              <a:bevelT w="177800" h="254000"/>
              <a:bevelB w="152400"/>
            </a:sp3d>
          </p:spPr>
          <p:style>
            <a:lnRef idx="0">
              <a:schemeClr val="accent1">
                <a:shade val="80000"/>
                <a:hueOff val="0"/>
                <a:satOff val="0"/>
                <a:lumOff val="0"/>
                <a:alphaOff val="0"/>
              </a:schemeClr>
            </a:lnRef>
            <a:fillRef idx="1">
              <a:schemeClr val="lt1">
                <a:alpha val="50000"/>
                <a:hueOff val="0"/>
                <a:satOff val="0"/>
                <a:lumOff val="0"/>
                <a:alphaOff val="0"/>
              </a:schemeClr>
            </a:fillRef>
            <a:effectRef idx="0">
              <a:schemeClr val="lt1">
                <a:alpha val="50000"/>
                <a:hueOff val="0"/>
                <a:satOff val="0"/>
                <a:lumOff val="0"/>
                <a:alphaOff val="0"/>
              </a:schemeClr>
            </a:effectRef>
            <a:fontRef idx="minor">
              <a:schemeClr val="tx1"/>
            </a:fontRef>
          </p:style>
          <p:txBody>
            <a:bodyPr spcFirstLastPara="0" vert="horz" wrap="square" lIns="267466" tIns="733759" rIns="868676" bIns="544401" numCol="1" spcCol="1270" anchor="ctr" anchorCtr="0">
              <a:noAutofit/>
            </a:bodyPr>
            <a:lstStyle/>
            <a:p>
              <a:pPr algn="ctr" defTabSz="1289050">
                <a:spcAft>
                  <a:spcPts val="0"/>
                </a:spcAft>
              </a:pPr>
              <a:endParaRPr lang="tr-TR" sz="1400" i="1" dirty="0" smtClean="0">
                <a:solidFill>
                  <a:srgbClr val="000000"/>
                </a:solidFill>
                <a:latin typeface="Calibri" pitchFamily="34" charset="0"/>
                <a:cs typeface="Calibri" pitchFamily="34" charset="0"/>
              </a:endParaRPr>
            </a:p>
          </p:txBody>
        </p:sp>
        <p:sp>
          <p:nvSpPr>
            <p:cNvPr id="40" name="Metin kutusu 39"/>
            <p:cNvSpPr txBox="1"/>
            <p:nvPr/>
          </p:nvSpPr>
          <p:spPr>
            <a:xfrm>
              <a:off x="3598136" y="4449255"/>
              <a:ext cx="1871330" cy="584775"/>
            </a:xfrm>
            <a:prstGeom prst="rect">
              <a:avLst/>
            </a:prstGeom>
            <a:noFill/>
          </p:spPr>
          <p:txBody>
            <a:bodyPr wrap="square" rtlCol="0">
              <a:spAutoFit/>
            </a:bodyPr>
            <a:lstStyle/>
            <a:p>
              <a:pPr algn="ctr"/>
              <a:r>
                <a:rPr lang="tr-TR" sz="1600" b="1" i="1" dirty="0" smtClean="0">
                  <a:solidFill>
                    <a:srgbClr val="000000"/>
                  </a:solidFill>
                  <a:latin typeface="Calibri" pitchFamily="34" charset="0"/>
                  <a:cs typeface="Calibri" pitchFamily="34" charset="0"/>
                </a:rPr>
                <a:t>RİSK </a:t>
              </a:r>
            </a:p>
            <a:p>
              <a:pPr algn="ctr"/>
              <a:r>
                <a:rPr lang="tr-TR" sz="1600" b="1" i="1" dirty="0" smtClean="0">
                  <a:solidFill>
                    <a:srgbClr val="000000"/>
                  </a:solidFill>
                  <a:latin typeface="Calibri" pitchFamily="34" charset="0"/>
                  <a:cs typeface="Calibri" pitchFamily="34" charset="0"/>
                </a:rPr>
                <a:t>İLETİŞİMİ</a:t>
              </a:r>
              <a:endParaRPr lang="tr-TR" sz="1600" b="1" i="1" dirty="0">
                <a:solidFill>
                  <a:srgbClr val="000000"/>
                </a:solidFill>
                <a:latin typeface="Calibri" pitchFamily="34" charset="0"/>
                <a:cs typeface="Calibri" pitchFamily="34" charset="0"/>
              </a:endParaRPr>
            </a:p>
          </p:txBody>
        </p:sp>
        <p:sp>
          <p:nvSpPr>
            <p:cNvPr id="43" name="Metin kutusu 42"/>
            <p:cNvSpPr txBox="1"/>
            <p:nvPr/>
          </p:nvSpPr>
          <p:spPr>
            <a:xfrm>
              <a:off x="3466205" y="4971498"/>
              <a:ext cx="2243469" cy="830997"/>
            </a:xfrm>
            <a:prstGeom prst="rect">
              <a:avLst/>
            </a:prstGeom>
            <a:noFill/>
          </p:spPr>
          <p:txBody>
            <a:bodyPr wrap="square" rtlCol="0">
              <a:spAutoFit/>
            </a:bodyPr>
            <a:lstStyle/>
            <a:p>
              <a:pPr algn="ctr"/>
              <a:r>
                <a:rPr lang="tr-TR" sz="1600" b="1" i="1" dirty="0" smtClean="0">
                  <a:solidFill>
                    <a:srgbClr val="C00000"/>
                  </a:solidFill>
                  <a:latin typeface="Calibri" pitchFamily="34" charset="0"/>
                  <a:cs typeface="Calibri" pitchFamily="34" charset="0"/>
                </a:rPr>
                <a:t>(Paydaşlar Arasında İnteraktif Bilgi Paylaşımı)</a:t>
              </a:r>
              <a:endParaRPr lang="tr-TR" sz="1600" b="1" i="1" dirty="0">
                <a:solidFill>
                  <a:srgbClr val="C00000"/>
                </a:solidFill>
                <a:latin typeface="Calibri" pitchFamily="34" charset="0"/>
                <a:cs typeface="Calibri" pitchFamily="34" charset="0"/>
              </a:endParaRPr>
            </a:p>
          </p:txBody>
        </p:sp>
      </p:grpSp>
      <p:sp>
        <p:nvSpPr>
          <p:cNvPr id="48" name="Text Box 25"/>
          <p:cNvSpPr txBox="1">
            <a:spLocks noChangeArrowheads="1"/>
          </p:cNvSpPr>
          <p:nvPr/>
        </p:nvSpPr>
        <p:spPr bwMode="auto">
          <a:xfrm>
            <a:off x="4206760" y="3223221"/>
            <a:ext cx="671384" cy="459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Lst>
        </p:spPr>
        <p:txBody>
          <a:bodyPr/>
          <a:lstStyle/>
          <a:p>
            <a:pPr algn="ctr" eaLnBrk="0" fontAlgn="auto" hangingPunct="0">
              <a:spcBef>
                <a:spcPct val="20000"/>
              </a:spcBef>
              <a:spcAft>
                <a:spcPts val="0"/>
              </a:spcAft>
              <a:buClr>
                <a:srgbClr val="4C7013"/>
              </a:buClr>
              <a:buSzPct val="75000"/>
              <a:buFont typeface="Monotype Sorts" pitchFamily="2" charset="2"/>
              <a:buNone/>
              <a:defRPr/>
            </a:pPr>
            <a:r>
              <a:rPr lang="tr-TR" sz="1600" b="1" i="1" dirty="0" smtClean="0">
                <a:solidFill>
                  <a:srgbClr val="000000"/>
                </a:solidFill>
                <a:latin typeface="Calibri" pitchFamily="34" charset="0"/>
                <a:cs typeface="Calibri" pitchFamily="34" charset="0"/>
              </a:rPr>
              <a:t>Risk Algısı</a:t>
            </a:r>
            <a:endParaRPr lang="en-US" sz="1600" b="1" i="1" dirty="0">
              <a:solidFill>
                <a:srgbClr val="000000"/>
              </a:solidFill>
              <a:effectLst>
                <a:outerShdw blurRad="38100" dist="38100" dir="2700000" algn="tl">
                  <a:srgbClr val="000000"/>
                </a:outerShdw>
              </a:effectLst>
              <a:latin typeface="Calibri" pitchFamily="34" charset="0"/>
              <a:cs typeface="Calibri" pitchFamily="34" charset="0"/>
            </a:endParaRPr>
          </a:p>
        </p:txBody>
      </p:sp>
    </p:spTree>
    <p:extLst>
      <p:ext uri="{BB962C8B-B14F-4D97-AF65-F5344CB8AC3E}">
        <p14:creationId xmlns:p14="http://schemas.microsoft.com/office/powerpoint/2010/main" val="287902954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p:cTn id="19" dur="500" fill="hold"/>
                                        <p:tgtEl>
                                          <p:spTgt spid="48"/>
                                        </p:tgtEl>
                                        <p:attrNameLst>
                                          <p:attrName>ppt_w</p:attrName>
                                        </p:attrNameLst>
                                      </p:cBhvr>
                                      <p:tavLst>
                                        <p:tav tm="0">
                                          <p:val>
                                            <p:fltVal val="0"/>
                                          </p:val>
                                        </p:tav>
                                        <p:tav tm="100000">
                                          <p:val>
                                            <p:strVal val="#ppt_w"/>
                                          </p:val>
                                        </p:tav>
                                      </p:tavLst>
                                    </p:anim>
                                    <p:anim calcmode="lin" valueType="num">
                                      <p:cBhvr>
                                        <p:cTn id="20" dur="500" fill="hold"/>
                                        <p:tgtEl>
                                          <p:spTgt spid="4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25350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2" name="Dikdörtgen 1"/>
          <p:cNvSpPr/>
          <p:nvPr/>
        </p:nvSpPr>
        <p:spPr bwMode="auto">
          <a:xfrm>
            <a:off x="292301" y="1511649"/>
            <a:ext cx="8721137" cy="4845133"/>
          </a:xfrm>
          <a:prstGeom prst="rect">
            <a:avLst/>
          </a:prstGeom>
          <a:solidFill>
            <a:schemeClr val="bg1">
              <a:lumMod val="95000"/>
              <a:alpha val="88000"/>
            </a:schemeClr>
          </a:solidFill>
          <a:ln w="50800" cmpd="dbl">
            <a:solidFill>
              <a:schemeClr val="bg2"/>
            </a:solidFill>
            <a:prstDash val="solid"/>
            <a:round/>
            <a:headEnd/>
            <a:tailEnd/>
          </a:ln>
        </p:spPr>
        <p:txBody>
          <a:bodyPr rtlCol="0" anchor="ctr"/>
          <a:lstStyle/>
          <a:p>
            <a:pPr algn="ctr"/>
            <a:endParaRPr lang="tr-TR" dirty="0">
              <a:solidFill>
                <a:srgbClr val="000000"/>
              </a:solidFill>
            </a:endParaRPr>
          </a:p>
        </p:txBody>
      </p:sp>
      <p:sp>
        <p:nvSpPr>
          <p:cNvPr id="14" name="Line 11"/>
          <p:cNvSpPr>
            <a:spLocks noChangeShapeType="1"/>
          </p:cNvSpPr>
          <p:nvPr/>
        </p:nvSpPr>
        <p:spPr bwMode="auto">
          <a:xfrm>
            <a:off x="1543500" y="2082037"/>
            <a:ext cx="0" cy="3790950"/>
          </a:xfrm>
          <a:prstGeom prst="line">
            <a:avLst/>
          </a:prstGeom>
          <a:noFill/>
          <a:ln w="53975">
            <a:solidFill>
              <a:sysClr val="window" lastClr="FFFFFF">
                <a:lumMod val="50000"/>
              </a:sysClr>
            </a:solidFill>
            <a:round/>
            <a:headEnd type="stealth"/>
            <a:tailEnd type="none"/>
          </a:ln>
          <a:extLst>
            <a:ext uri="{909E8E84-426E-40DD-AFC4-6F175D3DCCD1}">
              <a14:hiddenFill xmlns:a14="http://schemas.microsoft.com/office/drawing/2010/main">
                <a:noFill/>
              </a14:hiddenFill>
            </a:ext>
          </a:extLst>
        </p:spPr>
        <p:txBody>
          <a:bodyPr wrap="none" anchor="ctr"/>
          <a:lstStyle/>
          <a:p>
            <a:pPr fontAlgn="auto">
              <a:spcBef>
                <a:spcPts val="0"/>
              </a:spcBef>
              <a:spcAft>
                <a:spcPts val="0"/>
              </a:spcAft>
            </a:pPr>
            <a:endParaRPr lang="tr-TR" i="1" kern="0" smtClean="0">
              <a:solidFill>
                <a:prstClr val="black"/>
              </a:solidFill>
              <a:latin typeface="Arial" pitchFamily="34" charset="0"/>
              <a:ea typeface="MS PGothic" pitchFamily="34" charset="-128"/>
              <a:cs typeface="Arial" pitchFamily="34" charset="0"/>
            </a:endParaRPr>
          </a:p>
        </p:txBody>
      </p:sp>
      <p:sp>
        <p:nvSpPr>
          <p:cNvPr id="15" name="Line 12"/>
          <p:cNvSpPr>
            <a:spLocks noChangeShapeType="1"/>
          </p:cNvSpPr>
          <p:nvPr/>
        </p:nvSpPr>
        <p:spPr bwMode="auto">
          <a:xfrm>
            <a:off x="1530799" y="5841237"/>
            <a:ext cx="6228000" cy="0"/>
          </a:xfrm>
          <a:prstGeom prst="line">
            <a:avLst/>
          </a:prstGeom>
          <a:noFill/>
          <a:ln w="53975">
            <a:solidFill>
              <a:sysClr val="window" lastClr="FFFFFF">
                <a:lumMod val="50000"/>
              </a:sysClr>
            </a:solidFill>
            <a:round/>
            <a:headEnd/>
            <a:tailEnd type="stealth"/>
          </a:ln>
          <a:extLst>
            <a:ext uri="{909E8E84-426E-40DD-AFC4-6F175D3DCCD1}">
              <a14:hiddenFill xmlns:a14="http://schemas.microsoft.com/office/drawing/2010/main">
                <a:noFill/>
              </a14:hiddenFill>
            </a:ext>
          </a:extLst>
        </p:spPr>
        <p:txBody>
          <a:bodyPr wrap="none" anchor="ctr"/>
          <a:lstStyle/>
          <a:p>
            <a:pPr fontAlgn="auto">
              <a:spcBef>
                <a:spcPts val="0"/>
              </a:spcBef>
              <a:spcAft>
                <a:spcPts val="0"/>
              </a:spcAft>
            </a:pPr>
            <a:endParaRPr lang="tr-TR" i="1" kern="0" smtClean="0">
              <a:solidFill>
                <a:prstClr val="black"/>
              </a:solidFill>
              <a:latin typeface="Arial" pitchFamily="34" charset="0"/>
              <a:ea typeface="MS PGothic" pitchFamily="34" charset="-128"/>
              <a:cs typeface="Arial" pitchFamily="34" charset="0"/>
            </a:endParaRPr>
          </a:p>
        </p:txBody>
      </p:sp>
      <p:sp>
        <p:nvSpPr>
          <p:cNvPr id="16" name="Rectangle 13"/>
          <p:cNvSpPr>
            <a:spLocks noChangeArrowheads="1"/>
          </p:cNvSpPr>
          <p:nvPr/>
        </p:nvSpPr>
        <p:spPr bwMode="auto">
          <a:xfrm>
            <a:off x="7719669" y="5633274"/>
            <a:ext cx="913328" cy="397545"/>
          </a:xfrm>
          <a:prstGeom prst="rect">
            <a:avLst/>
          </a:prstGeom>
          <a:noFill/>
          <a:ln w="12700">
            <a:noFill/>
            <a:miter lim="800000"/>
            <a:headEnd/>
            <a:tailEnd/>
          </a:ln>
          <a:effectLst/>
        </p:spPr>
        <p:txBody>
          <a:bodyPr wrap="none" lIns="90488" tIns="44450" rIns="90488" bIns="44450">
            <a:spAutoFit/>
          </a:bodyPr>
          <a:lstStyle/>
          <a:p>
            <a:pPr>
              <a:defRPr/>
            </a:pPr>
            <a:r>
              <a:rPr lang="tr-TR" sz="2000" b="1" i="1" dirty="0">
                <a:solidFill>
                  <a:prstClr val="black"/>
                </a:solidFill>
                <a:latin typeface="Calibri" pitchFamily="34" charset="0"/>
                <a:ea typeface="MS PGothic" pitchFamily="34" charset="-128"/>
                <a:cs typeface="Calibri" pitchFamily="34" charset="0"/>
              </a:rPr>
              <a:t>Zaman</a:t>
            </a:r>
            <a:endParaRPr lang="en-US" sz="2000" b="1" i="1" dirty="0">
              <a:solidFill>
                <a:prstClr val="black"/>
              </a:solidFill>
              <a:latin typeface="Calibri" pitchFamily="34" charset="0"/>
              <a:ea typeface="MS PGothic" pitchFamily="34" charset="-128"/>
              <a:cs typeface="Calibri" pitchFamily="34" charset="0"/>
            </a:endParaRPr>
          </a:p>
        </p:txBody>
      </p:sp>
      <p:sp>
        <p:nvSpPr>
          <p:cNvPr id="27" name="Rectangle 14"/>
          <p:cNvSpPr>
            <a:spLocks noChangeArrowheads="1"/>
          </p:cNvSpPr>
          <p:nvPr/>
        </p:nvSpPr>
        <p:spPr bwMode="auto">
          <a:xfrm>
            <a:off x="273137" y="1732117"/>
            <a:ext cx="3277585" cy="397545"/>
          </a:xfrm>
          <a:prstGeom prst="rect">
            <a:avLst/>
          </a:prstGeom>
          <a:noFill/>
          <a:ln w="12700">
            <a:noFill/>
            <a:miter lim="800000"/>
            <a:headEnd/>
            <a:tailEnd/>
          </a:ln>
          <a:effectLst/>
        </p:spPr>
        <p:txBody>
          <a:bodyPr wrap="square" lIns="90488" tIns="44450" rIns="90488" bIns="44450">
            <a:spAutoFit/>
          </a:bodyPr>
          <a:lstStyle/>
          <a:p>
            <a:pPr algn="ctr">
              <a:defRPr/>
            </a:pPr>
            <a:r>
              <a:rPr lang="en-US" sz="2000" b="1" i="1" dirty="0">
                <a:solidFill>
                  <a:prstClr val="black"/>
                </a:solidFill>
                <a:latin typeface="Calibri" pitchFamily="34" charset="0"/>
                <a:ea typeface="MS PGothic" pitchFamily="34" charset="-128"/>
                <a:cs typeface="Calibri" pitchFamily="34" charset="0"/>
              </a:rPr>
              <a:t>Risk</a:t>
            </a:r>
            <a:r>
              <a:rPr lang="tr-TR" sz="2000" b="1" i="1" dirty="0">
                <a:solidFill>
                  <a:prstClr val="black"/>
                </a:solidFill>
                <a:latin typeface="Calibri" pitchFamily="34" charset="0"/>
                <a:ea typeface="MS PGothic" pitchFamily="34" charset="-128"/>
                <a:cs typeface="Calibri" pitchFamily="34" charset="0"/>
              </a:rPr>
              <a:t> </a:t>
            </a:r>
            <a:r>
              <a:rPr lang="tr-TR" sz="2000" b="1" i="1" dirty="0" smtClean="0">
                <a:solidFill>
                  <a:prstClr val="black"/>
                </a:solidFill>
                <a:latin typeface="Calibri" pitchFamily="34" charset="0"/>
                <a:ea typeface="MS PGothic" pitchFamily="34" charset="-128"/>
                <a:cs typeface="Calibri" pitchFamily="34" charset="0"/>
              </a:rPr>
              <a:t>Algılama (Önem) Düzeyi </a:t>
            </a:r>
            <a:endParaRPr lang="en-US" sz="2000" b="1" i="1" dirty="0">
              <a:solidFill>
                <a:prstClr val="black"/>
              </a:solidFill>
              <a:latin typeface="Calibri" pitchFamily="34" charset="0"/>
              <a:ea typeface="MS PGothic" pitchFamily="34" charset="-128"/>
              <a:cs typeface="Calibri" pitchFamily="34" charset="0"/>
            </a:endParaRPr>
          </a:p>
        </p:txBody>
      </p:sp>
      <p:sp>
        <p:nvSpPr>
          <p:cNvPr id="28" name="Arc 15"/>
          <p:cNvSpPr>
            <a:spLocks/>
          </p:cNvSpPr>
          <p:nvPr/>
        </p:nvSpPr>
        <p:spPr bwMode="auto">
          <a:xfrm rot="10800000">
            <a:off x="1553275" y="4777612"/>
            <a:ext cx="2081213" cy="581025"/>
          </a:xfrm>
          <a:custGeom>
            <a:avLst/>
            <a:gdLst>
              <a:gd name="T0" fmla="*/ 0 w 21600"/>
              <a:gd name="T1" fmla="*/ 0 h 21600"/>
              <a:gd name="T2" fmla="*/ 200529979 w 21600"/>
              <a:gd name="T3" fmla="*/ 15629169 h 21600"/>
              <a:gd name="T4" fmla="*/ 0 w 21600"/>
              <a:gd name="T5" fmla="*/ 15629169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5715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tr-TR" i="1">
              <a:solidFill>
                <a:prstClr val="black"/>
              </a:solidFill>
              <a:latin typeface="Arial" pitchFamily="34" charset="0"/>
              <a:ea typeface="MS PGothic" pitchFamily="34" charset="-128"/>
              <a:cs typeface="Arial" pitchFamily="34" charset="0"/>
            </a:endParaRPr>
          </a:p>
        </p:txBody>
      </p:sp>
      <p:sp>
        <p:nvSpPr>
          <p:cNvPr id="29" name="Line 12"/>
          <p:cNvSpPr>
            <a:spLocks noChangeShapeType="1"/>
          </p:cNvSpPr>
          <p:nvPr/>
        </p:nvSpPr>
        <p:spPr bwMode="auto">
          <a:xfrm flipV="1">
            <a:off x="3613342" y="2675762"/>
            <a:ext cx="0" cy="2708190"/>
          </a:xfrm>
          <a:prstGeom prst="line">
            <a:avLst/>
          </a:prstGeom>
          <a:noFill/>
          <a:ln w="57150">
            <a:solidFill>
              <a:schemeClr val="tx2"/>
            </a:solidFill>
            <a:round/>
            <a:headEnd/>
            <a:tailEnd/>
          </a:ln>
          <a:extLst>
            <a:ext uri="{909E8E84-426E-40DD-AFC4-6F175D3DCCD1}">
              <a14:hiddenFill xmlns:a14="http://schemas.microsoft.com/office/drawing/2010/main">
                <a:noFill/>
              </a14:hiddenFill>
            </a:ext>
          </a:extLst>
        </p:spPr>
        <p:txBody>
          <a:bodyPr wrap="none" anchor="ctr"/>
          <a:lstStyle/>
          <a:p>
            <a:endParaRPr lang="tr-TR" i="1">
              <a:solidFill>
                <a:prstClr val="black"/>
              </a:solidFill>
              <a:latin typeface="Arial" pitchFamily="34" charset="0"/>
              <a:ea typeface="MS PGothic" pitchFamily="34" charset="-128"/>
              <a:cs typeface="Arial" pitchFamily="34" charset="0"/>
            </a:endParaRPr>
          </a:p>
        </p:txBody>
      </p:sp>
      <p:sp>
        <p:nvSpPr>
          <p:cNvPr id="30" name="Arc 13"/>
          <p:cNvSpPr>
            <a:spLocks/>
          </p:cNvSpPr>
          <p:nvPr/>
        </p:nvSpPr>
        <p:spPr bwMode="auto">
          <a:xfrm rot="10800000">
            <a:off x="3615486" y="2692032"/>
            <a:ext cx="3452764" cy="2757093"/>
          </a:xfrm>
          <a:custGeom>
            <a:avLst/>
            <a:gdLst>
              <a:gd name="T0" fmla="*/ 0 w 21600"/>
              <a:gd name="T1" fmla="*/ 0 h 21600"/>
              <a:gd name="T2" fmla="*/ 253 w 21600"/>
              <a:gd name="T3" fmla="*/ 124 h 21600"/>
              <a:gd name="T4" fmla="*/ 0 w 21600"/>
              <a:gd name="T5" fmla="*/ 124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57150" cap="rnd">
            <a:solidFill>
              <a:schemeClr val="tx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tr-TR" i="1">
              <a:solidFill>
                <a:prstClr val="black"/>
              </a:solidFill>
              <a:latin typeface="Arial" pitchFamily="34" charset="0"/>
              <a:ea typeface="MS PGothic" pitchFamily="34" charset="-128"/>
              <a:cs typeface="Arial" pitchFamily="34" charset="0"/>
            </a:endParaRPr>
          </a:p>
        </p:txBody>
      </p:sp>
      <p:sp>
        <p:nvSpPr>
          <p:cNvPr id="31" name="Rectangle 11"/>
          <p:cNvSpPr>
            <a:spLocks noChangeArrowheads="1"/>
          </p:cNvSpPr>
          <p:nvPr/>
        </p:nvSpPr>
        <p:spPr bwMode="auto">
          <a:xfrm>
            <a:off x="2911332" y="2340737"/>
            <a:ext cx="1410543" cy="397545"/>
          </a:xfrm>
          <a:prstGeom prst="rect">
            <a:avLst/>
          </a:prstGeom>
          <a:noFill/>
          <a:ln w="12700">
            <a:noFill/>
            <a:miter lim="800000"/>
            <a:headEnd/>
            <a:tailEnd/>
          </a:ln>
          <a:effectLst/>
        </p:spPr>
        <p:txBody>
          <a:bodyPr wrap="square" lIns="90488" tIns="44450" rIns="90488" bIns="44450">
            <a:spAutoFit/>
          </a:bodyPr>
          <a:lstStyle/>
          <a:p>
            <a:pPr algn="r"/>
            <a:r>
              <a:rPr lang="tr-TR" sz="2000" b="1" i="1" dirty="0">
                <a:solidFill>
                  <a:srgbClr val="C00000"/>
                </a:solidFill>
                <a:latin typeface="Calibri" pitchFamily="34" charset="0"/>
                <a:ea typeface="MS PGothic" pitchFamily="34" charset="-128"/>
                <a:cs typeface="Calibri" pitchFamily="34" charset="0"/>
              </a:rPr>
              <a:t>Ciddi </a:t>
            </a:r>
            <a:r>
              <a:rPr lang="tr-TR" sz="2000" b="1" i="1" dirty="0" smtClean="0">
                <a:solidFill>
                  <a:srgbClr val="C00000"/>
                </a:solidFill>
                <a:latin typeface="Calibri" pitchFamily="34" charset="0"/>
                <a:ea typeface="MS PGothic" pitchFamily="34" charset="-128"/>
                <a:cs typeface="Calibri" pitchFamily="34" charset="0"/>
              </a:rPr>
              <a:t>Kaza</a:t>
            </a:r>
          </a:p>
        </p:txBody>
      </p:sp>
      <p:sp>
        <p:nvSpPr>
          <p:cNvPr id="4" name="Oval 3"/>
          <p:cNvSpPr>
            <a:spLocks noChangeAspect="1"/>
          </p:cNvSpPr>
          <p:nvPr/>
        </p:nvSpPr>
        <p:spPr bwMode="auto">
          <a:xfrm>
            <a:off x="1344674" y="4622559"/>
            <a:ext cx="396000" cy="396000"/>
          </a:xfrm>
          <a:prstGeom prst="ellipse">
            <a:avLst/>
          </a:prstGeom>
          <a:solidFill>
            <a:schemeClr val="bg2">
              <a:lumMod val="40000"/>
              <a:lumOff val="60000"/>
            </a:schemeClr>
          </a:solidFill>
          <a:ln w="285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17" name="Dikdörtgen 16"/>
          <p:cNvSpPr/>
          <p:nvPr/>
        </p:nvSpPr>
        <p:spPr>
          <a:xfrm>
            <a:off x="329106" y="4438024"/>
            <a:ext cx="1208290" cy="738664"/>
          </a:xfrm>
          <a:prstGeom prst="rect">
            <a:avLst/>
          </a:prstGeom>
        </p:spPr>
        <p:txBody>
          <a:bodyPr wrap="square">
            <a:spAutoFit/>
          </a:bodyPr>
          <a:lstStyle/>
          <a:p>
            <a:pPr algn="ctr"/>
            <a:r>
              <a:rPr lang="tr-TR" sz="1400" i="1" dirty="0">
                <a:solidFill>
                  <a:srgbClr val="000000"/>
                </a:solidFill>
                <a:latin typeface="Calibri" pitchFamily="34" charset="0"/>
                <a:cs typeface="Calibri" pitchFamily="34" charset="0"/>
              </a:rPr>
              <a:t>İlk </a:t>
            </a:r>
            <a:r>
              <a:rPr lang="tr-TR" sz="1400" i="1" dirty="0" smtClean="0">
                <a:solidFill>
                  <a:srgbClr val="000000"/>
                </a:solidFill>
                <a:latin typeface="Calibri" pitchFamily="34" charset="0"/>
                <a:cs typeface="Calibri" pitchFamily="34" charset="0"/>
              </a:rPr>
              <a:t>Risk </a:t>
            </a:r>
          </a:p>
          <a:p>
            <a:pPr algn="ctr"/>
            <a:r>
              <a:rPr lang="tr-TR" sz="1400" i="1" dirty="0" smtClean="0">
                <a:solidFill>
                  <a:srgbClr val="000000"/>
                </a:solidFill>
                <a:latin typeface="Calibri" pitchFamily="34" charset="0"/>
                <a:cs typeface="Calibri" pitchFamily="34" charset="0"/>
              </a:rPr>
              <a:t>Belirleme Noktası</a:t>
            </a:r>
            <a:endParaRPr lang="tr-TR" sz="1400" i="1" dirty="0">
              <a:solidFill>
                <a:srgbClr val="000000"/>
              </a:solidFill>
              <a:latin typeface="Calibri" pitchFamily="34" charset="0"/>
              <a:cs typeface="Calibri" pitchFamily="34" charset="0"/>
            </a:endParaRPr>
          </a:p>
        </p:txBody>
      </p:sp>
      <p:sp>
        <p:nvSpPr>
          <p:cNvPr id="19" name="Rectangle 11"/>
          <p:cNvSpPr>
            <a:spLocks noChangeArrowheads="1"/>
          </p:cNvSpPr>
          <p:nvPr/>
        </p:nvSpPr>
        <p:spPr bwMode="auto">
          <a:xfrm>
            <a:off x="4232194" y="2403280"/>
            <a:ext cx="3287723" cy="307777"/>
          </a:xfrm>
          <a:prstGeom prst="rect">
            <a:avLst/>
          </a:prstGeom>
        </p:spPr>
        <p:txBody>
          <a:bodyPr wrap="square">
            <a:spAutoFit/>
          </a:bodyPr>
          <a:lstStyle/>
          <a:p>
            <a:r>
              <a:rPr lang="tr-TR" sz="1400" i="1" dirty="0" smtClean="0">
                <a:solidFill>
                  <a:srgbClr val="000000"/>
                </a:solidFill>
                <a:latin typeface="Calibri" pitchFamily="34" charset="0"/>
                <a:cs typeface="Calibri" pitchFamily="34" charset="0"/>
              </a:rPr>
              <a:t>(Risk </a:t>
            </a:r>
            <a:r>
              <a:rPr lang="tr-TR" sz="1400" i="1" dirty="0">
                <a:solidFill>
                  <a:srgbClr val="000000"/>
                </a:solidFill>
                <a:latin typeface="Calibri" pitchFamily="34" charset="0"/>
                <a:cs typeface="Calibri" pitchFamily="34" charset="0"/>
              </a:rPr>
              <a:t>Algılama Seviyesinde </a:t>
            </a:r>
            <a:r>
              <a:rPr lang="tr-TR" sz="1400" i="1" dirty="0" smtClean="0">
                <a:solidFill>
                  <a:srgbClr val="000000"/>
                </a:solidFill>
                <a:latin typeface="Calibri" pitchFamily="34" charset="0"/>
                <a:cs typeface="Calibri" pitchFamily="34" charset="0"/>
              </a:rPr>
              <a:t>Artış)</a:t>
            </a:r>
            <a:endParaRPr lang="en-US" sz="1400" i="1" dirty="0">
              <a:solidFill>
                <a:srgbClr val="000000"/>
              </a:solidFill>
              <a:latin typeface="Calibri" pitchFamily="34" charset="0"/>
              <a:cs typeface="Calibri" pitchFamily="34" charset="0"/>
            </a:endParaRPr>
          </a:p>
        </p:txBody>
      </p:sp>
      <p:sp>
        <p:nvSpPr>
          <p:cNvPr id="20" name="Dikdörtgen 19"/>
          <p:cNvSpPr/>
          <p:nvPr/>
        </p:nvSpPr>
        <p:spPr>
          <a:xfrm>
            <a:off x="6852025" y="5259191"/>
            <a:ext cx="1683497" cy="307777"/>
          </a:xfrm>
          <a:prstGeom prst="rect">
            <a:avLst/>
          </a:prstGeom>
        </p:spPr>
        <p:txBody>
          <a:bodyPr wrap="square">
            <a:spAutoFit/>
          </a:bodyPr>
          <a:lstStyle/>
          <a:p>
            <a:pPr algn="ctr"/>
            <a:r>
              <a:rPr lang="tr-TR" sz="1400" i="1" dirty="0" smtClean="0">
                <a:solidFill>
                  <a:srgbClr val="000000"/>
                </a:solidFill>
                <a:latin typeface="Calibri" pitchFamily="34" charset="0"/>
                <a:cs typeface="Calibri" pitchFamily="34" charset="0"/>
              </a:rPr>
              <a:t>Zamanla Düşüş</a:t>
            </a:r>
            <a:endParaRPr lang="tr-TR" sz="1400" i="1" dirty="0">
              <a:solidFill>
                <a:srgbClr val="000000"/>
              </a:solidFill>
              <a:latin typeface="Calibri" pitchFamily="34" charset="0"/>
              <a:cs typeface="Calibri" pitchFamily="34" charset="0"/>
            </a:endParaRPr>
          </a:p>
        </p:txBody>
      </p:sp>
      <p:sp>
        <p:nvSpPr>
          <p:cNvPr id="21" name="Dikdörtgen 20"/>
          <p:cNvSpPr/>
          <p:nvPr/>
        </p:nvSpPr>
        <p:spPr>
          <a:xfrm>
            <a:off x="1818036" y="5359345"/>
            <a:ext cx="2475358" cy="307777"/>
          </a:xfrm>
          <a:prstGeom prst="rect">
            <a:avLst/>
          </a:prstGeom>
        </p:spPr>
        <p:txBody>
          <a:bodyPr wrap="square">
            <a:spAutoFit/>
          </a:bodyPr>
          <a:lstStyle/>
          <a:p>
            <a:pPr algn="ctr"/>
            <a:r>
              <a:rPr lang="tr-TR" sz="1400" i="1" dirty="0">
                <a:solidFill>
                  <a:srgbClr val="000000"/>
                </a:solidFill>
                <a:latin typeface="Calibri" pitchFamily="34" charset="0"/>
                <a:cs typeface="Calibri" pitchFamily="34" charset="0"/>
              </a:rPr>
              <a:t>Kanıksama (Zamanla </a:t>
            </a:r>
            <a:r>
              <a:rPr lang="tr-TR" sz="1400" i="1" dirty="0" smtClean="0">
                <a:solidFill>
                  <a:srgbClr val="000000"/>
                </a:solidFill>
                <a:latin typeface="Calibri" pitchFamily="34" charset="0"/>
                <a:cs typeface="Calibri" pitchFamily="34" charset="0"/>
              </a:rPr>
              <a:t>Düşüş</a:t>
            </a:r>
            <a:r>
              <a:rPr lang="tr-TR" sz="1400" i="1" dirty="0">
                <a:solidFill>
                  <a:srgbClr val="000000"/>
                </a:solidFill>
                <a:latin typeface="Calibri" pitchFamily="34" charset="0"/>
                <a:cs typeface="Calibri" pitchFamily="34" charset="0"/>
              </a:rPr>
              <a:t>)</a:t>
            </a:r>
          </a:p>
        </p:txBody>
      </p:sp>
      <p:grpSp>
        <p:nvGrpSpPr>
          <p:cNvPr id="22" name="Grup 21"/>
          <p:cNvGrpSpPr/>
          <p:nvPr/>
        </p:nvGrpSpPr>
        <p:grpSpPr>
          <a:xfrm>
            <a:off x="82223" y="864612"/>
            <a:ext cx="8475038" cy="612000"/>
            <a:chOff x="345112" y="1447959"/>
            <a:chExt cx="8475038" cy="612000"/>
          </a:xfrm>
        </p:grpSpPr>
        <p:sp>
          <p:nvSpPr>
            <p:cNvPr id="24"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ALGISI (Eşit Risk=Milyonda Bir Ölüm Riski)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26" name="Group 9"/>
            <p:cNvGrpSpPr>
              <a:grpSpLocks noChangeAspect="1"/>
            </p:cNvGrpSpPr>
            <p:nvPr/>
          </p:nvGrpSpPr>
          <p:grpSpPr bwMode="auto">
            <a:xfrm>
              <a:off x="345112" y="1447959"/>
              <a:ext cx="612000" cy="612000"/>
              <a:chOff x="1710" y="1035"/>
              <a:chExt cx="2316" cy="2316"/>
            </a:xfrm>
          </p:grpSpPr>
          <p:grpSp>
            <p:nvGrpSpPr>
              <p:cNvPr id="32" name="Group 10"/>
              <p:cNvGrpSpPr>
                <a:grpSpLocks/>
              </p:cNvGrpSpPr>
              <p:nvPr/>
            </p:nvGrpSpPr>
            <p:grpSpPr bwMode="auto">
              <a:xfrm rot="3600000">
                <a:off x="1710" y="1035"/>
                <a:ext cx="2316" cy="2316"/>
                <a:chOff x="1710" y="1035"/>
                <a:chExt cx="2316" cy="2316"/>
              </a:xfrm>
            </p:grpSpPr>
            <p:sp>
              <p:nvSpPr>
                <p:cNvPr id="37"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38"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39"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3" name="Group 14"/>
              <p:cNvGrpSpPr>
                <a:grpSpLocks/>
              </p:cNvGrpSpPr>
              <p:nvPr/>
            </p:nvGrpSpPr>
            <p:grpSpPr bwMode="auto">
              <a:xfrm rot="7200000">
                <a:off x="2059" y="1386"/>
                <a:ext cx="1616" cy="1614"/>
                <a:chOff x="2060" y="1387"/>
                <a:chExt cx="1616" cy="1614"/>
              </a:xfrm>
            </p:grpSpPr>
            <p:sp>
              <p:nvSpPr>
                <p:cNvPr id="34"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5"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6"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spTree>
    <p:extLst>
      <p:ext uri="{BB962C8B-B14F-4D97-AF65-F5344CB8AC3E}">
        <p14:creationId xmlns:p14="http://schemas.microsoft.com/office/powerpoint/2010/main" val="2954694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barn(inVertical)">
                                      <p:cBhvr>
                                        <p:cTn id="7" dur="500"/>
                                        <p:tgtEl>
                                          <p:spTgt spid="17"/>
                                        </p:tgtEl>
                                      </p:cBhvr>
                                    </p:animEffect>
                                  </p:childTnLst>
                                </p:cTn>
                              </p:par>
                            </p:childTnLst>
                          </p:cTn>
                        </p:par>
                        <p:par>
                          <p:cTn id="8" fill="hold">
                            <p:stCondLst>
                              <p:cond delay="500"/>
                            </p:stCondLst>
                            <p:childTnLst>
                              <p:par>
                                <p:cTn id="9" presetID="21" presetClass="entr" presetSubtype="1"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wheel(1)">
                                      <p:cBhvr>
                                        <p:cTn id="11" dur="500"/>
                                        <p:tgtEl>
                                          <p:spTgt spid="4"/>
                                        </p:tgtEl>
                                      </p:cBhvr>
                                    </p:animEffec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barn(inVertical)">
                                      <p:cBhvr>
                                        <p:cTn id="16" dur="500"/>
                                        <p:tgtEl>
                                          <p:spTgt spid="28"/>
                                        </p:tgtEl>
                                      </p:cBhvr>
                                    </p:animEffect>
                                  </p:childTnLst>
                                </p:cTn>
                              </p:par>
                            </p:childTnLst>
                          </p:cTn>
                        </p:par>
                        <p:par>
                          <p:cTn id="17" fill="hold">
                            <p:stCondLst>
                              <p:cond delay="500"/>
                            </p:stCondLst>
                            <p:childTnLst>
                              <p:par>
                                <p:cTn id="18" presetID="16" presetClass="entr" presetSubtype="21" fill="hold" grpId="0"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barn(inVertical)">
                                      <p:cBhvr>
                                        <p:cTn id="20" dur="500"/>
                                        <p:tgtEl>
                                          <p:spTgt spid="21"/>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wipe(down)">
                                      <p:cBhvr>
                                        <p:cTn id="25" dur="500"/>
                                        <p:tgtEl>
                                          <p:spTgt spid="29"/>
                                        </p:tgtEl>
                                      </p:cBhvr>
                                    </p:animEffect>
                                  </p:childTnLst>
                                </p:cTn>
                              </p:par>
                            </p:childTnLst>
                          </p:cTn>
                        </p:par>
                        <p:par>
                          <p:cTn id="26" fill="hold">
                            <p:stCondLst>
                              <p:cond delay="500"/>
                            </p:stCondLst>
                            <p:childTnLst>
                              <p:par>
                                <p:cTn id="27" presetID="16" presetClass="entr" presetSubtype="21"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barn(inVertical)">
                                      <p:cBhvr>
                                        <p:cTn id="29" dur="500"/>
                                        <p:tgtEl>
                                          <p:spTgt spid="31"/>
                                        </p:tgtEl>
                                      </p:cBhvr>
                                    </p:animEffect>
                                  </p:childTnLst>
                                </p:cTn>
                              </p:par>
                            </p:childTnLst>
                          </p:cTn>
                        </p:par>
                        <p:par>
                          <p:cTn id="30" fill="hold">
                            <p:stCondLst>
                              <p:cond delay="1000"/>
                            </p:stCondLst>
                            <p:childTnLst>
                              <p:par>
                                <p:cTn id="31" presetID="16" presetClass="entr" presetSubtype="21" fill="hold" grpId="0"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inVertical)">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barn(inVertical)">
                                      <p:cBhvr>
                                        <p:cTn id="38" dur="500"/>
                                        <p:tgtEl>
                                          <p:spTgt spid="30"/>
                                        </p:tgtEl>
                                      </p:cBhvr>
                                    </p:animEffect>
                                  </p:childTnLst>
                                </p:cTn>
                              </p:par>
                            </p:childTnLst>
                          </p:cTn>
                        </p:par>
                        <p:par>
                          <p:cTn id="39" fill="hold">
                            <p:stCondLst>
                              <p:cond delay="500"/>
                            </p:stCondLst>
                            <p:childTnLst>
                              <p:par>
                                <p:cTn id="40" presetID="16" presetClass="entr" presetSubtype="21" fill="hold" grpId="0" nodeType="after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barn(inVertical)">
                                      <p:cBhvr>
                                        <p:cTn id="4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animBg="1"/>
      <p:bldP spid="30" grpId="0" animBg="1"/>
      <p:bldP spid="31" grpId="0"/>
      <p:bldP spid="4" grpId="0" animBg="1"/>
      <p:bldP spid="17" grpId="0"/>
      <p:bldP spid="19" grpId="0"/>
      <p:bldP spid="20" grpId="0"/>
      <p:bldP spid="21"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Algılamasını Etkileyen Faktörler</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Maruziyet </a:t>
            </a:r>
            <a:r>
              <a:rPr lang="tr-TR" sz="2000" i="1" dirty="0">
                <a:solidFill>
                  <a:srgbClr val="000000"/>
                </a:solidFill>
                <a:latin typeface="Calibri" pitchFamily="34" charset="0"/>
                <a:cs typeface="Calibri" pitchFamily="34" charset="0"/>
              </a:rPr>
              <a:t>miktarı,</a:t>
            </a:r>
          </a:p>
          <a:p>
            <a:pPr marL="576000" indent="-288000">
              <a:spcAft>
                <a:spcPts val="0"/>
              </a:spcAft>
              <a:buClr>
                <a:srgbClr val="292929"/>
              </a:buClr>
              <a:buFont typeface="+mj-lt"/>
              <a:buAutoNum type="arabicPeriod"/>
              <a:defRPr/>
            </a:pPr>
            <a:r>
              <a:rPr lang="tr-TR" sz="2000" i="1" dirty="0">
                <a:solidFill>
                  <a:srgbClr val="000000"/>
                </a:solidFill>
                <a:latin typeface="Calibri" pitchFamily="34" charset="0"/>
                <a:cs typeface="Calibri" pitchFamily="34" charset="0"/>
              </a:rPr>
              <a:t>Maruziyet şekli</a:t>
            </a:r>
            <a:r>
              <a:rPr lang="tr-TR" sz="2000" i="1" dirty="0" smtClean="0">
                <a:solidFill>
                  <a:srgbClr val="000000"/>
                </a:solidFill>
                <a:latin typeface="Calibri" pitchFamily="34" charset="0"/>
                <a:cs typeface="Calibri" pitchFamily="34" charset="0"/>
              </a:rPr>
              <a:t>,</a:t>
            </a: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 kalan kişinin yaşı,</a:t>
            </a:r>
            <a:endParaRPr lang="tr-TR" sz="2000"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 kalanın ustalık düzeyi,</a:t>
            </a: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 kalan kişi sayısı,</a:t>
            </a: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Riskin korkutuculuk düzeyi,</a:t>
            </a:r>
            <a:endParaRPr lang="tr-TR" sz="2000"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Riskin anlaşılabilirlik düzeyi,</a:t>
            </a:r>
            <a:endParaRPr lang="tr-TR" sz="2000"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Riskin </a:t>
            </a:r>
            <a:r>
              <a:rPr lang="tr-TR" sz="2000" i="1" dirty="0">
                <a:solidFill>
                  <a:srgbClr val="000000"/>
                </a:solidFill>
                <a:latin typeface="Calibri" pitchFamily="34" charset="0"/>
                <a:cs typeface="Calibri" pitchFamily="34" charset="0"/>
              </a:rPr>
              <a:t>ne derece eşit </a:t>
            </a:r>
            <a:r>
              <a:rPr lang="tr-TR" sz="2000" i="1" dirty="0" smtClean="0">
                <a:solidFill>
                  <a:srgbClr val="000000"/>
                </a:solidFill>
                <a:latin typeface="Calibri" pitchFamily="34" charset="0"/>
                <a:cs typeface="Calibri" pitchFamily="34" charset="0"/>
              </a:rPr>
              <a:t>dağıldığı,</a:t>
            </a:r>
            <a:endParaRPr lang="tr-TR" sz="2000"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Riski </a:t>
            </a:r>
            <a:r>
              <a:rPr lang="tr-TR" sz="2000" i="1" dirty="0">
                <a:solidFill>
                  <a:srgbClr val="000000"/>
                </a:solidFill>
                <a:latin typeface="Calibri" pitchFamily="34" charset="0"/>
                <a:cs typeface="Calibri" pitchFamily="34" charset="0"/>
              </a:rPr>
              <a:t>kişinin ne derece </a:t>
            </a:r>
            <a:r>
              <a:rPr lang="tr-TR" sz="2000" i="1" dirty="0" smtClean="0">
                <a:solidFill>
                  <a:srgbClr val="000000"/>
                </a:solidFill>
                <a:latin typeface="Calibri" pitchFamily="34" charset="0"/>
                <a:cs typeface="Calibri" pitchFamily="34" charset="0"/>
              </a:rPr>
              <a:t>önleyebileceği,</a:t>
            </a:r>
            <a:endParaRPr lang="tr-TR" sz="2000"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Riskin </a:t>
            </a:r>
            <a:r>
              <a:rPr lang="tr-TR" sz="2000" i="1" dirty="0">
                <a:solidFill>
                  <a:srgbClr val="000000"/>
                </a:solidFill>
                <a:latin typeface="Calibri" pitchFamily="34" charset="0"/>
                <a:cs typeface="Calibri" pitchFamily="34" charset="0"/>
              </a:rPr>
              <a:t>kişisel olarak </a:t>
            </a:r>
            <a:r>
              <a:rPr lang="tr-TR" sz="2000" i="1" dirty="0" smtClean="0">
                <a:solidFill>
                  <a:srgbClr val="000000"/>
                </a:solidFill>
                <a:latin typeface="Calibri" pitchFamily="34" charset="0"/>
                <a:cs typeface="Calibri" pitchFamily="34" charset="0"/>
              </a:rPr>
              <a:t>kabullenilip kabullenilmediği,</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Faktörler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34162266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25350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22" name="Grup 21"/>
          <p:cNvGrpSpPr/>
          <p:nvPr/>
        </p:nvGrpSpPr>
        <p:grpSpPr>
          <a:xfrm>
            <a:off x="82223" y="864612"/>
            <a:ext cx="8475038" cy="612000"/>
            <a:chOff x="345112" y="1447959"/>
            <a:chExt cx="8475038" cy="612000"/>
          </a:xfrm>
        </p:grpSpPr>
        <p:sp>
          <p:nvSpPr>
            <p:cNvPr id="24" name="Rectangle 11"/>
            <p:cNvSpPr>
              <a:spLocks noChangeArrowheads="1"/>
            </p:cNvSpPr>
            <p:nvPr/>
          </p:nvSpPr>
          <p:spPr bwMode="gray">
            <a:xfrm>
              <a:off x="957404" y="1554539"/>
              <a:ext cx="7862746"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RİSKİN OLASILIĞINI ve ŞİDDETİNİ ETKİLEYEN FAKTÖRLER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grpSp>
          <p:nvGrpSpPr>
            <p:cNvPr id="26" name="Group 9"/>
            <p:cNvGrpSpPr>
              <a:grpSpLocks noChangeAspect="1"/>
            </p:cNvGrpSpPr>
            <p:nvPr/>
          </p:nvGrpSpPr>
          <p:grpSpPr bwMode="auto">
            <a:xfrm>
              <a:off x="345112" y="1447959"/>
              <a:ext cx="612000" cy="612000"/>
              <a:chOff x="1710" y="1035"/>
              <a:chExt cx="2316" cy="2316"/>
            </a:xfrm>
          </p:grpSpPr>
          <p:grpSp>
            <p:nvGrpSpPr>
              <p:cNvPr id="32" name="Group 10"/>
              <p:cNvGrpSpPr>
                <a:grpSpLocks/>
              </p:cNvGrpSpPr>
              <p:nvPr/>
            </p:nvGrpSpPr>
            <p:grpSpPr bwMode="auto">
              <a:xfrm rot="3600000">
                <a:off x="1710" y="1035"/>
                <a:ext cx="2316" cy="2316"/>
                <a:chOff x="1710" y="1035"/>
                <a:chExt cx="2316" cy="2316"/>
              </a:xfrm>
            </p:grpSpPr>
            <p:sp>
              <p:nvSpPr>
                <p:cNvPr id="37"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38"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39"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33" name="Group 14"/>
              <p:cNvGrpSpPr>
                <a:grpSpLocks/>
              </p:cNvGrpSpPr>
              <p:nvPr/>
            </p:nvGrpSpPr>
            <p:grpSpPr bwMode="auto">
              <a:xfrm rot="7200000">
                <a:off x="2059" y="1386"/>
                <a:ext cx="1616" cy="1614"/>
                <a:chOff x="2060" y="1387"/>
                <a:chExt cx="1616" cy="1614"/>
              </a:xfrm>
            </p:grpSpPr>
            <p:sp>
              <p:nvSpPr>
                <p:cNvPr id="34"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5"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36"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grpSp>
      <p:graphicFrame>
        <p:nvGraphicFramePr>
          <p:cNvPr id="45" name="Tablo 44"/>
          <p:cNvGraphicFramePr>
            <a:graphicFrameLocks noGrp="1"/>
          </p:cNvGraphicFramePr>
          <p:nvPr>
            <p:extLst>
              <p:ext uri="{D42A27DB-BD31-4B8C-83A1-F6EECF244321}">
                <p14:modId xmlns:p14="http://schemas.microsoft.com/office/powerpoint/2010/main" val="3783998180"/>
              </p:ext>
            </p:extLst>
          </p:nvPr>
        </p:nvGraphicFramePr>
        <p:xfrm>
          <a:off x="111058" y="3677064"/>
          <a:ext cx="2727033" cy="634584"/>
        </p:xfrm>
        <a:graphic>
          <a:graphicData uri="http://schemas.openxmlformats.org/drawingml/2006/table">
            <a:tbl>
              <a:tblPr firstRow="1" bandRow="1">
                <a:tableStyleId>{5C22544A-7EE6-4342-B048-85BDC9FD1C3A}</a:tableStyleId>
              </a:tblPr>
              <a:tblGrid>
                <a:gridCol w="2198675"/>
                <a:gridCol w="528358"/>
              </a:tblGrid>
              <a:tr h="634584">
                <a:tc>
                  <a:txBody>
                    <a:bodyPr/>
                    <a:lstStyle/>
                    <a:p>
                      <a:pPr algn="ctr"/>
                      <a:r>
                        <a:rPr lang="tr-TR" sz="3200" dirty="0" smtClean="0">
                          <a:latin typeface="Calibri" pitchFamily="34" charset="0"/>
                          <a:cs typeface="Calibri" pitchFamily="34" charset="0"/>
                        </a:rPr>
                        <a:t>RİSK</a:t>
                      </a:r>
                      <a:endParaRPr lang="tr-TR" sz="3200" dirty="0">
                        <a:latin typeface="Calibri" pitchFamily="34" charset="0"/>
                        <a:cs typeface="Calibri" pitchFamily="34" charset="0"/>
                      </a:endParaRPr>
                    </a:p>
                  </a:txBody>
                  <a:tcPr anchor="ctr" anchorCtr="1">
                    <a:solidFill>
                      <a:srgbClr val="00B050"/>
                    </a:solidFill>
                  </a:tcPr>
                </a:tc>
                <a:tc>
                  <a:txBody>
                    <a:bodyPr/>
                    <a:lstStyle/>
                    <a:p>
                      <a:pPr algn="ctr"/>
                      <a:r>
                        <a:rPr lang="tr-TR" sz="3200" dirty="0" smtClean="0">
                          <a:solidFill>
                            <a:schemeClr val="tx1"/>
                          </a:solidFill>
                          <a:latin typeface="Calibri" pitchFamily="34" charset="0"/>
                          <a:cs typeface="Calibri" pitchFamily="34" charset="0"/>
                        </a:rPr>
                        <a:t>=</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6" name="Tablo 45"/>
          <p:cNvGraphicFramePr>
            <a:graphicFrameLocks noGrp="1"/>
          </p:cNvGraphicFramePr>
          <p:nvPr>
            <p:extLst>
              <p:ext uri="{D42A27DB-BD31-4B8C-83A1-F6EECF244321}">
                <p14:modId xmlns:p14="http://schemas.microsoft.com/office/powerpoint/2010/main" val="4044817844"/>
              </p:ext>
            </p:extLst>
          </p:nvPr>
        </p:nvGraphicFramePr>
        <p:xfrm>
          <a:off x="2855343" y="3680241"/>
          <a:ext cx="3416061" cy="634584"/>
        </p:xfrm>
        <a:graphic>
          <a:graphicData uri="http://schemas.openxmlformats.org/drawingml/2006/table">
            <a:tbl>
              <a:tblPr firstRow="1" bandRow="1">
                <a:tableStyleId>{5C22544A-7EE6-4342-B048-85BDC9FD1C3A}</a:tableStyleId>
              </a:tblPr>
              <a:tblGrid>
                <a:gridCol w="2889371"/>
                <a:gridCol w="526690"/>
              </a:tblGrid>
              <a:tr h="634584">
                <a:tc>
                  <a:txBody>
                    <a:bodyPr/>
                    <a:lstStyle/>
                    <a:p>
                      <a:pPr algn="ctr"/>
                      <a:r>
                        <a:rPr lang="tr-TR" sz="3200" dirty="0" smtClean="0">
                          <a:latin typeface="Calibri" pitchFamily="34" charset="0"/>
                          <a:cs typeface="Calibri" pitchFamily="34" charset="0"/>
                        </a:rPr>
                        <a:t>OLASILIK </a:t>
                      </a:r>
                    </a:p>
                  </a:txBody>
                  <a:tcPr anchor="ctr" anchorCtr="1">
                    <a:solidFill>
                      <a:schemeClr val="bg2">
                        <a:lumMod val="60000"/>
                        <a:lumOff val="40000"/>
                      </a:schemeClr>
                    </a:solidFill>
                  </a:tcPr>
                </a:tc>
                <a:tc>
                  <a:txBody>
                    <a:bodyPr/>
                    <a:lstStyle/>
                    <a:p>
                      <a:r>
                        <a:rPr lang="tr-TR" sz="3200" dirty="0" smtClean="0">
                          <a:solidFill>
                            <a:schemeClr val="tx1"/>
                          </a:solidFill>
                          <a:latin typeface="Calibri" pitchFamily="34" charset="0"/>
                          <a:cs typeface="Calibri" pitchFamily="34" charset="0"/>
                        </a:rPr>
                        <a:t>x</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7" name="Tablo 46"/>
          <p:cNvGraphicFramePr>
            <a:graphicFrameLocks noGrp="1"/>
          </p:cNvGraphicFramePr>
          <p:nvPr>
            <p:extLst>
              <p:ext uri="{D42A27DB-BD31-4B8C-83A1-F6EECF244321}">
                <p14:modId xmlns:p14="http://schemas.microsoft.com/office/powerpoint/2010/main" val="2605259554"/>
              </p:ext>
            </p:extLst>
          </p:nvPr>
        </p:nvGraphicFramePr>
        <p:xfrm>
          <a:off x="6284272" y="3678908"/>
          <a:ext cx="2764194" cy="634584"/>
        </p:xfrm>
        <a:graphic>
          <a:graphicData uri="http://schemas.openxmlformats.org/drawingml/2006/table">
            <a:tbl>
              <a:tblPr firstRow="1" bandRow="1">
                <a:tableStyleId>{5C22544A-7EE6-4342-B048-85BDC9FD1C3A}</a:tableStyleId>
              </a:tblPr>
              <a:tblGrid>
                <a:gridCol w="2764194"/>
              </a:tblGrid>
              <a:tr h="634584">
                <a:tc>
                  <a:txBody>
                    <a:bodyPr/>
                    <a:lstStyle/>
                    <a:p>
                      <a:pPr algn="ctr"/>
                      <a:r>
                        <a:rPr lang="tr-TR" sz="3200" dirty="0" smtClean="0">
                          <a:latin typeface="Calibri" pitchFamily="34" charset="0"/>
                          <a:cs typeface="Calibri" pitchFamily="34" charset="0"/>
                        </a:rPr>
                        <a:t>ŞİDDET </a:t>
                      </a:r>
                    </a:p>
                  </a:txBody>
                  <a:tcPr anchor="ctr" anchorCtr="1">
                    <a:solidFill>
                      <a:schemeClr val="bg2">
                        <a:lumMod val="75000"/>
                      </a:schemeClr>
                    </a:solidFill>
                  </a:tcPr>
                </a:tc>
              </a:tr>
            </a:tbl>
          </a:graphicData>
        </a:graphic>
      </p:graphicFrame>
      <p:sp>
        <p:nvSpPr>
          <p:cNvPr id="48" name="Aşağı Ok 47"/>
          <p:cNvSpPr/>
          <p:nvPr/>
        </p:nvSpPr>
        <p:spPr bwMode="auto">
          <a:xfrm>
            <a:off x="4313208" y="3374380"/>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graphicFrame>
        <p:nvGraphicFramePr>
          <p:cNvPr id="49" name="Tablo 48"/>
          <p:cNvGraphicFramePr>
            <a:graphicFrameLocks noGrp="1"/>
          </p:cNvGraphicFramePr>
          <p:nvPr>
            <p:extLst>
              <p:ext uri="{D42A27DB-BD31-4B8C-83A1-F6EECF244321}">
                <p14:modId xmlns:p14="http://schemas.microsoft.com/office/powerpoint/2010/main" val="240488133"/>
              </p:ext>
            </p:extLst>
          </p:nvPr>
        </p:nvGraphicFramePr>
        <p:xfrm>
          <a:off x="3114393" y="1882481"/>
          <a:ext cx="2967292" cy="1463040"/>
        </p:xfrm>
        <a:graphic>
          <a:graphicData uri="http://schemas.openxmlformats.org/drawingml/2006/table">
            <a:tbl>
              <a:tblPr firstRow="1" bandRow="1">
                <a:tableStyleId>{5C22544A-7EE6-4342-B048-85BDC9FD1C3A}</a:tableStyleId>
              </a:tblPr>
              <a:tblGrid>
                <a:gridCol w="1346137"/>
                <a:gridCol w="1621155"/>
              </a:tblGrid>
              <a:tr h="324624">
                <a:tc gridSpan="2">
                  <a:txBody>
                    <a:bodyPr/>
                    <a:lstStyle/>
                    <a:p>
                      <a:pPr algn="l"/>
                      <a:r>
                        <a:rPr lang="tr-TR" sz="2000" i="1" dirty="0" smtClean="0">
                          <a:latin typeface="Calibri" pitchFamily="34" charset="0"/>
                          <a:cs typeface="Calibri" pitchFamily="34" charset="0"/>
                        </a:rPr>
                        <a:t>TEHLİKE (4M)</a:t>
                      </a:r>
                      <a:endParaRPr lang="tr-TR" sz="2000" i="1" dirty="0">
                        <a:latin typeface="Calibri" pitchFamily="34" charset="0"/>
                        <a:cs typeface="Calibri" pitchFamily="34" charset="0"/>
                      </a:endParaRPr>
                    </a:p>
                  </a:txBody>
                  <a:tcPr anchor="ctr" anchorCtr="1">
                    <a:solidFill>
                      <a:schemeClr val="accent2">
                        <a:lumMod val="75000"/>
                      </a:schemeClr>
                    </a:solidFill>
                  </a:tcPr>
                </a:tc>
                <a:tc hMerge="1">
                  <a:txBody>
                    <a:bodyPr/>
                    <a:lstStyle/>
                    <a:p>
                      <a:pPr algn="l"/>
                      <a:endParaRPr lang="tr-TR" sz="2000" i="1" dirty="0">
                        <a:solidFill>
                          <a:schemeClr val="tx1"/>
                        </a:solidFill>
                        <a:latin typeface="Calibri" pitchFamily="34" charset="0"/>
                        <a:cs typeface="Calibri" pitchFamily="34" charset="0"/>
                      </a:endParaRPr>
                    </a:p>
                  </a:txBody>
                  <a:tcPr anchor="ctr" anchorCtr="1">
                    <a:solidFill>
                      <a:schemeClr val="bg1">
                        <a:lumMod val="85000"/>
                      </a:schemeClr>
                    </a:solidFill>
                  </a:tcPr>
                </a:tc>
              </a:tr>
              <a:tr h="873986">
                <a:tc>
                  <a:txBody>
                    <a:bodyPr/>
                    <a:lstStyle/>
                    <a:p>
                      <a:pPr algn="l"/>
                      <a:r>
                        <a:rPr lang="tr-TR" sz="1600" i="1" dirty="0" smtClean="0">
                          <a:latin typeface="Calibri" pitchFamily="34" charset="0"/>
                          <a:cs typeface="Calibri" pitchFamily="34" charset="0"/>
                        </a:rPr>
                        <a:t>Men</a:t>
                      </a:r>
                    </a:p>
                    <a:p>
                      <a:pPr algn="l"/>
                      <a:r>
                        <a:rPr lang="tr-TR" sz="1600" i="1" dirty="0" smtClean="0">
                          <a:latin typeface="Calibri" pitchFamily="34" charset="0"/>
                          <a:cs typeface="Calibri" pitchFamily="34" charset="0"/>
                        </a:rPr>
                        <a:t>Machine</a:t>
                      </a:r>
                    </a:p>
                    <a:p>
                      <a:pPr algn="l"/>
                      <a:r>
                        <a:rPr lang="tr-TR" sz="1600" i="1" dirty="0" smtClean="0">
                          <a:latin typeface="Calibri" pitchFamily="34" charset="0"/>
                          <a:cs typeface="Calibri" pitchFamily="34" charset="0"/>
                        </a:rPr>
                        <a:t>Media</a:t>
                      </a:r>
                    </a:p>
                    <a:p>
                      <a:pPr algn="l"/>
                      <a:r>
                        <a:rPr lang="tr-TR" sz="1600" i="1" dirty="0" smtClean="0">
                          <a:latin typeface="Calibri" pitchFamily="34" charset="0"/>
                          <a:cs typeface="Calibri" pitchFamily="34" charset="0"/>
                        </a:rPr>
                        <a:t>Management</a:t>
                      </a:r>
                      <a:endParaRPr lang="tr-TR" sz="1600" i="1" dirty="0">
                        <a:latin typeface="Calibri" pitchFamily="34" charset="0"/>
                        <a:cs typeface="Calibri" pitchFamily="34" charset="0"/>
                      </a:endParaRPr>
                    </a:p>
                  </a:txBody>
                  <a:tcPr anchor="ctr" anchorCtr="1">
                    <a:solidFill>
                      <a:schemeClr val="accent3">
                        <a:lumMod val="65000"/>
                      </a:schemeClr>
                    </a:solidFill>
                  </a:tcPr>
                </a:tc>
                <a:tc>
                  <a:txBody>
                    <a:bodyPr/>
                    <a:lstStyle/>
                    <a:p>
                      <a:pPr algn="l"/>
                      <a:r>
                        <a:rPr lang="tr-TR" sz="1600" i="1" dirty="0" smtClean="0">
                          <a:solidFill>
                            <a:schemeClr val="tx1"/>
                          </a:solidFill>
                          <a:latin typeface="Calibri" pitchFamily="34" charset="0"/>
                          <a:cs typeface="Calibri" pitchFamily="34" charset="0"/>
                        </a:rPr>
                        <a:t>İnsan</a:t>
                      </a:r>
                    </a:p>
                    <a:p>
                      <a:pPr algn="l"/>
                      <a:r>
                        <a:rPr lang="tr-TR" sz="1600" i="1" dirty="0" smtClean="0">
                          <a:solidFill>
                            <a:schemeClr val="tx1"/>
                          </a:solidFill>
                          <a:latin typeface="Calibri" pitchFamily="34" charset="0"/>
                          <a:cs typeface="Calibri" pitchFamily="34" charset="0"/>
                        </a:rPr>
                        <a:t>Makine-Ekipman</a:t>
                      </a:r>
                    </a:p>
                    <a:p>
                      <a:pPr algn="l"/>
                      <a:r>
                        <a:rPr lang="tr-TR" sz="1600" i="1" dirty="0" smtClean="0">
                          <a:solidFill>
                            <a:schemeClr val="tx1"/>
                          </a:solidFill>
                          <a:latin typeface="Calibri" pitchFamily="34" charset="0"/>
                          <a:cs typeface="Calibri" pitchFamily="34" charset="0"/>
                        </a:rPr>
                        <a:t>Ortam-Çevre</a:t>
                      </a:r>
                    </a:p>
                    <a:p>
                      <a:pPr algn="l"/>
                      <a:r>
                        <a:rPr lang="tr-TR" sz="1600" i="1" dirty="0" smtClean="0">
                          <a:solidFill>
                            <a:schemeClr val="tx1"/>
                          </a:solidFill>
                          <a:latin typeface="Calibri" pitchFamily="34" charset="0"/>
                          <a:cs typeface="Calibri" pitchFamily="34" charset="0"/>
                        </a:rPr>
                        <a:t>Yönetim</a:t>
                      </a:r>
                      <a:endParaRPr lang="tr-TR" sz="1600" i="1"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50" name="Tablo 49"/>
          <p:cNvGraphicFramePr>
            <a:graphicFrameLocks noGrp="1"/>
          </p:cNvGraphicFramePr>
          <p:nvPr>
            <p:extLst>
              <p:ext uri="{D42A27DB-BD31-4B8C-83A1-F6EECF244321}">
                <p14:modId xmlns:p14="http://schemas.microsoft.com/office/powerpoint/2010/main" val="634127899"/>
              </p:ext>
            </p:extLst>
          </p:nvPr>
        </p:nvGraphicFramePr>
        <p:xfrm>
          <a:off x="6432794" y="4638675"/>
          <a:ext cx="2635006" cy="759686"/>
        </p:xfrm>
        <a:graphic>
          <a:graphicData uri="http://schemas.openxmlformats.org/drawingml/2006/table">
            <a:tbl>
              <a:tblPr firstRow="1" bandRow="1">
                <a:tableStyleId>{5C22544A-7EE6-4342-B048-85BDC9FD1C3A}</a:tableStyleId>
              </a:tblPr>
              <a:tblGrid>
                <a:gridCol w="1339606"/>
                <a:gridCol w="1295400"/>
              </a:tblGrid>
              <a:tr h="363446">
                <a:tc>
                  <a:txBody>
                    <a:bodyPr/>
                    <a:lstStyle/>
                    <a:p>
                      <a:pPr algn="l"/>
                      <a:r>
                        <a:rPr lang="tr-TR" sz="1600" i="1" dirty="0" smtClean="0">
                          <a:latin typeface="Calibri" pitchFamily="34" charset="0"/>
                          <a:cs typeface="Calibri" pitchFamily="34" charset="0"/>
                        </a:rPr>
                        <a:t>Zarar-Hasar</a:t>
                      </a:r>
                      <a:endParaRPr lang="tr-TR" sz="1600" i="1" dirty="0">
                        <a:latin typeface="Calibri" pitchFamily="34" charset="0"/>
                        <a:cs typeface="Calibri" pitchFamily="34" charset="0"/>
                      </a:endParaRPr>
                    </a:p>
                  </a:txBody>
                  <a:tcPr anchor="ctr" anchorCtr="1">
                    <a:solidFill>
                      <a:schemeClr val="accent3">
                        <a:lumMod val="65000"/>
                      </a:schemeClr>
                    </a:solidFill>
                  </a:tcPr>
                </a:tc>
                <a:tc>
                  <a:txBody>
                    <a:bodyPr/>
                    <a:lstStyle/>
                    <a:p>
                      <a:pPr algn="l"/>
                      <a:r>
                        <a:rPr lang="tr-TR" sz="1600" i="1" dirty="0" smtClean="0">
                          <a:solidFill>
                            <a:schemeClr val="tx1"/>
                          </a:solidFill>
                          <a:latin typeface="Calibri" pitchFamily="34" charset="0"/>
                          <a:cs typeface="Calibri" pitchFamily="34" charset="0"/>
                        </a:rPr>
                        <a:t>Yaralanma</a:t>
                      </a:r>
                      <a:endParaRPr lang="tr-TR" sz="1600" i="1" dirty="0">
                        <a:solidFill>
                          <a:schemeClr val="tx1"/>
                        </a:solidFill>
                        <a:latin typeface="Calibri" pitchFamily="34" charset="0"/>
                        <a:cs typeface="Calibri" pitchFamily="34" charset="0"/>
                      </a:endParaRPr>
                    </a:p>
                  </a:txBody>
                  <a:tcPr anchor="ctr" anchorCtr="1">
                    <a:solidFill>
                      <a:schemeClr val="bg1">
                        <a:lumMod val="85000"/>
                      </a:schemeClr>
                    </a:solidFill>
                  </a:tcPr>
                </a:tc>
              </a:tr>
              <a:tr h="374944">
                <a:tc gridSpan="2">
                  <a:txBody>
                    <a:bodyPr/>
                    <a:lstStyle/>
                    <a:p>
                      <a:pPr algn="l"/>
                      <a:r>
                        <a:rPr lang="tr-TR" sz="2000" b="1" i="1" dirty="0" smtClean="0">
                          <a:latin typeface="Calibri" pitchFamily="34" charset="0"/>
                          <a:cs typeface="Calibri" pitchFamily="34" charset="0"/>
                        </a:rPr>
                        <a:t>KAZA</a:t>
                      </a:r>
                      <a:endParaRPr lang="tr-TR" sz="2000" b="1" i="1" dirty="0">
                        <a:latin typeface="Calibri" pitchFamily="34" charset="0"/>
                        <a:cs typeface="Calibri" pitchFamily="34" charset="0"/>
                      </a:endParaRPr>
                    </a:p>
                  </a:txBody>
                  <a:tcPr anchor="ctr" anchorCtr="1">
                    <a:solidFill>
                      <a:srgbClr val="FFC000"/>
                    </a:solidFill>
                  </a:tcPr>
                </a:tc>
                <a:tc hMerge="1">
                  <a:txBody>
                    <a:bodyPr/>
                    <a:lstStyle/>
                    <a:p>
                      <a:pPr algn="l"/>
                      <a:endParaRPr lang="tr-TR" sz="1600" i="1"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sp>
        <p:nvSpPr>
          <p:cNvPr id="51" name="Aşağı Ok 50"/>
          <p:cNvSpPr/>
          <p:nvPr/>
        </p:nvSpPr>
        <p:spPr bwMode="auto">
          <a:xfrm rot="10800000">
            <a:off x="7446933" y="4326880"/>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grpSp>
        <p:nvGrpSpPr>
          <p:cNvPr id="52" name="Grup 51"/>
          <p:cNvGrpSpPr/>
          <p:nvPr/>
        </p:nvGrpSpPr>
        <p:grpSpPr>
          <a:xfrm>
            <a:off x="110947" y="5965115"/>
            <a:ext cx="6162416" cy="663371"/>
            <a:chOff x="2644311" y="5451679"/>
            <a:chExt cx="6162416" cy="663371"/>
          </a:xfrm>
        </p:grpSpPr>
        <p:grpSp>
          <p:nvGrpSpPr>
            <p:cNvPr id="53" name="Group 51"/>
            <p:cNvGrpSpPr>
              <a:grpSpLocks/>
            </p:cNvGrpSpPr>
            <p:nvPr/>
          </p:nvGrpSpPr>
          <p:grpSpPr bwMode="auto">
            <a:xfrm>
              <a:off x="2644311" y="5451679"/>
              <a:ext cx="648968" cy="663371"/>
              <a:chOff x="1868" y="1082"/>
              <a:chExt cx="1942" cy="1942"/>
            </a:xfrm>
          </p:grpSpPr>
          <p:sp>
            <p:nvSpPr>
              <p:cNvPr id="55"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56"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57"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58"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59"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60"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61" name="Group 58"/>
              <p:cNvGrpSpPr>
                <a:grpSpLocks noChangeAspect="1"/>
              </p:cNvGrpSpPr>
              <p:nvPr/>
            </p:nvGrpSpPr>
            <p:grpSpPr bwMode="auto">
              <a:xfrm>
                <a:off x="2808" y="2807"/>
                <a:ext cx="62" cy="63"/>
                <a:chOff x="1684" y="2400"/>
                <a:chExt cx="41" cy="41"/>
              </a:xfrm>
            </p:grpSpPr>
            <p:sp>
              <p:nvSpPr>
                <p:cNvPr id="66"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7"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62" name="Group 61"/>
              <p:cNvGrpSpPr>
                <a:grpSpLocks noChangeAspect="1"/>
              </p:cNvGrpSpPr>
              <p:nvPr/>
            </p:nvGrpSpPr>
            <p:grpSpPr bwMode="auto">
              <a:xfrm>
                <a:off x="2808" y="1211"/>
                <a:ext cx="62" cy="63"/>
                <a:chOff x="1684" y="2400"/>
                <a:chExt cx="41" cy="41"/>
              </a:xfrm>
            </p:grpSpPr>
            <p:sp>
              <p:nvSpPr>
                <p:cNvPr id="64"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65"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63"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54"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Riskin olasılığını artıran / riskin şiddetini artıran</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29660952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down)">
                                      <p:cBhvr>
                                        <p:cTn id="11" dur="500"/>
                                        <p:tgtEl>
                                          <p:spTgt spid="4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down)">
                                      <p:cBhvr>
                                        <p:cTn id="15" dur="500"/>
                                        <p:tgtEl>
                                          <p:spTgt spid="4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49"/>
                                        </p:tgtEl>
                                        <p:attrNameLst>
                                          <p:attrName>style.visibility</p:attrName>
                                        </p:attrNameLst>
                                      </p:cBhvr>
                                      <p:to>
                                        <p:strVal val="visible"/>
                                      </p:to>
                                    </p:set>
                                    <p:animEffect transition="in" filter="barn(inVertical)">
                                      <p:cBhvr>
                                        <p:cTn id="20" dur="500"/>
                                        <p:tgtEl>
                                          <p:spTgt spid="49"/>
                                        </p:tgtEl>
                                      </p:cBhvr>
                                    </p:animEffect>
                                  </p:childTnLst>
                                </p:cTn>
                              </p:par>
                            </p:childTnLst>
                          </p:cTn>
                        </p:par>
                        <p:par>
                          <p:cTn id="21" fill="hold">
                            <p:stCondLst>
                              <p:cond delay="500"/>
                            </p:stCondLst>
                            <p:childTnLst>
                              <p:par>
                                <p:cTn id="22" presetID="22" presetClass="entr" presetSubtype="4"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wipe(down)">
                                      <p:cBhvr>
                                        <p:cTn id="24" dur="500"/>
                                        <p:tgtEl>
                                          <p:spTgt spid="4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barn(inVertical)">
                                      <p:cBhvr>
                                        <p:cTn id="29" dur="500"/>
                                        <p:tgtEl>
                                          <p:spTgt spid="50"/>
                                        </p:tgtEl>
                                      </p:cBhvr>
                                    </p:animEffect>
                                  </p:childTnLst>
                                </p:cTn>
                              </p:par>
                            </p:childTnLst>
                          </p:cTn>
                        </p:par>
                        <p:par>
                          <p:cTn id="30" fill="hold">
                            <p:stCondLst>
                              <p:cond delay="500"/>
                            </p:stCondLst>
                            <p:childTnLst>
                              <p:par>
                                <p:cTn id="31" presetID="22" presetClass="entr" presetSubtype="4" fill="hold" grpId="0" nodeType="afterEffect">
                                  <p:stCondLst>
                                    <p:cond delay="0"/>
                                  </p:stCondLst>
                                  <p:childTnLst>
                                    <p:set>
                                      <p:cBhvr>
                                        <p:cTn id="32" dur="1" fill="hold">
                                          <p:stCondLst>
                                            <p:cond delay="0"/>
                                          </p:stCondLst>
                                        </p:cTn>
                                        <p:tgtEl>
                                          <p:spTgt spid="51"/>
                                        </p:tgtEl>
                                        <p:attrNameLst>
                                          <p:attrName>style.visibility</p:attrName>
                                        </p:attrNameLst>
                                      </p:cBhvr>
                                      <p:to>
                                        <p:strVal val="visible"/>
                                      </p:to>
                                    </p:set>
                                    <p:animEffect transition="in" filter="wipe(down)">
                                      <p:cBhvr>
                                        <p:cTn id="33" dur="500"/>
                                        <p:tgtEl>
                                          <p:spTgt spid="51"/>
                                        </p:tgtEl>
                                      </p:cBhvr>
                                    </p:animEffect>
                                  </p:childTnLst>
                                </p:cTn>
                              </p:par>
                            </p:childTnLst>
                          </p:cTn>
                        </p:par>
                        <p:par>
                          <p:cTn id="34" fill="hold">
                            <p:stCondLst>
                              <p:cond delay="1000"/>
                            </p:stCondLst>
                            <p:childTnLst>
                              <p:par>
                                <p:cTn id="35" presetID="16" presetClass="entr" presetSubtype="21" fill="hold" nodeType="after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barn(inVertical)">
                                      <p:cBhvr>
                                        <p:cTn id="37"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1"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Riskin Olasılığını Etkileyen </a:t>
            </a: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Faktörler</a:t>
            </a:r>
            <a:endPar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288000">
              <a:spcAft>
                <a:spcPts val="0"/>
              </a:spcAft>
              <a:buClr>
                <a:srgbClr val="292929"/>
              </a:buClr>
              <a:defRPr/>
            </a:pPr>
            <a:r>
              <a:rPr lang="tr-TR" sz="2000" i="1" dirty="0" smtClean="0">
                <a:solidFill>
                  <a:srgbClr val="000000"/>
                </a:solidFill>
                <a:latin typeface="Calibri" pitchFamily="34" charset="0"/>
                <a:cs typeface="Calibri" pitchFamily="34" charset="0"/>
              </a:rPr>
              <a:t>İnsanla İlgili Riski Artıran Faktörler;</a:t>
            </a: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Maruziyet </a:t>
            </a:r>
            <a:r>
              <a:rPr lang="tr-TR" sz="2000" i="1" dirty="0">
                <a:solidFill>
                  <a:srgbClr val="000000"/>
                </a:solidFill>
                <a:latin typeface="Calibri" pitchFamily="34" charset="0"/>
                <a:cs typeface="Calibri" pitchFamily="34" charset="0"/>
              </a:rPr>
              <a:t>miktarı,</a:t>
            </a:r>
          </a:p>
          <a:p>
            <a:pPr marL="576000" indent="-288000">
              <a:spcAft>
                <a:spcPts val="0"/>
              </a:spcAft>
              <a:buClr>
                <a:srgbClr val="292929"/>
              </a:buClr>
              <a:buFont typeface="+mj-lt"/>
              <a:buAutoNum type="arabicPeriod"/>
              <a:defRPr/>
            </a:pPr>
            <a:r>
              <a:rPr lang="tr-TR" sz="2000" i="1" dirty="0">
                <a:solidFill>
                  <a:srgbClr val="000000"/>
                </a:solidFill>
                <a:latin typeface="Calibri" pitchFamily="34" charset="0"/>
                <a:cs typeface="Calibri" pitchFamily="34" charset="0"/>
              </a:rPr>
              <a:t>Maruziyet şekli,</a:t>
            </a:r>
          </a:p>
          <a:p>
            <a:pPr marL="576000" indent="-288000">
              <a:spcAft>
                <a:spcPts val="0"/>
              </a:spcAft>
              <a:buClr>
                <a:srgbClr val="292929"/>
              </a:buClr>
              <a:buFont typeface="+mj-lt"/>
              <a:buAutoNum type="arabicPeriod"/>
              <a:defRPr/>
            </a:pPr>
            <a:r>
              <a:rPr lang="tr-TR" sz="2000" i="1" dirty="0">
                <a:solidFill>
                  <a:srgbClr val="000000"/>
                </a:solidFill>
                <a:latin typeface="Calibri" pitchFamily="34" charset="0"/>
                <a:cs typeface="Calibri" pitchFamily="34" charset="0"/>
              </a:rPr>
              <a:t>Maruziyet süresi</a:t>
            </a:r>
            <a:r>
              <a:rPr lang="tr-TR" sz="2000" i="1" dirty="0" smtClean="0">
                <a:solidFill>
                  <a:srgbClr val="000000"/>
                </a:solidFill>
                <a:latin typeface="Calibri" pitchFamily="34" charset="0"/>
                <a:cs typeface="Calibri" pitchFamily="34" charset="0"/>
              </a:rPr>
              <a:t>,</a:t>
            </a:r>
          </a:p>
          <a:p>
            <a:pPr marL="576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Maruz kalan kişinin </a:t>
            </a:r>
            <a:r>
              <a:rPr lang="tr-TR" sz="2000" i="1" dirty="0">
                <a:solidFill>
                  <a:srgbClr val="000000"/>
                </a:solidFill>
                <a:latin typeface="Calibri" pitchFamily="34" charset="0"/>
                <a:cs typeface="Calibri" pitchFamily="34" charset="0"/>
              </a:rPr>
              <a:t>ustalık düzeyi,</a:t>
            </a:r>
          </a:p>
          <a:p>
            <a:pPr marL="576000" indent="-288000">
              <a:spcAft>
                <a:spcPts val="0"/>
              </a:spcAft>
              <a:buClr>
                <a:srgbClr val="292929"/>
              </a:buClr>
              <a:buFont typeface="+mj-lt"/>
              <a:buAutoNum type="arabicPeriod"/>
              <a:defRPr/>
            </a:pPr>
            <a:r>
              <a:rPr lang="tr-TR" sz="2000" i="1" dirty="0">
                <a:solidFill>
                  <a:srgbClr val="000000"/>
                </a:solidFill>
                <a:latin typeface="Calibri" pitchFamily="34" charset="0"/>
                <a:cs typeface="Calibri" pitchFamily="34" charset="0"/>
              </a:rPr>
              <a:t>Maruz kalan kişi sayısı,</a:t>
            </a:r>
          </a:p>
          <a:p>
            <a:pPr marL="288000">
              <a:spcAft>
                <a:spcPts val="0"/>
              </a:spcAft>
              <a:buClr>
                <a:srgbClr val="292929"/>
              </a:buClr>
              <a:defRPr/>
            </a:pPr>
            <a:endParaRPr lang="tr-TR" sz="2000"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pSp>
        <p:nvGrpSpPr>
          <p:cNvPr id="17" name="Grup 16"/>
          <p:cNvGrpSpPr/>
          <p:nvPr/>
        </p:nvGrpSpPr>
        <p:grpSpPr>
          <a:xfrm>
            <a:off x="2657734" y="5427937"/>
            <a:ext cx="6162416" cy="663371"/>
            <a:chOff x="2644311" y="5451679"/>
            <a:chExt cx="6162416" cy="663371"/>
          </a:xfrm>
        </p:grpSpPr>
        <p:grpSp>
          <p:nvGrpSpPr>
            <p:cNvPr id="18" name="Group 51"/>
            <p:cNvGrpSpPr>
              <a:grpSpLocks/>
            </p:cNvGrpSpPr>
            <p:nvPr/>
          </p:nvGrpSpPr>
          <p:grpSpPr bwMode="auto">
            <a:xfrm>
              <a:off x="2644311" y="5451679"/>
              <a:ext cx="648968" cy="663371"/>
              <a:chOff x="1868" y="1082"/>
              <a:chExt cx="1942" cy="1942"/>
            </a:xfrm>
          </p:grpSpPr>
          <p:sp>
            <p:nvSpPr>
              <p:cNvPr id="20"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1"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2"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4"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7"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8" name="Group 58"/>
              <p:cNvGrpSpPr>
                <a:grpSpLocks noChangeAspect="1"/>
              </p:cNvGrpSpPr>
              <p:nvPr/>
            </p:nvGrpSpPr>
            <p:grpSpPr bwMode="auto">
              <a:xfrm>
                <a:off x="2808" y="2807"/>
                <a:ext cx="62" cy="63"/>
                <a:chOff x="1684" y="2400"/>
                <a:chExt cx="41" cy="41"/>
              </a:xfrm>
            </p:grpSpPr>
            <p:sp>
              <p:nvSpPr>
                <p:cNvPr id="33"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29" name="Group 61"/>
              <p:cNvGrpSpPr>
                <a:grpSpLocks noChangeAspect="1"/>
              </p:cNvGrpSpPr>
              <p:nvPr/>
            </p:nvGrpSpPr>
            <p:grpSpPr bwMode="auto">
              <a:xfrm>
                <a:off x="2808" y="1211"/>
                <a:ext cx="62" cy="63"/>
                <a:chOff x="1684" y="2400"/>
                <a:chExt cx="41" cy="41"/>
              </a:xfrm>
            </p:grpSpPr>
            <p:sp>
              <p:nvSpPr>
                <p:cNvPr id="31"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2"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0"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19"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Faktörler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326863839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barn(inVertical)">
                                      <p:cBhvr>
                                        <p:cTn id="1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8" name="Rechteck 4"/>
          <p:cNvSpPr>
            <a:spLocks noChangeArrowheads="1"/>
          </p:cNvSpPr>
          <p:nvPr/>
        </p:nvSpPr>
        <p:spPr bwMode="auto">
          <a:xfrm>
            <a:off x="149523" y="3195824"/>
            <a:ext cx="8935450" cy="1683637"/>
          </a:xfrm>
          <a:prstGeom prst="rect">
            <a:avLst/>
          </a:prstGeom>
          <a:noFill/>
          <a:ln w="9525" algn="ctr">
            <a:noFill/>
            <a:round/>
            <a:headEnd/>
            <a:tailEnd/>
          </a:ln>
        </p:spPr>
        <p:txBody>
          <a:bodyPr wrap="none" anchor="ctr"/>
          <a:lstStyle/>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Kontrol Önlemlerini (Tedbirlerini) </a:t>
            </a:r>
          </a:p>
          <a:p>
            <a:pPr marL="36000" algn="ctr"/>
            <a:r>
              <a:rPr lang="tr-TR" sz="4400" noProof="1" smtClean="0">
                <a:solidFill>
                  <a:srgbClr val="575757"/>
                </a:solidFill>
                <a:effectLst>
                  <a:innerShdw blurRad="63500" dist="50800" dir="8100000">
                    <a:prstClr val="black">
                      <a:alpha val="50000"/>
                    </a:prstClr>
                  </a:innerShdw>
                </a:effectLst>
                <a:latin typeface="Calibri" pitchFamily="34" charset="0"/>
                <a:cs typeface="Calibri" pitchFamily="34" charset="0"/>
              </a:rPr>
              <a:t>Tespit Etme (Karar Verme)</a:t>
            </a:r>
          </a:p>
          <a:p>
            <a:pPr marL="36000" algn="ctr"/>
            <a:endParaRPr lang="tr-TR" sz="4400" noProof="1">
              <a:solidFill>
                <a:srgbClr val="575757"/>
              </a:solidFill>
              <a:effectLst>
                <a:innerShdw blurRad="63500" dist="50800" dir="8100000">
                  <a:prstClr val="black">
                    <a:alpha val="50000"/>
                  </a:prstClr>
                </a:innerShdw>
              </a:effectLst>
              <a:latin typeface="Calibri" pitchFamily="34" charset="0"/>
              <a:cs typeface="Calibri" pitchFamily="34" charset="0"/>
            </a:endParaRPr>
          </a:p>
        </p:txBody>
      </p:sp>
      <p:sp>
        <p:nvSpPr>
          <p:cNvPr id="2" name="Altıgen 1"/>
          <p:cNvSpPr/>
          <p:nvPr/>
        </p:nvSpPr>
        <p:spPr>
          <a:xfrm>
            <a:off x="3829050" y="1714500"/>
            <a:ext cx="1476375" cy="1219200"/>
          </a:xfrm>
          <a:prstGeom prst="hexagon">
            <a:avLst/>
          </a:prstGeom>
          <a:ln w="47625">
            <a:solidFill>
              <a:srgbClr val="575F57"/>
            </a:solidFill>
          </a:ln>
          <a:effectLst>
            <a:innerShdw blurRad="114300">
              <a:prstClr val="black"/>
            </a:innerShdw>
          </a:effectLst>
        </p:spPr>
        <p:style>
          <a:lnRef idx="0">
            <a:schemeClr val="dk1"/>
          </a:lnRef>
          <a:fillRef idx="3">
            <a:schemeClr val="dk1"/>
          </a:fillRef>
          <a:effectRef idx="3">
            <a:schemeClr val="dk1"/>
          </a:effectRef>
          <a:fontRef idx="minor">
            <a:schemeClr val="lt1"/>
          </a:fontRef>
        </p:style>
        <p:txBody>
          <a:bodyPr rtlCol="0" anchor="ctr"/>
          <a:lstStyle/>
          <a:p>
            <a:pPr algn="ctr"/>
            <a:r>
              <a:rPr lang="tr-TR" sz="7200" b="1" dirty="0" smtClean="0">
                <a:solidFill>
                  <a:srgbClr val="FFFFFF"/>
                </a:solidFill>
                <a:latin typeface="Cambria" pitchFamily="18" charset="0"/>
              </a:rPr>
              <a:t>4</a:t>
            </a:r>
            <a:endParaRPr lang="tr-TR" sz="7200" b="1" dirty="0">
              <a:solidFill>
                <a:srgbClr val="FFFFFF"/>
              </a:solidFill>
              <a:latin typeface="Cambria" pitchFamily="18" charset="0"/>
            </a:endParaRPr>
          </a:p>
        </p:txBody>
      </p:sp>
    </p:spTree>
    <p:extLst>
      <p:ext uri="{BB962C8B-B14F-4D97-AF65-F5344CB8AC3E}">
        <p14:creationId xmlns:p14="http://schemas.microsoft.com/office/powerpoint/2010/main" val="2837041254"/>
      </p:ext>
    </p:extLst>
  </p:cSld>
  <p:clrMapOvr>
    <a:masterClrMapping/>
  </p:clrMapOvr>
  <p:transition>
    <p:fade/>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RİSK KONTROL ADIMLARI</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Analiz </a:t>
            </a:r>
            <a:r>
              <a:rPr lang="tr-TR" sz="2000" b="1" i="1" dirty="0">
                <a:solidFill>
                  <a:srgbClr val="000000"/>
                </a:solidFill>
                <a:latin typeface="Calibri" pitchFamily="34" charset="0"/>
                <a:cs typeface="Calibri" pitchFamily="34" charset="0"/>
              </a:rPr>
              <a:t>edilerek etkilerinin büyüklüğüne ve önemine göre sıralı hale getirilen risklerin kontrolü amacıyla bir </a:t>
            </a:r>
            <a:r>
              <a:rPr lang="tr-TR" sz="2000" b="1" i="1" dirty="0">
                <a:solidFill>
                  <a:srgbClr val="C00000"/>
                </a:solidFill>
                <a:latin typeface="Calibri" pitchFamily="34" charset="0"/>
                <a:cs typeface="Calibri" pitchFamily="34" charset="0"/>
              </a:rPr>
              <a:t>planlama</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yapılır.»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Planlamadan sonra belirlenen </a:t>
            </a:r>
            <a:r>
              <a:rPr lang="tr-TR" sz="2000" b="1" i="1" dirty="0">
                <a:solidFill>
                  <a:srgbClr val="C00000"/>
                </a:solidFill>
                <a:latin typeface="Calibri" pitchFamily="34" charset="0"/>
                <a:cs typeface="Calibri" pitchFamily="34" charset="0"/>
              </a:rPr>
              <a:t>tehlikelerin ortadan </a:t>
            </a:r>
            <a:r>
              <a:rPr lang="tr-TR" sz="2000" b="1" i="1" dirty="0" smtClean="0">
                <a:solidFill>
                  <a:srgbClr val="C00000"/>
                </a:solidFill>
                <a:latin typeface="Calibri" pitchFamily="34" charset="0"/>
                <a:cs typeface="Calibri" pitchFamily="34" charset="0"/>
              </a:rPr>
              <a:t>kaldırılması, bu mümkün değil ise </a:t>
            </a:r>
            <a:r>
              <a:rPr lang="tr-TR" sz="2000" b="1" i="1" dirty="0">
                <a:solidFill>
                  <a:srgbClr val="C00000"/>
                </a:solidFill>
                <a:latin typeface="Calibri" pitchFamily="34" charset="0"/>
                <a:cs typeface="Calibri" pitchFamily="34" charset="0"/>
              </a:rPr>
              <a:t>risklerin kabul edilebilir düzeye indirilmesi </a:t>
            </a:r>
            <a:r>
              <a:rPr lang="tr-TR" sz="2000" b="1" i="1" dirty="0" smtClean="0">
                <a:solidFill>
                  <a:srgbClr val="000000"/>
                </a:solidFill>
                <a:latin typeface="Calibri" pitchFamily="34" charset="0"/>
                <a:cs typeface="Calibri" pitchFamily="34" charset="0"/>
              </a:rPr>
              <a:t>için gerekli </a:t>
            </a:r>
            <a:r>
              <a:rPr lang="tr-TR" sz="2000" b="1" i="1" dirty="0">
                <a:solidFill>
                  <a:srgbClr val="000000"/>
                </a:solidFill>
                <a:latin typeface="Calibri" pitchFamily="34" charset="0"/>
                <a:cs typeface="Calibri" pitchFamily="34" charset="0"/>
              </a:rPr>
              <a:t>kontrol tedbirlerine karar verilir</a:t>
            </a:r>
            <a:r>
              <a:rPr lang="tr-TR" sz="2000" b="1" i="1" dirty="0" smtClean="0">
                <a:solidFill>
                  <a:srgbClr val="000000"/>
                </a:solidFill>
                <a:latin typeface="Calibri" pitchFamily="34" charset="0"/>
                <a:cs typeface="Calibri" pitchFamily="34" charset="0"/>
              </a:rPr>
              <a:t>.</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(İSG </a:t>
            </a:r>
            <a:r>
              <a:rPr lang="tr-TR" sz="2000" i="1" dirty="0">
                <a:solidFill>
                  <a:srgbClr val="000000"/>
                </a:solidFill>
                <a:latin typeface="Calibri" pitchFamily="34" charset="0"/>
                <a:cs typeface="Calibri" pitchFamily="34" charset="0"/>
              </a:rPr>
              <a:t>Risk </a:t>
            </a:r>
            <a:r>
              <a:rPr lang="tr-TR" sz="2000" i="1">
                <a:solidFill>
                  <a:srgbClr val="000000"/>
                </a:solidFill>
                <a:latin typeface="Calibri" pitchFamily="34" charset="0"/>
                <a:cs typeface="Calibri" pitchFamily="34" charset="0"/>
              </a:rPr>
              <a:t>Değerlendirmesi </a:t>
            </a:r>
            <a:r>
              <a:rPr lang="tr-TR" sz="2000" i="1" smtClean="0">
                <a:solidFill>
                  <a:srgbClr val="000000"/>
                </a:solidFill>
                <a:latin typeface="Calibri" pitchFamily="34" charset="0"/>
                <a:cs typeface="Calibri" pitchFamily="34" charset="0"/>
              </a:rPr>
              <a:t>Yönetmeliği-Aralık</a:t>
            </a:r>
            <a:r>
              <a:rPr lang="tr-TR" sz="2000" i="1" dirty="0" smtClean="0">
                <a:solidFill>
                  <a:srgbClr val="000000"/>
                </a:solidFill>
                <a:latin typeface="Calibri" pitchFamily="34" charset="0"/>
                <a:cs typeface="Calibri" pitchFamily="34" charset="0"/>
              </a:rPr>
              <a:t>, 2003)</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7858718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KURALLAR</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Genellikle </a:t>
            </a:r>
            <a:r>
              <a:rPr lang="tr-TR" sz="2000" b="1" i="1" dirty="0">
                <a:solidFill>
                  <a:srgbClr val="000000"/>
                </a:solidFill>
                <a:latin typeface="Calibri" pitchFamily="34" charset="0"/>
                <a:cs typeface="Calibri" pitchFamily="34" charset="0"/>
              </a:rPr>
              <a:t>kontrol yöntemleri alternatifli olarak </a:t>
            </a:r>
            <a:r>
              <a:rPr lang="tr-TR" sz="2000" b="1" i="1" dirty="0" smtClean="0">
                <a:solidFill>
                  <a:srgbClr val="000000"/>
                </a:solidFill>
                <a:latin typeface="Calibri" pitchFamily="34" charset="0"/>
                <a:cs typeface="Calibri" pitchFamily="34" charset="0"/>
              </a:rPr>
              <a:t>belirlenir ve </a:t>
            </a:r>
            <a:r>
              <a:rPr lang="tr-TR" sz="2000" b="1" i="1" dirty="0">
                <a:solidFill>
                  <a:srgbClr val="000000"/>
                </a:solidFill>
                <a:latin typeface="Calibri" pitchFamily="34" charset="0"/>
                <a:cs typeface="Calibri" pitchFamily="34" charset="0"/>
              </a:rPr>
              <a:t>fayda-maliyet analizi yapılarak yetkililerin </a:t>
            </a:r>
            <a:r>
              <a:rPr lang="tr-TR" sz="2000" b="1" i="1" dirty="0" smtClean="0">
                <a:solidFill>
                  <a:srgbClr val="000000"/>
                </a:solidFill>
                <a:latin typeface="Calibri" pitchFamily="34" charset="0"/>
                <a:cs typeface="Calibri" pitchFamily="34" charset="0"/>
              </a:rPr>
              <a:t>tercihine sunulur.</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25098134"/>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KONTROL TEDBİRLERİ HİYERARŞİSİ (Yönetmelik-Eski)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288000">
              <a:spcAft>
                <a:spcPts val="0"/>
              </a:spcAft>
              <a:buClr>
                <a:srgbClr val="292929"/>
              </a:buClr>
              <a:defRPr/>
            </a:pPr>
            <a:endParaRPr lang="tr-TR" sz="2000" i="1" dirty="0" smtClean="0">
              <a:solidFill>
                <a:srgbClr val="000000"/>
              </a:solidFill>
              <a:latin typeface="Calibri" pitchFamily="34" charset="0"/>
              <a:cs typeface="Calibri" pitchFamily="34" charset="0"/>
            </a:endParaRPr>
          </a:p>
          <a:p>
            <a:pPr marL="288000">
              <a:spcAft>
                <a:spcPts val="0"/>
              </a:spcAft>
              <a:buClr>
                <a:srgbClr val="292929"/>
              </a:buClr>
              <a:defRPr/>
            </a:pPr>
            <a:r>
              <a:rPr lang="tr-TR" sz="2000" i="1" dirty="0" smtClean="0">
                <a:solidFill>
                  <a:srgbClr val="000000"/>
                </a:solidFill>
                <a:latin typeface="Calibri" pitchFamily="34" charset="0"/>
                <a:cs typeface="Calibri" pitchFamily="34" charset="0"/>
              </a:rPr>
              <a:t>İşverenler </a:t>
            </a:r>
            <a:r>
              <a:rPr lang="tr-TR" sz="2000" i="1" dirty="0">
                <a:solidFill>
                  <a:srgbClr val="000000"/>
                </a:solidFill>
                <a:latin typeface="Calibri" pitchFamily="34" charset="0"/>
                <a:cs typeface="Calibri" pitchFamily="34" charset="0"/>
              </a:rPr>
              <a:t>aşağıdaki genel prensiplere </a:t>
            </a:r>
            <a:r>
              <a:rPr lang="tr-TR" sz="2000" i="1" dirty="0" smtClean="0">
                <a:solidFill>
                  <a:srgbClr val="000000"/>
                </a:solidFill>
                <a:latin typeface="Calibri" pitchFamily="34" charset="0"/>
                <a:cs typeface="Calibri" pitchFamily="34" charset="0"/>
              </a:rPr>
              <a:t>uygun tedbirleri almalıdır:</a:t>
            </a:r>
            <a:endParaRPr lang="tr-TR" sz="2000" i="1" dirty="0">
              <a:solidFill>
                <a:srgbClr val="000000"/>
              </a:solidFill>
              <a:latin typeface="Calibri" pitchFamily="34" charset="0"/>
              <a:cs typeface="Calibri" pitchFamily="34" charset="0"/>
            </a:endParaRPr>
          </a:p>
          <a:p>
            <a:pPr marL="648000" indent="-324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Tehlikeleri </a:t>
            </a:r>
            <a:r>
              <a:rPr lang="tr-TR" sz="2000" i="1" dirty="0">
                <a:solidFill>
                  <a:srgbClr val="000000"/>
                </a:solidFill>
                <a:latin typeface="Calibri" pitchFamily="34" charset="0"/>
                <a:cs typeface="Calibri" pitchFamily="34" charset="0"/>
              </a:rPr>
              <a:t>ortadan kaldırmak,</a:t>
            </a:r>
          </a:p>
          <a:p>
            <a:pPr marL="648000" indent="-324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Ortadan </a:t>
            </a:r>
            <a:r>
              <a:rPr lang="tr-TR" sz="2000" i="1" dirty="0">
                <a:solidFill>
                  <a:srgbClr val="000000"/>
                </a:solidFill>
                <a:latin typeface="Calibri" pitchFamily="34" charset="0"/>
                <a:cs typeface="Calibri" pitchFamily="34" charset="0"/>
              </a:rPr>
              <a:t>kaldırılamayan tehlikeleri </a:t>
            </a:r>
            <a:r>
              <a:rPr lang="tr-TR" sz="2000" i="1" dirty="0" smtClean="0">
                <a:solidFill>
                  <a:srgbClr val="000000"/>
                </a:solidFill>
                <a:latin typeface="Calibri" pitchFamily="34" charset="0"/>
                <a:cs typeface="Calibri" pitchFamily="34" charset="0"/>
              </a:rPr>
              <a:t>değerlendirmek,</a:t>
            </a:r>
          </a:p>
          <a:p>
            <a:pPr marL="648000" indent="-324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Tehlikeler ile kaynağında mücadele etmek,</a:t>
            </a:r>
          </a:p>
          <a:p>
            <a:pPr marL="648000" indent="-324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İşleri </a:t>
            </a:r>
            <a:r>
              <a:rPr lang="tr-TR" sz="2000" i="1" dirty="0">
                <a:solidFill>
                  <a:srgbClr val="000000"/>
                </a:solidFill>
                <a:latin typeface="Calibri" pitchFamily="34" charset="0"/>
                <a:cs typeface="Calibri" pitchFamily="34" charset="0"/>
              </a:rPr>
              <a:t>kişilere uygun hale </a:t>
            </a:r>
            <a:r>
              <a:rPr lang="tr-TR" sz="2000" i="1" dirty="0" smtClean="0">
                <a:solidFill>
                  <a:srgbClr val="000000"/>
                </a:solidFill>
                <a:latin typeface="Calibri" pitchFamily="34" charset="0"/>
                <a:cs typeface="Calibri" pitchFamily="34" charset="0"/>
              </a:rPr>
              <a:t>getirmek,</a:t>
            </a:r>
            <a:endParaRPr lang="tr-TR" sz="2000" i="1" dirty="0">
              <a:solidFill>
                <a:srgbClr val="000000"/>
              </a:solidFill>
              <a:latin typeface="Calibri" pitchFamily="34" charset="0"/>
              <a:cs typeface="Calibri" pitchFamily="34" charset="0"/>
            </a:endParaRPr>
          </a:p>
          <a:p>
            <a:pPr marL="648000" indent="-324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Teknik </a:t>
            </a:r>
            <a:r>
              <a:rPr lang="tr-TR" sz="2000" i="1" dirty="0">
                <a:solidFill>
                  <a:srgbClr val="000000"/>
                </a:solidFill>
                <a:latin typeface="Calibri" pitchFamily="34" charset="0"/>
                <a:cs typeface="Calibri" pitchFamily="34" charset="0"/>
              </a:rPr>
              <a:t>gelişmeleri adapte etmek,</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3146513535"/>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25350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TANIMLAR</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45" name="Tablo 44"/>
          <p:cNvGraphicFramePr>
            <a:graphicFrameLocks noGrp="1"/>
          </p:cNvGraphicFramePr>
          <p:nvPr>
            <p:extLst>
              <p:ext uri="{D42A27DB-BD31-4B8C-83A1-F6EECF244321}">
                <p14:modId xmlns:p14="http://schemas.microsoft.com/office/powerpoint/2010/main" val="164364739"/>
              </p:ext>
            </p:extLst>
          </p:nvPr>
        </p:nvGraphicFramePr>
        <p:xfrm>
          <a:off x="111058" y="2121192"/>
          <a:ext cx="1554200" cy="634584"/>
        </p:xfrm>
        <a:graphic>
          <a:graphicData uri="http://schemas.openxmlformats.org/drawingml/2006/table">
            <a:tbl>
              <a:tblPr firstRow="1" bandRow="1">
                <a:tableStyleId>{5C22544A-7EE6-4342-B048-85BDC9FD1C3A}</a:tableStyleId>
              </a:tblPr>
              <a:tblGrid>
                <a:gridCol w="1025842"/>
                <a:gridCol w="528358"/>
              </a:tblGrid>
              <a:tr h="634584">
                <a:tc>
                  <a:txBody>
                    <a:bodyPr/>
                    <a:lstStyle/>
                    <a:p>
                      <a:pPr algn="ctr"/>
                      <a:r>
                        <a:rPr lang="tr-TR" sz="3200" dirty="0" smtClean="0">
                          <a:latin typeface="Calibri" pitchFamily="34" charset="0"/>
                          <a:cs typeface="Calibri" pitchFamily="34" charset="0"/>
                        </a:rPr>
                        <a:t>RİSK</a:t>
                      </a:r>
                      <a:endParaRPr lang="tr-TR" sz="3200" dirty="0">
                        <a:latin typeface="Calibri" pitchFamily="34" charset="0"/>
                        <a:cs typeface="Calibri" pitchFamily="34" charset="0"/>
                      </a:endParaRPr>
                    </a:p>
                  </a:txBody>
                  <a:tcPr anchor="ctr" anchorCtr="1">
                    <a:solidFill>
                      <a:srgbClr val="00B050"/>
                    </a:solidFill>
                  </a:tcPr>
                </a:tc>
                <a:tc>
                  <a:txBody>
                    <a:bodyPr/>
                    <a:lstStyle/>
                    <a:p>
                      <a:pPr algn="ctr"/>
                      <a:r>
                        <a:rPr lang="tr-TR" sz="3200" dirty="0" smtClean="0">
                          <a:solidFill>
                            <a:schemeClr val="tx1"/>
                          </a:solidFill>
                          <a:latin typeface="Calibri" pitchFamily="34" charset="0"/>
                          <a:cs typeface="Calibri" pitchFamily="34" charset="0"/>
                        </a:rPr>
                        <a:t>=</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6" name="Tablo 45"/>
          <p:cNvGraphicFramePr>
            <a:graphicFrameLocks noGrp="1"/>
          </p:cNvGraphicFramePr>
          <p:nvPr>
            <p:extLst>
              <p:ext uri="{D42A27DB-BD31-4B8C-83A1-F6EECF244321}">
                <p14:modId xmlns:p14="http://schemas.microsoft.com/office/powerpoint/2010/main" val="2639813782"/>
              </p:ext>
            </p:extLst>
          </p:nvPr>
        </p:nvGraphicFramePr>
        <p:xfrm>
          <a:off x="1678667" y="2124369"/>
          <a:ext cx="4101410" cy="634584"/>
        </p:xfrm>
        <a:graphic>
          <a:graphicData uri="http://schemas.openxmlformats.org/drawingml/2006/table">
            <a:tbl>
              <a:tblPr firstRow="1" bandRow="1">
                <a:tableStyleId>{5C22544A-7EE6-4342-B048-85BDC9FD1C3A}</a:tableStyleId>
              </a:tblPr>
              <a:tblGrid>
                <a:gridCol w="3469053"/>
                <a:gridCol w="632357"/>
              </a:tblGrid>
              <a:tr h="634584">
                <a:tc>
                  <a:txBody>
                    <a:bodyPr/>
                    <a:lstStyle/>
                    <a:p>
                      <a:pPr algn="ctr"/>
                      <a:r>
                        <a:rPr lang="tr-TR" sz="3200" dirty="0" smtClean="0">
                          <a:latin typeface="Calibri" pitchFamily="34" charset="0"/>
                          <a:cs typeface="Calibri" pitchFamily="34" charset="0"/>
                        </a:rPr>
                        <a:t>OLASILIK </a:t>
                      </a:r>
                    </a:p>
                  </a:txBody>
                  <a:tcPr anchor="ctr" anchorCtr="1">
                    <a:solidFill>
                      <a:schemeClr val="bg2">
                        <a:lumMod val="60000"/>
                        <a:lumOff val="40000"/>
                      </a:schemeClr>
                    </a:solidFill>
                  </a:tcPr>
                </a:tc>
                <a:tc>
                  <a:txBody>
                    <a:bodyPr/>
                    <a:lstStyle/>
                    <a:p>
                      <a:r>
                        <a:rPr lang="tr-TR" sz="3200" dirty="0" smtClean="0">
                          <a:solidFill>
                            <a:schemeClr val="tx1"/>
                          </a:solidFill>
                          <a:latin typeface="Calibri" pitchFamily="34" charset="0"/>
                          <a:cs typeface="Calibri" pitchFamily="34" charset="0"/>
                        </a:rPr>
                        <a:t>x</a:t>
                      </a:r>
                      <a:endParaRPr lang="tr-TR" sz="3200" dirty="0">
                        <a:solidFill>
                          <a:schemeClr val="tx1"/>
                        </a:solidFill>
                        <a:latin typeface="Calibri" pitchFamily="34" charset="0"/>
                        <a:cs typeface="Calibri" pitchFamily="34" charset="0"/>
                      </a:endParaRPr>
                    </a:p>
                  </a:txBody>
                  <a:tcPr anchor="ctr" anchorCtr="1">
                    <a:solidFill>
                      <a:schemeClr val="bg1">
                        <a:lumMod val="85000"/>
                      </a:schemeClr>
                    </a:solidFill>
                  </a:tcPr>
                </a:tc>
              </a:tr>
            </a:tbl>
          </a:graphicData>
        </a:graphic>
      </p:graphicFrame>
      <p:graphicFrame>
        <p:nvGraphicFramePr>
          <p:cNvPr id="47" name="Tablo 46"/>
          <p:cNvGraphicFramePr>
            <a:graphicFrameLocks noGrp="1"/>
          </p:cNvGraphicFramePr>
          <p:nvPr>
            <p:extLst>
              <p:ext uri="{D42A27DB-BD31-4B8C-83A1-F6EECF244321}">
                <p14:modId xmlns:p14="http://schemas.microsoft.com/office/powerpoint/2010/main" val="3849783254"/>
              </p:ext>
            </p:extLst>
          </p:nvPr>
        </p:nvGraphicFramePr>
        <p:xfrm>
          <a:off x="5797944" y="2123036"/>
          <a:ext cx="3318762" cy="634584"/>
        </p:xfrm>
        <a:graphic>
          <a:graphicData uri="http://schemas.openxmlformats.org/drawingml/2006/table">
            <a:tbl>
              <a:tblPr firstRow="1" bandRow="1">
                <a:tableStyleId>{5C22544A-7EE6-4342-B048-85BDC9FD1C3A}</a:tableStyleId>
              </a:tblPr>
              <a:tblGrid>
                <a:gridCol w="3318762"/>
              </a:tblGrid>
              <a:tr h="634584">
                <a:tc>
                  <a:txBody>
                    <a:bodyPr/>
                    <a:lstStyle/>
                    <a:p>
                      <a:pPr algn="ctr"/>
                      <a:r>
                        <a:rPr lang="tr-TR" sz="3200" dirty="0" smtClean="0">
                          <a:latin typeface="Calibri" pitchFamily="34" charset="0"/>
                          <a:cs typeface="Calibri" pitchFamily="34" charset="0"/>
                        </a:rPr>
                        <a:t>ŞİDDET </a:t>
                      </a:r>
                    </a:p>
                  </a:txBody>
                  <a:tcPr anchor="ctr" anchorCtr="1">
                    <a:solidFill>
                      <a:schemeClr val="bg2">
                        <a:lumMod val="75000"/>
                      </a:schemeClr>
                    </a:solidFill>
                  </a:tcPr>
                </a:tc>
              </a:tr>
            </a:tbl>
          </a:graphicData>
        </a:graphic>
      </p:graphicFrame>
      <p:sp>
        <p:nvSpPr>
          <p:cNvPr id="48" name="Aşağı Ok 47"/>
          <p:cNvSpPr/>
          <p:nvPr/>
        </p:nvSpPr>
        <p:spPr bwMode="auto">
          <a:xfrm>
            <a:off x="3071240" y="1799458"/>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51" name="Aşağı Ok 50"/>
          <p:cNvSpPr/>
          <p:nvPr/>
        </p:nvSpPr>
        <p:spPr bwMode="auto">
          <a:xfrm rot="10800000">
            <a:off x="7102774" y="2791556"/>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54" name="53 Metin kutusu"/>
          <p:cNvSpPr txBox="1"/>
          <p:nvPr/>
        </p:nvSpPr>
        <p:spPr>
          <a:xfrm>
            <a:off x="122831" y="5527343"/>
            <a:ext cx="8898344" cy="791574"/>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tr-TR" sz="1400" i="1" dirty="0">
                <a:solidFill>
                  <a:srgbClr val="000000"/>
                </a:solidFill>
                <a:latin typeface="Calibri" pitchFamily="34" charset="0"/>
                <a:cs typeface="Calibri" pitchFamily="34" charset="0"/>
              </a:rPr>
              <a:t> Bir işyerinde yapılan risk değerlendirmesinde, el ve yüz bölgesinde 1. derece yanıkla sonuçlanması beklenen A riskiyle ağır yaralanma veya ölümle sonuçlanması beklenen B riskine ait skorlar kıyaslandığında A riskinin daha büyük olduğu gözlenmiştir. Bu durumda aşağıdakilerden hangisi kesinlikle doğrudur?</a:t>
            </a:r>
            <a:endParaRPr lang="tr-TR" sz="1400" b="1" i="1" dirty="0" smtClean="0">
              <a:solidFill>
                <a:srgbClr val="000000"/>
              </a:solidFill>
              <a:latin typeface="Calibri" pitchFamily="34" charset="0"/>
              <a:cs typeface="Calibri" pitchFamily="34" charset="0"/>
            </a:endParaRPr>
          </a:p>
        </p:txBody>
      </p:sp>
      <p:sp>
        <p:nvSpPr>
          <p:cNvPr id="2" name="Metin kutusu 1"/>
          <p:cNvSpPr txBox="1"/>
          <p:nvPr/>
        </p:nvSpPr>
        <p:spPr>
          <a:xfrm>
            <a:off x="1733263" y="1358699"/>
            <a:ext cx="3220870" cy="369332"/>
          </a:xfrm>
          <a:prstGeom prst="rect">
            <a:avLst/>
          </a:prstGeom>
          <a:noFill/>
          <a:ln>
            <a:solidFill>
              <a:schemeClr val="bg1">
                <a:lumMod val="50000"/>
              </a:schemeClr>
            </a:solidFill>
          </a:ln>
        </p:spPr>
        <p:txBody>
          <a:bodyPr wrap="square" rtlCol="0">
            <a:spAutoFit/>
          </a:bodyPr>
          <a:lstStyle/>
          <a:p>
            <a:pPr algn="ctr"/>
            <a:r>
              <a:rPr lang="tr-TR" i="1" dirty="0" smtClean="0">
                <a:solidFill>
                  <a:srgbClr val="000000"/>
                </a:solidFill>
                <a:latin typeface="Calibri" pitchFamily="34" charset="0"/>
                <a:cs typeface="Calibri" pitchFamily="34" charset="0"/>
              </a:rPr>
              <a:t>Artıran ve Azaltan Faktörler</a:t>
            </a:r>
            <a:endParaRPr lang="tr-TR" i="1" dirty="0">
              <a:solidFill>
                <a:srgbClr val="000000"/>
              </a:solidFill>
              <a:latin typeface="Calibri" pitchFamily="34" charset="0"/>
              <a:cs typeface="Calibri" pitchFamily="34" charset="0"/>
            </a:endParaRPr>
          </a:p>
        </p:txBody>
      </p:sp>
      <p:sp>
        <p:nvSpPr>
          <p:cNvPr id="40" name="Aşağı Ok 39"/>
          <p:cNvSpPr/>
          <p:nvPr/>
        </p:nvSpPr>
        <p:spPr bwMode="auto">
          <a:xfrm>
            <a:off x="7102774" y="1793316"/>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41" name="Metin kutusu 40"/>
          <p:cNvSpPr txBox="1"/>
          <p:nvPr/>
        </p:nvSpPr>
        <p:spPr>
          <a:xfrm>
            <a:off x="5792093" y="1357959"/>
            <a:ext cx="3220870" cy="369332"/>
          </a:xfrm>
          <a:prstGeom prst="rect">
            <a:avLst/>
          </a:prstGeom>
          <a:noFill/>
          <a:ln>
            <a:solidFill>
              <a:schemeClr val="bg1">
                <a:lumMod val="50000"/>
              </a:schemeClr>
            </a:solidFill>
          </a:ln>
        </p:spPr>
        <p:txBody>
          <a:bodyPr wrap="square" rtlCol="0">
            <a:spAutoFit/>
          </a:bodyPr>
          <a:lstStyle/>
          <a:p>
            <a:pPr algn="ctr"/>
            <a:r>
              <a:rPr lang="tr-TR" i="1" dirty="0">
                <a:solidFill>
                  <a:srgbClr val="000000"/>
                </a:solidFill>
                <a:latin typeface="Calibri" pitchFamily="34" charset="0"/>
                <a:cs typeface="Calibri" pitchFamily="34" charset="0"/>
              </a:rPr>
              <a:t>Artıran ve Azaltan Faktörler</a:t>
            </a:r>
          </a:p>
        </p:txBody>
      </p:sp>
      <p:sp>
        <p:nvSpPr>
          <p:cNvPr id="42" name="Aşağı Ok 41"/>
          <p:cNvSpPr/>
          <p:nvPr/>
        </p:nvSpPr>
        <p:spPr bwMode="auto">
          <a:xfrm rot="10800000">
            <a:off x="3071239" y="2792836"/>
            <a:ext cx="612475" cy="284717"/>
          </a:xfrm>
          <a:prstGeom prst="downArrow">
            <a:avLst/>
          </a:prstGeom>
          <a:solidFill>
            <a:srgbClr val="D3DFE9"/>
          </a:solidFill>
          <a:ln w="15875">
            <a:solidFill>
              <a:schemeClr val="bg1">
                <a:lumMod val="50000"/>
              </a:schemeClr>
            </a:solidFill>
            <a:prstDash val="solid"/>
            <a:round/>
            <a:headEnd/>
            <a:tailEnd/>
          </a:ln>
        </p:spPr>
        <p:txBody>
          <a:bodyPr rtlCol="0" anchor="ctr"/>
          <a:lstStyle/>
          <a:p>
            <a:pPr algn="ctr"/>
            <a:endParaRPr lang="tr-TR" dirty="0">
              <a:solidFill>
                <a:srgbClr val="000000"/>
              </a:solidFill>
            </a:endParaRPr>
          </a:p>
        </p:txBody>
      </p:sp>
      <p:sp>
        <p:nvSpPr>
          <p:cNvPr id="43" name="Metin kutusu 42"/>
          <p:cNvSpPr txBox="1"/>
          <p:nvPr/>
        </p:nvSpPr>
        <p:spPr>
          <a:xfrm>
            <a:off x="2948408" y="3113893"/>
            <a:ext cx="4957913" cy="369332"/>
          </a:xfrm>
          <a:prstGeom prst="rect">
            <a:avLst/>
          </a:prstGeom>
          <a:noFill/>
          <a:ln>
            <a:solidFill>
              <a:schemeClr val="bg1">
                <a:lumMod val="50000"/>
              </a:schemeClr>
            </a:solidFill>
          </a:ln>
        </p:spPr>
        <p:txBody>
          <a:bodyPr wrap="square" rtlCol="0">
            <a:spAutoFit/>
          </a:bodyPr>
          <a:lstStyle/>
          <a:p>
            <a:pPr algn="ctr"/>
            <a:r>
              <a:rPr lang="tr-TR" i="1" dirty="0">
                <a:solidFill>
                  <a:srgbClr val="000000"/>
                </a:solidFill>
                <a:latin typeface="Calibri" pitchFamily="34" charset="0"/>
                <a:cs typeface="Calibri" pitchFamily="34" charset="0"/>
              </a:rPr>
              <a:t>Artıran ve Azaltan Faktörler</a:t>
            </a:r>
          </a:p>
        </p:txBody>
      </p:sp>
      <p:sp>
        <p:nvSpPr>
          <p:cNvPr id="49" name="53 Metin kutusu"/>
          <p:cNvSpPr txBox="1"/>
          <p:nvPr/>
        </p:nvSpPr>
        <p:spPr>
          <a:xfrm>
            <a:off x="122831" y="4599295"/>
            <a:ext cx="8898344" cy="504968"/>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ctr"/>
            <a:r>
              <a:rPr lang="tr-TR" sz="2000" i="1" dirty="0" smtClean="0">
                <a:solidFill>
                  <a:srgbClr val="000000"/>
                </a:solidFill>
                <a:latin typeface="Calibri" pitchFamily="34" charset="0"/>
                <a:cs typeface="Calibri" pitchFamily="34" charset="0"/>
              </a:rPr>
              <a:t>Bir </a:t>
            </a:r>
            <a:r>
              <a:rPr lang="tr-TR" sz="2000" i="1" dirty="0">
                <a:solidFill>
                  <a:srgbClr val="000000"/>
                </a:solidFill>
                <a:latin typeface="Calibri" pitchFamily="34" charset="0"/>
                <a:cs typeface="Calibri" pitchFamily="34" charset="0"/>
              </a:rPr>
              <a:t>riskin azaltılması </a:t>
            </a:r>
            <a:r>
              <a:rPr lang="tr-TR" sz="2000" i="1" dirty="0" smtClean="0">
                <a:solidFill>
                  <a:srgbClr val="000000"/>
                </a:solidFill>
                <a:latin typeface="Calibri" pitchFamily="34" charset="0"/>
                <a:cs typeface="Calibri" pitchFamily="34" charset="0"/>
              </a:rPr>
              <a:t>için; </a:t>
            </a:r>
            <a:r>
              <a:rPr lang="tr-TR" sz="2000" i="1" dirty="0">
                <a:solidFill>
                  <a:srgbClr val="000000"/>
                </a:solidFill>
                <a:latin typeface="Calibri" pitchFamily="34" charset="0"/>
                <a:cs typeface="Calibri" pitchFamily="34" charset="0"/>
              </a:rPr>
              <a:t>riskin </a:t>
            </a:r>
            <a:r>
              <a:rPr lang="tr-TR" sz="2000" i="1" dirty="0" smtClean="0">
                <a:solidFill>
                  <a:srgbClr val="000000"/>
                </a:solidFill>
                <a:latin typeface="Calibri" pitchFamily="34" charset="0"/>
                <a:cs typeface="Calibri" pitchFamily="34" charset="0"/>
              </a:rPr>
              <a:t>olasılığının </a:t>
            </a:r>
            <a:r>
              <a:rPr lang="tr-TR" sz="2000" i="1" dirty="0" smtClean="0">
                <a:solidFill>
                  <a:srgbClr val="000000"/>
                </a:solidFill>
                <a:latin typeface="Calibri" pitchFamily="34" charset="0"/>
                <a:cs typeface="Calibri" pitchFamily="34" charset="0"/>
              </a:rPr>
              <a:t>ve/veya </a:t>
            </a:r>
            <a:r>
              <a:rPr lang="tr-TR" sz="2000" i="1" dirty="0">
                <a:solidFill>
                  <a:srgbClr val="000000"/>
                </a:solidFill>
                <a:latin typeface="Calibri" pitchFamily="34" charset="0"/>
                <a:cs typeface="Calibri" pitchFamily="34" charset="0"/>
              </a:rPr>
              <a:t>şiddetinin azaltılması </a:t>
            </a:r>
            <a:r>
              <a:rPr lang="tr-TR" sz="2000" i="1" dirty="0" smtClean="0">
                <a:solidFill>
                  <a:srgbClr val="000000"/>
                </a:solidFill>
                <a:latin typeface="Calibri" pitchFamily="34" charset="0"/>
                <a:cs typeface="Calibri" pitchFamily="34" charset="0"/>
              </a:rPr>
              <a:t>gerekir.</a:t>
            </a:r>
            <a:endParaRPr lang="tr-TR" sz="2000" b="1" i="1" dirty="0" smtClean="0">
              <a:solidFill>
                <a:srgbClr val="000000"/>
              </a:solidFill>
              <a:latin typeface="Calibri" pitchFamily="34" charset="0"/>
              <a:cs typeface="Calibri" pitchFamily="34" charset="0"/>
            </a:endParaRPr>
          </a:p>
        </p:txBody>
      </p:sp>
    </p:spTree>
    <p:extLst>
      <p:ext uri="{BB962C8B-B14F-4D97-AF65-F5344CB8AC3E}">
        <p14:creationId xmlns:p14="http://schemas.microsoft.com/office/powerpoint/2010/main" val="365996989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down)">
                                      <p:cBhvr>
                                        <p:cTn id="11" dur="500"/>
                                        <p:tgtEl>
                                          <p:spTgt spid="46"/>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down)">
                                      <p:cBhvr>
                                        <p:cTn id="15" dur="500"/>
                                        <p:tgtEl>
                                          <p:spTgt spid="4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barn(inVertical)">
                                      <p:cBhvr>
                                        <p:cTn id="20" dur="500"/>
                                        <p:tgtEl>
                                          <p:spTgt spid="2"/>
                                        </p:tgtEl>
                                      </p:cBhvr>
                                    </p:animEffect>
                                  </p:childTnLst>
                                </p:cTn>
                              </p:par>
                            </p:childTnLst>
                          </p:cTn>
                        </p:par>
                        <p:par>
                          <p:cTn id="21" fill="hold">
                            <p:stCondLst>
                              <p:cond delay="500"/>
                            </p:stCondLst>
                            <p:childTnLst>
                              <p:par>
                                <p:cTn id="22" presetID="22" presetClass="entr" presetSubtype="4"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Effect transition="in" filter="wipe(down)">
                                      <p:cBhvr>
                                        <p:cTn id="24" dur="500"/>
                                        <p:tgtEl>
                                          <p:spTgt spid="4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barn(inVertical)">
                                      <p:cBhvr>
                                        <p:cTn id="29" dur="500"/>
                                        <p:tgtEl>
                                          <p:spTgt spid="41"/>
                                        </p:tgtEl>
                                      </p:cBhvr>
                                    </p:animEffect>
                                  </p:childTnLst>
                                </p:cTn>
                              </p:par>
                            </p:childTnLst>
                          </p:cTn>
                        </p:par>
                        <p:par>
                          <p:cTn id="30" fill="hold">
                            <p:stCondLst>
                              <p:cond delay="500"/>
                            </p:stCondLst>
                            <p:childTnLst>
                              <p:par>
                                <p:cTn id="31" presetID="22" presetClass="entr" presetSubtype="4" fill="hold" grpId="0" nodeType="after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wipe(down)">
                                      <p:cBhvr>
                                        <p:cTn id="33" dur="500"/>
                                        <p:tgtEl>
                                          <p:spTgt spid="40"/>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43"/>
                                        </p:tgtEl>
                                        <p:attrNameLst>
                                          <p:attrName>style.visibility</p:attrName>
                                        </p:attrNameLst>
                                      </p:cBhvr>
                                      <p:to>
                                        <p:strVal val="visible"/>
                                      </p:to>
                                    </p:set>
                                    <p:animEffect transition="in" filter="barn(inVertical)">
                                      <p:cBhvr>
                                        <p:cTn id="38" dur="500"/>
                                        <p:tgtEl>
                                          <p:spTgt spid="43"/>
                                        </p:tgtEl>
                                      </p:cBhvr>
                                    </p:animEffect>
                                  </p:childTnLst>
                                </p:cTn>
                              </p:par>
                            </p:childTnLst>
                          </p:cTn>
                        </p:par>
                        <p:par>
                          <p:cTn id="39" fill="hold">
                            <p:stCondLst>
                              <p:cond delay="500"/>
                            </p:stCondLst>
                            <p:childTnLst>
                              <p:par>
                                <p:cTn id="40" presetID="22" presetClass="entr" presetSubtype="4" fill="hold" grpId="0" nodeType="afterEffect">
                                  <p:stCondLst>
                                    <p:cond delay="0"/>
                                  </p:stCondLst>
                                  <p:childTnLst>
                                    <p:set>
                                      <p:cBhvr>
                                        <p:cTn id="41" dur="1" fill="hold">
                                          <p:stCondLst>
                                            <p:cond delay="0"/>
                                          </p:stCondLst>
                                        </p:cTn>
                                        <p:tgtEl>
                                          <p:spTgt spid="42"/>
                                        </p:tgtEl>
                                        <p:attrNameLst>
                                          <p:attrName>style.visibility</p:attrName>
                                        </p:attrNameLst>
                                      </p:cBhvr>
                                      <p:to>
                                        <p:strVal val="visible"/>
                                      </p:to>
                                    </p:set>
                                    <p:animEffect transition="in" filter="wipe(down)">
                                      <p:cBhvr>
                                        <p:cTn id="42" dur="500"/>
                                        <p:tgtEl>
                                          <p:spTgt spid="42"/>
                                        </p:tgtEl>
                                      </p:cBhvr>
                                    </p:animEffect>
                                  </p:childTnLst>
                                </p:cTn>
                              </p:par>
                            </p:childTnLst>
                          </p:cTn>
                        </p:par>
                        <p:par>
                          <p:cTn id="43" fill="hold">
                            <p:stCondLst>
                              <p:cond delay="1000"/>
                            </p:stCondLst>
                            <p:childTnLst>
                              <p:par>
                                <p:cTn id="44" presetID="22" presetClass="entr" presetSubtype="4" fill="hold" grpId="0" nodeType="afterEffect">
                                  <p:stCondLst>
                                    <p:cond delay="0"/>
                                  </p:stCondLst>
                                  <p:childTnLst>
                                    <p:set>
                                      <p:cBhvr>
                                        <p:cTn id="45" dur="1" fill="hold">
                                          <p:stCondLst>
                                            <p:cond delay="0"/>
                                          </p:stCondLst>
                                        </p:cTn>
                                        <p:tgtEl>
                                          <p:spTgt spid="51"/>
                                        </p:tgtEl>
                                        <p:attrNameLst>
                                          <p:attrName>style.visibility</p:attrName>
                                        </p:attrNameLst>
                                      </p:cBhvr>
                                      <p:to>
                                        <p:strVal val="visible"/>
                                      </p:to>
                                    </p:set>
                                    <p:animEffect transition="in" filter="wipe(down)">
                                      <p:cBhvr>
                                        <p:cTn id="46" dur="500"/>
                                        <p:tgtEl>
                                          <p:spTgt spid="51"/>
                                        </p:tgtEl>
                                      </p:cBhvr>
                                    </p:animEffect>
                                  </p:childTnLst>
                                </p:cTn>
                              </p:par>
                            </p:childTnLst>
                          </p:cTn>
                        </p:par>
                        <p:par>
                          <p:cTn id="47" fill="hold">
                            <p:stCondLst>
                              <p:cond delay="1500"/>
                            </p:stCondLst>
                            <p:childTnLst>
                              <p:par>
                                <p:cTn id="48" presetID="16" presetClass="entr" presetSubtype="21"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barn(inVertical)">
                                      <p:cBhvr>
                                        <p:cTn id="50" dur="500"/>
                                        <p:tgtEl>
                                          <p:spTgt spid="49"/>
                                        </p:tgtEl>
                                      </p:cBhvr>
                                    </p:animEffect>
                                  </p:childTnLst>
                                </p:cTn>
                              </p:par>
                            </p:childTnLst>
                          </p:cTn>
                        </p:par>
                        <p:par>
                          <p:cTn id="51" fill="hold">
                            <p:stCondLst>
                              <p:cond delay="2000"/>
                            </p:stCondLst>
                            <p:childTnLst>
                              <p:par>
                                <p:cTn id="52" presetID="22" presetClass="entr" presetSubtype="4" fill="hold" grpId="0" nodeType="afterEffect">
                                  <p:stCondLst>
                                    <p:cond delay="0"/>
                                  </p:stCondLst>
                                  <p:childTnLst>
                                    <p:set>
                                      <p:cBhvr>
                                        <p:cTn id="53" dur="1" fill="hold">
                                          <p:stCondLst>
                                            <p:cond delay="0"/>
                                          </p:stCondLst>
                                        </p:cTn>
                                        <p:tgtEl>
                                          <p:spTgt spid="54"/>
                                        </p:tgtEl>
                                        <p:attrNameLst>
                                          <p:attrName>style.visibility</p:attrName>
                                        </p:attrNameLst>
                                      </p:cBhvr>
                                      <p:to>
                                        <p:strVal val="visible"/>
                                      </p:to>
                                    </p:set>
                                    <p:animEffect transition="in" filter="wipe(down)">
                                      <p:cBhvr>
                                        <p:cTn id="54"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1" grpId="0" animBg="1"/>
      <p:bldP spid="54" grpId="0" animBg="1"/>
      <p:bldP spid="2" grpId="0" animBg="1"/>
      <p:bldP spid="40" grpId="0" animBg="1"/>
      <p:bldP spid="41" grpId="0" animBg="1"/>
      <p:bldP spid="42" grpId="0" animBg="1"/>
      <p:bldP spid="43" grpId="0" animBg="1"/>
      <p:bldP spid="49"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TEDBİRLERİ HİYERARŞİSİ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Yönetmelik-Eski)</a:t>
            </a:r>
            <a:endPar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630900" indent="-342900">
              <a:spcAft>
                <a:spcPts val="0"/>
              </a:spcAft>
              <a:buClr>
                <a:srgbClr val="292929"/>
              </a:buClr>
              <a:buFont typeface="Wingdings" pitchFamily="2" charset="2"/>
              <a:buChar char="ü"/>
              <a:defRPr/>
            </a:pPr>
            <a:endParaRPr lang="tr-TR" sz="1000" i="1" dirty="0" smtClean="0">
              <a:solidFill>
                <a:srgbClr val="000000"/>
              </a:solidFill>
              <a:latin typeface="Calibri" pitchFamily="34" charset="0"/>
              <a:cs typeface="Calibri" pitchFamily="34" charset="0"/>
            </a:endParaRPr>
          </a:p>
          <a:p>
            <a:pPr marL="540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Tehlikeli olanların </a:t>
            </a:r>
            <a:r>
              <a:rPr lang="tr-TR" sz="2000" i="1" dirty="0">
                <a:solidFill>
                  <a:srgbClr val="000000"/>
                </a:solidFill>
                <a:latin typeface="Calibri" pitchFamily="34" charset="0"/>
                <a:cs typeface="Calibri" pitchFamily="34" charset="0"/>
              </a:rPr>
              <a:t>yerine tehlikesizleri veya daha </a:t>
            </a:r>
            <a:r>
              <a:rPr lang="tr-TR" sz="2000" i="1" dirty="0" smtClean="0">
                <a:solidFill>
                  <a:srgbClr val="000000"/>
                </a:solidFill>
                <a:latin typeface="Calibri" pitchFamily="34" charset="0"/>
                <a:cs typeface="Calibri" pitchFamily="34" charset="0"/>
              </a:rPr>
              <a:t>az tehlikelileri </a:t>
            </a:r>
            <a:r>
              <a:rPr lang="tr-TR" sz="2000" i="1" dirty="0">
                <a:solidFill>
                  <a:srgbClr val="000000"/>
                </a:solidFill>
                <a:latin typeface="Calibri" pitchFamily="34" charset="0"/>
                <a:cs typeface="Calibri" pitchFamily="34" charset="0"/>
              </a:rPr>
              <a:t>ikame etmek,</a:t>
            </a:r>
          </a:p>
          <a:p>
            <a:pPr marL="540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Çalışma </a:t>
            </a:r>
            <a:r>
              <a:rPr lang="tr-TR" sz="2000" i="1" dirty="0">
                <a:solidFill>
                  <a:srgbClr val="000000"/>
                </a:solidFill>
                <a:latin typeface="Calibri" pitchFamily="34" charset="0"/>
                <a:cs typeface="Calibri" pitchFamily="34" charset="0"/>
              </a:rPr>
              <a:t>ortamına ilişkin bütün </a:t>
            </a:r>
            <a:r>
              <a:rPr lang="tr-TR" sz="2000" i="1" dirty="0" smtClean="0">
                <a:solidFill>
                  <a:srgbClr val="000000"/>
                </a:solidFill>
                <a:latin typeface="Calibri" pitchFamily="34" charset="0"/>
                <a:cs typeface="Calibri" pitchFamily="34" charset="0"/>
              </a:rPr>
              <a:t>şartları, teknolojiyi</a:t>
            </a:r>
            <a:r>
              <a:rPr lang="tr-TR" sz="2000" i="1" dirty="0">
                <a:solidFill>
                  <a:srgbClr val="000000"/>
                </a:solidFill>
                <a:latin typeface="Calibri" pitchFamily="34" charset="0"/>
                <a:cs typeface="Calibri" pitchFamily="34" charset="0"/>
              </a:rPr>
              <a:t>, iş organizasyonunu, çalışma </a:t>
            </a:r>
            <a:r>
              <a:rPr lang="tr-TR" sz="2000" i="1" dirty="0" smtClean="0">
                <a:solidFill>
                  <a:srgbClr val="000000"/>
                </a:solidFill>
                <a:latin typeface="Calibri" pitchFamily="34" charset="0"/>
                <a:cs typeface="Calibri" pitchFamily="34" charset="0"/>
              </a:rPr>
              <a:t>şartlarını ve </a:t>
            </a:r>
            <a:r>
              <a:rPr lang="tr-TR" sz="2000" i="1" dirty="0">
                <a:solidFill>
                  <a:srgbClr val="000000"/>
                </a:solidFill>
                <a:latin typeface="Calibri" pitchFamily="34" charset="0"/>
                <a:cs typeface="Calibri" pitchFamily="34" charset="0"/>
              </a:rPr>
              <a:t>sosyal ilişkileri bir arada </a:t>
            </a:r>
            <a:r>
              <a:rPr lang="tr-TR" sz="2000" i="1" dirty="0" smtClean="0">
                <a:solidFill>
                  <a:srgbClr val="000000"/>
                </a:solidFill>
                <a:latin typeface="Calibri" pitchFamily="34" charset="0"/>
                <a:cs typeface="Calibri" pitchFamily="34" charset="0"/>
              </a:rPr>
              <a:t>değerlendirerek birbirini destekler </a:t>
            </a:r>
            <a:r>
              <a:rPr lang="tr-TR" sz="2000" i="1" dirty="0">
                <a:solidFill>
                  <a:srgbClr val="000000"/>
                </a:solidFill>
                <a:latin typeface="Calibri" pitchFamily="34" charset="0"/>
                <a:cs typeface="Calibri" pitchFamily="34" charset="0"/>
              </a:rPr>
              <a:t>mahiyette tedbirler </a:t>
            </a:r>
            <a:r>
              <a:rPr lang="tr-TR" sz="2000" i="1" dirty="0" smtClean="0">
                <a:solidFill>
                  <a:srgbClr val="000000"/>
                </a:solidFill>
                <a:latin typeface="Calibri" pitchFamily="34" charset="0"/>
                <a:cs typeface="Calibri" pitchFamily="34" charset="0"/>
              </a:rPr>
              <a:t>politikası geliştirmek</a:t>
            </a:r>
            <a:r>
              <a:rPr lang="tr-TR" sz="2000" i="1" dirty="0">
                <a:solidFill>
                  <a:srgbClr val="000000"/>
                </a:solidFill>
                <a:latin typeface="Calibri" pitchFamily="34" charset="0"/>
                <a:cs typeface="Calibri" pitchFamily="34" charset="0"/>
              </a:rPr>
              <a:t>,</a:t>
            </a:r>
          </a:p>
          <a:p>
            <a:pPr marL="540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Toplu </a:t>
            </a:r>
            <a:r>
              <a:rPr lang="tr-TR" sz="2000" i="1" dirty="0">
                <a:solidFill>
                  <a:srgbClr val="000000"/>
                </a:solidFill>
                <a:latin typeface="Calibri" pitchFamily="34" charset="0"/>
                <a:cs typeface="Calibri" pitchFamily="34" charset="0"/>
              </a:rPr>
              <a:t>korunma önlemlerine kişisel </a:t>
            </a:r>
            <a:r>
              <a:rPr lang="tr-TR" sz="2000" i="1" dirty="0" smtClean="0">
                <a:solidFill>
                  <a:srgbClr val="000000"/>
                </a:solidFill>
                <a:latin typeface="Calibri" pitchFamily="34" charset="0"/>
                <a:cs typeface="Calibri" pitchFamily="34" charset="0"/>
              </a:rPr>
              <a:t>korunma önlemlerinden </a:t>
            </a:r>
            <a:r>
              <a:rPr lang="tr-TR" sz="2000" i="1" dirty="0">
                <a:solidFill>
                  <a:srgbClr val="000000"/>
                </a:solidFill>
                <a:latin typeface="Calibri" pitchFamily="34" charset="0"/>
                <a:cs typeface="Calibri" pitchFamily="34" charset="0"/>
              </a:rPr>
              <a:t>daha çok öncelik vermek,</a:t>
            </a:r>
          </a:p>
          <a:p>
            <a:pPr marL="540000" indent="-288000">
              <a:spcAft>
                <a:spcPts val="0"/>
              </a:spcAft>
              <a:buClr>
                <a:srgbClr val="292929"/>
              </a:buClr>
              <a:buFont typeface="+mj-lt"/>
              <a:buAutoNum type="arabicPeriod"/>
              <a:defRPr/>
            </a:pPr>
            <a:r>
              <a:rPr lang="tr-TR" sz="2000" i="1" dirty="0" smtClean="0">
                <a:solidFill>
                  <a:srgbClr val="000000"/>
                </a:solidFill>
                <a:latin typeface="Calibri" pitchFamily="34" charset="0"/>
                <a:cs typeface="Calibri" pitchFamily="34" charset="0"/>
              </a:rPr>
              <a:t>İşçilere </a:t>
            </a:r>
            <a:r>
              <a:rPr lang="tr-TR" sz="2000" i="1" dirty="0">
                <a:solidFill>
                  <a:srgbClr val="000000"/>
                </a:solidFill>
                <a:latin typeface="Calibri" pitchFamily="34" charset="0"/>
                <a:cs typeface="Calibri" pitchFamily="34" charset="0"/>
              </a:rPr>
              <a:t>uygun talimatları vermek.</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27348493"/>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KONTROL </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TEDBİRLERİ-ÖNLEMLERİ-SIRASI-HİYARARŞİSİ</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493200" indent="-457200">
              <a:spcAft>
                <a:spcPts val="0"/>
              </a:spcAft>
              <a:buClr>
                <a:srgbClr val="292929"/>
              </a:buClr>
              <a:buFont typeface="+mj-lt"/>
              <a:buAutoNum type="arabicPeriod"/>
              <a:defRPr/>
            </a:pPr>
            <a:endParaRPr lang="tr-TR" sz="2000" i="1" dirty="0" smtClean="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Riski </a:t>
            </a:r>
            <a:r>
              <a:rPr lang="tr-TR" sz="2000" b="1" i="1" dirty="0">
                <a:solidFill>
                  <a:srgbClr val="000000"/>
                </a:solidFill>
                <a:latin typeface="Calibri" pitchFamily="34" charset="0"/>
                <a:cs typeface="Calibri" pitchFamily="34" charset="0"/>
              </a:rPr>
              <a:t>Ortadan </a:t>
            </a:r>
            <a:r>
              <a:rPr lang="tr-TR" sz="2000" b="1" i="1" dirty="0" smtClean="0">
                <a:solidFill>
                  <a:srgbClr val="000000"/>
                </a:solidFill>
                <a:latin typeface="Calibri" pitchFamily="34" charset="0"/>
                <a:cs typeface="Calibri" pitchFamily="34" charset="0"/>
              </a:rPr>
              <a:t>Kaldırılma </a:t>
            </a:r>
            <a:r>
              <a:rPr lang="tr-TR" sz="2000" b="1" i="1" dirty="0">
                <a:solidFill>
                  <a:srgbClr val="000000"/>
                </a:solidFill>
                <a:latin typeface="Calibri" pitchFamily="34" charset="0"/>
                <a:cs typeface="Calibri" pitchFamily="34" charset="0"/>
              </a:rPr>
              <a:t>(</a:t>
            </a:r>
            <a:r>
              <a:rPr lang="tr-TR" sz="2000" b="1" i="1" dirty="0" smtClean="0">
                <a:solidFill>
                  <a:srgbClr val="000000"/>
                </a:solidFill>
                <a:latin typeface="Calibri" pitchFamily="34" charset="0"/>
                <a:cs typeface="Calibri" pitchFamily="34" charset="0"/>
              </a:rPr>
              <a:t>Eliminasyon)</a:t>
            </a:r>
            <a:endParaRPr lang="tr-TR" sz="2000" b="1"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Yerine Koyma (Substitusyon</a:t>
            </a:r>
            <a:r>
              <a:rPr lang="tr-TR" sz="2000" b="1" i="1" dirty="0" smtClean="0">
                <a:solidFill>
                  <a:srgbClr val="000000"/>
                </a:solidFill>
                <a:latin typeface="Calibri" pitchFamily="34" charset="0"/>
                <a:cs typeface="Calibri" pitchFamily="34" charset="0"/>
              </a:rPr>
              <a:t>)</a:t>
            </a:r>
            <a:endParaRPr lang="tr-TR" sz="2000" b="1"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Kontrol ve </a:t>
            </a:r>
            <a:r>
              <a:rPr lang="tr-TR" sz="2000" b="1" i="1" dirty="0" smtClean="0">
                <a:solidFill>
                  <a:srgbClr val="000000"/>
                </a:solidFill>
                <a:latin typeface="Calibri" pitchFamily="34" charset="0"/>
                <a:cs typeface="Calibri" pitchFamily="34" charset="0"/>
              </a:rPr>
              <a:t>İzolasyon</a:t>
            </a:r>
            <a:endParaRPr lang="tr-TR" sz="2000" b="1"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Mühendislik </a:t>
            </a:r>
            <a:r>
              <a:rPr lang="tr-TR" sz="2000" b="1" i="1" dirty="0" smtClean="0">
                <a:solidFill>
                  <a:srgbClr val="000000"/>
                </a:solidFill>
                <a:latin typeface="Calibri" pitchFamily="34" charset="0"/>
                <a:cs typeface="Calibri" pitchFamily="34" charset="0"/>
              </a:rPr>
              <a:t>Kontrolü</a:t>
            </a:r>
            <a:endParaRPr lang="tr-TR" sz="2000" b="1" i="1" dirty="0">
              <a:solidFill>
                <a:srgbClr val="000000"/>
              </a:solidFill>
              <a:latin typeface="Calibri" pitchFamily="34" charset="0"/>
              <a:cs typeface="Calibri" pitchFamily="34" charset="0"/>
            </a:endParaRPr>
          </a:p>
          <a:p>
            <a:pPr marL="576000" indent="-288000">
              <a:spcAft>
                <a:spcPts val="0"/>
              </a:spcAft>
              <a:buClr>
                <a:srgbClr val="292929"/>
              </a:buClr>
              <a:buFont typeface="+mj-lt"/>
              <a:buAutoNum type="arabicPeriod"/>
              <a:defRPr/>
            </a:pPr>
            <a:r>
              <a:rPr lang="tr-TR" sz="2000" b="1" i="1" dirty="0">
                <a:solidFill>
                  <a:srgbClr val="000000"/>
                </a:solidFill>
                <a:latin typeface="Calibri" pitchFamily="34" charset="0"/>
                <a:cs typeface="Calibri" pitchFamily="34" charset="0"/>
              </a:rPr>
              <a:t>Yönetimle İlgili </a:t>
            </a:r>
            <a:r>
              <a:rPr lang="tr-TR" sz="2000" b="1" i="1" dirty="0" smtClean="0">
                <a:solidFill>
                  <a:srgbClr val="000000"/>
                </a:solidFill>
                <a:latin typeface="Calibri" pitchFamily="34" charset="0"/>
                <a:cs typeface="Calibri" pitchFamily="34" charset="0"/>
              </a:rPr>
              <a:t>Kontroller</a:t>
            </a:r>
          </a:p>
          <a:p>
            <a:pPr marL="576000" indent="-288000">
              <a:spcAft>
                <a:spcPts val="0"/>
              </a:spcAft>
              <a:buClr>
                <a:srgbClr val="292929"/>
              </a:buClr>
              <a:buFont typeface="+mj-lt"/>
              <a:buAutoNum type="arabicPeriod"/>
              <a:defRPr/>
            </a:pPr>
            <a:r>
              <a:rPr lang="tr-TR" sz="2000" b="1" i="1" dirty="0" smtClean="0">
                <a:solidFill>
                  <a:srgbClr val="000000"/>
                </a:solidFill>
                <a:latin typeface="Calibri" pitchFamily="34" charset="0"/>
                <a:cs typeface="Calibri" pitchFamily="34" charset="0"/>
              </a:rPr>
              <a:t>Kişisel Korunma (KKD) </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925878232"/>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grpSp>
        <p:nvGrpSpPr>
          <p:cNvPr id="2" name="Grup 1"/>
          <p:cNvGrpSpPr/>
          <p:nvPr/>
        </p:nvGrpSpPr>
        <p:grpSpPr>
          <a:xfrm>
            <a:off x="212725" y="1052513"/>
            <a:ext cx="952500" cy="5191058"/>
            <a:chOff x="412750" y="1204913"/>
            <a:chExt cx="952500" cy="5103812"/>
          </a:xfrm>
        </p:grpSpPr>
        <p:sp>
          <p:nvSpPr>
            <p:cNvPr id="22" name="AutoShape 8"/>
            <p:cNvSpPr>
              <a:spLocks noChangeArrowheads="1"/>
            </p:cNvSpPr>
            <p:nvPr/>
          </p:nvSpPr>
          <p:spPr bwMode="auto">
            <a:xfrm flipH="1" flipV="1">
              <a:off x="412750" y="1204913"/>
              <a:ext cx="952500" cy="5103812"/>
            </a:xfrm>
            <a:prstGeom prst="rtTriangle">
              <a:avLst/>
            </a:prstGeom>
            <a:solidFill>
              <a:srgbClr val="99CCFF"/>
            </a:solidFill>
            <a:ln>
              <a:noFill/>
            </a:ln>
            <a:effectLst>
              <a:innerShdw blurRad="114300">
                <a:prstClr val="black"/>
              </a:innerShdw>
            </a:effectLst>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tr-TR">
                <a:solidFill>
                  <a:prstClr val="black"/>
                </a:solidFill>
                <a:latin typeface="Arial" pitchFamily="34" charset="0"/>
                <a:ea typeface="MS PGothic" pitchFamily="34" charset="-128"/>
                <a:cs typeface="Arial" pitchFamily="34" charset="0"/>
              </a:endParaRPr>
            </a:p>
          </p:txBody>
        </p:sp>
        <p:sp>
          <p:nvSpPr>
            <p:cNvPr id="24" name="Text Box 9"/>
            <p:cNvSpPr txBox="1">
              <a:spLocks noChangeArrowheads="1"/>
            </p:cNvSpPr>
            <p:nvPr/>
          </p:nvSpPr>
          <p:spPr bwMode="auto">
            <a:xfrm rot="16200000">
              <a:off x="-1931" y="2233590"/>
              <a:ext cx="2205730" cy="3693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lIns="0" tIns="0" rIns="0" bIns="0" anchor="ctr" anchorCtr="1">
              <a:spAutoFit/>
            </a:bodyPr>
            <a:lstStyle>
              <a:lvl1pPr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1pPr>
              <a:lvl2pPr marL="742950" indent="-28575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2pPr>
              <a:lvl3pPr marL="11430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3pPr>
              <a:lvl4pPr marL="16002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4pPr>
              <a:lvl5pPr marL="2057400" indent="-228600" defTabSz="449263" eaLnBrk="0" hangingPunc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tx1"/>
                  </a:solidFill>
                  <a:latin typeface="Arial" pitchFamily="34" charset="0"/>
                  <a:ea typeface="MS PGothic" pitchFamily="34" charset="-128"/>
                </a:defRPr>
              </a:lvl9pPr>
            </a:lstStyle>
            <a:p>
              <a:pPr algn="r" eaLnBrk="1" hangingPunct="1">
                <a:spcBef>
                  <a:spcPts val="1188"/>
                </a:spcBef>
                <a:buClr>
                  <a:srgbClr val="000000"/>
                </a:buClr>
                <a:buSzPct val="100000"/>
                <a:buFont typeface="Arial" pitchFamily="34" charset="0"/>
                <a:buNone/>
              </a:pPr>
              <a:r>
                <a:rPr lang="tr-TR" sz="2400" b="1" dirty="0" smtClean="0">
                  <a:solidFill>
                    <a:srgbClr val="C00000"/>
                  </a:solidFill>
                  <a:latin typeface="Calibri" pitchFamily="34" charset="0"/>
                  <a:ea typeface="Arial Unicode MS" pitchFamily="34" charset="-128"/>
                  <a:cs typeface="Calibri" pitchFamily="34" charset="0"/>
                </a:rPr>
                <a:t>Önlem Hiyerarşisi</a:t>
              </a:r>
              <a:endParaRPr lang="en-GB" sz="2400" b="1" dirty="0">
                <a:solidFill>
                  <a:srgbClr val="C00000"/>
                </a:solidFill>
                <a:latin typeface="Calibri" pitchFamily="34" charset="0"/>
                <a:ea typeface="Arial Unicode MS" pitchFamily="34" charset="-128"/>
                <a:cs typeface="Calibri" pitchFamily="34" charset="0"/>
              </a:endParaRPr>
            </a:p>
          </p:txBody>
        </p:sp>
      </p:grpSp>
      <p:grpSp>
        <p:nvGrpSpPr>
          <p:cNvPr id="8" name="Grup 7"/>
          <p:cNvGrpSpPr/>
          <p:nvPr/>
        </p:nvGrpSpPr>
        <p:grpSpPr>
          <a:xfrm>
            <a:off x="1235076" y="1035050"/>
            <a:ext cx="7413626" cy="944563"/>
            <a:chOff x="1625601" y="1035050"/>
            <a:chExt cx="7413626" cy="944563"/>
          </a:xfrm>
        </p:grpSpPr>
        <p:grpSp>
          <p:nvGrpSpPr>
            <p:cNvPr id="7" name="Grup 6"/>
            <p:cNvGrpSpPr/>
            <p:nvPr/>
          </p:nvGrpSpPr>
          <p:grpSpPr>
            <a:xfrm>
              <a:off x="2489201" y="1035050"/>
              <a:ext cx="6550026" cy="933450"/>
              <a:chOff x="2657475" y="1196975"/>
              <a:chExt cx="6381751" cy="933450"/>
            </a:xfrm>
          </p:grpSpPr>
          <p:sp>
            <p:nvSpPr>
              <p:cNvPr id="17" name="Rectangle 3"/>
              <p:cNvSpPr>
                <a:spLocks noChangeArrowheads="1"/>
              </p:cNvSpPr>
              <p:nvPr/>
            </p:nvSpPr>
            <p:spPr bwMode="auto">
              <a:xfrm>
                <a:off x="2657476" y="1196975"/>
                <a:ext cx="6381750" cy="933450"/>
              </a:xfrm>
              <a:prstGeom prst="rect">
                <a:avLst/>
              </a:prstGeom>
              <a:solidFill>
                <a:schemeClr val="bg1">
                  <a:lumMod val="85000"/>
                </a:schemeClr>
              </a:solidFill>
              <a:ln>
                <a:noFill/>
              </a:ln>
              <a:effectLst>
                <a:outerShdw dist="53966" dir="2700000" algn="ctr" rotWithShape="0">
                  <a:srgbClr val="808080"/>
                </a:outerShdw>
              </a:effectLst>
              <a:extLst/>
            </p:spPr>
            <p:txBody>
              <a:bodyPr wrap="none" anchor="ctr">
                <a:noAutofit/>
              </a:bodyPr>
              <a:lstStyle/>
              <a:p>
                <a:endParaRPr lang="en-GB" b="1" i="1" dirty="0">
                  <a:latin typeface="Arial Unicode MS" pitchFamily="34" charset="-128"/>
                  <a:ea typeface="Arial Unicode MS" pitchFamily="34" charset="-128"/>
                  <a:cs typeface="Arial Unicode MS" pitchFamily="34" charset="-128"/>
                </a:endParaRPr>
              </a:p>
            </p:txBody>
          </p:sp>
          <p:sp>
            <p:nvSpPr>
              <p:cNvPr id="26" name="Text Box 10"/>
              <p:cNvSpPr txBox="1">
                <a:spLocks noChangeArrowheads="1"/>
              </p:cNvSpPr>
              <p:nvPr/>
            </p:nvSpPr>
            <p:spPr bwMode="auto">
              <a:xfrm>
                <a:off x="2657475" y="1374775"/>
                <a:ext cx="6367262" cy="61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marL="266700" indent="-2667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1pPr>
                <a:lvl2pPr marL="742950" indent="-28575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2pPr>
                <a:lvl3pPr marL="11430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3pPr>
                <a:lvl4pPr marL="16002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4pPr>
                <a:lvl5pPr marL="20574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9pPr>
              </a:lstStyle>
              <a:p>
                <a:pPr marL="0" indent="0" algn="ctr" eaLnBrk="1" hangingPunct="1">
                  <a:buClr>
                    <a:srgbClr val="000000"/>
                  </a:buClr>
                  <a:buSzPct val="100000"/>
                </a:pPr>
                <a:r>
                  <a:rPr lang="tr-TR" sz="2000" b="1" i="1" dirty="0" smtClean="0">
                    <a:latin typeface="Calibri" pitchFamily="34" charset="0"/>
                    <a:ea typeface="Arial Unicode MS" pitchFamily="34" charset="-128"/>
                    <a:cs typeface="Calibri" pitchFamily="34" charset="0"/>
                  </a:rPr>
                  <a:t>Riskin kaynağında önlenmesi (ortadan kaldırılması, </a:t>
                </a:r>
              </a:p>
              <a:p>
                <a:pPr marL="0" indent="0" algn="ctr" eaLnBrk="1" hangingPunct="1">
                  <a:buClr>
                    <a:srgbClr val="000000"/>
                  </a:buClr>
                  <a:buSzPct val="100000"/>
                </a:pPr>
                <a:r>
                  <a:rPr lang="tr-TR" sz="2000" b="1" i="1" dirty="0" smtClean="0">
                    <a:latin typeface="Calibri" pitchFamily="34" charset="0"/>
                    <a:ea typeface="Arial Unicode MS" pitchFamily="34" charset="-128"/>
                    <a:cs typeface="Calibri" pitchFamily="34" charset="0"/>
                  </a:rPr>
                  <a:t>azaltılması</a:t>
                </a:r>
                <a:r>
                  <a:rPr lang="tr-TR" sz="2000" b="1" i="1" dirty="0">
                    <a:latin typeface="Calibri" pitchFamily="34" charset="0"/>
                    <a:ea typeface="Arial Unicode MS" pitchFamily="34" charset="-128"/>
                    <a:cs typeface="Calibri" pitchFamily="34" charset="0"/>
                  </a:rPr>
                  <a:t>,</a:t>
                </a:r>
                <a:r>
                  <a:rPr lang="en-GB" sz="2000" b="1" i="1" dirty="0">
                    <a:latin typeface="Calibri" pitchFamily="34" charset="0"/>
                    <a:ea typeface="Arial Unicode MS" pitchFamily="34" charset="-128"/>
                    <a:cs typeface="Calibri" pitchFamily="34" charset="0"/>
                  </a:rPr>
                  <a:t> </a:t>
                </a:r>
                <a:r>
                  <a:rPr lang="tr-TR" sz="2000" b="1" i="1" dirty="0">
                    <a:latin typeface="Calibri" pitchFamily="34" charset="0"/>
                    <a:ea typeface="Arial Unicode MS" pitchFamily="34" charset="-128"/>
                    <a:cs typeface="Calibri" pitchFamily="34" charset="0"/>
                  </a:rPr>
                  <a:t>kaynağın özelliklerinin </a:t>
                </a:r>
                <a:r>
                  <a:rPr lang="tr-TR" sz="2000" b="1" i="1" dirty="0" smtClean="0">
                    <a:latin typeface="Calibri" pitchFamily="34" charset="0"/>
                    <a:ea typeface="Arial Unicode MS" pitchFamily="34" charset="-128"/>
                    <a:cs typeface="Calibri" pitchFamily="34" charset="0"/>
                  </a:rPr>
                  <a:t>değiştirilmesi)</a:t>
                </a:r>
                <a:endParaRPr lang="en-GB" sz="2000" b="1" i="1" dirty="0">
                  <a:latin typeface="Calibri" pitchFamily="34" charset="0"/>
                  <a:ea typeface="Arial Unicode MS" pitchFamily="34" charset="-128"/>
                  <a:cs typeface="Calibri" pitchFamily="34" charset="0"/>
                </a:endParaRPr>
              </a:p>
            </p:txBody>
          </p:sp>
        </p:grpSp>
        <p:pic>
          <p:nvPicPr>
            <p:cNvPr id="31" name="Picture 1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5601" y="1054101"/>
              <a:ext cx="835025" cy="925512"/>
            </a:xfrm>
            <a:prstGeom prst="rect">
              <a:avLst/>
            </a:prstGeom>
            <a:noFill/>
            <a:ln w="25400">
              <a:solidFill>
                <a:schemeClr val="bg1">
                  <a:lumMod val="50000"/>
                </a:schemeClr>
              </a:solidFill>
              <a:round/>
              <a:headEnd/>
              <a:tailEnd/>
            </a:ln>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grpSp>
        <p:nvGrpSpPr>
          <p:cNvPr id="9" name="Grup 8"/>
          <p:cNvGrpSpPr/>
          <p:nvPr/>
        </p:nvGrpSpPr>
        <p:grpSpPr>
          <a:xfrm>
            <a:off x="1230313" y="2106613"/>
            <a:ext cx="7418389" cy="946302"/>
            <a:chOff x="1620838" y="2106613"/>
            <a:chExt cx="7418389" cy="946302"/>
          </a:xfrm>
        </p:grpSpPr>
        <p:pic>
          <p:nvPicPr>
            <p:cNvPr id="32" name="Picture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20838" y="2125663"/>
              <a:ext cx="835025" cy="927252"/>
            </a:xfrm>
            <a:prstGeom prst="rect">
              <a:avLst/>
            </a:prstGeom>
            <a:noFill/>
            <a:ln w="25400">
              <a:solidFill>
                <a:schemeClr val="bg1">
                  <a:lumMod val="50000"/>
                </a:schemeClr>
              </a:solidFill>
              <a:round/>
              <a:headEnd/>
              <a:tailEnd/>
            </a:ln>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6" name="Grup 5"/>
            <p:cNvGrpSpPr/>
            <p:nvPr/>
          </p:nvGrpSpPr>
          <p:grpSpPr>
            <a:xfrm>
              <a:off x="2489201" y="2106613"/>
              <a:ext cx="6550026" cy="933450"/>
              <a:chOff x="2657475" y="2239963"/>
              <a:chExt cx="6381751" cy="933450"/>
            </a:xfrm>
          </p:grpSpPr>
          <p:sp>
            <p:nvSpPr>
              <p:cNvPr id="18" name="Rectangle 4"/>
              <p:cNvSpPr>
                <a:spLocks noChangeArrowheads="1"/>
              </p:cNvSpPr>
              <p:nvPr/>
            </p:nvSpPr>
            <p:spPr bwMode="auto">
              <a:xfrm>
                <a:off x="2657476" y="2239963"/>
                <a:ext cx="6381750" cy="933450"/>
              </a:xfrm>
              <a:prstGeom prst="rect">
                <a:avLst/>
              </a:prstGeom>
              <a:solidFill>
                <a:schemeClr val="bg1">
                  <a:lumMod val="85000"/>
                </a:schemeClr>
              </a:solidFill>
              <a:ln>
                <a:noFill/>
              </a:ln>
              <a:effectLst>
                <a:outerShdw dist="53966" dir="2700000" algn="ctr" rotWithShape="0">
                  <a:srgbClr val="808080"/>
                </a:outerShdw>
              </a:effectLst>
              <a:extLst/>
            </p:spPr>
            <p:txBody>
              <a:bodyPr wrap="none" anchor="ctr"/>
              <a:lstStyle/>
              <a:p>
                <a:pPr algn="ctr"/>
                <a:endParaRPr lang="tr-TR" sz="2000" b="1" i="1">
                  <a:latin typeface="Calibri" pitchFamily="34" charset="0"/>
                  <a:ea typeface="MS PGothic" pitchFamily="34" charset="-128"/>
                  <a:cs typeface="Calibri" pitchFamily="34" charset="0"/>
                </a:endParaRPr>
              </a:p>
            </p:txBody>
          </p:sp>
          <p:sp>
            <p:nvSpPr>
              <p:cNvPr id="36" name="Text Box 10"/>
              <p:cNvSpPr txBox="1">
                <a:spLocks noChangeArrowheads="1"/>
              </p:cNvSpPr>
              <p:nvPr/>
            </p:nvSpPr>
            <p:spPr bwMode="auto">
              <a:xfrm>
                <a:off x="2657475" y="2371725"/>
                <a:ext cx="6367262" cy="615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marL="266700" indent="-2667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1pPr>
                <a:lvl2pPr marL="742950" indent="-28575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2pPr>
                <a:lvl3pPr marL="11430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3pPr>
                <a:lvl4pPr marL="16002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4pPr>
                <a:lvl5pPr marL="20574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9pPr>
              </a:lstStyle>
              <a:p>
                <a:pPr marL="0" indent="0" algn="ctr" eaLnBrk="1" hangingPunct="1">
                  <a:buClr>
                    <a:srgbClr val="000000"/>
                  </a:buClr>
                  <a:buSzPct val="100000"/>
                </a:pPr>
                <a:r>
                  <a:rPr lang="tr-TR" sz="2000" b="1" i="1" dirty="0">
                    <a:latin typeface="Calibri" pitchFamily="34" charset="0"/>
                    <a:ea typeface="Arial Unicode MS" pitchFamily="34" charset="-128"/>
                    <a:cs typeface="Calibri" pitchFamily="34" charset="0"/>
                  </a:rPr>
                  <a:t>Teknik güvenlik tedbirleri</a:t>
                </a:r>
              </a:p>
              <a:p>
                <a:pPr marL="0" indent="0" algn="ctr" eaLnBrk="1" hangingPunct="1">
                  <a:buClr>
                    <a:srgbClr val="000000"/>
                  </a:buClr>
                  <a:buSzPct val="100000"/>
                </a:pPr>
                <a:r>
                  <a:rPr lang="tr-TR" sz="2000" b="1" i="1" dirty="0">
                    <a:latin typeface="Calibri" pitchFamily="34" charset="0"/>
                    <a:ea typeface="Arial Unicode MS" pitchFamily="34" charset="-128"/>
                    <a:cs typeface="Calibri" pitchFamily="34" charset="0"/>
                  </a:rPr>
                  <a:t>(Fiziksel olarak bireyin riskten izole edilmesi)</a:t>
                </a:r>
              </a:p>
            </p:txBody>
          </p:sp>
        </p:grpSp>
      </p:grpSp>
      <p:grpSp>
        <p:nvGrpSpPr>
          <p:cNvPr id="10" name="Grup 9"/>
          <p:cNvGrpSpPr/>
          <p:nvPr/>
        </p:nvGrpSpPr>
        <p:grpSpPr>
          <a:xfrm>
            <a:off x="1230313" y="3175000"/>
            <a:ext cx="7418388" cy="944715"/>
            <a:chOff x="1620838" y="3175000"/>
            <a:chExt cx="7418388" cy="944715"/>
          </a:xfrm>
        </p:grpSpPr>
        <p:pic>
          <p:nvPicPr>
            <p:cNvPr id="33" name="Picture 1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20838" y="3192463"/>
              <a:ext cx="835025" cy="927252"/>
            </a:xfrm>
            <a:prstGeom prst="rect">
              <a:avLst/>
            </a:prstGeom>
            <a:noFill/>
            <a:ln w="25400">
              <a:solidFill>
                <a:schemeClr val="bg1">
                  <a:lumMod val="50000"/>
                </a:schemeClr>
              </a:solidFill>
              <a:round/>
              <a:headEnd/>
              <a:tailEnd/>
            </a:ln>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5" name="Grup 4"/>
            <p:cNvGrpSpPr/>
            <p:nvPr/>
          </p:nvGrpSpPr>
          <p:grpSpPr>
            <a:xfrm>
              <a:off x="2489201" y="3175000"/>
              <a:ext cx="6550025" cy="933450"/>
              <a:chOff x="2657476" y="3279775"/>
              <a:chExt cx="6381750" cy="933450"/>
            </a:xfrm>
          </p:grpSpPr>
          <p:sp>
            <p:nvSpPr>
              <p:cNvPr id="19" name="Rectangle 5"/>
              <p:cNvSpPr>
                <a:spLocks noChangeArrowheads="1"/>
              </p:cNvSpPr>
              <p:nvPr/>
            </p:nvSpPr>
            <p:spPr bwMode="auto">
              <a:xfrm>
                <a:off x="2657476" y="3279775"/>
                <a:ext cx="6381750" cy="933450"/>
              </a:xfrm>
              <a:prstGeom prst="rect">
                <a:avLst/>
              </a:prstGeom>
              <a:solidFill>
                <a:schemeClr val="bg1">
                  <a:lumMod val="85000"/>
                </a:schemeClr>
              </a:solidFill>
              <a:ln>
                <a:noFill/>
              </a:ln>
              <a:effectLst>
                <a:outerShdw dist="53966" dir="2700000" algn="ctr" rotWithShape="0">
                  <a:srgbClr val="808080"/>
                </a:outerShdw>
              </a:effectLst>
              <a:extLst/>
            </p:spPr>
            <p:txBody>
              <a:bodyPr wrap="none" anchor="ctr"/>
              <a:lstStyle/>
              <a:p>
                <a:pPr algn="ctr"/>
                <a:endParaRPr lang="tr-TR" sz="2000" b="1" i="1">
                  <a:latin typeface="Calibri" pitchFamily="34" charset="0"/>
                  <a:ea typeface="MS PGothic" pitchFamily="34" charset="-128"/>
                  <a:cs typeface="Calibri" pitchFamily="34" charset="0"/>
                </a:endParaRPr>
              </a:p>
            </p:txBody>
          </p:sp>
          <p:sp>
            <p:nvSpPr>
              <p:cNvPr id="37" name="Text Box 10"/>
              <p:cNvSpPr txBox="1">
                <a:spLocks noChangeArrowheads="1"/>
              </p:cNvSpPr>
              <p:nvPr/>
            </p:nvSpPr>
            <p:spPr bwMode="auto">
              <a:xfrm>
                <a:off x="2664720" y="3409354"/>
                <a:ext cx="6367262" cy="6155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marL="266700" indent="-2667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1pPr>
                <a:lvl2pPr marL="742950" indent="-28575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2pPr>
                <a:lvl3pPr marL="11430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3pPr>
                <a:lvl4pPr marL="16002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4pPr>
                <a:lvl5pPr marL="20574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9pPr>
              </a:lstStyle>
              <a:p>
                <a:pPr marL="0" indent="0" algn="ctr" eaLnBrk="1" hangingPunct="1">
                  <a:buClr>
                    <a:srgbClr val="000000"/>
                  </a:buClr>
                  <a:buSzPct val="100000"/>
                </a:pPr>
                <a:r>
                  <a:rPr lang="tr-TR" sz="2000" b="1" i="1" dirty="0">
                    <a:latin typeface="Calibri" pitchFamily="34" charset="0"/>
                    <a:ea typeface="Arial Unicode MS" pitchFamily="34" charset="-128"/>
                    <a:cs typeface="Calibri" pitchFamily="34" charset="0"/>
                  </a:rPr>
                  <a:t>Organizasyonla ilgili tedbirler </a:t>
                </a:r>
                <a:endParaRPr lang="tr-TR" sz="2000" b="1" i="1" dirty="0" smtClean="0">
                  <a:latin typeface="Calibri" pitchFamily="34" charset="0"/>
                  <a:ea typeface="Arial Unicode MS" pitchFamily="34" charset="-128"/>
                  <a:cs typeface="Calibri" pitchFamily="34" charset="0"/>
                </a:endParaRPr>
              </a:p>
              <a:p>
                <a:pPr marL="0" indent="0" algn="ctr" eaLnBrk="1" hangingPunct="1">
                  <a:buClr>
                    <a:srgbClr val="000000"/>
                  </a:buClr>
                  <a:buSzPct val="100000"/>
                </a:pPr>
                <a:r>
                  <a:rPr lang="tr-TR" sz="2000" b="1" i="1" dirty="0" smtClean="0">
                    <a:latin typeface="Calibri" pitchFamily="34" charset="0"/>
                    <a:ea typeface="Arial Unicode MS" pitchFamily="34" charset="-128"/>
                    <a:cs typeface="Calibri" pitchFamily="34" charset="0"/>
                  </a:rPr>
                  <a:t>(</a:t>
                </a:r>
                <a:r>
                  <a:rPr lang="tr-TR" sz="2000" b="1" i="1" dirty="0">
                    <a:latin typeface="Calibri" pitchFamily="34" charset="0"/>
                    <a:ea typeface="Arial Unicode MS" pitchFamily="34" charset="-128"/>
                    <a:cs typeface="Calibri" pitchFamily="34" charset="0"/>
                  </a:rPr>
                  <a:t>Risk faktörüyle temas eden kişi </a:t>
                </a:r>
                <a:r>
                  <a:rPr lang="tr-TR" sz="2000" b="1" i="1" dirty="0" smtClean="0">
                    <a:latin typeface="Calibri" pitchFamily="34" charset="0"/>
                    <a:ea typeface="Arial Unicode MS" pitchFamily="34" charset="-128"/>
                    <a:cs typeface="Calibri" pitchFamily="34" charset="0"/>
                  </a:rPr>
                  <a:t>sayısı-süresinin azaltılması</a:t>
                </a:r>
                <a:r>
                  <a:rPr lang="tr-TR" sz="2000" b="1" i="1" dirty="0">
                    <a:latin typeface="Calibri" pitchFamily="34" charset="0"/>
                    <a:ea typeface="Arial Unicode MS" pitchFamily="34" charset="-128"/>
                    <a:cs typeface="Calibri" pitchFamily="34" charset="0"/>
                  </a:rPr>
                  <a:t>)</a:t>
                </a:r>
              </a:p>
            </p:txBody>
          </p:sp>
        </p:grpSp>
      </p:grpSp>
      <p:grpSp>
        <p:nvGrpSpPr>
          <p:cNvPr id="11" name="Grup 10"/>
          <p:cNvGrpSpPr/>
          <p:nvPr/>
        </p:nvGrpSpPr>
        <p:grpSpPr>
          <a:xfrm>
            <a:off x="1220788" y="4237038"/>
            <a:ext cx="7413424" cy="957414"/>
            <a:chOff x="1611313" y="4237038"/>
            <a:chExt cx="7413424" cy="957414"/>
          </a:xfrm>
        </p:grpSpPr>
        <p:pic>
          <p:nvPicPr>
            <p:cNvPr id="34" name="Picture 1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11313" y="4267201"/>
              <a:ext cx="835025" cy="927251"/>
            </a:xfrm>
            <a:prstGeom prst="rect">
              <a:avLst/>
            </a:prstGeom>
            <a:noFill/>
            <a:ln w="25400">
              <a:solidFill>
                <a:schemeClr val="bg1">
                  <a:lumMod val="50000"/>
                </a:schemeClr>
              </a:solidFill>
              <a:round/>
              <a:headEnd/>
              <a:tailEnd/>
            </a:ln>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4" name="Grup 3"/>
            <p:cNvGrpSpPr/>
            <p:nvPr/>
          </p:nvGrpSpPr>
          <p:grpSpPr>
            <a:xfrm>
              <a:off x="2473289" y="4237038"/>
              <a:ext cx="6551448" cy="935037"/>
              <a:chOff x="2641601" y="4303713"/>
              <a:chExt cx="6383136" cy="935037"/>
            </a:xfrm>
          </p:grpSpPr>
          <p:sp>
            <p:nvSpPr>
              <p:cNvPr id="20" name="Rectangle 6"/>
              <p:cNvSpPr>
                <a:spLocks noChangeArrowheads="1"/>
              </p:cNvSpPr>
              <p:nvPr/>
            </p:nvSpPr>
            <p:spPr bwMode="auto">
              <a:xfrm>
                <a:off x="2641601" y="4303713"/>
                <a:ext cx="6383136" cy="935037"/>
              </a:xfrm>
              <a:prstGeom prst="rect">
                <a:avLst/>
              </a:prstGeom>
              <a:solidFill>
                <a:schemeClr val="bg1">
                  <a:lumMod val="85000"/>
                </a:schemeClr>
              </a:solidFill>
              <a:ln>
                <a:noFill/>
              </a:ln>
              <a:effectLst>
                <a:outerShdw dist="53966" dir="2700000" algn="ctr" rotWithShape="0">
                  <a:srgbClr val="808080"/>
                </a:outerShdw>
              </a:effectLst>
              <a:extLst/>
            </p:spPr>
            <p:txBody>
              <a:bodyPr wrap="none" anchor="ctr"/>
              <a:lstStyle/>
              <a:p>
                <a:pPr algn="ctr"/>
                <a:endParaRPr lang="tr-TR" sz="2000" b="1" i="1">
                  <a:latin typeface="Calibri" pitchFamily="34" charset="0"/>
                  <a:ea typeface="MS PGothic" pitchFamily="34" charset="-128"/>
                  <a:cs typeface="Calibri" pitchFamily="34" charset="0"/>
                </a:endParaRPr>
              </a:p>
            </p:txBody>
          </p:sp>
          <p:sp>
            <p:nvSpPr>
              <p:cNvPr id="38" name="Text Box 10"/>
              <p:cNvSpPr txBox="1">
                <a:spLocks noChangeArrowheads="1"/>
              </p:cNvSpPr>
              <p:nvPr/>
            </p:nvSpPr>
            <p:spPr bwMode="auto">
              <a:xfrm>
                <a:off x="2649538" y="4590354"/>
                <a:ext cx="6367262" cy="30777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marL="266700" indent="-2667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1pPr>
                <a:lvl2pPr marL="742950" indent="-28575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2pPr>
                <a:lvl3pPr marL="11430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3pPr>
                <a:lvl4pPr marL="16002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4pPr>
                <a:lvl5pPr marL="20574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9pPr>
              </a:lstStyle>
              <a:p>
                <a:pPr marL="0" indent="0" algn="ctr" eaLnBrk="1" hangingPunct="1">
                  <a:buClr>
                    <a:srgbClr val="000000"/>
                  </a:buClr>
                  <a:buSzPct val="100000"/>
                </a:pPr>
                <a:r>
                  <a:rPr lang="tr-TR" sz="2000" b="1" i="1" dirty="0">
                    <a:latin typeface="Calibri" pitchFamily="34" charset="0"/>
                    <a:ea typeface="Arial Unicode MS" pitchFamily="34" charset="-128"/>
                    <a:cs typeface="Calibri" pitchFamily="34" charset="0"/>
                  </a:rPr>
                  <a:t>Kişisel koruyucu donanımların </a:t>
                </a:r>
                <a:r>
                  <a:rPr lang="tr-TR" sz="2000" b="1" i="1" dirty="0" smtClean="0">
                    <a:latin typeface="Calibri" pitchFamily="34" charset="0"/>
                    <a:ea typeface="Arial Unicode MS" pitchFamily="34" charset="-128"/>
                    <a:cs typeface="Calibri" pitchFamily="34" charset="0"/>
                  </a:rPr>
                  <a:t>(KKD) kullanılması</a:t>
                </a:r>
                <a:endParaRPr lang="en-GB" sz="2000" b="1" i="1" dirty="0">
                  <a:latin typeface="Calibri" pitchFamily="34" charset="0"/>
                  <a:ea typeface="Arial Unicode MS" pitchFamily="34" charset="-128"/>
                  <a:cs typeface="Calibri" pitchFamily="34" charset="0"/>
                </a:endParaRPr>
              </a:p>
            </p:txBody>
          </p:sp>
        </p:grpSp>
      </p:grpSp>
      <p:grpSp>
        <p:nvGrpSpPr>
          <p:cNvPr id="12" name="Grup 11"/>
          <p:cNvGrpSpPr/>
          <p:nvPr/>
        </p:nvGrpSpPr>
        <p:grpSpPr>
          <a:xfrm>
            <a:off x="1230313" y="5307013"/>
            <a:ext cx="7418388" cy="954087"/>
            <a:chOff x="1620838" y="5307013"/>
            <a:chExt cx="7418388" cy="954087"/>
          </a:xfrm>
        </p:grpSpPr>
        <p:pic>
          <p:nvPicPr>
            <p:cNvPr id="35" name="Picture 19"/>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0838" y="5335588"/>
              <a:ext cx="835025" cy="925512"/>
            </a:xfrm>
            <a:prstGeom prst="rect">
              <a:avLst/>
            </a:prstGeom>
            <a:noFill/>
            <a:ln w="25400">
              <a:solidFill>
                <a:schemeClr val="bg1">
                  <a:lumMod val="50000"/>
                </a:schemeClr>
              </a:solidFill>
              <a:round/>
              <a:headEnd/>
              <a:tailEnd/>
            </a:ln>
            <a:effectLst/>
            <a:extLst>
              <a:ext uri="{909E8E84-426E-40DD-AFC4-6F175D3DCCD1}">
                <a14:hiddenFill xmlns:a14="http://schemas.microsoft.com/office/drawing/2010/main">
                  <a:blipFill dpi="0" rotWithShape="0">
                    <a:blip/>
                    <a:srcRect/>
                    <a:stretch>
                      <a:fillRect/>
                    </a:stretch>
                  </a:blip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grpSp>
          <p:nvGrpSpPr>
            <p:cNvPr id="3" name="Grup 2"/>
            <p:cNvGrpSpPr/>
            <p:nvPr/>
          </p:nvGrpSpPr>
          <p:grpSpPr>
            <a:xfrm>
              <a:off x="2489201" y="5307013"/>
              <a:ext cx="6550025" cy="935037"/>
              <a:chOff x="2657476" y="5364163"/>
              <a:chExt cx="6381750" cy="935037"/>
            </a:xfrm>
          </p:grpSpPr>
          <p:sp>
            <p:nvSpPr>
              <p:cNvPr id="21" name="Rectangle 7"/>
              <p:cNvSpPr>
                <a:spLocks noChangeArrowheads="1"/>
              </p:cNvSpPr>
              <p:nvPr/>
            </p:nvSpPr>
            <p:spPr bwMode="auto">
              <a:xfrm>
                <a:off x="2657476" y="5364163"/>
                <a:ext cx="6381750" cy="935037"/>
              </a:xfrm>
              <a:prstGeom prst="rect">
                <a:avLst/>
              </a:prstGeom>
              <a:solidFill>
                <a:schemeClr val="bg1">
                  <a:lumMod val="85000"/>
                </a:schemeClr>
              </a:solidFill>
              <a:ln>
                <a:noFill/>
              </a:ln>
              <a:effectLst>
                <a:outerShdw dist="53966" dir="2700000" algn="ctr" rotWithShape="0">
                  <a:srgbClr val="808080"/>
                </a:outerShdw>
              </a:effectLst>
              <a:extLst/>
            </p:spPr>
            <p:txBody>
              <a:bodyPr wrap="none" anchor="ctr"/>
              <a:lstStyle/>
              <a:p>
                <a:pPr algn="ctr"/>
                <a:endParaRPr lang="tr-TR" sz="2000" b="1" i="1">
                  <a:latin typeface="Calibri" pitchFamily="34" charset="0"/>
                  <a:ea typeface="MS PGothic" pitchFamily="34" charset="-128"/>
                  <a:cs typeface="Calibri" pitchFamily="34" charset="0"/>
                </a:endParaRPr>
              </a:p>
            </p:txBody>
          </p:sp>
          <p:sp>
            <p:nvSpPr>
              <p:cNvPr id="39" name="Text Box 10"/>
              <p:cNvSpPr txBox="1">
                <a:spLocks noChangeArrowheads="1"/>
              </p:cNvSpPr>
              <p:nvPr/>
            </p:nvSpPr>
            <p:spPr bwMode="auto">
              <a:xfrm>
                <a:off x="2657476" y="5523904"/>
                <a:ext cx="6367262" cy="6155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square" lIns="0" tIns="0" rIns="0" bIns="0" anchor="ctr">
                <a:spAutoFit/>
              </a:bodyPr>
              <a:lstStyle>
                <a:lvl1pPr marL="266700" indent="-2667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1pPr>
                <a:lvl2pPr marL="742950" indent="-28575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2pPr>
                <a:lvl3pPr marL="11430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3pPr>
                <a:lvl4pPr marL="16002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4pPr>
                <a:lvl5pPr marL="2057400" indent="-228600" defTabSz="449263" eaLnBrk="0" hangingPunct="0">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5pPr>
                <a:lvl6pPr marL="25146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6pPr>
                <a:lvl7pPr marL="29718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7pPr>
                <a:lvl8pPr marL="34290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8pPr>
                <a:lvl9pPr marL="3886200" indent="-228600" defTabSz="449263" eaLnBrk="0" fontAlgn="base" hangingPunct="0">
                  <a:spcBef>
                    <a:spcPct val="0"/>
                  </a:spcBef>
                  <a:spcAft>
                    <a:spcPct val="0"/>
                  </a:spcAft>
                  <a:tabLst>
                    <a:tab pos="266700" algn="l"/>
                    <a:tab pos="714375" algn="l"/>
                    <a:tab pos="1163638" algn="l"/>
                    <a:tab pos="1612900" algn="l"/>
                    <a:tab pos="2062163" algn="l"/>
                    <a:tab pos="2511425" algn="l"/>
                    <a:tab pos="2960688" algn="l"/>
                    <a:tab pos="3409950" algn="l"/>
                    <a:tab pos="3859213" algn="l"/>
                    <a:tab pos="4308475" algn="l"/>
                    <a:tab pos="4757738" algn="l"/>
                    <a:tab pos="5207000" algn="l"/>
                    <a:tab pos="5656263" algn="l"/>
                    <a:tab pos="6105525" algn="l"/>
                    <a:tab pos="6554788" algn="l"/>
                    <a:tab pos="7004050" algn="l"/>
                    <a:tab pos="7453313" algn="l"/>
                    <a:tab pos="7902575" algn="l"/>
                    <a:tab pos="8351838" algn="l"/>
                    <a:tab pos="8801100" algn="l"/>
                    <a:tab pos="9250363" algn="l"/>
                  </a:tabLst>
                  <a:defRPr>
                    <a:solidFill>
                      <a:schemeClr val="tx1"/>
                    </a:solidFill>
                    <a:latin typeface="Arial" pitchFamily="34" charset="0"/>
                    <a:ea typeface="MS PGothic" pitchFamily="34" charset="-128"/>
                  </a:defRPr>
                </a:lvl9pPr>
              </a:lstStyle>
              <a:p>
                <a:pPr marL="0" indent="0" algn="ctr" eaLnBrk="1" hangingPunct="1">
                  <a:buClr>
                    <a:srgbClr val="000000"/>
                  </a:buClr>
                  <a:buSzPct val="100000"/>
                </a:pPr>
                <a:r>
                  <a:rPr lang="tr-TR" sz="2000" b="1" i="1" dirty="0">
                    <a:latin typeface="Calibri" pitchFamily="34" charset="0"/>
                    <a:ea typeface="Arial Unicode MS" pitchFamily="34" charset="-128"/>
                    <a:cs typeface="Calibri" pitchFamily="34" charset="0"/>
                  </a:rPr>
                  <a:t>Davranışlarla ilgili </a:t>
                </a:r>
                <a:r>
                  <a:rPr lang="tr-TR" sz="2000" b="1" i="1" dirty="0" smtClean="0">
                    <a:latin typeface="Calibri" pitchFamily="34" charset="0"/>
                    <a:ea typeface="Arial Unicode MS" pitchFamily="34" charset="-128"/>
                    <a:cs typeface="Calibri" pitchFamily="34" charset="0"/>
                  </a:rPr>
                  <a:t>tedbirler </a:t>
                </a:r>
              </a:p>
              <a:p>
                <a:pPr marL="0" indent="0" algn="ctr" eaLnBrk="1" hangingPunct="1">
                  <a:buClr>
                    <a:srgbClr val="000000"/>
                  </a:buClr>
                  <a:buSzPct val="100000"/>
                </a:pPr>
                <a:r>
                  <a:rPr lang="tr-TR" sz="2000" b="1" i="1" dirty="0" smtClean="0">
                    <a:latin typeface="Calibri" pitchFamily="34" charset="0"/>
                    <a:ea typeface="Arial Unicode MS" pitchFamily="34" charset="-128"/>
                    <a:cs typeface="Calibri" pitchFamily="34" charset="0"/>
                  </a:rPr>
                  <a:t>(</a:t>
                </a:r>
                <a:r>
                  <a:rPr lang="tr-TR" sz="2000" b="1" i="1" dirty="0">
                    <a:latin typeface="Calibri" pitchFamily="34" charset="0"/>
                    <a:ea typeface="Arial Unicode MS" pitchFamily="34" charset="-128"/>
                    <a:cs typeface="Calibri" pitchFamily="34" charset="0"/>
                  </a:rPr>
                  <a:t>Eğitim)</a:t>
                </a:r>
              </a:p>
            </p:txBody>
          </p:sp>
        </p:grpSp>
      </p:grpSp>
      <p:sp>
        <p:nvSpPr>
          <p:cNvPr id="40"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1330949281"/>
      </p:ext>
    </p:extLst>
  </p:cSld>
  <p:clrMapOvr>
    <a:masterClrMapping/>
  </p:clrMapOvr>
  <p:transition>
    <p:fade/>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graphicFrame>
        <p:nvGraphicFramePr>
          <p:cNvPr id="18" name="Tablo 17"/>
          <p:cNvGraphicFramePr>
            <a:graphicFrameLocks noGrp="1"/>
          </p:cNvGraphicFramePr>
          <p:nvPr>
            <p:extLst>
              <p:ext uri="{D42A27DB-BD31-4B8C-83A1-F6EECF244321}">
                <p14:modId xmlns:p14="http://schemas.microsoft.com/office/powerpoint/2010/main" val="3068590069"/>
              </p:ext>
            </p:extLst>
          </p:nvPr>
        </p:nvGraphicFramePr>
        <p:xfrm>
          <a:off x="213094" y="1058864"/>
          <a:ext cx="8641037" cy="5092476"/>
        </p:xfrm>
        <a:graphic>
          <a:graphicData uri="http://schemas.openxmlformats.org/drawingml/2006/table">
            <a:tbl>
              <a:tblPr firstRow="1" firstCol="1" bandRow="1"/>
              <a:tblGrid>
                <a:gridCol w="322898"/>
                <a:gridCol w="1425567"/>
                <a:gridCol w="322898"/>
                <a:gridCol w="2001793"/>
                <a:gridCol w="4567881"/>
              </a:tblGrid>
              <a:tr h="450928">
                <a:tc>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gridSpan="4">
                  <a:txBody>
                    <a:bodyPr/>
                    <a:lstStyle/>
                    <a:p>
                      <a:pPr algn="ctr">
                        <a:spcAft>
                          <a:spcPts val="0"/>
                        </a:spcAft>
                      </a:pPr>
                      <a:r>
                        <a:rPr lang="tr-TR" sz="2000" b="1" i="1" dirty="0" smtClean="0">
                          <a:solidFill>
                            <a:schemeClr val="bg1"/>
                          </a:solidFill>
                          <a:effectLst/>
                          <a:latin typeface="Cambria" pitchFamily="18" charset="0"/>
                          <a:ea typeface="Times New Roman"/>
                          <a:cs typeface="Times New Roman"/>
                        </a:rPr>
                        <a:t>Risk Kontrolünde</a:t>
                      </a:r>
                      <a:r>
                        <a:rPr lang="tr-TR" sz="2000" b="1" i="1" baseline="0" dirty="0" smtClean="0">
                          <a:solidFill>
                            <a:schemeClr val="bg1"/>
                          </a:solidFill>
                          <a:effectLst/>
                          <a:latin typeface="Cambria" pitchFamily="18" charset="0"/>
                          <a:ea typeface="Times New Roman"/>
                          <a:cs typeface="Times New Roman"/>
                        </a:rPr>
                        <a:t> </a:t>
                      </a:r>
                      <a:r>
                        <a:rPr lang="tr-TR" sz="2000" b="1" i="1" dirty="0" smtClean="0">
                          <a:solidFill>
                            <a:schemeClr val="bg1"/>
                          </a:solidFill>
                          <a:effectLst/>
                          <a:latin typeface="Cambria" pitchFamily="18" charset="0"/>
                          <a:ea typeface="Times New Roman"/>
                          <a:cs typeface="Times New Roman"/>
                        </a:rPr>
                        <a:t>Öncelik  Sıralaması (Hiyerarşisi)</a:t>
                      </a: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pPr algn="ctr">
                        <a:spcAft>
                          <a:spcPts val="0"/>
                        </a:spcAft>
                      </a:pPr>
                      <a:endParaRPr lang="tr-TR" sz="2000" b="1" i="1" dirty="0">
                        <a:solidFill>
                          <a:schemeClr val="bg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75000"/>
                      </a:schemeClr>
                    </a:solidFill>
                  </a:tcPr>
                </a:tc>
                <a:tc hMerge="1">
                  <a:txBody>
                    <a:bodyPr/>
                    <a:lstStyle/>
                    <a:p>
                      <a:endParaRPr lang="tr-TR"/>
                    </a:p>
                  </a:txBody>
                  <a:tcPr/>
                </a:tc>
                <a:tc hMerge="1">
                  <a:txBody>
                    <a:bodyPr/>
                    <a:lstStyle/>
                    <a:p>
                      <a:endParaRPr lang="tr-TR"/>
                    </a:p>
                  </a:txBody>
                  <a:tcPr/>
                </a:tc>
              </a:tr>
              <a:tr h="356728">
                <a:tc>
                  <a:txBody>
                    <a:bodyPr/>
                    <a:lstStyle/>
                    <a:p>
                      <a:pPr algn="ctr">
                        <a:spcAft>
                          <a:spcPts val="0"/>
                        </a:spcAft>
                      </a:pPr>
                      <a:r>
                        <a:rPr lang="tr-TR" sz="2000" b="1" i="1" dirty="0" smtClean="0">
                          <a:solidFill>
                            <a:schemeClr val="tx1"/>
                          </a:solidFill>
                          <a:effectLst/>
                          <a:latin typeface="Cambria" pitchFamily="18" charset="0"/>
                          <a:ea typeface="Times New Roman"/>
                          <a:cs typeface="Times New Roman"/>
                        </a:rPr>
                        <a:t>0</a:t>
                      </a:r>
                      <a:endParaRPr lang="tr-TR" sz="2000" b="1" i="1" dirty="0">
                        <a:solidFill>
                          <a:schemeClr val="tx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40000"/>
                        <a:lumOff val="60000"/>
                      </a:schemeClr>
                    </a:solidFill>
                  </a:tcPr>
                </a:tc>
                <a:tc gridSpan="4">
                  <a:txBody>
                    <a:bodyPr/>
                    <a:lstStyle/>
                    <a:p>
                      <a:pPr algn="ctr">
                        <a:spcAft>
                          <a:spcPts val="0"/>
                        </a:spcAft>
                      </a:pPr>
                      <a:r>
                        <a:rPr lang="tr-TR" sz="2000" b="1" i="1" dirty="0" smtClean="0">
                          <a:solidFill>
                            <a:schemeClr val="tx1"/>
                          </a:solidFill>
                          <a:effectLst/>
                          <a:latin typeface="Cambria" pitchFamily="18" charset="0"/>
                          <a:ea typeface="Times New Roman"/>
                          <a:cs typeface="Times New Roman"/>
                        </a:rPr>
                        <a:t>Üretimin planlanması … dan sonra</a:t>
                      </a:r>
                      <a:endParaRPr lang="tr-TR" sz="2000" b="1" i="1" dirty="0">
                        <a:solidFill>
                          <a:schemeClr val="tx1"/>
                        </a:solidFill>
                        <a:effectLst/>
                        <a:latin typeface="Cambria" pitchFamily="18" charset="0"/>
                        <a:ea typeface="Times New Roman"/>
                        <a:cs typeface="Times New Roman"/>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28575" cap="flat" cmpd="sng" algn="ctr">
                      <a:solidFill>
                        <a:srgbClr val="4F81BD"/>
                      </a:solidFill>
                      <a:prstDash val="solid"/>
                      <a:round/>
                      <a:headEnd type="none" w="med" len="med"/>
                      <a:tailEnd type="none" w="med" len="med"/>
                    </a:lnB>
                    <a:solidFill>
                      <a:schemeClr val="bg2">
                        <a:lumMod val="40000"/>
                        <a:lumOff val="60000"/>
                      </a:schemeClr>
                    </a:solidFill>
                  </a:tcPr>
                </a:tc>
                <a:tc hMerge="1">
                  <a:txBody>
                    <a:bodyPr/>
                    <a:lstStyle/>
                    <a:p>
                      <a:endParaRPr lang="tr-TR"/>
                    </a:p>
                  </a:txBody>
                  <a:tcPr/>
                </a:tc>
                <a:tc hMerge="1">
                  <a:txBody>
                    <a:bodyPr/>
                    <a:lstStyle/>
                    <a:p>
                      <a:endParaRPr lang="tr-TR"/>
                    </a:p>
                  </a:txBody>
                  <a:tcPr/>
                </a:tc>
                <a:tc hMerge="1">
                  <a:txBody>
                    <a:bodyPr/>
                    <a:lstStyle/>
                    <a:p>
                      <a:endParaRPr lang="tr-TR"/>
                    </a:p>
                  </a:txBody>
                  <a:tcPr/>
                </a:tc>
              </a:tr>
              <a:tr h="663846">
                <a:tc rowSpan="2">
                  <a:txBody>
                    <a:bodyPr/>
                    <a:lstStyle/>
                    <a:p>
                      <a:pPr algn="ctr">
                        <a:spcAft>
                          <a:spcPts val="0"/>
                        </a:spcAft>
                      </a:pPr>
                      <a:r>
                        <a:rPr lang="tr-TR" sz="2000" b="1" i="1" dirty="0" smtClean="0">
                          <a:effectLst/>
                          <a:latin typeface="Calibri" pitchFamily="34" charset="0"/>
                          <a:ea typeface="Times New Roman"/>
                          <a:cs typeface="Calibri" pitchFamily="34" charset="0"/>
                        </a:rPr>
                        <a:t>1</a:t>
                      </a:r>
                      <a:endParaRPr lang="tr-TR" sz="20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rowSpan="2">
                  <a:txBody>
                    <a:bodyPr/>
                    <a:lstStyle/>
                    <a:p>
                      <a:pPr algn="ctr">
                        <a:spcAft>
                          <a:spcPts val="0"/>
                        </a:spcAft>
                      </a:pPr>
                      <a:r>
                        <a:rPr lang="tr-TR" sz="2000" b="1" i="1" dirty="0" smtClean="0">
                          <a:effectLst/>
                          <a:latin typeface="Calibri" pitchFamily="34" charset="0"/>
                          <a:ea typeface="Times New Roman"/>
                          <a:cs typeface="Calibri" pitchFamily="34" charset="0"/>
                        </a:rPr>
                        <a:t>Kaynakta </a:t>
                      </a:r>
                    </a:p>
                    <a:p>
                      <a:pPr algn="ctr">
                        <a:spcAft>
                          <a:spcPts val="0"/>
                        </a:spcAft>
                      </a:pPr>
                      <a:r>
                        <a:rPr lang="tr-TR" sz="2000" b="1" i="1" dirty="0" smtClean="0">
                          <a:effectLst/>
                          <a:latin typeface="Calibri" pitchFamily="34" charset="0"/>
                          <a:ea typeface="Times New Roman"/>
                          <a:cs typeface="Calibri" pitchFamily="34" charset="0"/>
                        </a:rPr>
                        <a:t>Koruma</a:t>
                      </a:r>
                      <a:endParaRPr lang="tr-TR" sz="20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0" i="1" dirty="0" smtClean="0">
                          <a:effectLst/>
                          <a:latin typeface="Calibri" pitchFamily="34" charset="0"/>
                          <a:ea typeface="Times New Roman"/>
                          <a:cs typeface="Calibri" pitchFamily="34" charset="0"/>
                        </a:rPr>
                        <a:t>1</a:t>
                      </a:r>
                      <a:endParaRPr lang="tr-TR" sz="20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r>
                        <a:rPr lang="tr-TR" b="1" i="1" dirty="0" smtClean="0">
                          <a:latin typeface="Calibri" pitchFamily="34" charset="0"/>
                          <a:cs typeface="Calibri" pitchFamily="34" charset="0"/>
                        </a:rPr>
                        <a:t>Eliminasyon</a:t>
                      </a:r>
                    </a:p>
                    <a:p>
                      <a:pPr algn="ctr"/>
                      <a:r>
                        <a:rPr lang="tr-TR" sz="1200" b="1" i="1" dirty="0" smtClean="0">
                          <a:latin typeface="Calibri" pitchFamily="34" charset="0"/>
                          <a:cs typeface="Calibri" pitchFamily="34" charset="0"/>
                        </a:rPr>
                        <a:t>(Elimine Etmek)</a:t>
                      </a:r>
                      <a:endParaRPr lang="tr-TR" sz="1200"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800" b="0" i="1" dirty="0" smtClean="0">
                          <a:effectLst/>
                          <a:latin typeface="Calibri" pitchFamily="34" charset="0"/>
                          <a:ea typeface="Times New Roman"/>
                          <a:cs typeface="Calibri" pitchFamily="34" charset="0"/>
                        </a:rPr>
                        <a:t>Riski yüksek olan z</a:t>
                      </a:r>
                      <a:r>
                        <a:rPr lang="tr-TR" sz="1800" b="0" i="1" baseline="0" dirty="0" smtClean="0">
                          <a:effectLst/>
                          <a:latin typeface="Calibri" pitchFamily="34" charset="0"/>
                          <a:ea typeface="Times New Roman"/>
                          <a:cs typeface="Calibri" pitchFamily="34" charset="0"/>
                        </a:rPr>
                        <a:t>ararlı etmenin, kimyasalın, riskin … </a:t>
                      </a:r>
                      <a:r>
                        <a:rPr lang="tr-TR" sz="1800" b="1" i="1" baseline="0" dirty="0" smtClean="0">
                          <a:effectLst/>
                          <a:latin typeface="Calibri" pitchFamily="34" charset="0"/>
                          <a:ea typeface="Times New Roman"/>
                          <a:cs typeface="Calibri" pitchFamily="34" charset="0"/>
                        </a:rPr>
                        <a:t>ortadan kaldırılması</a:t>
                      </a:r>
                      <a:endParaRPr lang="tr-TR" sz="1800" b="1"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28575"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746234">
                <a:tc vMerge="1">
                  <a:txBody>
                    <a:bodyPr/>
                    <a:lstStyle/>
                    <a:p>
                      <a:endParaRPr lang="tr-TR"/>
                    </a:p>
                  </a:txBody>
                  <a:tcPr/>
                </a:tc>
                <a:tc vMerge="1">
                  <a:txBody>
                    <a:bodyPr/>
                    <a:lstStyle/>
                    <a:p>
                      <a:pPr algn="ctr">
                        <a:spcAft>
                          <a:spcPts val="0"/>
                        </a:spcAft>
                      </a:pPr>
                      <a:endParaRPr lang="tr-TR" sz="20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2000" b="0" i="1" dirty="0" smtClean="0">
                          <a:effectLst/>
                          <a:latin typeface="Calibri" pitchFamily="34" charset="0"/>
                          <a:ea typeface="Times New Roman"/>
                          <a:cs typeface="Calibri" pitchFamily="34" charset="0"/>
                        </a:rPr>
                        <a:t>2</a:t>
                      </a:r>
                      <a:endParaRPr lang="tr-TR" sz="20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r>
                        <a:rPr lang="tr-TR" b="1" i="1" dirty="0" smtClean="0">
                          <a:latin typeface="Calibri" pitchFamily="34" charset="0"/>
                          <a:cs typeface="Calibri" pitchFamily="34" charset="0"/>
                        </a:rPr>
                        <a:t>Substitusyon</a:t>
                      </a:r>
                    </a:p>
                    <a:p>
                      <a:pPr algn="ctr"/>
                      <a:r>
                        <a:rPr lang="tr-TR" sz="1200" b="1" i="1" dirty="0" smtClean="0">
                          <a:latin typeface="Calibri" pitchFamily="34" charset="0"/>
                          <a:cs typeface="Calibri" pitchFamily="34" charset="0"/>
                        </a:rPr>
                        <a:t>(Yerine Koyma-İkame Etme</a:t>
                      </a:r>
                      <a:r>
                        <a:rPr lang="tr-TR" sz="1200" b="1" i="1" baseline="0" dirty="0" smtClean="0">
                          <a:latin typeface="Calibri" pitchFamily="34" charset="0"/>
                          <a:cs typeface="Calibri" pitchFamily="34" charset="0"/>
                        </a:rPr>
                        <a:t>- Değiştirme)</a:t>
                      </a:r>
                      <a:endParaRPr lang="tr-TR" sz="1200"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800" b="0" i="1" dirty="0" smtClean="0">
                          <a:effectLst/>
                          <a:latin typeface="Calibri" pitchFamily="34" charset="0"/>
                          <a:ea typeface="Times New Roman"/>
                          <a:cs typeface="Calibri" pitchFamily="34" charset="0"/>
                        </a:rPr>
                        <a:t>Riski yüksek olanın yerine, riski daha düşük bir etmen, makine </a:t>
                      </a:r>
                      <a:r>
                        <a:rPr lang="tr-TR" sz="1800" b="0" i="1" baseline="0" dirty="0" smtClean="0">
                          <a:effectLst/>
                          <a:latin typeface="Calibri" pitchFamily="34" charset="0"/>
                          <a:ea typeface="Times New Roman"/>
                          <a:cs typeface="Calibri" pitchFamily="34" charset="0"/>
                        </a:rPr>
                        <a:t>seçimi, </a:t>
                      </a:r>
                      <a:r>
                        <a:rPr lang="tr-TR" sz="1800" b="1" i="1" baseline="0" dirty="0" smtClean="0">
                          <a:effectLst/>
                          <a:latin typeface="Calibri" pitchFamily="34" charset="0"/>
                          <a:ea typeface="Times New Roman"/>
                          <a:cs typeface="Calibri" pitchFamily="34" charset="0"/>
                        </a:rPr>
                        <a:t>değiştirme</a:t>
                      </a:r>
                      <a:endParaRPr lang="tr-TR" sz="18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676275">
                <a:tc rowSpan="2">
                  <a:txBody>
                    <a:bodyPr/>
                    <a:lstStyle/>
                    <a:p>
                      <a:pPr algn="ctr">
                        <a:spcAft>
                          <a:spcPts val="0"/>
                        </a:spcAft>
                      </a:pPr>
                      <a:r>
                        <a:rPr lang="tr-TR" sz="2000" b="1" i="1" dirty="0" smtClean="0">
                          <a:effectLst/>
                          <a:latin typeface="Calibri" pitchFamily="34" charset="0"/>
                          <a:ea typeface="Times New Roman"/>
                          <a:cs typeface="Calibri" pitchFamily="34" charset="0"/>
                        </a:rPr>
                        <a:t>2</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rowSpan="2">
                  <a:txBody>
                    <a:bodyPr/>
                    <a:lstStyle/>
                    <a:p>
                      <a:pPr algn="ctr">
                        <a:spcAft>
                          <a:spcPts val="0"/>
                        </a:spcAft>
                      </a:pPr>
                      <a:r>
                        <a:rPr lang="tr-TR" sz="2000" b="1" i="1" dirty="0" smtClean="0">
                          <a:effectLst/>
                          <a:latin typeface="Calibri" pitchFamily="34" charset="0"/>
                          <a:ea typeface="Times New Roman"/>
                          <a:cs typeface="Calibri" pitchFamily="34" charset="0"/>
                        </a:rPr>
                        <a:t>Ortamda</a:t>
                      </a:r>
                      <a:r>
                        <a:rPr lang="tr-TR" sz="2000" b="1" i="1" baseline="0" dirty="0" smtClean="0">
                          <a:effectLst/>
                          <a:latin typeface="Calibri" pitchFamily="34" charset="0"/>
                          <a:ea typeface="Times New Roman"/>
                          <a:cs typeface="Calibri" pitchFamily="34" charset="0"/>
                        </a:rPr>
                        <a:t> </a:t>
                      </a:r>
                    </a:p>
                    <a:p>
                      <a:pPr algn="ctr">
                        <a:spcAft>
                          <a:spcPts val="0"/>
                        </a:spcAft>
                      </a:pPr>
                      <a:r>
                        <a:rPr lang="tr-TR" sz="2000" b="1" i="1" baseline="0" dirty="0" smtClean="0">
                          <a:effectLst/>
                          <a:latin typeface="Calibri" pitchFamily="34" charset="0"/>
                          <a:ea typeface="Times New Roman"/>
                          <a:cs typeface="Calibri" pitchFamily="34" charset="0"/>
                        </a:rPr>
                        <a:t>Koruma</a:t>
                      </a:r>
                      <a:endParaRPr lang="tr-TR" sz="20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0" i="1" dirty="0" smtClean="0">
                          <a:effectLst/>
                          <a:latin typeface="Calibri" pitchFamily="34" charset="0"/>
                          <a:ea typeface="Times New Roman"/>
                          <a:cs typeface="Calibri" pitchFamily="34" charset="0"/>
                        </a:rPr>
                        <a:t>3</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r>
                        <a:rPr lang="tr-TR" b="1" i="1" dirty="0" smtClean="0">
                          <a:latin typeface="Calibri" pitchFamily="34" charset="0"/>
                          <a:cs typeface="Calibri" pitchFamily="34" charset="0"/>
                        </a:rPr>
                        <a:t>Tecrit Etme</a:t>
                      </a:r>
                      <a:r>
                        <a:rPr lang="tr-TR" b="1" i="1" baseline="0" dirty="0" smtClean="0">
                          <a:latin typeface="Calibri" pitchFamily="34" charset="0"/>
                          <a:cs typeface="Calibri" pitchFamily="34" charset="0"/>
                        </a:rPr>
                        <a:t> </a:t>
                      </a:r>
                    </a:p>
                    <a:p>
                      <a:pPr algn="ctr"/>
                      <a:r>
                        <a:rPr lang="tr-TR" sz="1200" b="1" i="1" baseline="0" dirty="0" smtClean="0">
                          <a:latin typeface="Calibri" pitchFamily="34" charset="0"/>
                          <a:cs typeface="Calibri" pitchFamily="34" charset="0"/>
                        </a:rPr>
                        <a:t>(</a:t>
                      </a:r>
                      <a:r>
                        <a:rPr lang="tr-TR" sz="1200" b="1" i="1" dirty="0" smtClean="0">
                          <a:latin typeface="Calibri" pitchFamily="34" charset="0"/>
                          <a:cs typeface="Calibri" pitchFamily="34" charset="0"/>
                        </a:rPr>
                        <a:t>Yalıtım-Kontrol-İzolasyon)</a:t>
                      </a:r>
                      <a:endParaRPr lang="tr-TR" sz="1200"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800" b="0" i="1" dirty="0" smtClean="0">
                          <a:effectLst/>
                          <a:latin typeface="Calibri" pitchFamily="34" charset="0"/>
                          <a:ea typeface="Times New Roman"/>
                          <a:cs typeface="Calibri" pitchFamily="34" charset="0"/>
                        </a:rPr>
                        <a:t>Tehlike kaynağı materyal, makina, ekipman veya proses izole edilmelidir  </a:t>
                      </a:r>
                      <a:endParaRPr lang="fi-FI" sz="1800" b="0"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732535">
                <a:tc vMerge="1">
                  <a:txBody>
                    <a:bodyPr/>
                    <a:lstStyle/>
                    <a:p>
                      <a:endParaRPr lang="tr-TR"/>
                    </a:p>
                  </a:txBody>
                  <a:tcPr/>
                </a:tc>
                <a:tc vMerge="1">
                  <a:txBody>
                    <a:bodyPr/>
                    <a:lstStyle/>
                    <a:p>
                      <a:pPr algn="ctr">
                        <a:spcAft>
                          <a:spcPts val="0"/>
                        </a:spcAft>
                      </a:pPr>
                      <a:endParaRPr lang="tr-TR" sz="2000" b="0"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spcAft>
                          <a:spcPts val="0"/>
                        </a:spcAft>
                      </a:pPr>
                      <a:r>
                        <a:rPr lang="tr-TR" sz="2000" b="0" i="1" dirty="0" smtClean="0">
                          <a:effectLst/>
                          <a:latin typeface="Calibri" pitchFamily="34" charset="0"/>
                          <a:ea typeface="Times New Roman"/>
                          <a:cs typeface="Calibri" pitchFamily="34" charset="0"/>
                        </a:rPr>
                        <a:t>4</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algn="ctr"/>
                      <a:r>
                        <a:rPr lang="tr-TR" b="1" i="1" dirty="0" smtClean="0">
                          <a:latin typeface="Calibri" pitchFamily="34" charset="0"/>
                          <a:cs typeface="Calibri" pitchFamily="34" charset="0"/>
                        </a:rPr>
                        <a:t>Yönetsel Önlemler</a:t>
                      </a:r>
                    </a:p>
                    <a:p>
                      <a:pPr algn="ctr"/>
                      <a:r>
                        <a:rPr lang="tr-TR" b="1" i="1" dirty="0" smtClean="0">
                          <a:latin typeface="Calibri" pitchFamily="34" charset="0"/>
                          <a:cs typeface="Calibri" pitchFamily="34" charset="0"/>
                        </a:rPr>
                        <a:t>(proses-süreç)</a:t>
                      </a:r>
                      <a:endParaRPr lang="tr-TR"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c>
                  <a:txBody>
                    <a:bodyPr/>
                    <a:lstStyle/>
                    <a:p>
                      <a:pPr lvl="0" algn="ctr">
                        <a:spcAft>
                          <a:spcPts val="0"/>
                        </a:spcAft>
                      </a:pPr>
                      <a:r>
                        <a:rPr lang="tr-TR" sz="1800" b="0" i="1" dirty="0" smtClean="0">
                          <a:effectLst/>
                          <a:latin typeface="Calibri" pitchFamily="34" charset="0"/>
                          <a:ea typeface="Times New Roman"/>
                          <a:cs typeface="Calibri" pitchFamily="34" charset="0"/>
                        </a:rPr>
                        <a:t>Kurallar-politikalar (süre kısıtlaması, eşik değer, işaretlemeler, …)</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tcPr>
                </a:tc>
              </a:tr>
              <a:tr h="732965">
                <a:tc rowSpan="2">
                  <a:txBody>
                    <a:bodyPr/>
                    <a:lstStyle/>
                    <a:p>
                      <a:pPr algn="ctr">
                        <a:spcAft>
                          <a:spcPts val="0"/>
                        </a:spcAft>
                      </a:pPr>
                      <a:r>
                        <a:rPr lang="tr-TR" sz="2000" b="1" i="1" dirty="0" smtClean="0">
                          <a:effectLst/>
                          <a:latin typeface="Calibri" pitchFamily="34" charset="0"/>
                          <a:ea typeface="Times New Roman"/>
                          <a:cs typeface="Calibri" pitchFamily="34" charset="0"/>
                        </a:rPr>
                        <a:t>3</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rowSpan="2">
                  <a:txBody>
                    <a:bodyPr/>
                    <a:lstStyle/>
                    <a:p>
                      <a:pPr algn="ctr">
                        <a:spcAft>
                          <a:spcPts val="0"/>
                        </a:spcAft>
                      </a:pPr>
                      <a:r>
                        <a:rPr lang="tr-TR" sz="2000" b="1" i="1" dirty="0" smtClean="0">
                          <a:effectLst/>
                          <a:latin typeface="Calibri" pitchFamily="34" charset="0"/>
                          <a:ea typeface="Times New Roman"/>
                          <a:cs typeface="Calibri" pitchFamily="34" charset="0"/>
                        </a:rPr>
                        <a:t>Kişide </a:t>
                      </a:r>
                    </a:p>
                    <a:p>
                      <a:pPr algn="ctr">
                        <a:spcAft>
                          <a:spcPts val="0"/>
                        </a:spcAft>
                      </a:pPr>
                      <a:r>
                        <a:rPr lang="tr-TR" sz="2000" b="1" i="1" dirty="0" smtClean="0">
                          <a:effectLst/>
                          <a:latin typeface="Calibri" pitchFamily="34" charset="0"/>
                          <a:ea typeface="Times New Roman"/>
                          <a:cs typeface="Calibri" pitchFamily="34" charset="0"/>
                        </a:rPr>
                        <a:t>Koruma</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0" i="1" dirty="0" smtClean="0">
                          <a:effectLst/>
                          <a:latin typeface="Calibri" pitchFamily="34" charset="0"/>
                          <a:ea typeface="Times New Roman"/>
                          <a:cs typeface="Calibri" pitchFamily="34" charset="0"/>
                        </a:rPr>
                        <a:t>5</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r>
                        <a:rPr lang="tr-TR" b="1" i="1" dirty="0" smtClean="0">
                          <a:latin typeface="Calibri" pitchFamily="34" charset="0"/>
                          <a:cs typeface="Calibri" pitchFamily="34" charset="0"/>
                        </a:rPr>
                        <a:t>Toplu </a:t>
                      </a:r>
                    </a:p>
                    <a:p>
                      <a:pPr algn="ctr"/>
                      <a:r>
                        <a:rPr lang="tr-TR" b="1" i="1" dirty="0" smtClean="0">
                          <a:latin typeface="Calibri" pitchFamily="34" charset="0"/>
                          <a:cs typeface="Calibri" pitchFamily="34" charset="0"/>
                        </a:rPr>
                        <a:t>Önleme</a:t>
                      </a:r>
                      <a:r>
                        <a:rPr lang="tr-TR" b="1" i="1" baseline="0" dirty="0" smtClean="0">
                          <a:latin typeface="Calibri" pitchFamily="34" charset="0"/>
                          <a:cs typeface="Calibri" pitchFamily="34" charset="0"/>
                        </a:rPr>
                        <a:t> </a:t>
                      </a:r>
                      <a:r>
                        <a:rPr lang="tr-TR" b="1" i="1" dirty="0" smtClean="0">
                          <a:latin typeface="Calibri" pitchFamily="34" charset="0"/>
                          <a:cs typeface="Calibri" pitchFamily="34" charset="0"/>
                        </a:rPr>
                        <a:t>(Koruma)</a:t>
                      </a:r>
                      <a:endParaRPr lang="tr-TR"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800" b="1" i="1" dirty="0" smtClean="0">
                          <a:effectLst/>
                          <a:latin typeface="Calibri" pitchFamily="34" charset="0"/>
                          <a:ea typeface="Times New Roman"/>
                          <a:cs typeface="Calibri" pitchFamily="34" charset="0"/>
                        </a:rPr>
                        <a:t>Öncelikle toplu koruma</a:t>
                      </a:r>
                      <a:r>
                        <a:rPr lang="tr-TR" sz="1800" b="0" i="1" dirty="0" smtClean="0">
                          <a:effectLst/>
                          <a:latin typeface="Calibri" pitchFamily="34" charset="0"/>
                          <a:ea typeface="Times New Roman"/>
                          <a:cs typeface="Calibri" pitchFamily="34" charset="0"/>
                        </a:rPr>
                        <a:t> yapılmalıdır.</a:t>
                      </a:r>
                      <a:endParaRPr lang="tr-TR" sz="1800" b="0" i="1" dirty="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r h="732965">
                <a:tc vMerge="1">
                  <a:txBody>
                    <a:bodyPr/>
                    <a:lstStyle/>
                    <a:p>
                      <a:pPr algn="ctr">
                        <a:spcAft>
                          <a:spcPts val="0"/>
                        </a:spcAft>
                      </a:pPr>
                      <a:endParaRPr lang="tr-TR" sz="20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vMerge="1">
                  <a:txBody>
                    <a:bodyPr/>
                    <a:lstStyle/>
                    <a:p>
                      <a:pPr algn="ctr">
                        <a:spcAft>
                          <a:spcPts val="0"/>
                        </a:spcAft>
                      </a:pPr>
                      <a:endParaRPr lang="tr-TR" sz="2000" b="1"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spcAft>
                          <a:spcPts val="0"/>
                        </a:spcAft>
                      </a:pPr>
                      <a:r>
                        <a:rPr lang="tr-TR" sz="2000" b="0" i="1" dirty="0" smtClean="0">
                          <a:effectLst/>
                          <a:latin typeface="Calibri" pitchFamily="34" charset="0"/>
                          <a:ea typeface="Times New Roman"/>
                          <a:cs typeface="Calibri" pitchFamily="34" charset="0"/>
                        </a:rPr>
                        <a:t>6</a:t>
                      </a: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algn="ctr"/>
                      <a:r>
                        <a:rPr lang="tr-TR" b="1" i="1" dirty="0" smtClean="0">
                          <a:latin typeface="Calibri" pitchFamily="34" charset="0"/>
                          <a:cs typeface="Calibri" pitchFamily="34" charset="0"/>
                        </a:rPr>
                        <a:t>Bireysel Önleme</a:t>
                      </a:r>
                      <a:endParaRPr lang="tr-TR" b="1" i="1" dirty="0">
                        <a:latin typeface="Calibri" pitchFamily="34" charset="0"/>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c>
                  <a:txBody>
                    <a:bodyPr/>
                    <a:lstStyle/>
                    <a:p>
                      <a:pPr lvl="0" algn="ctr">
                        <a:spcAft>
                          <a:spcPts val="0"/>
                        </a:spcAft>
                      </a:pPr>
                      <a:r>
                        <a:rPr lang="tr-TR" sz="1800" b="0" i="1" dirty="0" smtClean="0">
                          <a:effectLst/>
                          <a:latin typeface="Calibri" pitchFamily="34" charset="0"/>
                          <a:ea typeface="Times New Roman"/>
                          <a:cs typeface="Calibri" pitchFamily="34" charset="0"/>
                        </a:rPr>
                        <a:t>Risk engellenemiyorsa daha sonra </a:t>
                      </a:r>
                      <a:r>
                        <a:rPr lang="tr-TR" sz="1800" b="1" i="1" dirty="0" smtClean="0">
                          <a:effectLst/>
                          <a:latin typeface="Calibri" pitchFamily="34" charset="0"/>
                          <a:ea typeface="Times New Roman"/>
                          <a:cs typeface="Calibri" pitchFamily="34" charset="0"/>
                        </a:rPr>
                        <a:t>bireysel koruma</a:t>
                      </a:r>
                      <a:r>
                        <a:rPr lang="tr-TR" sz="1800" b="0" i="1" dirty="0" smtClean="0">
                          <a:effectLst/>
                          <a:latin typeface="Calibri" pitchFamily="34" charset="0"/>
                          <a:ea typeface="Times New Roman"/>
                          <a:cs typeface="Calibri" pitchFamily="34" charset="0"/>
                        </a:rPr>
                        <a:t> (KKD)…)</a:t>
                      </a:r>
                      <a:r>
                        <a:rPr lang="tr-TR" sz="1800" b="0" i="1" baseline="0" dirty="0" smtClean="0">
                          <a:effectLst/>
                          <a:latin typeface="Calibri" pitchFamily="34" charset="0"/>
                          <a:ea typeface="Times New Roman"/>
                          <a:cs typeface="Calibri" pitchFamily="34" charset="0"/>
                        </a:rPr>
                        <a:t> yapılmalıdır.</a:t>
                      </a:r>
                      <a:endParaRPr lang="tr-TR" sz="1800" b="0" i="1" dirty="0" smtClean="0">
                        <a:effectLst/>
                        <a:latin typeface="Calibri" pitchFamily="34" charset="0"/>
                        <a:ea typeface="Times New Roman"/>
                        <a:cs typeface="Calibri" pitchFamily="34" charset="0"/>
                      </a:endParaRPr>
                    </a:p>
                  </a:txBody>
                  <a:tcPr marL="68580" marR="68580" marT="0" marB="0" anchor="ctr">
                    <a:lnL w="12700" cap="flat" cmpd="sng" algn="ctr">
                      <a:solidFill>
                        <a:srgbClr val="4F81BD"/>
                      </a:solidFill>
                      <a:prstDash val="solid"/>
                      <a:round/>
                      <a:headEnd type="none" w="med" len="med"/>
                      <a:tailEnd type="none" w="med" len="med"/>
                    </a:lnL>
                    <a:lnR w="12700" cap="flat" cmpd="sng" algn="ctr">
                      <a:solidFill>
                        <a:srgbClr val="4F81BD"/>
                      </a:solidFill>
                      <a:prstDash val="solid"/>
                      <a:round/>
                      <a:headEnd type="none" w="med" len="med"/>
                      <a:tailEnd type="none" w="med" len="med"/>
                    </a:lnR>
                    <a:lnT w="12700" cap="flat" cmpd="sng" algn="ctr">
                      <a:solidFill>
                        <a:srgbClr val="4F81BD"/>
                      </a:solidFill>
                      <a:prstDash val="solid"/>
                      <a:round/>
                      <a:headEnd type="none" w="med" len="med"/>
                      <a:tailEnd type="none" w="med" len="med"/>
                    </a:lnT>
                    <a:lnB w="12700" cap="flat" cmpd="sng" algn="ctr">
                      <a:solidFill>
                        <a:srgbClr val="4F81BD"/>
                      </a:solidFill>
                      <a:prstDash val="solid"/>
                      <a:round/>
                      <a:headEnd type="none" w="med" len="med"/>
                      <a:tailEnd type="none" w="med" len="med"/>
                    </a:lnB>
                    <a:solidFill>
                      <a:srgbClr val="D3DFEE"/>
                    </a:solidFill>
                  </a:tcPr>
                </a:tc>
              </a:tr>
            </a:tbl>
          </a:graphicData>
        </a:graphic>
      </p:graphicFrame>
      <p:grpSp>
        <p:nvGrpSpPr>
          <p:cNvPr id="19" name="Grup 18"/>
          <p:cNvGrpSpPr/>
          <p:nvPr/>
        </p:nvGrpSpPr>
        <p:grpSpPr>
          <a:xfrm>
            <a:off x="193697" y="6194629"/>
            <a:ext cx="6162416" cy="663371"/>
            <a:chOff x="2644311" y="5451679"/>
            <a:chExt cx="6162416" cy="663371"/>
          </a:xfrm>
        </p:grpSpPr>
        <p:grpSp>
          <p:nvGrpSpPr>
            <p:cNvPr id="20" name="Group 51"/>
            <p:cNvGrpSpPr>
              <a:grpSpLocks/>
            </p:cNvGrpSpPr>
            <p:nvPr/>
          </p:nvGrpSpPr>
          <p:grpSpPr bwMode="auto">
            <a:xfrm>
              <a:off x="2644311" y="5451679"/>
              <a:ext cx="648968" cy="663371"/>
              <a:chOff x="1868" y="1082"/>
              <a:chExt cx="1942" cy="1942"/>
            </a:xfrm>
          </p:grpSpPr>
          <p:sp>
            <p:nvSpPr>
              <p:cNvPr id="22"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4"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6"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8"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9"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30" name="Group 58"/>
              <p:cNvGrpSpPr>
                <a:grpSpLocks noChangeAspect="1"/>
              </p:cNvGrpSpPr>
              <p:nvPr/>
            </p:nvGrpSpPr>
            <p:grpSpPr bwMode="auto">
              <a:xfrm>
                <a:off x="2808" y="2807"/>
                <a:ext cx="62" cy="63"/>
                <a:chOff x="1684" y="2400"/>
                <a:chExt cx="41" cy="41"/>
              </a:xfrm>
            </p:grpSpPr>
            <p:sp>
              <p:nvSpPr>
                <p:cNvPr id="35"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6"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1" name="Group 61"/>
              <p:cNvGrpSpPr>
                <a:grpSpLocks noChangeAspect="1"/>
              </p:cNvGrpSpPr>
              <p:nvPr/>
            </p:nvGrpSpPr>
            <p:grpSpPr bwMode="auto">
              <a:xfrm>
                <a:off x="2808" y="1211"/>
                <a:ext cx="62" cy="63"/>
                <a:chOff x="1684" y="2400"/>
                <a:chExt cx="41" cy="41"/>
              </a:xfrm>
            </p:grpSpPr>
            <p:sp>
              <p:nvSpPr>
                <p:cNvPr id="33"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4"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2"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1"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Sıralama / İçerik / Öncelik / Olumlu-Olumsuz (!!!!!!!!!!!!!!!)  </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811424487"/>
      </p:ext>
    </p:extLst>
  </p:cSld>
  <p:clrMapOvr>
    <a:masterClrMapping/>
  </p:clrMapOvr>
  <p:transition>
    <p:fade/>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KAYNAKTA KORUMA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2000" i="1" dirty="0" smtClean="0">
              <a:solidFill>
                <a:srgbClr val="000000"/>
              </a:solidFill>
              <a:latin typeface="Calibri" pitchFamily="34" charset="0"/>
              <a:cs typeface="Calibri" pitchFamily="34" charset="0"/>
            </a:endParaRPr>
          </a:p>
          <a:p>
            <a:pPr>
              <a:spcAft>
                <a:spcPts val="0"/>
              </a:spcAft>
              <a:buClr>
                <a:srgbClr val="292929"/>
              </a:buClr>
              <a:defRPr/>
            </a:pPr>
            <a:r>
              <a:rPr lang="fi-FI" sz="2000" i="1" dirty="0" smtClean="0">
                <a:solidFill>
                  <a:srgbClr val="000000"/>
                </a:solidFill>
                <a:latin typeface="Calibri" pitchFamily="34" charset="0"/>
                <a:cs typeface="Calibri" pitchFamily="34" charset="0"/>
              </a:rPr>
              <a:t>Riskin </a:t>
            </a:r>
            <a:r>
              <a:rPr lang="fi-FI" sz="2000" i="1" dirty="0">
                <a:solidFill>
                  <a:srgbClr val="000000"/>
                </a:solidFill>
                <a:latin typeface="Calibri" pitchFamily="34" charset="0"/>
                <a:cs typeface="Calibri" pitchFamily="34" charset="0"/>
              </a:rPr>
              <a:t>Ortadan Kaldırılması (Elimine </a:t>
            </a:r>
            <a:r>
              <a:rPr lang="fi-FI" sz="2000" i="1" dirty="0" smtClean="0">
                <a:solidFill>
                  <a:srgbClr val="000000"/>
                </a:solidFill>
                <a:latin typeface="Calibri" pitchFamily="34" charset="0"/>
                <a:cs typeface="Calibri" pitchFamily="34" charset="0"/>
              </a:rPr>
              <a:t>Etmek</a:t>
            </a:r>
            <a:r>
              <a:rPr lang="tr-TR" sz="2000" i="1" dirty="0" smtClean="0">
                <a:solidFill>
                  <a:srgbClr val="000000"/>
                </a:solidFill>
                <a:latin typeface="Calibri" pitchFamily="34" charset="0"/>
                <a:cs typeface="Calibri" pitchFamily="34" charset="0"/>
              </a:rPr>
              <a:t>-Eliminasyon</a:t>
            </a:r>
            <a:r>
              <a:rPr lang="fi-FI" sz="2000" i="1" dirty="0" smtClean="0">
                <a:solidFill>
                  <a:srgbClr val="000000"/>
                </a:solidFill>
                <a:latin typeface="Calibri" pitchFamily="34" charset="0"/>
                <a:cs typeface="Calibri" pitchFamily="34" charset="0"/>
              </a:rPr>
              <a:t>)</a:t>
            </a:r>
            <a:endParaRPr lang="fi-FI"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Tesis içerisinde yüksek </a:t>
            </a:r>
            <a:r>
              <a:rPr lang="tr-TR" sz="2000" b="1" i="1" dirty="0" smtClean="0">
                <a:solidFill>
                  <a:srgbClr val="000000"/>
                </a:solidFill>
                <a:latin typeface="Calibri" pitchFamily="34" charset="0"/>
                <a:cs typeface="Calibri" pitchFamily="34" charset="0"/>
              </a:rPr>
              <a:t>tehlike </a:t>
            </a:r>
            <a:r>
              <a:rPr lang="tr-TR" sz="2000" b="1" i="1" dirty="0">
                <a:solidFill>
                  <a:srgbClr val="000000"/>
                </a:solidFill>
                <a:latin typeface="Calibri" pitchFamily="34" charset="0"/>
                <a:cs typeface="Calibri" pitchFamily="34" charset="0"/>
              </a:rPr>
              <a:t>taşıyan materyalin, </a:t>
            </a:r>
            <a:r>
              <a:rPr lang="tr-TR" sz="2000" b="1" i="1" dirty="0" smtClean="0">
                <a:solidFill>
                  <a:srgbClr val="000000"/>
                </a:solidFill>
                <a:latin typeface="Calibri" pitchFamily="34" charset="0"/>
                <a:cs typeface="Calibri" pitchFamily="34" charset="0"/>
              </a:rPr>
              <a:t>makinenin </a:t>
            </a:r>
            <a:r>
              <a:rPr lang="tr-TR" sz="2000" b="1" i="1" dirty="0">
                <a:solidFill>
                  <a:srgbClr val="000000"/>
                </a:solidFill>
                <a:latin typeface="Calibri" pitchFamily="34" charset="0"/>
                <a:cs typeface="Calibri" pitchFamily="34" charset="0"/>
              </a:rPr>
              <a:t>veya </a:t>
            </a:r>
            <a:r>
              <a:rPr lang="tr-TR" sz="2000" b="1" i="1" dirty="0" smtClean="0">
                <a:solidFill>
                  <a:srgbClr val="000000"/>
                </a:solidFill>
                <a:latin typeface="Calibri" pitchFamily="34" charset="0"/>
                <a:cs typeface="Calibri" pitchFamily="34" charset="0"/>
              </a:rPr>
              <a:t>prosesin (sürecin) </a:t>
            </a:r>
            <a:r>
              <a:rPr lang="tr-TR" sz="2000" b="1" i="1" dirty="0">
                <a:solidFill>
                  <a:srgbClr val="000000"/>
                </a:solidFill>
                <a:latin typeface="Calibri" pitchFamily="34" charset="0"/>
                <a:cs typeface="Calibri" pitchFamily="34" charset="0"/>
              </a:rPr>
              <a:t>elimine </a:t>
            </a:r>
            <a:r>
              <a:rPr lang="tr-TR" sz="2000" b="1" i="1" dirty="0" smtClean="0">
                <a:solidFill>
                  <a:srgbClr val="000000"/>
                </a:solidFill>
                <a:latin typeface="Calibri" pitchFamily="34" charset="0"/>
                <a:cs typeface="Calibri" pitchFamily="34" charset="0"/>
              </a:rPr>
              <a:t>edilmesi»</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Örneğin</a:t>
            </a:r>
            <a:r>
              <a:rPr lang="tr-TR" sz="2000" i="1" dirty="0">
                <a:solidFill>
                  <a:srgbClr val="000000"/>
                </a:solidFill>
                <a:latin typeface="Calibri" pitchFamily="34" charset="0"/>
                <a:cs typeface="Calibri" pitchFamily="34" charset="0"/>
              </a:rPr>
              <a:t>; Teknolojisi eski olan ve çift el kumanda yada fotosel tertibatı yapılamayan presin kullanımdan kaldırılması.</a:t>
            </a: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2" name="Oval 1"/>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1</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5637659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KAYNAKTA KORUMA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Yerine Koyma–İkame </a:t>
            </a:r>
            <a:r>
              <a:rPr lang="tr-TR" sz="2000" i="1" dirty="0">
                <a:solidFill>
                  <a:srgbClr val="000000"/>
                </a:solidFill>
                <a:latin typeface="Calibri" pitchFamily="34" charset="0"/>
                <a:cs typeface="Calibri" pitchFamily="34" charset="0"/>
              </a:rPr>
              <a:t>Etme (Substitusyon) </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a:t>
            </a:r>
            <a:r>
              <a:rPr lang="tr-TR" sz="2000" b="1" i="1" dirty="0">
                <a:solidFill>
                  <a:srgbClr val="000000"/>
                </a:solidFill>
                <a:latin typeface="Calibri" pitchFamily="34" charset="0"/>
                <a:cs typeface="Calibri" pitchFamily="34" charset="0"/>
              </a:rPr>
              <a:t>Eğer </a:t>
            </a:r>
            <a:r>
              <a:rPr lang="tr-TR" sz="2000" b="1" i="1" dirty="0" smtClean="0">
                <a:solidFill>
                  <a:srgbClr val="000000"/>
                </a:solidFill>
                <a:latin typeface="Calibri" pitchFamily="34" charset="0"/>
                <a:cs typeface="Calibri" pitchFamily="34" charset="0"/>
              </a:rPr>
              <a:t>tehlike (kaynakta) elimine </a:t>
            </a:r>
            <a:r>
              <a:rPr lang="tr-TR" sz="2000" b="1" i="1" dirty="0">
                <a:solidFill>
                  <a:srgbClr val="000000"/>
                </a:solidFill>
                <a:latin typeface="Calibri" pitchFamily="34" charset="0"/>
                <a:cs typeface="Calibri" pitchFamily="34" charset="0"/>
              </a:rPr>
              <a:t>edilemiyorsa, yüksek risk taşıyan materyal, </a:t>
            </a:r>
            <a:r>
              <a:rPr lang="tr-TR" sz="2000" b="1" i="1" dirty="0" smtClean="0">
                <a:solidFill>
                  <a:srgbClr val="000000"/>
                </a:solidFill>
                <a:latin typeface="Calibri" pitchFamily="34" charset="0"/>
                <a:cs typeface="Calibri" pitchFamily="34" charset="0"/>
              </a:rPr>
              <a:t>makine </a:t>
            </a:r>
            <a:r>
              <a:rPr lang="tr-TR" sz="2000" b="1" i="1" dirty="0">
                <a:solidFill>
                  <a:srgbClr val="000000"/>
                </a:solidFill>
                <a:latin typeface="Calibri" pitchFamily="34" charset="0"/>
                <a:cs typeface="Calibri" pitchFamily="34" charset="0"/>
              </a:rPr>
              <a:t>veya proses daha az risk taşıyan ile </a:t>
            </a:r>
            <a:r>
              <a:rPr lang="tr-TR" sz="2000" b="1" i="1" dirty="0" smtClean="0">
                <a:solidFill>
                  <a:srgbClr val="000000"/>
                </a:solidFill>
                <a:latin typeface="Calibri" pitchFamily="34" charset="0"/>
                <a:cs typeface="Calibri" pitchFamily="34" charset="0"/>
              </a:rPr>
              <a:t>değiştirilmeli» </a:t>
            </a: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Örneğin; </a:t>
            </a:r>
            <a:r>
              <a:rPr lang="tr-TR" sz="2000" i="1" dirty="0" smtClean="0">
                <a:solidFill>
                  <a:srgbClr val="000000"/>
                </a:solidFill>
                <a:latin typeface="Calibri" pitchFamily="34" charset="0"/>
                <a:cs typeface="Calibri" pitchFamily="34" charset="0"/>
              </a:rPr>
              <a:t>Proses </a:t>
            </a:r>
            <a:r>
              <a:rPr lang="tr-TR" sz="2000" i="1" dirty="0">
                <a:solidFill>
                  <a:srgbClr val="000000"/>
                </a:solidFill>
                <a:latin typeface="Calibri" pitchFamily="34" charset="0"/>
                <a:cs typeface="Calibri" pitchFamily="34" charset="0"/>
              </a:rPr>
              <a:t>içerisinde kullanılan toksik veya çabuk yanıcı bir çözücünün, toksik olmayan ve parlama noktası yüksek bir çözücü ile değiştirilmesi</a:t>
            </a:r>
            <a:r>
              <a:rPr lang="tr-TR" sz="2000" i="1" dirty="0" smtClean="0">
                <a:solidFill>
                  <a:srgbClr val="000000"/>
                </a:solidFill>
                <a:latin typeface="Calibri" pitchFamily="34" charset="0"/>
                <a:cs typeface="Calibri" pitchFamily="34" charset="0"/>
              </a:rPr>
              <a:t>.</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2</a:t>
            </a:r>
            <a:endParaRPr lang="tr-TR" sz="2800" b="1" dirty="0">
              <a:solidFill>
                <a:srgbClr val="000000"/>
              </a:solidFill>
              <a:latin typeface="Cambria" pitchFamily="18" charset="0"/>
            </a:endParaRPr>
          </a:p>
        </p:txBody>
      </p:sp>
      <p:grpSp>
        <p:nvGrpSpPr>
          <p:cNvPr id="18" name="Grup 17"/>
          <p:cNvGrpSpPr/>
          <p:nvPr/>
        </p:nvGrpSpPr>
        <p:grpSpPr>
          <a:xfrm>
            <a:off x="2657734" y="5427937"/>
            <a:ext cx="6162416" cy="663371"/>
            <a:chOff x="2644311" y="5451679"/>
            <a:chExt cx="6162416" cy="663371"/>
          </a:xfrm>
        </p:grpSpPr>
        <p:grpSp>
          <p:nvGrpSpPr>
            <p:cNvPr id="19" name="Group 51"/>
            <p:cNvGrpSpPr>
              <a:grpSpLocks/>
            </p:cNvGrpSpPr>
            <p:nvPr/>
          </p:nvGrpSpPr>
          <p:grpSpPr bwMode="auto">
            <a:xfrm>
              <a:off x="2644311" y="5451679"/>
              <a:ext cx="648968" cy="663371"/>
              <a:chOff x="1868" y="1082"/>
              <a:chExt cx="1942" cy="1942"/>
            </a:xfrm>
          </p:grpSpPr>
          <p:sp>
            <p:nvSpPr>
              <p:cNvPr id="21" name="Freeform 52"/>
              <p:cNvSpPr>
                <a:spLocks noChangeAspect="1"/>
              </p:cNvSpPr>
              <p:nvPr/>
            </p:nvSpPr>
            <p:spPr bwMode="gray">
              <a:xfrm>
                <a:off x="1868" y="1082"/>
                <a:ext cx="1942" cy="1942"/>
              </a:xfrm>
              <a:custGeom>
                <a:avLst/>
                <a:gdLst>
                  <a:gd name="T0" fmla="*/ 1849 w 1675"/>
                  <a:gd name="T1" fmla="*/ 6343 h 1675"/>
                  <a:gd name="T2" fmla="*/ 0 w 1675"/>
                  <a:gd name="T3" fmla="*/ 4480 h 1675"/>
                  <a:gd name="T4" fmla="*/ 0 w 1675"/>
                  <a:gd name="T5" fmla="*/ 1849 h 1675"/>
                  <a:gd name="T6" fmla="*/ 1849 w 1675"/>
                  <a:gd name="T7" fmla="*/ 0 h 1675"/>
                  <a:gd name="T8" fmla="*/ 4481 w 1675"/>
                  <a:gd name="T9" fmla="*/ 0 h 1675"/>
                  <a:gd name="T10" fmla="*/ 6343 w 1675"/>
                  <a:gd name="T11" fmla="*/ 1849 h 1675"/>
                  <a:gd name="T12" fmla="*/ 6343 w 1675"/>
                  <a:gd name="T13" fmla="*/ 4480 h 1675"/>
                  <a:gd name="T14" fmla="*/ 4481 w 1675"/>
                  <a:gd name="T15" fmla="*/ 6343 h 1675"/>
                  <a:gd name="T16" fmla="*/ 1849 w 1675"/>
                  <a:gd name="T17" fmla="*/ 6343 h 16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75"/>
                  <a:gd name="T28" fmla="*/ 0 h 1675"/>
                  <a:gd name="T29" fmla="*/ 1675 w 1675"/>
                  <a:gd name="T30" fmla="*/ 1675 h 16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75" h="1675">
                    <a:moveTo>
                      <a:pt x="489" y="1675"/>
                    </a:moveTo>
                    <a:lnTo>
                      <a:pt x="0" y="1183"/>
                    </a:lnTo>
                    <a:lnTo>
                      <a:pt x="0" y="489"/>
                    </a:lnTo>
                    <a:lnTo>
                      <a:pt x="489" y="0"/>
                    </a:lnTo>
                    <a:lnTo>
                      <a:pt x="1184" y="0"/>
                    </a:lnTo>
                    <a:lnTo>
                      <a:pt x="1675" y="489"/>
                    </a:lnTo>
                    <a:lnTo>
                      <a:pt x="1675" y="1183"/>
                    </a:lnTo>
                    <a:lnTo>
                      <a:pt x="1184" y="1675"/>
                    </a:lnTo>
                    <a:lnTo>
                      <a:pt x="489" y="1675"/>
                    </a:lnTo>
                    <a:close/>
                  </a:path>
                </a:pathLst>
              </a:custGeom>
              <a:solidFill>
                <a:schemeClr val="bg1"/>
              </a:solidFill>
              <a:ln w="9525">
                <a:solidFill>
                  <a:srgbClr val="C0C0C0"/>
                </a:solidFill>
                <a:miter lim="800000"/>
                <a:headEnd/>
                <a:tailEnd/>
              </a:ln>
            </p:spPr>
            <p:txBody>
              <a:bodyPr/>
              <a:lstStyle/>
              <a:p>
                <a:endParaRPr lang="tr-TR">
                  <a:solidFill>
                    <a:srgbClr val="000000"/>
                  </a:solidFill>
                </a:endParaRPr>
              </a:p>
            </p:txBody>
          </p:sp>
          <p:sp>
            <p:nvSpPr>
              <p:cNvPr id="22" name="Freeform 53"/>
              <p:cNvSpPr>
                <a:spLocks noChangeAspect="1"/>
              </p:cNvSpPr>
              <p:nvPr/>
            </p:nvSpPr>
            <p:spPr bwMode="gray">
              <a:xfrm>
                <a:off x="1914" y="1128"/>
                <a:ext cx="1850" cy="1850"/>
              </a:xfrm>
              <a:custGeom>
                <a:avLst/>
                <a:gdLst>
                  <a:gd name="T0" fmla="*/ 1780 w 1595"/>
                  <a:gd name="T1" fmla="*/ 6060 h 1595"/>
                  <a:gd name="T2" fmla="*/ 0 w 1595"/>
                  <a:gd name="T3" fmla="*/ 4281 h 1595"/>
                  <a:gd name="T4" fmla="*/ 0 w 1595"/>
                  <a:gd name="T5" fmla="*/ 1780 h 1595"/>
                  <a:gd name="T6" fmla="*/ 1780 w 1595"/>
                  <a:gd name="T7" fmla="*/ 0 h 1595"/>
                  <a:gd name="T8" fmla="*/ 4281 w 1595"/>
                  <a:gd name="T9" fmla="*/ 0 h 1595"/>
                  <a:gd name="T10" fmla="*/ 6060 w 1595"/>
                  <a:gd name="T11" fmla="*/ 1780 h 1595"/>
                  <a:gd name="T12" fmla="*/ 6060 w 1595"/>
                  <a:gd name="T13" fmla="*/ 4281 h 1595"/>
                  <a:gd name="T14" fmla="*/ 4281 w 1595"/>
                  <a:gd name="T15" fmla="*/ 6060 h 1595"/>
                  <a:gd name="T16" fmla="*/ 1780 w 1595"/>
                  <a:gd name="T17" fmla="*/ 6060 h 159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95"/>
                  <a:gd name="T28" fmla="*/ 0 h 1595"/>
                  <a:gd name="T29" fmla="*/ 1595 w 1595"/>
                  <a:gd name="T30" fmla="*/ 1595 h 159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95" h="1595">
                    <a:moveTo>
                      <a:pt x="468" y="1595"/>
                    </a:moveTo>
                    <a:lnTo>
                      <a:pt x="0" y="1127"/>
                    </a:lnTo>
                    <a:lnTo>
                      <a:pt x="0" y="468"/>
                    </a:lnTo>
                    <a:lnTo>
                      <a:pt x="468" y="0"/>
                    </a:lnTo>
                    <a:lnTo>
                      <a:pt x="1127" y="0"/>
                    </a:lnTo>
                    <a:lnTo>
                      <a:pt x="1595" y="468"/>
                    </a:lnTo>
                    <a:lnTo>
                      <a:pt x="1595" y="1127"/>
                    </a:lnTo>
                    <a:lnTo>
                      <a:pt x="1127" y="1595"/>
                    </a:lnTo>
                    <a:lnTo>
                      <a:pt x="468" y="1595"/>
                    </a:lnTo>
                    <a:close/>
                  </a:path>
                </a:pathLst>
              </a:custGeom>
              <a:gradFill rotWithShape="1">
                <a:gsLst>
                  <a:gs pos="0">
                    <a:srgbClr val="D60000"/>
                  </a:gs>
                  <a:gs pos="100000">
                    <a:srgbClr val="8A0000"/>
                  </a:gs>
                </a:gsLst>
                <a:lin ang="5400000" scaled="1"/>
              </a:gradFill>
              <a:ln w="9525">
                <a:solidFill>
                  <a:srgbClr val="C0C0C0"/>
                </a:solidFill>
                <a:miter lim="800000"/>
                <a:headEnd/>
                <a:tailEnd/>
              </a:ln>
            </p:spPr>
            <p:txBody>
              <a:bodyPr/>
              <a:lstStyle/>
              <a:p>
                <a:endParaRPr lang="tr-TR">
                  <a:solidFill>
                    <a:srgbClr val="000000"/>
                  </a:solidFill>
                </a:endParaRPr>
              </a:p>
            </p:txBody>
          </p:sp>
          <p:sp>
            <p:nvSpPr>
              <p:cNvPr id="24" name="Freeform 54"/>
              <p:cNvSpPr>
                <a:spLocks noChangeAspect="1"/>
              </p:cNvSpPr>
              <p:nvPr/>
            </p:nvSpPr>
            <p:spPr bwMode="gray">
              <a:xfrm>
                <a:off x="2434" y="1717"/>
                <a:ext cx="334" cy="642"/>
              </a:xfrm>
              <a:custGeom>
                <a:avLst/>
                <a:gdLst>
                  <a:gd name="T0" fmla="*/ 411 w 288"/>
                  <a:gd name="T1" fmla="*/ 2119 h 553"/>
                  <a:gd name="T2" fmla="*/ 411 w 288"/>
                  <a:gd name="T3" fmla="*/ 283 h 553"/>
                  <a:gd name="T4" fmla="*/ 0 w 288"/>
                  <a:gd name="T5" fmla="*/ 283 h 553"/>
                  <a:gd name="T6" fmla="*/ 0 w 288"/>
                  <a:gd name="T7" fmla="*/ 0 h 553"/>
                  <a:gd name="T8" fmla="*/ 1092 w 288"/>
                  <a:gd name="T9" fmla="*/ 0 h 553"/>
                  <a:gd name="T10" fmla="*/ 1092 w 288"/>
                  <a:gd name="T11" fmla="*/ 283 h 553"/>
                  <a:gd name="T12" fmla="*/ 691 w 288"/>
                  <a:gd name="T13" fmla="*/ 283 h 553"/>
                  <a:gd name="T14" fmla="*/ 691 w 288"/>
                  <a:gd name="T15" fmla="*/ 2119 h 553"/>
                  <a:gd name="T16" fmla="*/ 411 w 288"/>
                  <a:gd name="T17" fmla="*/ 2119 h 5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553"/>
                  <a:gd name="T29" fmla="*/ 288 w 288"/>
                  <a:gd name="T30" fmla="*/ 553 h 5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553">
                    <a:moveTo>
                      <a:pt x="109" y="553"/>
                    </a:moveTo>
                    <a:lnTo>
                      <a:pt x="109" y="73"/>
                    </a:lnTo>
                    <a:lnTo>
                      <a:pt x="0" y="73"/>
                    </a:lnTo>
                    <a:lnTo>
                      <a:pt x="0" y="0"/>
                    </a:lnTo>
                    <a:lnTo>
                      <a:pt x="288" y="0"/>
                    </a:lnTo>
                    <a:lnTo>
                      <a:pt x="288" y="73"/>
                    </a:lnTo>
                    <a:lnTo>
                      <a:pt x="182" y="73"/>
                    </a:lnTo>
                    <a:lnTo>
                      <a:pt x="182" y="553"/>
                    </a:lnTo>
                    <a:lnTo>
                      <a:pt x="109" y="553"/>
                    </a:lnTo>
                    <a:close/>
                  </a:path>
                </a:pathLst>
              </a:custGeom>
              <a:solidFill>
                <a:schemeClr val="bg1"/>
              </a:solidFill>
              <a:ln w="14288">
                <a:noFill/>
                <a:miter lim="800000"/>
                <a:headEnd/>
                <a:tailEnd/>
              </a:ln>
            </p:spPr>
            <p:txBody>
              <a:bodyPr/>
              <a:lstStyle/>
              <a:p>
                <a:endParaRPr lang="tr-TR">
                  <a:solidFill>
                    <a:srgbClr val="000000"/>
                  </a:solidFill>
                </a:endParaRPr>
              </a:p>
            </p:txBody>
          </p:sp>
          <p:sp>
            <p:nvSpPr>
              <p:cNvPr id="26" name="Freeform 55"/>
              <p:cNvSpPr>
                <a:spLocks noChangeAspect="1"/>
              </p:cNvSpPr>
              <p:nvPr/>
            </p:nvSpPr>
            <p:spPr bwMode="gray">
              <a:xfrm>
                <a:off x="2007" y="1709"/>
                <a:ext cx="384" cy="657"/>
              </a:xfrm>
              <a:custGeom>
                <a:avLst/>
                <a:gdLst>
                  <a:gd name="T0" fmla="*/ 897156 w 140"/>
                  <a:gd name="T1" fmla="*/ 510544 h 240"/>
                  <a:gd name="T2" fmla="*/ 1194761 w 140"/>
                  <a:gd name="T3" fmla="*/ 510544 h 240"/>
                  <a:gd name="T4" fmla="*/ 650611 w 140"/>
                  <a:gd name="T5" fmla="*/ 0 h 240"/>
                  <a:gd name="T6" fmla="*/ 150720 w 140"/>
                  <a:gd name="T7" fmla="*/ 510544 h 240"/>
                  <a:gd name="T8" fmla="*/ 737091 w 140"/>
                  <a:gd name="T9" fmla="*/ 1147601 h 240"/>
                  <a:gd name="T10" fmla="*/ 897156 w 140"/>
                  <a:gd name="T11" fmla="*/ 1485234 h 240"/>
                  <a:gd name="T12" fmla="*/ 605170 w 140"/>
                  <a:gd name="T13" fmla="*/ 1788256 h 240"/>
                  <a:gd name="T14" fmla="*/ 317639 w 140"/>
                  <a:gd name="T15" fmla="*/ 1441415 h 240"/>
                  <a:gd name="T16" fmla="*/ 51566 w 140"/>
                  <a:gd name="T17" fmla="*/ 1441415 h 240"/>
                  <a:gd name="T18" fmla="*/ 599100 w 140"/>
                  <a:gd name="T19" fmla="*/ 2072649 h 240"/>
                  <a:gd name="T20" fmla="*/ 1178625 w 140"/>
                  <a:gd name="T21" fmla="*/ 1459572 h 240"/>
                  <a:gd name="T22" fmla="*/ 790642 w 140"/>
                  <a:gd name="T23" fmla="*/ 854776 h 240"/>
                  <a:gd name="T24" fmla="*/ 439035 w 140"/>
                  <a:gd name="T25" fmla="*/ 510544 h 240"/>
                  <a:gd name="T26" fmla="*/ 650611 w 140"/>
                  <a:gd name="T27" fmla="*/ 268560 h 240"/>
                  <a:gd name="T28" fmla="*/ 897156 w 140"/>
                  <a:gd name="T29" fmla="*/ 510544 h 2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40"/>
                  <a:gd name="T46" fmla="*/ 0 h 240"/>
                  <a:gd name="T47" fmla="*/ 140 w 140"/>
                  <a:gd name="T48" fmla="*/ 240 h 2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40" h="240">
                    <a:moveTo>
                      <a:pt x="102" y="59"/>
                    </a:moveTo>
                    <a:cubicBezTo>
                      <a:pt x="136" y="59"/>
                      <a:pt x="136" y="59"/>
                      <a:pt x="136" y="59"/>
                    </a:cubicBezTo>
                    <a:cubicBezTo>
                      <a:pt x="136" y="59"/>
                      <a:pt x="137" y="0"/>
                      <a:pt x="74" y="0"/>
                    </a:cubicBezTo>
                    <a:cubicBezTo>
                      <a:pt x="11" y="0"/>
                      <a:pt x="17" y="59"/>
                      <a:pt x="17" y="59"/>
                    </a:cubicBezTo>
                    <a:cubicBezTo>
                      <a:pt x="17" y="107"/>
                      <a:pt x="57" y="108"/>
                      <a:pt x="84" y="133"/>
                    </a:cubicBezTo>
                    <a:cubicBezTo>
                      <a:pt x="91" y="139"/>
                      <a:pt x="102" y="146"/>
                      <a:pt x="102" y="172"/>
                    </a:cubicBezTo>
                    <a:cubicBezTo>
                      <a:pt x="103" y="198"/>
                      <a:pt x="84" y="207"/>
                      <a:pt x="69" y="207"/>
                    </a:cubicBezTo>
                    <a:cubicBezTo>
                      <a:pt x="54" y="207"/>
                      <a:pt x="36" y="200"/>
                      <a:pt x="36" y="167"/>
                    </a:cubicBezTo>
                    <a:cubicBezTo>
                      <a:pt x="6" y="167"/>
                      <a:pt x="6" y="167"/>
                      <a:pt x="6" y="167"/>
                    </a:cubicBezTo>
                    <a:cubicBezTo>
                      <a:pt x="6" y="167"/>
                      <a:pt x="0" y="240"/>
                      <a:pt x="68" y="240"/>
                    </a:cubicBezTo>
                    <a:cubicBezTo>
                      <a:pt x="136" y="240"/>
                      <a:pt x="134" y="181"/>
                      <a:pt x="134" y="169"/>
                    </a:cubicBezTo>
                    <a:cubicBezTo>
                      <a:pt x="134" y="158"/>
                      <a:pt x="140" y="130"/>
                      <a:pt x="90" y="99"/>
                    </a:cubicBezTo>
                    <a:cubicBezTo>
                      <a:pt x="66" y="85"/>
                      <a:pt x="50" y="77"/>
                      <a:pt x="50" y="59"/>
                    </a:cubicBezTo>
                    <a:cubicBezTo>
                      <a:pt x="50" y="42"/>
                      <a:pt x="62" y="31"/>
                      <a:pt x="74" y="31"/>
                    </a:cubicBezTo>
                    <a:cubicBezTo>
                      <a:pt x="86" y="31"/>
                      <a:pt x="102" y="36"/>
                      <a:pt x="102" y="59"/>
                    </a:cubicBezTo>
                    <a:close/>
                  </a:path>
                </a:pathLst>
              </a:custGeom>
              <a:solidFill>
                <a:schemeClr val="bg1"/>
              </a:solidFill>
              <a:ln w="14288">
                <a:noFill/>
                <a:miter lim="800000"/>
                <a:headEnd/>
                <a:tailEnd/>
              </a:ln>
            </p:spPr>
            <p:txBody>
              <a:bodyPr/>
              <a:lstStyle/>
              <a:p>
                <a:endParaRPr lang="tr-TR">
                  <a:solidFill>
                    <a:srgbClr val="000000"/>
                  </a:solidFill>
                </a:endParaRPr>
              </a:p>
            </p:txBody>
          </p:sp>
          <p:sp>
            <p:nvSpPr>
              <p:cNvPr id="27" name="Freeform 56"/>
              <p:cNvSpPr>
                <a:spLocks noChangeAspect="1" noEditPoints="1"/>
              </p:cNvSpPr>
              <p:nvPr/>
            </p:nvSpPr>
            <p:spPr bwMode="gray">
              <a:xfrm>
                <a:off x="3312" y="1720"/>
                <a:ext cx="347" cy="657"/>
              </a:xfrm>
              <a:custGeom>
                <a:avLst/>
                <a:gdLst>
                  <a:gd name="T0" fmla="*/ 1200058 w 124"/>
                  <a:gd name="T1" fmla="*/ 251811 h 234"/>
                  <a:gd name="T2" fmla="*/ 959489 w 124"/>
                  <a:gd name="T3" fmla="*/ 30390 h 234"/>
                  <a:gd name="T4" fmla="*/ 549827 w 124"/>
                  <a:gd name="T5" fmla="*/ 0 h 234"/>
                  <a:gd name="T6" fmla="*/ 0 w 124"/>
                  <a:gd name="T7" fmla="*/ 0 h 234"/>
                  <a:gd name="T8" fmla="*/ 0 w 124"/>
                  <a:gd name="T9" fmla="*/ 2537646 h 234"/>
                  <a:gd name="T10" fmla="*/ 345259 w 124"/>
                  <a:gd name="T11" fmla="*/ 2537646 h 234"/>
                  <a:gd name="T12" fmla="*/ 345259 w 124"/>
                  <a:gd name="T13" fmla="*/ 1386438 h 234"/>
                  <a:gd name="T14" fmla="*/ 568537 w 124"/>
                  <a:gd name="T15" fmla="*/ 1386438 h 234"/>
                  <a:gd name="T16" fmla="*/ 924470 w 124"/>
                  <a:gd name="T17" fmla="*/ 1356048 h 234"/>
                  <a:gd name="T18" fmla="*/ 1106046 w 124"/>
                  <a:gd name="T19" fmla="*/ 1258528 h 234"/>
                  <a:gd name="T20" fmla="*/ 1240402 w 124"/>
                  <a:gd name="T21" fmla="*/ 1031706 h 234"/>
                  <a:gd name="T22" fmla="*/ 1304717 w 124"/>
                  <a:gd name="T23" fmla="*/ 683460 h 234"/>
                  <a:gd name="T24" fmla="*/ 1200058 w 124"/>
                  <a:gd name="T25" fmla="*/ 251811 h 234"/>
                  <a:gd name="T26" fmla="*/ 819785 w 124"/>
                  <a:gd name="T27" fmla="*/ 1062032 h 234"/>
                  <a:gd name="T28" fmla="*/ 326544 w 124"/>
                  <a:gd name="T29" fmla="*/ 1062032 h 234"/>
                  <a:gd name="T30" fmla="*/ 326544 w 124"/>
                  <a:gd name="T31" fmla="*/ 335522 h 234"/>
                  <a:gd name="T32" fmla="*/ 801069 w 124"/>
                  <a:gd name="T33" fmla="*/ 335522 h 234"/>
                  <a:gd name="T34" fmla="*/ 999763 w 124"/>
                  <a:gd name="T35" fmla="*/ 707008 h 234"/>
                  <a:gd name="T36" fmla="*/ 819785 w 124"/>
                  <a:gd name="T37" fmla="*/ 1062032 h 23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4"/>
                  <a:gd name="T58" fmla="*/ 0 h 234"/>
                  <a:gd name="T59" fmla="*/ 124 w 124"/>
                  <a:gd name="T60" fmla="*/ 234 h 23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4" h="234">
                    <a:moveTo>
                      <a:pt x="114" y="23"/>
                    </a:moveTo>
                    <a:cubicBezTo>
                      <a:pt x="108" y="13"/>
                      <a:pt x="100" y="6"/>
                      <a:pt x="91" y="3"/>
                    </a:cubicBezTo>
                    <a:cubicBezTo>
                      <a:pt x="85" y="1"/>
                      <a:pt x="72" y="0"/>
                      <a:pt x="52" y="0"/>
                    </a:cubicBezTo>
                    <a:cubicBezTo>
                      <a:pt x="0" y="0"/>
                      <a:pt x="0" y="0"/>
                      <a:pt x="0" y="0"/>
                    </a:cubicBezTo>
                    <a:cubicBezTo>
                      <a:pt x="0" y="234"/>
                      <a:pt x="0" y="234"/>
                      <a:pt x="0" y="234"/>
                    </a:cubicBezTo>
                    <a:cubicBezTo>
                      <a:pt x="33" y="234"/>
                      <a:pt x="33" y="234"/>
                      <a:pt x="33" y="234"/>
                    </a:cubicBezTo>
                    <a:cubicBezTo>
                      <a:pt x="33" y="128"/>
                      <a:pt x="33" y="128"/>
                      <a:pt x="33" y="128"/>
                    </a:cubicBezTo>
                    <a:cubicBezTo>
                      <a:pt x="54" y="128"/>
                      <a:pt x="54" y="128"/>
                      <a:pt x="54" y="128"/>
                    </a:cubicBezTo>
                    <a:cubicBezTo>
                      <a:pt x="69" y="128"/>
                      <a:pt x="80" y="127"/>
                      <a:pt x="88" y="125"/>
                    </a:cubicBezTo>
                    <a:cubicBezTo>
                      <a:pt x="93" y="124"/>
                      <a:pt x="99" y="121"/>
                      <a:pt x="105" y="116"/>
                    </a:cubicBezTo>
                    <a:cubicBezTo>
                      <a:pt x="110" y="111"/>
                      <a:pt x="115" y="104"/>
                      <a:pt x="118" y="95"/>
                    </a:cubicBezTo>
                    <a:cubicBezTo>
                      <a:pt x="122" y="87"/>
                      <a:pt x="124" y="76"/>
                      <a:pt x="124" y="63"/>
                    </a:cubicBezTo>
                    <a:cubicBezTo>
                      <a:pt x="124" y="47"/>
                      <a:pt x="121" y="34"/>
                      <a:pt x="114" y="23"/>
                    </a:cubicBezTo>
                    <a:close/>
                    <a:moveTo>
                      <a:pt x="78" y="98"/>
                    </a:moveTo>
                    <a:cubicBezTo>
                      <a:pt x="31" y="98"/>
                      <a:pt x="31" y="98"/>
                      <a:pt x="31" y="98"/>
                    </a:cubicBezTo>
                    <a:cubicBezTo>
                      <a:pt x="31" y="31"/>
                      <a:pt x="31" y="31"/>
                      <a:pt x="31" y="31"/>
                    </a:cubicBezTo>
                    <a:cubicBezTo>
                      <a:pt x="76" y="31"/>
                      <a:pt x="76" y="31"/>
                      <a:pt x="76" y="31"/>
                    </a:cubicBezTo>
                    <a:cubicBezTo>
                      <a:pt x="80" y="31"/>
                      <a:pt x="94" y="33"/>
                      <a:pt x="95" y="65"/>
                    </a:cubicBezTo>
                    <a:cubicBezTo>
                      <a:pt x="95" y="65"/>
                      <a:pt x="95" y="98"/>
                      <a:pt x="78" y="98"/>
                    </a:cubicBezTo>
                    <a:close/>
                  </a:path>
                </a:pathLst>
              </a:custGeom>
              <a:solidFill>
                <a:schemeClr val="bg1"/>
              </a:solidFill>
              <a:ln w="12700">
                <a:noFill/>
                <a:miter lim="800000"/>
                <a:headEnd/>
                <a:tailEnd/>
              </a:ln>
            </p:spPr>
            <p:txBody>
              <a:bodyPr/>
              <a:lstStyle/>
              <a:p>
                <a:endParaRPr lang="tr-TR">
                  <a:solidFill>
                    <a:srgbClr val="000000"/>
                  </a:solidFill>
                </a:endParaRPr>
              </a:p>
            </p:txBody>
          </p:sp>
          <p:sp>
            <p:nvSpPr>
              <p:cNvPr id="28" name="Freeform 57"/>
              <p:cNvSpPr>
                <a:spLocks noChangeAspect="1" noEditPoints="1"/>
              </p:cNvSpPr>
              <p:nvPr/>
            </p:nvSpPr>
            <p:spPr bwMode="gray">
              <a:xfrm>
                <a:off x="2836" y="1707"/>
                <a:ext cx="375" cy="670"/>
              </a:xfrm>
              <a:custGeom>
                <a:avLst/>
                <a:gdLst>
                  <a:gd name="T0" fmla="*/ 673505 w 134"/>
                  <a:gd name="T1" fmla="*/ 0 h 239"/>
                  <a:gd name="T2" fmla="*/ 0 w 134"/>
                  <a:gd name="T3" fmla="*/ 651868 h 239"/>
                  <a:gd name="T4" fmla="*/ 0 w 134"/>
                  <a:gd name="T5" fmla="*/ 1827413 h 239"/>
                  <a:gd name="T6" fmla="*/ 715217 w 134"/>
                  <a:gd name="T7" fmla="*/ 2555439 h 239"/>
                  <a:gd name="T8" fmla="*/ 1410268 w 134"/>
                  <a:gd name="T9" fmla="*/ 1850636 h 239"/>
                  <a:gd name="T10" fmla="*/ 1410268 w 134"/>
                  <a:gd name="T11" fmla="*/ 746935 h 239"/>
                  <a:gd name="T12" fmla="*/ 673505 w 134"/>
                  <a:gd name="T13" fmla="*/ 0 h 239"/>
                  <a:gd name="T14" fmla="*/ 1083593 w 134"/>
                  <a:gd name="T15" fmla="*/ 1689939 h 239"/>
                  <a:gd name="T16" fmla="*/ 715217 w 134"/>
                  <a:gd name="T17" fmla="*/ 2201561 h 239"/>
                  <a:gd name="T18" fmla="*/ 326673 w 134"/>
                  <a:gd name="T19" fmla="*/ 1677846 h 239"/>
                  <a:gd name="T20" fmla="*/ 326673 w 134"/>
                  <a:gd name="T21" fmla="*/ 824610 h 239"/>
                  <a:gd name="T22" fmla="*/ 696523 w 134"/>
                  <a:gd name="T23" fmla="*/ 355249 h 239"/>
                  <a:gd name="T24" fmla="*/ 1083593 w 134"/>
                  <a:gd name="T25" fmla="*/ 896502 h 239"/>
                  <a:gd name="T26" fmla="*/ 1083593 w 134"/>
                  <a:gd name="T27" fmla="*/ 1689939 h 2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34"/>
                  <a:gd name="T43" fmla="*/ 0 h 239"/>
                  <a:gd name="T44" fmla="*/ 134 w 134"/>
                  <a:gd name="T45" fmla="*/ 239 h 2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34" h="239">
                    <a:moveTo>
                      <a:pt x="64" y="0"/>
                    </a:moveTo>
                    <a:cubicBezTo>
                      <a:pt x="2" y="0"/>
                      <a:pt x="0" y="61"/>
                      <a:pt x="0" y="61"/>
                    </a:cubicBezTo>
                    <a:cubicBezTo>
                      <a:pt x="0" y="171"/>
                      <a:pt x="0" y="171"/>
                      <a:pt x="0" y="171"/>
                    </a:cubicBezTo>
                    <a:cubicBezTo>
                      <a:pt x="0" y="171"/>
                      <a:pt x="4" y="239"/>
                      <a:pt x="68" y="239"/>
                    </a:cubicBezTo>
                    <a:cubicBezTo>
                      <a:pt x="132" y="239"/>
                      <a:pt x="134" y="173"/>
                      <a:pt x="134" y="173"/>
                    </a:cubicBezTo>
                    <a:cubicBezTo>
                      <a:pt x="134" y="173"/>
                      <a:pt x="134" y="105"/>
                      <a:pt x="134" y="70"/>
                    </a:cubicBezTo>
                    <a:cubicBezTo>
                      <a:pt x="134" y="34"/>
                      <a:pt x="107" y="0"/>
                      <a:pt x="64" y="0"/>
                    </a:cubicBezTo>
                    <a:close/>
                    <a:moveTo>
                      <a:pt x="103" y="158"/>
                    </a:moveTo>
                    <a:cubicBezTo>
                      <a:pt x="103" y="158"/>
                      <a:pt x="102" y="206"/>
                      <a:pt x="68" y="206"/>
                    </a:cubicBezTo>
                    <a:cubicBezTo>
                      <a:pt x="33" y="206"/>
                      <a:pt x="31" y="157"/>
                      <a:pt x="31" y="157"/>
                    </a:cubicBezTo>
                    <a:cubicBezTo>
                      <a:pt x="31" y="77"/>
                      <a:pt x="31" y="77"/>
                      <a:pt x="31" y="77"/>
                    </a:cubicBezTo>
                    <a:cubicBezTo>
                      <a:pt x="31" y="77"/>
                      <a:pt x="32" y="33"/>
                      <a:pt x="66" y="33"/>
                    </a:cubicBezTo>
                    <a:cubicBezTo>
                      <a:pt x="88" y="33"/>
                      <a:pt x="103" y="58"/>
                      <a:pt x="103" y="84"/>
                    </a:cubicBezTo>
                    <a:cubicBezTo>
                      <a:pt x="103" y="109"/>
                      <a:pt x="103" y="158"/>
                      <a:pt x="103" y="158"/>
                    </a:cubicBezTo>
                    <a:close/>
                  </a:path>
                </a:pathLst>
              </a:custGeom>
              <a:solidFill>
                <a:schemeClr val="bg1"/>
              </a:solidFill>
              <a:ln w="9525">
                <a:noFill/>
                <a:round/>
                <a:headEnd/>
                <a:tailEnd/>
              </a:ln>
            </p:spPr>
            <p:txBody>
              <a:bodyPr/>
              <a:lstStyle/>
              <a:p>
                <a:endParaRPr lang="tr-TR">
                  <a:solidFill>
                    <a:srgbClr val="000000"/>
                  </a:solidFill>
                </a:endParaRPr>
              </a:p>
            </p:txBody>
          </p:sp>
          <p:grpSp>
            <p:nvGrpSpPr>
              <p:cNvPr id="29" name="Group 58"/>
              <p:cNvGrpSpPr>
                <a:grpSpLocks noChangeAspect="1"/>
              </p:cNvGrpSpPr>
              <p:nvPr/>
            </p:nvGrpSpPr>
            <p:grpSpPr bwMode="auto">
              <a:xfrm>
                <a:off x="2808" y="2807"/>
                <a:ext cx="62" cy="63"/>
                <a:chOff x="1684" y="2400"/>
                <a:chExt cx="41" cy="41"/>
              </a:xfrm>
            </p:grpSpPr>
            <p:sp>
              <p:nvSpPr>
                <p:cNvPr id="34" name="Oval 59"/>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5" name="Oval 60"/>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grpSp>
            <p:nvGrpSpPr>
              <p:cNvPr id="30" name="Group 61"/>
              <p:cNvGrpSpPr>
                <a:grpSpLocks noChangeAspect="1"/>
              </p:cNvGrpSpPr>
              <p:nvPr/>
            </p:nvGrpSpPr>
            <p:grpSpPr bwMode="auto">
              <a:xfrm>
                <a:off x="2808" y="1211"/>
                <a:ext cx="62" cy="63"/>
                <a:chOff x="1684" y="2400"/>
                <a:chExt cx="41" cy="41"/>
              </a:xfrm>
            </p:grpSpPr>
            <p:sp>
              <p:nvSpPr>
                <p:cNvPr id="32" name="Oval 62"/>
                <p:cNvSpPr>
                  <a:spLocks noChangeAspect="1" noChangeArrowheads="1"/>
                </p:cNvSpPr>
                <p:nvPr/>
              </p:nvSpPr>
              <p:spPr bwMode="gray">
                <a:xfrm>
                  <a:off x="1684" y="2400"/>
                  <a:ext cx="41" cy="41"/>
                </a:xfrm>
                <a:prstGeom prst="ellipse">
                  <a:avLst/>
                </a:prstGeom>
                <a:gradFill rotWithShape="1">
                  <a:gsLst>
                    <a:gs pos="0">
                      <a:srgbClr val="E4E4E4"/>
                    </a:gs>
                    <a:gs pos="100000">
                      <a:srgbClr val="C0C0C0"/>
                    </a:gs>
                  </a:gsLst>
                  <a:path path="shape">
                    <a:fillToRect l="50000" t="50000" r="50000" b="50000"/>
                  </a:path>
                </a:gradFill>
                <a:ln w="11176">
                  <a:noFill/>
                  <a:miter lim="800000"/>
                  <a:headEnd/>
                  <a:tailEnd/>
                </a:ln>
              </p:spPr>
              <p:txBody>
                <a:bodyPr/>
                <a:lstStyle/>
                <a:p>
                  <a:endParaRPr lang="tr-TR">
                    <a:solidFill>
                      <a:srgbClr val="000000"/>
                    </a:solidFill>
                    <a:cs typeface="Arial" pitchFamily="34" charset="0"/>
                  </a:endParaRPr>
                </a:p>
              </p:txBody>
            </p:sp>
            <p:sp>
              <p:nvSpPr>
                <p:cNvPr id="33" name="Oval 63"/>
                <p:cNvSpPr>
                  <a:spLocks noChangeAspect="1" noChangeArrowheads="1"/>
                </p:cNvSpPr>
                <p:nvPr/>
              </p:nvSpPr>
              <p:spPr bwMode="gray">
                <a:xfrm>
                  <a:off x="1693" y="2410"/>
                  <a:ext cx="23" cy="23"/>
                </a:xfrm>
                <a:prstGeom prst="ellipse">
                  <a:avLst/>
                </a:prstGeom>
                <a:solidFill>
                  <a:schemeClr val="bg1"/>
                </a:solidFill>
                <a:ln w="11176">
                  <a:noFill/>
                  <a:miter lim="800000"/>
                  <a:headEnd/>
                  <a:tailEnd/>
                </a:ln>
              </p:spPr>
              <p:txBody>
                <a:bodyPr/>
                <a:lstStyle/>
                <a:p>
                  <a:endParaRPr lang="tr-TR">
                    <a:solidFill>
                      <a:srgbClr val="000000"/>
                    </a:solidFill>
                    <a:cs typeface="Arial" pitchFamily="34" charset="0"/>
                  </a:endParaRPr>
                </a:p>
              </p:txBody>
            </p:sp>
          </p:grpSp>
          <p:pic>
            <p:nvPicPr>
              <p:cNvPr id="31" name="Picture 64"/>
              <p:cNvPicPr>
                <a:picLocks noChangeAspect="1" noChangeArrowheads="1"/>
              </p:cNvPicPr>
              <p:nvPr/>
            </p:nvPicPr>
            <p:blipFill>
              <a:blip r:embed="rId3" cstate="print"/>
              <a:srcRect/>
              <a:stretch>
                <a:fillRect/>
              </a:stretch>
            </p:blipFill>
            <p:spPr bwMode="gray">
              <a:xfrm>
                <a:off x="1885" y="1124"/>
                <a:ext cx="1644" cy="1060"/>
              </a:xfrm>
              <a:prstGeom prst="rect">
                <a:avLst/>
              </a:prstGeom>
              <a:noFill/>
              <a:ln w="11176">
                <a:noFill/>
                <a:miter lim="800000"/>
                <a:headEnd/>
                <a:tailEnd/>
              </a:ln>
            </p:spPr>
          </p:pic>
        </p:grpSp>
        <p:sp>
          <p:nvSpPr>
            <p:cNvPr id="20" name="53 Metin kutusu"/>
            <p:cNvSpPr txBox="1"/>
            <p:nvPr/>
          </p:nvSpPr>
          <p:spPr>
            <a:xfrm>
              <a:off x="3298727" y="5639162"/>
              <a:ext cx="5508000" cy="288000"/>
            </a:xfrm>
            <a:prstGeom prst="rect">
              <a:avLst/>
            </a:prstGeom>
            <a:noFill/>
            <a:ln w="3175" cmpd="sng">
              <a:solidFill>
                <a:schemeClr val="bg1">
                  <a:lumMod val="75000"/>
                </a:schemeClr>
              </a:solidFill>
            </a:ln>
            <a:effectLst/>
          </p:spPr>
          <p:style>
            <a:lnRef idx="0">
              <a:scrgbClr r="0" g="0" b="0"/>
            </a:lnRef>
            <a:fillRef idx="0">
              <a:scrgbClr r="0" g="0" b="0"/>
            </a:fillRef>
            <a:effectRef idx="0">
              <a:scrgbClr r="0" g="0" b="0"/>
            </a:effectRef>
            <a:fontRef idx="minor">
              <a:schemeClr val="dk1"/>
            </a:fontRef>
          </p:style>
          <p:txBody>
            <a:bodyPr wrap="square" rtlCol="0" anchor="ctr" anchorCtr="0"/>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tr-TR" sz="1200" dirty="0" smtClean="0">
                  <a:solidFill>
                    <a:srgbClr val="000000"/>
                  </a:solidFill>
                  <a:latin typeface="Cambria" pitchFamily="18" charset="0"/>
                </a:rPr>
                <a:t>Tanım</a:t>
              </a:r>
              <a:endParaRPr lang="tr-TR" sz="1000" b="1" dirty="0" smtClean="0">
                <a:solidFill>
                  <a:srgbClr val="000000"/>
                </a:solidFill>
                <a:latin typeface="Cambria" pitchFamily="18" charset="0"/>
              </a:endParaRPr>
            </a:p>
          </p:txBody>
        </p:sp>
      </p:grpSp>
    </p:spTree>
    <p:extLst>
      <p:ext uri="{BB962C8B-B14F-4D97-AF65-F5344CB8AC3E}">
        <p14:creationId xmlns:p14="http://schemas.microsoft.com/office/powerpoint/2010/main" val="17744149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par>
                          <p:cTn id="14" fill="hold">
                            <p:stCondLst>
                              <p:cond delay="1000"/>
                            </p:stCondLst>
                            <p:childTnLst>
                              <p:par>
                                <p:cTn id="15" presetID="16" presetClass="entr" presetSubtype="21" fill="hold" nodeType="after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ORTAMDA KORUMA</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r>
              <a:rPr lang="tr-TR" sz="2000" i="1" dirty="0">
                <a:solidFill>
                  <a:srgbClr val="000000"/>
                </a:solidFill>
                <a:latin typeface="Calibri" pitchFamily="34" charset="0"/>
                <a:cs typeface="Calibri" pitchFamily="34" charset="0"/>
              </a:rPr>
              <a:t>Tecrit </a:t>
            </a:r>
            <a:r>
              <a:rPr lang="tr-TR" sz="2000" i="1" dirty="0" smtClean="0">
                <a:solidFill>
                  <a:srgbClr val="000000"/>
                </a:solidFill>
                <a:latin typeface="Calibri" pitchFamily="34" charset="0"/>
                <a:cs typeface="Calibri" pitchFamily="34" charset="0"/>
              </a:rPr>
              <a:t>Etme (Yalıtım-Kontrol-İzolasyon) </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«Eğer </a:t>
            </a:r>
            <a:r>
              <a:rPr lang="tr-TR" sz="2000" b="1" i="1" dirty="0">
                <a:solidFill>
                  <a:srgbClr val="000000"/>
                </a:solidFill>
                <a:latin typeface="Calibri" pitchFamily="34" charset="0"/>
                <a:cs typeface="Calibri" pitchFamily="34" charset="0"/>
              </a:rPr>
              <a:t>tehlike </a:t>
            </a:r>
            <a:r>
              <a:rPr lang="tr-TR" sz="2000" b="1" i="1" dirty="0" smtClean="0">
                <a:solidFill>
                  <a:srgbClr val="000000"/>
                </a:solidFill>
                <a:latin typeface="Calibri" pitchFamily="34" charset="0"/>
                <a:cs typeface="Calibri" pitchFamily="34" charset="0"/>
              </a:rPr>
              <a:t>kaynakta kontrol (eliminasyon- </a:t>
            </a:r>
            <a:r>
              <a:rPr lang="tr-TR" sz="2000" b="1" i="1" dirty="0" err="1" smtClean="0">
                <a:solidFill>
                  <a:srgbClr val="000000"/>
                </a:solidFill>
                <a:latin typeface="Calibri" pitchFamily="34" charset="0"/>
                <a:cs typeface="Calibri" pitchFamily="34" charset="0"/>
              </a:rPr>
              <a:t>substitusyon</a:t>
            </a:r>
            <a:r>
              <a:rPr lang="tr-TR" sz="2000" b="1" i="1" dirty="0">
                <a:solidFill>
                  <a:srgbClr val="000000"/>
                </a:solidFill>
                <a:latin typeface="Calibri" pitchFamily="34" charset="0"/>
                <a:cs typeface="Calibri" pitchFamily="34" charset="0"/>
              </a:rPr>
              <a:t>) </a:t>
            </a:r>
            <a:r>
              <a:rPr lang="tr-TR" sz="2000" b="1" i="1" dirty="0" smtClean="0">
                <a:solidFill>
                  <a:srgbClr val="000000"/>
                </a:solidFill>
                <a:latin typeface="Calibri" pitchFamily="34" charset="0"/>
                <a:cs typeface="Calibri" pitchFamily="34" charset="0"/>
              </a:rPr>
              <a:t>edilemiyorsa, </a:t>
            </a:r>
            <a:r>
              <a:rPr lang="tr-TR" sz="2000" b="1" i="1" dirty="0">
                <a:solidFill>
                  <a:srgbClr val="000000"/>
                </a:solidFill>
                <a:latin typeface="Calibri" pitchFamily="34" charset="0"/>
                <a:cs typeface="Calibri" pitchFamily="34" charset="0"/>
              </a:rPr>
              <a:t>tehlike kaynağı </a:t>
            </a:r>
            <a:r>
              <a:rPr lang="tr-TR" sz="2000" i="1" dirty="0" smtClean="0">
                <a:solidFill>
                  <a:srgbClr val="000000"/>
                </a:solidFill>
                <a:latin typeface="Calibri" pitchFamily="34" charset="0"/>
                <a:cs typeface="Calibri" pitchFamily="34" charset="0"/>
              </a:rPr>
              <a:t>(materyal</a:t>
            </a:r>
            <a:r>
              <a:rPr lang="tr-TR" sz="2000" i="1" dirty="0">
                <a:solidFill>
                  <a:srgbClr val="000000"/>
                </a:solidFill>
                <a:latin typeface="Calibri" pitchFamily="34" charset="0"/>
                <a:cs typeface="Calibri" pitchFamily="34" charset="0"/>
              </a:rPr>
              <a:t>, makina, ekipman veya </a:t>
            </a:r>
            <a:r>
              <a:rPr lang="tr-TR" sz="2000" i="1" dirty="0" smtClean="0">
                <a:solidFill>
                  <a:srgbClr val="000000"/>
                </a:solidFill>
                <a:latin typeface="Calibri" pitchFamily="34" charset="0"/>
                <a:cs typeface="Calibri" pitchFamily="34" charset="0"/>
              </a:rPr>
              <a:t>proses) </a:t>
            </a:r>
            <a:r>
              <a:rPr lang="tr-TR" sz="2000" b="1" i="1" dirty="0" smtClean="0">
                <a:solidFill>
                  <a:srgbClr val="000000"/>
                </a:solidFill>
                <a:latin typeface="Calibri" pitchFamily="34" charset="0"/>
                <a:cs typeface="Calibri" pitchFamily="34" charset="0"/>
              </a:rPr>
              <a:t>izole </a:t>
            </a:r>
            <a:r>
              <a:rPr lang="tr-TR" sz="2000" b="1" i="1" dirty="0">
                <a:solidFill>
                  <a:srgbClr val="000000"/>
                </a:solidFill>
                <a:latin typeface="Calibri" pitchFamily="34" charset="0"/>
                <a:cs typeface="Calibri" pitchFamily="34" charset="0"/>
              </a:rPr>
              <a:t>edilmelidir</a:t>
            </a:r>
            <a:r>
              <a:rPr lang="tr-TR" sz="2000" b="1" i="1" dirty="0" smtClean="0">
                <a:solidFill>
                  <a:srgbClr val="000000"/>
                </a:solidFill>
                <a:latin typeface="Calibri" pitchFamily="34" charset="0"/>
                <a:cs typeface="Calibri" pitchFamily="34" charset="0"/>
              </a:rPr>
              <a:t>.» </a:t>
            </a:r>
          </a:p>
          <a:p>
            <a:pPr algn="ctr">
              <a:spcAft>
                <a:spcPts val="0"/>
              </a:spcAft>
              <a:buClr>
                <a:srgbClr val="292929"/>
              </a:buClr>
              <a:defRPr/>
            </a:pPr>
            <a:endParaRPr lang="tr-TR" sz="1000" b="1" i="1" dirty="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Tehlike </a:t>
            </a:r>
            <a:r>
              <a:rPr lang="tr-TR" sz="2000" i="1" dirty="0">
                <a:solidFill>
                  <a:srgbClr val="000000"/>
                </a:solidFill>
                <a:latin typeface="Calibri" pitchFamily="34" charset="0"/>
                <a:cs typeface="Calibri" pitchFamily="34" charset="0"/>
              </a:rPr>
              <a:t>kaynağını </a:t>
            </a:r>
            <a:r>
              <a:rPr lang="tr-TR" sz="2000" b="1" i="1" dirty="0">
                <a:solidFill>
                  <a:srgbClr val="000000"/>
                </a:solidFill>
                <a:latin typeface="Calibri" pitchFamily="34" charset="0"/>
                <a:cs typeface="Calibri" pitchFamily="34" charset="0"/>
              </a:rPr>
              <a:t>izole etmek mümkün değil </a:t>
            </a:r>
            <a:r>
              <a:rPr lang="tr-TR" sz="2000" b="1" i="1" dirty="0" smtClean="0">
                <a:solidFill>
                  <a:srgbClr val="000000"/>
                </a:solidFill>
                <a:latin typeface="Calibri" pitchFamily="34" charset="0"/>
                <a:cs typeface="Calibri" pitchFamily="34" charset="0"/>
              </a:rPr>
              <a:t>ise, </a:t>
            </a:r>
            <a:r>
              <a:rPr lang="tr-TR" sz="2000" i="1" dirty="0" smtClean="0">
                <a:solidFill>
                  <a:srgbClr val="000000"/>
                </a:solidFill>
                <a:latin typeface="Calibri" pitchFamily="34" charset="0"/>
                <a:cs typeface="Calibri" pitchFamily="34" charset="0"/>
              </a:rPr>
              <a:t>tehlikeli </a:t>
            </a:r>
            <a:r>
              <a:rPr lang="tr-TR" sz="2000" i="1" dirty="0">
                <a:solidFill>
                  <a:srgbClr val="000000"/>
                </a:solidFill>
                <a:latin typeface="Calibri" pitchFamily="34" charset="0"/>
                <a:cs typeface="Calibri" pitchFamily="34" charset="0"/>
              </a:rPr>
              <a:t>durumdan </a:t>
            </a:r>
            <a:r>
              <a:rPr lang="tr-TR" sz="2000" b="1" i="1" dirty="0">
                <a:solidFill>
                  <a:srgbClr val="000000"/>
                </a:solidFill>
                <a:latin typeface="Calibri" pitchFamily="34" charset="0"/>
                <a:cs typeface="Calibri" pitchFamily="34" charset="0"/>
              </a:rPr>
              <a:t>etkilenen insan </a:t>
            </a:r>
            <a:r>
              <a:rPr lang="tr-TR" sz="2000" b="1" i="1" dirty="0" smtClean="0">
                <a:solidFill>
                  <a:srgbClr val="000000"/>
                </a:solidFill>
                <a:latin typeface="Calibri" pitchFamily="34" charset="0"/>
                <a:cs typeface="Calibri" pitchFamily="34" charset="0"/>
              </a:rPr>
              <a:t>sayısının, etkilenme süresinin ve etkilenme miktarının </a:t>
            </a:r>
            <a:r>
              <a:rPr lang="tr-TR" sz="2000" b="1" i="1" dirty="0">
                <a:solidFill>
                  <a:srgbClr val="000000"/>
                </a:solidFill>
                <a:latin typeface="Calibri" pitchFamily="34" charset="0"/>
                <a:cs typeface="Calibri" pitchFamily="34" charset="0"/>
              </a:rPr>
              <a:t>azaltılması sağlanmalıdır. </a:t>
            </a:r>
          </a:p>
          <a:p>
            <a:pPr algn="ctr">
              <a:spcAft>
                <a:spcPts val="0"/>
              </a:spcAft>
              <a:buClr>
                <a:srgbClr val="292929"/>
              </a:buClr>
              <a:defRPr/>
            </a:pPr>
            <a:endParaRPr lang="tr-TR" sz="800" b="1" i="1" dirty="0">
              <a:solidFill>
                <a:srgbClr val="000000"/>
              </a:solidFill>
              <a:latin typeface="Calibri" pitchFamily="34" charset="0"/>
              <a:cs typeface="Calibri" pitchFamily="34" charset="0"/>
            </a:endParaRPr>
          </a:p>
          <a:p>
            <a:pPr algn="ctr">
              <a:spcAft>
                <a:spcPts val="0"/>
              </a:spcAft>
              <a:buClr>
                <a:srgbClr val="292929"/>
              </a:buClr>
              <a:defRPr/>
            </a:pPr>
            <a:endParaRPr lang="tr-TR" sz="11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Örnek: Boyahanedeki </a:t>
            </a:r>
            <a:r>
              <a:rPr lang="tr-TR" sz="2000" i="1" dirty="0">
                <a:solidFill>
                  <a:srgbClr val="000000"/>
                </a:solidFill>
                <a:latin typeface="Calibri" pitchFamily="34" charset="0"/>
                <a:cs typeface="Calibri" pitchFamily="34" charset="0"/>
              </a:rPr>
              <a:t>boyaların daha az tehlikeli </a:t>
            </a:r>
            <a:r>
              <a:rPr lang="tr-TR" sz="2000" i="1" dirty="0" smtClean="0">
                <a:solidFill>
                  <a:srgbClr val="000000"/>
                </a:solidFill>
                <a:latin typeface="Calibri" pitchFamily="34" charset="0"/>
                <a:cs typeface="Calibri" pitchFamily="34" charset="0"/>
              </a:rPr>
              <a:t>boyalarla değiştirilmesi,… </a:t>
            </a:r>
            <a:r>
              <a:rPr lang="tr-TR" sz="2000" i="1" dirty="0">
                <a:solidFill>
                  <a:srgbClr val="000000"/>
                </a:solidFill>
                <a:latin typeface="Calibri" pitchFamily="34" charset="0"/>
                <a:cs typeface="Calibri" pitchFamily="34" charset="0"/>
              </a:rPr>
              <a:t>kapalı sistem boya kabini </a:t>
            </a:r>
            <a:r>
              <a:rPr lang="tr-TR" sz="2000" i="1" dirty="0" smtClean="0">
                <a:solidFill>
                  <a:srgbClr val="000000"/>
                </a:solidFill>
                <a:latin typeface="Calibri" pitchFamily="34" charset="0"/>
                <a:cs typeface="Calibri" pitchFamily="34" charset="0"/>
              </a:rPr>
              <a:t>kul.</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3</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73869856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ORTAMDA KORUMA</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1000" i="1" dirty="0" smtClean="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Yönetsel Önlemler (Proses-Süreç-Politika)</a:t>
            </a:r>
            <a:endParaRPr lang="tr-TR" sz="2000" i="1" dirty="0">
              <a:solidFill>
                <a:srgbClr val="000000"/>
              </a:solidFill>
              <a:latin typeface="Calibri" pitchFamily="34" charset="0"/>
              <a:cs typeface="Calibri" pitchFamily="34" charset="0"/>
            </a:endParaRP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«Dizayn </a:t>
            </a:r>
            <a:r>
              <a:rPr lang="tr-TR" sz="2000" b="1" i="1" dirty="0">
                <a:solidFill>
                  <a:srgbClr val="000000"/>
                </a:solidFill>
                <a:latin typeface="Calibri" pitchFamily="34" charset="0"/>
                <a:cs typeface="Calibri" pitchFamily="34" charset="0"/>
              </a:rPr>
              <a:t>mühendisleri, elimine, ikame ve izole edilemeyen ve kontrolü sağlanamayan tehlikeyi gidermek için makinanın, tesisatın veya prosesin tasarımı üzerinde </a:t>
            </a:r>
            <a:r>
              <a:rPr lang="tr-TR" sz="2000" b="1" i="1" dirty="0" smtClean="0">
                <a:solidFill>
                  <a:srgbClr val="000000"/>
                </a:solidFill>
                <a:latin typeface="Calibri" pitchFamily="34" charset="0"/>
                <a:cs typeface="Calibri" pitchFamily="34" charset="0"/>
              </a:rPr>
              <a:t>çalışmalıdır-değiştirmelidir.» </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smtClean="0">
                <a:solidFill>
                  <a:srgbClr val="000000"/>
                </a:solidFill>
                <a:latin typeface="Calibri" pitchFamily="34" charset="0"/>
                <a:cs typeface="Calibri" pitchFamily="34" charset="0"/>
              </a:rPr>
              <a:t>Örnek; Tehlikenin </a:t>
            </a:r>
            <a:r>
              <a:rPr lang="tr-TR" sz="2000" i="1" dirty="0">
                <a:solidFill>
                  <a:srgbClr val="000000"/>
                </a:solidFill>
                <a:latin typeface="Calibri" pitchFamily="34" charset="0"/>
                <a:cs typeface="Calibri" pitchFamily="34" charset="0"/>
              </a:rPr>
              <a:t>fazla olduğu bölümlerde çalışan sayısının azaltılması, çalışma süresinin kısaltılması veya bu bölümlerde dönüşümlü olarak </a:t>
            </a:r>
            <a:r>
              <a:rPr lang="tr-TR" sz="2000" i="1" dirty="0" smtClean="0">
                <a:solidFill>
                  <a:srgbClr val="000000"/>
                </a:solidFill>
                <a:latin typeface="Calibri" pitchFamily="34" charset="0"/>
                <a:cs typeface="Calibri" pitchFamily="34" charset="0"/>
              </a:rPr>
              <a:t>çalışılması</a:t>
            </a: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4</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2705308899"/>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Yönetimle </a:t>
            </a: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İlgili </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Kontroller</a:t>
            </a:r>
            <a:r>
              <a:rPr lang="tr-TR"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İçin Yapılması Gerekenler</a:t>
            </a:r>
            <a:r>
              <a:rPr lang="fi-FI" sz="2000" b="1" noProof="1" smtClean="0">
                <a:solidFill>
                  <a:srgbClr val="FFFFFF"/>
                </a:solidFill>
                <a:effectLst>
                  <a:outerShdw blurRad="38100" dist="38100" dir="2700000" algn="tl">
                    <a:srgbClr val="000000">
                      <a:alpha val="43137"/>
                    </a:srgbClr>
                  </a:outerShdw>
                </a:effectLst>
                <a:latin typeface="Calibri" pitchFamily="34" charset="0"/>
                <a:cs typeface="Calibri" pitchFamily="34" charset="0"/>
              </a:rPr>
              <a:t> </a:t>
            </a:r>
            <a:endParaRPr lang="de-DE"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endParaRP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Riski ortadan kaldırma süreci belirlenir</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Sorumlulukların ataması yapılır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Eğitim </a:t>
            </a:r>
            <a:r>
              <a:rPr lang="tr-TR" sz="2000" i="1" dirty="0">
                <a:solidFill>
                  <a:srgbClr val="000000"/>
                </a:solidFill>
                <a:latin typeface="Calibri" pitchFamily="34" charset="0"/>
                <a:cs typeface="Calibri" pitchFamily="34" charset="0"/>
              </a:rPr>
              <a:t>prosedürleri oluşturulur</a:t>
            </a: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Çalışma izin formları oluşturulur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İşçinin</a:t>
            </a:r>
            <a:r>
              <a:rPr lang="tr-TR" sz="2000" i="1" dirty="0">
                <a:solidFill>
                  <a:srgbClr val="000000"/>
                </a:solidFill>
                <a:latin typeface="Calibri" pitchFamily="34" charset="0"/>
                <a:cs typeface="Calibri" pitchFamily="34" charset="0"/>
              </a:rPr>
              <a:t>, prosesteki işin gerekliliği hesaba katılır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İşçinin </a:t>
            </a:r>
            <a:r>
              <a:rPr lang="tr-TR" sz="2000" i="1" dirty="0">
                <a:solidFill>
                  <a:srgbClr val="000000"/>
                </a:solidFill>
                <a:latin typeface="Calibri" pitchFamily="34" charset="0"/>
                <a:cs typeface="Calibri" pitchFamily="34" charset="0"/>
              </a:rPr>
              <a:t>olaya ilgisini </a:t>
            </a:r>
            <a:r>
              <a:rPr lang="tr-TR" sz="2000" i="1" dirty="0" smtClean="0">
                <a:solidFill>
                  <a:srgbClr val="000000"/>
                </a:solidFill>
                <a:latin typeface="Calibri" pitchFamily="34" charset="0"/>
                <a:cs typeface="Calibri" pitchFamily="34" charset="0"/>
              </a:rPr>
              <a:t>sağlama-sürdürmesi için çalışma</a:t>
            </a:r>
            <a:endParaRPr lang="tr-TR" sz="2000" i="1" dirty="0">
              <a:solidFill>
                <a:srgbClr val="000000"/>
              </a:solidFill>
              <a:latin typeface="Calibri" pitchFamily="34" charset="0"/>
              <a:cs typeface="Calibri" pitchFamily="34" charset="0"/>
            </a:endParaRPr>
          </a:p>
          <a:p>
            <a:pPr marL="342900" indent="-342900">
              <a:spcAft>
                <a:spcPts val="0"/>
              </a:spcAft>
              <a:buClr>
                <a:srgbClr val="292929"/>
              </a:buClr>
              <a:buFont typeface="Wingdings" pitchFamily="2" charset="2"/>
              <a:buChar char="ü"/>
              <a:defRPr/>
            </a:pPr>
            <a:r>
              <a:rPr lang="tr-TR" sz="2000" i="1" dirty="0">
                <a:solidFill>
                  <a:srgbClr val="000000"/>
                </a:solidFill>
                <a:latin typeface="Calibri" pitchFamily="34" charset="0"/>
                <a:cs typeface="Calibri" pitchFamily="34" charset="0"/>
              </a:rPr>
              <a:t>İşçileri bilgilendirme ve katılımlarını sağlama formları</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 </a:t>
            </a:r>
            <a:r>
              <a:rPr lang="tr-TR" sz="2000" i="1" dirty="0">
                <a:solidFill>
                  <a:srgbClr val="000000"/>
                </a:solidFill>
                <a:latin typeface="Calibri" pitchFamily="34" charset="0"/>
                <a:cs typeface="Calibri" pitchFamily="34" charset="0"/>
              </a:rPr>
              <a:t>akışı şeması üzerinde çalışılır</a:t>
            </a:r>
          </a:p>
          <a:p>
            <a:pPr marL="342900" indent="-342900">
              <a:spcAft>
                <a:spcPts val="0"/>
              </a:spcAft>
              <a:buClr>
                <a:srgbClr val="292929"/>
              </a:buClr>
              <a:buFont typeface="Wingdings" pitchFamily="2" charset="2"/>
              <a:buChar char="ü"/>
              <a:defRPr/>
            </a:pPr>
            <a:r>
              <a:rPr lang="tr-TR" sz="2000" i="1" dirty="0" smtClean="0">
                <a:solidFill>
                  <a:srgbClr val="000000"/>
                </a:solidFill>
                <a:latin typeface="Calibri" pitchFamily="34" charset="0"/>
                <a:cs typeface="Calibri" pitchFamily="34" charset="0"/>
              </a:rPr>
              <a:t>İşyeri </a:t>
            </a:r>
            <a:r>
              <a:rPr lang="tr-TR" sz="2000" i="1" dirty="0">
                <a:solidFill>
                  <a:srgbClr val="000000"/>
                </a:solidFill>
                <a:latin typeface="Calibri" pitchFamily="34" charset="0"/>
                <a:cs typeface="Calibri" pitchFamily="34" charset="0"/>
              </a:rPr>
              <a:t>düzeni ile ilgili çalışma yapılır</a:t>
            </a:r>
          </a:p>
          <a:p>
            <a:pPr marL="342900" indent="-342900">
              <a:spcAft>
                <a:spcPts val="0"/>
              </a:spcAft>
              <a:buClr>
                <a:srgbClr val="292929"/>
              </a:buClr>
              <a:buFont typeface="Wingdings" pitchFamily="2" charset="2"/>
              <a:buChar char="ü"/>
              <a:defRPr/>
            </a:pPr>
            <a:endParaRPr lang="tr-TR" sz="2000" i="1" dirty="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Tree>
    <p:extLst>
      <p:ext uri="{BB962C8B-B14F-4D97-AF65-F5344CB8AC3E}">
        <p14:creationId xmlns:p14="http://schemas.microsoft.com/office/powerpoint/2010/main" val="2074206330"/>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Freeform 2"/>
          <p:cNvSpPr>
            <a:spLocks/>
          </p:cNvSpPr>
          <p:nvPr/>
        </p:nvSpPr>
        <p:spPr bwMode="auto">
          <a:xfrm>
            <a:off x="412750" y="1546225"/>
            <a:ext cx="2244725" cy="3825875"/>
          </a:xfrm>
          <a:custGeom>
            <a:avLst/>
            <a:gdLst>
              <a:gd name="T0" fmla="*/ 0 w 1414"/>
              <a:gd name="T1" fmla="*/ 706 h 2410"/>
              <a:gd name="T2" fmla="*/ 409 w 1414"/>
              <a:gd name="T3" fmla="*/ 0 h 2410"/>
              <a:gd name="T4" fmla="*/ 1414 w 1414"/>
              <a:gd name="T5" fmla="*/ 2 h 2410"/>
              <a:gd name="T6" fmla="*/ 1411 w 1414"/>
              <a:gd name="T7" fmla="*/ 2410 h 2410"/>
              <a:gd name="T8" fmla="*/ 0 w 1414"/>
              <a:gd name="T9" fmla="*/ 706 h 2410"/>
              <a:gd name="T10" fmla="*/ 0 60000 65536"/>
              <a:gd name="T11" fmla="*/ 0 60000 65536"/>
              <a:gd name="T12" fmla="*/ 0 60000 65536"/>
              <a:gd name="T13" fmla="*/ 0 60000 65536"/>
              <a:gd name="T14" fmla="*/ 0 60000 65536"/>
              <a:gd name="T15" fmla="*/ 0 w 1414"/>
              <a:gd name="T16" fmla="*/ 0 h 2410"/>
              <a:gd name="T17" fmla="*/ 1414 w 1414"/>
              <a:gd name="T18" fmla="*/ 2410 h 2410"/>
            </a:gdLst>
            <a:ahLst/>
            <a:cxnLst>
              <a:cxn ang="T10">
                <a:pos x="T0" y="T1"/>
              </a:cxn>
              <a:cxn ang="T11">
                <a:pos x="T2" y="T3"/>
              </a:cxn>
              <a:cxn ang="T12">
                <a:pos x="T4" y="T5"/>
              </a:cxn>
              <a:cxn ang="T13">
                <a:pos x="T6" y="T7"/>
              </a:cxn>
              <a:cxn ang="T14">
                <a:pos x="T8" y="T9"/>
              </a:cxn>
            </a:cxnLst>
            <a:rect l="T15" t="T16" r="T17" b="T18"/>
            <a:pathLst>
              <a:path w="1414" h="2410">
                <a:moveTo>
                  <a:pt x="0" y="706"/>
                </a:moveTo>
                <a:lnTo>
                  <a:pt x="409" y="0"/>
                </a:lnTo>
                <a:lnTo>
                  <a:pt x="1414" y="2"/>
                </a:lnTo>
                <a:lnTo>
                  <a:pt x="1411" y="2410"/>
                </a:lnTo>
                <a:lnTo>
                  <a:pt x="0" y="706"/>
                </a:lnTo>
                <a:close/>
              </a:path>
            </a:pathLst>
          </a:custGeom>
          <a:solidFill>
            <a:srgbClr val="C0C0C0">
              <a:alpha val="50195"/>
            </a:srgbClr>
          </a:solidFill>
          <a:ln w="9525">
            <a:noFill/>
            <a:round/>
            <a:headEnd/>
            <a:tailEnd/>
          </a:ln>
        </p:spPr>
        <p:txBody>
          <a:bodyPr/>
          <a:lstStyle/>
          <a:p>
            <a:endParaRPr lang="tr-TR" dirty="0">
              <a:solidFill>
                <a:srgbClr val="000000"/>
              </a:solidFill>
            </a:endParaRPr>
          </a:p>
        </p:txBody>
      </p:sp>
      <p:sp>
        <p:nvSpPr>
          <p:cNvPr id="58456" name="Rectangle 11"/>
          <p:cNvSpPr>
            <a:spLocks noChangeArrowheads="1"/>
          </p:cNvSpPr>
          <p:nvPr/>
        </p:nvSpPr>
        <p:spPr bwMode="gray">
          <a:xfrm>
            <a:off x="2657475" y="1555750"/>
            <a:ext cx="6143625" cy="360363"/>
          </a:xfrm>
          <a:prstGeom prst="rect">
            <a:avLst/>
          </a:prstGeom>
          <a:gradFill rotWithShape="1">
            <a:gsLst>
              <a:gs pos="0">
                <a:srgbClr val="C6C7C8"/>
              </a:gs>
              <a:gs pos="100000">
                <a:srgbClr val="C6C7C8">
                  <a:gamma/>
                  <a:shade val="46275"/>
                  <a:invGamma/>
                </a:srgbClr>
              </a:gs>
            </a:gsLst>
            <a:lin ang="5400000" scaled="1"/>
          </a:gradFill>
          <a:ln w="12700">
            <a:solidFill>
              <a:srgbClr val="DDDDDD"/>
            </a:solidFill>
            <a:miter lim="800000"/>
            <a:headEnd/>
            <a:tailEnd/>
          </a:ln>
          <a:effectLst>
            <a:outerShdw dist="53882" dir="2700000" algn="ctr" rotWithShape="0">
              <a:srgbClr val="808080">
                <a:alpha val="50000"/>
              </a:srgbClr>
            </a:outerShdw>
          </a:effectLst>
        </p:spPr>
        <p:txBody>
          <a:bodyPr lIns="288000" tIns="0" rIns="0" bIns="0" anchor="ctr"/>
          <a:lstStyle/>
          <a:p>
            <a:pPr defTabSz="801688" eaLnBrk="0" hangingPunct="0">
              <a:defRPr/>
            </a:pPr>
            <a:r>
              <a:rPr lang="fi-FI" sz="2000" b="1" noProof="1">
                <a:solidFill>
                  <a:srgbClr val="FFFFFF"/>
                </a:solidFill>
                <a:effectLst>
                  <a:outerShdw blurRad="38100" dist="38100" dir="2700000" algn="tl">
                    <a:srgbClr val="000000">
                      <a:alpha val="43137"/>
                    </a:srgbClr>
                  </a:outerShdw>
                </a:effectLst>
                <a:latin typeface="Calibri" pitchFamily="34" charset="0"/>
                <a:cs typeface="Calibri" pitchFamily="34" charset="0"/>
              </a:rPr>
              <a:t>KİŞİDE KORUMA </a:t>
            </a:r>
          </a:p>
        </p:txBody>
      </p:sp>
      <p:sp>
        <p:nvSpPr>
          <p:cNvPr id="58457" name="Rectangle 5"/>
          <p:cNvSpPr>
            <a:spLocks noChangeArrowheads="1"/>
          </p:cNvSpPr>
          <p:nvPr/>
        </p:nvSpPr>
        <p:spPr bwMode="gray">
          <a:xfrm>
            <a:off x="2657475" y="1916113"/>
            <a:ext cx="6143625" cy="3449637"/>
          </a:xfrm>
          <a:prstGeom prst="rect">
            <a:avLst/>
          </a:prstGeom>
          <a:solidFill>
            <a:schemeClr val="bg1"/>
          </a:solidFill>
          <a:ln w="12700">
            <a:solidFill>
              <a:srgbClr val="DDDDDD"/>
            </a:solidFill>
            <a:miter lim="800000"/>
            <a:headEnd/>
            <a:tailEnd/>
          </a:ln>
          <a:effectLst>
            <a:outerShdw dist="53882" dir="2700000" algn="ctr" rotWithShape="0">
              <a:srgbClr val="808080">
                <a:alpha val="50000"/>
              </a:srgbClr>
            </a:outerShdw>
          </a:effectLst>
        </p:spPr>
        <p:txBody>
          <a:bodyPr lIns="108000" tIns="108000" rIns="144000" bIns="72000"/>
          <a:lstStyle/>
          <a:p>
            <a:pPr>
              <a:spcAft>
                <a:spcPts val="0"/>
              </a:spcAft>
              <a:buClr>
                <a:srgbClr val="292929"/>
              </a:buClr>
              <a:defRPr/>
            </a:pPr>
            <a:endParaRPr lang="tr-TR" sz="2000" i="1" dirty="0" smtClean="0">
              <a:solidFill>
                <a:srgbClr val="000000"/>
              </a:solidFill>
              <a:latin typeface="Calibri" pitchFamily="34" charset="0"/>
              <a:cs typeface="Calibri" pitchFamily="34" charset="0"/>
            </a:endParaRPr>
          </a:p>
          <a:p>
            <a:pPr>
              <a:spcAft>
                <a:spcPts val="0"/>
              </a:spcAft>
              <a:buClr>
                <a:srgbClr val="292929"/>
              </a:buClr>
              <a:defRPr/>
            </a:pPr>
            <a:r>
              <a:rPr lang="tr-TR" sz="2000" i="1" dirty="0" smtClean="0">
                <a:solidFill>
                  <a:srgbClr val="000000"/>
                </a:solidFill>
                <a:latin typeface="Calibri" pitchFamily="34" charset="0"/>
                <a:cs typeface="Calibri" pitchFamily="34" charset="0"/>
              </a:rPr>
              <a:t>Toplu Önleme </a:t>
            </a:r>
            <a:r>
              <a:rPr lang="tr-TR" sz="2000" i="1" dirty="0">
                <a:solidFill>
                  <a:srgbClr val="000000"/>
                </a:solidFill>
                <a:latin typeface="Calibri" pitchFamily="34" charset="0"/>
                <a:cs typeface="Calibri" pitchFamily="34" charset="0"/>
              </a:rPr>
              <a:t>(</a:t>
            </a:r>
            <a:r>
              <a:rPr lang="tr-TR" sz="2000" i="1" dirty="0" smtClean="0">
                <a:solidFill>
                  <a:srgbClr val="000000"/>
                </a:solidFill>
                <a:latin typeface="Calibri" pitchFamily="34" charset="0"/>
                <a:cs typeface="Calibri" pitchFamily="34" charset="0"/>
              </a:rPr>
              <a:t>Koruma) Önceliklidir;</a:t>
            </a:r>
          </a:p>
          <a:p>
            <a:pPr algn="ctr">
              <a:spcAft>
                <a:spcPts val="0"/>
              </a:spcAft>
              <a:buClr>
                <a:srgbClr val="292929"/>
              </a:buClr>
              <a:defRPr/>
            </a:pPr>
            <a:r>
              <a:rPr lang="tr-TR" sz="2000" b="1" i="1" dirty="0" smtClean="0">
                <a:solidFill>
                  <a:srgbClr val="000000"/>
                </a:solidFill>
                <a:latin typeface="Calibri" pitchFamily="34" charset="0"/>
                <a:cs typeface="Calibri" pitchFamily="34" charset="0"/>
              </a:rPr>
              <a:t>«Risk </a:t>
            </a:r>
            <a:r>
              <a:rPr lang="tr-TR" sz="2000" b="1" i="1" dirty="0">
                <a:solidFill>
                  <a:srgbClr val="000000"/>
                </a:solidFill>
                <a:latin typeface="Calibri" pitchFamily="34" charset="0"/>
                <a:cs typeface="Calibri" pitchFamily="34" charset="0"/>
              </a:rPr>
              <a:t>kontrol adımları uygulanırken toplu korunma önlemlerine, kişisel korunma önlemlerine göre öncelik verilmesi ve uygulanacak önlemlerin yeni risklere neden olmaması </a:t>
            </a:r>
            <a:r>
              <a:rPr lang="tr-TR" sz="2000" b="1" i="1" dirty="0" smtClean="0">
                <a:solidFill>
                  <a:srgbClr val="000000"/>
                </a:solidFill>
                <a:latin typeface="Calibri" pitchFamily="34" charset="0"/>
                <a:cs typeface="Calibri" pitchFamily="34" charset="0"/>
              </a:rPr>
              <a:t>sağlanmalıdır.»</a:t>
            </a:r>
          </a:p>
          <a:p>
            <a:pPr algn="ctr">
              <a:spcAft>
                <a:spcPts val="0"/>
              </a:spcAft>
              <a:buClr>
                <a:srgbClr val="292929"/>
              </a:buClr>
              <a:defRPr/>
            </a:pPr>
            <a:endParaRPr lang="tr-TR" sz="2000" b="1" i="1" dirty="0">
              <a:solidFill>
                <a:srgbClr val="000000"/>
              </a:solidFill>
              <a:latin typeface="Calibri" pitchFamily="34" charset="0"/>
              <a:cs typeface="Calibri" pitchFamily="34" charset="0"/>
            </a:endParaRPr>
          </a:p>
          <a:p>
            <a:pPr algn="ctr">
              <a:spcAft>
                <a:spcPts val="0"/>
              </a:spcAft>
              <a:buClr>
                <a:srgbClr val="292929"/>
              </a:buClr>
              <a:defRPr/>
            </a:pPr>
            <a:endParaRPr lang="tr-TR" sz="2000" b="1" i="1" dirty="0" smtClean="0">
              <a:solidFill>
                <a:srgbClr val="000000"/>
              </a:solidFill>
              <a:latin typeface="Calibri" pitchFamily="34" charset="0"/>
              <a:cs typeface="Calibri" pitchFamily="34" charset="0"/>
            </a:endParaRPr>
          </a:p>
          <a:p>
            <a:pPr algn="ctr">
              <a:spcAft>
                <a:spcPts val="0"/>
              </a:spcAft>
              <a:buClr>
                <a:srgbClr val="292929"/>
              </a:buClr>
              <a:defRPr/>
            </a:pPr>
            <a:r>
              <a:rPr lang="tr-TR" sz="2000" i="1" dirty="0">
                <a:solidFill>
                  <a:srgbClr val="000000"/>
                </a:solidFill>
                <a:latin typeface="Calibri" pitchFamily="34" charset="0"/>
                <a:cs typeface="Calibri" pitchFamily="34" charset="0"/>
              </a:rPr>
              <a:t>(İSG Risk Değerlendirmesi Yönetmelik-Aralık, 2013</a:t>
            </a:r>
            <a:endParaRPr lang="tr-TR" sz="2000" b="1" i="1" dirty="0" smtClean="0">
              <a:solidFill>
                <a:srgbClr val="000000"/>
              </a:solidFill>
              <a:latin typeface="Calibri" pitchFamily="34" charset="0"/>
              <a:cs typeface="Calibri" pitchFamily="34" charset="0"/>
            </a:endParaRPr>
          </a:p>
        </p:txBody>
      </p:sp>
      <p:sp>
        <p:nvSpPr>
          <p:cNvPr id="25605" name="Rectangle 12"/>
          <p:cNvSpPr>
            <a:spLocks noChangeArrowheads="1"/>
          </p:cNvSpPr>
          <p:nvPr/>
        </p:nvSpPr>
        <p:spPr bwMode="gray">
          <a:xfrm>
            <a:off x="300038" y="411163"/>
            <a:ext cx="8520112" cy="647700"/>
          </a:xfrm>
          <a:prstGeom prst="rect">
            <a:avLst/>
          </a:prstGeom>
          <a:noFill/>
          <a:ln w="9525">
            <a:noFill/>
            <a:miter lim="800000"/>
            <a:headEnd/>
            <a:tailEnd/>
          </a:ln>
        </p:spPr>
        <p:txBody>
          <a:bodyPr lIns="0" rIns="0"/>
          <a:lstStyle/>
          <a:p>
            <a:endParaRPr lang="tr-TR" sz="2000" b="1" noProof="1">
              <a:solidFill>
                <a:srgbClr val="000000"/>
              </a:solidFill>
            </a:endParaRPr>
          </a:p>
        </p:txBody>
      </p:sp>
      <p:grpSp>
        <p:nvGrpSpPr>
          <p:cNvPr id="3" name="Group 9"/>
          <p:cNvGrpSpPr>
            <a:grpSpLocks/>
          </p:cNvGrpSpPr>
          <p:nvPr/>
        </p:nvGrpSpPr>
        <p:grpSpPr bwMode="auto">
          <a:xfrm>
            <a:off x="323850" y="1555750"/>
            <a:ext cx="1482725" cy="1482725"/>
            <a:chOff x="1710" y="1035"/>
            <a:chExt cx="2316" cy="2316"/>
          </a:xfrm>
        </p:grpSpPr>
        <p:grpSp>
          <p:nvGrpSpPr>
            <p:cNvPr id="4" name="Group 10"/>
            <p:cNvGrpSpPr>
              <a:grpSpLocks/>
            </p:cNvGrpSpPr>
            <p:nvPr/>
          </p:nvGrpSpPr>
          <p:grpSpPr bwMode="auto">
            <a:xfrm rot="3600000">
              <a:off x="1710" y="1035"/>
              <a:ext cx="2316" cy="2316"/>
              <a:chOff x="1710" y="1035"/>
              <a:chExt cx="2316" cy="2316"/>
            </a:xfrm>
          </p:grpSpPr>
          <p:sp>
            <p:nvSpPr>
              <p:cNvPr id="25624" name="Freeform 11"/>
              <p:cNvSpPr>
                <a:spLocks/>
              </p:cNvSpPr>
              <p:nvPr/>
            </p:nvSpPr>
            <p:spPr bwMode="gray">
              <a:xfrm>
                <a:off x="2866" y="1599"/>
                <a:ext cx="1160" cy="1752"/>
              </a:xfrm>
              <a:custGeom>
                <a:avLst/>
                <a:gdLst>
                  <a:gd name="T0" fmla="*/ 688 w 794"/>
                  <a:gd name="T1" fmla="*/ 9 h 1200"/>
                  <a:gd name="T2" fmla="*/ 602 w 794"/>
                  <a:gd name="T3" fmla="*/ 59 h 1200"/>
                  <a:gd name="T4" fmla="*/ 598 w 794"/>
                  <a:gd name="T5" fmla="*/ 57 h 1200"/>
                  <a:gd name="T6" fmla="*/ 592 w 794"/>
                  <a:gd name="T7" fmla="*/ 40 h 1200"/>
                  <a:gd name="T8" fmla="*/ 589 w 794"/>
                  <a:gd name="T9" fmla="*/ 19 h 1200"/>
                  <a:gd name="T10" fmla="*/ 548 w 794"/>
                  <a:gd name="T11" fmla="*/ 8 h 1200"/>
                  <a:gd name="T12" fmla="*/ 537 w 794"/>
                  <a:gd name="T13" fmla="*/ 49 h 1200"/>
                  <a:gd name="T14" fmla="*/ 553 w 794"/>
                  <a:gd name="T15" fmla="*/ 62 h 1200"/>
                  <a:gd name="T16" fmla="*/ 553 w 794"/>
                  <a:gd name="T17" fmla="*/ 62 h 1200"/>
                  <a:gd name="T18" fmla="*/ 565 w 794"/>
                  <a:gd name="T19" fmla="*/ 76 h 1200"/>
                  <a:gd name="T20" fmla="*/ 565 w 794"/>
                  <a:gd name="T21" fmla="*/ 80 h 1200"/>
                  <a:gd name="T22" fmla="*/ 477 w 794"/>
                  <a:gd name="T23" fmla="*/ 131 h 1200"/>
                  <a:gd name="T24" fmla="*/ 551 w 794"/>
                  <a:gd name="T25" fmla="*/ 406 h 1200"/>
                  <a:gd name="T26" fmla="*/ 477 w 794"/>
                  <a:gd name="T27" fmla="*/ 681 h 1200"/>
                  <a:gd name="T28" fmla="*/ 0 w 794"/>
                  <a:gd name="T29" fmla="*/ 957 h 1200"/>
                  <a:gd name="T30" fmla="*/ 0 w 794"/>
                  <a:gd name="T31" fmla="*/ 1047 h 1200"/>
                  <a:gd name="T32" fmla="*/ 0 w 794"/>
                  <a:gd name="T33" fmla="*/ 1058 h 1200"/>
                  <a:gd name="T34" fmla="*/ 4 w 794"/>
                  <a:gd name="T35" fmla="*/ 1060 h 1200"/>
                  <a:gd name="T36" fmla="*/ 22 w 794"/>
                  <a:gd name="T37" fmla="*/ 1056 h 1200"/>
                  <a:gd name="T38" fmla="*/ 22 w 794"/>
                  <a:gd name="T39" fmla="*/ 1056 h 1200"/>
                  <a:gd name="T40" fmla="*/ 42 w 794"/>
                  <a:gd name="T41" fmla="*/ 1049 h 1200"/>
                  <a:gd name="T42" fmla="*/ 71 w 794"/>
                  <a:gd name="T43" fmla="*/ 1079 h 1200"/>
                  <a:gd name="T44" fmla="*/ 42 w 794"/>
                  <a:gd name="T45" fmla="*/ 1110 h 1200"/>
                  <a:gd name="T46" fmla="*/ 22 w 794"/>
                  <a:gd name="T47" fmla="*/ 1102 h 1200"/>
                  <a:gd name="T48" fmla="*/ 4 w 794"/>
                  <a:gd name="T49" fmla="*/ 1099 h 1200"/>
                  <a:gd name="T50" fmla="*/ 0 w 794"/>
                  <a:gd name="T51" fmla="*/ 1101 h 1200"/>
                  <a:gd name="T52" fmla="*/ 0 w 794"/>
                  <a:gd name="T53" fmla="*/ 1108 h 1200"/>
                  <a:gd name="T54" fmla="*/ 0 w 794"/>
                  <a:gd name="T55" fmla="*/ 1200 h 1200"/>
                  <a:gd name="T56" fmla="*/ 688 w 794"/>
                  <a:gd name="T57" fmla="*/ 803 h 1200"/>
                  <a:gd name="T58" fmla="*/ 794 w 794"/>
                  <a:gd name="T59" fmla="*/ 406 h 1200"/>
                  <a:gd name="T60" fmla="*/ 688 w 794"/>
                  <a:gd name="T61" fmla="*/ 9 h 120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94"/>
                  <a:gd name="T94" fmla="*/ 0 h 1200"/>
                  <a:gd name="T95" fmla="*/ 794 w 794"/>
                  <a:gd name="T96" fmla="*/ 1200 h 120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94" h="1200">
                    <a:moveTo>
                      <a:pt x="688" y="9"/>
                    </a:moveTo>
                    <a:cubicBezTo>
                      <a:pt x="602" y="59"/>
                      <a:pt x="602" y="59"/>
                      <a:pt x="602" y="59"/>
                    </a:cubicBezTo>
                    <a:cubicBezTo>
                      <a:pt x="601" y="58"/>
                      <a:pt x="600" y="58"/>
                      <a:pt x="598" y="57"/>
                    </a:cubicBezTo>
                    <a:cubicBezTo>
                      <a:pt x="593" y="53"/>
                      <a:pt x="590" y="45"/>
                      <a:pt x="592" y="40"/>
                    </a:cubicBezTo>
                    <a:cubicBezTo>
                      <a:pt x="594" y="33"/>
                      <a:pt x="593" y="25"/>
                      <a:pt x="589" y="19"/>
                    </a:cubicBezTo>
                    <a:cubicBezTo>
                      <a:pt x="581" y="5"/>
                      <a:pt x="563" y="0"/>
                      <a:pt x="548" y="8"/>
                    </a:cubicBezTo>
                    <a:cubicBezTo>
                      <a:pt x="534" y="17"/>
                      <a:pt x="529" y="35"/>
                      <a:pt x="537" y="49"/>
                    </a:cubicBezTo>
                    <a:cubicBezTo>
                      <a:pt x="540" y="56"/>
                      <a:pt x="546" y="60"/>
                      <a:pt x="553" y="62"/>
                    </a:cubicBezTo>
                    <a:cubicBezTo>
                      <a:pt x="553" y="62"/>
                      <a:pt x="553" y="62"/>
                      <a:pt x="553" y="62"/>
                    </a:cubicBezTo>
                    <a:cubicBezTo>
                      <a:pt x="559" y="63"/>
                      <a:pt x="564" y="69"/>
                      <a:pt x="565" y="76"/>
                    </a:cubicBezTo>
                    <a:cubicBezTo>
                      <a:pt x="565" y="78"/>
                      <a:pt x="565" y="79"/>
                      <a:pt x="565" y="80"/>
                    </a:cubicBezTo>
                    <a:cubicBezTo>
                      <a:pt x="477" y="131"/>
                      <a:pt x="477" y="131"/>
                      <a:pt x="477" y="131"/>
                    </a:cubicBezTo>
                    <a:cubicBezTo>
                      <a:pt x="524" y="212"/>
                      <a:pt x="551" y="306"/>
                      <a:pt x="551" y="406"/>
                    </a:cubicBezTo>
                    <a:cubicBezTo>
                      <a:pt x="551" y="507"/>
                      <a:pt x="524" y="601"/>
                      <a:pt x="477" y="681"/>
                    </a:cubicBezTo>
                    <a:cubicBezTo>
                      <a:pt x="382" y="846"/>
                      <a:pt x="204" y="957"/>
                      <a:pt x="0" y="957"/>
                    </a:cubicBezTo>
                    <a:cubicBezTo>
                      <a:pt x="0" y="1047"/>
                      <a:pt x="0" y="1047"/>
                      <a:pt x="0" y="1047"/>
                    </a:cubicBezTo>
                    <a:cubicBezTo>
                      <a:pt x="0" y="1058"/>
                      <a:pt x="0" y="1058"/>
                      <a:pt x="0" y="1058"/>
                    </a:cubicBezTo>
                    <a:cubicBezTo>
                      <a:pt x="2" y="1058"/>
                      <a:pt x="3" y="1059"/>
                      <a:pt x="4" y="1060"/>
                    </a:cubicBezTo>
                    <a:cubicBezTo>
                      <a:pt x="10" y="1063"/>
                      <a:pt x="18" y="1061"/>
                      <a:pt x="22" y="1056"/>
                    </a:cubicBezTo>
                    <a:cubicBezTo>
                      <a:pt x="22" y="1056"/>
                      <a:pt x="22" y="1056"/>
                      <a:pt x="22" y="1056"/>
                    </a:cubicBezTo>
                    <a:cubicBezTo>
                      <a:pt x="27" y="1052"/>
                      <a:pt x="34" y="1049"/>
                      <a:pt x="42" y="1049"/>
                    </a:cubicBezTo>
                    <a:cubicBezTo>
                      <a:pt x="58" y="1049"/>
                      <a:pt x="71" y="1063"/>
                      <a:pt x="71" y="1079"/>
                    </a:cubicBezTo>
                    <a:cubicBezTo>
                      <a:pt x="71" y="1096"/>
                      <a:pt x="58" y="1110"/>
                      <a:pt x="42" y="1110"/>
                    </a:cubicBezTo>
                    <a:cubicBezTo>
                      <a:pt x="34" y="1110"/>
                      <a:pt x="27" y="1107"/>
                      <a:pt x="22" y="1102"/>
                    </a:cubicBezTo>
                    <a:cubicBezTo>
                      <a:pt x="18" y="1097"/>
                      <a:pt x="10" y="1096"/>
                      <a:pt x="4" y="1099"/>
                    </a:cubicBezTo>
                    <a:cubicBezTo>
                      <a:pt x="3" y="1099"/>
                      <a:pt x="2" y="1100"/>
                      <a:pt x="0" y="1101"/>
                    </a:cubicBezTo>
                    <a:cubicBezTo>
                      <a:pt x="0" y="1108"/>
                      <a:pt x="0" y="1108"/>
                      <a:pt x="0" y="1108"/>
                    </a:cubicBezTo>
                    <a:cubicBezTo>
                      <a:pt x="0" y="1200"/>
                      <a:pt x="0" y="1200"/>
                      <a:pt x="0" y="1200"/>
                    </a:cubicBezTo>
                    <a:cubicBezTo>
                      <a:pt x="294" y="1200"/>
                      <a:pt x="551" y="1040"/>
                      <a:pt x="688" y="803"/>
                    </a:cubicBezTo>
                    <a:cubicBezTo>
                      <a:pt x="755" y="686"/>
                      <a:pt x="794" y="551"/>
                      <a:pt x="794" y="406"/>
                    </a:cubicBezTo>
                    <a:cubicBezTo>
                      <a:pt x="794" y="262"/>
                      <a:pt x="755" y="126"/>
                      <a:pt x="688" y="9"/>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sp>
            <p:nvSpPr>
              <p:cNvPr id="25625" name="Freeform 12"/>
              <p:cNvSpPr>
                <a:spLocks/>
              </p:cNvSpPr>
              <p:nvPr/>
            </p:nvSpPr>
            <p:spPr bwMode="gray">
              <a:xfrm>
                <a:off x="1710" y="1612"/>
                <a:ext cx="1262" cy="1739"/>
              </a:xfrm>
              <a:custGeom>
                <a:avLst/>
                <a:gdLst>
                  <a:gd name="T0" fmla="*/ 835 w 864"/>
                  <a:gd name="T1" fmla="*/ 1040 h 1191"/>
                  <a:gd name="T2" fmla="*/ 815 w 864"/>
                  <a:gd name="T3" fmla="*/ 1047 h 1191"/>
                  <a:gd name="T4" fmla="*/ 815 w 864"/>
                  <a:gd name="T5" fmla="*/ 1047 h 1191"/>
                  <a:gd name="T6" fmla="*/ 797 w 864"/>
                  <a:gd name="T7" fmla="*/ 1051 h 1191"/>
                  <a:gd name="T8" fmla="*/ 793 w 864"/>
                  <a:gd name="T9" fmla="*/ 1049 h 1191"/>
                  <a:gd name="T10" fmla="*/ 793 w 864"/>
                  <a:gd name="T11" fmla="*/ 1038 h 1191"/>
                  <a:gd name="T12" fmla="*/ 793 w 864"/>
                  <a:gd name="T13" fmla="*/ 948 h 1191"/>
                  <a:gd name="T14" fmla="*/ 317 w 864"/>
                  <a:gd name="T15" fmla="*/ 672 h 1191"/>
                  <a:gd name="T16" fmla="*/ 243 w 864"/>
                  <a:gd name="T17" fmla="*/ 397 h 1191"/>
                  <a:gd name="T18" fmla="*/ 317 w 864"/>
                  <a:gd name="T19" fmla="*/ 122 h 1191"/>
                  <a:gd name="T20" fmla="*/ 231 w 864"/>
                  <a:gd name="T21" fmla="*/ 73 h 1191"/>
                  <a:gd name="T22" fmla="*/ 228 w 864"/>
                  <a:gd name="T23" fmla="*/ 75 h 1191"/>
                  <a:gd name="T24" fmla="*/ 221 w 864"/>
                  <a:gd name="T25" fmla="*/ 92 h 1191"/>
                  <a:gd name="T26" fmla="*/ 221 w 864"/>
                  <a:gd name="T27" fmla="*/ 92 h 1191"/>
                  <a:gd name="T28" fmla="*/ 218 w 864"/>
                  <a:gd name="T29" fmla="*/ 113 h 1191"/>
                  <a:gd name="T30" fmla="*/ 177 w 864"/>
                  <a:gd name="T31" fmla="*/ 123 h 1191"/>
                  <a:gd name="T32" fmla="*/ 166 w 864"/>
                  <a:gd name="T33" fmla="*/ 82 h 1191"/>
                  <a:gd name="T34" fmla="*/ 182 w 864"/>
                  <a:gd name="T35" fmla="*/ 69 h 1191"/>
                  <a:gd name="T36" fmla="*/ 194 w 864"/>
                  <a:gd name="T37" fmla="*/ 55 h 1191"/>
                  <a:gd name="T38" fmla="*/ 194 w 864"/>
                  <a:gd name="T39" fmla="*/ 51 h 1191"/>
                  <a:gd name="T40" fmla="*/ 106 w 864"/>
                  <a:gd name="T41" fmla="*/ 0 h 1191"/>
                  <a:gd name="T42" fmla="*/ 0 w 864"/>
                  <a:gd name="T43" fmla="*/ 397 h 1191"/>
                  <a:gd name="T44" fmla="*/ 106 w 864"/>
                  <a:gd name="T45" fmla="*/ 794 h 1191"/>
                  <a:gd name="T46" fmla="*/ 793 w 864"/>
                  <a:gd name="T47" fmla="*/ 1191 h 1191"/>
                  <a:gd name="T48" fmla="*/ 793 w 864"/>
                  <a:gd name="T49" fmla="*/ 1099 h 1191"/>
                  <a:gd name="T50" fmla="*/ 793 w 864"/>
                  <a:gd name="T51" fmla="*/ 1092 h 1191"/>
                  <a:gd name="T52" fmla="*/ 797 w 864"/>
                  <a:gd name="T53" fmla="*/ 1090 h 1191"/>
                  <a:gd name="T54" fmla="*/ 815 w 864"/>
                  <a:gd name="T55" fmla="*/ 1093 h 1191"/>
                  <a:gd name="T56" fmla="*/ 835 w 864"/>
                  <a:gd name="T57" fmla="*/ 1101 h 1191"/>
                  <a:gd name="T58" fmla="*/ 864 w 864"/>
                  <a:gd name="T59" fmla="*/ 1070 h 1191"/>
                  <a:gd name="T60" fmla="*/ 835 w 864"/>
                  <a:gd name="T61" fmla="*/ 1040 h 119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4"/>
                  <a:gd name="T94" fmla="*/ 0 h 1191"/>
                  <a:gd name="T95" fmla="*/ 864 w 864"/>
                  <a:gd name="T96" fmla="*/ 1191 h 119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4" h="1191">
                    <a:moveTo>
                      <a:pt x="835" y="1040"/>
                    </a:moveTo>
                    <a:cubicBezTo>
                      <a:pt x="827" y="1040"/>
                      <a:pt x="820" y="1043"/>
                      <a:pt x="815" y="1047"/>
                    </a:cubicBezTo>
                    <a:cubicBezTo>
                      <a:pt x="815" y="1047"/>
                      <a:pt x="815" y="1047"/>
                      <a:pt x="815" y="1047"/>
                    </a:cubicBezTo>
                    <a:cubicBezTo>
                      <a:pt x="811" y="1052"/>
                      <a:pt x="803" y="1054"/>
                      <a:pt x="797" y="1051"/>
                    </a:cubicBezTo>
                    <a:cubicBezTo>
                      <a:pt x="796" y="1050"/>
                      <a:pt x="795" y="1049"/>
                      <a:pt x="793" y="1049"/>
                    </a:cubicBezTo>
                    <a:cubicBezTo>
                      <a:pt x="793" y="1038"/>
                      <a:pt x="793" y="1038"/>
                      <a:pt x="793" y="1038"/>
                    </a:cubicBezTo>
                    <a:cubicBezTo>
                      <a:pt x="793" y="948"/>
                      <a:pt x="793" y="948"/>
                      <a:pt x="793" y="948"/>
                    </a:cubicBezTo>
                    <a:cubicBezTo>
                      <a:pt x="590" y="948"/>
                      <a:pt x="412" y="837"/>
                      <a:pt x="317" y="672"/>
                    </a:cubicBezTo>
                    <a:cubicBezTo>
                      <a:pt x="270" y="592"/>
                      <a:pt x="243" y="498"/>
                      <a:pt x="243" y="397"/>
                    </a:cubicBezTo>
                    <a:cubicBezTo>
                      <a:pt x="243" y="297"/>
                      <a:pt x="270" y="203"/>
                      <a:pt x="317" y="122"/>
                    </a:cubicBezTo>
                    <a:cubicBezTo>
                      <a:pt x="231" y="73"/>
                      <a:pt x="231" y="73"/>
                      <a:pt x="231" y="73"/>
                    </a:cubicBezTo>
                    <a:cubicBezTo>
                      <a:pt x="230" y="73"/>
                      <a:pt x="229" y="74"/>
                      <a:pt x="228" y="75"/>
                    </a:cubicBezTo>
                    <a:cubicBezTo>
                      <a:pt x="222" y="79"/>
                      <a:pt x="219" y="86"/>
                      <a:pt x="221" y="92"/>
                    </a:cubicBezTo>
                    <a:cubicBezTo>
                      <a:pt x="221" y="92"/>
                      <a:pt x="221" y="92"/>
                      <a:pt x="221" y="92"/>
                    </a:cubicBezTo>
                    <a:cubicBezTo>
                      <a:pt x="223" y="99"/>
                      <a:pt x="222" y="106"/>
                      <a:pt x="218" y="113"/>
                    </a:cubicBezTo>
                    <a:cubicBezTo>
                      <a:pt x="210" y="127"/>
                      <a:pt x="192" y="131"/>
                      <a:pt x="177" y="123"/>
                    </a:cubicBezTo>
                    <a:cubicBezTo>
                      <a:pt x="163" y="115"/>
                      <a:pt x="158" y="96"/>
                      <a:pt x="166" y="82"/>
                    </a:cubicBezTo>
                    <a:cubicBezTo>
                      <a:pt x="169" y="76"/>
                      <a:pt x="175" y="71"/>
                      <a:pt x="182" y="69"/>
                    </a:cubicBezTo>
                    <a:cubicBezTo>
                      <a:pt x="188" y="68"/>
                      <a:pt x="193" y="62"/>
                      <a:pt x="194" y="55"/>
                    </a:cubicBezTo>
                    <a:cubicBezTo>
                      <a:pt x="194" y="54"/>
                      <a:pt x="194" y="52"/>
                      <a:pt x="194" y="51"/>
                    </a:cubicBezTo>
                    <a:cubicBezTo>
                      <a:pt x="106" y="0"/>
                      <a:pt x="106" y="0"/>
                      <a:pt x="106" y="0"/>
                    </a:cubicBezTo>
                    <a:cubicBezTo>
                      <a:pt x="38" y="117"/>
                      <a:pt x="0" y="253"/>
                      <a:pt x="0" y="397"/>
                    </a:cubicBezTo>
                    <a:cubicBezTo>
                      <a:pt x="0" y="542"/>
                      <a:pt x="38" y="677"/>
                      <a:pt x="106" y="794"/>
                    </a:cubicBezTo>
                    <a:cubicBezTo>
                      <a:pt x="243" y="1031"/>
                      <a:pt x="500" y="1191"/>
                      <a:pt x="793" y="1191"/>
                    </a:cubicBezTo>
                    <a:cubicBezTo>
                      <a:pt x="793" y="1099"/>
                      <a:pt x="793" y="1099"/>
                      <a:pt x="793" y="1099"/>
                    </a:cubicBezTo>
                    <a:cubicBezTo>
                      <a:pt x="793" y="1092"/>
                      <a:pt x="793" y="1092"/>
                      <a:pt x="793" y="1092"/>
                    </a:cubicBezTo>
                    <a:cubicBezTo>
                      <a:pt x="795" y="1091"/>
                      <a:pt x="796" y="1090"/>
                      <a:pt x="797" y="1090"/>
                    </a:cubicBezTo>
                    <a:cubicBezTo>
                      <a:pt x="803" y="1087"/>
                      <a:pt x="811" y="1088"/>
                      <a:pt x="815" y="1093"/>
                    </a:cubicBezTo>
                    <a:cubicBezTo>
                      <a:pt x="820" y="1098"/>
                      <a:pt x="827" y="1101"/>
                      <a:pt x="835" y="1101"/>
                    </a:cubicBezTo>
                    <a:cubicBezTo>
                      <a:pt x="851" y="1101"/>
                      <a:pt x="864" y="1087"/>
                      <a:pt x="864" y="1070"/>
                    </a:cubicBezTo>
                    <a:cubicBezTo>
                      <a:pt x="864" y="1054"/>
                      <a:pt x="851" y="1040"/>
                      <a:pt x="835" y="1040"/>
                    </a:cubicBezTo>
                    <a:close/>
                  </a:path>
                </a:pathLst>
              </a:custGeom>
              <a:solidFill>
                <a:srgbClr val="A90404"/>
              </a:solidFill>
              <a:ln w="12700">
                <a:solidFill>
                  <a:srgbClr val="FFFFFF"/>
                </a:solidFill>
                <a:round/>
                <a:headEnd/>
                <a:tailEnd/>
              </a:ln>
            </p:spPr>
            <p:txBody>
              <a:bodyPr/>
              <a:lstStyle/>
              <a:p>
                <a:endParaRPr lang="tr-TR" dirty="0">
                  <a:solidFill>
                    <a:srgbClr val="000000"/>
                  </a:solidFill>
                </a:endParaRPr>
              </a:p>
            </p:txBody>
          </p:sp>
          <p:sp>
            <p:nvSpPr>
              <p:cNvPr id="25626" name="Freeform 13"/>
              <p:cNvSpPr>
                <a:spLocks/>
              </p:cNvSpPr>
              <p:nvPr/>
            </p:nvSpPr>
            <p:spPr bwMode="gray">
              <a:xfrm>
                <a:off x="1862" y="1035"/>
                <a:ext cx="2010" cy="768"/>
              </a:xfrm>
              <a:custGeom>
                <a:avLst/>
                <a:gdLst>
                  <a:gd name="T0" fmla="*/ 1164 w 1375"/>
                  <a:gd name="T1" fmla="*/ 518 h 527"/>
                  <a:gd name="T2" fmla="*/ 1252 w 1375"/>
                  <a:gd name="T3" fmla="*/ 467 h 527"/>
                  <a:gd name="T4" fmla="*/ 1252 w 1375"/>
                  <a:gd name="T5" fmla="*/ 463 h 527"/>
                  <a:gd name="T6" fmla="*/ 1240 w 1375"/>
                  <a:gd name="T7" fmla="*/ 449 h 527"/>
                  <a:gd name="T8" fmla="*/ 1240 w 1375"/>
                  <a:gd name="T9" fmla="*/ 449 h 527"/>
                  <a:gd name="T10" fmla="*/ 1224 w 1375"/>
                  <a:gd name="T11" fmla="*/ 436 h 527"/>
                  <a:gd name="T12" fmla="*/ 1235 w 1375"/>
                  <a:gd name="T13" fmla="*/ 395 h 527"/>
                  <a:gd name="T14" fmla="*/ 1276 w 1375"/>
                  <a:gd name="T15" fmla="*/ 406 h 527"/>
                  <a:gd name="T16" fmla="*/ 1279 w 1375"/>
                  <a:gd name="T17" fmla="*/ 427 h 527"/>
                  <a:gd name="T18" fmla="*/ 1285 w 1375"/>
                  <a:gd name="T19" fmla="*/ 444 h 527"/>
                  <a:gd name="T20" fmla="*/ 1289 w 1375"/>
                  <a:gd name="T21" fmla="*/ 446 h 527"/>
                  <a:gd name="T22" fmla="*/ 1375 w 1375"/>
                  <a:gd name="T23" fmla="*/ 396 h 527"/>
                  <a:gd name="T24" fmla="*/ 687 w 1375"/>
                  <a:gd name="T25" fmla="*/ 0 h 527"/>
                  <a:gd name="T26" fmla="*/ 0 w 1375"/>
                  <a:gd name="T27" fmla="*/ 396 h 527"/>
                  <a:gd name="T28" fmla="*/ 88 w 1375"/>
                  <a:gd name="T29" fmla="*/ 447 h 527"/>
                  <a:gd name="T30" fmla="*/ 88 w 1375"/>
                  <a:gd name="T31" fmla="*/ 451 h 527"/>
                  <a:gd name="T32" fmla="*/ 76 w 1375"/>
                  <a:gd name="T33" fmla="*/ 465 h 527"/>
                  <a:gd name="T34" fmla="*/ 60 w 1375"/>
                  <a:gd name="T35" fmla="*/ 478 h 527"/>
                  <a:gd name="T36" fmla="*/ 71 w 1375"/>
                  <a:gd name="T37" fmla="*/ 519 h 527"/>
                  <a:gd name="T38" fmla="*/ 112 w 1375"/>
                  <a:gd name="T39" fmla="*/ 509 h 527"/>
                  <a:gd name="T40" fmla="*/ 115 w 1375"/>
                  <a:gd name="T41" fmla="*/ 488 h 527"/>
                  <a:gd name="T42" fmla="*/ 115 w 1375"/>
                  <a:gd name="T43" fmla="*/ 488 h 527"/>
                  <a:gd name="T44" fmla="*/ 122 w 1375"/>
                  <a:gd name="T45" fmla="*/ 471 h 527"/>
                  <a:gd name="T46" fmla="*/ 125 w 1375"/>
                  <a:gd name="T47" fmla="*/ 469 h 527"/>
                  <a:gd name="T48" fmla="*/ 211 w 1375"/>
                  <a:gd name="T49" fmla="*/ 518 h 527"/>
                  <a:gd name="T50" fmla="*/ 687 w 1375"/>
                  <a:gd name="T51" fmla="*/ 243 h 527"/>
                  <a:gd name="T52" fmla="*/ 1164 w 1375"/>
                  <a:gd name="T53" fmla="*/ 518 h 5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5"/>
                  <a:gd name="T82" fmla="*/ 0 h 527"/>
                  <a:gd name="T83" fmla="*/ 1375 w 1375"/>
                  <a:gd name="T84" fmla="*/ 527 h 5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5" h="527">
                    <a:moveTo>
                      <a:pt x="1164" y="518"/>
                    </a:moveTo>
                    <a:cubicBezTo>
                      <a:pt x="1252" y="467"/>
                      <a:pt x="1252" y="467"/>
                      <a:pt x="1252" y="467"/>
                    </a:cubicBezTo>
                    <a:cubicBezTo>
                      <a:pt x="1252" y="466"/>
                      <a:pt x="1252" y="465"/>
                      <a:pt x="1252" y="463"/>
                    </a:cubicBezTo>
                    <a:cubicBezTo>
                      <a:pt x="1251" y="456"/>
                      <a:pt x="1246" y="450"/>
                      <a:pt x="1240" y="449"/>
                    </a:cubicBezTo>
                    <a:cubicBezTo>
                      <a:pt x="1240" y="449"/>
                      <a:pt x="1240" y="449"/>
                      <a:pt x="1240" y="449"/>
                    </a:cubicBezTo>
                    <a:cubicBezTo>
                      <a:pt x="1233" y="447"/>
                      <a:pt x="1227" y="443"/>
                      <a:pt x="1224" y="436"/>
                    </a:cubicBezTo>
                    <a:cubicBezTo>
                      <a:pt x="1216" y="422"/>
                      <a:pt x="1221" y="404"/>
                      <a:pt x="1235" y="395"/>
                    </a:cubicBezTo>
                    <a:cubicBezTo>
                      <a:pt x="1250" y="387"/>
                      <a:pt x="1268" y="392"/>
                      <a:pt x="1276" y="406"/>
                    </a:cubicBezTo>
                    <a:cubicBezTo>
                      <a:pt x="1280" y="412"/>
                      <a:pt x="1281" y="420"/>
                      <a:pt x="1279" y="427"/>
                    </a:cubicBezTo>
                    <a:cubicBezTo>
                      <a:pt x="1277" y="432"/>
                      <a:pt x="1280" y="440"/>
                      <a:pt x="1285" y="444"/>
                    </a:cubicBezTo>
                    <a:cubicBezTo>
                      <a:pt x="1287" y="445"/>
                      <a:pt x="1288" y="445"/>
                      <a:pt x="1289" y="446"/>
                    </a:cubicBezTo>
                    <a:cubicBezTo>
                      <a:pt x="1375" y="396"/>
                      <a:pt x="1375" y="396"/>
                      <a:pt x="1375" y="396"/>
                    </a:cubicBezTo>
                    <a:cubicBezTo>
                      <a:pt x="1238" y="159"/>
                      <a:pt x="981" y="0"/>
                      <a:pt x="687" y="0"/>
                    </a:cubicBezTo>
                    <a:cubicBezTo>
                      <a:pt x="394" y="0"/>
                      <a:pt x="137" y="159"/>
                      <a:pt x="0" y="396"/>
                    </a:cubicBezTo>
                    <a:cubicBezTo>
                      <a:pt x="88" y="447"/>
                      <a:pt x="88" y="447"/>
                      <a:pt x="88" y="447"/>
                    </a:cubicBezTo>
                    <a:cubicBezTo>
                      <a:pt x="88" y="448"/>
                      <a:pt x="88" y="450"/>
                      <a:pt x="88" y="451"/>
                    </a:cubicBezTo>
                    <a:cubicBezTo>
                      <a:pt x="87" y="458"/>
                      <a:pt x="82" y="464"/>
                      <a:pt x="76" y="465"/>
                    </a:cubicBezTo>
                    <a:cubicBezTo>
                      <a:pt x="69" y="467"/>
                      <a:pt x="63" y="472"/>
                      <a:pt x="60" y="478"/>
                    </a:cubicBezTo>
                    <a:cubicBezTo>
                      <a:pt x="52" y="492"/>
                      <a:pt x="57" y="511"/>
                      <a:pt x="71" y="519"/>
                    </a:cubicBezTo>
                    <a:cubicBezTo>
                      <a:pt x="86" y="527"/>
                      <a:pt x="104" y="523"/>
                      <a:pt x="112" y="509"/>
                    </a:cubicBezTo>
                    <a:cubicBezTo>
                      <a:pt x="116" y="502"/>
                      <a:pt x="117" y="495"/>
                      <a:pt x="115" y="488"/>
                    </a:cubicBezTo>
                    <a:cubicBezTo>
                      <a:pt x="115" y="488"/>
                      <a:pt x="115" y="488"/>
                      <a:pt x="115" y="488"/>
                    </a:cubicBezTo>
                    <a:cubicBezTo>
                      <a:pt x="113" y="482"/>
                      <a:pt x="116" y="475"/>
                      <a:pt x="122" y="471"/>
                    </a:cubicBezTo>
                    <a:cubicBezTo>
                      <a:pt x="123" y="470"/>
                      <a:pt x="124" y="469"/>
                      <a:pt x="125" y="469"/>
                    </a:cubicBezTo>
                    <a:cubicBezTo>
                      <a:pt x="211" y="518"/>
                      <a:pt x="211" y="518"/>
                      <a:pt x="211" y="518"/>
                    </a:cubicBezTo>
                    <a:cubicBezTo>
                      <a:pt x="306" y="354"/>
                      <a:pt x="484" y="243"/>
                      <a:pt x="687" y="243"/>
                    </a:cubicBezTo>
                    <a:cubicBezTo>
                      <a:pt x="891" y="243"/>
                      <a:pt x="1069" y="354"/>
                      <a:pt x="1164" y="518"/>
                    </a:cubicBezTo>
                    <a:close/>
                  </a:path>
                </a:pathLst>
              </a:custGeom>
              <a:solidFill>
                <a:srgbClr val="9F9F9F"/>
              </a:solidFill>
              <a:ln w="12700">
                <a:solidFill>
                  <a:srgbClr val="FFFFFF"/>
                </a:solidFill>
                <a:round/>
                <a:headEnd/>
                <a:tailEnd/>
              </a:ln>
            </p:spPr>
            <p:txBody>
              <a:bodyPr/>
              <a:lstStyle/>
              <a:p>
                <a:endParaRPr lang="tr-TR" dirty="0">
                  <a:solidFill>
                    <a:srgbClr val="000000"/>
                  </a:solidFill>
                </a:endParaRPr>
              </a:p>
            </p:txBody>
          </p:sp>
        </p:grpSp>
        <p:grpSp>
          <p:nvGrpSpPr>
            <p:cNvPr id="5" name="Group 14"/>
            <p:cNvGrpSpPr>
              <a:grpSpLocks/>
            </p:cNvGrpSpPr>
            <p:nvPr/>
          </p:nvGrpSpPr>
          <p:grpSpPr bwMode="auto">
            <a:xfrm rot="7200000">
              <a:off x="2059" y="1386"/>
              <a:ext cx="1616" cy="1614"/>
              <a:chOff x="2060" y="1387"/>
              <a:chExt cx="1616" cy="1614"/>
            </a:xfrm>
          </p:grpSpPr>
          <p:sp>
            <p:nvSpPr>
              <p:cNvPr id="25621" name="Freeform 15"/>
              <p:cNvSpPr>
                <a:spLocks/>
              </p:cNvSpPr>
              <p:nvPr/>
            </p:nvSpPr>
            <p:spPr bwMode="gray">
              <a:xfrm>
                <a:off x="2060" y="1387"/>
                <a:ext cx="808" cy="1225"/>
              </a:xfrm>
              <a:custGeom>
                <a:avLst/>
                <a:gdLst>
                  <a:gd name="T0" fmla="*/ 550 w 550"/>
                  <a:gd name="T1" fmla="*/ 132 h 836"/>
                  <a:gd name="T2" fmla="*/ 547 w 550"/>
                  <a:gd name="T3" fmla="*/ 130 h 836"/>
                  <a:gd name="T4" fmla="*/ 529 w 550"/>
                  <a:gd name="T5" fmla="*/ 133 h 836"/>
                  <a:gd name="T6" fmla="*/ 529 w 550"/>
                  <a:gd name="T7" fmla="*/ 133 h 836"/>
                  <a:gd name="T8" fmla="*/ 509 w 550"/>
                  <a:gd name="T9" fmla="*/ 141 h 836"/>
                  <a:gd name="T10" fmla="*/ 480 w 550"/>
                  <a:gd name="T11" fmla="*/ 111 h 836"/>
                  <a:gd name="T12" fmla="*/ 509 w 550"/>
                  <a:gd name="T13" fmla="*/ 80 h 836"/>
                  <a:gd name="T14" fmla="*/ 529 w 550"/>
                  <a:gd name="T15" fmla="*/ 88 h 836"/>
                  <a:gd name="T16" fmla="*/ 547 w 550"/>
                  <a:gd name="T17" fmla="*/ 91 h 836"/>
                  <a:gd name="T18" fmla="*/ 550 w 550"/>
                  <a:gd name="T19" fmla="*/ 89 h 836"/>
                  <a:gd name="T20" fmla="*/ 550 w 550"/>
                  <a:gd name="T21" fmla="*/ 82 h 836"/>
                  <a:gd name="T22" fmla="*/ 550 w 550"/>
                  <a:gd name="T23" fmla="*/ 0 h 836"/>
                  <a:gd name="T24" fmla="*/ 0 w 550"/>
                  <a:gd name="T25" fmla="*/ 550 h 836"/>
                  <a:gd name="T26" fmla="*/ 74 w 550"/>
                  <a:gd name="T27" fmla="*/ 825 h 836"/>
                  <a:gd name="T28" fmla="*/ 153 w 550"/>
                  <a:gd name="T29" fmla="*/ 780 h 836"/>
                  <a:gd name="T30" fmla="*/ 158 w 550"/>
                  <a:gd name="T31" fmla="*/ 796 h 836"/>
                  <a:gd name="T32" fmla="*/ 161 w 550"/>
                  <a:gd name="T33" fmla="*/ 817 h 836"/>
                  <a:gd name="T34" fmla="*/ 202 w 550"/>
                  <a:gd name="T35" fmla="*/ 827 h 836"/>
                  <a:gd name="T36" fmla="*/ 214 w 550"/>
                  <a:gd name="T37" fmla="*/ 786 h 836"/>
                  <a:gd name="T38" fmla="*/ 198 w 550"/>
                  <a:gd name="T39" fmla="*/ 773 h 836"/>
                  <a:gd name="T40" fmla="*/ 198 w 550"/>
                  <a:gd name="T41" fmla="*/ 773 h 836"/>
                  <a:gd name="T42" fmla="*/ 186 w 550"/>
                  <a:gd name="T43" fmla="*/ 761 h 836"/>
                  <a:gd name="T44" fmla="*/ 266 w 550"/>
                  <a:gd name="T45" fmla="*/ 714 h 836"/>
                  <a:gd name="T46" fmla="*/ 222 w 550"/>
                  <a:gd name="T47" fmla="*/ 550 h 836"/>
                  <a:gd name="T48" fmla="*/ 550 w 550"/>
                  <a:gd name="T49" fmla="*/ 222 h 836"/>
                  <a:gd name="T50" fmla="*/ 550 w 550"/>
                  <a:gd name="T51" fmla="*/ 143 h 836"/>
                  <a:gd name="T52" fmla="*/ 550 w 550"/>
                  <a:gd name="T53" fmla="*/ 132 h 8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50"/>
                  <a:gd name="T82" fmla="*/ 0 h 836"/>
                  <a:gd name="T83" fmla="*/ 550 w 550"/>
                  <a:gd name="T84" fmla="*/ 836 h 8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50" h="836">
                    <a:moveTo>
                      <a:pt x="550" y="132"/>
                    </a:moveTo>
                    <a:cubicBezTo>
                      <a:pt x="549" y="131"/>
                      <a:pt x="548" y="131"/>
                      <a:pt x="547" y="130"/>
                    </a:cubicBezTo>
                    <a:cubicBezTo>
                      <a:pt x="540" y="127"/>
                      <a:pt x="533" y="129"/>
                      <a:pt x="529" y="133"/>
                    </a:cubicBezTo>
                    <a:cubicBezTo>
                      <a:pt x="529" y="133"/>
                      <a:pt x="529" y="133"/>
                      <a:pt x="529" y="133"/>
                    </a:cubicBezTo>
                    <a:cubicBezTo>
                      <a:pt x="523" y="138"/>
                      <a:pt x="517" y="141"/>
                      <a:pt x="509" y="141"/>
                    </a:cubicBezTo>
                    <a:cubicBezTo>
                      <a:pt x="493" y="141"/>
                      <a:pt x="480" y="127"/>
                      <a:pt x="480" y="111"/>
                    </a:cubicBezTo>
                    <a:cubicBezTo>
                      <a:pt x="480" y="94"/>
                      <a:pt x="493" y="80"/>
                      <a:pt x="509" y="80"/>
                    </a:cubicBezTo>
                    <a:cubicBezTo>
                      <a:pt x="517" y="80"/>
                      <a:pt x="524" y="83"/>
                      <a:pt x="529" y="88"/>
                    </a:cubicBezTo>
                    <a:cubicBezTo>
                      <a:pt x="533" y="93"/>
                      <a:pt x="540" y="94"/>
                      <a:pt x="547" y="91"/>
                    </a:cubicBezTo>
                    <a:cubicBezTo>
                      <a:pt x="548" y="91"/>
                      <a:pt x="549" y="90"/>
                      <a:pt x="550" y="89"/>
                    </a:cubicBezTo>
                    <a:cubicBezTo>
                      <a:pt x="550" y="82"/>
                      <a:pt x="550" y="82"/>
                      <a:pt x="550" y="82"/>
                    </a:cubicBezTo>
                    <a:cubicBezTo>
                      <a:pt x="550" y="0"/>
                      <a:pt x="550" y="0"/>
                      <a:pt x="550" y="0"/>
                    </a:cubicBezTo>
                    <a:cubicBezTo>
                      <a:pt x="246" y="0"/>
                      <a:pt x="0" y="246"/>
                      <a:pt x="0" y="550"/>
                    </a:cubicBezTo>
                    <a:cubicBezTo>
                      <a:pt x="0" y="651"/>
                      <a:pt x="27" y="745"/>
                      <a:pt x="74" y="825"/>
                    </a:cubicBezTo>
                    <a:cubicBezTo>
                      <a:pt x="153" y="780"/>
                      <a:pt x="153" y="780"/>
                      <a:pt x="153" y="780"/>
                    </a:cubicBezTo>
                    <a:cubicBezTo>
                      <a:pt x="158" y="784"/>
                      <a:pt x="160" y="791"/>
                      <a:pt x="158" y="796"/>
                    </a:cubicBezTo>
                    <a:cubicBezTo>
                      <a:pt x="157" y="803"/>
                      <a:pt x="158" y="810"/>
                      <a:pt x="161" y="817"/>
                    </a:cubicBezTo>
                    <a:cubicBezTo>
                      <a:pt x="170" y="831"/>
                      <a:pt x="188" y="836"/>
                      <a:pt x="202" y="827"/>
                    </a:cubicBezTo>
                    <a:cubicBezTo>
                      <a:pt x="217" y="819"/>
                      <a:pt x="222" y="801"/>
                      <a:pt x="214" y="786"/>
                    </a:cubicBezTo>
                    <a:cubicBezTo>
                      <a:pt x="210" y="780"/>
                      <a:pt x="204" y="776"/>
                      <a:pt x="198" y="773"/>
                    </a:cubicBezTo>
                    <a:cubicBezTo>
                      <a:pt x="198" y="773"/>
                      <a:pt x="198" y="773"/>
                      <a:pt x="198" y="773"/>
                    </a:cubicBezTo>
                    <a:cubicBezTo>
                      <a:pt x="192" y="772"/>
                      <a:pt x="187" y="767"/>
                      <a:pt x="186" y="761"/>
                    </a:cubicBezTo>
                    <a:cubicBezTo>
                      <a:pt x="266" y="714"/>
                      <a:pt x="266" y="714"/>
                      <a:pt x="266" y="714"/>
                    </a:cubicBezTo>
                    <a:cubicBezTo>
                      <a:pt x="238" y="666"/>
                      <a:pt x="222" y="610"/>
                      <a:pt x="222" y="550"/>
                    </a:cubicBezTo>
                    <a:cubicBezTo>
                      <a:pt x="222" y="369"/>
                      <a:pt x="369" y="222"/>
                      <a:pt x="550" y="222"/>
                    </a:cubicBezTo>
                    <a:cubicBezTo>
                      <a:pt x="550" y="143"/>
                      <a:pt x="550" y="143"/>
                      <a:pt x="550" y="143"/>
                    </a:cubicBezTo>
                    <a:lnTo>
                      <a:pt x="550" y="132"/>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2" name="Freeform 16"/>
              <p:cNvSpPr>
                <a:spLocks/>
              </p:cNvSpPr>
              <p:nvPr/>
            </p:nvSpPr>
            <p:spPr bwMode="gray">
              <a:xfrm>
                <a:off x="2764" y="1387"/>
                <a:ext cx="912" cy="1210"/>
              </a:xfrm>
              <a:custGeom>
                <a:avLst/>
                <a:gdLst>
                  <a:gd name="T0" fmla="*/ 70 w 621"/>
                  <a:gd name="T1" fmla="*/ 0 h 826"/>
                  <a:gd name="T2" fmla="*/ 70 w 621"/>
                  <a:gd name="T3" fmla="*/ 82 h 826"/>
                  <a:gd name="T4" fmla="*/ 70 w 621"/>
                  <a:gd name="T5" fmla="*/ 89 h 826"/>
                  <a:gd name="T6" fmla="*/ 67 w 621"/>
                  <a:gd name="T7" fmla="*/ 91 h 826"/>
                  <a:gd name="T8" fmla="*/ 49 w 621"/>
                  <a:gd name="T9" fmla="*/ 88 h 826"/>
                  <a:gd name="T10" fmla="*/ 29 w 621"/>
                  <a:gd name="T11" fmla="*/ 80 h 826"/>
                  <a:gd name="T12" fmla="*/ 0 w 621"/>
                  <a:gd name="T13" fmla="*/ 111 h 826"/>
                  <a:gd name="T14" fmla="*/ 29 w 621"/>
                  <a:gd name="T15" fmla="*/ 141 h 826"/>
                  <a:gd name="T16" fmla="*/ 49 w 621"/>
                  <a:gd name="T17" fmla="*/ 133 h 826"/>
                  <a:gd name="T18" fmla="*/ 49 w 621"/>
                  <a:gd name="T19" fmla="*/ 133 h 826"/>
                  <a:gd name="T20" fmla="*/ 67 w 621"/>
                  <a:gd name="T21" fmla="*/ 130 h 826"/>
                  <a:gd name="T22" fmla="*/ 70 w 621"/>
                  <a:gd name="T23" fmla="*/ 132 h 826"/>
                  <a:gd name="T24" fmla="*/ 70 w 621"/>
                  <a:gd name="T25" fmla="*/ 143 h 826"/>
                  <a:gd name="T26" fmla="*/ 70 w 621"/>
                  <a:gd name="T27" fmla="*/ 222 h 826"/>
                  <a:gd name="T28" fmla="*/ 70 w 621"/>
                  <a:gd name="T29" fmla="*/ 222 h 826"/>
                  <a:gd name="T30" fmla="*/ 398 w 621"/>
                  <a:gd name="T31" fmla="*/ 550 h 826"/>
                  <a:gd name="T32" fmla="*/ 354 w 621"/>
                  <a:gd name="T33" fmla="*/ 714 h 826"/>
                  <a:gd name="T34" fmla="*/ 433 w 621"/>
                  <a:gd name="T35" fmla="*/ 759 h 826"/>
                  <a:gd name="T36" fmla="*/ 436 w 621"/>
                  <a:gd name="T37" fmla="*/ 758 h 826"/>
                  <a:gd name="T38" fmla="*/ 443 w 621"/>
                  <a:gd name="T39" fmla="*/ 740 h 826"/>
                  <a:gd name="T40" fmla="*/ 443 w 621"/>
                  <a:gd name="T41" fmla="*/ 740 h 826"/>
                  <a:gd name="T42" fmla="*/ 446 w 621"/>
                  <a:gd name="T43" fmla="*/ 720 h 826"/>
                  <a:gd name="T44" fmla="*/ 487 w 621"/>
                  <a:gd name="T45" fmla="*/ 709 h 826"/>
                  <a:gd name="T46" fmla="*/ 498 w 621"/>
                  <a:gd name="T47" fmla="*/ 750 h 826"/>
                  <a:gd name="T48" fmla="*/ 482 w 621"/>
                  <a:gd name="T49" fmla="*/ 763 h 826"/>
                  <a:gd name="T50" fmla="*/ 470 w 621"/>
                  <a:gd name="T51" fmla="*/ 777 h 826"/>
                  <a:gd name="T52" fmla="*/ 470 w 621"/>
                  <a:gd name="T53" fmla="*/ 781 h 826"/>
                  <a:gd name="T54" fmla="*/ 547 w 621"/>
                  <a:gd name="T55" fmla="*/ 826 h 826"/>
                  <a:gd name="T56" fmla="*/ 621 w 621"/>
                  <a:gd name="T57" fmla="*/ 550 h 826"/>
                  <a:gd name="T58" fmla="*/ 70 w 621"/>
                  <a:gd name="T59" fmla="*/ 0 h 82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21"/>
                  <a:gd name="T91" fmla="*/ 0 h 826"/>
                  <a:gd name="T92" fmla="*/ 621 w 621"/>
                  <a:gd name="T93" fmla="*/ 826 h 82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21" h="826">
                    <a:moveTo>
                      <a:pt x="70" y="0"/>
                    </a:moveTo>
                    <a:cubicBezTo>
                      <a:pt x="70" y="82"/>
                      <a:pt x="70" y="82"/>
                      <a:pt x="70" y="82"/>
                    </a:cubicBezTo>
                    <a:cubicBezTo>
                      <a:pt x="70" y="89"/>
                      <a:pt x="70" y="89"/>
                      <a:pt x="70" y="89"/>
                    </a:cubicBezTo>
                    <a:cubicBezTo>
                      <a:pt x="69" y="90"/>
                      <a:pt x="68" y="91"/>
                      <a:pt x="67" y="91"/>
                    </a:cubicBezTo>
                    <a:cubicBezTo>
                      <a:pt x="60" y="94"/>
                      <a:pt x="53" y="93"/>
                      <a:pt x="49" y="88"/>
                    </a:cubicBezTo>
                    <a:cubicBezTo>
                      <a:pt x="44" y="83"/>
                      <a:pt x="37" y="80"/>
                      <a:pt x="29" y="80"/>
                    </a:cubicBezTo>
                    <a:cubicBezTo>
                      <a:pt x="13" y="80"/>
                      <a:pt x="0" y="94"/>
                      <a:pt x="0" y="111"/>
                    </a:cubicBezTo>
                    <a:cubicBezTo>
                      <a:pt x="0" y="127"/>
                      <a:pt x="13" y="141"/>
                      <a:pt x="29" y="141"/>
                    </a:cubicBezTo>
                    <a:cubicBezTo>
                      <a:pt x="37" y="141"/>
                      <a:pt x="43" y="138"/>
                      <a:pt x="49" y="133"/>
                    </a:cubicBezTo>
                    <a:cubicBezTo>
                      <a:pt x="49" y="133"/>
                      <a:pt x="49" y="133"/>
                      <a:pt x="49" y="133"/>
                    </a:cubicBezTo>
                    <a:cubicBezTo>
                      <a:pt x="53" y="129"/>
                      <a:pt x="60" y="127"/>
                      <a:pt x="67" y="130"/>
                    </a:cubicBezTo>
                    <a:cubicBezTo>
                      <a:pt x="68" y="131"/>
                      <a:pt x="69" y="131"/>
                      <a:pt x="70" y="132"/>
                    </a:cubicBezTo>
                    <a:cubicBezTo>
                      <a:pt x="70" y="143"/>
                      <a:pt x="70" y="143"/>
                      <a:pt x="70" y="143"/>
                    </a:cubicBezTo>
                    <a:cubicBezTo>
                      <a:pt x="70" y="222"/>
                      <a:pt x="70" y="222"/>
                      <a:pt x="70" y="222"/>
                    </a:cubicBezTo>
                    <a:cubicBezTo>
                      <a:pt x="70" y="222"/>
                      <a:pt x="70" y="222"/>
                      <a:pt x="70" y="222"/>
                    </a:cubicBezTo>
                    <a:cubicBezTo>
                      <a:pt x="252" y="222"/>
                      <a:pt x="398" y="369"/>
                      <a:pt x="398" y="550"/>
                    </a:cubicBezTo>
                    <a:cubicBezTo>
                      <a:pt x="398" y="610"/>
                      <a:pt x="382" y="666"/>
                      <a:pt x="354" y="714"/>
                    </a:cubicBezTo>
                    <a:cubicBezTo>
                      <a:pt x="433" y="759"/>
                      <a:pt x="433" y="759"/>
                      <a:pt x="433" y="759"/>
                    </a:cubicBezTo>
                    <a:cubicBezTo>
                      <a:pt x="434" y="759"/>
                      <a:pt x="435" y="758"/>
                      <a:pt x="436" y="758"/>
                    </a:cubicBezTo>
                    <a:cubicBezTo>
                      <a:pt x="442" y="753"/>
                      <a:pt x="445" y="746"/>
                      <a:pt x="443" y="740"/>
                    </a:cubicBezTo>
                    <a:cubicBezTo>
                      <a:pt x="443" y="740"/>
                      <a:pt x="443" y="740"/>
                      <a:pt x="443" y="740"/>
                    </a:cubicBezTo>
                    <a:cubicBezTo>
                      <a:pt x="441" y="733"/>
                      <a:pt x="442" y="726"/>
                      <a:pt x="446" y="720"/>
                    </a:cubicBezTo>
                    <a:cubicBezTo>
                      <a:pt x="454" y="705"/>
                      <a:pt x="472" y="701"/>
                      <a:pt x="487" y="709"/>
                    </a:cubicBezTo>
                    <a:cubicBezTo>
                      <a:pt x="501" y="717"/>
                      <a:pt x="506" y="736"/>
                      <a:pt x="498" y="750"/>
                    </a:cubicBezTo>
                    <a:cubicBezTo>
                      <a:pt x="494" y="756"/>
                      <a:pt x="489" y="761"/>
                      <a:pt x="482" y="763"/>
                    </a:cubicBezTo>
                    <a:cubicBezTo>
                      <a:pt x="476" y="764"/>
                      <a:pt x="471" y="770"/>
                      <a:pt x="470" y="777"/>
                    </a:cubicBezTo>
                    <a:cubicBezTo>
                      <a:pt x="470" y="778"/>
                      <a:pt x="470" y="780"/>
                      <a:pt x="470" y="781"/>
                    </a:cubicBezTo>
                    <a:cubicBezTo>
                      <a:pt x="547" y="826"/>
                      <a:pt x="547" y="826"/>
                      <a:pt x="547" y="826"/>
                    </a:cubicBezTo>
                    <a:cubicBezTo>
                      <a:pt x="594" y="745"/>
                      <a:pt x="621" y="651"/>
                      <a:pt x="621" y="550"/>
                    </a:cubicBezTo>
                    <a:cubicBezTo>
                      <a:pt x="621" y="246"/>
                      <a:pt x="374" y="0"/>
                      <a:pt x="70" y="0"/>
                    </a:cubicBez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sp>
            <p:nvSpPr>
              <p:cNvPr id="25623" name="Freeform 17"/>
              <p:cNvSpPr>
                <a:spLocks/>
              </p:cNvSpPr>
              <p:nvPr/>
            </p:nvSpPr>
            <p:spPr bwMode="gray">
              <a:xfrm>
                <a:off x="2169" y="2414"/>
                <a:ext cx="1397" cy="587"/>
              </a:xfrm>
              <a:custGeom>
                <a:avLst/>
                <a:gdLst>
                  <a:gd name="T0" fmla="*/ 876 w 953"/>
                  <a:gd name="T1" fmla="*/ 80 h 400"/>
                  <a:gd name="T2" fmla="*/ 876 w 953"/>
                  <a:gd name="T3" fmla="*/ 76 h 400"/>
                  <a:gd name="T4" fmla="*/ 888 w 953"/>
                  <a:gd name="T5" fmla="*/ 62 h 400"/>
                  <a:gd name="T6" fmla="*/ 904 w 953"/>
                  <a:gd name="T7" fmla="*/ 49 h 400"/>
                  <a:gd name="T8" fmla="*/ 893 w 953"/>
                  <a:gd name="T9" fmla="*/ 8 h 400"/>
                  <a:gd name="T10" fmla="*/ 852 w 953"/>
                  <a:gd name="T11" fmla="*/ 19 h 400"/>
                  <a:gd name="T12" fmla="*/ 849 w 953"/>
                  <a:gd name="T13" fmla="*/ 39 h 400"/>
                  <a:gd name="T14" fmla="*/ 849 w 953"/>
                  <a:gd name="T15" fmla="*/ 39 h 400"/>
                  <a:gd name="T16" fmla="*/ 842 w 953"/>
                  <a:gd name="T17" fmla="*/ 57 h 400"/>
                  <a:gd name="T18" fmla="*/ 839 w 953"/>
                  <a:gd name="T19" fmla="*/ 58 h 400"/>
                  <a:gd name="T20" fmla="*/ 760 w 953"/>
                  <a:gd name="T21" fmla="*/ 13 h 400"/>
                  <a:gd name="T22" fmla="*/ 476 w 953"/>
                  <a:gd name="T23" fmla="*/ 177 h 400"/>
                  <a:gd name="T24" fmla="*/ 192 w 953"/>
                  <a:gd name="T25" fmla="*/ 13 h 400"/>
                  <a:gd name="T26" fmla="*/ 112 w 953"/>
                  <a:gd name="T27" fmla="*/ 60 h 400"/>
                  <a:gd name="T28" fmla="*/ 124 w 953"/>
                  <a:gd name="T29" fmla="*/ 72 h 400"/>
                  <a:gd name="T30" fmla="*/ 124 w 953"/>
                  <a:gd name="T31" fmla="*/ 72 h 400"/>
                  <a:gd name="T32" fmla="*/ 140 w 953"/>
                  <a:gd name="T33" fmla="*/ 85 h 400"/>
                  <a:gd name="T34" fmla="*/ 128 w 953"/>
                  <a:gd name="T35" fmla="*/ 126 h 400"/>
                  <a:gd name="T36" fmla="*/ 87 w 953"/>
                  <a:gd name="T37" fmla="*/ 116 h 400"/>
                  <a:gd name="T38" fmla="*/ 84 w 953"/>
                  <a:gd name="T39" fmla="*/ 95 h 400"/>
                  <a:gd name="T40" fmla="*/ 79 w 953"/>
                  <a:gd name="T41" fmla="*/ 79 h 400"/>
                  <a:gd name="T42" fmla="*/ 0 w 953"/>
                  <a:gd name="T43" fmla="*/ 124 h 400"/>
                  <a:gd name="T44" fmla="*/ 476 w 953"/>
                  <a:gd name="T45" fmla="*/ 400 h 400"/>
                  <a:gd name="T46" fmla="*/ 953 w 953"/>
                  <a:gd name="T47" fmla="*/ 125 h 400"/>
                  <a:gd name="T48" fmla="*/ 876 w 953"/>
                  <a:gd name="T49" fmla="*/ 80 h 40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53"/>
                  <a:gd name="T76" fmla="*/ 0 h 400"/>
                  <a:gd name="T77" fmla="*/ 953 w 953"/>
                  <a:gd name="T78" fmla="*/ 400 h 40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53" h="400">
                    <a:moveTo>
                      <a:pt x="876" y="80"/>
                    </a:moveTo>
                    <a:cubicBezTo>
                      <a:pt x="876" y="79"/>
                      <a:pt x="876" y="77"/>
                      <a:pt x="876" y="76"/>
                    </a:cubicBezTo>
                    <a:cubicBezTo>
                      <a:pt x="877" y="69"/>
                      <a:pt x="882" y="63"/>
                      <a:pt x="888" y="62"/>
                    </a:cubicBezTo>
                    <a:cubicBezTo>
                      <a:pt x="895" y="60"/>
                      <a:pt x="900" y="55"/>
                      <a:pt x="904" y="49"/>
                    </a:cubicBezTo>
                    <a:cubicBezTo>
                      <a:pt x="912" y="35"/>
                      <a:pt x="907" y="16"/>
                      <a:pt x="893" y="8"/>
                    </a:cubicBezTo>
                    <a:cubicBezTo>
                      <a:pt x="878" y="0"/>
                      <a:pt x="860" y="4"/>
                      <a:pt x="852" y="19"/>
                    </a:cubicBezTo>
                    <a:cubicBezTo>
                      <a:pt x="848" y="25"/>
                      <a:pt x="847" y="32"/>
                      <a:pt x="849" y="39"/>
                    </a:cubicBezTo>
                    <a:cubicBezTo>
                      <a:pt x="849" y="39"/>
                      <a:pt x="849" y="39"/>
                      <a:pt x="849" y="39"/>
                    </a:cubicBezTo>
                    <a:cubicBezTo>
                      <a:pt x="851" y="45"/>
                      <a:pt x="848" y="52"/>
                      <a:pt x="842" y="57"/>
                    </a:cubicBezTo>
                    <a:cubicBezTo>
                      <a:pt x="841" y="57"/>
                      <a:pt x="840" y="58"/>
                      <a:pt x="839" y="58"/>
                    </a:cubicBezTo>
                    <a:cubicBezTo>
                      <a:pt x="760" y="13"/>
                      <a:pt x="760" y="13"/>
                      <a:pt x="760" y="13"/>
                    </a:cubicBezTo>
                    <a:cubicBezTo>
                      <a:pt x="704" y="111"/>
                      <a:pt x="598" y="177"/>
                      <a:pt x="476" y="177"/>
                    </a:cubicBezTo>
                    <a:cubicBezTo>
                      <a:pt x="355" y="177"/>
                      <a:pt x="249" y="111"/>
                      <a:pt x="192" y="13"/>
                    </a:cubicBezTo>
                    <a:cubicBezTo>
                      <a:pt x="112" y="60"/>
                      <a:pt x="112" y="60"/>
                      <a:pt x="112" y="60"/>
                    </a:cubicBezTo>
                    <a:cubicBezTo>
                      <a:pt x="113" y="66"/>
                      <a:pt x="118" y="71"/>
                      <a:pt x="124" y="72"/>
                    </a:cubicBezTo>
                    <a:cubicBezTo>
                      <a:pt x="124" y="72"/>
                      <a:pt x="124" y="72"/>
                      <a:pt x="124" y="72"/>
                    </a:cubicBezTo>
                    <a:cubicBezTo>
                      <a:pt x="130" y="75"/>
                      <a:pt x="136" y="79"/>
                      <a:pt x="140" y="85"/>
                    </a:cubicBezTo>
                    <a:cubicBezTo>
                      <a:pt x="148" y="100"/>
                      <a:pt x="143" y="118"/>
                      <a:pt x="128" y="126"/>
                    </a:cubicBezTo>
                    <a:cubicBezTo>
                      <a:pt x="114" y="135"/>
                      <a:pt x="96" y="130"/>
                      <a:pt x="87" y="116"/>
                    </a:cubicBezTo>
                    <a:cubicBezTo>
                      <a:pt x="84" y="109"/>
                      <a:pt x="83" y="102"/>
                      <a:pt x="84" y="95"/>
                    </a:cubicBezTo>
                    <a:cubicBezTo>
                      <a:pt x="86" y="90"/>
                      <a:pt x="84" y="83"/>
                      <a:pt x="79" y="79"/>
                    </a:cubicBezTo>
                    <a:cubicBezTo>
                      <a:pt x="0" y="124"/>
                      <a:pt x="0" y="124"/>
                      <a:pt x="0" y="124"/>
                    </a:cubicBezTo>
                    <a:cubicBezTo>
                      <a:pt x="95" y="289"/>
                      <a:pt x="273" y="400"/>
                      <a:pt x="476" y="400"/>
                    </a:cubicBezTo>
                    <a:cubicBezTo>
                      <a:pt x="680" y="400"/>
                      <a:pt x="858" y="289"/>
                      <a:pt x="953" y="125"/>
                    </a:cubicBezTo>
                    <a:lnTo>
                      <a:pt x="876" y="80"/>
                    </a:lnTo>
                    <a:close/>
                  </a:path>
                </a:pathLst>
              </a:custGeom>
              <a:solidFill>
                <a:srgbClr val="D1D1D1"/>
              </a:solidFill>
              <a:ln w="12700">
                <a:solidFill>
                  <a:srgbClr val="FFFFFF"/>
                </a:solidFill>
                <a:round/>
                <a:headEnd/>
                <a:tailEnd/>
              </a:ln>
            </p:spPr>
            <p:txBody>
              <a:bodyPr/>
              <a:lstStyle/>
              <a:p>
                <a:endParaRPr lang="tr-TR" dirty="0">
                  <a:solidFill>
                    <a:srgbClr val="000000"/>
                  </a:solidFill>
                </a:endParaRPr>
              </a:p>
            </p:txBody>
          </p:sp>
        </p:grpSp>
      </p:grpSp>
      <p:sp>
        <p:nvSpPr>
          <p:cNvPr id="23" name="Rectangle 31"/>
          <p:cNvSpPr txBox="1">
            <a:spLocks noChangeArrowheads="1"/>
          </p:cNvSpPr>
          <p:nvPr/>
        </p:nvSpPr>
        <p:spPr bwMode="gray">
          <a:xfrm>
            <a:off x="231797" y="411163"/>
            <a:ext cx="8816669" cy="647700"/>
          </a:xfrm>
          <a:prstGeom prst="rect">
            <a:avLst/>
          </a:prstGeom>
          <a:noFill/>
          <a:ln w="9525">
            <a:noFill/>
            <a:miter lim="800000"/>
            <a:headEnd/>
            <a:tailEnd/>
          </a:ln>
        </p:spPr>
        <p:txBody>
          <a:bodyPr vert="horz" wrap="square" lIns="0" tIns="45720" rIns="0" bIns="45720" numCol="1" anchor="ctr" anchorCtr="0" compatLnSpc="1">
            <a:prstTxWarp prst="textNoShape">
              <a:avLst/>
            </a:prstTxWarp>
          </a:bodyPr>
          <a:lstStyle/>
          <a:p>
            <a:pPr eaLnBrk="0" hangingPunct="0">
              <a:lnSpc>
                <a:spcPct val="90000"/>
              </a:lnSpc>
              <a:defRPr/>
            </a:pPr>
            <a:r>
              <a:rPr lang="tr-TR" sz="3200" b="1" noProof="1">
                <a:solidFill>
                  <a:srgbClr val="575757"/>
                </a:solidFill>
                <a:effectLst>
                  <a:innerShdw blurRad="63500" dist="50800" dir="8100000">
                    <a:prstClr val="black">
                      <a:alpha val="50000"/>
                    </a:prstClr>
                  </a:innerShdw>
                </a:effectLst>
                <a:latin typeface="Calibri" pitchFamily="34" charset="0"/>
                <a:cs typeface="Calibri" pitchFamily="34" charset="0"/>
              </a:rPr>
              <a:t>RİSK YÖNETİM PROSESİ (SÜRECİ)</a:t>
            </a:r>
          </a:p>
        </p:txBody>
      </p:sp>
      <p:sp>
        <p:nvSpPr>
          <p:cNvPr id="25" name="Rectangle 3"/>
          <p:cNvSpPr txBox="1">
            <a:spLocks noChangeArrowheads="1"/>
          </p:cNvSpPr>
          <p:nvPr/>
        </p:nvSpPr>
        <p:spPr bwMode="auto">
          <a:xfrm>
            <a:off x="6909185" y="6376921"/>
            <a:ext cx="2111990" cy="515204"/>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algn="r">
              <a:spcBef>
                <a:spcPct val="20000"/>
              </a:spcBef>
              <a:buFont typeface="Wingdings" pitchFamily="2" charset="2"/>
              <a:buNone/>
              <a:defRPr/>
            </a:pPr>
            <a:r>
              <a:rPr lang="tr-TR" b="1" noProof="1" smtClean="0">
                <a:solidFill>
                  <a:srgbClr val="575757"/>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İSTANBUL</a:t>
            </a:r>
            <a:r>
              <a:rPr lang="tr-TR" b="1" noProof="1"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rPr>
              <a:t>UZMAN</a:t>
            </a:r>
            <a:endParaRPr lang="en-GB" b="1" dirty="0" smtClean="0">
              <a:solidFill>
                <a:srgbClr val="B10404">
                  <a:lumMod val="60000"/>
                  <a:lumOff val="40000"/>
                </a:srgbClr>
              </a:solidFill>
              <a:effectLst>
                <a:innerShdw blurRad="63500" dist="50800" dir="8100000">
                  <a:prstClr val="black">
                    <a:alpha val="50000"/>
                  </a:prstClr>
                </a:innerShdw>
                <a:reflection blurRad="6350" stA="55000" endA="50" endPos="85000" dist="29997" dir="5400000" sy="-100000" algn="bl" rotWithShape="0"/>
              </a:effectLst>
              <a:latin typeface="Calibri" pitchFamily="34" charset="0"/>
              <a:cs typeface="Calibri" pitchFamily="34" charset="0"/>
            </a:endParaRPr>
          </a:p>
          <a:p>
            <a:pPr algn="r">
              <a:spcBef>
                <a:spcPct val="20000"/>
              </a:spcBef>
              <a:buFont typeface="Wingdings" pitchFamily="2" charset="2"/>
              <a:buNone/>
              <a:defRPr/>
            </a:pPr>
            <a:endParaRPr lang="en-GB" b="1" kern="0" dirty="0" smtClean="0">
              <a:solidFill>
                <a:srgbClr val="FFFFFF">
                  <a:lumMod val="65000"/>
                </a:srgbClr>
              </a:solidFill>
              <a:effectLst>
                <a:outerShdw blurRad="75057" dist="38100" dir="5400000" sy="-20000" rotWithShape="0">
                  <a:prstClr val="black">
                    <a:alpha val="25000"/>
                  </a:prstClr>
                </a:outerShdw>
                <a:reflection blurRad="6350" stA="55000" endA="50" endPos="85000" dist="29997" dir="5400000" sy="-100000" algn="bl" rotWithShape="0"/>
              </a:effectLst>
              <a:latin typeface="Calibri" pitchFamily="34" charset="0"/>
              <a:cs typeface="Calibri" pitchFamily="34" charset="0"/>
            </a:endParaRPr>
          </a:p>
        </p:txBody>
      </p:sp>
      <p:sp>
        <p:nvSpPr>
          <p:cNvPr id="17" name="Oval 16"/>
          <p:cNvSpPr/>
          <p:nvPr/>
        </p:nvSpPr>
        <p:spPr bwMode="auto">
          <a:xfrm>
            <a:off x="757785" y="1994563"/>
            <a:ext cx="587815" cy="600075"/>
          </a:xfrm>
          <a:prstGeom prst="ellipse">
            <a:avLst/>
          </a:prstGeom>
          <a:noFill/>
          <a:ln w="28575">
            <a:solidFill>
              <a:srgbClr val="4D4D4D"/>
            </a:solidFill>
            <a:prstDash val="sysDot"/>
            <a:round/>
            <a:headEnd/>
            <a:tailEnd/>
          </a:ln>
        </p:spPr>
        <p:txBody>
          <a:bodyPr rtlCol="0" anchor="ctr"/>
          <a:lstStyle/>
          <a:p>
            <a:pPr algn="ctr"/>
            <a:r>
              <a:rPr lang="tr-TR" sz="2800" b="1" dirty="0" smtClean="0">
                <a:solidFill>
                  <a:srgbClr val="000000"/>
                </a:solidFill>
                <a:latin typeface="Cambria" pitchFamily="18" charset="0"/>
              </a:rPr>
              <a:t>5</a:t>
            </a:r>
            <a:endParaRPr lang="tr-TR" sz="2800" b="1" dirty="0">
              <a:solidFill>
                <a:srgbClr val="000000"/>
              </a:solidFill>
              <a:latin typeface="Cambria" pitchFamily="18" charset="0"/>
            </a:endParaRPr>
          </a:p>
        </p:txBody>
      </p:sp>
    </p:spTree>
    <p:extLst>
      <p:ext uri="{BB962C8B-B14F-4D97-AF65-F5344CB8AC3E}">
        <p14:creationId xmlns:p14="http://schemas.microsoft.com/office/powerpoint/2010/main" val="89988571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6610"/>
                                        </p:tgtEl>
                                        <p:attrNameLst>
                                          <p:attrName>style.visibility</p:attrName>
                                        </p:attrNameLst>
                                      </p:cBhvr>
                                      <p:to>
                                        <p:strVal val="visible"/>
                                      </p:to>
                                    </p:set>
                                    <p:animEffect transition="in" filter="wipe(left)">
                                      <p:cBhvr>
                                        <p:cTn id="7" dur="500"/>
                                        <p:tgtEl>
                                          <p:spTgt spid="196610"/>
                                        </p:tgtEl>
                                      </p:cBhvr>
                                    </p:animEffect>
                                  </p:childTnLst>
                                </p:cTn>
                              </p:par>
                              <p:par>
                                <p:cTn id="8" presetID="22" presetClass="entr" presetSubtype="8" fill="hold" grpId="0" nodeType="withEffect">
                                  <p:stCondLst>
                                    <p:cond delay="500"/>
                                  </p:stCondLst>
                                  <p:childTnLst>
                                    <p:set>
                                      <p:cBhvr>
                                        <p:cTn id="9" dur="1" fill="hold">
                                          <p:stCondLst>
                                            <p:cond delay="0"/>
                                          </p:stCondLst>
                                        </p:cTn>
                                        <p:tgtEl>
                                          <p:spTgt spid="58457"/>
                                        </p:tgtEl>
                                        <p:attrNameLst>
                                          <p:attrName>style.visibility</p:attrName>
                                        </p:attrNameLst>
                                      </p:cBhvr>
                                      <p:to>
                                        <p:strVal val="visible"/>
                                      </p:to>
                                    </p:set>
                                    <p:animEffect transition="in" filter="wipe(left)">
                                      <p:cBhvr>
                                        <p:cTn id="10" dur="500"/>
                                        <p:tgtEl>
                                          <p:spTgt spid="58457"/>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8456"/>
                                        </p:tgtEl>
                                        <p:attrNameLst>
                                          <p:attrName>style.visibility</p:attrName>
                                        </p:attrNameLst>
                                      </p:cBhvr>
                                      <p:to>
                                        <p:strVal val="visible"/>
                                      </p:to>
                                    </p:set>
                                    <p:animEffect transition="in" filter="wipe(left)">
                                      <p:cBhvr>
                                        <p:cTn id="13" dur="500"/>
                                        <p:tgtEl>
                                          <p:spTgt spid="58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610" grpId="0" animBg="1"/>
      <p:bldP spid="58456" grpId="0" animBg="1"/>
      <p:bldP spid="58457" grpId="0" animBg="1"/>
    </p:bldLst>
  </p:timing>
</p:sld>
</file>

<file path=ppt/theme/theme1.xml><?xml version="1.0" encoding="utf-8"?>
<a:theme xmlns:a="http://schemas.openxmlformats.org/drawingml/2006/main" name="Standarddesign">
  <a:themeElements>
    <a:clrScheme name="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Standarddesign">
      <a:majorFont>
        <a:latin typeface="Arial"/>
        <a:ea typeface=""/>
        <a:cs typeface="Arial"/>
      </a:majorFont>
      <a:minorFont>
        <a:latin typeface="Arial"/>
        <a:ea typeface=""/>
        <a:cs typeface="Arial"/>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
      <a:clrScheme name="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
      <a:clrScheme name="Standarddesign 2">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C40505"/>
        </a:hlink>
        <a:folHlink>
          <a:srgbClr val="C9C9C9"/>
        </a:folHlink>
      </a:clrScheme>
      <a:clrMap bg1="lt1" tx1="dk1" bg2="lt2" tx2="dk2" accent1="accent1" accent2="accent2" accent3="accent3" accent4="accent4" accent5="accent5" accent6="accent6" hlink="hlink" folHlink="folHlink"/>
    </a:extraClrScheme>
    <a:extraClrScheme>
      <a:clrScheme name="Standarddesign 3">
        <a:dk1>
          <a:srgbClr val="000000"/>
        </a:dk1>
        <a:lt1>
          <a:srgbClr val="FFFFFF"/>
        </a:lt1>
        <a:dk2>
          <a:srgbClr val="4C7013"/>
        </a:dk2>
        <a:lt2>
          <a:srgbClr val="0061B2"/>
        </a:lt2>
        <a:accent1>
          <a:srgbClr val="FEA501"/>
        </a:accent1>
        <a:accent2>
          <a:srgbClr val="919191"/>
        </a:accent2>
        <a:accent3>
          <a:srgbClr val="FFFFFF"/>
        </a:accent3>
        <a:accent4>
          <a:srgbClr val="000000"/>
        </a:accent4>
        <a:accent5>
          <a:srgbClr val="FECFAA"/>
        </a:accent5>
        <a:accent6>
          <a:srgbClr val="838383"/>
        </a:accent6>
        <a:hlink>
          <a:srgbClr val="C40505"/>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0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2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4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7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4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5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21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8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1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2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3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a:tailEnd type="arrow"/>
        </a:ln>
      </a:spPr>
      <a:bodyPr/>
      <a:lstStyle/>
      <a:style>
        <a:lnRef idx="2">
          <a:schemeClr val="accent2"/>
        </a:lnRef>
        <a:fillRef idx="0">
          <a:schemeClr val="accent2"/>
        </a:fillRef>
        <a:effectRef idx="1">
          <a:schemeClr val="accent2"/>
        </a:effectRef>
        <a:fontRef idx="minor">
          <a:schemeClr val="tx1"/>
        </a:fontRef>
      </a:style>
    </a:ln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Larissa-Design">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Larissa-Design">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Larissa">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6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8575">
          <a:solidFill>
            <a:srgbClr val="4D4D4D"/>
          </a:solidFill>
          <a:prstDash val="sysDot"/>
          <a:round/>
          <a:headEnd/>
          <a:tailEnd/>
        </a:ln>
      </a:spPr>
      <a:bodyPr/>
      <a:lstStyle>
        <a:defPPr>
          <a:defRPr dirty="0">
            <a:solidFill>
              <a:srgbClr val="000000"/>
            </a:solidFill>
          </a:defRPr>
        </a:defPPr>
      </a:lstStyle>
    </a:spDef>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7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8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Standarddesign">
  <a:themeElements>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fontScheme name="1_Standarddesign">
      <a:majorFont>
        <a:latin typeface="Arial"/>
        <a:ea typeface=""/>
        <a:cs typeface="Arial"/>
      </a:majorFont>
      <a:minorFont>
        <a:latin typeface="Arial"/>
        <a:ea typeface=""/>
        <a:cs typeface="Arial"/>
      </a:minorFont>
    </a:fontScheme>
    <a:fmtScheme name="Ofis">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1_Standarddesign 1">
        <a:dk1>
          <a:srgbClr val="000000"/>
        </a:dk1>
        <a:lt1>
          <a:srgbClr val="FFFFFF"/>
        </a:lt1>
        <a:dk2>
          <a:srgbClr val="4C7013"/>
        </a:dk2>
        <a:lt2>
          <a:srgbClr val="0061B2"/>
        </a:lt2>
        <a:accent1>
          <a:srgbClr val="FEA501"/>
        </a:accent1>
        <a:accent2>
          <a:srgbClr val="C40505"/>
        </a:accent2>
        <a:accent3>
          <a:srgbClr val="FFFFFF"/>
        </a:accent3>
        <a:accent4>
          <a:srgbClr val="000000"/>
        </a:accent4>
        <a:accent5>
          <a:srgbClr val="FECFAA"/>
        </a:accent5>
        <a:accent6>
          <a:srgbClr val="B10404"/>
        </a:accent6>
        <a:hlink>
          <a:srgbClr val="919191"/>
        </a:hlink>
        <a:folHlink>
          <a:srgbClr val="C9C9C9"/>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emplate/>
  <TotalTime>22713</TotalTime>
  <Words>18254</Words>
  <Application>Microsoft Office PowerPoint</Application>
  <PresentationFormat>Ekran Gösterisi (4:3)</PresentationFormat>
  <Paragraphs>5220</Paragraphs>
  <Slides>358</Slides>
  <Notes>358</Notes>
  <HiddenSlides>0</HiddenSlides>
  <MMClips>0</MMClips>
  <ScaleCrop>false</ScaleCrop>
  <HeadingPairs>
    <vt:vector size="6" baseType="variant">
      <vt:variant>
        <vt:lpstr>Tema</vt:lpstr>
      </vt:variant>
      <vt:variant>
        <vt:i4>21</vt:i4>
      </vt:variant>
      <vt:variant>
        <vt:lpstr>Katıştırılmış OLE Hizmet Programları</vt:lpstr>
      </vt:variant>
      <vt:variant>
        <vt:i4>1</vt:i4>
      </vt:variant>
      <vt:variant>
        <vt:lpstr>Slayt Başlıkları</vt:lpstr>
      </vt:variant>
      <vt:variant>
        <vt:i4>358</vt:i4>
      </vt:variant>
    </vt:vector>
  </HeadingPairs>
  <TitlesOfParts>
    <vt:vector size="380" baseType="lpstr">
      <vt:lpstr>Standarddesign</vt:lpstr>
      <vt:lpstr>1_Standarddesign</vt:lpstr>
      <vt:lpstr>6_Standarddesign</vt:lpstr>
      <vt:lpstr>3_Standarddesign</vt:lpstr>
      <vt:lpstr>4_Standarddesign</vt:lpstr>
      <vt:lpstr>5_Standarddesign</vt:lpstr>
      <vt:lpstr>7_Standarddesign</vt:lpstr>
      <vt:lpstr>8_Standarddesign</vt:lpstr>
      <vt:lpstr>9_Standarddesign</vt:lpstr>
      <vt:lpstr>20_Standarddesign</vt:lpstr>
      <vt:lpstr>12_Standarddesign</vt:lpstr>
      <vt:lpstr>14_Standarddesign</vt:lpstr>
      <vt:lpstr>17_Standarddesign</vt:lpstr>
      <vt:lpstr>24_Standarddesign</vt:lpstr>
      <vt:lpstr>25_Standarddesign</vt:lpstr>
      <vt:lpstr>21_Standarddesign</vt:lpstr>
      <vt:lpstr>16_Standarddesign</vt:lpstr>
      <vt:lpstr>18_Standarddesign</vt:lpstr>
      <vt:lpstr>11_Standarddesign</vt:lpstr>
      <vt:lpstr>2_Standarddesign</vt:lpstr>
      <vt:lpstr>13_Standarddesign</vt:lpstr>
      <vt:lpstr>Çalışma Sayfası</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vector>
  </TitlesOfParts>
  <Company>Inscale GmbH &amp; Co. KG</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PresentationPackage</dc:title>
  <dc:creator>DOKTOR</dc:creator>
  <cp:lastModifiedBy>Ahmet Yiğitap</cp:lastModifiedBy>
  <cp:revision>1914</cp:revision>
  <dcterms:created xsi:type="dcterms:W3CDTF">2008-04-16T13:39:00Z</dcterms:created>
  <dcterms:modified xsi:type="dcterms:W3CDTF">2013-01-13T07:06:05Z</dcterms:modified>
</cp:coreProperties>
</file>