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4074" r:id="rId2"/>
    <p:sldMasterId id="2147484120" r:id="rId3"/>
    <p:sldMasterId id="2147484176" r:id="rId4"/>
    <p:sldMasterId id="2147484188" r:id="rId5"/>
    <p:sldMasterId id="2147485133" r:id="rId6"/>
    <p:sldMasterId id="2147485145" r:id="rId7"/>
    <p:sldMasterId id="2147485157" r:id="rId8"/>
    <p:sldMasterId id="2147485181" r:id="rId9"/>
    <p:sldMasterId id="2147485193" r:id="rId10"/>
  </p:sldMasterIdLst>
  <p:notesMasterIdLst>
    <p:notesMasterId r:id="rId174"/>
  </p:notesMasterIdLst>
  <p:handoutMasterIdLst>
    <p:handoutMasterId r:id="rId175"/>
  </p:handoutMasterIdLst>
  <p:sldIdLst>
    <p:sldId id="1545" r:id="rId11"/>
    <p:sldId id="3712" r:id="rId12"/>
    <p:sldId id="4598" r:id="rId13"/>
    <p:sldId id="4456" r:id="rId14"/>
    <p:sldId id="3714" r:id="rId15"/>
    <p:sldId id="3716" r:id="rId16"/>
    <p:sldId id="4337" r:id="rId17"/>
    <p:sldId id="4368" r:id="rId18"/>
    <p:sldId id="4339" r:id="rId19"/>
    <p:sldId id="4340" r:id="rId20"/>
    <p:sldId id="4480" r:id="rId21"/>
    <p:sldId id="4342" r:id="rId22"/>
    <p:sldId id="4383" r:id="rId23"/>
    <p:sldId id="4424" r:id="rId24"/>
    <p:sldId id="4584" r:id="rId25"/>
    <p:sldId id="3347" r:id="rId26"/>
    <p:sldId id="4573" r:id="rId27"/>
    <p:sldId id="4363" r:id="rId28"/>
    <p:sldId id="4481" r:id="rId29"/>
    <p:sldId id="4602" r:id="rId30"/>
    <p:sldId id="3637" r:id="rId31"/>
    <p:sldId id="3675" r:id="rId32"/>
    <p:sldId id="3674" r:id="rId33"/>
    <p:sldId id="3368" r:id="rId34"/>
    <p:sldId id="3371" r:id="rId35"/>
    <p:sldId id="4118" r:id="rId36"/>
    <p:sldId id="4587" r:id="rId37"/>
    <p:sldId id="4375" r:id="rId38"/>
    <p:sldId id="3397" r:id="rId39"/>
    <p:sldId id="4452" r:id="rId40"/>
    <p:sldId id="4483" r:id="rId41"/>
    <p:sldId id="3703" r:id="rId42"/>
    <p:sldId id="3706" r:id="rId43"/>
    <p:sldId id="4589" r:id="rId44"/>
    <p:sldId id="3708" r:id="rId45"/>
    <p:sldId id="4590" r:id="rId46"/>
    <p:sldId id="3705" r:id="rId47"/>
    <p:sldId id="3374" r:id="rId48"/>
    <p:sldId id="3681" r:id="rId49"/>
    <p:sldId id="3672" r:id="rId50"/>
    <p:sldId id="3375" r:id="rId51"/>
    <p:sldId id="4432" r:id="rId52"/>
    <p:sldId id="3686" r:id="rId53"/>
    <p:sldId id="3447" r:id="rId54"/>
    <p:sldId id="3439" r:id="rId55"/>
    <p:sldId id="4384" r:id="rId56"/>
    <p:sldId id="3640" r:id="rId57"/>
    <p:sldId id="4438" r:id="rId58"/>
    <p:sldId id="3401" r:id="rId59"/>
    <p:sldId id="3683" r:id="rId60"/>
    <p:sldId id="3639" r:id="rId61"/>
    <p:sldId id="3684" r:id="rId62"/>
    <p:sldId id="3685" r:id="rId63"/>
    <p:sldId id="4484" r:id="rId64"/>
    <p:sldId id="3385" r:id="rId65"/>
    <p:sldId id="4115" r:id="rId66"/>
    <p:sldId id="4364" r:id="rId67"/>
    <p:sldId id="3383" r:id="rId68"/>
    <p:sldId id="3388" r:id="rId69"/>
    <p:sldId id="4446" r:id="rId70"/>
    <p:sldId id="3405" r:id="rId71"/>
    <p:sldId id="3407" r:id="rId72"/>
    <p:sldId id="3408" r:id="rId73"/>
    <p:sldId id="3643" r:id="rId74"/>
    <p:sldId id="4378" r:id="rId75"/>
    <p:sldId id="4379" r:id="rId76"/>
    <p:sldId id="3410" r:id="rId77"/>
    <p:sldId id="3411" r:id="rId78"/>
    <p:sldId id="4116" r:id="rId79"/>
    <p:sldId id="4113" r:id="rId80"/>
    <p:sldId id="3412" r:id="rId81"/>
    <p:sldId id="3413" r:id="rId82"/>
    <p:sldId id="4390" r:id="rId83"/>
    <p:sldId id="4391" r:id="rId84"/>
    <p:sldId id="2001" r:id="rId85"/>
    <p:sldId id="4593" r:id="rId86"/>
    <p:sldId id="3580" r:id="rId87"/>
    <p:sldId id="4403" r:id="rId88"/>
    <p:sldId id="4407" r:id="rId89"/>
    <p:sldId id="4394" r:id="rId90"/>
    <p:sldId id="2014" r:id="rId91"/>
    <p:sldId id="2044" r:id="rId92"/>
    <p:sldId id="2046" r:id="rId93"/>
    <p:sldId id="4412" r:id="rId94"/>
    <p:sldId id="4414" r:id="rId95"/>
    <p:sldId id="3044" r:id="rId96"/>
    <p:sldId id="4121" r:id="rId97"/>
    <p:sldId id="4382" r:id="rId98"/>
    <p:sldId id="4123" r:id="rId99"/>
    <p:sldId id="4594" r:id="rId100"/>
    <p:sldId id="4411" r:id="rId101"/>
    <p:sldId id="3425" r:id="rId102"/>
    <p:sldId id="4415" r:id="rId103"/>
    <p:sldId id="4418" r:id="rId104"/>
    <p:sldId id="4486" r:id="rId105"/>
    <p:sldId id="4416" r:id="rId106"/>
    <p:sldId id="4419" r:id="rId107"/>
    <p:sldId id="4126" r:id="rId108"/>
    <p:sldId id="4127" r:id="rId109"/>
    <p:sldId id="4128" r:id="rId110"/>
    <p:sldId id="4129" r:id="rId111"/>
    <p:sldId id="4130" r:id="rId112"/>
    <p:sldId id="4131" r:id="rId113"/>
    <p:sldId id="4133" r:id="rId114"/>
    <p:sldId id="4134" r:id="rId115"/>
    <p:sldId id="4135" r:id="rId116"/>
    <p:sldId id="4500" r:id="rId117"/>
    <p:sldId id="4136" r:id="rId118"/>
    <p:sldId id="4138" r:id="rId119"/>
    <p:sldId id="4139" r:id="rId120"/>
    <p:sldId id="4501" r:id="rId121"/>
    <p:sldId id="4141" r:id="rId122"/>
    <p:sldId id="4578" r:id="rId123"/>
    <p:sldId id="4142" r:id="rId124"/>
    <p:sldId id="4491" r:id="rId125"/>
    <p:sldId id="4157" r:id="rId126"/>
    <p:sldId id="4175" r:id="rId127"/>
    <p:sldId id="4180" r:id="rId128"/>
    <p:sldId id="4182" r:id="rId129"/>
    <p:sldId id="4185" r:id="rId130"/>
    <p:sldId id="4186" r:id="rId131"/>
    <p:sldId id="4187" r:id="rId132"/>
    <p:sldId id="4434" r:id="rId133"/>
    <p:sldId id="4189" r:id="rId134"/>
    <p:sldId id="4190" r:id="rId135"/>
    <p:sldId id="4197" r:id="rId136"/>
    <p:sldId id="4487" r:id="rId137"/>
    <p:sldId id="4200" r:id="rId138"/>
    <p:sldId id="4201" r:id="rId139"/>
    <p:sldId id="4202" r:id="rId140"/>
    <p:sldId id="4572" r:id="rId141"/>
    <p:sldId id="4203" r:id="rId142"/>
    <p:sldId id="4205" r:id="rId143"/>
    <p:sldId id="4497" r:id="rId144"/>
    <p:sldId id="4208" r:id="rId145"/>
    <p:sldId id="4209" r:id="rId146"/>
    <p:sldId id="4219" r:id="rId147"/>
    <p:sldId id="4502" r:id="rId148"/>
    <p:sldId id="4220" r:id="rId149"/>
    <p:sldId id="4222" r:id="rId150"/>
    <p:sldId id="4223" r:id="rId151"/>
    <p:sldId id="4224" r:id="rId152"/>
    <p:sldId id="4239" r:id="rId153"/>
    <p:sldId id="4242" r:id="rId154"/>
    <p:sldId id="4243" r:id="rId155"/>
    <p:sldId id="4249" r:id="rId156"/>
    <p:sldId id="4245" r:id="rId157"/>
    <p:sldId id="4247" r:id="rId158"/>
    <p:sldId id="4251" r:id="rId159"/>
    <p:sldId id="4253" r:id="rId160"/>
    <p:sldId id="4261" r:id="rId161"/>
    <p:sldId id="4503" r:id="rId162"/>
    <p:sldId id="4262" r:id="rId163"/>
    <p:sldId id="4264" r:id="rId164"/>
    <p:sldId id="4265" r:id="rId165"/>
    <p:sldId id="4535" r:id="rId166"/>
    <p:sldId id="4536" r:id="rId167"/>
    <p:sldId id="4306" r:id="rId168"/>
    <p:sldId id="4308" r:id="rId169"/>
    <p:sldId id="4319" r:id="rId170"/>
    <p:sldId id="4322" r:id="rId171"/>
    <p:sldId id="4326" r:id="rId172"/>
    <p:sldId id="4336" r:id="rId17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94">
          <p15:clr>
            <a:srgbClr val="A4A3A4"/>
          </p15:clr>
        </p15:guide>
        <p15:guide id="2" orient="horz" pos="1151">
          <p15:clr>
            <a:srgbClr val="A4A3A4"/>
          </p15:clr>
        </p15:guide>
        <p15:guide id="3" orient="horz" pos="2018">
          <p15:clr>
            <a:srgbClr val="A4A3A4"/>
          </p15:clr>
        </p15:guide>
        <p15:guide id="4" orient="horz" pos="2652">
          <p15:clr>
            <a:srgbClr val="A4A3A4"/>
          </p15:clr>
        </p15:guide>
        <p15:guide id="5" pos="5579">
          <p15:clr>
            <a:srgbClr val="A4A3A4"/>
          </p15:clr>
        </p15:guide>
        <p15:guide id="6" pos="5266">
          <p15:clr>
            <a:srgbClr val="A4A3A4"/>
          </p15:clr>
        </p15:guide>
        <p15:guide id="7" pos="198">
          <p15:clr>
            <a:srgbClr val="A4A3A4"/>
          </p15:clr>
        </p15:guide>
        <p15:guide id="8" pos="3193">
          <p15:clr>
            <a:srgbClr val="A4A3A4"/>
          </p15:clr>
        </p15:guide>
        <p15:guide id="9" pos="493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9B1A"/>
    <a:srgbClr val="D3DFEA"/>
    <a:srgbClr val="FFEDCC"/>
    <a:srgbClr val="D3DFE9"/>
    <a:srgbClr val="F2F4F4"/>
    <a:srgbClr val="3366FF"/>
    <a:srgbClr val="E7E7E7"/>
    <a:srgbClr val="575F57"/>
    <a:srgbClr val="5A5A59"/>
    <a:srgbClr val="004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726" autoAdjust="0"/>
    <p:restoredTop sz="94229" autoAdjust="0"/>
  </p:normalViewPr>
  <p:slideViewPr>
    <p:cSldViewPr snapToGrid="0">
      <p:cViewPr varScale="1">
        <p:scale>
          <a:sx n="113" d="100"/>
          <a:sy n="113" d="100"/>
        </p:scale>
        <p:origin x="1548" y="10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slide" Target="slides/slide146.xml"/><Relationship Id="rId177" Type="http://schemas.openxmlformats.org/officeDocument/2006/relationships/viewProps" Target="viewProps.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handoutMaster" Target="handoutMasters/handoutMaster1.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presProps" Target="presProp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8CBDE-B37B-4096-BABE-3274AD6846A3}" type="doc">
      <dgm:prSet loTypeId="urn:microsoft.com/office/officeart/2005/8/layout/cycle4" loCatId="cycle" qsTypeId="urn:microsoft.com/office/officeart/2005/8/quickstyle/simple2" qsCatId="simple" csTypeId="urn:microsoft.com/office/officeart/2005/8/colors/accent0_2" csCatId="mainScheme" phldr="1"/>
      <dgm:spPr/>
      <dgm:t>
        <a:bodyPr/>
        <a:lstStyle/>
        <a:p>
          <a:endParaRPr lang="tr-TR"/>
        </a:p>
      </dgm:t>
    </dgm:pt>
    <dgm:pt modelId="{2C55E98B-068E-43E4-8FEE-EA4F2C629206}">
      <dgm:prSet phldrT="[Metin]" custT="1"/>
      <dgm:spPr/>
      <dgm:t>
        <a:bodyPr/>
        <a:lstStyle/>
        <a:p>
          <a:r>
            <a:rPr lang="tr-TR" sz="2400" b="1" dirty="0" smtClean="0">
              <a:solidFill>
                <a:srgbClr val="C00000"/>
              </a:solidFill>
              <a:latin typeface="Calibri" panose="020F0502020204030204" pitchFamily="34" charset="0"/>
            </a:rPr>
            <a:t>P</a:t>
          </a:r>
          <a:endParaRPr lang="tr-TR" sz="2400" b="1" dirty="0">
            <a:solidFill>
              <a:srgbClr val="C00000"/>
            </a:solidFill>
            <a:latin typeface="Calibri" panose="020F0502020204030204" pitchFamily="34" charset="0"/>
          </a:endParaRPr>
        </a:p>
      </dgm:t>
    </dgm:pt>
    <dgm:pt modelId="{84081849-F84D-452B-A5DC-99794A0AE06F}" type="parTrans" cxnId="{CE009B9D-1439-4719-8DEB-5D84647F9E83}">
      <dgm:prSet/>
      <dgm:spPr/>
      <dgm:t>
        <a:bodyPr/>
        <a:lstStyle/>
        <a:p>
          <a:endParaRPr lang="tr-TR"/>
        </a:p>
      </dgm:t>
    </dgm:pt>
    <dgm:pt modelId="{0A720F60-6D2C-4DC7-90AE-BEEDFDBABC58}" type="sibTrans" cxnId="{CE009B9D-1439-4719-8DEB-5D84647F9E83}">
      <dgm:prSet/>
      <dgm:spPr/>
      <dgm:t>
        <a:bodyPr/>
        <a:lstStyle/>
        <a:p>
          <a:endParaRPr lang="tr-TR"/>
        </a:p>
      </dgm:t>
    </dgm:pt>
    <dgm:pt modelId="{9F8E2E85-6B2F-4BB8-835C-DF52AA8E5946}">
      <dgm:prSet phldrT="[Metin]"/>
      <dgm:spPr/>
      <dgm:t>
        <a:bodyPr/>
        <a:lstStyle/>
        <a:p>
          <a:endParaRPr lang="tr-TR" dirty="0"/>
        </a:p>
      </dgm:t>
    </dgm:pt>
    <dgm:pt modelId="{62BA28AF-1267-490F-9928-D78ADB2F1776}" type="parTrans" cxnId="{88EEAFF6-88B7-49FF-9BCA-2BC36C934DF3}">
      <dgm:prSet/>
      <dgm:spPr/>
      <dgm:t>
        <a:bodyPr/>
        <a:lstStyle/>
        <a:p>
          <a:endParaRPr lang="tr-TR"/>
        </a:p>
      </dgm:t>
    </dgm:pt>
    <dgm:pt modelId="{8AACBFFF-5C30-43DE-81E2-7A4EBD5CAC41}" type="sibTrans" cxnId="{88EEAFF6-88B7-49FF-9BCA-2BC36C934DF3}">
      <dgm:prSet/>
      <dgm:spPr/>
      <dgm:t>
        <a:bodyPr/>
        <a:lstStyle/>
        <a:p>
          <a:endParaRPr lang="tr-TR"/>
        </a:p>
      </dgm:t>
    </dgm:pt>
    <dgm:pt modelId="{BADCEF40-A17B-4D1A-8682-BCECB59D5D71}">
      <dgm:prSet phldrT="[Metin]" custT="1"/>
      <dgm:spPr/>
      <dgm:t>
        <a:bodyPr/>
        <a:lstStyle/>
        <a:p>
          <a:r>
            <a:rPr lang="tr-TR" sz="2400" b="1" dirty="0" smtClean="0">
              <a:solidFill>
                <a:srgbClr val="C00000"/>
              </a:solidFill>
              <a:latin typeface="Calibri" panose="020F0502020204030204" pitchFamily="34" charset="0"/>
            </a:rPr>
            <a:t>U</a:t>
          </a:r>
          <a:endParaRPr lang="tr-TR" sz="2400" b="1" dirty="0">
            <a:solidFill>
              <a:srgbClr val="C00000"/>
            </a:solidFill>
            <a:latin typeface="Calibri" panose="020F0502020204030204" pitchFamily="34" charset="0"/>
          </a:endParaRPr>
        </a:p>
      </dgm:t>
    </dgm:pt>
    <dgm:pt modelId="{74F47BDE-4D5A-4A05-A372-84333B00F311}" type="parTrans" cxnId="{7DC8B722-5BE6-4689-8F4F-B3BDE60499E2}">
      <dgm:prSet/>
      <dgm:spPr/>
      <dgm:t>
        <a:bodyPr/>
        <a:lstStyle/>
        <a:p>
          <a:endParaRPr lang="tr-TR"/>
        </a:p>
      </dgm:t>
    </dgm:pt>
    <dgm:pt modelId="{D4436020-37AA-42C7-AC8C-24672BDE1D04}" type="sibTrans" cxnId="{7DC8B722-5BE6-4689-8F4F-B3BDE60499E2}">
      <dgm:prSet/>
      <dgm:spPr/>
      <dgm:t>
        <a:bodyPr/>
        <a:lstStyle/>
        <a:p>
          <a:endParaRPr lang="tr-TR"/>
        </a:p>
      </dgm:t>
    </dgm:pt>
    <dgm:pt modelId="{13747CBE-1FDF-4FE2-8442-9D3D1B267761}">
      <dgm:prSet phldrT="[Metin]"/>
      <dgm:spPr/>
      <dgm:t>
        <a:bodyPr/>
        <a:lstStyle/>
        <a:p>
          <a:endParaRPr lang="tr-TR" dirty="0"/>
        </a:p>
      </dgm:t>
    </dgm:pt>
    <dgm:pt modelId="{D4251C62-92E8-4BCE-A019-BBCD0896E416}" type="parTrans" cxnId="{4CB40C29-FF37-4C9B-BBAC-8F79040D9BCB}">
      <dgm:prSet/>
      <dgm:spPr/>
      <dgm:t>
        <a:bodyPr/>
        <a:lstStyle/>
        <a:p>
          <a:endParaRPr lang="tr-TR"/>
        </a:p>
      </dgm:t>
    </dgm:pt>
    <dgm:pt modelId="{BB5FED3B-FAFD-4B27-BA6B-C3C4D5C05488}" type="sibTrans" cxnId="{4CB40C29-FF37-4C9B-BBAC-8F79040D9BCB}">
      <dgm:prSet/>
      <dgm:spPr/>
      <dgm:t>
        <a:bodyPr/>
        <a:lstStyle/>
        <a:p>
          <a:endParaRPr lang="tr-TR"/>
        </a:p>
      </dgm:t>
    </dgm:pt>
    <dgm:pt modelId="{A53DE7D7-E79A-465D-9ED0-AA585C41748D}">
      <dgm:prSet phldrT="[Metin]" custT="1"/>
      <dgm:spPr/>
      <dgm:t>
        <a:bodyPr/>
        <a:lstStyle/>
        <a:p>
          <a:r>
            <a:rPr lang="tr-TR" sz="2400" b="1" dirty="0" smtClean="0">
              <a:solidFill>
                <a:srgbClr val="C00000"/>
              </a:solidFill>
              <a:latin typeface="Calibri" panose="020F0502020204030204" pitchFamily="34" charset="0"/>
            </a:rPr>
            <a:t>K</a:t>
          </a:r>
          <a:endParaRPr lang="tr-TR" sz="2400" b="1" dirty="0">
            <a:solidFill>
              <a:srgbClr val="C00000"/>
            </a:solidFill>
            <a:latin typeface="Calibri" panose="020F0502020204030204" pitchFamily="34" charset="0"/>
          </a:endParaRPr>
        </a:p>
      </dgm:t>
    </dgm:pt>
    <dgm:pt modelId="{0C38B686-8C8D-4AC0-91E8-C4C94C63D75D}" type="parTrans" cxnId="{B9C9A559-ABE7-4C18-8215-78905BCE3D4E}">
      <dgm:prSet/>
      <dgm:spPr/>
      <dgm:t>
        <a:bodyPr/>
        <a:lstStyle/>
        <a:p>
          <a:endParaRPr lang="tr-TR"/>
        </a:p>
      </dgm:t>
    </dgm:pt>
    <dgm:pt modelId="{65FF50D4-3C23-4AF7-B8F7-B4DA2B678AC7}" type="sibTrans" cxnId="{B9C9A559-ABE7-4C18-8215-78905BCE3D4E}">
      <dgm:prSet/>
      <dgm:spPr/>
      <dgm:t>
        <a:bodyPr/>
        <a:lstStyle/>
        <a:p>
          <a:endParaRPr lang="tr-TR"/>
        </a:p>
      </dgm:t>
    </dgm:pt>
    <dgm:pt modelId="{C39F6FF9-3858-43ED-941A-C3E3A78541FF}">
      <dgm:prSet phldrT="[Metin]" custT="1"/>
      <dgm:spPr/>
      <dgm:t>
        <a:bodyPr/>
        <a:lstStyle/>
        <a:p>
          <a:r>
            <a:rPr lang="tr-TR" sz="2400" b="1" dirty="0" smtClean="0">
              <a:solidFill>
                <a:srgbClr val="C00000"/>
              </a:solidFill>
              <a:latin typeface="Calibri" panose="020F0502020204030204" pitchFamily="34" charset="0"/>
            </a:rPr>
            <a:t>Ö</a:t>
          </a:r>
          <a:endParaRPr lang="tr-TR" sz="2400" b="1" dirty="0">
            <a:solidFill>
              <a:srgbClr val="C00000"/>
            </a:solidFill>
            <a:latin typeface="Calibri" panose="020F0502020204030204" pitchFamily="34" charset="0"/>
          </a:endParaRPr>
        </a:p>
      </dgm:t>
    </dgm:pt>
    <dgm:pt modelId="{B0F92260-E03E-4529-8AFA-B8B8119F6604}" type="parTrans" cxnId="{AE82D1D5-E984-49D0-94AA-FECA123015E3}">
      <dgm:prSet/>
      <dgm:spPr/>
      <dgm:t>
        <a:bodyPr/>
        <a:lstStyle/>
        <a:p>
          <a:endParaRPr lang="tr-TR"/>
        </a:p>
      </dgm:t>
    </dgm:pt>
    <dgm:pt modelId="{6DF644B7-3332-4A10-A56E-D0B872F4B158}" type="sibTrans" cxnId="{AE82D1D5-E984-49D0-94AA-FECA123015E3}">
      <dgm:prSet/>
      <dgm:spPr/>
      <dgm:t>
        <a:bodyPr/>
        <a:lstStyle/>
        <a:p>
          <a:endParaRPr lang="tr-TR"/>
        </a:p>
      </dgm:t>
    </dgm:pt>
    <dgm:pt modelId="{73D82780-A219-4CC8-9404-36218CB473F2}">
      <dgm:prSet phldrT="[Metin]"/>
      <dgm:spPr/>
      <dgm:t>
        <a:bodyPr/>
        <a:lstStyle/>
        <a:p>
          <a:endParaRPr lang="tr-TR" dirty="0"/>
        </a:p>
      </dgm:t>
    </dgm:pt>
    <dgm:pt modelId="{A1A43827-A929-4553-B150-BD8EEC5FD150}" type="sibTrans" cxnId="{901A0FCD-5A06-46AD-AC3D-BE8E596E7A44}">
      <dgm:prSet/>
      <dgm:spPr/>
      <dgm:t>
        <a:bodyPr/>
        <a:lstStyle/>
        <a:p>
          <a:endParaRPr lang="tr-TR"/>
        </a:p>
      </dgm:t>
    </dgm:pt>
    <dgm:pt modelId="{C8543E1A-8477-4A33-9168-F59AE430A072}" type="parTrans" cxnId="{901A0FCD-5A06-46AD-AC3D-BE8E596E7A44}">
      <dgm:prSet/>
      <dgm:spPr/>
      <dgm:t>
        <a:bodyPr/>
        <a:lstStyle/>
        <a:p>
          <a:endParaRPr lang="tr-TR"/>
        </a:p>
      </dgm:t>
    </dgm:pt>
    <dgm:pt modelId="{A5B08D4D-BD27-4560-8FC6-70512FDBB845}">
      <dgm:prSet phldrT="[Metin]"/>
      <dgm:spPr/>
      <dgm:t>
        <a:bodyPr/>
        <a:lstStyle/>
        <a:p>
          <a:endParaRPr lang="tr-TR" dirty="0"/>
        </a:p>
      </dgm:t>
    </dgm:pt>
    <dgm:pt modelId="{62D6D916-D153-4C21-B07D-597741B26274}" type="sibTrans" cxnId="{BA808601-B0D7-4E57-A9E6-F1321E0E2305}">
      <dgm:prSet/>
      <dgm:spPr/>
      <dgm:t>
        <a:bodyPr/>
        <a:lstStyle/>
        <a:p>
          <a:endParaRPr lang="tr-TR"/>
        </a:p>
      </dgm:t>
    </dgm:pt>
    <dgm:pt modelId="{F9D5DE61-A0BF-4B3A-AE26-1C5709F7C37B}" type="parTrans" cxnId="{BA808601-B0D7-4E57-A9E6-F1321E0E2305}">
      <dgm:prSet/>
      <dgm:spPr/>
      <dgm:t>
        <a:bodyPr/>
        <a:lstStyle/>
        <a:p>
          <a:endParaRPr lang="tr-TR"/>
        </a:p>
      </dgm:t>
    </dgm:pt>
    <dgm:pt modelId="{66313422-9340-47D9-8EBC-9DFBD81A5FAA}" type="pres">
      <dgm:prSet presAssocID="{6158CBDE-B37B-4096-BABE-3274AD6846A3}" presName="cycleMatrixDiagram" presStyleCnt="0">
        <dgm:presLayoutVars>
          <dgm:chMax val="1"/>
          <dgm:dir/>
          <dgm:animLvl val="lvl"/>
          <dgm:resizeHandles val="exact"/>
        </dgm:presLayoutVars>
      </dgm:prSet>
      <dgm:spPr/>
      <dgm:t>
        <a:bodyPr/>
        <a:lstStyle/>
        <a:p>
          <a:endParaRPr lang="tr-TR"/>
        </a:p>
      </dgm:t>
    </dgm:pt>
    <dgm:pt modelId="{74EA1748-4C9C-4DCD-BA67-3270E9DA05F8}" type="pres">
      <dgm:prSet presAssocID="{6158CBDE-B37B-4096-BABE-3274AD6846A3}" presName="children" presStyleCnt="0"/>
      <dgm:spPr/>
    </dgm:pt>
    <dgm:pt modelId="{4F736F61-37CD-43CD-9176-C2AB03F3B1D4}" type="pres">
      <dgm:prSet presAssocID="{6158CBDE-B37B-4096-BABE-3274AD6846A3}" presName="child1group" presStyleCnt="0"/>
      <dgm:spPr/>
    </dgm:pt>
    <dgm:pt modelId="{7180D29A-19C9-4233-9B9E-9958EDD6EADF}" type="pres">
      <dgm:prSet presAssocID="{6158CBDE-B37B-4096-BABE-3274AD6846A3}" presName="child1" presStyleLbl="bgAcc1" presStyleIdx="0" presStyleCnt="4"/>
      <dgm:spPr/>
      <dgm:t>
        <a:bodyPr/>
        <a:lstStyle/>
        <a:p>
          <a:endParaRPr lang="tr-TR"/>
        </a:p>
      </dgm:t>
    </dgm:pt>
    <dgm:pt modelId="{857B896C-8EDD-4F57-AB84-B6F7264D6DC0}" type="pres">
      <dgm:prSet presAssocID="{6158CBDE-B37B-4096-BABE-3274AD6846A3}" presName="child1Text" presStyleLbl="bgAcc1" presStyleIdx="0" presStyleCnt="4">
        <dgm:presLayoutVars>
          <dgm:bulletEnabled val="1"/>
        </dgm:presLayoutVars>
      </dgm:prSet>
      <dgm:spPr/>
      <dgm:t>
        <a:bodyPr/>
        <a:lstStyle/>
        <a:p>
          <a:endParaRPr lang="tr-TR"/>
        </a:p>
      </dgm:t>
    </dgm:pt>
    <dgm:pt modelId="{8E7C0E24-E1F4-4444-8AF8-E52F0CF68828}" type="pres">
      <dgm:prSet presAssocID="{6158CBDE-B37B-4096-BABE-3274AD6846A3}" presName="child2group" presStyleCnt="0"/>
      <dgm:spPr/>
    </dgm:pt>
    <dgm:pt modelId="{9BF8914B-4B68-47E5-B05E-E29D6A1DA190}" type="pres">
      <dgm:prSet presAssocID="{6158CBDE-B37B-4096-BABE-3274AD6846A3}" presName="child2" presStyleLbl="bgAcc1" presStyleIdx="1" presStyleCnt="4"/>
      <dgm:spPr/>
      <dgm:t>
        <a:bodyPr/>
        <a:lstStyle/>
        <a:p>
          <a:endParaRPr lang="tr-TR"/>
        </a:p>
      </dgm:t>
    </dgm:pt>
    <dgm:pt modelId="{F2256B73-FF01-489A-A41F-64677378E941}" type="pres">
      <dgm:prSet presAssocID="{6158CBDE-B37B-4096-BABE-3274AD6846A3}" presName="child2Text" presStyleLbl="bgAcc1" presStyleIdx="1" presStyleCnt="4">
        <dgm:presLayoutVars>
          <dgm:bulletEnabled val="1"/>
        </dgm:presLayoutVars>
      </dgm:prSet>
      <dgm:spPr/>
      <dgm:t>
        <a:bodyPr/>
        <a:lstStyle/>
        <a:p>
          <a:endParaRPr lang="tr-TR"/>
        </a:p>
      </dgm:t>
    </dgm:pt>
    <dgm:pt modelId="{40618EE8-B4C5-45B3-850D-E0185B0B4230}" type="pres">
      <dgm:prSet presAssocID="{6158CBDE-B37B-4096-BABE-3274AD6846A3}" presName="child3group" presStyleCnt="0"/>
      <dgm:spPr/>
    </dgm:pt>
    <dgm:pt modelId="{3D1D4EB0-5A8F-4715-A3F9-53EE6DF87BA1}" type="pres">
      <dgm:prSet presAssocID="{6158CBDE-B37B-4096-BABE-3274AD6846A3}" presName="child3" presStyleLbl="bgAcc1" presStyleIdx="2" presStyleCnt="4"/>
      <dgm:spPr/>
      <dgm:t>
        <a:bodyPr/>
        <a:lstStyle/>
        <a:p>
          <a:endParaRPr lang="tr-TR"/>
        </a:p>
      </dgm:t>
    </dgm:pt>
    <dgm:pt modelId="{90FDF3F6-B1DD-4394-BE8D-20BD1C6C73BC}" type="pres">
      <dgm:prSet presAssocID="{6158CBDE-B37B-4096-BABE-3274AD6846A3}" presName="child3Text" presStyleLbl="bgAcc1" presStyleIdx="2" presStyleCnt="4">
        <dgm:presLayoutVars>
          <dgm:bulletEnabled val="1"/>
        </dgm:presLayoutVars>
      </dgm:prSet>
      <dgm:spPr/>
      <dgm:t>
        <a:bodyPr/>
        <a:lstStyle/>
        <a:p>
          <a:endParaRPr lang="tr-TR"/>
        </a:p>
      </dgm:t>
    </dgm:pt>
    <dgm:pt modelId="{E8596F34-4184-4614-94F3-A646785966F8}" type="pres">
      <dgm:prSet presAssocID="{6158CBDE-B37B-4096-BABE-3274AD6846A3}" presName="child4group" presStyleCnt="0"/>
      <dgm:spPr/>
    </dgm:pt>
    <dgm:pt modelId="{2AA85F57-38C1-4BEF-A4E6-D33FE923B698}" type="pres">
      <dgm:prSet presAssocID="{6158CBDE-B37B-4096-BABE-3274AD6846A3}" presName="child4" presStyleLbl="bgAcc1" presStyleIdx="3" presStyleCnt="4"/>
      <dgm:spPr/>
      <dgm:t>
        <a:bodyPr/>
        <a:lstStyle/>
        <a:p>
          <a:endParaRPr lang="tr-TR"/>
        </a:p>
      </dgm:t>
    </dgm:pt>
    <dgm:pt modelId="{CB915FAE-02CE-45BD-BCD7-959D3134B722}" type="pres">
      <dgm:prSet presAssocID="{6158CBDE-B37B-4096-BABE-3274AD6846A3}" presName="child4Text" presStyleLbl="bgAcc1" presStyleIdx="3" presStyleCnt="4">
        <dgm:presLayoutVars>
          <dgm:bulletEnabled val="1"/>
        </dgm:presLayoutVars>
      </dgm:prSet>
      <dgm:spPr/>
      <dgm:t>
        <a:bodyPr/>
        <a:lstStyle/>
        <a:p>
          <a:endParaRPr lang="tr-TR"/>
        </a:p>
      </dgm:t>
    </dgm:pt>
    <dgm:pt modelId="{25E5CAD5-8F80-4217-BC92-C039B039D628}" type="pres">
      <dgm:prSet presAssocID="{6158CBDE-B37B-4096-BABE-3274AD6846A3}" presName="childPlaceholder" presStyleCnt="0"/>
      <dgm:spPr/>
    </dgm:pt>
    <dgm:pt modelId="{F63DD908-1D32-4BA5-B58A-A06A55FEE064}" type="pres">
      <dgm:prSet presAssocID="{6158CBDE-B37B-4096-BABE-3274AD6846A3}" presName="circle" presStyleCnt="0"/>
      <dgm:spPr/>
    </dgm:pt>
    <dgm:pt modelId="{5EBF7C00-75FA-48B0-A386-CB1CEC17B005}" type="pres">
      <dgm:prSet presAssocID="{6158CBDE-B37B-4096-BABE-3274AD6846A3}" presName="quadrant1" presStyleLbl="node1" presStyleIdx="0" presStyleCnt="4">
        <dgm:presLayoutVars>
          <dgm:chMax val="1"/>
          <dgm:bulletEnabled val="1"/>
        </dgm:presLayoutVars>
      </dgm:prSet>
      <dgm:spPr/>
      <dgm:t>
        <a:bodyPr/>
        <a:lstStyle/>
        <a:p>
          <a:endParaRPr lang="tr-TR"/>
        </a:p>
      </dgm:t>
    </dgm:pt>
    <dgm:pt modelId="{3C456A31-8822-4669-9CCE-E2AECE825BEB}" type="pres">
      <dgm:prSet presAssocID="{6158CBDE-B37B-4096-BABE-3274AD6846A3}" presName="quadrant2" presStyleLbl="node1" presStyleIdx="1" presStyleCnt="4">
        <dgm:presLayoutVars>
          <dgm:chMax val="1"/>
          <dgm:bulletEnabled val="1"/>
        </dgm:presLayoutVars>
      </dgm:prSet>
      <dgm:spPr/>
      <dgm:t>
        <a:bodyPr/>
        <a:lstStyle/>
        <a:p>
          <a:endParaRPr lang="tr-TR"/>
        </a:p>
      </dgm:t>
    </dgm:pt>
    <dgm:pt modelId="{8089496F-73D5-411C-854A-C540DC91337B}" type="pres">
      <dgm:prSet presAssocID="{6158CBDE-B37B-4096-BABE-3274AD6846A3}" presName="quadrant3" presStyleLbl="node1" presStyleIdx="2" presStyleCnt="4">
        <dgm:presLayoutVars>
          <dgm:chMax val="1"/>
          <dgm:bulletEnabled val="1"/>
        </dgm:presLayoutVars>
      </dgm:prSet>
      <dgm:spPr/>
      <dgm:t>
        <a:bodyPr/>
        <a:lstStyle/>
        <a:p>
          <a:endParaRPr lang="tr-TR"/>
        </a:p>
      </dgm:t>
    </dgm:pt>
    <dgm:pt modelId="{AAC84143-8A19-4390-A2DD-B87A4ECFF2CB}" type="pres">
      <dgm:prSet presAssocID="{6158CBDE-B37B-4096-BABE-3274AD6846A3}" presName="quadrant4" presStyleLbl="node1" presStyleIdx="3" presStyleCnt="4">
        <dgm:presLayoutVars>
          <dgm:chMax val="1"/>
          <dgm:bulletEnabled val="1"/>
        </dgm:presLayoutVars>
      </dgm:prSet>
      <dgm:spPr/>
      <dgm:t>
        <a:bodyPr/>
        <a:lstStyle/>
        <a:p>
          <a:endParaRPr lang="tr-TR"/>
        </a:p>
      </dgm:t>
    </dgm:pt>
    <dgm:pt modelId="{5687C19C-BEBF-4992-AC06-9BEC82509628}" type="pres">
      <dgm:prSet presAssocID="{6158CBDE-B37B-4096-BABE-3274AD6846A3}" presName="quadrantPlaceholder" presStyleCnt="0"/>
      <dgm:spPr/>
    </dgm:pt>
    <dgm:pt modelId="{BE5CDB45-DD13-4A61-88B3-0F2082DDE34A}" type="pres">
      <dgm:prSet presAssocID="{6158CBDE-B37B-4096-BABE-3274AD6846A3}" presName="center1" presStyleLbl="fgShp" presStyleIdx="0" presStyleCnt="2"/>
      <dgm:spPr>
        <a:solidFill>
          <a:schemeClr val="bg1"/>
        </a:solidFill>
        <a:ln>
          <a:solidFill>
            <a:schemeClr val="bg1">
              <a:lumMod val="50000"/>
            </a:schemeClr>
          </a:solidFill>
        </a:ln>
      </dgm:spPr>
    </dgm:pt>
    <dgm:pt modelId="{B6DC692E-C5F7-4D03-8924-B79B254EEE10}" type="pres">
      <dgm:prSet presAssocID="{6158CBDE-B37B-4096-BABE-3274AD6846A3}" presName="center2" presStyleLbl="fgShp" presStyleIdx="1" presStyleCnt="2"/>
      <dgm:spPr>
        <a:ln>
          <a:solidFill>
            <a:schemeClr val="bg1">
              <a:lumMod val="50000"/>
            </a:schemeClr>
          </a:solidFill>
        </a:ln>
      </dgm:spPr>
    </dgm:pt>
  </dgm:ptLst>
  <dgm:cxnLst>
    <dgm:cxn modelId="{4CB40C29-FF37-4C9B-BBAC-8F79040D9BCB}" srcId="{BADCEF40-A17B-4D1A-8682-BCECB59D5D71}" destId="{13747CBE-1FDF-4FE2-8442-9D3D1B267761}" srcOrd="0" destOrd="0" parTransId="{D4251C62-92E8-4BCE-A019-BBCD0896E416}" sibTransId="{BB5FED3B-FAFD-4B27-BA6B-C3C4D5C05488}"/>
    <dgm:cxn modelId="{B24D2E86-601D-4893-970B-E5050E319FDD}" type="presOf" srcId="{13747CBE-1FDF-4FE2-8442-9D3D1B267761}" destId="{F2256B73-FF01-489A-A41F-64677378E941}" srcOrd="1" destOrd="0" presId="urn:microsoft.com/office/officeart/2005/8/layout/cycle4"/>
    <dgm:cxn modelId="{BA808601-B0D7-4E57-A9E6-F1321E0E2305}" srcId="{C39F6FF9-3858-43ED-941A-C3E3A78541FF}" destId="{A5B08D4D-BD27-4560-8FC6-70512FDBB845}" srcOrd="0" destOrd="0" parTransId="{F9D5DE61-A0BF-4B3A-AE26-1C5709F7C37B}" sibTransId="{62D6D916-D153-4C21-B07D-597741B26274}"/>
    <dgm:cxn modelId="{CE009B9D-1439-4719-8DEB-5D84647F9E83}" srcId="{6158CBDE-B37B-4096-BABE-3274AD6846A3}" destId="{2C55E98B-068E-43E4-8FEE-EA4F2C629206}" srcOrd="0" destOrd="0" parTransId="{84081849-F84D-452B-A5DC-99794A0AE06F}" sibTransId="{0A720F60-6D2C-4DC7-90AE-BEEDFDBABC58}"/>
    <dgm:cxn modelId="{B2CDDCE9-F4DA-47D9-A72D-47B857A0C23F}" type="presOf" srcId="{6158CBDE-B37B-4096-BABE-3274AD6846A3}" destId="{66313422-9340-47D9-8EBC-9DFBD81A5FAA}" srcOrd="0" destOrd="0" presId="urn:microsoft.com/office/officeart/2005/8/layout/cycle4"/>
    <dgm:cxn modelId="{C7F21046-6C5D-4FAB-8B90-E6F1AA542DDC}" type="presOf" srcId="{73D82780-A219-4CC8-9404-36218CB473F2}" destId="{90FDF3F6-B1DD-4394-BE8D-20BD1C6C73BC}" srcOrd="1" destOrd="0" presId="urn:microsoft.com/office/officeart/2005/8/layout/cycle4"/>
    <dgm:cxn modelId="{88EEAFF6-88B7-49FF-9BCA-2BC36C934DF3}" srcId="{2C55E98B-068E-43E4-8FEE-EA4F2C629206}" destId="{9F8E2E85-6B2F-4BB8-835C-DF52AA8E5946}" srcOrd="0" destOrd="0" parTransId="{62BA28AF-1267-490F-9928-D78ADB2F1776}" sibTransId="{8AACBFFF-5C30-43DE-81E2-7A4EBD5CAC41}"/>
    <dgm:cxn modelId="{04900BE3-D1CB-4DFF-9E9C-84AF6F08C7A0}" type="presOf" srcId="{C39F6FF9-3858-43ED-941A-C3E3A78541FF}" destId="{AAC84143-8A19-4390-A2DD-B87A4ECFF2CB}" srcOrd="0" destOrd="0" presId="urn:microsoft.com/office/officeart/2005/8/layout/cycle4"/>
    <dgm:cxn modelId="{0784E9B8-C507-4CFB-8DDD-FF60F90DC99C}" type="presOf" srcId="{2C55E98B-068E-43E4-8FEE-EA4F2C629206}" destId="{5EBF7C00-75FA-48B0-A386-CB1CEC17B005}" srcOrd="0" destOrd="0" presId="urn:microsoft.com/office/officeart/2005/8/layout/cycle4"/>
    <dgm:cxn modelId="{B440F716-0510-46FC-99AE-27CC39459E47}" type="presOf" srcId="{13747CBE-1FDF-4FE2-8442-9D3D1B267761}" destId="{9BF8914B-4B68-47E5-B05E-E29D6A1DA190}" srcOrd="0" destOrd="0" presId="urn:microsoft.com/office/officeart/2005/8/layout/cycle4"/>
    <dgm:cxn modelId="{0BF2AFDE-FC6C-4C0F-9D71-D58C67E6AE60}" type="presOf" srcId="{A5B08D4D-BD27-4560-8FC6-70512FDBB845}" destId="{2AA85F57-38C1-4BEF-A4E6-D33FE923B698}" srcOrd="0" destOrd="0" presId="urn:microsoft.com/office/officeart/2005/8/layout/cycle4"/>
    <dgm:cxn modelId="{7DC8B722-5BE6-4689-8F4F-B3BDE60499E2}" srcId="{6158CBDE-B37B-4096-BABE-3274AD6846A3}" destId="{BADCEF40-A17B-4D1A-8682-BCECB59D5D71}" srcOrd="1" destOrd="0" parTransId="{74F47BDE-4D5A-4A05-A372-84333B00F311}" sibTransId="{D4436020-37AA-42C7-AC8C-24672BDE1D04}"/>
    <dgm:cxn modelId="{B9C9A559-ABE7-4C18-8215-78905BCE3D4E}" srcId="{6158CBDE-B37B-4096-BABE-3274AD6846A3}" destId="{A53DE7D7-E79A-465D-9ED0-AA585C41748D}" srcOrd="2" destOrd="0" parTransId="{0C38B686-8C8D-4AC0-91E8-C4C94C63D75D}" sibTransId="{65FF50D4-3C23-4AF7-B8F7-B4DA2B678AC7}"/>
    <dgm:cxn modelId="{901A0FCD-5A06-46AD-AC3D-BE8E596E7A44}" srcId="{A53DE7D7-E79A-465D-9ED0-AA585C41748D}" destId="{73D82780-A219-4CC8-9404-36218CB473F2}" srcOrd="0" destOrd="0" parTransId="{C8543E1A-8477-4A33-9168-F59AE430A072}" sibTransId="{A1A43827-A929-4553-B150-BD8EEC5FD150}"/>
    <dgm:cxn modelId="{8C200934-C119-4D34-902C-11B27EB06B24}" type="presOf" srcId="{9F8E2E85-6B2F-4BB8-835C-DF52AA8E5946}" destId="{7180D29A-19C9-4233-9B9E-9958EDD6EADF}" srcOrd="0" destOrd="0" presId="urn:microsoft.com/office/officeart/2005/8/layout/cycle4"/>
    <dgm:cxn modelId="{0BE621D7-D87D-4578-A336-519A0BA40642}" type="presOf" srcId="{9F8E2E85-6B2F-4BB8-835C-DF52AA8E5946}" destId="{857B896C-8EDD-4F57-AB84-B6F7264D6DC0}" srcOrd="1" destOrd="0" presId="urn:microsoft.com/office/officeart/2005/8/layout/cycle4"/>
    <dgm:cxn modelId="{EC404889-D539-4E9C-8161-AAC0CD6D8028}" type="presOf" srcId="{73D82780-A219-4CC8-9404-36218CB473F2}" destId="{3D1D4EB0-5A8F-4715-A3F9-53EE6DF87BA1}" srcOrd="0" destOrd="0" presId="urn:microsoft.com/office/officeart/2005/8/layout/cycle4"/>
    <dgm:cxn modelId="{3282AA2B-A2F0-4539-BA8C-AE696F8B7007}" type="presOf" srcId="{BADCEF40-A17B-4D1A-8682-BCECB59D5D71}" destId="{3C456A31-8822-4669-9CCE-E2AECE825BEB}" srcOrd="0" destOrd="0" presId="urn:microsoft.com/office/officeart/2005/8/layout/cycle4"/>
    <dgm:cxn modelId="{AF87E23C-115E-4927-A927-40998D8B5217}" type="presOf" srcId="{A5B08D4D-BD27-4560-8FC6-70512FDBB845}" destId="{CB915FAE-02CE-45BD-BCD7-959D3134B722}" srcOrd="1" destOrd="0" presId="urn:microsoft.com/office/officeart/2005/8/layout/cycle4"/>
    <dgm:cxn modelId="{6EFF6EF9-05AB-4B7C-A8A2-9C1EAB19E7C3}" type="presOf" srcId="{A53DE7D7-E79A-465D-9ED0-AA585C41748D}" destId="{8089496F-73D5-411C-854A-C540DC91337B}" srcOrd="0" destOrd="0" presId="urn:microsoft.com/office/officeart/2005/8/layout/cycle4"/>
    <dgm:cxn modelId="{AE82D1D5-E984-49D0-94AA-FECA123015E3}" srcId="{6158CBDE-B37B-4096-BABE-3274AD6846A3}" destId="{C39F6FF9-3858-43ED-941A-C3E3A78541FF}" srcOrd="3" destOrd="0" parTransId="{B0F92260-E03E-4529-8AFA-B8B8119F6604}" sibTransId="{6DF644B7-3332-4A10-A56E-D0B872F4B158}"/>
    <dgm:cxn modelId="{54D2826D-0D3D-48CC-AFDD-F3B4EA2249BE}" type="presParOf" srcId="{66313422-9340-47D9-8EBC-9DFBD81A5FAA}" destId="{74EA1748-4C9C-4DCD-BA67-3270E9DA05F8}" srcOrd="0" destOrd="0" presId="urn:microsoft.com/office/officeart/2005/8/layout/cycle4"/>
    <dgm:cxn modelId="{B00B6F68-4704-4551-A4DC-F11778F0C9CA}" type="presParOf" srcId="{74EA1748-4C9C-4DCD-BA67-3270E9DA05F8}" destId="{4F736F61-37CD-43CD-9176-C2AB03F3B1D4}" srcOrd="0" destOrd="0" presId="urn:microsoft.com/office/officeart/2005/8/layout/cycle4"/>
    <dgm:cxn modelId="{1C5EC185-5E9E-46C5-A529-71C383856B6A}" type="presParOf" srcId="{4F736F61-37CD-43CD-9176-C2AB03F3B1D4}" destId="{7180D29A-19C9-4233-9B9E-9958EDD6EADF}" srcOrd="0" destOrd="0" presId="urn:microsoft.com/office/officeart/2005/8/layout/cycle4"/>
    <dgm:cxn modelId="{B7D889D6-9CAE-4535-B1C2-2896BCEC0827}" type="presParOf" srcId="{4F736F61-37CD-43CD-9176-C2AB03F3B1D4}" destId="{857B896C-8EDD-4F57-AB84-B6F7264D6DC0}" srcOrd="1" destOrd="0" presId="urn:microsoft.com/office/officeart/2005/8/layout/cycle4"/>
    <dgm:cxn modelId="{654032A1-E77F-4520-9BCE-1F630F114560}" type="presParOf" srcId="{74EA1748-4C9C-4DCD-BA67-3270E9DA05F8}" destId="{8E7C0E24-E1F4-4444-8AF8-E52F0CF68828}" srcOrd="1" destOrd="0" presId="urn:microsoft.com/office/officeart/2005/8/layout/cycle4"/>
    <dgm:cxn modelId="{58F307F6-9C84-4E1A-A435-7F83B201ED93}" type="presParOf" srcId="{8E7C0E24-E1F4-4444-8AF8-E52F0CF68828}" destId="{9BF8914B-4B68-47E5-B05E-E29D6A1DA190}" srcOrd="0" destOrd="0" presId="urn:microsoft.com/office/officeart/2005/8/layout/cycle4"/>
    <dgm:cxn modelId="{0D01066F-6A5B-4585-AEE2-7ABD7BA8F143}" type="presParOf" srcId="{8E7C0E24-E1F4-4444-8AF8-E52F0CF68828}" destId="{F2256B73-FF01-489A-A41F-64677378E941}" srcOrd="1" destOrd="0" presId="urn:microsoft.com/office/officeart/2005/8/layout/cycle4"/>
    <dgm:cxn modelId="{9B6A4B1B-606A-40BC-AE86-F2D63C63DF3B}" type="presParOf" srcId="{74EA1748-4C9C-4DCD-BA67-3270E9DA05F8}" destId="{40618EE8-B4C5-45B3-850D-E0185B0B4230}" srcOrd="2" destOrd="0" presId="urn:microsoft.com/office/officeart/2005/8/layout/cycle4"/>
    <dgm:cxn modelId="{D640225F-7DB9-4F1A-9C2D-69C7CBBB3D2E}" type="presParOf" srcId="{40618EE8-B4C5-45B3-850D-E0185B0B4230}" destId="{3D1D4EB0-5A8F-4715-A3F9-53EE6DF87BA1}" srcOrd="0" destOrd="0" presId="urn:microsoft.com/office/officeart/2005/8/layout/cycle4"/>
    <dgm:cxn modelId="{1D753875-03A2-4A98-9735-6D42A89436F5}" type="presParOf" srcId="{40618EE8-B4C5-45B3-850D-E0185B0B4230}" destId="{90FDF3F6-B1DD-4394-BE8D-20BD1C6C73BC}" srcOrd="1" destOrd="0" presId="urn:microsoft.com/office/officeart/2005/8/layout/cycle4"/>
    <dgm:cxn modelId="{9E03A25A-40CB-4D09-A8FC-0B754AE888A5}" type="presParOf" srcId="{74EA1748-4C9C-4DCD-BA67-3270E9DA05F8}" destId="{E8596F34-4184-4614-94F3-A646785966F8}" srcOrd="3" destOrd="0" presId="urn:microsoft.com/office/officeart/2005/8/layout/cycle4"/>
    <dgm:cxn modelId="{0CED591B-9F44-41C5-AE8C-C64763FAAC3C}" type="presParOf" srcId="{E8596F34-4184-4614-94F3-A646785966F8}" destId="{2AA85F57-38C1-4BEF-A4E6-D33FE923B698}" srcOrd="0" destOrd="0" presId="urn:microsoft.com/office/officeart/2005/8/layout/cycle4"/>
    <dgm:cxn modelId="{5C87FF4F-99A2-4A06-B6B3-13257EBE350C}" type="presParOf" srcId="{E8596F34-4184-4614-94F3-A646785966F8}" destId="{CB915FAE-02CE-45BD-BCD7-959D3134B722}" srcOrd="1" destOrd="0" presId="urn:microsoft.com/office/officeart/2005/8/layout/cycle4"/>
    <dgm:cxn modelId="{EF5390FB-7861-4ED4-96B6-045DB98BD1CD}" type="presParOf" srcId="{74EA1748-4C9C-4DCD-BA67-3270E9DA05F8}" destId="{25E5CAD5-8F80-4217-BC92-C039B039D628}" srcOrd="4" destOrd="0" presId="urn:microsoft.com/office/officeart/2005/8/layout/cycle4"/>
    <dgm:cxn modelId="{E3A95EBA-C83B-49EF-A26B-A8B43D189536}" type="presParOf" srcId="{66313422-9340-47D9-8EBC-9DFBD81A5FAA}" destId="{F63DD908-1D32-4BA5-B58A-A06A55FEE064}" srcOrd="1" destOrd="0" presId="urn:microsoft.com/office/officeart/2005/8/layout/cycle4"/>
    <dgm:cxn modelId="{52970AD2-61D4-4B5F-80DD-FAFA1AB843D6}" type="presParOf" srcId="{F63DD908-1D32-4BA5-B58A-A06A55FEE064}" destId="{5EBF7C00-75FA-48B0-A386-CB1CEC17B005}" srcOrd="0" destOrd="0" presId="urn:microsoft.com/office/officeart/2005/8/layout/cycle4"/>
    <dgm:cxn modelId="{2FBA8D6C-1805-41E0-9DA4-4339DAE8D444}" type="presParOf" srcId="{F63DD908-1D32-4BA5-B58A-A06A55FEE064}" destId="{3C456A31-8822-4669-9CCE-E2AECE825BEB}" srcOrd="1" destOrd="0" presId="urn:microsoft.com/office/officeart/2005/8/layout/cycle4"/>
    <dgm:cxn modelId="{7E6E2D44-E841-428E-8497-C44235773954}" type="presParOf" srcId="{F63DD908-1D32-4BA5-B58A-A06A55FEE064}" destId="{8089496F-73D5-411C-854A-C540DC91337B}" srcOrd="2" destOrd="0" presId="urn:microsoft.com/office/officeart/2005/8/layout/cycle4"/>
    <dgm:cxn modelId="{A65BACCD-0ACC-40F3-847D-F815FBCD4CCE}" type="presParOf" srcId="{F63DD908-1D32-4BA5-B58A-A06A55FEE064}" destId="{AAC84143-8A19-4390-A2DD-B87A4ECFF2CB}" srcOrd="3" destOrd="0" presId="urn:microsoft.com/office/officeart/2005/8/layout/cycle4"/>
    <dgm:cxn modelId="{F1841B11-45D3-4B48-A20B-3F65579BB1B3}" type="presParOf" srcId="{F63DD908-1D32-4BA5-B58A-A06A55FEE064}" destId="{5687C19C-BEBF-4992-AC06-9BEC82509628}" srcOrd="4" destOrd="0" presId="urn:microsoft.com/office/officeart/2005/8/layout/cycle4"/>
    <dgm:cxn modelId="{FC13602A-9BC3-4748-A01B-1611DA7C40A6}" type="presParOf" srcId="{66313422-9340-47D9-8EBC-9DFBD81A5FAA}" destId="{BE5CDB45-DD13-4A61-88B3-0F2082DDE34A}" srcOrd="2" destOrd="0" presId="urn:microsoft.com/office/officeart/2005/8/layout/cycle4"/>
    <dgm:cxn modelId="{40910D9A-A699-4797-9E90-A9A95E494AEA}" type="presParOf" srcId="{66313422-9340-47D9-8EBC-9DFBD81A5FAA}" destId="{B6DC692E-C5F7-4D03-8924-B79B254EEE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D4EB0-5A8F-4715-A3F9-53EE6DF87BA1}">
      <dsp:nvSpPr>
        <dsp:cNvPr id="0" name=""/>
        <dsp:cNvSpPr/>
      </dsp:nvSpPr>
      <dsp:spPr>
        <a:xfrm>
          <a:off x="1412157" y="1309679"/>
          <a:ext cx="865516" cy="56065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p>
      </dsp:txBody>
      <dsp:txXfrm>
        <a:off x="1684128" y="1462159"/>
        <a:ext cx="581229" cy="395861"/>
      </dsp:txXfrm>
    </dsp:sp>
    <dsp:sp modelId="{2AA85F57-38C1-4BEF-A4E6-D33FE923B698}">
      <dsp:nvSpPr>
        <dsp:cNvPr id="0" name=""/>
        <dsp:cNvSpPr/>
      </dsp:nvSpPr>
      <dsp:spPr>
        <a:xfrm>
          <a:off x="0" y="1309679"/>
          <a:ext cx="865516" cy="56065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p>
      </dsp:txBody>
      <dsp:txXfrm>
        <a:off x="12316" y="1462159"/>
        <a:ext cx="581229" cy="395861"/>
      </dsp:txXfrm>
    </dsp:sp>
    <dsp:sp modelId="{9BF8914B-4B68-47E5-B05E-E29D6A1DA190}">
      <dsp:nvSpPr>
        <dsp:cNvPr id="0" name=""/>
        <dsp:cNvSpPr/>
      </dsp:nvSpPr>
      <dsp:spPr>
        <a:xfrm>
          <a:off x="1412157" y="118280"/>
          <a:ext cx="865516" cy="56065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p>
      </dsp:txBody>
      <dsp:txXfrm>
        <a:off x="1684128" y="130596"/>
        <a:ext cx="581229" cy="395861"/>
      </dsp:txXfrm>
    </dsp:sp>
    <dsp:sp modelId="{7180D29A-19C9-4233-9B9E-9958EDD6EADF}">
      <dsp:nvSpPr>
        <dsp:cNvPr id="0" name=""/>
        <dsp:cNvSpPr/>
      </dsp:nvSpPr>
      <dsp:spPr>
        <a:xfrm>
          <a:off x="0" y="118280"/>
          <a:ext cx="865516" cy="560658"/>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endParaRPr lang="tr-TR" sz="1700" kern="1200" dirty="0"/>
        </a:p>
      </dsp:txBody>
      <dsp:txXfrm>
        <a:off x="12316" y="130596"/>
        <a:ext cx="581229" cy="395861"/>
      </dsp:txXfrm>
    </dsp:sp>
    <dsp:sp modelId="{5EBF7C00-75FA-48B0-A386-CB1CEC17B005}">
      <dsp:nvSpPr>
        <dsp:cNvPr id="0" name=""/>
        <dsp:cNvSpPr/>
      </dsp:nvSpPr>
      <dsp:spPr>
        <a:xfrm>
          <a:off x="362675" y="218147"/>
          <a:ext cx="758640" cy="758640"/>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C00000"/>
              </a:solidFill>
              <a:latin typeface="Calibri" panose="020F0502020204030204" pitchFamily="34" charset="0"/>
            </a:rPr>
            <a:t>P</a:t>
          </a:r>
          <a:endParaRPr lang="tr-TR" sz="2400" b="1" kern="1200" dirty="0">
            <a:solidFill>
              <a:srgbClr val="C00000"/>
            </a:solidFill>
            <a:latin typeface="Calibri" panose="020F0502020204030204" pitchFamily="34" charset="0"/>
          </a:endParaRPr>
        </a:p>
      </dsp:txBody>
      <dsp:txXfrm>
        <a:off x="584876" y="440348"/>
        <a:ext cx="536439" cy="536439"/>
      </dsp:txXfrm>
    </dsp:sp>
    <dsp:sp modelId="{3C456A31-8822-4669-9CCE-E2AECE825BEB}">
      <dsp:nvSpPr>
        <dsp:cNvPr id="0" name=""/>
        <dsp:cNvSpPr/>
      </dsp:nvSpPr>
      <dsp:spPr>
        <a:xfrm rot="5400000">
          <a:off x="1156357" y="218147"/>
          <a:ext cx="758640" cy="758640"/>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C00000"/>
              </a:solidFill>
              <a:latin typeface="Calibri" panose="020F0502020204030204" pitchFamily="34" charset="0"/>
            </a:rPr>
            <a:t>U</a:t>
          </a:r>
          <a:endParaRPr lang="tr-TR" sz="2400" b="1" kern="1200" dirty="0">
            <a:solidFill>
              <a:srgbClr val="C00000"/>
            </a:solidFill>
            <a:latin typeface="Calibri" panose="020F0502020204030204" pitchFamily="34" charset="0"/>
          </a:endParaRPr>
        </a:p>
      </dsp:txBody>
      <dsp:txXfrm rot="-5400000">
        <a:off x="1156357" y="440348"/>
        <a:ext cx="536439" cy="536439"/>
      </dsp:txXfrm>
    </dsp:sp>
    <dsp:sp modelId="{8089496F-73D5-411C-854A-C540DC91337B}">
      <dsp:nvSpPr>
        <dsp:cNvPr id="0" name=""/>
        <dsp:cNvSpPr/>
      </dsp:nvSpPr>
      <dsp:spPr>
        <a:xfrm rot="10800000">
          <a:off x="1156357" y="1011829"/>
          <a:ext cx="758640" cy="758640"/>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C00000"/>
              </a:solidFill>
              <a:latin typeface="Calibri" panose="020F0502020204030204" pitchFamily="34" charset="0"/>
            </a:rPr>
            <a:t>K</a:t>
          </a:r>
          <a:endParaRPr lang="tr-TR" sz="2400" b="1" kern="1200" dirty="0">
            <a:solidFill>
              <a:srgbClr val="C00000"/>
            </a:solidFill>
            <a:latin typeface="Calibri" panose="020F0502020204030204" pitchFamily="34" charset="0"/>
          </a:endParaRPr>
        </a:p>
      </dsp:txBody>
      <dsp:txXfrm rot="10800000">
        <a:off x="1156357" y="1011829"/>
        <a:ext cx="536439" cy="536439"/>
      </dsp:txXfrm>
    </dsp:sp>
    <dsp:sp modelId="{AAC84143-8A19-4390-A2DD-B87A4ECFF2CB}">
      <dsp:nvSpPr>
        <dsp:cNvPr id="0" name=""/>
        <dsp:cNvSpPr/>
      </dsp:nvSpPr>
      <dsp:spPr>
        <a:xfrm rot="16200000">
          <a:off x="362675" y="1011829"/>
          <a:ext cx="758640" cy="758640"/>
        </a:xfrm>
        <a:prstGeom prst="pieWedg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r-TR" sz="2400" b="1" kern="1200" dirty="0" smtClean="0">
              <a:solidFill>
                <a:srgbClr val="C00000"/>
              </a:solidFill>
              <a:latin typeface="Calibri" panose="020F0502020204030204" pitchFamily="34" charset="0"/>
            </a:rPr>
            <a:t>Ö</a:t>
          </a:r>
          <a:endParaRPr lang="tr-TR" sz="2400" b="1" kern="1200" dirty="0">
            <a:solidFill>
              <a:srgbClr val="C00000"/>
            </a:solidFill>
            <a:latin typeface="Calibri" panose="020F0502020204030204" pitchFamily="34" charset="0"/>
          </a:endParaRPr>
        </a:p>
      </dsp:txBody>
      <dsp:txXfrm rot="5400000">
        <a:off x="584876" y="1011829"/>
        <a:ext cx="536439" cy="536439"/>
      </dsp:txXfrm>
    </dsp:sp>
    <dsp:sp modelId="{BE5CDB45-DD13-4A61-88B3-0F2082DDE34A}">
      <dsp:nvSpPr>
        <dsp:cNvPr id="0" name=""/>
        <dsp:cNvSpPr/>
      </dsp:nvSpPr>
      <dsp:spPr>
        <a:xfrm>
          <a:off x="1007870" y="836623"/>
          <a:ext cx="261932" cy="227767"/>
        </a:xfrm>
        <a:prstGeom prst="circularArrow">
          <a:avLst/>
        </a:prstGeom>
        <a:solidFill>
          <a:schemeClr val="bg1"/>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6DC692E-C5F7-4D03-8924-B79B254EEE10}">
      <dsp:nvSpPr>
        <dsp:cNvPr id="0" name=""/>
        <dsp:cNvSpPr/>
      </dsp:nvSpPr>
      <dsp:spPr>
        <a:xfrm rot="10800000">
          <a:off x="1007870" y="924226"/>
          <a:ext cx="261932" cy="227767"/>
        </a:xfrm>
        <a:prstGeom prst="circularArrow">
          <a:avLst/>
        </a:prstGeom>
        <a:solidFill>
          <a:schemeClr val="dk2">
            <a:tint val="60000"/>
            <a:hueOff val="0"/>
            <a:satOff val="0"/>
            <a:lumOff val="0"/>
            <a:alphaOff val="0"/>
          </a:schemeClr>
        </a:solidFill>
        <a:ln w="381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12.12.2014</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extLst>
      <p:ext uri="{BB962C8B-B14F-4D97-AF65-F5344CB8AC3E}">
        <p14:creationId xmlns:p14="http://schemas.microsoft.com/office/powerpoint/2010/main" val="4200446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8660582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172718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6751883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3829689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069716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30541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900445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102799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459888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8336519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109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109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1285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11</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11</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4018627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110</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110</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25210562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909737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6948673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6915617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8118796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455176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6860073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480741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067936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119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119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033021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355112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323775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664810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556658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5358112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9211958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769591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0322402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83199720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9008627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129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129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78780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0487701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32584673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4589290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5747761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919687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9421822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928528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672890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137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137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03130130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0858027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139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139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6403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4687407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1499603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2316145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282078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38708531"/>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332462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154017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30914807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538499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148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148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87695774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149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149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698041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1798082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329640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151</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151</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32515047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5991877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6114868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3670667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4001542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591312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8914308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158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158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80414036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159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159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74181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78754747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160</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160</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136371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161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161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3216288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5164297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163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163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01329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3091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7655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3037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97282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9935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90775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15487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019339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1960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15181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84478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76822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33501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29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29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3987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654567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75106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89912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04222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33431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01722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87989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276349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855345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19524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39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39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03405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43467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943055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66529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416133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36786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237511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4895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033282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771784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48</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48</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4404239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49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49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324118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95001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50</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50</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175889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51</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51</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1881108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686872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53</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53</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610482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261368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05088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45047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650855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490588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59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59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2660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8809415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60</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60</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848857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65537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4207191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194471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64</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64</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050243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6724822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915969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67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67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2156072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371215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69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69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9581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9915368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195440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5239956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447571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33369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6522580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0313017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76</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76</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1448788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401238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791644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79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79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44387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7744942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772414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689673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82</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82</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770178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9944333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84</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84</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5616395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85</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85</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466903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385647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87</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87</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8074072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88</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88</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9340417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89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89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79397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5609001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9739996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91</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91</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1567067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92</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92</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29498268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93</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93</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46230824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35281933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E6C6D7-840D-46C3-91AE-EFD005E46678}" type="slidenum">
              <a:rPr lang="de-DE" sz="1200">
                <a:solidFill>
                  <a:srgbClr val="000000"/>
                </a:solidFill>
              </a:rPr>
              <a:pPr algn="r" eaLnBrk="1" hangingPunct="1"/>
              <a:t>95</a:t>
            </a:fld>
            <a:endParaRPr lang="de-DE" sz="1200">
              <a:solidFill>
                <a:srgbClr val="000000"/>
              </a:solidFill>
            </a:endParaRPr>
          </a:p>
        </p:txBody>
      </p:sp>
      <p:sp>
        <p:nvSpPr>
          <p:cNvPr id="246787" name="Text Box 3"/>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a:solidFill>
                  <a:schemeClr val="tx1"/>
                </a:solidFill>
                <a:latin typeface="Arial" charset="0"/>
                <a:cs typeface="Arial" charset="0"/>
              </a:defRPr>
            </a:lvl1pPr>
            <a:lvl2pPr marL="742950" indent="-285750" defTabSz="947738" eaLnBrk="0" hangingPunct="0">
              <a:defRPr>
                <a:solidFill>
                  <a:schemeClr val="tx1"/>
                </a:solidFill>
                <a:latin typeface="Arial" charset="0"/>
                <a:cs typeface="Arial" charset="0"/>
              </a:defRPr>
            </a:lvl2pPr>
            <a:lvl3pPr marL="1143000" indent="-228600" defTabSz="947738" eaLnBrk="0" hangingPunct="0">
              <a:defRPr>
                <a:solidFill>
                  <a:schemeClr val="tx1"/>
                </a:solidFill>
                <a:latin typeface="Arial" charset="0"/>
                <a:cs typeface="Arial" charset="0"/>
              </a:defRPr>
            </a:lvl3pPr>
            <a:lvl4pPr marL="1600200" indent="-228600" defTabSz="947738" eaLnBrk="0" hangingPunct="0">
              <a:defRPr>
                <a:solidFill>
                  <a:schemeClr val="tx1"/>
                </a:solidFill>
                <a:latin typeface="Arial" charset="0"/>
                <a:cs typeface="Arial" charset="0"/>
              </a:defRPr>
            </a:lvl4pPr>
            <a:lvl5pPr marL="2057400" indent="-228600" defTabSz="947738" eaLnBrk="0" hangingPunct="0">
              <a:defRPr>
                <a:solidFill>
                  <a:schemeClr val="tx1"/>
                </a:solidFill>
                <a:latin typeface="Arial" charset="0"/>
                <a:cs typeface="Arial" charset="0"/>
              </a:defRPr>
            </a:lvl5pPr>
            <a:lvl6pPr marL="2514600" indent="-228600" defTabSz="947738" eaLnBrk="0" fontAlgn="base" hangingPunct="0">
              <a:spcBef>
                <a:spcPct val="0"/>
              </a:spcBef>
              <a:spcAft>
                <a:spcPct val="0"/>
              </a:spcAft>
              <a:defRPr>
                <a:solidFill>
                  <a:schemeClr val="tx1"/>
                </a:solidFill>
                <a:latin typeface="Arial" charset="0"/>
                <a:cs typeface="Arial" charset="0"/>
              </a:defRPr>
            </a:lvl6pPr>
            <a:lvl7pPr marL="2971800" indent="-228600" defTabSz="947738" eaLnBrk="0" fontAlgn="base" hangingPunct="0">
              <a:spcBef>
                <a:spcPct val="0"/>
              </a:spcBef>
              <a:spcAft>
                <a:spcPct val="0"/>
              </a:spcAft>
              <a:defRPr>
                <a:solidFill>
                  <a:schemeClr val="tx1"/>
                </a:solidFill>
                <a:latin typeface="Arial" charset="0"/>
                <a:cs typeface="Arial" charset="0"/>
              </a:defRPr>
            </a:lvl7pPr>
            <a:lvl8pPr marL="3429000" indent="-228600" defTabSz="947738" eaLnBrk="0" fontAlgn="base" hangingPunct="0">
              <a:spcBef>
                <a:spcPct val="0"/>
              </a:spcBef>
              <a:spcAft>
                <a:spcPct val="0"/>
              </a:spcAft>
              <a:defRPr>
                <a:solidFill>
                  <a:schemeClr val="tx1"/>
                </a:solidFill>
                <a:latin typeface="Arial" charset="0"/>
                <a:cs typeface="Arial" charset="0"/>
              </a:defRPr>
            </a:lvl8pPr>
            <a:lvl9pPr marL="3886200" indent="-228600" defTabSz="947738" eaLnBrk="0" fontAlgn="base" hangingPunct="0">
              <a:spcBef>
                <a:spcPct val="0"/>
              </a:spcBef>
              <a:spcAft>
                <a:spcPct val="0"/>
              </a:spcAft>
              <a:defRPr>
                <a:solidFill>
                  <a:schemeClr val="tx1"/>
                </a:solidFill>
                <a:latin typeface="Arial" charset="0"/>
                <a:cs typeface="Arial" charset="0"/>
              </a:defRPr>
            </a:lvl9pPr>
          </a:lstStyle>
          <a:p>
            <a:pPr algn="r" eaLnBrk="1" hangingPunct="1"/>
            <a:fld id="{B5B8BA15-3C68-4DDE-B167-A31AA297F1A7}" type="slidenum">
              <a:rPr lang="en-GB" sz="1300">
                <a:solidFill>
                  <a:srgbClr val="000000"/>
                </a:solidFill>
              </a:rPr>
              <a:pPr algn="r" eaLnBrk="1" hangingPunct="1"/>
              <a:t>95</a:t>
            </a:fld>
            <a:endParaRPr lang="en-GB" sz="1300">
              <a:solidFill>
                <a:srgbClr val="000000"/>
              </a:solidFill>
            </a:endParaRPr>
          </a:p>
        </p:txBody>
      </p:sp>
      <p:sp>
        <p:nvSpPr>
          <p:cNvPr id="246788" name="Rectangle 2"/>
          <p:cNvSpPr>
            <a:spLocks noGrp="1" noRot="1" noChangeAspect="1" noChangeArrowheads="1" noTextEdit="1"/>
          </p:cNvSpPr>
          <p:nvPr>
            <p:ph type="sldImg"/>
          </p:nvPr>
        </p:nvSpPr>
        <p:spPr>
          <a:xfrm>
            <a:off x="1143000" y="685800"/>
            <a:ext cx="4573588" cy="3430588"/>
          </a:xfrm>
          <a:ln/>
        </p:spPr>
      </p:sp>
      <p:sp>
        <p:nvSpPr>
          <p:cNvPr id="2467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9166242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96</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96</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21361017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12093998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98</a:t>
            </a:fld>
            <a:endParaRPr lang="de-DE" sz="120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98</a:t>
            </a:fld>
            <a:endParaRPr lang="en-GB" sz="130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smtClean="0"/>
          </a:p>
        </p:txBody>
      </p:sp>
    </p:spTree>
    <p:extLst>
      <p:ext uri="{BB962C8B-B14F-4D97-AF65-F5344CB8AC3E}">
        <p14:creationId xmlns:p14="http://schemas.microsoft.com/office/powerpoint/2010/main" val="379913681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extLst>
      <p:ext uri="{BB962C8B-B14F-4D97-AF65-F5344CB8AC3E}">
        <p14:creationId xmlns:p14="http://schemas.microsoft.com/office/powerpoint/2010/main" val="76297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19678749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20770426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2634703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0942565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1314203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1001940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5715873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3266583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254549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644366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89673479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0051438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836723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64696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71556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224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968557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84402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25158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572808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96879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5432112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1977268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492086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29507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25738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810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61752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30947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81189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9201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328014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3889735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653865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27990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97125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713987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55359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595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73247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48302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697319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602076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98566608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0362311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2274915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85203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892626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7147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42852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474171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748123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186972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931219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90930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350881395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61215969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176561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2014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24051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00779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8598461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40481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0039428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0237883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8741207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419090910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42564787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0053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191261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588862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679084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2277404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9491478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749953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182696797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0214852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193499093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257312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3743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5993307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04025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897102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srgbClr val="FFFFFF"/>
              </a:solidFill>
            </a:endParaRPr>
          </a:p>
        </p:txBody>
      </p:sp>
    </p:spTree>
    <p:extLst>
      <p:ext uri="{BB962C8B-B14F-4D97-AF65-F5344CB8AC3E}">
        <p14:creationId xmlns:p14="http://schemas.microsoft.com/office/powerpoint/2010/main" val="35016092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23889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7546542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0241859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2885373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tr-TR">
              <a:solidFill>
                <a:srgbClr val="000000"/>
              </a:solidFill>
            </a:endParaRPr>
          </a:p>
        </p:txBody>
      </p:sp>
    </p:spTree>
    <p:extLst>
      <p:ext uri="{BB962C8B-B14F-4D97-AF65-F5344CB8AC3E}">
        <p14:creationId xmlns:p14="http://schemas.microsoft.com/office/powerpoint/2010/main" val="232857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44397652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196262146"/>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086727225"/>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11748264"/>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353974124"/>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7237827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81461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3785569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78186748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41357747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02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327A2A28-1E8D-40C1-AFB1-DA7112BDD150}" type="slidenum">
              <a:rPr lang="de-DE" sz="1000">
                <a:solidFill>
                  <a:srgbClr val="000000"/>
                </a:solidFill>
              </a:rPr>
              <a:pPr/>
              <a:t>‹#›</a:t>
            </a:fld>
            <a:endParaRPr lang="de-DE" sz="1000">
              <a:solidFill>
                <a:srgbClr val="000000"/>
              </a:solidFill>
            </a:endParaRPr>
          </a:p>
        </p:txBody>
      </p:sp>
      <p:grpSp>
        <p:nvGrpSpPr>
          <p:cNvPr id="1030" name="Group 6"/>
          <p:cNvGrpSpPr>
            <a:grpSpLocks/>
          </p:cNvGrpSpPr>
          <p:nvPr/>
        </p:nvGrpSpPr>
        <p:grpSpPr bwMode="auto">
          <a:xfrm>
            <a:off x="6646863" y="6181725"/>
            <a:ext cx="2225675" cy="392113"/>
            <a:chOff x="3316" y="1854"/>
            <a:chExt cx="2110" cy="372"/>
          </a:xfrm>
        </p:grpSpPr>
        <p:pic>
          <p:nvPicPr>
            <p:cNvPr id="103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3892838"/>
      </p:ext>
    </p:extLst>
  </p:cSld>
  <p:clrMap bg1="lt1" tx1="dk1" bg2="lt2" tx2="dk2" accent1="accent1" accent2="accent2" accent3="accent3" accent4="accent4" accent5="accent5" accent6="accent6" hlink="hlink" folHlink="folHlink"/>
  <p:sldLayoutIdLst>
    <p:sldLayoutId id="2147485194" r:id="rId1"/>
    <p:sldLayoutId id="2147485195" r:id="rId2"/>
    <p:sldLayoutId id="2147485196" r:id="rId3"/>
    <p:sldLayoutId id="2147485197" r:id="rId4"/>
    <p:sldLayoutId id="2147485198" r:id="rId5"/>
    <p:sldLayoutId id="2147485199" r:id="rId6"/>
    <p:sldLayoutId id="2147485200" r:id="rId7"/>
    <p:sldLayoutId id="2147485201" r:id="rId8"/>
    <p:sldLayoutId id="2147485202" r:id="rId9"/>
    <p:sldLayoutId id="2147485203" r:id="rId10"/>
    <p:sldLayoutId id="2147485204"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54342793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520004963"/>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46769237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850494839"/>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153840789"/>
      </p:ext>
    </p:extLst>
  </p:cSld>
  <p:clrMap bg1="lt1" tx1="dk1" bg2="lt2" tx2="dk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2699889482"/>
      </p:ext>
    </p:extLst>
  </p:cSld>
  <p:clrMap bg1="lt1" tx1="dk1" bg2="lt2" tx2="dk2" accent1="accent1" accent2="accent2" accent3="accent3" accent4="accent4" accent5="accent5" accent6="accent6" hlink="hlink" folHlink="folHlink"/>
  <p:sldLayoutIdLst>
    <p:sldLayoutId id="2147485146" r:id="rId1"/>
    <p:sldLayoutId id="2147485147" r:id="rId2"/>
    <p:sldLayoutId id="2147485148" r:id="rId3"/>
    <p:sldLayoutId id="2147485149" r:id="rId4"/>
    <p:sldLayoutId id="2147485150" r:id="rId5"/>
    <p:sldLayoutId id="2147485151" r:id="rId6"/>
    <p:sldLayoutId id="2147485152" r:id="rId7"/>
    <p:sldLayoutId id="2147485153" r:id="rId8"/>
    <p:sldLayoutId id="2147485154" r:id="rId9"/>
    <p:sldLayoutId id="2147485155" r:id="rId10"/>
    <p:sldLayoutId id="214748515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srgbClr val="000000"/>
                </a:solidFill>
                <a:latin typeface="Arial" pitchFamily="34" charset="0"/>
                <a:cs typeface="Arial" pitchFamily="34" charset="0"/>
              </a:rPr>
              <a:t>Page </a:t>
            </a:r>
            <a:r>
              <a:rPr lang="de-DE" sz="1000">
                <a:solidFill>
                  <a:srgbClr val="000000"/>
                </a:solidFill>
                <a:latin typeface="Arial" pitchFamily="34" charset="0"/>
                <a:cs typeface="Arial" pitchFamily="34" charset="0"/>
                <a:sym typeface="Wingdings" pitchFamily="2" charset="2"/>
              </a:rPr>
              <a:t></a:t>
            </a:r>
            <a:r>
              <a:rPr lang="de-DE" sz="1000">
                <a:solidFill>
                  <a:srgbClr val="000000"/>
                </a:solidFill>
                <a:latin typeface="Arial" pitchFamily="34" charset="0"/>
                <a:cs typeface="Arial" pitchFamily="34" charset="0"/>
              </a:rPr>
              <a:t> </a:t>
            </a:r>
            <a:fld id="{CF825FEF-9EFF-427A-BA79-FFBBF98227EB}" type="slidenum">
              <a:rPr lang="de-DE" sz="1000">
                <a:solidFill>
                  <a:srgbClr val="000000"/>
                </a:solidFill>
                <a:latin typeface="Arial" pitchFamily="34" charset="0"/>
                <a:cs typeface="Arial" pitchFamily="34" charset="0"/>
              </a:rPr>
              <a:pPr>
                <a:defRPr/>
              </a:pPr>
              <a:t>‹#›</a:t>
            </a:fld>
            <a:endParaRPr lang="de-DE" sz="1000">
              <a:solidFill>
                <a:srgbClr val="000000"/>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val="894129745"/>
      </p:ext>
    </p:extLst>
  </p:cSld>
  <p:clrMap bg1="lt1" tx1="dk1" bg2="lt2" tx2="dk2" accent1="accent1" accent2="accent2" accent3="accent3" accent4="accent4" accent5="accent5" accent6="accent6" hlink="hlink" folHlink="folHlink"/>
  <p:sldLayoutIdLst>
    <p:sldLayoutId id="2147485158" r:id="rId1"/>
    <p:sldLayoutId id="2147485159" r:id="rId2"/>
    <p:sldLayoutId id="2147485160" r:id="rId3"/>
    <p:sldLayoutId id="2147485161" r:id="rId4"/>
    <p:sldLayoutId id="2147485162" r:id="rId5"/>
    <p:sldLayoutId id="2147485163" r:id="rId6"/>
    <p:sldLayoutId id="2147485164" r:id="rId7"/>
    <p:sldLayoutId id="2147485165" r:id="rId8"/>
    <p:sldLayoutId id="2147485166" r:id="rId9"/>
    <p:sldLayoutId id="2147485167" r:id="rId10"/>
    <p:sldLayoutId id="214748516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1028" name="Rectangle 7"/>
          <p:cNvSpPr>
            <a:spLocks noGrp="1" noChangeArrowheads="1"/>
          </p:cNvSpPr>
          <p:nvPr>
            <p:ph type="title"/>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327A2A28-1E8D-40C1-AFB1-DA7112BDD150}" type="slidenum">
              <a:rPr lang="de-DE" sz="1000">
                <a:solidFill>
                  <a:srgbClr val="000000"/>
                </a:solidFill>
              </a:rPr>
              <a:pPr/>
              <a:t>‹#›</a:t>
            </a:fld>
            <a:endParaRPr lang="de-DE" sz="1000">
              <a:solidFill>
                <a:srgbClr val="000000"/>
              </a:solidFill>
            </a:endParaRPr>
          </a:p>
        </p:txBody>
      </p:sp>
      <p:grpSp>
        <p:nvGrpSpPr>
          <p:cNvPr id="1030" name="Group 6"/>
          <p:cNvGrpSpPr>
            <a:grpSpLocks/>
          </p:cNvGrpSpPr>
          <p:nvPr/>
        </p:nvGrpSpPr>
        <p:grpSpPr bwMode="auto">
          <a:xfrm>
            <a:off x="6646863" y="6181725"/>
            <a:ext cx="2225675" cy="392113"/>
            <a:chOff x="3316" y="1854"/>
            <a:chExt cx="2110" cy="372"/>
          </a:xfrm>
        </p:grpSpPr>
        <p:pic>
          <p:nvPicPr>
            <p:cNvPr id="1031" name="Picture 12" descr="Logo_ptl_für schwarz"/>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316" y="1854"/>
              <a:ext cx="2110"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Logo_ptl_für schwarz"/>
            <p:cNvPicPr>
              <a:picLocks noChangeAspect="1" noChangeArrowheads="1"/>
            </p:cNvPicPr>
            <p:nvPr userDrawn="1"/>
          </p:nvPicPr>
          <p:blipFill>
            <a:blip r:embed="rId14">
              <a:lum bright="-46000" contrast="-12000"/>
              <a:extLst>
                <a:ext uri="{28A0092B-C50C-407E-A947-70E740481C1C}">
                  <a14:useLocalDpi xmlns:a14="http://schemas.microsoft.com/office/drawing/2010/main" val="0"/>
                </a:ext>
              </a:extLst>
            </a:blip>
            <a:srcRect r="30521" b="-2"/>
            <a:stretch>
              <a:fillRect/>
            </a:stretch>
          </p:blipFill>
          <p:spPr bwMode="auto">
            <a:xfrm>
              <a:off x="3316" y="1854"/>
              <a:ext cx="146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3094206"/>
      </p:ext>
    </p:extLst>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0.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8.xml"/></Relationships>
</file>

<file path=ppt/slides/_rels/slide1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7.xml"/><Relationship Id="rId1" Type="http://schemas.openxmlformats.org/officeDocument/2006/relationships/slideLayout" Target="../slideLayouts/slideLayout2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0.xml"/><Relationship Id="rId1" Type="http://schemas.openxmlformats.org/officeDocument/2006/relationships/slideLayout" Target="../slideLayouts/slideLayout1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8.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8.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1.xml"/><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8.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9.xml"/></Relationships>
</file>

<file path=ppt/slides/_rels/slide1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7.xml"/><Relationship Id="rId1" Type="http://schemas.openxmlformats.org/officeDocument/2006/relationships/slideLayout" Target="../slideLayouts/slideLayout29.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9.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microsoft.com/office/2007/relationships/hdphoto" Target="../media/hdphoto1.wdp"/></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8.xml"/></Relationships>
</file>

<file path=ppt/slides/_rels/slide1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2.xml"/><Relationship Id="rId1" Type="http://schemas.openxmlformats.org/officeDocument/2006/relationships/slideLayout" Target="../slideLayouts/slideLayout29.xml"/></Relationships>
</file>

<file path=ppt/slides/_rels/slide1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29.xml"/><Relationship Id="rId4" Type="http://schemas.microsoft.com/office/2007/relationships/hdphoto" Target="../media/hdphoto1.wdp"/></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06.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29.xml"/><Relationship Id="rId4" Type="http://schemas.microsoft.com/office/2007/relationships/hdphoto" Target="../media/hdphoto1.wdp"/></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0" y="-262571"/>
            <a:ext cx="9144000" cy="3170099"/>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b="1"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Zinde Eğitim Kurumu</a:t>
            </a:r>
            <a:endParaRPr lang="tr-TR" sz="10000" b="1"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6" name="WordArt 7"/>
          <p:cNvSpPr>
            <a:spLocks noChangeArrowheads="1" noChangeShapeType="1" noTextEdit="1"/>
          </p:cNvSpPr>
          <p:nvPr/>
        </p:nvSpPr>
        <p:spPr bwMode="auto">
          <a:xfrm>
            <a:off x="204287" y="3082046"/>
            <a:ext cx="8735425" cy="2546484"/>
          </a:xfrm>
          <a:prstGeom prst="rect">
            <a:avLst/>
          </a:prstGeom>
          <a:effectLst>
            <a:glow rad="63500">
              <a:schemeClr val="tx1">
                <a:lumMod val="95000"/>
                <a:lumOff val="5000"/>
                <a:alpha val="40000"/>
              </a:schemeClr>
            </a:glow>
            <a:innerShdw blurRad="114300">
              <a:schemeClr val="bg1">
                <a:lumMod val="50000"/>
              </a:schemeClr>
            </a:innerShdw>
          </a:effectLst>
          <a:scene3d>
            <a:camera prst="orthographicFront">
              <a:rot lat="600000" lon="21599987" rev="21594348"/>
            </a:camera>
            <a:lightRig rig="threePt" dir="t"/>
          </a:scene3d>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tr-TR" sz="3600" b="1" i="1" kern="10" dirty="0" smtClean="0">
                <a:ln w="9525">
                  <a:round/>
                  <a:headEnd/>
                  <a:tailEnd/>
                </a:ln>
                <a:solidFill>
                  <a:schemeClr val="tx1">
                    <a:lumMod val="75000"/>
                    <a:lumOff val="25000"/>
                  </a:schemeClr>
                </a:solidFill>
                <a:effectLst>
                  <a:outerShdw blurRad="38100" dist="38100" dir="2700000" algn="tl">
                    <a:srgbClr val="000000">
                      <a:alpha val="43137"/>
                    </a:srgbClr>
                  </a:outerShdw>
                </a:effectLst>
                <a:latin typeface="Monotype Corsiva"/>
              </a:rPr>
              <a:t>Risk  Yönetimi</a:t>
            </a:r>
            <a:endParaRPr lang="tr-TR" sz="3600" b="1" i="1" kern="10" dirty="0">
              <a:ln w="9525">
                <a:round/>
                <a:headEnd/>
                <a:tailEnd/>
              </a:ln>
              <a:solidFill>
                <a:schemeClr val="tx1">
                  <a:lumMod val="75000"/>
                  <a:lumOff val="25000"/>
                </a:schemeClr>
              </a:solidFill>
              <a:effectLst>
                <a:outerShdw blurRad="38100" dist="38100" dir="2700000" algn="tl">
                  <a:srgbClr val="000000">
                    <a:alpha val="43137"/>
                  </a:srgbClr>
                </a:outerShdw>
              </a:effectLst>
              <a:latin typeface="Monotype Corsiva"/>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5078903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6331 Sayılı İSG Kanunu Madde-10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Fıkra)</a:t>
            </a:r>
            <a:endPar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İşveren </a:t>
            </a:r>
            <a:r>
              <a:rPr lang="tr-TR" sz="2000" b="1" i="1" dirty="0" smtClean="0">
                <a:solidFill>
                  <a:schemeClr val="bg1">
                    <a:lumMod val="50000"/>
                  </a:schemeClr>
                </a:solidFill>
                <a:latin typeface="Calibri" pitchFamily="34" charset="0"/>
                <a:cs typeface="Calibri" pitchFamily="34" charset="0"/>
              </a:rPr>
              <a:t>(tüm işyerlerinde), </a:t>
            </a:r>
            <a:r>
              <a:rPr lang="tr-TR" sz="2000" b="1" i="1" dirty="0">
                <a:solidFill>
                  <a:srgbClr val="000000"/>
                </a:solidFill>
                <a:latin typeface="Calibri" pitchFamily="34" charset="0"/>
                <a:cs typeface="Calibri" pitchFamily="34" charset="0"/>
              </a:rPr>
              <a:t>iş sağlığı ve güvenliği yönünden risk değerlendirmesi </a:t>
            </a:r>
            <a:r>
              <a:rPr lang="tr-TR" sz="2000" b="1" i="1" dirty="0" smtClean="0">
                <a:solidFill>
                  <a:srgbClr val="C00000"/>
                </a:solidFill>
                <a:latin typeface="Calibri" pitchFamily="34" charset="0"/>
                <a:cs typeface="Calibri" pitchFamily="34" charset="0"/>
              </a:rPr>
              <a:t>yapmak </a:t>
            </a:r>
            <a:r>
              <a:rPr lang="tr-TR" sz="2000" b="1" i="1" dirty="0">
                <a:solidFill>
                  <a:srgbClr val="C00000"/>
                </a:solidFill>
                <a:latin typeface="Calibri" pitchFamily="34" charset="0"/>
                <a:cs typeface="Calibri" pitchFamily="34" charset="0"/>
              </a:rPr>
              <a:t>veya yaptırmakla</a:t>
            </a:r>
            <a:r>
              <a:rPr lang="tr-TR" sz="2000" b="1" i="1" dirty="0">
                <a:solidFill>
                  <a:srgbClr val="000000"/>
                </a:solidFill>
                <a:latin typeface="Calibri" pitchFamily="34" charset="0"/>
                <a:cs typeface="Calibri" pitchFamily="34" charset="0"/>
              </a:rPr>
              <a:t> yükümlüdür. </a:t>
            </a: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değerlendirmesi yapılırken, aşağıdaki hususlar dikkate alınır;</a:t>
            </a:r>
          </a:p>
          <a:p>
            <a:pPr marL="288000" indent="-216000">
              <a:spcAft>
                <a:spcPts val="0"/>
              </a:spcAft>
              <a:buClr>
                <a:srgbClr val="C00000"/>
              </a:buClr>
              <a:buFont typeface="Wingdings" pitchFamily="2" charset="2"/>
              <a:buChar char="§"/>
              <a:defRPr/>
            </a:pPr>
            <a:r>
              <a:rPr lang="tr-TR" b="1" i="1" dirty="0" smtClean="0">
                <a:solidFill>
                  <a:srgbClr val="000000"/>
                </a:solidFill>
                <a:latin typeface="Calibri" pitchFamily="34" charset="0"/>
                <a:cs typeface="Calibri" pitchFamily="34" charset="0"/>
              </a:rPr>
              <a:t>Belirli </a:t>
            </a:r>
            <a:r>
              <a:rPr lang="tr-TR" b="1" i="1" dirty="0">
                <a:solidFill>
                  <a:srgbClr val="000000"/>
                </a:solidFill>
                <a:latin typeface="Calibri" pitchFamily="34" charset="0"/>
                <a:cs typeface="Calibri" pitchFamily="34" charset="0"/>
              </a:rPr>
              <a:t>risklerden etkilenecek çalışanların durumu</a:t>
            </a:r>
          </a:p>
          <a:p>
            <a:pPr marL="288000" indent="-216000">
              <a:spcAft>
                <a:spcPts val="0"/>
              </a:spcAft>
              <a:buClr>
                <a:srgbClr val="C00000"/>
              </a:buClr>
              <a:buFont typeface="Wingdings" pitchFamily="2" charset="2"/>
              <a:buChar char="§"/>
              <a:defRPr/>
            </a:pPr>
            <a:r>
              <a:rPr lang="tr-TR" b="1" i="1" dirty="0" smtClean="0">
                <a:solidFill>
                  <a:srgbClr val="000000"/>
                </a:solidFill>
                <a:latin typeface="Calibri" pitchFamily="34" charset="0"/>
                <a:cs typeface="Calibri" pitchFamily="34" charset="0"/>
              </a:rPr>
              <a:t>Kullanılacak </a:t>
            </a:r>
            <a:r>
              <a:rPr lang="tr-TR" b="1" i="1" dirty="0">
                <a:solidFill>
                  <a:srgbClr val="000000"/>
                </a:solidFill>
                <a:latin typeface="Calibri" pitchFamily="34" charset="0"/>
                <a:cs typeface="Calibri" pitchFamily="34" charset="0"/>
              </a:rPr>
              <a:t>iş ekipmanı ile kimyasal madde ve müstahzarların seçimi</a:t>
            </a:r>
          </a:p>
          <a:p>
            <a:pPr marL="288000" indent="-216000">
              <a:spcAft>
                <a:spcPts val="0"/>
              </a:spcAft>
              <a:buClr>
                <a:srgbClr val="C00000"/>
              </a:buClr>
              <a:buFont typeface="Wingdings" pitchFamily="2" charset="2"/>
              <a:buChar char="§"/>
              <a:defRPr/>
            </a:pPr>
            <a:r>
              <a:rPr lang="tr-TR" b="1" i="1" dirty="0" smtClean="0">
                <a:solidFill>
                  <a:srgbClr val="000000"/>
                </a:solidFill>
                <a:latin typeface="Calibri" pitchFamily="34" charset="0"/>
                <a:cs typeface="Calibri" pitchFamily="34" charset="0"/>
              </a:rPr>
              <a:t>İşyerinin </a:t>
            </a:r>
            <a:r>
              <a:rPr lang="tr-TR" b="1" i="1" dirty="0">
                <a:solidFill>
                  <a:srgbClr val="000000"/>
                </a:solidFill>
                <a:latin typeface="Calibri" pitchFamily="34" charset="0"/>
                <a:cs typeface="Calibri" pitchFamily="34" charset="0"/>
              </a:rPr>
              <a:t>tertip ve düzeni</a:t>
            </a:r>
          </a:p>
          <a:p>
            <a:pPr marL="288000" indent="-216000">
              <a:spcAft>
                <a:spcPts val="0"/>
              </a:spcAft>
              <a:buClr>
                <a:srgbClr val="C00000"/>
              </a:buClr>
              <a:buFont typeface="Wingdings" pitchFamily="2" charset="2"/>
              <a:buChar char="§"/>
              <a:defRPr/>
            </a:pPr>
            <a:r>
              <a:rPr lang="tr-TR" b="1" i="1" dirty="0" smtClean="0">
                <a:solidFill>
                  <a:srgbClr val="000000"/>
                </a:solidFill>
                <a:latin typeface="Calibri" pitchFamily="34" charset="0"/>
                <a:cs typeface="Calibri" pitchFamily="34" charset="0"/>
              </a:rPr>
              <a:t>Genç</a:t>
            </a:r>
            <a:r>
              <a:rPr lang="tr-TR" b="1" i="1" dirty="0">
                <a:solidFill>
                  <a:srgbClr val="000000"/>
                </a:solidFill>
                <a:latin typeface="Calibri" pitchFamily="34" charset="0"/>
                <a:cs typeface="Calibri" pitchFamily="34" charset="0"/>
              </a:rPr>
              <a:t>, yaşlı, engelli, gebe veya emziren çalışanlar gibi özel politika gerektiren gruplar ile kadın çalışanların durumu</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4</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327129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946405"/>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Kantitatif (Nicel–Sayısal–Rakamsal)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Metotlar</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8800" b="1" dirty="0" smtClean="0">
                <a:solidFill>
                  <a:srgbClr val="FFFFFF"/>
                </a:solidFill>
                <a:latin typeface="Calibri" panose="020F0502020204030204" pitchFamily="34" charset="0"/>
              </a:rPr>
              <a:t>1</a:t>
            </a:r>
            <a:endParaRPr lang="tr-TR" sz="8800" b="1" dirty="0">
              <a:solidFill>
                <a:srgbClr val="FFFFFF"/>
              </a:solidFill>
              <a:latin typeface="Calibri" panose="020F0502020204030204" pitchFamily="34"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3185951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endParaRPr lang="tr-TR" sz="2400" b="1" dirty="0" smtClean="0">
                <a:solidFill>
                  <a:srgbClr val="000000"/>
                </a:solidFill>
                <a:latin typeface="Calibri" panose="020F0502020204030204" pitchFamily="34" charset="0"/>
                <a:cs typeface="Calibri" pitchFamily="34" charset="0"/>
              </a:endParaRPr>
            </a:p>
            <a:p>
              <a:pPr algn="ctr"/>
              <a:r>
                <a:rPr lang="tr-TR" altLang="zh-CN" sz="2400" b="1" dirty="0">
                  <a:solidFill>
                    <a:srgbClr val="000000"/>
                  </a:solidFill>
                  <a:latin typeface="Calibri" panose="020F0502020204030204" pitchFamily="34" charset="0"/>
                  <a:cs typeface="Calibri" pitchFamily="34" charset="0"/>
                </a:rPr>
                <a:t>KANTİTATİF (NİCEL–</a:t>
              </a:r>
              <a:r>
                <a:rPr lang="tr-TR" altLang="zh-CN" sz="2400" dirty="0">
                  <a:solidFill>
                    <a:srgbClr val="000000"/>
                  </a:solidFill>
                  <a:latin typeface="Calibri" panose="020F0502020204030204" pitchFamily="34" charset="0"/>
                  <a:cs typeface="Calibri" pitchFamily="34" charset="0"/>
                </a:rPr>
                <a:t>SAYISAL–RAKAMSAL</a:t>
              </a:r>
              <a:r>
                <a:rPr lang="tr-TR" altLang="zh-CN" sz="2400" b="1" dirty="0">
                  <a:solidFill>
                    <a:srgbClr val="000000"/>
                  </a:solidFill>
                  <a:latin typeface="Calibri" panose="020F0502020204030204" pitchFamily="34" charset="0"/>
                  <a:cs typeface="Calibri" pitchFamily="34" charset="0"/>
                </a:rPr>
                <a:t>) METODLAR</a:t>
              </a:r>
            </a:p>
            <a:p>
              <a:pPr algn="ctr" eaLnBrk="0" hangingPunct="0"/>
              <a:endParaRPr lang="zh-CN"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1</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Olası </a:t>
              </a:r>
              <a:r>
                <a:rPr lang="tr-TR" altLang="zh-CN" sz="2000" b="1" i="1" dirty="0">
                  <a:solidFill>
                    <a:srgbClr val="000000"/>
                  </a:solidFill>
                  <a:latin typeface="Calibri" panose="020F0502020204030204" pitchFamily="34" charset="0"/>
                  <a:cs typeface="Calibri" pitchFamily="34" charset="0"/>
                </a:rPr>
                <a:t>Hata Türleri ve Etkileri </a:t>
              </a:r>
              <a:r>
                <a:rPr lang="tr-TR" altLang="zh-CN" sz="2000" b="1" i="1" dirty="0" smtClean="0">
                  <a:solidFill>
                    <a:srgbClr val="000000"/>
                  </a:solidFill>
                  <a:latin typeface="Calibri" panose="020F0502020204030204" pitchFamily="34" charset="0"/>
                  <a:cs typeface="Calibri" pitchFamily="34" charset="0"/>
                </a:rPr>
                <a:t>Analizi </a:t>
              </a:r>
              <a:endParaRPr lang="tr-TR" altLang="zh-CN" sz="2000" b="1" i="1" dirty="0">
                <a:solidFill>
                  <a:srgbClr val="000000"/>
                </a:solidFill>
                <a:latin typeface="Calibri" panose="020F0502020204030204" pitchFamily="34" charset="0"/>
                <a:cs typeface="Calibri" pitchFamily="34" charset="0"/>
              </a:endParaRPr>
            </a:p>
            <a:p>
              <a:pPr algn="ctr"/>
              <a:r>
                <a:rPr lang="tr-TR" altLang="zh-CN" sz="2000" i="1" dirty="0" smtClean="0">
                  <a:solidFill>
                    <a:srgbClr val="000000"/>
                  </a:solidFill>
                  <a:latin typeface="Calibri" panose="020F0502020204030204" pitchFamily="34" charset="0"/>
                  <a:cs typeface="Calibri" pitchFamily="34" charset="0"/>
                </a:rPr>
                <a:t>(</a:t>
              </a:r>
              <a:r>
                <a:rPr lang="en-US" altLang="zh-CN" sz="2000" b="1" i="1" dirty="0">
                  <a:solidFill>
                    <a:srgbClr val="000000"/>
                  </a:solidFill>
                  <a:latin typeface="Calibri" panose="020F0502020204030204" pitchFamily="34" charset="0"/>
                  <a:cs typeface="Calibri" pitchFamily="34" charset="0"/>
                </a:rPr>
                <a:t>F</a:t>
              </a:r>
              <a:r>
                <a:rPr lang="en-US" altLang="zh-CN" sz="2000" i="1" dirty="0">
                  <a:solidFill>
                    <a:srgbClr val="000000"/>
                  </a:solidFill>
                  <a:latin typeface="Calibri" panose="020F0502020204030204" pitchFamily="34" charset="0"/>
                  <a:cs typeface="Calibri" pitchFamily="34" charset="0"/>
                </a:rPr>
                <a:t>ailure </a:t>
              </a:r>
              <a:r>
                <a:rPr lang="en-US" altLang="zh-CN" sz="2000" b="1" i="1" dirty="0" smtClean="0">
                  <a:solidFill>
                    <a:srgbClr val="000000"/>
                  </a:solidFill>
                  <a:latin typeface="Calibri" panose="020F0502020204030204" pitchFamily="34" charset="0"/>
                  <a:cs typeface="Calibri" pitchFamily="34" charset="0"/>
                </a:rPr>
                <a:t>M</a:t>
              </a:r>
              <a:r>
                <a:rPr lang="en-US" altLang="zh-CN" sz="2000" i="1" dirty="0" smtClean="0">
                  <a:solidFill>
                    <a:srgbClr val="000000"/>
                  </a:solidFill>
                  <a:latin typeface="Calibri" panose="020F0502020204030204" pitchFamily="34" charset="0"/>
                  <a:cs typeface="Calibri" pitchFamily="34" charset="0"/>
                </a:rPr>
                <a:t>ode</a:t>
              </a:r>
              <a:r>
                <a:rPr lang="tr-TR" altLang="zh-CN" sz="2000" i="1" dirty="0">
                  <a:solidFill>
                    <a:srgbClr val="000000"/>
                  </a:solidFill>
                  <a:latin typeface="Calibri" panose="020F0502020204030204" pitchFamily="34" charset="0"/>
                  <a:cs typeface="Calibri" pitchFamily="34" charset="0"/>
                </a:rPr>
                <a:t>s</a:t>
              </a:r>
              <a:r>
                <a:rPr lang="en-US" altLang="zh-CN" sz="2000" i="1" dirty="0" smtClean="0">
                  <a:solidFill>
                    <a:srgbClr val="000000"/>
                  </a:solidFill>
                  <a:latin typeface="Calibri" panose="020F0502020204030204" pitchFamily="34" charset="0"/>
                  <a:cs typeface="Calibri" pitchFamily="34" charset="0"/>
                </a:rPr>
                <a:t> </a:t>
              </a:r>
              <a:r>
                <a:rPr lang="en-US" altLang="zh-CN" sz="2000" i="1" dirty="0">
                  <a:solidFill>
                    <a:srgbClr val="000000"/>
                  </a:solidFill>
                  <a:latin typeface="Calibri" panose="020F0502020204030204" pitchFamily="34" charset="0"/>
                  <a:cs typeface="Calibri" pitchFamily="34" charset="0"/>
                </a:rPr>
                <a:t>and </a:t>
              </a:r>
              <a:r>
                <a:rPr lang="en-US" altLang="zh-CN" sz="2000" b="1" i="1" dirty="0">
                  <a:solidFill>
                    <a:srgbClr val="000000"/>
                  </a:solidFill>
                  <a:latin typeface="Calibri" panose="020F0502020204030204" pitchFamily="34" charset="0"/>
                  <a:cs typeface="Calibri" pitchFamily="34" charset="0"/>
                </a:rPr>
                <a:t>E</a:t>
              </a:r>
              <a:r>
                <a:rPr lang="en-US" altLang="zh-CN" sz="2000" i="1" dirty="0">
                  <a:solidFill>
                    <a:srgbClr val="000000"/>
                  </a:solidFill>
                  <a:latin typeface="Calibri" panose="020F0502020204030204" pitchFamily="34" charset="0"/>
                  <a:cs typeface="Calibri" pitchFamily="34" charset="0"/>
                </a:rPr>
                <a:t>ffects </a:t>
              </a:r>
              <a:r>
                <a:rPr lang="en-US" altLang="zh-CN" sz="2000" b="1" i="1" dirty="0">
                  <a:solidFill>
                    <a:srgbClr val="000000"/>
                  </a:solidFill>
                  <a:latin typeface="Calibri" panose="020F0502020204030204" pitchFamily="34" charset="0"/>
                  <a:cs typeface="Calibri" pitchFamily="34" charset="0"/>
                </a:rPr>
                <a:t>A</a:t>
              </a:r>
              <a:r>
                <a:rPr lang="en-US"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FMEA-HTEA</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11723"/>
            <a:ext cx="5667375" cy="697698"/>
            <a:chOff x="695325" y="2711723"/>
            <a:chExt cx="5667375" cy="697698"/>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err="1">
                  <a:solidFill>
                    <a:srgbClr val="000000"/>
                  </a:solidFill>
                  <a:latin typeface="Calibri" panose="020F0502020204030204" pitchFamily="34" charset="0"/>
                  <a:cs typeface="Calibri" pitchFamily="34" charset="0"/>
                </a:rPr>
                <a:t>Fine-Kinney</a:t>
              </a:r>
              <a:r>
                <a:rPr lang="tr-TR" altLang="zh-CN" sz="2000" b="1" i="1" dirty="0">
                  <a:solidFill>
                    <a:srgbClr val="000000"/>
                  </a:solidFill>
                  <a:latin typeface="Calibri" panose="020F0502020204030204" pitchFamily="34" charset="0"/>
                  <a:cs typeface="Calibri" pitchFamily="34" charset="0"/>
                </a:rPr>
                <a:t> Analiz Metodu</a:t>
              </a: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grpSp>
      <p:grpSp>
        <p:nvGrpSpPr>
          <p:cNvPr id="5" name="Grup 4"/>
          <p:cNvGrpSpPr/>
          <p:nvPr/>
        </p:nvGrpSpPr>
        <p:grpSpPr>
          <a:xfrm>
            <a:off x="772247" y="3448033"/>
            <a:ext cx="5667375" cy="697698"/>
            <a:chOff x="696047" y="3448033"/>
            <a:chExt cx="5667375" cy="697698"/>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Jhon-Ridley Analiz Metodu</a:t>
              </a: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grpSp>
      <p:grpSp>
        <p:nvGrpSpPr>
          <p:cNvPr id="6" name="Grup 5"/>
          <p:cNvGrpSpPr/>
          <p:nvPr/>
        </p:nvGrpSpPr>
        <p:grpSpPr>
          <a:xfrm>
            <a:off x="772247" y="4177533"/>
            <a:ext cx="5667375" cy="697698"/>
            <a:chOff x="696047" y="4177533"/>
            <a:chExt cx="5667375" cy="697698"/>
          </a:xfrm>
        </p:grpSpPr>
        <p:sp>
          <p:nvSpPr>
            <p:cNvPr id="45" name="AutoShape 5"/>
            <p:cNvSpPr>
              <a:spLocks noChangeArrowheads="1"/>
            </p:cNvSpPr>
            <p:nvPr/>
          </p:nvSpPr>
          <p:spPr bwMode="auto">
            <a:xfrm>
              <a:off x="1183139" y="41775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Risk Değerlendirme Karar </a:t>
              </a:r>
              <a:r>
                <a:rPr lang="tr-TR" altLang="zh-CN" sz="2000" b="1" i="1" dirty="0" smtClean="0">
                  <a:solidFill>
                    <a:srgbClr val="000000"/>
                  </a:solidFill>
                  <a:latin typeface="Calibri" panose="020F0502020204030204" pitchFamily="34" charset="0"/>
                  <a:cs typeface="Calibri" pitchFamily="34" charset="0"/>
                </a:rPr>
                <a:t>Matrisleri </a:t>
              </a:r>
            </a:p>
            <a:p>
              <a:pPr algn="ctr"/>
              <a:r>
                <a:rPr lang="tr-TR" altLang="zh-CN" sz="2000" i="1" dirty="0" smtClean="0">
                  <a:solidFill>
                    <a:srgbClr val="000000"/>
                  </a:solidFill>
                  <a:latin typeface="Calibri" panose="020F0502020204030204" pitchFamily="34" charset="0"/>
                  <a:cs typeface="Calibri" pitchFamily="34" charset="0"/>
                </a:rPr>
                <a:t>(Risk </a:t>
              </a:r>
              <a:r>
                <a:rPr lang="tr-TR" altLang="zh-CN" sz="2000" i="1" dirty="0" err="1">
                  <a:solidFill>
                    <a:srgbClr val="000000"/>
                  </a:solidFill>
                  <a:latin typeface="Calibri" panose="020F0502020204030204" pitchFamily="34" charset="0"/>
                  <a:cs typeface="Calibri" pitchFamily="34" charset="0"/>
                </a:rPr>
                <a:t>Assessment</a:t>
              </a:r>
              <a:r>
                <a:rPr lang="tr-TR" altLang="zh-CN" sz="2000" i="1" dirty="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Decision</a:t>
              </a:r>
              <a:r>
                <a:rPr lang="tr-TR" altLang="zh-CN" sz="2000" i="1" dirty="0">
                  <a:solidFill>
                    <a:srgbClr val="000000"/>
                  </a:solidFill>
                  <a:latin typeface="Calibri" panose="020F0502020204030204" pitchFamily="34" charset="0"/>
                  <a:cs typeface="Calibri" pitchFamily="34" charset="0"/>
                </a:rPr>
                <a:t> </a:t>
              </a:r>
              <a:r>
                <a:rPr lang="tr-TR" altLang="zh-CN" sz="2000" i="1" dirty="0" smtClean="0">
                  <a:solidFill>
                    <a:srgbClr val="000000"/>
                  </a:solidFill>
                  <a:latin typeface="Calibri" panose="020F0502020204030204" pitchFamily="34" charset="0"/>
                  <a:cs typeface="Calibri" pitchFamily="34" charset="0"/>
                </a:rPr>
                <a:t>Matris)</a:t>
              </a:r>
              <a:endParaRPr lang="tr-TR" altLang="zh-CN" sz="2000" i="1" dirty="0">
                <a:solidFill>
                  <a:srgbClr val="000000"/>
                </a:solidFill>
                <a:latin typeface="Calibri" panose="020F0502020204030204" pitchFamily="34" charset="0"/>
                <a:cs typeface="Calibri" pitchFamily="34" charset="0"/>
              </a:endParaRPr>
            </a:p>
          </p:txBody>
        </p:sp>
        <p:sp>
          <p:nvSpPr>
            <p:cNvPr id="46" name="AutoShape 5"/>
            <p:cNvSpPr>
              <a:spLocks noChangeArrowheads="1"/>
            </p:cNvSpPr>
            <p:nvPr/>
          </p:nvSpPr>
          <p:spPr bwMode="auto">
            <a:xfrm>
              <a:off x="696047" y="41804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grpSp>
      <p:sp>
        <p:nvSpPr>
          <p:cNvPr id="31" name="AutoShape 5"/>
          <p:cNvSpPr>
            <a:spLocks noChangeArrowheads="1"/>
          </p:cNvSpPr>
          <p:nvPr/>
        </p:nvSpPr>
        <p:spPr bwMode="auto">
          <a:xfrm>
            <a:off x="2739282" y="4914899"/>
            <a:ext cx="3680921"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i="1" dirty="0" smtClean="0">
                <a:solidFill>
                  <a:srgbClr val="000000"/>
                </a:solidFill>
                <a:latin typeface="Calibri" panose="020F0502020204030204" pitchFamily="34" charset="0"/>
                <a:cs typeface="Calibri" pitchFamily="34" charset="0"/>
              </a:rPr>
              <a:t>L Tipi (5x5) Matris</a:t>
            </a:r>
            <a:endParaRPr lang="tr-TR" altLang="zh-CN" sz="2000" i="1" dirty="0">
              <a:solidFill>
                <a:srgbClr val="000000"/>
              </a:solidFill>
              <a:latin typeface="Calibri" panose="020F0502020204030204" pitchFamily="34" charset="0"/>
              <a:cs typeface="Calibri" pitchFamily="34" charset="0"/>
            </a:endParaRPr>
          </a:p>
        </p:txBody>
      </p:sp>
      <p:sp>
        <p:nvSpPr>
          <p:cNvPr id="32" name="AutoShape 5"/>
          <p:cNvSpPr>
            <a:spLocks noChangeArrowheads="1"/>
          </p:cNvSpPr>
          <p:nvPr/>
        </p:nvSpPr>
        <p:spPr bwMode="auto">
          <a:xfrm>
            <a:off x="2287074" y="4916698"/>
            <a:ext cx="495070"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sp>
        <p:nvSpPr>
          <p:cNvPr id="34" name="AutoShape 5"/>
          <p:cNvSpPr>
            <a:spLocks noChangeArrowheads="1"/>
          </p:cNvSpPr>
          <p:nvPr/>
        </p:nvSpPr>
        <p:spPr bwMode="auto">
          <a:xfrm>
            <a:off x="2729758" y="5381624"/>
            <a:ext cx="3680921"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i="1" dirty="0" smtClean="0">
                <a:solidFill>
                  <a:srgbClr val="000000"/>
                </a:solidFill>
                <a:latin typeface="Calibri" panose="020F0502020204030204" pitchFamily="34" charset="0"/>
                <a:cs typeface="Calibri" pitchFamily="34" charset="0"/>
              </a:rPr>
              <a:t>Çok Değişkenli X Tipi Matris</a:t>
            </a:r>
            <a:endParaRPr lang="tr-TR" altLang="zh-CN" sz="2000" i="1" dirty="0">
              <a:solidFill>
                <a:srgbClr val="000000"/>
              </a:solidFill>
              <a:latin typeface="Calibri" panose="020F0502020204030204" pitchFamily="34" charset="0"/>
              <a:cs typeface="Calibri" pitchFamily="34" charset="0"/>
            </a:endParaRPr>
          </a:p>
        </p:txBody>
      </p:sp>
      <p:sp>
        <p:nvSpPr>
          <p:cNvPr id="35" name="AutoShape 5"/>
          <p:cNvSpPr>
            <a:spLocks noChangeArrowheads="1"/>
          </p:cNvSpPr>
          <p:nvPr/>
        </p:nvSpPr>
        <p:spPr bwMode="auto">
          <a:xfrm>
            <a:off x="2277550" y="5383423"/>
            <a:ext cx="495070"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5</a:t>
            </a:r>
            <a:endParaRPr lang="zh-CN" altLang="zh-CN" sz="2000" b="1" dirty="0">
              <a:solidFill>
                <a:srgbClr val="000000"/>
              </a:solidFill>
              <a:latin typeface="Cambria" pitchFamily="18" charset="0"/>
              <a:cs typeface="Calibri" pitchFamily="34" charset="0"/>
            </a:endParaRPr>
          </a:p>
        </p:txBody>
      </p:sp>
      <p:sp>
        <p:nvSpPr>
          <p:cNvPr id="3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3" name="Grup 32"/>
          <p:cNvGrpSpPr/>
          <p:nvPr/>
        </p:nvGrpSpPr>
        <p:grpSpPr>
          <a:xfrm>
            <a:off x="783103" y="5853399"/>
            <a:ext cx="7601719" cy="707223"/>
            <a:chOff x="696047" y="4905908"/>
            <a:chExt cx="7601719" cy="707223"/>
          </a:xfrm>
        </p:grpSpPr>
        <p:sp>
          <p:nvSpPr>
            <p:cNvPr id="36" name="AutoShape 5"/>
            <p:cNvSpPr>
              <a:spLocks noChangeArrowheads="1"/>
            </p:cNvSpPr>
            <p:nvPr/>
          </p:nvSpPr>
          <p:spPr bwMode="auto">
            <a:xfrm>
              <a:off x="1183139" y="49154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İş Güvenliği 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J</a:t>
              </a:r>
              <a:r>
                <a:rPr lang="tr-TR" altLang="zh-CN" sz="2000" i="1" dirty="0" err="1">
                  <a:solidFill>
                    <a:srgbClr val="000000"/>
                  </a:solidFill>
                  <a:latin typeface="Calibri" panose="020F0502020204030204" pitchFamily="34" charset="0"/>
                  <a:cs typeface="Calibri" pitchFamily="34" charset="0"/>
                </a:rPr>
                <a:t>ob</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S</a:t>
              </a:r>
              <a:r>
                <a:rPr lang="tr-TR" altLang="zh-CN" sz="2000" i="1" dirty="0" err="1">
                  <a:solidFill>
                    <a:srgbClr val="000000"/>
                  </a:solidFill>
                  <a:latin typeface="Calibri" panose="020F0502020204030204" pitchFamily="34" charset="0"/>
                  <a:cs typeface="Calibri" pitchFamily="34" charset="0"/>
                </a:rPr>
                <a:t>afety</a:t>
              </a:r>
              <a:r>
                <a:rPr lang="tr-TR" altLang="zh-CN" sz="2000" i="1" dirty="0">
                  <a:solidFill>
                    <a:srgbClr val="000000"/>
                  </a:solidFill>
                  <a:latin typeface="Calibri" panose="020F0502020204030204" pitchFamily="34" charset="0"/>
                  <a:cs typeface="Calibri" pitchFamily="34" charset="0"/>
                </a:rPr>
                <a:t> </a:t>
              </a:r>
              <a:r>
                <a:rPr lang="tr-TR" altLang="zh-CN" sz="2000" b="1" i="1" dirty="0">
                  <a:solidFill>
                    <a:srgbClr val="000000"/>
                  </a:solidFill>
                  <a:latin typeface="Calibri" panose="020F0502020204030204" pitchFamily="34" charset="0"/>
                  <a:cs typeface="Calibri" pitchFamily="34" charset="0"/>
                </a:rPr>
                <a:t>A</a:t>
              </a:r>
              <a:r>
                <a:rPr lang="tr-TR"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)*B</a:t>
              </a:r>
              <a:endParaRPr lang="tr-TR" altLang="zh-CN" sz="2000" i="1" dirty="0">
                <a:solidFill>
                  <a:srgbClr val="000000"/>
                </a:solidFill>
                <a:latin typeface="Calibri" panose="020F0502020204030204" pitchFamily="34" charset="0"/>
                <a:cs typeface="Calibri" pitchFamily="34" charset="0"/>
              </a:endParaRPr>
            </a:p>
          </p:txBody>
        </p:sp>
        <p:sp>
          <p:nvSpPr>
            <p:cNvPr id="37" name="AutoShape 5"/>
            <p:cNvSpPr>
              <a:spLocks noChangeArrowheads="1"/>
            </p:cNvSpPr>
            <p:nvPr/>
          </p:nvSpPr>
          <p:spPr bwMode="auto">
            <a:xfrm>
              <a:off x="696047" y="49183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6</a:t>
              </a:r>
              <a:endParaRPr lang="zh-CN" altLang="zh-CN" sz="2000" b="1" dirty="0">
                <a:solidFill>
                  <a:srgbClr val="000000"/>
                </a:solidFill>
                <a:latin typeface="Cambria" pitchFamily="18" charset="0"/>
                <a:cs typeface="Calibri" pitchFamily="34" charset="0"/>
              </a:endParaRPr>
            </a:p>
          </p:txBody>
        </p:sp>
        <p:sp>
          <p:nvSpPr>
            <p:cNvPr id="38" name="AutoShape 5"/>
            <p:cNvSpPr>
              <a:spLocks noChangeArrowheads="1"/>
            </p:cNvSpPr>
            <p:nvPr/>
          </p:nvSpPr>
          <p:spPr bwMode="auto">
            <a:xfrm>
              <a:off x="6315798" y="49059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JSA</a:t>
              </a:r>
              <a:endParaRPr lang="tr-TR" altLang="zh-CN" sz="2000" b="1" i="1" dirty="0">
                <a:solidFill>
                  <a:srgbClr val="000000"/>
                </a:solidFill>
                <a:latin typeface="Calibri" panose="020F0502020204030204" pitchFamily="34" charset="0"/>
                <a:cs typeface="Calibri" pitchFamily="34" charset="0"/>
              </a:endParaRPr>
            </a:p>
          </p:txBody>
        </p:sp>
      </p:grpSp>
    </p:spTree>
    <p:extLst>
      <p:ext uri="{BB962C8B-B14F-4D97-AF65-F5344CB8AC3E}">
        <p14:creationId xmlns:p14="http://schemas.microsoft.com/office/powerpoint/2010/main" val="22092015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METOD</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Kantitatif (</a:t>
            </a:r>
            <a:r>
              <a:rPr lang="tr-TR" sz="2000" b="1" i="1" dirty="0" err="1" smtClean="0">
                <a:solidFill>
                  <a:srgbClr val="000000"/>
                </a:solidFill>
                <a:latin typeface="Calibri" pitchFamily="34" charset="0"/>
                <a:cs typeface="Calibri" pitchFamily="34" charset="0"/>
              </a:rPr>
              <a:t>Quantitative</a:t>
            </a:r>
            <a:r>
              <a:rPr lang="tr-TR" sz="2000" b="1" i="1" dirty="0" smtClean="0">
                <a:solidFill>
                  <a:srgbClr val="000000"/>
                </a:solidFill>
                <a:latin typeface="Calibri" pitchFamily="34" charset="0"/>
                <a:cs typeface="Calibri" pitchFamily="34" charset="0"/>
              </a:rPr>
              <a:t>-Nicel) </a:t>
            </a:r>
            <a:r>
              <a:rPr lang="tr-TR" sz="2000" b="1" i="1" dirty="0">
                <a:solidFill>
                  <a:srgbClr val="000000"/>
                </a:solidFill>
                <a:latin typeface="Calibri" pitchFamily="34" charset="0"/>
                <a:cs typeface="Calibri" pitchFamily="34" charset="0"/>
              </a:rPr>
              <a:t>risk </a:t>
            </a:r>
            <a:r>
              <a:rPr lang="tr-TR" sz="2000" b="1" i="1" dirty="0" smtClean="0">
                <a:solidFill>
                  <a:srgbClr val="000000"/>
                </a:solidFill>
                <a:latin typeface="Calibri" pitchFamily="34" charset="0"/>
                <a:cs typeface="Calibri" pitchFamily="34" charset="0"/>
              </a:rPr>
              <a:t>analizinde, risk hesaplanırken </a:t>
            </a:r>
            <a:r>
              <a:rPr lang="tr-TR" sz="2000" b="1" i="1" dirty="0" smtClean="0">
                <a:solidFill>
                  <a:srgbClr val="C00000"/>
                </a:solidFill>
                <a:latin typeface="Calibri" pitchFamily="34" charset="0"/>
                <a:cs typeface="Calibri" pitchFamily="34" charset="0"/>
              </a:rPr>
              <a:t>rakamsal yöntemler </a:t>
            </a:r>
            <a:r>
              <a:rPr lang="tr-TR" sz="2000" b="1" i="1" dirty="0" smtClean="0">
                <a:solidFill>
                  <a:srgbClr val="000000"/>
                </a:solidFill>
                <a:latin typeface="Calibri" pitchFamily="34" charset="0"/>
                <a:cs typeface="Calibri" pitchFamily="34" charset="0"/>
              </a:rPr>
              <a:t>kullanılır.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Bu </a:t>
            </a:r>
            <a:r>
              <a:rPr lang="tr-TR" sz="2000" b="1" i="1" dirty="0">
                <a:solidFill>
                  <a:srgbClr val="000000"/>
                </a:solidFill>
                <a:latin typeface="Calibri" pitchFamily="34" charset="0"/>
                <a:cs typeface="Calibri" pitchFamily="34" charset="0"/>
              </a:rPr>
              <a:t>metotta tehdidin olma ihtimali  ile tehdidin etkisine sayısal değerler verilir ve bu değerler matematiksel ve mantıksal metotlar ile proses edilip risk değeri bulunur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Nicel:</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Ölçülebilen</a:t>
            </a:r>
            <a:r>
              <a:rPr lang="tr-TR" sz="16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sayılabilen</a:t>
            </a:r>
            <a:r>
              <a:rPr lang="tr-TR" sz="1600" i="1" dirty="0">
                <a:solidFill>
                  <a:srgbClr val="000000"/>
                </a:solidFill>
                <a:latin typeface="Calibri" pitchFamily="34" charset="0"/>
                <a:cs typeface="Calibri" pitchFamily="34" charset="0"/>
              </a:rPr>
              <a:t>, miktarı tespit edilebilen, azlığı ya da çokluğu </a:t>
            </a:r>
            <a:r>
              <a:rPr lang="tr-TR" sz="1600" i="1" dirty="0" smtClean="0">
                <a:solidFill>
                  <a:srgbClr val="000000"/>
                </a:solidFill>
                <a:latin typeface="Calibri" pitchFamily="34" charset="0"/>
                <a:cs typeface="Calibri" pitchFamily="34" charset="0"/>
              </a:rPr>
              <a:t>belirlenebilen</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YÖNTEMLERİ-TEKNİKLERİ)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41525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(NİCEL–SAYISAL–RAKAMSAL) METOD</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Olasılık x Şiddet</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9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formülü kantitatif </a:t>
            </a:r>
            <a:r>
              <a:rPr lang="tr-TR" sz="2000" i="1" dirty="0">
                <a:solidFill>
                  <a:srgbClr val="000000"/>
                </a:solidFill>
                <a:latin typeface="Calibri" pitchFamily="34" charset="0"/>
                <a:cs typeface="Calibri" pitchFamily="34" charset="0"/>
              </a:rPr>
              <a:t>risk analizinin temel formülüdür</a:t>
            </a:r>
            <a:r>
              <a:rPr lang="tr-TR" sz="2000" i="1" dirty="0" smtClean="0">
                <a:solidFill>
                  <a:srgbClr val="000000"/>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439271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0317" y="2946405"/>
            <a:ext cx="8935450" cy="1683637"/>
          </a:xfrm>
          <a:prstGeom prst="rect">
            <a:avLst/>
          </a:prstGeom>
          <a:noFill/>
          <a:ln w="9525" algn="ctr">
            <a:noFill/>
            <a:round/>
            <a:headEnd/>
            <a:tailEnd/>
          </a:ln>
        </p:spPr>
        <p:txBody>
          <a:bodyPr wrap="none" anchor="ctr"/>
          <a:lstStyle/>
          <a:p>
            <a:pPr marL="36000" algn="ct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Kalitatif (Qualitative)Metotlar</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(Nitel-Sıralı-Ordinal-Tanımlayıcı) </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8800" b="1" dirty="0" smtClean="0">
                <a:solidFill>
                  <a:srgbClr val="FFFFFF"/>
                </a:solidFill>
                <a:latin typeface="Calibri" panose="020F0502020204030204" pitchFamily="34" charset="0"/>
              </a:rPr>
              <a:t>2</a:t>
            </a:r>
            <a:endParaRPr lang="tr-TR" sz="8800" b="1" dirty="0">
              <a:solidFill>
                <a:srgbClr val="FFFFFF"/>
              </a:solidFill>
              <a:latin typeface="Calibri" panose="020F0502020204030204" pitchFamily="34"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00385315"/>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KALİTATİF (NİTEL – SIRALI – ORDİNAL) METOD</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Kalitatif risk </a:t>
            </a:r>
            <a:r>
              <a:rPr lang="tr-TR" sz="2000" b="1" i="1" dirty="0">
                <a:solidFill>
                  <a:srgbClr val="000000"/>
                </a:solidFill>
                <a:latin typeface="Calibri" pitchFamily="34" charset="0"/>
                <a:cs typeface="Calibri" pitchFamily="34" charset="0"/>
              </a:rPr>
              <a:t>analizi </a:t>
            </a:r>
            <a:r>
              <a:rPr lang="tr-TR" sz="2000" b="1" i="1" dirty="0" smtClean="0">
                <a:solidFill>
                  <a:srgbClr val="000000"/>
                </a:solidFill>
                <a:latin typeface="Calibri" pitchFamily="34" charset="0"/>
                <a:cs typeface="Calibri" pitchFamily="34" charset="0"/>
              </a:rPr>
              <a:t>riski hesaplarken sayısal-rakamsal değerler yerine </a:t>
            </a:r>
            <a:r>
              <a:rPr lang="tr-TR" sz="2000" b="1" i="1" dirty="0" smtClean="0">
                <a:solidFill>
                  <a:srgbClr val="C00000"/>
                </a:solidFill>
                <a:latin typeface="Calibri" pitchFamily="34" charset="0"/>
                <a:cs typeface="Calibri" pitchFamily="34" charset="0"/>
              </a:rPr>
              <a:t>tanımlayıcı </a:t>
            </a:r>
            <a:r>
              <a:rPr lang="tr-TR" sz="2000" b="1" i="1" dirty="0" smtClean="0">
                <a:solidFill>
                  <a:srgbClr val="000000"/>
                </a:solidFill>
                <a:latin typeface="Calibri" pitchFamily="34" charset="0"/>
                <a:cs typeface="Calibri" pitchFamily="34" charset="0"/>
              </a:rPr>
              <a:t>(çok düşük, düşük</a:t>
            </a:r>
            <a:r>
              <a:rPr lang="tr-TR" sz="2000" b="1" i="1" dirty="0">
                <a:solidFill>
                  <a:srgbClr val="000000"/>
                </a:solidFill>
                <a:latin typeface="Calibri" pitchFamily="34" charset="0"/>
                <a:cs typeface="Calibri" pitchFamily="34" charset="0"/>
              </a:rPr>
              <a:t>, yüksek, çok </a:t>
            </a:r>
            <a:r>
              <a:rPr lang="tr-TR" sz="2000" b="1" i="1" dirty="0" smtClean="0">
                <a:solidFill>
                  <a:srgbClr val="000000"/>
                </a:solidFill>
                <a:latin typeface="Calibri" pitchFamily="34" charset="0"/>
                <a:cs typeface="Calibri" pitchFamily="34" charset="0"/>
              </a:rPr>
              <a:t>yüksek gibi) </a:t>
            </a:r>
            <a:r>
              <a:rPr lang="tr-TR" sz="2000" b="1" i="1" dirty="0">
                <a:solidFill>
                  <a:srgbClr val="000000"/>
                </a:solidFill>
                <a:latin typeface="Calibri" pitchFamily="34" charset="0"/>
                <a:cs typeface="Calibri" pitchFamily="34" charset="0"/>
              </a:rPr>
              <a:t>değerler</a:t>
            </a:r>
            <a:r>
              <a:rPr lang="tr-TR" sz="2000" b="1" i="1" dirty="0">
                <a:solidFill>
                  <a:srgbClr val="C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kullanır.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3240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Kaba </a:t>
            </a:r>
            <a:r>
              <a:rPr lang="tr-TR" sz="2000" b="1" i="1" dirty="0">
                <a:solidFill>
                  <a:srgbClr val="000000"/>
                </a:solidFill>
                <a:latin typeface="Calibri" pitchFamily="34" charset="0"/>
                <a:cs typeface="Calibri" pitchFamily="34" charset="0"/>
              </a:rPr>
              <a:t>veriler</a:t>
            </a:r>
          </a:p>
          <a:p>
            <a:pPr marL="3240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Ham </a:t>
            </a:r>
            <a:r>
              <a:rPr lang="tr-TR" sz="2000" b="1" i="1" dirty="0">
                <a:solidFill>
                  <a:srgbClr val="000000"/>
                </a:solidFill>
                <a:latin typeface="Calibri" pitchFamily="34" charset="0"/>
                <a:cs typeface="Calibri" pitchFamily="34" charset="0"/>
              </a:rPr>
              <a:t>veriler</a:t>
            </a:r>
          </a:p>
          <a:p>
            <a:pPr marL="3240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Konu </a:t>
            </a:r>
            <a:r>
              <a:rPr lang="tr-TR" sz="2000" b="1" i="1" dirty="0">
                <a:solidFill>
                  <a:srgbClr val="000000"/>
                </a:solidFill>
                <a:latin typeface="Calibri" pitchFamily="34" charset="0"/>
                <a:cs typeface="Calibri" pitchFamily="34" charset="0"/>
              </a:rPr>
              <a:t>başlıkları</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Nitel:</a:t>
            </a:r>
            <a:r>
              <a:rPr lang="tr-TR" sz="2000" i="1" dirty="0">
                <a:solidFill>
                  <a:srgbClr val="000000"/>
                </a:solidFill>
                <a:latin typeface="Calibri" pitchFamily="34" charset="0"/>
                <a:cs typeface="Calibri" pitchFamily="34" charset="0"/>
              </a:rPr>
              <a:t> </a:t>
            </a:r>
            <a:r>
              <a:rPr lang="tr-TR" sz="1600" i="1" dirty="0" smtClean="0">
                <a:solidFill>
                  <a:srgbClr val="000000"/>
                </a:solidFill>
                <a:latin typeface="Calibri" pitchFamily="34" charset="0"/>
                <a:cs typeface="Calibri" pitchFamily="34" charset="0"/>
              </a:rPr>
              <a:t>Ölçülemeyen</a:t>
            </a:r>
            <a:r>
              <a:rPr lang="tr-TR" sz="1600" i="1" dirty="0">
                <a:solidFill>
                  <a:srgbClr val="000000"/>
                </a:solidFill>
                <a:latin typeface="Calibri" pitchFamily="34" charset="0"/>
                <a:cs typeface="Calibri" pitchFamily="34" charset="0"/>
              </a:rPr>
              <a:t>, sayılamayan, miktarı tespit </a:t>
            </a:r>
            <a:r>
              <a:rPr lang="tr-TR" sz="1600" i="1" dirty="0" smtClean="0">
                <a:solidFill>
                  <a:srgbClr val="000000"/>
                </a:solidFill>
                <a:latin typeface="Calibri" pitchFamily="34" charset="0"/>
                <a:cs typeface="Calibri" pitchFamily="34" charset="0"/>
              </a:rPr>
              <a:t>edilemeyen</a:t>
            </a:r>
            <a:endParaRPr lang="tr-TR" sz="16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035911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endParaRPr lang="tr-TR" sz="2400" b="1" dirty="0" smtClean="0">
                <a:solidFill>
                  <a:srgbClr val="000000"/>
                </a:solidFill>
                <a:latin typeface="Calibri" panose="020F0502020204030204" pitchFamily="34" charset="0"/>
                <a:cs typeface="Calibri" pitchFamily="34" charset="0"/>
              </a:endParaRPr>
            </a:p>
            <a:p>
              <a:pPr algn="ctr"/>
              <a:r>
                <a:rPr lang="tr-TR" altLang="zh-CN" sz="2400" b="1" dirty="0">
                  <a:solidFill>
                    <a:srgbClr val="000000"/>
                  </a:solidFill>
                  <a:latin typeface="Calibri" panose="020F0502020204030204" pitchFamily="34" charset="0"/>
                  <a:cs typeface="Calibri" pitchFamily="34" charset="0"/>
                </a:rPr>
                <a:t>KALİTATİF (</a:t>
              </a:r>
              <a:r>
                <a:rPr lang="tr-TR" altLang="zh-CN" sz="2400" b="1" dirty="0" smtClean="0">
                  <a:solidFill>
                    <a:srgbClr val="000000"/>
                  </a:solidFill>
                  <a:latin typeface="Calibri" panose="020F0502020204030204" pitchFamily="34" charset="0"/>
                  <a:cs typeface="Calibri" pitchFamily="34" charset="0"/>
                </a:rPr>
                <a:t>NİTEL–TANIMLAYICI–</a:t>
              </a:r>
              <a:r>
                <a:rPr lang="tr-TR" altLang="zh-CN" sz="2400" dirty="0" smtClean="0">
                  <a:solidFill>
                    <a:srgbClr val="000000"/>
                  </a:solidFill>
                  <a:latin typeface="Calibri" panose="020F0502020204030204" pitchFamily="34" charset="0"/>
                  <a:cs typeface="Calibri" pitchFamily="34" charset="0"/>
                </a:rPr>
                <a:t>SIRALI–ORDİNAL</a:t>
              </a:r>
              <a:r>
                <a:rPr lang="tr-TR" altLang="zh-CN" sz="2400" b="1" dirty="0">
                  <a:solidFill>
                    <a:srgbClr val="000000"/>
                  </a:solidFill>
                  <a:latin typeface="Calibri" panose="020F0502020204030204" pitchFamily="34" charset="0"/>
                  <a:cs typeface="Calibri" pitchFamily="34" charset="0"/>
                </a:rPr>
                <a:t>) METODLAR</a:t>
              </a:r>
            </a:p>
            <a:p>
              <a:pPr algn="ctr" eaLnBrk="0" hangingPunct="0"/>
              <a:endParaRPr lang="zh-CN"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2</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Tehlike ve İşletilebilme Çalışması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Haz</a:t>
              </a:r>
              <a:r>
                <a:rPr lang="tr-TR" altLang="zh-CN" sz="2000" i="1" dirty="0" err="1">
                  <a:solidFill>
                    <a:srgbClr val="000000"/>
                  </a:solidFill>
                  <a:latin typeface="Calibri" panose="020F0502020204030204" pitchFamily="34" charset="0"/>
                  <a:cs typeface="Calibri" pitchFamily="34" charset="0"/>
                </a:rPr>
                <a:t>ard</a:t>
              </a:r>
              <a:r>
                <a:rPr lang="tr-TR" altLang="zh-CN" sz="2000" i="1" dirty="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a</a:t>
              </a:r>
              <a:r>
                <a:rPr lang="tr-TR" altLang="zh-CN" sz="2000" i="1" dirty="0" err="1" smtClean="0">
                  <a:solidFill>
                    <a:srgbClr val="000000"/>
                  </a:solidFill>
                  <a:latin typeface="Calibri" panose="020F0502020204030204" pitchFamily="34" charset="0"/>
                  <a:cs typeface="Calibri" pitchFamily="34" charset="0"/>
                </a:rPr>
                <a:t>nd</a:t>
              </a:r>
              <a:r>
                <a:rPr lang="tr-TR" altLang="zh-CN" sz="2000" i="1" dirty="0" smtClean="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Op</a:t>
              </a:r>
              <a:r>
                <a:rPr lang="tr-TR" altLang="zh-CN" sz="2000" i="1" dirty="0" err="1">
                  <a:solidFill>
                    <a:srgbClr val="000000"/>
                  </a:solidFill>
                  <a:latin typeface="Calibri" panose="020F0502020204030204" pitchFamily="34" charset="0"/>
                  <a:cs typeface="Calibri" pitchFamily="34" charset="0"/>
                </a:rPr>
                <a:t>erability</a:t>
              </a:r>
              <a:r>
                <a:rPr lang="tr-TR" altLang="zh-CN" sz="2000" i="1" dirty="0">
                  <a:solidFill>
                    <a:srgbClr val="000000"/>
                  </a:solidFill>
                  <a:latin typeface="Calibri" panose="020F0502020204030204" pitchFamily="34" charset="0"/>
                  <a:cs typeface="Calibri" pitchFamily="34" charset="0"/>
                </a:rPr>
                <a:t> </a:t>
              </a:r>
              <a:r>
                <a:rPr lang="tr-TR" altLang="zh-CN" sz="2000" i="1" dirty="0" err="1" smtClean="0">
                  <a:solidFill>
                    <a:srgbClr val="000000"/>
                  </a:solidFill>
                  <a:latin typeface="Calibri" panose="020F0502020204030204" pitchFamily="34" charset="0"/>
                  <a:cs typeface="Calibri" pitchFamily="34" charset="0"/>
                </a:rPr>
                <a:t>Studies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HAZOP</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02198"/>
            <a:ext cx="7601719" cy="707223"/>
            <a:chOff x="695325" y="2702198"/>
            <a:chExt cx="7601719" cy="707223"/>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Olursa Ne Olur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i="1" dirty="0" err="1" smtClean="0">
                  <a:solidFill>
                    <a:srgbClr val="000000"/>
                  </a:solidFill>
                  <a:latin typeface="Calibri" panose="020F0502020204030204" pitchFamily="34" charset="0"/>
                  <a:cs typeface="Calibri" pitchFamily="34" charset="0"/>
                </a:rPr>
                <a:t>What</a:t>
              </a:r>
              <a:r>
                <a:rPr lang="tr-TR" altLang="zh-CN" sz="2000" i="1" dirty="0" smtClean="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İf</a:t>
              </a:r>
              <a:r>
                <a:rPr lang="tr-TR" altLang="zh-CN" sz="2000" i="1" dirty="0">
                  <a:solidFill>
                    <a:srgbClr val="000000"/>
                  </a:solidFill>
                  <a:latin typeface="Calibri" panose="020F0502020204030204" pitchFamily="34" charset="0"/>
                  <a:cs typeface="Calibri" pitchFamily="34" charset="0"/>
                </a:rPr>
                <a:t>…Analysis?)</a:t>
              </a: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sp>
          <p:nvSpPr>
            <p:cNvPr id="57" name="AutoShape 5"/>
            <p:cNvSpPr>
              <a:spLocks noChangeArrowheads="1"/>
            </p:cNvSpPr>
            <p:nvPr/>
          </p:nvSpPr>
          <p:spPr bwMode="auto">
            <a:xfrm>
              <a:off x="6315076" y="270219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WHAT IF</a:t>
              </a:r>
              <a:endParaRPr lang="tr-TR" altLang="zh-CN" sz="2000" b="1" i="1" dirty="0">
                <a:solidFill>
                  <a:srgbClr val="000000"/>
                </a:solidFill>
                <a:latin typeface="Calibri" panose="020F0502020204030204" pitchFamily="34" charset="0"/>
                <a:cs typeface="Calibri" pitchFamily="34" charset="0"/>
              </a:endParaRPr>
            </a:p>
          </p:txBody>
        </p:sp>
      </p:grpSp>
      <p:grpSp>
        <p:nvGrpSpPr>
          <p:cNvPr id="5" name="Grup 4"/>
          <p:cNvGrpSpPr/>
          <p:nvPr/>
        </p:nvGrpSpPr>
        <p:grpSpPr>
          <a:xfrm>
            <a:off x="772247" y="3438508"/>
            <a:ext cx="7601719" cy="707223"/>
            <a:chOff x="696047" y="3438508"/>
            <a:chExt cx="7601719" cy="707223"/>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Ön Tehlike </a:t>
              </a:r>
              <a:r>
                <a:rPr lang="it-IT" altLang="zh-CN" sz="2000" b="1" i="1" dirty="0" smtClean="0">
                  <a:solidFill>
                    <a:srgbClr val="000000"/>
                  </a:solidFill>
                  <a:latin typeface="Calibri" panose="020F0502020204030204" pitchFamily="34" charset="0"/>
                  <a:cs typeface="Calibri" pitchFamily="34" charset="0"/>
                </a:rPr>
                <a:t>Analizi</a:t>
              </a:r>
              <a:endParaRPr lang="tr-TR" altLang="zh-CN" sz="2000" b="1" i="1" dirty="0" smtClean="0">
                <a:solidFill>
                  <a:srgbClr val="000000"/>
                </a:solidFill>
                <a:latin typeface="Calibri" panose="020F0502020204030204" pitchFamily="34" charset="0"/>
                <a:cs typeface="Calibri" pitchFamily="34" charset="0"/>
              </a:endParaRPr>
            </a:p>
            <a:p>
              <a:pPr algn="ctr"/>
              <a:r>
                <a:rPr lang="tr-TR" altLang="zh-CN" sz="2000" i="1" dirty="0" smtClean="0">
                  <a:solidFill>
                    <a:srgbClr val="000000"/>
                  </a:solidFill>
                  <a:latin typeface="Calibri" panose="020F0502020204030204" pitchFamily="34" charset="0"/>
                  <a:cs typeface="Calibri" pitchFamily="34" charset="0"/>
                </a:rPr>
                <a:t>(</a:t>
              </a:r>
              <a:r>
                <a:rPr lang="it-IT" altLang="zh-CN" sz="2000" b="1" i="1" dirty="0" smtClean="0">
                  <a:solidFill>
                    <a:srgbClr val="000000"/>
                  </a:solidFill>
                  <a:latin typeface="Calibri" panose="020F0502020204030204" pitchFamily="34" charset="0"/>
                  <a:cs typeface="Calibri" pitchFamily="34" charset="0"/>
                </a:rPr>
                <a:t>P</a:t>
              </a:r>
              <a:r>
                <a:rPr lang="it-IT" altLang="zh-CN" sz="2000" i="1" dirty="0" smtClean="0">
                  <a:solidFill>
                    <a:srgbClr val="000000"/>
                  </a:solidFill>
                  <a:latin typeface="Calibri" panose="020F0502020204030204" pitchFamily="34" charset="0"/>
                  <a:cs typeface="Calibri" pitchFamily="34" charset="0"/>
                </a:rPr>
                <a:t>reliminary </a:t>
              </a:r>
              <a:r>
                <a:rPr lang="it-IT" altLang="zh-CN" sz="2000" b="1" i="1" dirty="0">
                  <a:solidFill>
                    <a:srgbClr val="000000"/>
                  </a:solidFill>
                  <a:latin typeface="Calibri" panose="020F0502020204030204" pitchFamily="34" charset="0"/>
                  <a:cs typeface="Calibri" pitchFamily="34" charset="0"/>
                </a:rPr>
                <a:t>H</a:t>
              </a:r>
              <a:r>
                <a:rPr lang="it-IT" altLang="zh-CN" sz="2000" i="1" dirty="0">
                  <a:solidFill>
                    <a:srgbClr val="000000"/>
                  </a:solidFill>
                  <a:latin typeface="Calibri" panose="020F0502020204030204" pitchFamily="34" charset="0"/>
                  <a:cs typeface="Calibri" pitchFamily="34" charset="0"/>
                </a:rPr>
                <a:t>azard </a:t>
              </a:r>
              <a:r>
                <a:rPr lang="it-IT" altLang="zh-CN" sz="2000" b="1" i="1" dirty="0" smtClean="0">
                  <a:solidFill>
                    <a:srgbClr val="000000"/>
                  </a:solidFill>
                  <a:latin typeface="Calibri" panose="020F0502020204030204" pitchFamily="34" charset="0"/>
                  <a:cs typeface="Calibri" pitchFamily="34" charset="0"/>
                </a:rPr>
                <a:t>A</a:t>
              </a:r>
              <a:r>
                <a:rPr lang="it-IT" altLang="zh-CN" sz="2000" i="1" dirty="0" smtClean="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it-IT" altLang="zh-CN" sz="2000" i="1" dirty="0">
                <a:solidFill>
                  <a:srgbClr val="000000"/>
                </a:solidFill>
                <a:latin typeface="Calibri" panose="020F0502020204030204" pitchFamily="34" charset="0"/>
                <a:cs typeface="Calibri" pitchFamily="34" charset="0"/>
              </a:endParaRP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sp>
          <p:nvSpPr>
            <p:cNvPr id="58" name="AutoShape 5"/>
            <p:cNvSpPr>
              <a:spLocks noChangeArrowheads="1"/>
            </p:cNvSpPr>
            <p:nvPr/>
          </p:nvSpPr>
          <p:spPr bwMode="auto">
            <a:xfrm>
              <a:off x="6315798" y="34385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PHA</a:t>
              </a:r>
              <a:endParaRPr lang="tr-TR" altLang="zh-CN" sz="2000" b="1" i="1" dirty="0">
                <a:solidFill>
                  <a:srgbClr val="000000"/>
                </a:solidFill>
                <a:latin typeface="Calibri" panose="020F0502020204030204" pitchFamily="34" charset="0"/>
                <a:cs typeface="Calibri" pitchFamily="34" charset="0"/>
              </a:endParaRPr>
            </a:p>
          </p:txBody>
        </p:sp>
      </p:grpSp>
      <p:grpSp>
        <p:nvGrpSpPr>
          <p:cNvPr id="6" name="Grup 5"/>
          <p:cNvGrpSpPr/>
          <p:nvPr/>
        </p:nvGrpSpPr>
        <p:grpSpPr>
          <a:xfrm>
            <a:off x="772247" y="4168008"/>
            <a:ext cx="7601719" cy="707223"/>
            <a:chOff x="696047" y="4168008"/>
            <a:chExt cx="7601719" cy="707223"/>
          </a:xfrm>
        </p:grpSpPr>
        <p:sp>
          <p:nvSpPr>
            <p:cNvPr id="45" name="AutoShape 5"/>
            <p:cNvSpPr>
              <a:spLocks noChangeArrowheads="1"/>
            </p:cNvSpPr>
            <p:nvPr/>
          </p:nvSpPr>
          <p:spPr bwMode="auto">
            <a:xfrm>
              <a:off x="1183139" y="41775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Birincil Risk </a:t>
              </a:r>
              <a:r>
                <a:rPr lang="tr-TR" altLang="zh-CN" sz="2000" b="1" i="1" dirty="0" smtClean="0">
                  <a:solidFill>
                    <a:srgbClr val="000000"/>
                  </a:solidFill>
                  <a:latin typeface="Calibri" panose="020F0502020204030204" pitchFamily="34" charset="0"/>
                  <a:cs typeface="Calibri" pitchFamily="34" charset="0"/>
                </a:rPr>
                <a:t>Analizi-Kontrol Listeleri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b="1" i="1" dirty="0" smtClean="0">
                  <a:solidFill>
                    <a:srgbClr val="000000"/>
                  </a:solidFill>
                  <a:latin typeface="Calibri" panose="020F0502020204030204" pitchFamily="34" charset="0"/>
                  <a:cs typeface="Calibri" pitchFamily="34" charset="0"/>
                </a:rPr>
                <a:t>P</a:t>
              </a:r>
              <a:r>
                <a:rPr lang="tr-TR" altLang="zh-CN" sz="2000" i="1" dirty="0" smtClean="0">
                  <a:solidFill>
                    <a:srgbClr val="000000"/>
                  </a:solidFill>
                  <a:latin typeface="Calibri" panose="020F0502020204030204" pitchFamily="34" charset="0"/>
                  <a:cs typeface="Calibri" pitchFamily="34" charset="0"/>
                </a:rPr>
                <a:t>reliminary </a:t>
              </a:r>
              <a:r>
                <a:rPr lang="tr-TR" altLang="zh-CN" sz="2000" b="1" i="1" dirty="0">
                  <a:solidFill>
                    <a:srgbClr val="000000"/>
                  </a:solidFill>
                  <a:latin typeface="Calibri" panose="020F0502020204030204" pitchFamily="34" charset="0"/>
                  <a:cs typeface="Calibri" pitchFamily="34" charset="0"/>
                </a:rPr>
                <a:t>R</a:t>
              </a:r>
              <a:r>
                <a:rPr lang="tr-TR" altLang="zh-CN" sz="2000" i="1" dirty="0">
                  <a:solidFill>
                    <a:srgbClr val="000000"/>
                  </a:solidFill>
                  <a:latin typeface="Calibri" panose="020F0502020204030204" pitchFamily="34" charset="0"/>
                  <a:cs typeface="Calibri" pitchFamily="34" charset="0"/>
                </a:rPr>
                <a:t>isk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a:t>
              </a:r>
              <a:endParaRPr lang="tr-TR" altLang="zh-CN" sz="2000" i="1" dirty="0">
                <a:solidFill>
                  <a:srgbClr val="000000"/>
                </a:solidFill>
                <a:latin typeface="Calibri" panose="020F0502020204030204" pitchFamily="34" charset="0"/>
                <a:cs typeface="Calibri" pitchFamily="34" charset="0"/>
              </a:endParaRPr>
            </a:p>
          </p:txBody>
        </p:sp>
        <p:sp>
          <p:nvSpPr>
            <p:cNvPr id="46" name="AutoShape 5"/>
            <p:cNvSpPr>
              <a:spLocks noChangeArrowheads="1"/>
            </p:cNvSpPr>
            <p:nvPr/>
          </p:nvSpPr>
          <p:spPr bwMode="auto">
            <a:xfrm>
              <a:off x="696047" y="41804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sp>
          <p:nvSpPr>
            <p:cNvPr id="59" name="AutoShape 5"/>
            <p:cNvSpPr>
              <a:spLocks noChangeArrowheads="1"/>
            </p:cNvSpPr>
            <p:nvPr/>
          </p:nvSpPr>
          <p:spPr bwMode="auto">
            <a:xfrm>
              <a:off x="6315798" y="41680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PRA</a:t>
              </a:r>
              <a:endParaRPr lang="tr-TR" altLang="zh-CN" sz="2000" b="1" i="1" dirty="0">
                <a:solidFill>
                  <a:srgbClr val="000000"/>
                </a:solidFill>
                <a:latin typeface="Calibri" panose="020F0502020204030204" pitchFamily="34" charset="0"/>
                <a:cs typeface="Calibri" pitchFamily="34" charset="0"/>
              </a:endParaRPr>
            </a:p>
          </p:txBody>
        </p:sp>
      </p:grpSp>
      <p:grpSp>
        <p:nvGrpSpPr>
          <p:cNvPr id="7" name="Grup 6"/>
          <p:cNvGrpSpPr/>
          <p:nvPr/>
        </p:nvGrpSpPr>
        <p:grpSpPr>
          <a:xfrm>
            <a:off x="772247" y="4905908"/>
            <a:ext cx="7601719" cy="707223"/>
            <a:chOff x="696047" y="4905908"/>
            <a:chExt cx="7601719" cy="707223"/>
          </a:xfrm>
        </p:grpSpPr>
        <p:sp>
          <p:nvSpPr>
            <p:cNvPr id="47" name="AutoShape 5"/>
            <p:cNvSpPr>
              <a:spLocks noChangeArrowheads="1"/>
            </p:cNvSpPr>
            <p:nvPr/>
          </p:nvSpPr>
          <p:spPr bwMode="auto">
            <a:xfrm>
              <a:off x="1183139" y="49154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İş Güvenliği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J</a:t>
              </a:r>
              <a:r>
                <a:rPr lang="tr-TR" altLang="zh-CN" sz="2000" i="1" dirty="0" err="1">
                  <a:solidFill>
                    <a:srgbClr val="000000"/>
                  </a:solidFill>
                  <a:latin typeface="Calibri" panose="020F0502020204030204" pitchFamily="34" charset="0"/>
                  <a:cs typeface="Calibri" pitchFamily="34" charset="0"/>
                </a:rPr>
                <a:t>ob</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S</a:t>
              </a:r>
              <a:r>
                <a:rPr lang="tr-TR" altLang="zh-CN" sz="2000" i="1" dirty="0" err="1">
                  <a:solidFill>
                    <a:srgbClr val="000000"/>
                  </a:solidFill>
                  <a:latin typeface="Calibri" panose="020F0502020204030204" pitchFamily="34" charset="0"/>
                  <a:cs typeface="Calibri" pitchFamily="34" charset="0"/>
                </a:rPr>
                <a:t>afety</a:t>
              </a:r>
              <a:r>
                <a:rPr lang="tr-TR" altLang="zh-CN" sz="2000" i="1" dirty="0">
                  <a:solidFill>
                    <a:srgbClr val="000000"/>
                  </a:solidFill>
                  <a:latin typeface="Calibri" panose="020F0502020204030204" pitchFamily="34" charset="0"/>
                  <a:cs typeface="Calibri" pitchFamily="34" charset="0"/>
                </a:rPr>
                <a:t>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nalysis)*C</a:t>
              </a:r>
              <a:endParaRPr lang="tr-TR" altLang="zh-CN" sz="2000" i="1" dirty="0">
                <a:solidFill>
                  <a:srgbClr val="000000"/>
                </a:solidFill>
                <a:latin typeface="Calibri" panose="020F0502020204030204" pitchFamily="34" charset="0"/>
                <a:cs typeface="Calibri" pitchFamily="34" charset="0"/>
              </a:endParaRPr>
            </a:p>
          </p:txBody>
        </p:sp>
        <p:sp>
          <p:nvSpPr>
            <p:cNvPr id="48" name="AutoShape 5"/>
            <p:cNvSpPr>
              <a:spLocks noChangeArrowheads="1"/>
            </p:cNvSpPr>
            <p:nvPr/>
          </p:nvSpPr>
          <p:spPr bwMode="auto">
            <a:xfrm>
              <a:off x="696047" y="49183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5</a:t>
              </a:r>
              <a:endParaRPr lang="zh-CN" altLang="zh-CN" sz="2000" b="1" dirty="0">
                <a:solidFill>
                  <a:srgbClr val="000000"/>
                </a:solidFill>
                <a:latin typeface="Cambria" pitchFamily="18" charset="0"/>
                <a:cs typeface="Calibri" pitchFamily="34" charset="0"/>
              </a:endParaRPr>
            </a:p>
          </p:txBody>
        </p:sp>
        <p:sp>
          <p:nvSpPr>
            <p:cNvPr id="60" name="AutoShape 5"/>
            <p:cNvSpPr>
              <a:spLocks noChangeArrowheads="1"/>
            </p:cNvSpPr>
            <p:nvPr/>
          </p:nvSpPr>
          <p:spPr bwMode="auto">
            <a:xfrm>
              <a:off x="6315798" y="49059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JSA</a:t>
              </a:r>
              <a:endParaRPr lang="tr-TR" altLang="zh-CN" sz="2000" b="1" i="1" dirty="0">
                <a:solidFill>
                  <a:srgbClr val="000000"/>
                </a:solidFill>
                <a:latin typeface="Calibri" panose="020F0502020204030204" pitchFamily="34" charset="0"/>
                <a:cs typeface="Calibri" pitchFamily="34" charset="0"/>
              </a:endParaRPr>
            </a:p>
          </p:txBody>
        </p:sp>
      </p:grpSp>
      <p:sp>
        <p:nvSpPr>
          <p:cNvPr id="2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35641561"/>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KANTİTATİF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ANALİZ METODLARININ AVANTAJLARI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468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kabul edilebilir olup olmadığının tespiti,</a:t>
            </a:r>
          </a:p>
          <a:p>
            <a:pPr marL="468000" indent="-288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Risklerin birbirleriyle kıyaslanması,</a:t>
            </a:r>
          </a:p>
          <a:p>
            <a:pPr marL="468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riskin zaman içinde alınan tedbirlerle azalıp azalmadığının </a:t>
            </a:r>
            <a:r>
              <a:rPr lang="tr-TR" sz="2000" b="1" i="1" dirty="0" smtClean="0">
                <a:solidFill>
                  <a:srgbClr val="000000"/>
                </a:solidFill>
                <a:latin typeface="Calibri" pitchFamily="34" charset="0"/>
                <a:cs typeface="Calibri" pitchFamily="34" charset="0"/>
              </a:rPr>
              <a:t>kontrolü,</a:t>
            </a:r>
          </a:p>
          <a:p>
            <a:pPr marL="180000">
              <a:spcAft>
                <a:spcPts val="0"/>
              </a:spcAft>
              <a:buClr>
                <a:srgbClr val="292929"/>
              </a:buClr>
              <a:defRPr/>
            </a:pPr>
            <a:endParaRPr lang="tr-TR" sz="2000" b="1" i="1" dirty="0">
              <a:solidFill>
                <a:srgbClr val="000000"/>
              </a:solidFill>
              <a:latin typeface="Calibri" pitchFamily="34" charset="0"/>
              <a:cs typeface="Calibri" pitchFamily="34" charset="0"/>
            </a:endParaRPr>
          </a:p>
          <a:p>
            <a:pPr marL="180000">
              <a:spcAft>
                <a:spcPts val="0"/>
              </a:spcAft>
              <a:buClr>
                <a:srgbClr val="292929"/>
              </a:buClr>
              <a:defRPr/>
            </a:pPr>
            <a:r>
              <a:rPr lang="tr-TR" sz="2000" b="1" i="1" dirty="0" smtClean="0">
                <a:solidFill>
                  <a:srgbClr val="000000"/>
                </a:solidFill>
                <a:latin typeface="Calibri" pitchFamily="34" charset="0"/>
                <a:cs typeface="Calibri" pitchFamily="34" charset="0"/>
              </a:rPr>
              <a:t>			…………daha kolaydır.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METODOLOJİLERİ (YÖNTEMLERİ-TEKNİKLERİ)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504829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574250"/>
            <a:ext cx="8935450" cy="1683637"/>
          </a:xfrm>
          <a:prstGeom prst="rect">
            <a:avLst/>
          </a:prstGeom>
          <a:noFill/>
          <a:ln w="9525" algn="ctr">
            <a:noFill/>
            <a:round/>
            <a:headEnd/>
            <a:tailEnd/>
          </a:ln>
        </p:spPr>
        <p:txBody>
          <a:bodyPr wrap="none" anchor="ctr"/>
          <a:lstStyle/>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Karma Metotlar</a:t>
            </a:r>
          </a:p>
        </p:txBody>
      </p:sp>
      <p:sp>
        <p:nvSpPr>
          <p:cNvPr id="2" name="Altıgen 1"/>
          <p:cNvSpPr/>
          <p:nvPr/>
        </p:nvSpPr>
        <p:spPr>
          <a:xfrm>
            <a:off x="3829050" y="1714500"/>
            <a:ext cx="1476375" cy="1219200"/>
          </a:xfrm>
          <a:prstGeom prst="hexagon">
            <a:avLst/>
          </a:prstGeom>
          <a:solidFill>
            <a:schemeClr val="accent5">
              <a:lumMod val="50000"/>
            </a:schemeClr>
          </a:solidFill>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8800" b="1" dirty="0" smtClean="0">
                <a:solidFill>
                  <a:srgbClr val="FFFFFF"/>
                </a:solidFill>
                <a:latin typeface="Calibri" panose="020F0502020204030204" pitchFamily="34" charset="0"/>
              </a:rPr>
              <a:t>3</a:t>
            </a:r>
            <a:endParaRPr lang="tr-TR" sz="8800" b="1" dirty="0">
              <a:solidFill>
                <a:srgbClr val="FFFFFF"/>
              </a:solidFill>
              <a:latin typeface="Calibri" panose="020F0502020204030204" pitchFamily="34"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86532242"/>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b="1" dirty="0" smtClean="0">
                  <a:solidFill>
                    <a:srgbClr val="000000"/>
                  </a:solidFill>
                  <a:latin typeface="Calibri" panose="020F0502020204030204" pitchFamily="34" charset="0"/>
                  <a:cs typeface="Calibri" pitchFamily="34" charset="0"/>
                </a:rPr>
                <a:t>YARI </a:t>
              </a:r>
              <a:r>
                <a:rPr lang="tr-TR" altLang="zh-CN" sz="2400" b="1" dirty="0">
                  <a:solidFill>
                    <a:srgbClr val="000000"/>
                  </a:solidFill>
                  <a:latin typeface="Calibri" panose="020F0502020204030204" pitchFamily="34" charset="0"/>
                  <a:cs typeface="Calibri" pitchFamily="34" charset="0"/>
                </a:rPr>
                <a:t>KANTİTATİF (KARMA) </a:t>
              </a:r>
              <a:r>
                <a:rPr lang="tr-TR" altLang="zh-CN" sz="2400" b="1" dirty="0" smtClean="0">
                  <a:solidFill>
                    <a:srgbClr val="000000"/>
                  </a:solidFill>
                  <a:latin typeface="Calibri" panose="020F0502020204030204" pitchFamily="34" charset="0"/>
                  <a:cs typeface="Calibri" pitchFamily="34" charset="0"/>
                </a:rPr>
                <a:t>METODLAR</a:t>
              </a:r>
              <a:endParaRPr lang="tr-TR"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3</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Olay Ağacı Analizi </a:t>
              </a:r>
              <a:r>
                <a:rPr lang="tr-TR" altLang="zh-CN" sz="2000" b="1" i="1" dirty="0" smtClean="0">
                  <a:solidFill>
                    <a:srgbClr val="000000"/>
                  </a:solidFill>
                  <a:latin typeface="Calibri" panose="020F0502020204030204" pitchFamily="34" charset="0"/>
                  <a:cs typeface="Calibri" pitchFamily="34" charset="0"/>
                </a:rPr>
                <a:t>Yöntemi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E</a:t>
              </a:r>
              <a:r>
                <a:rPr lang="tr-TR" altLang="zh-CN" sz="2000" i="1" dirty="0" err="1">
                  <a:solidFill>
                    <a:srgbClr val="000000"/>
                  </a:solidFill>
                  <a:latin typeface="Calibri" panose="020F0502020204030204" pitchFamily="34" charset="0"/>
                  <a:cs typeface="Calibri" pitchFamily="34" charset="0"/>
                </a:rPr>
                <a:t>vent</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T</a:t>
              </a:r>
              <a:r>
                <a:rPr lang="tr-TR" altLang="zh-CN" sz="2000" i="1" dirty="0" err="1">
                  <a:solidFill>
                    <a:srgbClr val="000000"/>
                  </a:solidFill>
                  <a:latin typeface="Calibri" panose="020F0502020204030204" pitchFamily="34" charset="0"/>
                  <a:cs typeface="Calibri" pitchFamily="34" charset="0"/>
                </a:rPr>
                <a:t>ree</a:t>
              </a:r>
              <a:r>
                <a:rPr lang="tr-TR" altLang="zh-CN" sz="2000" i="1" dirty="0">
                  <a:solidFill>
                    <a:srgbClr val="000000"/>
                  </a:solidFill>
                  <a:latin typeface="Calibri" panose="020F0502020204030204" pitchFamily="34" charset="0"/>
                  <a:cs typeface="Calibri" pitchFamily="34" charset="0"/>
                </a:rPr>
                <a:t> </a:t>
              </a:r>
              <a:r>
                <a:rPr lang="tr-TR" altLang="zh-CN" sz="2000" b="1" i="1" dirty="0">
                  <a:solidFill>
                    <a:srgbClr val="000000"/>
                  </a:solidFill>
                  <a:latin typeface="Calibri" panose="020F0502020204030204" pitchFamily="34" charset="0"/>
                  <a:cs typeface="Calibri" pitchFamily="34" charset="0"/>
                </a:rPr>
                <a:t>A</a:t>
              </a:r>
              <a:r>
                <a:rPr lang="tr-TR"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ETA</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02198"/>
            <a:ext cx="7601719" cy="707223"/>
            <a:chOff x="695325" y="2702198"/>
            <a:chExt cx="7601719" cy="707223"/>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Hata Ağacı Analizi </a:t>
              </a:r>
              <a:r>
                <a:rPr lang="tr-TR" altLang="zh-CN" sz="2000" b="1" i="1" dirty="0" smtClean="0">
                  <a:solidFill>
                    <a:srgbClr val="000000"/>
                  </a:solidFill>
                  <a:latin typeface="Calibri" panose="020F0502020204030204" pitchFamily="34" charset="0"/>
                  <a:cs typeface="Calibri" pitchFamily="34" charset="0"/>
                </a:rPr>
                <a:t>Yöntemi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F</a:t>
              </a:r>
              <a:r>
                <a:rPr lang="tr-TR" altLang="zh-CN" sz="2000" i="1" dirty="0" err="1">
                  <a:solidFill>
                    <a:srgbClr val="000000"/>
                  </a:solidFill>
                  <a:latin typeface="Calibri" panose="020F0502020204030204" pitchFamily="34" charset="0"/>
                  <a:cs typeface="Calibri" pitchFamily="34" charset="0"/>
                </a:rPr>
                <a:t>ault</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T</a:t>
              </a:r>
              <a:r>
                <a:rPr lang="tr-TR" altLang="zh-CN" sz="2000" i="1" dirty="0" err="1">
                  <a:solidFill>
                    <a:srgbClr val="000000"/>
                  </a:solidFill>
                  <a:latin typeface="Calibri" panose="020F0502020204030204" pitchFamily="34" charset="0"/>
                  <a:cs typeface="Calibri" pitchFamily="34" charset="0"/>
                </a:rPr>
                <a:t>ree</a:t>
              </a:r>
              <a:r>
                <a:rPr lang="tr-TR" altLang="zh-CN" sz="2000" i="1" dirty="0">
                  <a:solidFill>
                    <a:srgbClr val="000000"/>
                  </a:solidFill>
                  <a:latin typeface="Calibri" panose="020F0502020204030204" pitchFamily="34" charset="0"/>
                  <a:cs typeface="Calibri" pitchFamily="34" charset="0"/>
                </a:rPr>
                <a:t>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a:t>
              </a:r>
              <a:endParaRPr lang="tr-TR" altLang="zh-CN" sz="2000" i="1" dirty="0">
                <a:solidFill>
                  <a:srgbClr val="000000"/>
                </a:solidFill>
                <a:latin typeface="Calibri" panose="020F0502020204030204" pitchFamily="34" charset="0"/>
                <a:cs typeface="Calibri" pitchFamily="34" charset="0"/>
              </a:endParaRP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sp>
          <p:nvSpPr>
            <p:cNvPr id="57" name="AutoShape 5"/>
            <p:cNvSpPr>
              <a:spLocks noChangeArrowheads="1"/>
            </p:cNvSpPr>
            <p:nvPr/>
          </p:nvSpPr>
          <p:spPr bwMode="auto">
            <a:xfrm>
              <a:off x="6315076" y="270219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FTA</a:t>
              </a:r>
              <a:endParaRPr lang="tr-TR" altLang="zh-CN" sz="2000" b="1" i="1" dirty="0">
                <a:solidFill>
                  <a:srgbClr val="000000"/>
                </a:solidFill>
                <a:latin typeface="Calibri" panose="020F0502020204030204" pitchFamily="34" charset="0"/>
                <a:cs typeface="Calibri" pitchFamily="34" charset="0"/>
              </a:endParaRPr>
            </a:p>
          </p:txBody>
        </p:sp>
      </p:grpSp>
      <p:grpSp>
        <p:nvGrpSpPr>
          <p:cNvPr id="5" name="Grup 4"/>
          <p:cNvGrpSpPr/>
          <p:nvPr/>
        </p:nvGrpSpPr>
        <p:grpSpPr>
          <a:xfrm>
            <a:off x="772247" y="3438508"/>
            <a:ext cx="7601719" cy="707223"/>
            <a:chOff x="696047" y="3438508"/>
            <a:chExt cx="7601719" cy="707223"/>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Neden-Sonuç Analizi (Sebep-Sonuç </a:t>
              </a:r>
              <a:r>
                <a:rPr lang="it-IT" altLang="zh-CN" sz="2000" b="1" i="1" dirty="0" smtClean="0">
                  <a:solidFill>
                    <a:srgbClr val="000000"/>
                  </a:solidFill>
                  <a:latin typeface="Calibri" panose="020F0502020204030204" pitchFamily="34" charset="0"/>
                  <a:cs typeface="Calibri" pitchFamily="34" charset="0"/>
                </a:rPr>
                <a:t>Analizi</a:t>
              </a:r>
              <a:r>
                <a:rPr lang="tr-TR" altLang="zh-CN" sz="2000" b="1" i="1" dirty="0" smtClean="0">
                  <a:solidFill>
                    <a:srgbClr val="000000"/>
                  </a:solidFill>
                  <a:latin typeface="Calibri" panose="020F0502020204030204" pitchFamily="34" charset="0"/>
                  <a:cs typeface="Calibri" pitchFamily="34" charset="0"/>
                </a:rPr>
                <a:t>)</a:t>
              </a:r>
            </a:p>
            <a:p>
              <a:pPr algn="ctr"/>
              <a:r>
                <a:rPr lang="tr-TR" altLang="zh-CN" sz="2000" i="1" dirty="0" smtClean="0">
                  <a:solidFill>
                    <a:srgbClr val="000000"/>
                  </a:solidFill>
                  <a:latin typeface="Calibri" panose="020F0502020204030204" pitchFamily="34" charset="0"/>
                  <a:cs typeface="Calibri" pitchFamily="34" charset="0"/>
                </a:rPr>
                <a:t>(</a:t>
              </a:r>
              <a:r>
                <a:rPr lang="it-IT" altLang="zh-CN" sz="2000" b="1" i="1" dirty="0">
                  <a:solidFill>
                    <a:srgbClr val="000000"/>
                  </a:solidFill>
                  <a:latin typeface="Calibri" panose="020F0502020204030204" pitchFamily="34" charset="0"/>
                  <a:cs typeface="Calibri" pitchFamily="34" charset="0"/>
                </a:rPr>
                <a:t>C</a:t>
              </a:r>
              <a:r>
                <a:rPr lang="it-IT" altLang="zh-CN" sz="2000" i="1" dirty="0">
                  <a:solidFill>
                    <a:srgbClr val="000000"/>
                  </a:solidFill>
                  <a:latin typeface="Calibri" panose="020F0502020204030204" pitchFamily="34" charset="0"/>
                  <a:cs typeface="Calibri" pitchFamily="34" charset="0"/>
                </a:rPr>
                <a:t>ause-</a:t>
              </a:r>
              <a:r>
                <a:rPr lang="it-IT" altLang="zh-CN" sz="2000" b="1" i="1" dirty="0">
                  <a:solidFill>
                    <a:srgbClr val="000000"/>
                  </a:solidFill>
                  <a:latin typeface="Calibri" panose="020F0502020204030204" pitchFamily="34" charset="0"/>
                  <a:cs typeface="Calibri" pitchFamily="34" charset="0"/>
                </a:rPr>
                <a:t>C</a:t>
              </a:r>
              <a:r>
                <a:rPr lang="it-IT" altLang="zh-CN" sz="2000" i="1" dirty="0">
                  <a:solidFill>
                    <a:srgbClr val="000000"/>
                  </a:solidFill>
                  <a:latin typeface="Calibri" panose="020F0502020204030204" pitchFamily="34" charset="0"/>
                  <a:cs typeface="Calibri" pitchFamily="34" charset="0"/>
                </a:rPr>
                <a:t>onsequence </a:t>
              </a:r>
              <a:r>
                <a:rPr lang="it-IT" altLang="zh-CN" sz="2000" b="1" i="1" dirty="0">
                  <a:solidFill>
                    <a:srgbClr val="000000"/>
                  </a:solidFill>
                  <a:latin typeface="Calibri" panose="020F0502020204030204" pitchFamily="34" charset="0"/>
                  <a:cs typeface="Calibri" pitchFamily="34" charset="0"/>
                </a:rPr>
                <a:t>A</a:t>
              </a:r>
              <a:r>
                <a:rPr lang="it-IT"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it-IT" altLang="zh-CN" sz="2000" i="1" dirty="0">
                <a:solidFill>
                  <a:srgbClr val="000000"/>
                </a:solidFill>
                <a:latin typeface="Calibri" panose="020F0502020204030204" pitchFamily="34" charset="0"/>
                <a:cs typeface="Calibri" pitchFamily="34" charset="0"/>
              </a:endParaRP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sp>
          <p:nvSpPr>
            <p:cNvPr id="58" name="AutoShape 5"/>
            <p:cNvSpPr>
              <a:spLocks noChangeArrowheads="1"/>
            </p:cNvSpPr>
            <p:nvPr/>
          </p:nvSpPr>
          <p:spPr bwMode="auto">
            <a:xfrm>
              <a:off x="6315798" y="34385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PHA</a:t>
              </a:r>
              <a:endParaRPr lang="tr-TR" altLang="zh-CN" sz="2000" b="1" i="1" dirty="0">
                <a:solidFill>
                  <a:srgbClr val="000000"/>
                </a:solidFill>
                <a:latin typeface="Calibri" panose="020F0502020204030204" pitchFamily="34" charset="0"/>
                <a:cs typeface="Calibri" pitchFamily="34" charset="0"/>
              </a:endParaRPr>
            </a:p>
          </p:txBody>
        </p:sp>
      </p:gr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Akış Çizelgesi: Belge 19"/>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16687445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 name="Grup 1"/>
          <p:cNvGrpSpPr/>
          <p:nvPr/>
        </p:nvGrpSpPr>
        <p:grpSpPr>
          <a:xfrm>
            <a:off x="4633913" y="962025"/>
            <a:ext cx="4205287" cy="5362575"/>
            <a:chOff x="223838" y="962025"/>
            <a:chExt cx="4205287" cy="5362575"/>
          </a:xfrm>
        </p:grpSpPr>
        <p:sp>
          <p:nvSpPr>
            <p:cNvPr id="167942" name="Rectangle 55"/>
            <p:cNvSpPr>
              <a:spLocks noChangeArrowheads="1"/>
            </p:cNvSpPr>
            <p:nvPr/>
          </p:nvSpPr>
          <p:spPr bwMode="gray">
            <a:xfrm>
              <a:off x="223838" y="962025"/>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İş Durdurma</a:t>
              </a:r>
              <a:endParaRPr lang="tr-TR" sz="2400" b="1" i="1" dirty="0">
                <a:solidFill>
                  <a:srgbClr val="FFFFFF"/>
                </a:solidFill>
                <a:latin typeface="Calibri" pitchFamily="34" charset="0"/>
              </a:endParaRPr>
            </a:p>
          </p:txBody>
        </p:sp>
        <p:sp>
          <p:nvSpPr>
            <p:cNvPr id="167943" name="Rectangle 5"/>
            <p:cNvSpPr>
              <a:spLocks noChangeArrowheads="1"/>
            </p:cNvSpPr>
            <p:nvPr/>
          </p:nvSpPr>
          <p:spPr bwMode="gray">
            <a:xfrm>
              <a:off x="223838" y="1468438"/>
              <a:ext cx="4205287" cy="48561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Hayati </a:t>
              </a:r>
              <a:r>
                <a:rPr lang="tr-TR" sz="2000" b="1" i="1" dirty="0">
                  <a:solidFill>
                    <a:srgbClr val="000000"/>
                  </a:solidFill>
                  <a:latin typeface="Calibri" pitchFamily="34" charset="0"/>
                  <a:cs typeface="Calibri" pitchFamily="34" charset="0"/>
                </a:rPr>
                <a:t>Tehlike Oluştuğunda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İş </a:t>
              </a:r>
              <a:r>
                <a:rPr lang="tr-TR" sz="2000" b="1" i="1" dirty="0">
                  <a:solidFill>
                    <a:srgbClr val="C00000"/>
                  </a:solidFill>
                  <a:latin typeface="Calibri" pitchFamily="34" charset="0"/>
                  <a:cs typeface="Calibri" pitchFamily="34" charset="0"/>
                </a:rPr>
                <a:t>Durdurma;</a:t>
              </a:r>
            </a:p>
            <a:p>
              <a:pPr marL="3429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İşyerindeki bina ve eklentilerde </a:t>
              </a:r>
            </a:p>
            <a:p>
              <a:pPr marL="3429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Çalışma yöntem ve şekillerinde </a:t>
              </a:r>
            </a:p>
            <a:p>
              <a:pPr marL="342900" indent="-216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İş ekipmanlarında çalışanlar</a:t>
              </a:r>
            </a:p>
            <a:p>
              <a:pPr algn="ctr">
                <a:spcAft>
                  <a:spcPts val="0"/>
                </a:spcAft>
                <a:buClr>
                  <a:srgbClr val="292929"/>
                </a:buClr>
                <a:defRPr/>
              </a:pPr>
              <a:endParaRPr lang="tr-TR" sz="9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…..için </a:t>
              </a:r>
              <a:r>
                <a:rPr lang="tr-TR" sz="2000" b="1" i="1" dirty="0">
                  <a:solidFill>
                    <a:srgbClr val="C00000"/>
                  </a:solidFill>
                  <a:latin typeface="Calibri" pitchFamily="34" charset="0"/>
                  <a:cs typeface="Calibri" pitchFamily="34" charset="0"/>
                </a:rPr>
                <a:t>hayati tehlike </a:t>
              </a:r>
              <a:r>
                <a:rPr lang="tr-TR" sz="2000" b="1" i="1" dirty="0">
                  <a:latin typeface="Calibri" pitchFamily="34" charset="0"/>
                  <a:cs typeface="Calibri" pitchFamily="34" charset="0"/>
                </a:rPr>
                <a:t>oluşturan bir husus tespit edildiğinde; </a:t>
              </a:r>
              <a:r>
                <a:rPr lang="tr-TR" sz="2000" i="1" dirty="0">
                  <a:solidFill>
                    <a:srgbClr val="000000"/>
                  </a:solidFill>
                  <a:latin typeface="Calibri" pitchFamily="34" charset="0"/>
                  <a:cs typeface="Calibri" pitchFamily="34" charset="0"/>
                </a:rPr>
                <a:t>bu tehlike giderilinceye kadar, hayati tehlikenin niteliği ve bu tehlikeden doğabilecek riskin etkileyebileceği alan ile çalışanlar dikkate alınarak,</a:t>
              </a:r>
              <a:r>
                <a:rPr lang="tr-TR" sz="2000" b="1" i="1" dirty="0">
                  <a:solidFill>
                    <a:srgbClr val="000000"/>
                  </a:solidFill>
                  <a:latin typeface="Calibri" pitchFamily="34" charset="0"/>
                  <a:cs typeface="Calibri" pitchFamily="34" charset="0"/>
                </a:rPr>
                <a:t> </a:t>
              </a:r>
              <a:r>
                <a:rPr lang="tr-TR" sz="2000" b="1" i="1" dirty="0">
                  <a:latin typeface="Calibri" pitchFamily="34" charset="0"/>
                  <a:cs typeface="Calibri" pitchFamily="34" charset="0"/>
                </a:rPr>
                <a:t>işyerinin bir bölümünde veya tamamında </a:t>
              </a:r>
              <a:r>
                <a:rPr lang="tr-TR" sz="2000" b="1" i="1" dirty="0">
                  <a:solidFill>
                    <a:srgbClr val="C00000"/>
                  </a:solidFill>
                  <a:latin typeface="Calibri" pitchFamily="34" charset="0"/>
                  <a:cs typeface="Calibri" pitchFamily="34" charset="0"/>
                </a:rPr>
                <a:t>iş durdurulur. </a:t>
              </a:r>
              <a:endParaRPr lang="tr-TR" sz="2000" b="1" i="1" dirty="0" smtClean="0">
                <a:solidFill>
                  <a:srgbClr val="C00000"/>
                </a:solidFill>
                <a:latin typeface="Calibri" pitchFamily="34" charset="0"/>
                <a:cs typeface="Calibri" pitchFamily="34" charset="0"/>
              </a:endParaRPr>
            </a:p>
            <a:p>
              <a:pPr algn="ctr">
                <a:spcAft>
                  <a:spcPts val="0"/>
                </a:spcAft>
                <a:buClr>
                  <a:srgbClr val="292929"/>
                </a:buClr>
                <a:defRPr/>
              </a:pPr>
              <a:endParaRPr lang="tr-TR" sz="1200" b="1" i="1" dirty="0" smtClean="0">
                <a:solidFill>
                  <a:srgbClr val="C00000"/>
                </a:solidFill>
                <a:latin typeface="Calibri" pitchFamily="34" charset="0"/>
                <a:cs typeface="Calibri" pitchFamily="34" charset="0"/>
              </a:endParaRPr>
            </a:p>
            <a:p>
              <a:pPr algn="ctr">
                <a:spcAft>
                  <a:spcPts val="0"/>
                </a:spcAft>
                <a:buClr>
                  <a:srgbClr val="292929"/>
                </a:buClr>
                <a:defRPr/>
              </a:pPr>
              <a:endParaRPr lang="tr-TR" sz="12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1400" i="1" noProof="1" smtClean="0">
                  <a:latin typeface="Calibri" pitchFamily="34" charset="0"/>
                  <a:cs typeface="Calibri" pitchFamily="34" charset="0"/>
                </a:rPr>
                <a:t>[6331</a:t>
              </a:r>
              <a:r>
                <a:rPr lang="fi-FI" sz="1400" i="1" noProof="1" smtClean="0">
                  <a:latin typeface="Calibri" pitchFamily="34" charset="0"/>
                  <a:cs typeface="Calibri" pitchFamily="34" charset="0"/>
                </a:rPr>
                <a:t> </a:t>
              </a:r>
              <a:r>
                <a:rPr lang="tr-TR" sz="1400" i="1" noProof="1">
                  <a:latin typeface="Calibri" pitchFamily="34" charset="0"/>
                  <a:cs typeface="Calibri" pitchFamily="34" charset="0"/>
                </a:rPr>
                <a:t>S</a:t>
              </a:r>
              <a:r>
                <a:rPr lang="fi-FI" sz="1400" i="1" noProof="1">
                  <a:latin typeface="Calibri" pitchFamily="34" charset="0"/>
                  <a:cs typeface="Calibri" pitchFamily="34" charset="0"/>
                </a:rPr>
                <a:t>ayılı </a:t>
              </a:r>
              <a:r>
                <a:rPr lang="tr-TR" sz="1400" i="1" noProof="1">
                  <a:latin typeface="Calibri" pitchFamily="34" charset="0"/>
                  <a:cs typeface="Calibri" pitchFamily="34" charset="0"/>
                </a:rPr>
                <a:t>İSG Kanunu </a:t>
              </a:r>
              <a:r>
                <a:rPr lang="tr-TR" sz="1400" i="1" noProof="1" smtClean="0">
                  <a:latin typeface="Calibri" pitchFamily="34" charset="0"/>
                  <a:cs typeface="Calibri" pitchFamily="34" charset="0"/>
                </a:rPr>
                <a:t>Madde-25]</a:t>
              </a:r>
              <a:endParaRPr lang="tr-TR" sz="1400" i="1" dirty="0">
                <a:latin typeface="Calibri" pitchFamily="34" charset="0"/>
                <a:cs typeface="Calibri" pitchFamily="34" charset="0"/>
              </a:endParaRPr>
            </a:p>
          </p:txBody>
        </p:sp>
        <p:sp>
          <p:nvSpPr>
            <p:cNvPr id="11" name="Oval 16"/>
            <p:cNvSpPr>
              <a:spLocks noChangeAspect="1" noChangeArrowheads="1"/>
            </p:cNvSpPr>
            <p:nvPr/>
          </p:nvSpPr>
          <p:spPr bwMode="auto">
            <a:xfrm>
              <a:off x="252413" y="991393"/>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2</a:t>
              </a:r>
              <a:endParaRPr lang="tr-TR" sz="2800" b="1" dirty="0">
                <a:solidFill>
                  <a:srgbClr val="FFFFFF"/>
                </a:solidFill>
                <a:latin typeface="Cambria" pitchFamily="18" charset="0"/>
              </a:endParaRPr>
            </a:p>
          </p:txBody>
        </p:sp>
      </p:grpSp>
      <p:grpSp>
        <p:nvGrpSpPr>
          <p:cNvPr id="3" name="Grup 2"/>
          <p:cNvGrpSpPr/>
          <p:nvPr/>
        </p:nvGrpSpPr>
        <p:grpSpPr>
          <a:xfrm>
            <a:off x="271463" y="962025"/>
            <a:ext cx="4205287" cy="5362575"/>
            <a:chOff x="4691063" y="962025"/>
            <a:chExt cx="4205287" cy="5362575"/>
          </a:xfrm>
        </p:grpSpPr>
        <p:sp>
          <p:nvSpPr>
            <p:cNvPr id="167940" name="Rectangle 55"/>
            <p:cNvSpPr>
              <a:spLocks noChangeArrowheads="1"/>
            </p:cNvSpPr>
            <p:nvPr/>
          </p:nvSpPr>
          <p:spPr bwMode="gray">
            <a:xfrm>
              <a:off x="4691063" y="962025"/>
              <a:ext cx="4205287"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smtClean="0">
                  <a:solidFill>
                    <a:srgbClr val="FFFFFF"/>
                  </a:solidFill>
                  <a:latin typeface="Calibri" pitchFamily="34" charset="0"/>
                </a:rPr>
                <a:t>İş Durdurma</a:t>
              </a:r>
              <a:endParaRPr lang="tr-TR" sz="2400" b="1" i="1" dirty="0">
                <a:solidFill>
                  <a:srgbClr val="FFFFFF"/>
                </a:solidFill>
                <a:latin typeface="Calibri" pitchFamily="34" charset="0"/>
              </a:endParaRPr>
            </a:p>
          </p:txBody>
        </p:sp>
        <p:sp>
          <p:nvSpPr>
            <p:cNvPr id="167941" name="Rectangle 5"/>
            <p:cNvSpPr>
              <a:spLocks noChangeArrowheads="1"/>
            </p:cNvSpPr>
            <p:nvPr/>
          </p:nvSpPr>
          <p:spPr bwMode="gray">
            <a:xfrm>
              <a:off x="4691063" y="1468438"/>
              <a:ext cx="4205287" cy="48561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RD Yapılmadığında </a:t>
              </a:r>
              <a:r>
                <a:rPr lang="tr-TR" sz="2000" b="1" i="1" dirty="0">
                  <a:solidFill>
                    <a:srgbClr val="C00000"/>
                  </a:solidFill>
                  <a:latin typeface="Calibri" pitchFamily="34" charset="0"/>
                  <a:cs typeface="Calibri" pitchFamily="34" charset="0"/>
                </a:rPr>
                <a:t>İş Durdurma;</a:t>
              </a:r>
            </a:p>
            <a:p>
              <a:pPr>
                <a:spcAft>
                  <a:spcPts val="0"/>
                </a:spcAft>
                <a:buClr>
                  <a:srgbClr val="292929"/>
                </a:buClr>
                <a:defRPr/>
              </a:pPr>
              <a:endParaRPr lang="tr-TR" sz="2000" b="1" i="1" dirty="0" smtClean="0">
                <a:solidFill>
                  <a:srgbClr val="6B9B1A"/>
                </a:solidFill>
                <a:latin typeface="Calibri" pitchFamily="34" charset="0"/>
                <a:cs typeface="Calibri" pitchFamily="34" charset="0"/>
              </a:endParaRPr>
            </a:p>
            <a:p>
              <a:pPr>
                <a:spcAft>
                  <a:spcPts val="0"/>
                </a:spcAft>
                <a:buClr>
                  <a:srgbClr val="292929"/>
                </a:buClr>
                <a:defRPr/>
              </a:pPr>
              <a:r>
                <a:rPr lang="tr-TR" sz="2000" b="1" i="1" dirty="0" smtClean="0">
                  <a:solidFill>
                    <a:srgbClr val="6B9B1A"/>
                  </a:solidFill>
                  <a:latin typeface="Calibri" pitchFamily="34" charset="0"/>
                  <a:cs typeface="Calibri" pitchFamily="34" charset="0"/>
                </a:rPr>
                <a:t>Çok </a:t>
              </a:r>
              <a:r>
                <a:rPr lang="tr-TR" sz="2000" b="1" i="1" dirty="0">
                  <a:solidFill>
                    <a:srgbClr val="6B9B1A"/>
                  </a:solidFill>
                  <a:latin typeface="Calibri" pitchFamily="34" charset="0"/>
                  <a:cs typeface="Calibri" pitchFamily="34" charset="0"/>
                </a:rPr>
                <a:t>tehlikeli sınıfta </a:t>
              </a:r>
              <a:r>
                <a:rPr lang="tr-TR" sz="2000" b="1" i="1" dirty="0">
                  <a:solidFill>
                    <a:srgbClr val="000000"/>
                  </a:solidFill>
                  <a:latin typeface="Calibri" pitchFamily="34" charset="0"/>
                  <a:cs typeface="Calibri" pitchFamily="34" charset="0"/>
                </a:rPr>
                <a:t>yer alan; </a:t>
              </a:r>
            </a:p>
            <a:p>
              <a:pPr marL="342900" indent="-216000">
                <a:spcAft>
                  <a:spcPts val="0"/>
                </a:spcAft>
                <a:buClr>
                  <a:srgbClr val="C00000"/>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Maden </a:t>
              </a:r>
            </a:p>
            <a:p>
              <a:pPr marL="342900"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Metal </a:t>
              </a:r>
              <a:r>
                <a:rPr lang="tr-TR" sz="2000" b="1" i="1" dirty="0" smtClean="0">
                  <a:solidFill>
                    <a:schemeClr val="bg1">
                      <a:lumMod val="50000"/>
                    </a:schemeClr>
                  </a:solidFill>
                  <a:latin typeface="Calibri" pitchFamily="34" charset="0"/>
                  <a:cs typeface="Calibri" pitchFamily="34" charset="0"/>
                </a:rPr>
                <a:t>(döküm….)</a:t>
              </a:r>
              <a:endParaRPr lang="tr-TR" sz="2000" b="1" i="1" dirty="0">
                <a:solidFill>
                  <a:schemeClr val="bg1">
                    <a:lumMod val="50000"/>
                  </a:schemeClr>
                </a:solidFill>
                <a:latin typeface="Calibri" pitchFamily="34" charset="0"/>
                <a:cs typeface="Calibri" pitchFamily="34" charset="0"/>
              </a:endParaRPr>
            </a:p>
            <a:p>
              <a:pPr marL="342900" indent="-216000">
                <a:spcAft>
                  <a:spcPts val="0"/>
                </a:spcAft>
                <a:buClr>
                  <a:srgbClr val="C00000"/>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Yapı işleri (inşaat işleri)</a:t>
              </a:r>
            </a:p>
            <a:p>
              <a:pPr marL="342900" indent="-216000">
                <a:spcAft>
                  <a:spcPts val="0"/>
                </a:spcAft>
                <a:buClr>
                  <a:srgbClr val="C00000"/>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Tehlikeli kimyasallar</a:t>
              </a:r>
            </a:p>
            <a:p>
              <a:pPr marL="342900" indent="-216000">
                <a:spcAft>
                  <a:spcPts val="0"/>
                </a:spcAft>
                <a:buClr>
                  <a:srgbClr val="C00000"/>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Büyük endüstriyel kazaların </a:t>
              </a:r>
              <a:endParaRPr lang="tr-TR" sz="2000" b="1" i="1" dirty="0" smtClean="0">
                <a:solidFill>
                  <a:srgbClr val="000000"/>
                </a:solidFill>
                <a:latin typeface="Calibri" pitchFamily="34" charset="0"/>
                <a:cs typeface="Calibri" pitchFamily="34" charset="0"/>
              </a:endParaRPr>
            </a:p>
            <a:p>
              <a:pPr marL="126900">
                <a:spcAft>
                  <a:spcPts val="0"/>
                </a:spcAft>
                <a:buClr>
                  <a:srgbClr val="C00000"/>
                </a:buClr>
                <a:defRPr/>
              </a:pPr>
              <a:r>
                <a:rPr lang="tr-TR" sz="2000" i="1" dirty="0" smtClean="0">
                  <a:solidFill>
                    <a:srgbClr val="000000"/>
                  </a:solidFill>
                  <a:latin typeface="Calibri" pitchFamily="34" charset="0"/>
                  <a:cs typeface="Calibri" pitchFamily="34" charset="0"/>
                </a:rPr>
                <a:t>        …………….olabileceği </a:t>
              </a:r>
              <a:r>
                <a:rPr lang="tr-TR" sz="2000" i="1" dirty="0">
                  <a:solidFill>
                    <a:srgbClr val="000000"/>
                  </a:solidFill>
                  <a:latin typeface="Calibri" pitchFamily="34" charset="0"/>
                  <a:cs typeface="Calibri" pitchFamily="34" charset="0"/>
                </a:rPr>
                <a:t>işyerlerinde</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a:t>
              </a:r>
              <a:r>
                <a:rPr lang="tr-TR" sz="2000" b="1" i="1" dirty="0">
                  <a:solidFill>
                    <a:srgbClr val="C00000"/>
                  </a:solidFill>
                  <a:latin typeface="Calibri" pitchFamily="34" charset="0"/>
                  <a:cs typeface="Calibri" pitchFamily="34" charset="0"/>
                </a:rPr>
                <a:t>risk değerlendirmesi yapılmamış </a:t>
              </a:r>
              <a:r>
                <a:rPr lang="tr-TR" sz="2000" b="1" i="1" dirty="0">
                  <a:solidFill>
                    <a:srgbClr val="000000"/>
                  </a:solidFill>
                  <a:latin typeface="Calibri" pitchFamily="34" charset="0"/>
                  <a:cs typeface="Calibri" pitchFamily="34" charset="0"/>
                </a:rPr>
                <a:t>olması durumunda </a:t>
              </a:r>
            </a:p>
            <a:p>
              <a:pPr algn="ctr">
                <a:spcAft>
                  <a:spcPts val="0"/>
                </a:spcAft>
                <a:buClr>
                  <a:srgbClr val="292929"/>
                </a:buClr>
                <a:defRPr/>
              </a:pPr>
              <a:r>
                <a:rPr lang="tr-TR" sz="2000" b="1" i="1" dirty="0">
                  <a:solidFill>
                    <a:srgbClr val="C00000"/>
                  </a:solidFill>
                  <a:latin typeface="Calibri" pitchFamily="34" charset="0"/>
                  <a:cs typeface="Calibri" pitchFamily="34" charset="0"/>
                </a:rPr>
                <a:t>iş durdurulur</a:t>
              </a:r>
              <a:r>
                <a:rPr lang="tr-TR" sz="2000" b="1" i="1" dirty="0" smtClean="0">
                  <a:solidFill>
                    <a:srgbClr val="C00000"/>
                  </a:solidFill>
                  <a:latin typeface="Calibri" pitchFamily="34" charset="0"/>
                  <a:cs typeface="Calibri" pitchFamily="34" charset="0"/>
                </a:rPr>
                <a:t>.</a:t>
              </a:r>
            </a:p>
            <a:p>
              <a:pPr algn="ctr">
                <a:spcAft>
                  <a:spcPts val="0"/>
                </a:spcAft>
                <a:buClr>
                  <a:srgbClr val="292929"/>
                </a:buClr>
                <a:defRPr/>
              </a:pPr>
              <a:endParaRPr lang="tr-TR" sz="2000" b="1" i="1" dirty="0" smtClean="0">
                <a:solidFill>
                  <a:srgbClr val="C00000"/>
                </a:solidFill>
                <a:latin typeface="Calibri" pitchFamily="34" charset="0"/>
                <a:cs typeface="Calibri" pitchFamily="34" charset="0"/>
              </a:endParaRPr>
            </a:p>
            <a:p>
              <a:pPr algn="ctr">
                <a:spcAft>
                  <a:spcPts val="0"/>
                </a:spcAft>
                <a:buClr>
                  <a:srgbClr val="292929"/>
                </a:buClr>
                <a:defRPr/>
              </a:pPr>
              <a:endParaRPr lang="tr-TR" sz="1200" b="1" i="1" dirty="0">
                <a:solidFill>
                  <a:srgbClr val="C00000"/>
                </a:solidFill>
                <a:latin typeface="Calibri" pitchFamily="34" charset="0"/>
                <a:cs typeface="Calibri" pitchFamily="34" charset="0"/>
              </a:endParaRPr>
            </a:p>
            <a:p>
              <a:pPr algn="ctr">
                <a:spcAft>
                  <a:spcPts val="0"/>
                </a:spcAft>
                <a:buClr>
                  <a:srgbClr val="292929"/>
                </a:buClr>
                <a:defRPr/>
              </a:pPr>
              <a:r>
                <a:rPr lang="tr-TR" sz="1400" i="1" noProof="1">
                  <a:latin typeface="Calibri" pitchFamily="34" charset="0"/>
                  <a:cs typeface="Calibri" pitchFamily="34" charset="0"/>
                </a:rPr>
                <a:t>[6331</a:t>
              </a:r>
              <a:r>
                <a:rPr lang="fi-FI" sz="1400" i="1" noProof="1">
                  <a:latin typeface="Calibri" pitchFamily="34" charset="0"/>
                  <a:cs typeface="Calibri" pitchFamily="34" charset="0"/>
                </a:rPr>
                <a:t> </a:t>
              </a:r>
              <a:r>
                <a:rPr lang="tr-TR" sz="1400" i="1" noProof="1">
                  <a:latin typeface="Calibri" pitchFamily="34" charset="0"/>
                  <a:cs typeface="Calibri" pitchFamily="34" charset="0"/>
                </a:rPr>
                <a:t>S</a:t>
              </a:r>
              <a:r>
                <a:rPr lang="fi-FI" sz="1400" i="1" noProof="1">
                  <a:latin typeface="Calibri" pitchFamily="34" charset="0"/>
                  <a:cs typeface="Calibri" pitchFamily="34" charset="0"/>
                </a:rPr>
                <a:t>ayılı </a:t>
              </a:r>
              <a:r>
                <a:rPr lang="tr-TR" sz="1400" i="1" noProof="1">
                  <a:latin typeface="Calibri" pitchFamily="34" charset="0"/>
                  <a:cs typeface="Calibri" pitchFamily="34" charset="0"/>
                </a:rPr>
                <a:t>İSG Kanunu Madde-25</a:t>
              </a:r>
              <a:r>
                <a:rPr lang="tr-TR" sz="1400" i="1" noProof="1" smtClean="0">
                  <a:latin typeface="Calibri" pitchFamily="34" charset="0"/>
                  <a:cs typeface="Calibri" pitchFamily="34" charset="0"/>
                </a:rPr>
                <a:t>]</a:t>
              </a:r>
              <a:endParaRPr lang="tr-TR" sz="1400" i="1" dirty="0">
                <a:latin typeface="Calibri" pitchFamily="34" charset="0"/>
                <a:cs typeface="Calibri" pitchFamily="34" charset="0"/>
              </a:endParaRPr>
            </a:p>
          </p:txBody>
        </p:sp>
        <p:sp>
          <p:nvSpPr>
            <p:cNvPr id="12" name="Oval 16"/>
            <p:cNvSpPr>
              <a:spLocks noChangeAspect="1" noChangeArrowheads="1"/>
            </p:cNvSpPr>
            <p:nvPr/>
          </p:nvSpPr>
          <p:spPr bwMode="auto">
            <a:xfrm>
              <a:off x="4718251" y="999231"/>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1</a:t>
              </a:r>
              <a:endParaRPr lang="tr-TR" sz="2800" b="1" dirty="0">
                <a:solidFill>
                  <a:srgbClr val="FFFFFF"/>
                </a:solidFill>
                <a:latin typeface="Cambria" pitchFamily="18" charset="0"/>
              </a:endParaRPr>
            </a:p>
          </p:txBody>
        </p:sp>
      </p:grpSp>
      <p:sp>
        <p:nvSpPr>
          <p:cNvPr id="13" name="Akış Çizelgesi: Belge 12"/>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77042471"/>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020333214"/>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Kantitatif (Nicel-Sayısal) Yöntemler</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rgbClr val="FFFFFF"/>
                </a:solidFill>
                <a:latin typeface="Calibri" pitchFamily="34" charset="0"/>
                <a:cs typeface="Calibri" pitchFamily="34" charset="0"/>
              </a:rPr>
              <a:t>1</a:t>
            </a:r>
            <a:endParaRPr lang="tr-TR" sz="8800" b="1" dirty="0">
              <a:solidFill>
                <a:srgbClr val="FFFFFF"/>
              </a:solidFill>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88401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endParaRPr lang="tr-TR" sz="2400" b="1" dirty="0" smtClean="0">
                <a:solidFill>
                  <a:srgbClr val="000000"/>
                </a:solidFill>
                <a:latin typeface="Calibri" panose="020F0502020204030204" pitchFamily="34" charset="0"/>
                <a:cs typeface="Calibri" pitchFamily="34" charset="0"/>
              </a:endParaRPr>
            </a:p>
            <a:p>
              <a:pPr algn="ctr"/>
              <a:r>
                <a:rPr lang="tr-TR" altLang="zh-CN" sz="2400" b="1" dirty="0">
                  <a:solidFill>
                    <a:srgbClr val="000000"/>
                  </a:solidFill>
                  <a:latin typeface="Calibri" panose="020F0502020204030204" pitchFamily="34" charset="0"/>
                  <a:cs typeface="Calibri" pitchFamily="34" charset="0"/>
                </a:rPr>
                <a:t>KANTİTATİF (NİCEL–</a:t>
              </a:r>
              <a:r>
                <a:rPr lang="tr-TR" altLang="zh-CN" sz="2400" dirty="0">
                  <a:solidFill>
                    <a:srgbClr val="000000"/>
                  </a:solidFill>
                  <a:latin typeface="Calibri" panose="020F0502020204030204" pitchFamily="34" charset="0"/>
                  <a:cs typeface="Calibri" pitchFamily="34" charset="0"/>
                </a:rPr>
                <a:t>SAYISAL–RAKAMSAL</a:t>
              </a:r>
              <a:r>
                <a:rPr lang="tr-TR" altLang="zh-CN" sz="2400" b="1" dirty="0">
                  <a:solidFill>
                    <a:srgbClr val="000000"/>
                  </a:solidFill>
                  <a:latin typeface="Calibri" panose="020F0502020204030204" pitchFamily="34" charset="0"/>
                  <a:cs typeface="Calibri" pitchFamily="34" charset="0"/>
                </a:rPr>
                <a:t>) METODLAR</a:t>
              </a:r>
            </a:p>
            <a:p>
              <a:pPr algn="ctr" eaLnBrk="0" hangingPunct="0"/>
              <a:endParaRPr lang="zh-CN"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1</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Olası </a:t>
              </a:r>
              <a:r>
                <a:rPr lang="tr-TR" altLang="zh-CN" sz="2000" b="1" i="1" dirty="0">
                  <a:solidFill>
                    <a:srgbClr val="000000"/>
                  </a:solidFill>
                  <a:latin typeface="Calibri" panose="020F0502020204030204" pitchFamily="34" charset="0"/>
                  <a:cs typeface="Calibri" pitchFamily="34" charset="0"/>
                </a:rPr>
                <a:t>Hata Türleri ve Etkileri </a:t>
              </a:r>
              <a:r>
                <a:rPr lang="tr-TR" altLang="zh-CN" sz="2000" b="1" i="1" dirty="0" smtClean="0">
                  <a:solidFill>
                    <a:srgbClr val="000000"/>
                  </a:solidFill>
                  <a:latin typeface="Calibri" panose="020F0502020204030204" pitchFamily="34" charset="0"/>
                  <a:cs typeface="Calibri" pitchFamily="34" charset="0"/>
                </a:rPr>
                <a:t>Analizi </a:t>
              </a:r>
              <a:endParaRPr lang="tr-TR" altLang="zh-CN" sz="2000" b="1" i="1" dirty="0">
                <a:solidFill>
                  <a:srgbClr val="000000"/>
                </a:solidFill>
                <a:latin typeface="Calibri" panose="020F0502020204030204" pitchFamily="34" charset="0"/>
                <a:cs typeface="Calibri" pitchFamily="34" charset="0"/>
              </a:endParaRPr>
            </a:p>
            <a:p>
              <a:pPr algn="ctr"/>
              <a:r>
                <a:rPr lang="tr-TR" altLang="zh-CN" sz="2000" i="1" dirty="0" smtClean="0">
                  <a:solidFill>
                    <a:srgbClr val="000000"/>
                  </a:solidFill>
                  <a:latin typeface="Calibri" panose="020F0502020204030204" pitchFamily="34" charset="0"/>
                  <a:cs typeface="Calibri" pitchFamily="34" charset="0"/>
                </a:rPr>
                <a:t>(</a:t>
              </a:r>
              <a:r>
                <a:rPr lang="en-US" altLang="zh-CN" sz="2000" b="1" i="1" dirty="0">
                  <a:solidFill>
                    <a:srgbClr val="000000"/>
                  </a:solidFill>
                  <a:latin typeface="Calibri" panose="020F0502020204030204" pitchFamily="34" charset="0"/>
                  <a:cs typeface="Calibri" pitchFamily="34" charset="0"/>
                </a:rPr>
                <a:t>F</a:t>
              </a:r>
              <a:r>
                <a:rPr lang="en-US" altLang="zh-CN" sz="2000" i="1" dirty="0">
                  <a:solidFill>
                    <a:srgbClr val="000000"/>
                  </a:solidFill>
                  <a:latin typeface="Calibri" panose="020F0502020204030204" pitchFamily="34" charset="0"/>
                  <a:cs typeface="Calibri" pitchFamily="34" charset="0"/>
                </a:rPr>
                <a:t>ailure </a:t>
              </a:r>
              <a:r>
                <a:rPr lang="en-US" altLang="zh-CN" sz="2000" b="1" i="1" dirty="0" smtClean="0">
                  <a:solidFill>
                    <a:srgbClr val="000000"/>
                  </a:solidFill>
                  <a:latin typeface="Calibri" panose="020F0502020204030204" pitchFamily="34" charset="0"/>
                  <a:cs typeface="Calibri" pitchFamily="34" charset="0"/>
                </a:rPr>
                <a:t>M</a:t>
              </a:r>
              <a:r>
                <a:rPr lang="en-US" altLang="zh-CN" sz="2000" i="1" dirty="0" smtClean="0">
                  <a:solidFill>
                    <a:srgbClr val="000000"/>
                  </a:solidFill>
                  <a:latin typeface="Calibri" panose="020F0502020204030204" pitchFamily="34" charset="0"/>
                  <a:cs typeface="Calibri" pitchFamily="34" charset="0"/>
                </a:rPr>
                <a:t>ode</a:t>
              </a:r>
              <a:r>
                <a:rPr lang="tr-TR" altLang="zh-CN" sz="2000" i="1" dirty="0">
                  <a:solidFill>
                    <a:srgbClr val="000000"/>
                  </a:solidFill>
                  <a:latin typeface="Calibri" panose="020F0502020204030204" pitchFamily="34" charset="0"/>
                  <a:cs typeface="Calibri" pitchFamily="34" charset="0"/>
                </a:rPr>
                <a:t>s</a:t>
              </a:r>
              <a:r>
                <a:rPr lang="en-US" altLang="zh-CN" sz="2000" i="1" dirty="0" smtClean="0">
                  <a:solidFill>
                    <a:srgbClr val="000000"/>
                  </a:solidFill>
                  <a:latin typeface="Calibri" panose="020F0502020204030204" pitchFamily="34" charset="0"/>
                  <a:cs typeface="Calibri" pitchFamily="34" charset="0"/>
                </a:rPr>
                <a:t> </a:t>
              </a:r>
              <a:r>
                <a:rPr lang="en-US" altLang="zh-CN" sz="2000" i="1" dirty="0">
                  <a:solidFill>
                    <a:srgbClr val="000000"/>
                  </a:solidFill>
                  <a:latin typeface="Calibri" panose="020F0502020204030204" pitchFamily="34" charset="0"/>
                  <a:cs typeface="Calibri" pitchFamily="34" charset="0"/>
                </a:rPr>
                <a:t>and </a:t>
              </a:r>
              <a:r>
                <a:rPr lang="en-US" altLang="zh-CN" sz="2000" b="1" i="1" dirty="0">
                  <a:solidFill>
                    <a:srgbClr val="000000"/>
                  </a:solidFill>
                  <a:latin typeface="Calibri" panose="020F0502020204030204" pitchFamily="34" charset="0"/>
                  <a:cs typeface="Calibri" pitchFamily="34" charset="0"/>
                </a:rPr>
                <a:t>E</a:t>
              </a:r>
              <a:r>
                <a:rPr lang="en-US" altLang="zh-CN" sz="2000" i="1" dirty="0">
                  <a:solidFill>
                    <a:srgbClr val="000000"/>
                  </a:solidFill>
                  <a:latin typeface="Calibri" panose="020F0502020204030204" pitchFamily="34" charset="0"/>
                  <a:cs typeface="Calibri" pitchFamily="34" charset="0"/>
                </a:rPr>
                <a:t>ffects </a:t>
              </a:r>
              <a:r>
                <a:rPr lang="en-US" altLang="zh-CN" sz="2000" b="1" i="1" dirty="0">
                  <a:solidFill>
                    <a:srgbClr val="000000"/>
                  </a:solidFill>
                  <a:latin typeface="Calibri" panose="020F0502020204030204" pitchFamily="34" charset="0"/>
                  <a:cs typeface="Calibri" pitchFamily="34" charset="0"/>
                </a:rPr>
                <a:t>A</a:t>
              </a:r>
              <a:r>
                <a:rPr lang="en-US"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FMEA-HTEA</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11723"/>
            <a:ext cx="5667375" cy="697698"/>
            <a:chOff x="695325" y="2711723"/>
            <a:chExt cx="5667375" cy="697698"/>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err="1">
                  <a:solidFill>
                    <a:srgbClr val="000000"/>
                  </a:solidFill>
                  <a:latin typeface="Calibri" panose="020F0502020204030204" pitchFamily="34" charset="0"/>
                  <a:cs typeface="Calibri" pitchFamily="34" charset="0"/>
                </a:rPr>
                <a:t>Fine-Kinney</a:t>
              </a:r>
              <a:r>
                <a:rPr lang="tr-TR" altLang="zh-CN" sz="2000" b="1" i="1" dirty="0">
                  <a:solidFill>
                    <a:srgbClr val="000000"/>
                  </a:solidFill>
                  <a:latin typeface="Calibri" panose="020F0502020204030204" pitchFamily="34" charset="0"/>
                  <a:cs typeface="Calibri" pitchFamily="34" charset="0"/>
                </a:rPr>
                <a:t> Analiz Metodu</a:t>
              </a: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grpSp>
      <p:grpSp>
        <p:nvGrpSpPr>
          <p:cNvPr id="5" name="Grup 4"/>
          <p:cNvGrpSpPr/>
          <p:nvPr/>
        </p:nvGrpSpPr>
        <p:grpSpPr>
          <a:xfrm>
            <a:off x="772247" y="3448033"/>
            <a:ext cx="5667375" cy="697698"/>
            <a:chOff x="696047" y="3448033"/>
            <a:chExt cx="5667375" cy="697698"/>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Jhon-Ridley Analiz Metodu</a:t>
              </a: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grpSp>
      <p:grpSp>
        <p:nvGrpSpPr>
          <p:cNvPr id="6" name="Grup 5"/>
          <p:cNvGrpSpPr/>
          <p:nvPr/>
        </p:nvGrpSpPr>
        <p:grpSpPr>
          <a:xfrm>
            <a:off x="772247" y="4177533"/>
            <a:ext cx="5667375" cy="697698"/>
            <a:chOff x="696047" y="4177533"/>
            <a:chExt cx="5667375" cy="697698"/>
          </a:xfrm>
        </p:grpSpPr>
        <p:sp>
          <p:nvSpPr>
            <p:cNvPr id="45" name="AutoShape 5"/>
            <p:cNvSpPr>
              <a:spLocks noChangeArrowheads="1"/>
            </p:cNvSpPr>
            <p:nvPr/>
          </p:nvSpPr>
          <p:spPr bwMode="auto">
            <a:xfrm>
              <a:off x="1183139" y="41775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Risk Değerlendirme Karar </a:t>
              </a:r>
              <a:r>
                <a:rPr lang="tr-TR" altLang="zh-CN" sz="2000" b="1" i="1" dirty="0" smtClean="0">
                  <a:solidFill>
                    <a:srgbClr val="000000"/>
                  </a:solidFill>
                  <a:latin typeface="Calibri" panose="020F0502020204030204" pitchFamily="34" charset="0"/>
                  <a:cs typeface="Calibri" pitchFamily="34" charset="0"/>
                </a:rPr>
                <a:t>Matrisleri </a:t>
              </a:r>
            </a:p>
            <a:p>
              <a:pPr algn="ctr"/>
              <a:r>
                <a:rPr lang="tr-TR" altLang="zh-CN" sz="2000" i="1" dirty="0" smtClean="0">
                  <a:solidFill>
                    <a:srgbClr val="000000"/>
                  </a:solidFill>
                  <a:latin typeface="Calibri" panose="020F0502020204030204" pitchFamily="34" charset="0"/>
                  <a:cs typeface="Calibri" pitchFamily="34" charset="0"/>
                </a:rPr>
                <a:t>(Risk </a:t>
              </a:r>
              <a:r>
                <a:rPr lang="tr-TR" altLang="zh-CN" sz="2000" i="1" dirty="0" err="1">
                  <a:solidFill>
                    <a:srgbClr val="000000"/>
                  </a:solidFill>
                  <a:latin typeface="Calibri" panose="020F0502020204030204" pitchFamily="34" charset="0"/>
                  <a:cs typeface="Calibri" pitchFamily="34" charset="0"/>
                </a:rPr>
                <a:t>Assessment</a:t>
              </a:r>
              <a:r>
                <a:rPr lang="tr-TR" altLang="zh-CN" sz="2000" i="1" dirty="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Decision</a:t>
              </a:r>
              <a:r>
                <a:rPr lang="tr-TR" altLang="zh-CN" sz="2000" i="1" dirty="0">
                  <a:solidFill>
                    <a:srgbClr val="000000"/>
                  </a:solidFill>
                  <a:latin typeface="Calibri" panose="020F0502020204030204" pitchFamily="34" charset="0"/>
                  <a:cs typeface="Calibri" pitchFamily="34" charset="0"/>
                </a:rPr>
                <a:t> </a:t>
              </a:r>
              <a:r>
                <a:rPr lang="tr-TR" altLang="zh-CN" sz="2000" i="1" dirty="0" smtClean="0">
                  <a:solidFill>
                    <a:srgbClr val="000000"/>
                  </a:solidFill>
                  <a:latin typeface="Calibri" panose="020F0502020204030204" pitchFamily="34" charset="0"/>
                  <a:cs typeface="Calibri" pitchFamily="34" charset="0"/>
                </a:rPr>
                <a:t>Matris)</a:t>
              </a:r>
              <a:endParaRPr lang="tr-TR" altLang="zh-CN" sz="2000" i="1" dirty="0">
                <a:solidFill>
                  <a:srgbClr val="000000"/>
                </a:solidFill>
                <a:latin typeface="Calibri" panose="020F0502020204030204" pitchFamily="34" charset="0"/>
                <a:cs typeface="Calibri" pitchFamily="34" charset="0"/>
              </a:endParaRPr>
            </a:p>
          </p:txBody>
        </p:sp>
        <p:sp>
          <p:nvSpPr>
            <p:cNvPr id="46" name="AutoShape 5"/>
            <p:cNvSpPr>
              <a:spLocks noChangeArrowheads="1"/>
            </p:cNvSpPr>
            <p:nvPr/>
          </p:nvSpPr>
          <p:spPr bwMode="auto">
            <a:xfrm>
              <a:off x="696047" y="41804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grpSp>
      <p:sp>
        <p:nvSpPr>
          <p:cNvPr id="31" name="AutoShape 5"/>
          <p:cNvSpPr>
            <a:spLocks noChangeArrowheads="1"/>
          </p:cNvSpPr>
          <p:nvPr/>
        </p:nvSpPr>
        <p:spPr bwMode="auto">
          <a:xfrm>
            <a:off x="2739282" y="4914899"/>
            <a:ext cx="3680921"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i="1" dirty="0" smtClean="0">
                <a:solidFill>
                  <a:srgbClr val="000000"/>
                </a:solidFill>
                <a:latin typeface="Calibri" panose="020F0502020204030204" pitchFamily="34" charset="0"/>
                <a:cs typeface="Calibri" pitchFamily="34" charset="0"/>
              </a:rPr>
              <a:t>L Tipi (5x5) Matris</a:t>
            </a:r>
            <a:endParaRPr lang="tr-TR" altLang="zh-CN" sz="2000" i="1" dirty="0">
              <a:solidFill>
                <a:srgbClr val="000000"/>
              </a:solidFill>
              <a:latin typeface="Calibri" panose="020F0502020204030204" pitchFamily="34" charset="0"/>
              <a:cs typeface="Calibri" pitchFamily="34" charset="0"/>
            </a:endParaRPr>
          </a:p>
        </p:txBody>
      </p:sp>
      <p:sp>
        <p:nvSpPr>
          <p:cNvPr id="32" name="AutoShape 5"/>
          <p:cNvSpPr>
            <a:spLocks noChangeArrowheads="1"/>
          </p:cNvSpPr>
          <p:nvPr/>
        </p:nvSpPr>
        <p:spPr bwMode="auto">
          <a:xfrm>
            <a:off x="2287074" y="4916698"/>
            <a:ext cx="495070"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sp>
        <p:nvSpPr>
          <p:cNvPr id="34" name="AutoShape 5"/>
          <p:cNvSpPr>
            <a:spLocks noChangeArrowheads="1"/>
          </p:cNvSpPr>
          <p:nvPr/>
        </p:nvSpPr>
        <p:spPr bwMode="auto">
          <a:xfrm>
            <a:off x="2729758" y="5381624"/>
            <a:ext cx="3680921"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i="1" dirty="0" smtClean="0">
                <a:solidFill>
                  <a:srgbClr val="000000"/>
                </a:solidFill>
                <a:latin typeface="Calibri" panose="020F0502020204030204" pitchFamily="34" charset="0"/>
                <a:cs typeface="Calibri" pitchFamily="34" charset="0"/>
              </a:rPr>
              <a:t>Çok Değişkenli X Tipi Matris</a:t>
            </a:r>
            <a:endParaRPr lang="tr-TR" altLang="zh-CN" sz="2000" i="1" dirty="0">
              <a:solidFill>
                <a:srgbClr val="000000"/>
              </a:solidFill>
              <a:latin typeface="Calibri" panose="020F0502020204030204" pitchFamily="34" charset="0"/>
              <a:cs typeface="Calibri" pitchFamily="34" charset="0"/>
            </a:endParaRPr>
          </a:p>
        </p:txBody>
      </p:sp>
      <p:sp>
        <p:nvSpPr>
          <p:cNvPr id="35" name="AutoShape 5"/>
          <p:cNvSpPr>
            <a:spLocks noChangeArrowheads="1"/>
          </p:cNvSpPr>
          <p:nvPr/>
        </p:nvSpPr>
        <p:spPr bwMode="auto">
          <a:xfrm>
            <a:off x="2277550" y="5383423"/>
            <a:ext cx="495070" cy="429924"/>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5</a:t>
            </a:r>
            <a:endParaRPr lang="zh-CN" altLang="zh-CN" sz="2000" b="1" dirty="0">
              <a:solidFill>
                <a:srgbClr val="000000"/>
              </a:solidFill>
              <a:latin typeface="Cambria" pitchFamily="18" charset="0"/>
              <a:cs typeface="Calibri" pitchFamily="34" charset="0"/>
            </a:endParaRPr>
          </a:p>
        </p:txBody>
      </p:sp>
      <p:sp>
        <p:nvSpPr>
          <p:cNvPr id="3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33" name="Grup 32"/>
          <p:cNvGrpSpPr/>
          <p:nvPr/>
        </p:nvGrpSpPr>
        <p:grpSpPr>
          <a:xfrm>
            <a:off x="783103" y="5853399"/>
            <a:ext cx="7601719" cy="707223"/>
            <a:chOff x="696047" y="4905908"/>
            <a:chExt cx="7601719" cy="707223"/>
          </a:xfrm>
        </p:grpSpPr>
        <p:sp>
          <p:nvSpPr>
            <p:cNvPr id="36" name="AutoShape 5"/>
            <p:cNvSpPr>
              <a:spLocks noChangeArrowheads="1"/>
            </p:cNvSpPr>
            <p:nvPr/>
          </p:nvSpPr>
          <p:spPr bwMode="auto">
            <a:xfrm>
              <a:off x="1183139" y="49154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İş Güvenliği 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J</a:t>
              </a:r>
              <a:r>
                <a:rPr lang="tr-TR" altLang="zh-CN" sz="2000" i="1" dirty="0" err="1">
                  <a:solidFill>
                    <a:srgbClr val="000000"/>
                  </a:solidFill>
                  <a:latin typeface="Calibri" panose="020F0502020204030204" pitchFamily="34" charset="0"/>
                  <a:cs typeface="Calibri" pitchFamily="34" charset="0"/>
                </a:rPr>
                <a:t>ob</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S</a:t>
              </a:r>
              <a:r>
                <a:rPr lang="tr-TR" altLang="zh-CN" sz="2000" i="1" dirty="0" err="1">
                  <a:solidFill>
                    <a:srgbClr val="000000"/>
                  </a:solidFill>
                  <a:latin typeface="Calibri" panose="020F0502020204030204" pitchFamily="34" charset="0"/>
                  <a:cs typeface="Calibri" pitchFamily="34" charset="0"/>
                </a:rPr>
                <a:t>afety</a:t>
              </a:r>
              <a:r>
                <a:rPr lang="tr-TR" altLang="zh-CN" sz="2000" i="1" dirty="0">
                  <a:solidFill>
                    <a:srgbClr val="000000"/>
                  </a:solidFill>
                  <a:latin typeface="Calibri" panose="020F0502020204030204" pitchFamily="34" charset="0"/>
                  <a:cs typeface="Calibri" pitchFamily="34" charset="0"/>
                </a:rPr>
                <a:t> </a:t>
              </a:r>
              <a:r>
                <a:rPr lang="tr-TR" altLang="zh-CN" sz="2000" b="1" i="1" dirty="0">
                  <a:solidFill>
                    <a:srgbClr val="000000"/>
                  </a:solidFill>
                  <a:latin typeface="Calibri" panose="020F0502020204030204" pitchFamily="34" charset="0"/>
                  <a:cs typeface="Calibri" pitchFamily="34" charset="0"/>
                </a:rPr>
                <a:t>A</a:t>
              </a:r>
              <a:r>
                <a:rPr lang="tr-TR"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)*B</a:t>
              </a:r>
              <a:endParaRPr lang="tr-TR" altLang="zh-CN" sz="2000" i="1" dirty="0">
                <a:solidFill>
                  <a:srgbClr val="000000"/>
                </a:solidFill>
                <a:latin typeface="Calibri" panose="020F0502020204030204" pitchFamily="34" charset="0"/>
                <a:cs typeface="Calibri" pitchFamily="34" charset="0"/>
              </a:endParaRPr>
            </a:p>
          </p:txBody>
        </p:sp>
        <p:sp>
          <p:nvSpPr>
            <p:cNvPr id="37" name="AutoShape 5"/>
            <p:cNvSpPr>
              <a:spLocks noChangeArrowheads="1"/>
            </p:cNvSpPr>
            <p:nvPr/>
          </p:nvSpPr>
          <p:spPr bwMode="auto">
            <a:xfrm>
              <a:off x="696047" y="49183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6</a:t>
              </a:r>
              <a:endParaRPr lang="zh-CN" altLang="zh-CN" sz="2000" b="1" dirty="0">
                <a:solidFill>
                  <a:srgbClr val="000000"/>
                </a:solidFill>
                <a:latin typeface="Cambria" pitchFamily="18" charset="0"/>
                <a:cs typeface="Calibri" pitchFamily="34" charset="0"/>
              </a:endParaRPr>
            </a:p>
          </p:txBody>
        </p:sp>
        <p:sp>
          <p:nvSpPr>
            <p:cNvPr id="38" name="AutoShape 5"/>
            <p:cNvSpPr>
              <a:spLocks noChangeArrowheads="1"/>
            </p:cNvSpPr>
            <p:nvPr/>
          </p:nvSpPr>
          <p:spPr bwMode="auto">
            <a:xfrm>
              <a:off x="6315798" y="49059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JSA</a:t>
              </a:r>
              <a:endParaRPr lang="tr-TR" altLang="zh-CN" sz="2000" b="1" i="1" dirty="0">
                <a:solidFill>
                  <a:srgbClr val="000000"/>
                </a:solidFill>
                <a:latin typeface="Calibri" panose="020F0502020204030204" pitchFamily="34" charset="0"/>
                <a:cs typeface="Calibri" pitchFamily="34" charset="0"/>
              </a:endParaRPr>
            </a:p>
          </p:txBody>
        </p:sp>
      </p:grpSp>
    </p:spTree>
    <p:extLst>
      <p:ext uri="{BB962C8B-B14F-4D97-AF65-F5344CB8AC3E}">
        <p14:creationId xmlns:p14="http://schemas.microsoft.com/office/powerpoint/2010/main" val="3124187706"/>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942498197"/>
              </p:ext>
            </p:extLst>
          </p:nvPr>
        </p:nvGraphicFramePr>
        <p:xfrm>
          <a:off x="45240" y="1060207"/>
          <a:ext cx="9056169" cy="5026267"/>
        </p:xfrm>
        <a:graphic>
          <a:graphicData uri="http://schemas.openxmlformats.org/drawingml/2006/table">
            <a:tbl>
              <a:tblPr firstRow="1" bandRow="1">
                <a:tableStyleId>{C4B1156A-380E-4F78-BDF5-A606A8083BF9}</a:tableStyleId>
              </a:tblPr>
              <a:tblGrid>
                <a:gridCol w="1416368"/>
                <a:gridCol w="1281592"/>
                <a:gridCol w="1256982"/>
                <a:gridCol w="1048712"/>
                <a:gridCol w="1112477"/>
                <a:gridCol w="1028817"/>
                <a:gridCol w="1015932"/>
                <a:gridCol w="895289"/>
              </a:tblGrid>
              <a:tr h="1213867">
                <a:tc>
                  <a:txBody>
                    <a:bodyPr/>
                    <a:lstStyle/>
                    <a:p>
                      <a:pPr algn="ctr"/>
                      <a:r>
                        <a:rPr lang="tr-TR" sz="1400" dirty="0" smtClean="0">
                          <a:solidFill>
                            <a:schemeClr val="bg1"/>
                          </a:solidFill>
                          <a:latin typeface="Calibri" pitchFamily="34" charset="0"/>
                          <a:cs typeface="Calibri" pitchFamily="34" charset="0"/>
                        </a:rPr>
                        <a:t>KANTİTATİF</a:t>
                      </a:r>
                    </a:p>
                    <a:p>
                      <a:pPr algn="ctr"/>
                      <a:r>
                        <a:rPr lang="tr-TR" sz="1400" dirty="0" smtClean="0">
                          <a:solidFill>
                            <a:schemeClr val="bg1"/>
                          </a:solidFill>
                          <a:latin typeface="Calibri" pitchFamily="34" charset="0"/>
                          <a:cs typeface="Calibri" pitchFamily="34" charset="0"/>
                        </a:rPr>
                        <a:t>ANALİZ </a:t>
                      </a:r>
                    </a:p>
                    <a:p>
                      <a:pPr algn="ctr"/>
                      <a:r>
                        <a:rPr lang="tr-TR" sz="1400" dirty="0" smtClean="0">
                          <a:solidFill>
                            <a:schemeClr val="bg1"/>
                          </a:solidFill>
                          <a:latin typeface="Calibri" pitchFamily="34" charset="0"/>
                          <a:cs typeface="Calibri" pitchFamily="34" charset="0"/>
                        </a:rPr>
                        <a:t>METOTLARI</a:t>
                      </a:r>
                      <a:endParaRPr lang="tr-TR" sz="140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Olasılık</a:t>
                      </a:r>
                      <a:r>
                        <a:rPr lang="tr-TR" sz="1200" b="1" i="0" baseline="0" dirty="0" smtClean="0">
                          <a:solidFill>
                            <a:schemeClr val="bg1"/>
                          </a:solidFill>
                          <a:latin typeface="Calibri" pitchFamily="34" charset="0"/>
                          <a:cs typeface="Calibri" pitchFamily="34" charset="0"/>
                        </a:rPr>
                        <a:t> </a:t>
                      </a:r>
                    </a:p>
                    <a:p>
                      <a:pPr algn="ctr"/>
                      <a:r>
                        <a:rPr lang="tr-TR" sz="1200" b="1" i="0" baseline="0" dirty="0" smtClean="0">
                          <a:solidFill>
                            <a:schemeClr val="bg1"/>
                          </a:solidFill>
                          <a:latin typeface="Calibri" pitchFamily="34" charset="0"/>
                          <a:cs typeface="Calibri" pitchFamily="34" charset="0"/>
                        </a:rPr>
                        <a:t>İhtimal</a:t>
                      </a:r>
                    </a:p>
                    <a:p>
                      <a:pPr algn="ctr"/>
                      <a:r>
                        <a:rPr lang="tr-TR" sz="1200" b="1" i="0" baseline="0" dirty="0" smtClean="0">
                          <a:solidFill>
                            <a:schemeClr val="bg1"/>
                          </a:solidFill>
                          <a:latin typeface="Calibri" pitchFamily="34" charset="0"/>
                          <a:cs typeface="Calibri" pitchFamily="34" charset="0"/>
                        </a:rPr>
                        <a:t>Şans</a:t>
                      </a: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Şiddet</a:t>
                      </a:r>
                    </a:p>
                    <a:p>
                      <a:pPr algn="ctr"/>
                      <a:r>
                        <a:rPr lang="tr-TR" sz="1200" b="1" i="0" dirty="0" smtClean="0">
                          <a:solidFill>
                            <a:schemeClr val="bg1"/>
                          </a:solidFill>
                          <a:latin typeface="Calibri" pitchFamily="34" charset="0"/>
                          <a:cs typeface="Calibri" pitchFamily="34" charset="0"/>
                        </a:rPr>
                        <a:t>Sonuçların Etkisi</a:t>
                      </a:r>
                    </a:p>
                    <a:p>
                      <a:pPr algn="ctr"/>
                      <a:r>
                        <a:rPr lang="tr-TR" sz="1200" b="1" i="0" dirty="0" smtClean="0">
                          <a:solidFill>
                            <a:schemeClr val="bg1"/>
                          </a:solidFill>
                          <a:latin typeface="Calibri" pitchFamily="34" charset="0"/>
                          <a:cs typeface="Calibri" pitchFamily="34" charset="0"/>
                        </a:rPr>
                        <a:t>Potansiyel </a:t>
                      </a:r>
                      <a:endParaRPr lang="tr-TR" sz="12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Frekans</a:t>
                      </a:r>
                    </a:p>
                    <a:p>
                      <a:pPr algn="ctr"/>
                      <a:r>
                        <a:rPr lang="tr-TR" sz="1200" b="1" i="0" dirty="0" smtClean="0">
                          <a:solidFill>
                            <a:schemeClr val="bg1"/>
                          </a:solidFill>
                          <a:latin typeface="Calibri" pitchFamily="34" charset="0"/>
                          <a:cs typeface="Calibri" pitchFamily="34" charset="0"/>
                        </a:rPr>
                        <a:t>Sıklık</a:t>
                      </a:r>
                      <a:endParaRPr lang="tr-TR" sz="12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Fark </a:t>
                      </a:r>
                    </a:p>
                    <a:p>
                      <a:pPr algn="ctr"/>
                      <a:r>
                        <a:rPr lang="tr-TR" sz="1200" b="1" i="0" dirty="0" smtClean="0">
                          <a:solidFill>
                            <a:schemeClr val="bg1"/>
                          </a:solidFill>
                          <a:latin typeface="Calibri" pitchFamily="34" charset="0"/>
                          <a:cs typeface="Calibri" pitchFamily="34" charset="0"/>
                        </a:rPr>
                        <a:t>Edilebilirlik</a:t>
                      </a:r>
                    </a:p>
                    <a:p>
                      <a:pPr algn="ctr"/>
                      <a:r>
                        <a:rPr lang="tr-TR" sz="1200" b="1" i="0" dirty="0" smtClean="0">
                          <a:solidFill>
                            <a:schemeClr val="bg1"/>
                          </a:solidFill>
                          <a:latin typeface="Calibri" pitchFamily="34" charset="0"/>
                          <a:cs typeface="Calibri" pitchFamily="34" charset="0"/>
                        </a:rPr>
                        <a:t>Tespit Edilebilirlik</a:t>
                      </a:r>
                    </a:p>
                    <a:p>
                      <a:pPr algn="ctr"/>
                      <a:r>
                        <a:rPr lang="tr-TR" sz="1200" b="1" i="0" dirty="0" err="1" smtClean="0">
                          <a:solidFill>
                            <a:schemeClr val="bg1"/>
                          </a:solidFill>
                          <a:latin typeface="Calibri" pitchFamily="34" charset="0"/>
                          <a:cs typeface="Calibri" pitchFamily="34" charset="0"/>
                        </a:rPr>
                        <a:t>Saptanabilirlik</a:t>
                      </a:r>
                      <a:endParaRPr lang="tr-TR" sz="12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Potansiyel </a:t>
                      </a:r>
                    </a:p>
                    <a:p>
                      <a:pPr algn="ctr"/>
                      <a:r>
                        <a:rPr lang="tr-TR" sz="1200" b="1" i="0" dirty="0" smtClean="0">
                          <a:solidFill>
                            <a:schemeClr val="bg1"/>
                          </a:solidFill>
                          <a:latin typeface="Calibri" pitchFamily="34" charset="0"/>
                          <a:cs typeface="Calibri" pitchFamily="34" charset="0"/>
                        </a:rPr>
                        <a:t>Kayıp </a:t>
                      </a:r>
                      <a:endParaRPr lang="tr-TR" sz="12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Önceki </a:t>
                      </a:r>
                    </a:p>
                    <a:p>
                      <a:pPr algn="ctr"/>
                      <a:r>
                        <a:rPr lang="tr-TR" sz="1200" b="1" i="0" dirty="0" smtClean="0">
                          <a:solidFill>
                            <a:schemeClr val="bg1"/>
                          </a:solidFill>
                          <a:latin typeface="Calibri" pitchFamily="34" charset="0"/>
                          <a:cs typeface="Calibri" pitchFamily="34" charset="0"/>
                        </a:rPr>
                        <a:t>Benzer </a:t>
                      </a:r>
                    </a:p>
                    <a:p>
                      <a:pPr algn="ctr"/>
                      <a:r>
                        <a:rPr lang="tr-TR" sz="1200" b="1" i="0" dirty="0" smtClean="0">
                          <a:solidFill>
                            <a:schemeClr val="bg1"/>
                          </a:solidFill>
                          <a:latin typeface="Calibri" pitchFamily="34" charset="0"/>
                          <a:cs typeface="Calibri" pitchFamily="34" charset="0"/>
                        </a:rPr>
                        <a:t>Kazalar</a:t>
                      </a:r>
                    </a:p>
                    <a:p>
                      <a:pPr algn="ctr"/>
                      <a:r>
                        <a:rPr lang="tr-TR" sz="1000" b="1" i="0" dirty="0" smtClean="0">
                          <a:solidFill>
                            <a:schemeClr val="bg1"/>
                          </a:solidFill>
                          <a:latin typeface="Calibri" pitchFamily="34" charset="0"/>
                          <a:cs typeface="Calibri" pitchFamily="34" charset="0"/>
                        </a:rPr>
                        <a:t>(5 Yıllık Geçmiş Kazalar)</a:t>
                      </a:r>
                      <a:endParaRPr lang="tr-TR" sz="10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1200" b="1" i="0" dirty="0" smtClean="0">
                          <a:solidFill>
                            <a:schemeClr val="bg1"/>
                          </a:solidFill>
                          <a:latin typeface="Calibri" pitchFamily="34" charset="0"/>
                          <a:cs typeface="Calibri" pitchFamily="34" charset="0"/>
                        </a:rPr>
                        <a:t>Personel </a:t>
                      </a:r>
                    </a:p>
                    <a:p>
                      <a:pPr algn="ctr"/>
                      <a:r>
                        <a:rPr lang="tr-TR" sz="1200" b="1" i="0" dirty="0" smtClean="0">
                          <a:solidFill>
                            <a:schemeClr val="bg1"/>
                          </a:solidFill>
                          <a:latin typeface="Calibri" pitchFamily="34" charset="0"/>
                          <a:cs typeface="Calibri" pitchFamily="34" charset="0"/>
                        </a:rPr>
                        <a:t>Sayısı</a:t>
                      </a:r>
                    </a:p>
                    <a:p>
                      <a:pPr algn="ctr"/>
                      <a:r>
                        <a:rPr lang="tr-TR" sz="1200" b="1" i="0" dirty="0" smtClean="0">
                          <a:solidFill>
                            <a:schemeClr val="bg1"/>
                          </a:solidFill>
                          <a:latin typeface="Calibri" pitchFamily="34" charset="0"/>
                          <a:cs typeface="Calibri" pitchFamily="34" charset="0"/>
                        </a:rPr>
                        <a:t>(Kontrol Derecesi?)</a:t>
                      </a:r>
                      <a:endParaRPr lang="tr-TR" sz="1200" b="1" i="0" dirty="0">
                        <a:solidFill>
                          <a:schemeClr val="bg1"/>
                        </a:solidFill>
                        <a:latin typeface="Calibri" pitchFamily="34" charset="0"/>
                        <a:cs typeface="Calibri" pitchFamily="34" charset="0"/>
                      </a:endParaRPr>
                    </a:p>
                  </a:txBody>
                  <a:tcPr anchor="ctr">
                    <a:solidFill>
                      <a:schemeClr val="bg2">
                        <a:lumMod val="75000"/>
                      </a:schemeClr>
                    </a:solidFill>
                  </a:tcPr>
                </a:tc>
              </a:tr>
              <a:tr h="635400">
                <a:tc>
                  <a:txBody>
                    <a:bodyPr/>
                    <a:lstStyle/>
                    <a:p>
                      <a:pPr algn="ctr"/>
                      <a:r>
                        <a:rPr lang="tr-TR" sz="1600" b="1" dirty="0" smtClean="0">
                          <a:latin typeface="Calibri" pitchFamily="34" charset="0"/>
                          <a:cs typeface="Calibri" pitchFamily="34" charset="0"/>
                        </a:rPr>
                        <a:t>FMEA</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r>
              <a:tr h="635400">
                <a:tc>
                  <a:txBody>
                    <a:bodyPr/>
                    <a:lstStyle/>
                    <a:p>
                      <a:pPr algn="ctr"/>
                      <a:r>
                        <a:rPr lang="tr-TR" sz="1600" b="1" dirty="0" smtClean="0">
                          <a:latin typeface="Calibri" pitchFamily="34" charset="0"/>
                          <a:cs typeface="Calibri" pitchFamily="34" charset="0"/>
                        </a:rPr>
                        <a:t>FİNE-KİNNEY</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r>
              <a:tr h="635400">
                <a:tc>
                  <a:txBody>
                    <a:bodyPr/>
                    <a:lstStyle/>
                    <a:p>
                      <a:pPr algn="ctr"/>
                      <a:r>
                        <a:rPr lang="tr-TR" sz="1600" b="1" dirty="0" smtClean="0">
                          <a:latin typeface="Calibri" pitchFamily="34" charset="0"/>
                          <a:cs typeface="Calibri" pitchFamily="34" charset="0"/>
                        </a:rPr>
                        <a:t>JOHN-RİDLEY</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r>
              <a:tr h="635400">
                <a:tc>
                  <a:txBody>
                    <a:bodyPr/>
                    <a:lstStyle/>
                    <a:p>
                      <a:pPr algn="ctr"/>
                      <a:r>
                        <a:rPr lang="tr-TR" sz="1600" b="1" dirty="0" smtClean="0">
                          <a:latin typeface="Calibri" pitchFamily="34" charset="0"/>
                          <a:cs typeface="Calibri" pitchFamily="34" charset="0"/>
                        </a:rPr>
                        <a:t>JSA</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r>
              <a:tr h="635400">
                <a:tc>
                  <a:txBody>
                    <a:bodyPr/>
                    <a:lstStyle/>
                    <a:p>
                      <a:pPr algn="ctr"/>
                      <a:r>
                        <a:rPr lang="tr-TR" sz="1600" b="1" dirty="0" smtClean="0">
                          <a:latin typeface="Calibri" pitchFamily="34" charset="0"/>
                          <a:cs typeface="Calibri" pitchFamily="34" charset="0"/>
                        </a:rPr>
                        <a:t>L-TİPİ</a:t>
                      </a:r>
                      <a:r>
                        <a:rPr lang="tr-TR" sz="1600" b="1" baseline="0" dirty="0" smtClean="0">
                          <a:latin typeface="Calibri" pitchFamily="34" charset="0"/>
                          <a:cs typeface="Calibri" pitchFamily="34" charset="0"/>
                        </a:rPr>
                        <a:t> MATRİS</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r>
              <a:tr h="635400">
                <a:tc>
                  <a:txBody>
                    <a:bodyPr/>
                    <a:lstStyle/>
                    <a:p>
                      <a:pPr algn="ctr"/>
                      <a:r>
                        <a:rPr lang="tr-TR" sz="1600" b="1" dirty="0" smtClean="0">
                          <a:latin typeface="Calibri" pitchFamily="34" charset="0"/>
                          <a:cs typeface="Calibri" pitchFamily="34" charset="0"/>
                        </a:rPr>
                        <a:t>X-TİPİ MATRİS</a:t>
                      </a:r>
                      <a:endParaRPr lang="tr-TR" sz="1600" b="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endParaRPr lang="tr-TR" sz="2000" b="1" dirty="0">
                        <a:latin typeface="Calibri" pitchFamily="34" charset="0"/>
                        <a:cs typeface="Calibri" pitchFamily="34" charset="0"/>
                      </a:endParaRPr>
                    </a:p>
                  </a:txBody>
                  <a:tcPr anchor="ctr">
                    <a:solidFill>
                      <a:srgbClr val="D3DFEA"/>
                    </a:solidFill>
                  </a:tcPr>
                </a:tc>
                <a:tc>
                  <a:txBody>
                    <a:bodyPr/>
                    <a:lstStyle/>
                    <a:p>
                      <a:pPr algn="ctr"/>
                      <a:r>
                        <a:rPr lang="tr-TR" sz="2000" b="1"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c>
                  <a:txBody>
                    <a:bodyPr/>
                    <a:lstStyle/>
                    <a:p>
                      <a:pPr algn="ctr"/>
                      <a:r>
                        <a:rPr lang="tr-TR" sz="2000" b="1" dirty="0" smtClean="0">
                          <a:latin typeface="Calibri" pitchFamily="34" charset="0"/>
                          <a:cs typeface="Calibri" pitchFamily="34" charset="0"/>
                        </a:rPr>
                        <a:t>√</a:t>
                      </a:r>
                      <a:endParaRPr lang="tr-TR" sz="2000" b="1" dirty="0">
                        <a:latin typeface="Calibri" pitchFamily="34" charset="0"/>
                        <a:cs typeface="Calibri" pitchFamily="34" charset="0"/>
                      </a:endParaRPr>
                    </a:p>
                  </a:txBody>
                  <a:tcPr anchor="ctr">
                    <a:solidFill>
                      <a:schemeClr val="accent1">
                        <a:lumMod val="40000"/>
                        <a:lumOff val="60000"/>
                      </a:schemeClr>
                    </a:solidFill>
                  </a:tcPr>
                </a:tc>
              </a:tr>
            </a:tbl>
          </a:graphicData>
        </a:graphic>
      </p:graphicFrame>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METOTLARIN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KULLANDIĞI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PARAMETRELER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Akış Çizelgesi: Belge 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10</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959483836"/>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METOTLARIN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DEĞERİ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FORMÜLLERİ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Akış Çizelgesi: Belge 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10</a:t>
            </a:r>
            <a:endParaRPr lang="tr-TR" sz="2000" b="1" dirty="0">
              <a:solidFill>
                <a:srgbClr val="FFFFFF"/>
              </a:solidFill>
              <a:latin typeface="Calibri" pitchFamily="34" charset="0"/>
            </a:endParaRPr>
          </a:p>
        </p:txBody>
      </p:sp>
      <p:graphicFrame>
        <p:nvGraphicFramePr>
          <p:cNvPr id="8" name="Tablo 7"/>
          <p:cNvGraphicFramePr>
            <a:graphicFrameLocks noGrp="1"/>
          </p:cNvGraphicFramePr>
          <p:nvPr>
            <p:extLst>
              <p:ext uri="{D42A27DB-BD31-4B8C-83A1-F6EECF244321}">
                <p14:modId xmlns:p14="http://schemas.microsoft.com/office/powerpoint/2010/main" val="3239239411"/>
              </p:ext>
            </p:extLst>
          </p:nvPr>
        </p:nvGraphicFramePr>
        <p:xfrm>
          <a:off x="114301" y="1041399"/>
          <a:ext cx="8896349" cy="5221223"/>
        </p:xfrm>
        <a:graphic>
          <a:graphicData uri="http://schemas.openxmlformats.org/drawingml/2006/table">
            <a:tbl>
              <a:tblPr firstRow="1" bandRow="1">
                <a:tableStyleId>{C4B1156A-380E-4F78-BDF5-A606A8083BF9}</a:tableStyleId>
              </a:tblPr>
              <a:tblGrid>
                <a:gridCol w="1721358"/>
                <a:gridCol w="814705"/>
                <a:gridCol w="6360286"/>
              </a:tblGrid>
              <a:tr h="763685">
                <a:tc>
                  <a:txBody>
                    <a:bodyPr/>
                    <a:lstStyle/>
                    <a:p>
                      <a:pPr algn="ctr"/>
                      <a:r>
                        <a:rPr lang="tr-TR" sz="2400" b="1" i="0" dirty="0" smtClean="0">
                          <a:solidFill>
                            <a:schemeClr val="bg1"/>
                          </a:solidFill>
                          <a:latin typeface="Calibri" pitchFamily="34" charset="0"/>
                          <a:cs typeface="Calibri" pitchFamily="34" charset="0"/>
                        </a:rPr>
                        <a:t>METODLAR</a:t>
                      </a:r>
                      <a:endParaRPr lang="tr-TR" sz="24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2400" b="1" i="0" dirty="0" smtClean="0">
                          <a:solidFill>
                            <a:schemeClr val="bg1"/>
                          </a:solidFill>
                          <a:latin typeface="Calibri" pitchFamily="34" charset="0"/>
                          <a:cs typeface="Calibri" pitchFamily="34" charset="0"/>
                        </a:rPr>
                        <a:t>RİSK</a:t>
                      </a:r>
                      <a:endParaRPr lang="tr-TR" sz="2400" b="1" i="0"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2400" b="1" i="0" dirty="0" smtClean="0">
                          <a:solidFill>
                            <a:schemeClr val="bg1"/>
                          </a:solidFill>
                          <a:latin typeface="Calibri" pitchFamily="34" charset="0"/>
                          <a:cs typeface="Calibri" pitchFamily="34" charset="0"/>
                        </a:rPr>
                        <a:t>R</a:t>
                      </a:r>
                      <a:r>
                        <a:rPr lang="tr-TR" sz="2400" b="1" i="0" baseline="0" dirty="0" smtClean="0">
                          <a:solidFill>
                            <a:schemeClr val="bg1"/>
                          </a:solidFill>
                          <a:latin typeface="Calibri" pitchFamily="34" charset="0"/>
                          <a:cs typeface="Calibri" pitchFamily="34" charset="0"/>
                        </a:rPr>
                        <a:t>İSK DEĞERİNİ HESAPLAMA FORMÜLLERİ</a:t>
                      </a:r>
                      <a:endParaRPr lang="tr-TR" sz="2400" b="1" i="0" dirty="0">
                        <a:solidFill>
                          <a:schemeClr val="bg1"/>
                        </a:solidFill>
                        <a:latin typeface="Calibri" pitchFamily="34" charset="0"/>
                        <a:cs typeface="Calibri" pitchFamily="34" charset="0"/>
                      </a:endParaRPr>
                    </a:p>
                  </a:txBody>
                  <a:tcPr anchor="ctr">
                    <a:solidFill>
                      <a:schemeClr val="bg2">
                        <a:lumMod val="75000"/>
                      </a:schemeClr>
                    </a:solidFill>
                  </a:tcPr>
                </a:tc>
              </a:tr>
              <a:tr h="739512">
                <a:tc>
                  <a:txBody>
                    <a:bodyPr/>
                    <a:lstStyle/>
                    <a:p>
                      <a:pPr algn="l"/>
                      <a:r>
                        <a:rPr lang="tr-TR" sz="2000" b="1" i="1" kern="1200" dirty="0" smtClean="0">
                          <a:solidFill>
                            <a:schemeClr val="dk1"/>
                          </a:solidFill>
                          <a:latin typeface="Calibri" pitchFamily="34" charset="0"/>
                          <a:ea typeface="+mn-ea"/>
                          <a:cs typeface="Calibri" pitchFamily="34" charset="0"/>
                        </a:rPr>
                        <a:t>FMEA</a:t>
                      </a:r>
                    </a:p>
                  </a:txBody>
                  <a:tcPr anchor="ctr">
                    <a:solidFill>
                      <a:schemeClr val="bg2">
                        <a:lumMod val="20000"/>
                        <a:lumOff val="80000"/>
                      </a:schemeClr>
                    </a:solidFill>
                  </a:tcPr>
                </a:tc>
                <a:tc>
                  <a:txBody>
                    <a:bodyPr/>
                    <a:lstStyle/>
                    <a:p>
                      <a:pPr algn="ctr"/>
                      <a:r>
                        <a:rPr lang="tr-TR" sz="2000" b="1" i="1" kern="1200" dirty="0" smtClean="0">
                          <a:solidFill>
                            <a:schemeClr val="dk1"/>
                          </a:solidFill>
                          <a:latin typeface="Calibri" pitchFamily="34" charset="0"/>
                          <a:ea typeface="+mn-ea"/>
                          <a:cs typeface="Calibri" pitchFamily="34" charset="0"/>
                        </a:rPr>
                        <a:t>RÖS</a:t>
                      </a:r>
                      <a:endParaRPr lang="tr-TR" sz="2000" b="1" i="1" kern="1200" dirty="0">
                        <a:solidFill>
                          <a:schemeClr val="dk1"/>
                        </a:solidFill>
                        <a:latin typeface="Calibri" pitchFamily="34" charset="0"/>
                        <a:ea typeface="+mn-ea"/>
                        <a:cs typeface="Calibri" pitchFamily="34" charset="0"/>
                      </a:endParaRPr>
                    </a:p>
                  </a:txBody>
                  <a:tcPr anchor="ctr">
                    <a:solidFill>
                      <a:schemeClr val="bg2">
                        <a:lumMod val="20000"/>
                        <a:lumOff val="80000"/>
                      </a:schemeClr>
                    </a:solidFill>
                  </a:tcPr>
                </a:tc>
                <a:tc>
                  <a:txBody>
                    <a:bodyPr/>
                    <a:lstStyle/>
                    <a:p>
                      <a:pPr algn="l"/>
                      <a:r>
                        <a:rPr lang="tr-TR" sz="2000" b="0" i="1" kern="1200" dirty="0" smtClean="0">
                          <a:solidFill>
                            <a:schemeClr val="dk1"/>
                          </a:solidFill>
                          <a:latin typeface="Calibri" pitchFamily="34" charset="0"/>
                          <a:ea typeface="+mn-ea"/>
                          <a:cs typeface="Calibri" pitchFamily="34" charset="0"/>
                        </a:rPr>
                        <a:t>Olasılık</a:t>
                      </a:r>
                      <a:r>
                        <a:rPr lang="tr-TR" sz="2000" b="0" i="1" kern="1200" baseline="0" dirty="0" smtClean="0">
                          <a:solidFill>
                            <a:schemeClr val="dk1"/>
                          </a:solidFill>
                          <a:latin typeface="Calibri" pitchFamily="34" charset="0"/>
                          <a:ea typeface="+mn-ea"/>
                          <a:cs typeface="Calibri" pitchFamily="34" charset="0"/>
                        </a:rPr>
                        <a:t> x Şiddet x </a:t>
                      </a:r>
                      <a:r>
                        <a:rPr lang="tr-TR" sz="2000" b="0" i="1" kern="1200" baseline="0" dirty="0" err="1" smtClean="0">
                          <a:solidFill>
                            <a:schemeClr val="dk1"/>
                          </a:solidFill>
                          <a:latin typeface="Calibri" pitchFamily="34" charset="0"/>
                          <a:ea typeface="+mn-ea"/>
                          <a:cs typeface="Calibri" pitchFamily="34" charset="0"/>
                        </a:rPr>
                        <a:t>Farkedilebilirlik</a:t>
                      </a:r>
                      <a:endParaRPr lang="tr-TR" sz="2000" b="0" i="1" kern="1200" dirty="0">
                        <a:solidFill>
                          <a:schemeClr val="dk1"/>
                        </a:solidFill>
                        <a:latin typeface="Calibri" pitchFamily="34" charset="0"/>
                        <a:ea typeface="+mn-ea"/>
                        <a:cs typeface="Calibri" pitchFamily="34" charset="0"/>
                      </a:endParaRPr>
                    </a:p>
                  </a:txBody>
                  <a:tcPr anchor="ctr">
                    <a:solidFill>
                      <a:schemeClr val="bg2">
                        <a:lumMod val="20000"/>
                        <a:lumOff val="80000"/>
                      </a:schemeClr>
                    </a:solidFill>
                  </a:tcPr>
                </a:tc>
              </a:tr>
              <a:tr h="739512">
                <a:tc>
                  <a:txBody>
                    <a:bodyPr/>
                    <a:lstStyle/>
                    <a:p>
                      <a:pPr algn="l"/>
                      <a:r>
                        <a:rPr lang="tr-TR" sz="2000" b="1" i="1" dirty="0" smtClean="0">
                          <a:latin typeface="Calibri" pitchFamily="34" charset="0"/>
                          <a:cs typeface="Calibri" pitchFamily="34" charset="0"/>
                        </a:rPr>
                        <a:t>FİNE-KİNNEY</a:t>
                      </a:r>
                    </a:p>
                  </a:txBody>
                  <a:tcPr anchor="ctr">
                    <a:solidFill>
                      <a:schemeClr val="bg2">
                        <a:lumMod val="20000"/>
                        <a:lumOff val="80000"/>
                      </a:schemeClr>
                    </a:solidFill>
                  </a:tcPr>
                </a:tc>
                <a:tc>
                  <a:txBody>
                    <a:bodyPr/>
                    <a:lstStyle/>
                    <a:p>
                      <a:pPr algn="ctr"/>
                      <a:r>
                        <a:rPr lang="tr-TR" sz="2000" b="1" i="1" dirty="0" smtClean="0">
                          <a:latin typeface="Calibri" pitchFamily="34" charset="0"/>
                          <a:cs typeface="Calibri" pitchFamily="34" charset="0"/>
                        </a:rPr>
                        <a:t>RD</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l"/>
                      <a:r>
                        <a:rPr lang="tr-TR" sz="2000" b="0" i="1" dirty="0" smtClean="0">
                          <a:latin typeface="Calibri" pitchFamily="34" charset="0"/>
                          <a:cs typeface="Calibri" pitchFamily="34" charset="0"/>
                        </a:rPr>
                        <a:t>Olasılık x Şiddet x Frekans</a:t>
                      </a:r>
                      <a:endParaRPr lang="tr-TR" sz="2000" b="0" i="1" dirty="0">
                        <a:latin typeface="Calibri" pitchFamily="34" charset="0"/>
                        <a:cs typeface="Calibri" pitchFamily="34" charset="0"/>
                      </a:endParaRPr>
                    </a:p>
                  </a:txBody>
                  <a:tcPr anchor="ctr">
                    <a:solidFill>
                      <a:schemeClr val="bg2">
                        <a:lumMod val="20000"/>
                        <a:lumOff val="80000"/>
                      </a:schemeClr>
                    </a:solidFill>
                  </a:tcPr>
                </a:tc>
              </a:tr>
              <a:tr h="739512">
                <a:tc>
                  <a:txBody>
                    <a:bodyPr/>
                    <a:lstStyle/>
                    <a:p>
                      <a:pPr algn="l"/>
                      <a:r>
                        <a:rPr lang="tr-TR" sz="2000" b="1" i="1" dirty="0" smtClean="0">
                          <a:latin typeface="Calibri" pitchFamily="34" charset="0"/>
                          <a:cs typeface="Calibri" pitchFamily="34" charset="0"/>
                        </a:rPr>
                        <a:t>JOHN-RİDLEY</a:t>
                      </a:r>
                    </a:p>
                  </a:txBody>
                  <a:tcPr anchor="ctr">
                    <a:solidFill>
                      <a:schemeClr val="bg2">
                        <a:lumMod val="20000"/>
                        <a:lumOff val="80000"/>
                      </a:schemeClr>
                    </a:solidFill>
                  </a:tcPr>
                </a:tc>
                <a:tc>
                  <a:txBody>
                    <a:bodyPr/>
                    <a:lstStyle/>
                    <a:p>
                      <a:pPr algn="ctr"/>
                      <a:r>
                        <a:rPr lang="tr-TR" sz="2000" b="1" i="1" dirty="0" smtClean="0">
                          <a:latin typeface="Calibri" pitchFamily="34" charset="0"/>
                          <a:cs typeface="Calibri" pitchFamily="34" charset="0"/>
                        </a:rPr>
                        <a:t>RD</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1" dirty="0" smtClean="0">
                          <a:latin typeface="Calibri" pitchFamily="34" charset="0"/>
                          <a:cs typeface="Calibri" pitchFamily="34" charset="0"/>
                        </a:rPr>
                        <a:t>Frekans x (Olasılık + Potansiyel Kayıp)</a:t>
                      </a:r>
                    </a:p>
                  </a:txBody>
                  <a:tcPr anchor="ctr">
                    <a:solidFill>
                      <a:schemeClr val="bg2">
                        <a:lumMod val="20000"/>
                        <a:lumOff val="80000"/>
                      </a:schemeClr>
                    </a:solidFill>
                  </a:tcPr>
                </a:tc>
              </a:tr>
              <a:tr h="739512">
                <a:tc>
                  <a:txBody>
                    <a:bodyPr/>
                    <a:lstStyle/>
                    <a:p>
                      <a:pPr algn="l"/>
                      <a:r>
                        <a:rPr lang="tr-TR" sz="2000" b="1" i="1" dirty="0" smtClean="0">
                          <a:latin typeface="Calibri" pitchFamily="34" charset="0"/>
                          <a:cs typeface="Calibri" pitchFamily="34" charset="0"/>
                        </a:rPr>
                        <a:t>JSA</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i="1" dirty="0" smtClean="0">
                          <a:latin typeface="Calibri" pitchFamily="34" charset="0"/>
                          <a:cs typeface="Calibri" pitchFamily="34" charset="0"/>
                        </a:rPr>
                        <a:t>RD</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l"/>
                      <a:r>
                        <a:rPr lang="tr-TR" sz="2000" b="0" i="1" dirty="0" smtClean="0">
                          <a:latin typeface="Calibri" pitchFamily="34" charset="0"/>
                          <a:cs typeface="Calibri" pitchFamily="34" charset="0"/>
                        </a:rPr>
                        <a:t>Olasılık x Şiddet</a:t>
                      </a:r>
                      <a:endParaRPr lang="tr-TR" sz="2000" b="0" i="1" dirty="0">
                        <a:latin typeface="Calibri" pitchFamily="34" charset="0"/>
                        <a:cs typeface="Calibri" pitchFamily="34" charset="0"/>
                      </a:endParaRPr>
                    </a:p>
                  </a:txBody>
                  <a:tcPr anchor="ctr">
                    <a:solidFill>
                      <a:schemeClr val="bg2">
                        <a:lumMod val="20000"/>
                        <a:lumOff val="80000"/>
                      </a:schemeClr>
                    </a:solidFill>
                  </a:tcPr>
                </a:tc>
              </a:tr>
              <a:tr h="739512">
                <a:tc>
                  <a:txBody>
                    <a:bodyPr/>
                    <a:lstStyle/>
                    <a:p>
                      <a:pPr algn="l"/>
                      <a:r>
                        <a:rPr lang="tr-TR" sz="2000" b="1" i="1" dirty="0" smtClean="0">
                          <a:latin typeface="Calibri" pitchFamily="34" charset="0"/>
                          <a:cs typeface="Calibri" pitchFamily="34" charset="0"/>
                        </a:rPr>
                        <a:t>L-TİPİ </a:t>
                      </a:r>
                      <a:r>
                        <a:rPr lang="tr-TR" sz="2000" b="1" i="1" baseline="0" dirty="0" smtClean="0">
                          <a:latin typeface="Calibri" pitchFamily="34" charset="0"/>
                          <a:cs typeface="Calibri" pitchFamily="34" charset="0"/>
                        </a:rPr>
                        <a:t>MATRİS</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i="1" dirty="0" smtClean="0">
                          <a:latin typeface="Calibri" pitchFamily="34" charset="0"/>
                          <a:cs typeface="Calibri" pitchFamily="34" charset="0"/>
                        </a:rPr>
                        <a:t>RD</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l"/>
                      <a:r>
                        <a:rPr lang="tr-TR" sz="2000" b="0" i="1" dirty="0" smtClean="0">
                          <a:latin typeface="Calibri" pitchFamily="34" charset="0"/>
                          <a:cs typeface="Calibri" pitchFamily="34" charset="0"/>
                        </a:rPr>
                        <a:t>Olasılık </a:t>
                      </a:r>
                      <a:r>
                        <a:rPr lang="tr-TR" sz="2000" b="0" i="1" smtClean="0">
                          <a:latin typeface="Calibri" pitchFamily="34" charset="0"/>
                          <a:cs typeface="Calibri" pitchFamily="34" charset="0"/>
                        </a:rPr>
                        <a:t>x Şiddet</a:t>
                      </a:r>
                      <a:endParaRPr lang="tr-TR" sz="2000" b="0" i="1" dirty="0">
                        <a:latin typeface="Calibri" pitchFamily="34" charset="0"/>
                        <a:cs typeface="Calibri" pitchFamily="34" charset="0"/>
                      </a:endParaRPr>
                    </a:p>
                  </a:txBody>
                  <a:tcPr anchor="ctr">
                    <a:solidFill>
                      <a:schemeClr val="bg2">
                        <a:lumMod val="20000"/>
                        <a:lumOff val="80000"/>
                      </a:schemeClr>
                    </a:solidFill>
                  </a:tcPr>
                </a:tc>
              </a:tr>
              <a:tr h="759978">
                <a:tc>
                  <a:txBody>
                    <a:bodyPr/>
                    <a:lstStyle/>
                    <a:p>
                      <a:pPr algn="l"/>
                      <a:r>
                        <a:rPr lang="tr-TR" sz="2000" b="1" i="1" dirty="0" smtClean="0">
                          <a:latin typeface="Calibri" pitchFamily="34" charset="0"/>
                          <a:cs typeface="Calibri" pitchFamily="34" charset="0"/>
                        </a:rPr>
                        <a:t>X-TİPİ MATRİS</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algn="ctr"/>
                      <a:r>
                        <a:rPr lang="tr-TR" sz="2000" b="1" i="1" dirty="0" smtClean="0">
                          <a:latin typeface="Calibri" pitchFamily="34" charset="0"/>
                          <a:cs typeface="Calibri" pitchFamily="34" charset="0"/>
                        </a:rPr>
                        <a:t>RD</a:t>
                      </a:r>
                      <a:endParaRPr lang="tr-TR" sz="2000" b="1" i="1" dirty="0">
                        <a:latin typeface="Calibri" pitchFamily="34" charset="0"/>
                        <a:cs typeface="Calibri" pitchFamily="34" charset="0"/>
                      </a:endParaRPr>
                    </a:p>
                  </a:txBody>
                  <a:tcPr anchor="ct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b="0" i="1" dirty="0" smtClean="0">
                          <a:latin typeface="Calibri" pitchFamily="34" charset="0"/>
                          <a:cs typeface="Calibri" pitchFamily="34" charset="0"/>
                        </a:rPr>
                        <a:t>(Şiddet x Olasılık=</a:t>
                      </a:r>
                      <a:r>
                        <a:rPr lang="tr-TR" sz="2000" b="1" i="1" dirty="0" smtClean="0">
                          <a:latin typeface="Calibri" pitchFamily="34" charset="0"/>
                          <a:cs typeface="Calibri" pitchFamily="34" charset="0"/>
                        </a:rPr>
                        <a:t>A</a:t>
                      </a:r>
                      <a:r>
                        <a:rPr lang="tr-TR" sz="2000" b="0" i="1" dirty="0" smtClean="0">
                          <a:latin typeface="Calibri" pitchFamily="34" charset="0"/>
                          <a:cs typeface="Calibri" pitchFamily="34" charset="0"/>
                        </a:rPr>
                        <a:t>) +</a:t>
                      </a:r>
                      <a:r>
                        <a:rPr lang="tr-TR" sz="2000" b="0" i="1" baseline="0" dirty="0" smtClean="0">
                          <a:latin typeface="Calibri" pitchFamily="34" charset="0"/>
                          <a:cs typeface="Calibri" pitchFamily="34" charset="0"/>
                        </a:rPr>
                        <a:t> (Olasılık x</a:t>
                      </a:r>
                      <a:r>
                        <a:rPr lang="tr-TR" sz="2000" b="0" i="1" dirty="0" smtClean="0">
                          <a:latin typeface="Calibri" pitchFamily="34" charset="0"/>
                          <a:cs typeface="Calibri" pitchFamily="34" charset="0"/>
                        </a:rPr>
                        <a:t> 5 Yıllık Kazalar=</a:t>
                      </a:r>
                      <a:r>
                        <a:rPr lang="tr-TR" sz="2000" b="1" i="1" dirty="0" smtClean="0">
                          <a:latin typeface="Calibri" pitchFamily="34" charset="0"/>
                          <a:cs typeface="Calibri" pitchFamily="34" charset="0"/>
                        </a:rPr>
                        <a:t>B</a:t>
                      </a:r>
                      <a:r>
                        <a:rPr lang="tr-TR" sz="2000" b="0" i="1" dirty="0" smtClean="0">
                          <a:latin typeface="Calibri" pitchFamily="34" charset="0"/>
                          <a:cs typeface="Calibri" pitchFamily="34" charset="0"/>
                        </a:rPr>
                        <a:t>) + (5</a:t>
                      </a:r>
                      <a:r>
                        <a:rPr lang="tr-TR" sz="2000" b="0" i="1" baseline="0" dirty="0" smtClean="0">
                          <a:latin typeface="Calibri" pitchFamily="34" charset="0"/>
                          <a:cs typeface="Calibri" pitchFamily="34" charset="0"/>
                        </a:rPr>
                        <a:t> Yıllık Kazalar</a:t>
                      </a:r>
                      <a:r>
                        <a:rPr lang="tr-TR" sz="2000" b="0" i="1" dirty="0" smtClean="0">
                          <a:latin typeface="Calibri" pitchFamily="34" charset="0"/>
                          <a:cs typeface="Calibri" pitchFamily="34" charset="0"/>
                        </a:rPr>
                        <a:t> x Personel Sayısı=</a:t>
                      </a:r>
                      <a:r>
                        <a:rPr lang="tr-TR" sz="2000" b="1" i="1" dirty="0" smtClean="0">
                          <a:latin typeface="Calibri" pitchFamily="34" charset="0"/>
                          <a:cs typeface="Calibri" pitchFamily="34" charset="0"/>
                        </a:rPr>
                        <a:t>C</a:t>
                      </a:r>
                      <a:r>
                        <a:rPr lang="tr-TR" sz="2000" b="0" i="1" dirty="0" smtClean="0">
                          <a:latin typeface="Calibri" pitchFamily="34" charset="0"/>
                          <a:cs typeface="Calibri" pitchFamily="34" charset="0"/>
                        </a:rPr>
                        <a:t>) + (Şiddet x Personel Sayısı=</a:t>
                      </a:r>
                      <a:r>
                        <a:rPr lang="tr-TR" sz="2000" b="1" i="1" dirty="0" smtClean="0">
                          <a:latin typeface="Calibri" pitchFamily="34" charset="0"/>
                          <a:cs typeface="Calibri" pitchFamily="34" charset="0"/>
                        </a:rPr>
                        <a:t>D</a:t>
                      </a:r>
                      <a:r>
                        <a:rPr lang="tr-TR" sz="2000" b="0" i="1" dirty="0" smtClean="0">
                          <a:latin typeface="Calibri" pitchFamily="34" charset="0"/>
                          <a:cs typeface="Calibri" pitchFamily="34" charset="0"/>
                        </a:rPr>
                        <a:t>)</a:t>
                      </a:r>
                    </a:p>
                  </a:txBody>
                  <a:tcPr anchor="ctr">
                    <a:solidFill>
                      <a:schemeClr val="bg2">
                        <a:lumMod val="20000"/>
                        <a:lumOff val="80000"/>
                      </a:schemeClr>
                    </a:solidFill>
                  </a:tcPr>
                </a:tc>
              </a:tr>
            </a:tbl>
          </a:graphicData>
        </a:graphic>
      </p:graphicFrame>
    </p:spTree>
    <p:extLst>
      <p:ext uri="{BB962C8B-B14F-4D97-AF65-F5344CB8AC3E}">
        <p14:creationId xmlns:p14="http://schemas.microsoft.com/office/powerpoint/2010/main" val="20444210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Failure </a:t>
            </a: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Mode and Effects </a:t>
            </a: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it-IT" sz="3200" noProof="1">
                <a:solidFill>
                  <a:srgbClr val="575757"/>
                </a:solidFill>
                <a:effectLst>
                  <a:innerShdw blurRad="63500" dist="50800" dir="8100000">
                    <a:prstClr val="black">
                      <a:alpha val="50000"/>
                    </a:prstClr>
                  </a:innerShdw>
                </a:effectLst>
                <a:latin typeface="Calibri" pitchFamily="34" charset="0"/>
                <a:cs typeface="Calibri" pitchFamily="34" charset="0"/>
              </a:rPr>
              <a:t>Olası Hata Türleri ve Etkileri </a:t>
            </a:r>
            <a:r>
              <a:rPr lang="it-IT"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Analizi</a:t>
            </a:r>
            <a:endParaRPr lang="it-IT"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1</a:t>
            </a:r>
            <a:endParaRPr lang="tr-TR" sz="9600" b="1" dirty="0">
              <a:solidFill>
                <a:srgbClr val="000000"/>
              </a:solidFill>
              <a:latin typeface="Cambria" pitchFamily="18" charset="0"/>
            </a:endParaRPr>
          </a:p>
        </p:txBody>
      </p:sp>
      <p:sp>
        <p:nvSpPr>
          <p:cNvPr id="2" name="Dikdörtgen 1"/>
          <p:cNvSpPr/>
          <p:nvPr/>
        </p:nvSpPr>
        <p:spPr>
          <a:xfrm>
            <a:off x="900008" y="3756780"/>
            <a:ext cx="7363042" cy="1569660"/>
          </a:xfrm>
          <a:prstGeom prst="rect">
            <a:avLst/>
          </a:prstGeom>
        </p:spPr>
        <p:txBody>
          <a:bodyPr wrap="none">
            <a:spAutoFit/>
          </a:bodyPr>
          <a:lstStyle/>
          <a:p>
            <a:pPr marL="36000" algn="ctr"/>
            <a:r>
              <a:rPr lang="tr-TR" sz="9600" b="1" noProof="1" smtClean="0">
                <a:solidFill>
                  <a:srgbClr val="000000"/>
                </a:solidFill>
                <a:effectLst>
                  <a:outerShdw blurRad="38100" dist="38100" dir="2700000" algn="tl">
                    <a:srgbClr val="000000">
                      <a:alpha val="43137"/>
                    </a:srgbClr>
                  </a:outerShdw>
                </a:effectLst>
                <a:latin typeface="Calibri" pitchFamily="34" charset="0"/>
                <a:cs typeface="Calibri" pitchFamily="34" charset="0"/>
              </a:rPr>
              <a:t>FMEA – HTEA</a:t>
            </a:r>
            <a:endPar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21716666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FNEA ÇEŞİTLERİ</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42900" indent="-252000">
              <a:spcAft>
                <a:spcPts val="0"/>
              </a:spcAft>
              <a:buClr>
                <a:srgbClr val="292929"/>
              </a:buClr>
              <a:buFont typeface="Wingdings" panose="05000000000000000000" pitchFamily="2" charset="2"/>
              <a:buChar char="§"/>
              <a:defRPr/>
            </a:pPr>
            <a:endParaRPr lang="tr-TR" sz="600" i="1" dirty="0" smtClean="0">
              <a:solidFill>
                <a:srgbClr val="000000"/>
              </a:solidFill>
              <a:latin typeface="Calibri" pitchFamily="34" charset="0"/>
              <a:cs typeface="Calibri" pitchFamily="34" charset="0"/>
            </a:endParaRPr>
          </a:p>
          <a:p>
            <a:pPr marL="800100" lvl="1" indent="-252000">
              <a:spcAft>
                <a:spcPts val="0"/>
              </a:spcAft>
              <a:buClr>
                <a:srgbClr val="292929"/>
              </a:buClr>
              <a:buFont typeface="Wingdings" panose="05000000000000000000" pitchFamily="2" charset="2"/>
              <a:buChar char="§"/>
              <a:defRPr/>
            </a:pPr>
            <a:r>
              <a:rPr lang="tr-TR" sz="2000" b="1" i="1" dirty="0" smtClean="0">
                <a:solidFill>
                  <a:srgbClr val="C00000"/>
                </a:solidFill>
                <a:latin typeface="Calibri" pitchFamily="34" charset="0"/>
                <a:cs typeface="Calibri" pitchFamily="34" charset="0"/>
              </a:rPr>
              <a:t>Sistem</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FMEA (HTEA)</a:t>
            </a:r>
          </a:p>
          <a:p>
            <a:pPr marL="800100" lvl="1" indent="-252000">
              <a:spcAft>
                <a:spcPts val="0"/>
              </a:spcAft>
              <a:buClr>
                <a:srgbClr val="292929"/>
              </a:buClr>
              <a:buFont typeface="Wingdings" panose="05000000000000000000" pitchFamily="2" charset="2"/>
              <a:buChar char="§"/>
              <a:defRPr/>
            </a:pPr>
            <a:r>
              <a:rPr lang="tr-TR" sz="2000" b="1" i="1" dirty="0">
                <a:solidFill>
                  <a:srgbClr val="C00000"/>
                </a:solidFill>
                <a:latin typeface="Calibri" pitchFamily="34" charset="0"/>
                <a:cs typeface="Calibri" pitchFamily="34" charset="0"/>
              </a:rPr>
              <a:t>Tasarım</a:t>
            </a:r>
            <a:r>
              <a:rPr lang="tr-TR" sz="2000" b="1" i="1" dirty="0">
                <a:solidFill>
                  <a:srgbClr val="000000"/>
                </a:solidFill>
                <a:latin typeface="Calibri" pitchFamily="34" charset="0"/>
                <a:cs typeface="Calibri" pitchFamily="34" charset="0"/>
              </a:rPr>
              <a:t> FMEA (HTEA)</a:t>
            </a:r>
          </a:p>
          <a:p>
            <a:pPr marL="800100" lvl="1" indent="-252000">
              <a:spcAft>
                <a:spcPts val="0"/>
              </a:spcAft>
              <a:buClr>
                <a:srgbClr val="292929"/>
              </a:buClr>
              <a:buFont typeface="Wingdings" panose="05000000000000000000" pitchFamily="2" charset="2"/>
              <a:buChar char="§"/>
              <a:defRPr/>
            </a:pPr>
            <a:r>
              <a:rPr lang="tr-TR" sz="2000" b="1" i="1" dirty="0">
                <a:solidFill>
                  <a:srgbClr val="C00000"/>
                </a:solidFill>
                <a:latin typeface="Calibri" pitchFamily="34" charset="0"/>
                <a:cs typeface="Calibri" pitchFamily="34" charset="0"/>
              </a:rPr>
              <a:t>Proses</a:t>
            </a:r>
            <a:r>
              <a:rPr lang="tr-TR" sz="2000" b="1" i="1" dirty="0">
                <a:solidFill>
                  <a:srgbClr val="000000"/>
                </a:solidFill>
                <a:latin typeface="Calibri" pitchFamily="34" charset="0"/>
                <a:cs typeface="Calibri" pitchFamily="34" charset="0"/>
              </a:rPr>
              <a:t> FMEA (HTEA)</a:t>
            </a:r>
          </a:p>
          <a:p>
            <a:pPr marL="800100" lvl="1" indent="-252000">
              <a:spcAft>
                <a:spcPts val="0"/>
              </a:spcAft>
              <a:buClr>
                <a:srgbClr val="292929"/>
              </a:buClr>
              <a:buFont typeface="Wingdings" panose="05000000000000000000" pitchFamily="2" charset="2"/>
              <a:buChar char="§"/>
              <a:defRPr/>
            </a:pPr>
            <a:r>
              <a:rPr lang="tr-TR" sz="2000" b="1" i="1" dirty="0">
                <a:solidFill>
                  <a:srgbClr val="C00000"/>
                </a:solidFill>
                <a:latin typeface="Calibri" pitchFamily="34" charset="0"/>
                <a:cs typeface="Calibri" pitchFamily="34" charset="0"/>
              </a:rPr>
              <a:t>Servis</a:t>
            </a:r>
            <a:r>
              <a:rPr lang="tr-TR" sz="2000" b="1" i="1" dirty="0">
                <a:solidFill>
                  <a:srgbClr val="000000"/>
                </a:solidFill>
                <a:latin typeface="Calibri" pitchFamily="34" charset="0"/>
                <a:cs typeface="Calibri" pitchFamily="34" charset="0"/>
              </a:rPr>
              <a:t> FMEA (HTEA</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FMEA -HTEA</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
        <p:nvSpPr>
          <p:cNvPr id="19" name="AutoShape 5"/>
          <p:cNvSpPr>
            <a:spLocks noChangeArrowheads="1"/>
          </p:cNvSpPr>
          <p:nvPr/>
        </p:nvSpPr>
        <p:spPr bwMode="auto">
          <a:xfrm>
            <a:off x="4588669" y="5462742"/>
            <a:ext cx="647370"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pPr algn="ctr"/>
            <a:r>
              <a:rPr lang="tr-TR" altLang="zh-CN" sz="1200" i="1" dirty="0" smtClean="0">
                <a:solidFill>
                  <a:srgbClr val="000000"/>
                </a:solidFill>
                <a:latin typeface="Calibri" panose="020F0502020204030204" pitchFamily="34" charset="0"/>
                <a:cs typeface="Calibri" pitchFamily="34" charset="0"/>
              </a:rPr>
              <a:t>Değil</a:t>
            </a:r>
          </a:p>
        </p:txBody>
      </p:sp>
      <p:sp>
        <p:nvSpPr>
          <p:cNvPr id="20" name="AutoShape 5"/>
          <p:cNvSpPr>
            <a:spLocks noChangeArrowheads="1"/>
          </p:cNvSpPr>
          <p:nvPr/>
        </p:nvSpPr>
        <p:spPr bwMode="auto">
          <a:xfrm>
            <a:off x="5167641" y="5462742"/>
            <a:ext cx="1294741"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pPr algn="ctr"/>
            <a:r>
              <a:rPr lang="tr-TR" altLang="zh-CN" sz="1200" i="1" dirty="0">
                <a:solidFill>
                  <a:srgbClr val="000000"/>
                </a:solidFill>
                <a:latin typeface="Calibri" panose="020F0502020204030204" pitchFamily="34" charset="0"/>
                <a:cs typeface="Calibri" pitchFamily="34" charset="0"/>
              </a:rPr>
              <a:t>Kalite </a:t>
            </a:r>
            <a:r>
              <a:rPr lang="tr-TR" altLang="zh-CN" sz="1200" i="1" dirty="0" smtClean="0">
                <a:solidFill>
                  <a:srgbClr val="000000"/>
                </a:solidFill>
                <a:latin typeface="Calibri" panose="020F0502020204030204" pitchFamily="34" charset="0"/>
                <a:cs typeface="Calibri" pitchFamily="34" charset="0"/>
              </a:rPr>
              <a:t>HTEA</a:t>
            </a:r>
          </a:p>
        </p:txBody>
      </p:sp>
    </p:spTree>
    <p:extLst>
      <p:ext uri="{BB962C8B-B14F-4D97-AF65-F5344CB8AC3E}">
        <p14:creationId xmlns:p14="http://schemas.microsoft.com/office/powerpoint/2010/main" val="1856456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P spid="2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DEĞERİ VE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İŞLEMLER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 FMEA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4052387458"/>
              </p:ext>
            </p:extLst>
          </p:nvPr>
        </p:nvGraphicFramePr>
        <p:xfrm>
          <a:off x="114682" y="970126"/>
          <a:ext cx="2081848" cy="817397"/>
        </p:xfrm>
        <a:graphic>
          <a:graphicData uri="http://schemas.openxmlformats.org/drawingml/2006/table">
            <a:tbl>
              <a:tblPr firstRow="1" bandRow="1">
                <a:tableStyleId>{5C22544A-7EE6-4342-B048-85BDC9FD1C3A}</a:tableStyleId>
              </a:tblPr>
              <a:tblGrid>
                <a:gridCol w="1732280"/>
                <a:gridCol w="349568"/>
              </a:tblGrid>
              <a:tr h="817397">
                <a:tc>
                  <a:txBody>
                    <a:bodyPr/>
                    <a:lstStyle/>
                    <a:p>
                      <a:pPr algn="ctr"/>
                      <a:r>
                        <a:rPr lang="tr-TR" sz="2000" dirty="0" smtClean="0">
                          <a:latin typeface="Calibri" pitchFamily="34" charset="0"/>
                          <a:cs typeface="Calibri" pitchFamily="34" charset="0"/>
                        </a:rPr>
                        <a:t>RÖS</a:t>
                      </a:r>
                      <a:r>
                        <a:rPr lang="tr-TR" sz="2000" baseline="0" dirty="0" smtClean="0">
                          <a:latin typeface="Calibri" pitchFamily="34" charset="0"/>
                          <a:cs typeface="Calibri" pitchFamily="34" charset="0"/>
                        </a:rPr>
                        <a:t>  (RÖD)</a:t>
                      </a: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407702072"/>
              </p:ext>
            </p:extLst>
          </p:nvPr>
        </p:nvGraphicFramePr>
        <p:xfrm>
          <a:off x="2205762" y="973303"/>
          <a:ext cx="2075078" cy="817397"/>
        </p:xfrm>
        <a:graphic>
          <a:graphicData uri="http://schemas.openxmlformats.org/drawingml/2006/table">
            <a:tbl>
              <a:tblPr firstRow="1" bandRow="1">
                <a:tableStyleId>{5C22544A-7EE6-4342-B048-85BDC9FD1C3A}</a:tableStyleId>
              </a:tblPr>
              <a:tblGrid>
                <a:gridCol w="1612462"/>
                <a:gridCol w="462616"/>
              </a:tblGrid>
              <a:tr h="817397">
                <a:tc>
                  <a:txBody>
                    <a:bodyPr/>
                    <a:lstStyle/>
                    <a:p>
                      <a:pPr algn="ctr"/>
                      <a:r>
                        <a:rPr lang="tr-TR" sz="2000" dirty="0" smtClean="0">
                          <a:latin typeface="Calibri" pitchFamily="34" charset="0"/>
                          <a:cs typeface="Calibri" pitchFamily="34" charset="0"/>
                        </a:rPr>
                        <a:t>OLASILIK </a:t>
                      </a: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354712013"/>
              </p:ext>
            </p:extLst>
          </p:nvPr>
        </p:nvGraphicFramePr>
        <p:xfrm>
          <a:off x="4287701" y="971970"/>
          <a:ext cx="2070656" cy="817397"/>
        </p:xfrm>
        <a:graphic>
          <a:graphicData uri="http://schemas.openxmlformats.org/drawingml/2006/table">
            <a:tbl>
              <a:tblPr firstRow="1" bandRow="1">
                <a:tableStyleId>{5C22544A-7EE6-4342-B048-85BDC9FD1C3A}</a:tableStyleId>
              </a:tblPr>
              <a:tblGrid>
                <a:gridCol w="1618744"/>
                <a:gridCol w="451912"/>
              </a:tblGrid>
              <a:tr h="817397">
                <a:tc>
                  <a:txBody>
                    <a:bodyPr/>
                    <a:lstStyle/>
                    <a:p>
                      <a:pPr algn="ctr"/>
                      <a:r>
                        <a:rPr lang="tr-TR" sz="2000" dirty="0" smtClean="0">
                          <a:latin typeface="Calibri" pitchFamily="34" charset="0"/>
                          <a:cs typeface="Calibri" pitchFamily="34" charset="0"/>
                        </a:rPr>
                        <a:t>ŞİDDET </a:t>
                      </a: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2912422368"/>
              </p:ext>
            </p:extLst>
          </p:nvPr>
        </p:nvGraphicFramePr>
        <p:xfrm>
          <a:off x="6357904" y="973861"/>
          <a:ext cx="2690562" cy="807345"/>
        </p:xfrm>
        <a:graphic>
          <a:graphicData uri="http://schemas.openxmlformats.org/drawingml/2006/table">
            <a:tbl>
              <a:tblPr firstRow="1" bandRow="1">
                <a:tableStyleId>{5C22544A-7EE6-4342-B048-85BDC9FD1C3A}</a:tableStyleId>
              </a:tblPr>
              <a:tblGrid>
                <a:gridCol w="2690562"/>
              </a:tblGrid>
              <a:tr h="807345">
                <a:tc>
                  <a:txBody>
                    <a:bodyPr/>
                    <a:lstStyle/>
                    <a:p>
                      <a:pPr algn="ctr"/>
                      <a:r>
                        <a:rPr lang="tr-TR" sz="2000" dirty="0" smtClean="0">
                          <a:latin typeface="Calibri" pitchFamily="34" charset="0"/>
                          <a:cs typeface="Calibri" pitchFamily="34" charset="0"/>
                        </a:rPr>
                        <a:t>FARK EDİLEBİLİRLİK</a:t>
                      </a:r>
                    </a:p>
                  </a:txBody>
                  <a:tcPr anchor="ctr" anchorCtr="1">
                    <a:solidFill>
                      <a:schemeClr val="accent2">
                        <a:lumMod val="50000"/>
                      </a:schemeClr>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3352561787"/>
              </p:ext>
            </p:extLst>
          </p:nvPr>
        </p:nvGraphicFramePr>
        <p:xfrm>
          <a:off x="113125" y="4619635"/>
          <a:ext cx="8910682" cy="1889319"/>
        </p:xfrm>
        <a:graphic>
          <a:graphicData uri="http://schemas.openxmlformats.org/drawingml/2006/table">
            <a:tbl>
              <a:tblPr firstRow="1" bandRow="1">
                <a:effectLst>
                  <a:innerShdw blurRad="114300">
                    <a:prstClr val="black"/>
                  </a:innerShdw>
                </a:effectLst>
                <a:tableStyleId>{5C22544A-7EE6-4342-B048-85BDC9FD1C3A}</a:tableStyleId>
              </a:tblPr>
              <a:tblGrid>
                <a:gridCol w="3947238"/>
                <a:gridCol w="4963444"/>
              </a:tblGrid>
              <a:tr h="58979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(RÖD) DEĞERİ</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ÖNLEM</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&lt; 40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Önlem almaya gerek yok</a:t>
                      </a:r>
                    </a:p>
                  </a:txBody>
                  <a:tcPr anchor="ctr" horzOverflow="overflow">
                    <a:solidFill>
                      <a:schemeClr val="bg1">
                        <a:lumMod val="85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40 &lt;= RÖS &lt;= 100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Önlem alınmasında fayda var</a:t>
                      </a:r>
                    </a:p>
                  </a:txBody>
                  <a:tcPr anchor="ctr" horzOverflow="overflow">
                    <a:solidFill>
                      <a:schemeClr val="bg1">
                        <a:lumMod val="85000"/>
                      </a:schemeClr>
                    </a:solidFill>
                  </a:tcPr>
                </a:tc>
              </a:tr>
              <a:tr h="433176">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&gt; 100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Mutlak önem alınması gereklidir</a:t>
                      </a:r>
                    </a:p>
                  </a:txBody>
                  <a:tcPr anchor="ctr" horzOverflow="overflow">
                    <a:solidFill>
                      <a:schemeClr val="bg1">
                        <a:lumMod val="85000"/>
                      </a:schemeClr>
                    </a:solidFill>
                  </a:tcPr>
                </a:tc>
              </a:tr>
            </a:tbl>
          </a:graphicData>
        </a:graphic>
      </p:graphicFrame>
      <p:graphicFrame>
        <p:nvGraphicFramePr>
          <p:cNvPr id="32" name="Tablo 31"/>
          <p:cNvGraphicFramePr>
            <a:graphicFrameLocks noGrp="1"/>
          </p:cNvGraphicFramePr>
          <p:nvPr>
            <p:extLst>
              <p:ext uri="{D42A27DB-BD31-4B8C-83A1-F6EECF244321}">
                <p14:modId xmlns:p14="http://schemas.microsoft.com/office/powerpoint/2010/main" val="613209211"/>
              </p:ext>
            </p:extLst>
          </p:nvPr>
        </p:nvGraphicFramePr>
        <p:xfrm>
          <a:off x="110493" y="2438410"/>
          <a:ext cx="8910682" cy="2124461"/>
        </p:xfrm>
        <a:graphic>
          <a:graphicData uri="http://schemas.openxmlformats.org/drawingml/2006/table">
            <a:tbl>
              <a:tblPr firstRow="1" bandRow="1">
                <a:effectLst>
                  <a:innerShdw blurRad="114300">
                    <a:prstClr val="black"/>
                  </a:innerShdw>
                </a:effectLst>
                <a:tableStyleId>{5C22544A-7EE6-4342-B048-85BDC9FD1C3A}</a:tableStyleId>
              </a:tblPr>
              <a:tblGrid>
                <a:gridCol w="3947238"/>
                <a:gridCol w="4963444"/>
              </a:tblGrid>
              <a:tr h="53950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RÖS (RÖD) DEĞERİ (1-1000)</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AÇIKLAMALAR</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34528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 – 50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Düşük Riskli</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50 – 100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Orta Riskli</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100 – 200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Yüksek Riskli </a:t>
                      </a:r>
                      <a:r>
                        <a:rPr kumimoji="0" lang="tr-TR" sz="2000" b="0" i="1" u="none" strike="noStrike" cap="none" normalizeH="0" baseline="0" dirty="0" smtClean="0">
                          <a:ln>
                            <a:noFill/>
                          </a:ln>
                          <a:solidFill>
                            <a:schemeClr val="tx1"/>
                          </a:solidFill>
                          <a:effectLst/>
                          <a:latin typeface="Calibri" pitchFamily="34" charset="0"/>
                          <a:cs typeface="Calibri" pitchFamily="34" charset="0"/>
                        </a:rPr>
                        <a:t>(düzeltici-önleyici faaliyet)</a:t>
                      </a:r>
                    </a:p>
                  </a:txBody>
                  <a:tcPr anchor="ctr" horzOverflow="overflow">
                    <a:solidFill>
                      <a:schemeClr val="bg1">
                        <a:lumMod val="85000"/>
                      </a:schemeClr>
                    </a:solidFill>
                  </a:tcPr>
                </a:tc>
              </a:tr>
              <a:tr h="371992">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200 – 1000 </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Çok Yüksek Riskli</a:t>
                      </a:r>
                    </a:p>
                  </a:txBody>
                  <a:tcPr anchor="ctr" horzOverflow="overflow">
                    <a:solidFill>
                      <a:schemeClr val="bg1">
                        <a:lumMod val="85000"/>
                      </a:schemeClr>
                    </a:solidFill>
                  </a:tcPr>
                </a:tc>
              </a:tr>
            </a:tbl>
          </a:graphicData>
        </a:graphic>
      </p:graphicFrame>
      <p:graphicFrame>
        <p:nvGraphicFramePr>
          <p:cNvPr id="34" name="Tablo 33"/>
          <p:cNvGraphicFramePr>
            <a:graphicFrameLocks noGrp="1"/>
          </p:cNvGraphicFramePr>
          <p:nvPr>
            <p:extLst>
              <p:ext uri="{D42A27DB-BD31-4B8C-83A1-F6EECF244321}">
                <p14:modId xmlns:p14="http://schemas.microsoft.com/office/powerpoint/2010/main" val="770865577"/>
              </p:ext>
            </p:extLst>
          </p:nvPr>
        </p:nvGraphicFramePr>
        <p:xfrm>
          <a:off x="114682" y="1827377"/>
          <a:ext cx="2081848" cy="541172"/>
        </p:xfrm>
        <a:graphic>
          <a:graphicData uri="http://schemas.openxmlformats.org/drawingml/2006/table">
            <a:tbl>
              <a:tblPr firstRow="1" bandRow="1">
                <a:tableStyleId>{5C22544A-7EE6-4342-B048-85BDC9FD1C3A}</a:tableStyleId>
              </a:tblPr>
              <a:tblGrid>
                <a:gridCol w="1732280"/>
                <a:gridCol w="349568"/>
              </a:tblGrid>
              <a:tr h="541172">
                <a:tc>
                  <a:txBody>
                    <a:bodyPr/>
                    <a:lstStyle/>
                    <a:p>
                      <a:pPr algn="ctr"/>
                      <a:r>
                        <a:rPr lang="tr-TR" sz="2000" dirty="0" smtClean="0">
                          <a:latin typeface="Calibri" pitchFamily="34" charset="0"/>
                          <a:cs typeface="Calibri" pitchFamily="34" charset="0"/>
                        </a:rPr>
                        <a:t>RÖS (RÖD)</a:t>
                      </a:r>
                      <a:endParaRPr lang="tr-TR" sz="2000" dirty="0">
                        <a:latin typeface="Calibri" pitchFamily="34" charset="0"/>
                        <a:cs typeface="Calibri" pitchFamily="34" charset="0"/>
                      </a:endParaRP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5" name="Tablo 34"/>
          <p:cNvGraphicFramePr>
            <a:graphicFrameLocks noGrp="1"/>
          </p:cNvGraphicFramePr>
          <p:nvPr>
            <p:extLst>
              <p:ext uri="{D42A27DB-BD31-4B8C-83A1-F6EECF244321}">
                <p14:modId xmlns:p14="http://schemas.microsoft.com/office/powerpoint/2010/main" val="3965912957"/>
              </p:ext>
            </p:extLst>
          </p:nvPr>
        </p:nvGraphicFramePr>
        <p:xfrm>
          <a:off x="2205762" y="1830554"/>
          <a:ext cx="2075078" cy="541172"/>
        </p:xfrm>
        <a:graphic>
          <a:graphicData uri="http://schemas.openxmlformats.org/drawingml/2006/table">
            <a:tbl>
              <a:tblPr firstRow="1" bandRow="1">
                <a:tableStyleId>{5C22544A-7EE6-4342-B048-85BDC9FD1C3A}</a:tableStyleId>
              </a:tblPr>
              <a:tblGrid>
                <a:gridCol w="1612462"/>
                <a:gridCol w="462616"/>
              </a:tblGrid>
              <a:tr h="541172">
                <a:tc>
                  <a:txBody>
                    <a:bodyPr/>
                    <a:lstStyle/>
                    <a:p>
                      <a:pPr algn="ctr"/>
                      <a:r>
                        <a:rPr lang="tr-TR" sz="2000" dirty="0" smtClean="0">
                          <a:latin typeface="Calibri" pitchFamily="34" charset="0"/>
                          <a:cs typeface="Calibri" pitchFamily="34" charset="0"/>
                        </a:rPr>
                        <a:t>P=1-10</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6" name="Tablo 35"/>
          <p:cNvGraphicFramePr>
            <a:graphicFrameLocks noGrp="1"/>
          </p:cNvGraphicFramePr>
          <p:nvPr>
            <p:extLst>
              <p:ext uri="{D42A27DB-BD31-4B8C-83A1-F6EECF244321}">
                <p14:modId xmlns:p14="http://schemas.microsoft.com/office/powerpoint/2010/main" val="1376017200"/>
              </p:ext>
            </p:extLst>
          </p:nvPr>
        </p:nvGraphicFramePr>
        <p:xfrm>
          <a:off x="4287701" y="1829221"/>
          <a:ext cx="2070656" cy="541172"/>
        </p:xfrm>
        <a:graphic>
          <a:graphicData uri="http://schemas.openxmlformats.org/drawingml/2006/table">
            <a:tbl>
              <a:tblPr firstRow="1" bandRow="1">
                <a:tableStyleId>{5C22544A-7EE6-4342-B048-85BDC9FD1C3A}</a:tableStyleId>
              </a:tblPr>
              <a:tblGrid>
                <a:gridCol w="1618744"/>
                <a:gridCol w="451912"/>
              </a:tblGrid>
              <a:tr h="541172">
                <a:tc>
                  <a:txBody>
                    <a:bodyPr/>
                    <a:lstStyle/>
                    <a:p>
                      <a:pPr algn="ctr"/>
                      <a:r>
                        <a:rPr lang="tr-TR" sz="2000" dirty="0" smtClean="0">
                          <a:latin typeface="Calibri" pitchFamily="34" charset="0"/>
                          <a:cs typeface="Calibri" pitchFamily="34" charset="0"/>
                        </a:rPr>
                        <a:t>S=1-10</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37" name="Tablo 36"/>
          <p:cNvGraphicFramePr>
            <a:graphicFrameLocks noGrp="1"/>
          </p:cNvGraphicFramePr>
          <p:nvPr>
            <p:extLst>
              <p:ext uri="{D42A27DB-BD31-4B8C-83A1-F6EECF244321}">
                <p14:modId xmlns:p14="http://schemas.microsoft.com/office/powerpoint/2010/main" val="4154134339"/>
              </p:ext>
            </p:extLst>
          </p:nvPr>
        </p:nvGraphicFramePr>
        <p:xfrm>
          <a:off x="6357904" y="1831111"/>
          <a:ext cx="2690562" cy="534517"/>
        </p:xfrm>
        <a:graphic>
          <a:graphicData uri="http://schemas.openxmlformats.org/drawingml/2006/table">
            <a:tbl>
              <a:tblPr firstRow="1" bandRow="1">
                <a:tableStyleId>{5C22544A-7EE6-4342-B048-85BDC9FD1C3A}</a:tableStyleId>
              </a:tblPr>
              <a:tblGrid>
                <a:gridCol w="2690562"/>
              </a:tblGrid>
              <a:tr h="534517">
                <a:tc>
                  <a:txBody>
                    <a:bodyPr/>
                    <a:lstStyle/>
                    <a:p>
                      <a:pPr algn="ctr"/>
                      <a:r>
                        <a:rPr lang="tr-TR" sz="2000" dirty="0" smtClean="0">
                          <a:latin typeface="Calibri" pitchFamily="34" charset="0"/>
                          <a:cs typeface="Calibri" pitchFamily="34" charset="0"/>
                        </a:rPr>
                        <a:t>D=1-10</a:t>
                      </a:r>
                    </a:p>
                  </a:txBody>
                  <a:tcPr anchor="ctr" anchorCtr="1">
                    <a:solidFill>
                      <a:schemeClr val="accent2">
                        <a:lumMod val="50000"/>
                      </a:schemeClr>
                    </a:solidFill>
                  </a:tcPr>
                </a:tc>
              </a:tr>
            </a:tbl>
          </a:graphicData>
        </a:graphic>
      </p:graphicFrame>
      <p:sp>
        <p:nvSpPr>
          <p:cNvPr id="2" name="Dikdörtgen 1"/>
          <p:cNvSpPr/>
          <p:nvPr/>
        </p:nvSpPr>
        <p:spPr>
          <a:xfrm>
            <a:off x="1714500" y="3038475"/>
            <a:ext cx="2190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38" name="Dikdörtgen 37"/>
          <p:cNvSpPr/>
          <p:nvPr/>
        </p:nvSpPr>
        <p:spPr>
          <a:xfrm>
            <a:off x="2095500" y="4229100"/>
            <a:ext cx="6381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8" name="Akış Çizelgesi: Belge 17"/>
          <p:cNvSpPr/>
          <p:nvPr/>
        </p:nvSpPr>
        <p:spPr>
          <a:xfrm>
            <a:off x="32056" y="6543675"/>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10</a:t>
            </a:r>
            <a:endParaRPr lang="tr-TR" sz="2000" b="1" dirty="0">
              <a:solidFill>
                <a:srgbClr val="FFFFFF"/>
              </a:solidFill>
              <a:latin typeface="Calibri" pitchFamily="34" charset="0"/>
            </a:endParaRPr>
          </a:p>
        </p:txBody>
      </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922027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par>
                                <p:cTn id="25" presetID="16" presetClass="entr" presetSubtype="2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par>
                                <p:cTn id="28" presetID="16" presetClass="entr" presetSubtype="21"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par>
                                <p:cTn id="31" presetID="16" presetClass="entr" presetSubtype="21"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arn(inVertic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FİNE-KİNNEY</a:t>
            </a:r>
            <a:endPar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2</a:t>
            </a:r>
            <a:endParaRPr lang="tr-TR" sz="96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061771891"/>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FİNE-KİNNEY / RİSK DEĞERİ VE İŞLEMLER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4186110375"/>
              </p:ext>
            </p:extLst>
          </p:nvPr>
        </p:nvGraphicFramePr>
        <p:xfrm>
          <a:off x="552832" y="1027277"/>
          <a:ext cx="2081848" cy="902260"/>
        </p:xfrm>
        <a:graphic>
          <a:graphicData uri="http://schemas.openxmlformats.org/drawingml/2006/table">
            <a:tbl>
              <a:tblPr firstRow="1" bandRow="1">
                <a:tableStyleId>{5C22544A-7EE6-4342-B048-85BDC9FD1C3A}</a:tableStyleId>
              </a:tblPr>
              <a:tblGrid>
                <a:gridCol w="1732280"/>
                <a:gridCol w="349568"/>
              </a:tblGrid>
              <a:tr h="902260">
                <a:tc>
                  <a:txBody>
                    <a:bodyPr/>
                    <a:lstStyle/>
                    <a:p>
                      <a:pPr algn="ctr"/>
                      <a:r>
                        <a:rPr lang="tr-TR" sz="2000" dirty="0" smtClean="0">
                          <a:latin typeface="Calibri" pitchFamily="34" charset="0"/>
                          <a:cs typeface="Calibri" pitchFamily="34" charset="0"/>
                        </a:rPr>
                        <a:t>RİSK</a:t>
                      </a:r>
                      <a:r>
                        <a:rPr lang="tr-TR" sz="2000" baseline="0" dirty="0" smtClean="0">
                          <a:latin typeface="Calibri" pitchFamily="34" charset="0"/>
                          <a:cs typeface="Calibri" pitchFamily="34" charset="0"/>
                        </a:rPr>
                        <a:t> </a:t>
                      </a:r>
                    </a:p>
                    <a:p>
                      <a:pPr algn="ctr"/>
                      <a:r>
                        <a:rPr lang="tr-TR" sz="2000" baseline="0" dirty="0" smtClean="0">
                          <a:latin typeface="Calibri" pitchFamily="34" charset="0"/>
                          <a:cs typeface="Calibri" pitchFamily="34" charset="0"/>
                        </a:rPr>
                        <a:t>DEĞERİ-PUANI</a:t>
                      </a: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226973542"/>
              </p:ext>
            </p:extLst>
          </p:nvPr>
        </p:nvGraphicFramePr>
        <p:xfrm>
          <a:off x="2643912" y="1030454"/>
          <a:ext cx="2075078" cy="902260"/>
        </p:xfrm>
        <a:graphic>
          <a:graphicData uri="http://schemas.openxmlformats.org/drawingml/2006/table">
            <a:tbl>
              <a:tblPr firstRow="1" bandRow="1">
                <a:tableStyleId>{5C22544A-7EE6-4342-B048-85BDC9FD1C3A}</a:tableStyleId>
              </a:tblPr>
              <a:tblGrid>
                <a:gridCol w="1612462"/>
                <a:gridCol w="462616"/>
              </a:tblGrid>
              <a:tr h="902260">
                <a:tc>
                  <a:txBody>
                    <a:bodyPr/>
                    <a:lstStyle/>
                    <a:p>
                      <a:pPr algn="ctr"/>
                      <a:r>
                        <a:rPr lang="tr-TR" sz="2000" dirty="0" smtClean="0">
                          <a:latin typeface="Calibri" pitchFamily="34" charset="0"/>
                          <a:cs typeface="Calibri" pitchFamily="34" charset="0"/>
                        </a:rPr>
                        <a:t>OLASILIK </a:t>
                      </a:r>
                    </a:p>
                    <a:p>
                      <a:pPr algn="ctr"/>
                      <a:r>
                        <a:rPr lang="tr-TR" sz="2000" dirty="0" smtClean="0">
                          <a:latin typeface="Calibri" pitchFamily="34" charset="0"/>
                          <a:cs typeface="Calibri" pitchFamily="34" charset="0"/>
                        </a:rPr>
                        <a:t>DEĞERİ</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2753434190"/>
              </p:ext>
            </p:extLst>
          </p:nvPr>
        </p:nvGraphicFramePr>
        <p:xfrm>
          <a:off x="4725851" y="1029121"/>
          <a:ext cx="2070656" cy="902260"/>
        </p:xfrm>
        <a:graphic>
          <a:graphicData uri="http://schemas.openxmlformats.org/drawingml/2006/table">
            <a:tbl>
              <a:tblPr firstRow="1" bandRow="1">
                <a:tableStyleId>{5C22544A-7EE6-4342-B048-85BDC9FD1C3A}</a:tableStyleId>
              </a:tblPr>
              <a:tblGrid>
                <a:gridCol w="1618744"/>
                <a:gridCol w="451912"/>
              </a:tblGrid>
              <a:tr h="902260">
                <a:tc>
                  <a:txBody>
                    <a:bodyPr/>
                    <a:lstStyle/>
                    <a:p>
                      <a:pPr algn="ctr"/>
                      <a:r>
                        <a:rPr lang="tr-TR" sz="2000" dirty="0" smtClean="0">
                          <a:latin typeface="Calibri" pitchFamily="34" charset="0"/>
                          <a:cs typeface="Calibri" pitchFamily="34" charset="0"/>
                        </a:rPr>
                        <a:t>FREKANS </a:t>
                      </a:r>
                    </a:p>
                    <a:p>
                      <a:pPr algn="ctr"/>
                      <a:r>
                        <a:rPr lang="tr-TR" sz="2000" dirty="0" smtClean="0">
                          <a:latin typeface="Calibri" pitchFamily="34" charset="0"/>
                          <a:cs typeface="Calibri" pitchFamily="34" charset="0"/>
                        </a:rPr>
                        <a:t>DEĞERİ</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723055676"/>
              </p:ext>
            </p:extLst>
          </p:nvPr>
        </p:nvGraphicFramePr>
        <p:xfrm>
          <a:off x="6796054" y="1031011"/>
          <a:ext cx="1719525" cy="902260"/>
        </p:xfrm>
        <a:graphic>
          <a:graphicData uri="http://schemas.openxmlformats.org/drawingml/2006/table">
            <a:tbl>
              <a:tblPr firstRow="1" bandRow="1">
                <a:tableStyleId>{5C22544A-7EE6-4342-B048-85BDC9FD1C3A}</a:tableStyleId>
              </a:tblPr>
              <a:tblGrid>
                <a:gridCol w="1719525"/>
              </a:tblGrid>
              <a:tr h="902260">
                <a:tc>
                  <a:txBody>
                    <a:bodyPr/>
                    <a:lstStyle/>
                    <a:p>
                      <a:r>
                        <a:rPr lang="tr-TR" sz="2000" dirty="0" smtClean="0">
                          <a:latin typeface="Calibri" pitchFamily="34" charset="0"/>
                          <a:cs typeface="Calibri" pitchFamily="34" charset="0"/>
                        </a:rPr>
                        <a:t>ŞİDDET</a:t>
                      </a:r>
                    </a:p>
                    <a:p>
                      <a:r>
                        <a:rPr lang="tr-TR" sz="2000" dirty="0" smtClean="0">
                          <a:latin typeface="Calibri" pitchFamily="34" charset="0"/>
                          <a:cs typeface="Calibri" pitchFamily="34" charset="0"/>
                        </a:rPr>
                        <a:t>DEĞERİ</a:t>
                      </a:r>
                    </a:p>
                  </a:txBody>
                  <a:tcPr anchor="ctr" anchorCtr="1">
                    <a:solidFill>
                      <a:schemeClr val="accent2">
                        <a:lumMod val="50000"/>
                      </a:schemeClr>
                    </a:solidFill>
                  </a:tcPr>
                </a:tc>
              </a:tr>
            </a:tbl>
          </a:graphicData>
        </a:graphic>
      </p:graphicFrame>
      <p:graphicFrame>
        <p:nvGraphicFramePr>
          <p:cNvPr id="17" name="Tablo 16"/>
          <p:cNvGraphicFramePr>
            <a:graphicFrameLocks noGrp="1"/>
          </p:cNvGraphicFramePr>
          <p:nvPr>
            <p:extLst>
              <p:ext uri="{D42A27DB-BD31-4B8C-83A1-F6EECF244321}">
                <p14:modId xmlns:p14="http://schemas.microsoft.com/office/powerpoint/2010/main" val="3183844575"/>
              </p:ext>
            </p:extLst>
          </p:nvPr>
        </p:nvGraphicFramePr>
        <p:xfrm>
          <a:off x="350112" y="3694465"/>
          <a:ext cx="8450988" cy="2682456"/>
        </p:xfrm>
        <a:graphic>
          <a:graphicData uri="http://schemas.openxmlformats.org/drawingml/2006/table">
            <a:tbl>
              <a:tblPr firstRow="1" bandRow="1">
                <a:effectLst>
                  <a:innerShdw blurRad="114300">
                    <a:prstClr val="black"/>
                  </a:innerShdw>
                </a:effectLst>
                <a:tableStyleId>{5C22544A-7EE6-4342-B048-85BDC9FD1C3A}</a:tableStyleId>
              </a:tblPr>
              <a:tblGrid>
                <a:gridCol w="1680207"/>
                <a:gridCol w="2112772"/>
                <a:gridCol w="4658009"/>
              </a:tblGrid>
              <a:tr h="396456">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RİSK DEĞERİ</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c gridSpan="2">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RİSK DERECELENDİRME SONUCU </a:t>
                      </a:r>
                      <a:r>
                        <a:rPr kumimoji="0" lang="tr-TR" sz="2000" b="0"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«Yapılacak İşlemler»</a:t>
                      </a:r>
                      <a:endParaRPr kumimoji="0" lang="tr-TR" sz="2000" b="0"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c hMerge="1">
                  <a:txBody>
                    <a:bodyPr/>
                    <a:lstStyle/>
                    <a:p>
                      <a:pPr algn="ctr" fontAlgn="ct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639613">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 &gt; 400</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Tolerans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Gösterilemez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Hemen gerekli önlemler alı</a:t>
                      </a:r>
                      <a:r>
                        <a:rPr kumimoji="0" lang="tr-TR" sz="1600" b="0" i="1" u="none" strike="noStrike" cap="none" normalizeH="0" baseline="0" dirty="0" smtClean="0">
                          <a:ln>
                            <a:noFill/>
                          </a:ln>
                          <a:solidFill>
                            <a:schemeClr val="tx1"/>
                          </a:solidFill>
                          <a:effectLst/>
                          <a:latin typeface="Calibri" pitchFamily="34" charset="0"/>
                          <a:cs typeface="Calibri" pitchFamily="34" charset="0"/>
                        </a:rPr>
                        <a:t>nmalı veya iş durdurulmalı, kapatılma gibi önlemler düşünülmelidir.</a:t>
                      </a:r>
                    </a:p>
                  </a:txBody>
                  <a:tcPr anchor="ctr" horzOverflow="overflow">
                    <a:solidFill>
                      <a:schemeClr val="bg1">
                        <a:lumMod val="85000"/>
                      </a:schemeClr>
                    </a:solidFill>
                  </a:tcPr>
                </a:tc>
              </a:tr>
              <a:tr h="362092">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200 &lt; R &lt; 400</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Esaslı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K</a:t>
                      </a:r>
                      <a:r>
                        <a:rPr kumimoji="0" lang="tr-TR" sz="1600" b="0" i="1" u="none" strike="noStrike" cap="none" normalizeH="0" baseline="0" dirty="0" smtClean="0">
                          <a:ln>
                            <a:noFill/>
                          </a:ln>
                          <a:solidFill>
                            <a:schemeClr val="tx1"/>
                          </a:solidFill>
                          <a:effectLst/>
                          <a:latin typeface="Calibri" pitchFamily="34" charset="0"/>
                          <a:cs typeface="Calibri" pitchFamily="34" charset="0"/>
                        </a:rPr>
                        <a:t>ısa dönemde “birkaç ay içerisinde” iyileştirilmelidir.</a:t>
                      </a:r>
                    </a:p>
                  </a:txBody>
                  <a:tcPr anchor="ctr" horzOverflow="overflow">
                    <a:solidFill>
                      <a:schemeClr val="bg1">
                        <a:lumMod val="85000"/>
                      </a:schemeClr>
                    </a:solidFill>
                  </a:tcPr>
                </a:tc>
              </a:tr>
              <a:tr h="362092">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70 &lt; R &lt; 200</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Önemli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Uzun dönemde “yıl içerisinde” iyile</a:t>
                      </a:r>
                      <a:r>
                        <a:rPr kumimoji="0" lang="tr-TR" sz="1600" b="0" i="1" u="none" strike="noStrike" cap="none" normalizeH="0" baseline="0" dirty="0" smtClean="0">
                          <a:ln>
                            <a:noFill/>
                          </a:ln>
                          <a:solidFill>
                            <a:schemeClr val="tx1"/>
                          </a:solidFill>
                          <a:effectLst/>
                          <a:latin typeface="Calibri" pitchFamily="34" charset="0"/>
                          <a:cs typeface="Calibri" pitchFamily="34" charset="0"/>
                        </a:rPr>
                        <a:t>ştirilmelidir.</a:t>
                      </a:r>
                    </a:p>
                  </a:txBody>
                  <a:tcPr anchor="ctr" horzOverflow="overflow">
                    <a:solidFill>
                      <a:schemeClr val="bg1">
                        <a:lumMod val="85000"/>
                      </a:schemeClr>
                    </a:solidFill>
                  </a:tcPr>
                </a:tc>
              </a:tr>
              <a:tr h="362092">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20 &lt; R &lt; 70</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Olası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Gözetim alt</a:t>
                      </a:r>
                      <a:r>
                        <a:rPr kumimoji="0" lang="tr-TR" sz="1600" b="0" i="1" u="none" strike="noStrike" cap="none" normalizeH="0" baseline="0" dirty="0" smtClean="0">
                          <a:ln>
                            <a:noFill/>
                          </a:ln>
                          <a:solidFill>
                            <a:schemeClr val="tx1"/>
                          </a:solidFill>
                          <a:effectLst/>
                          <a:latin typeface="Calibri" pitchFamily="34" charset="0"/>
                          <a:cs typeface="Calibri" pitchFamily="34" charset="0"/>
                        </a:rPr>
                        <a:t>ında uygulanmalıdır.</a:t>
                      </a:r>
                    </a:p>
                  </a:txBody>
                  <a:tcPr anchor="ctr" horzOverflow="overflow">
                    <a:solidFill>
                      <a:schemeClr val="bg1">
                        <a:lumMod val="85000"/>
                      </a:schemeClr>
                    </a:solidFill>
                  </a:tcPr>
                </a:tc>
              </a:tr>
              <a:tr h="362092">
                <a:tc>
                  <a:txBody>
                    <a:bodyPr/>
                    <a:lstStyle/>
                    <a:p>
                      <a:pPr algn="ctr" fontAlgn="ctr"/>
                      <a:r>
                        <a:rPr kumimoji="0" lang="tr-TR" sz="2000" b="1" i="1"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 &lt; 20</a:t>
                      </a: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Önemsiz Risk</a:t>
                      </a:r>
                    </a:p>
                  </a:txBody>
                  <a:tcPr anchor="ctr" horzOverflow="overflow">
                    <a:solidFill>
                      <a:schemeClr val="bg1">
                        <a:lumMod val="85000"/>
                      </a:schemeClr>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Önlem öncelikli de</a:t>
                      </a:r>
                      <a:r>
                        <a:rPr kumimoji="0" lang="tr-TR" sz="1600" b="0" i="1" u="none" strike="noStrike" cap="none" normalizeH="0" baseline="0" dirty="0" smtClean="0">
                          <a:ln>
                            <a:noFill/>
                          </a:ln>
                          <a:solidFill>
                            <a:schemeClr val="tx1"/>
                          </a:solidFill>
                          <a:effectLst/>
                          <a:latin typeface="Calibri" pitchFamily="34" charset="0"/>
                          <a:cs typeface="Calibri" pitchFamily="34" charset="0"/>
                        </a:rPr>
                        <a:t>ğildir.</a:t>
                      </a:r>
                    </a:p>
                  </a:txBody>
                  <a:tcPr anchor="ctr" horzOverflow="overflow">
                    <a:solidFill>
                      <a:schemeClr val="bg1">
                        <a:lumMod val="85000"/>
                      </a:schemeClr>
                    </a:solidFill>
                  </a:tcPr>
                </a:tc>
              </a:tr>
            </a:tbl>
          </a:graphicData>
        </a:graphic>
      </p:graphicFrame>
      <p:sp>
        <p:nvSpPr>
          <p:cNvPr id="32"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299863905"/>
              </p:ext>
            </p:extLst>
          </p:nvPr>
        </p:nvGraphicFramePr>
        <p:xfrm>
          <a:off x="552832" y="1951202"/>
          <a:ext cx="2081848" cy="541172"/>
        </p:xfrm>
        <a:graphic>
          <a:graphicData uri="http://schemas.openxmlformats.org/drawingml/2006/table">
            <a:tbl>
              <a:tblPr firstRow="1" bandRow="1">
                <a:tableStyleId>{5C22544A-7EE6-4342-B048-85BDC9FD1C3A}</a:tableStyleId>
              </a:tblPr>
              <a:tblGrid>
                <a:gridCol w="1732280"/>
                <a:gridCol w="349568"/>
              </a:tblGrid>
              <a:tr h="541172">
                <a:tc>
                  <a:txBody>
                    <a:bodyPr/>
                    <a:lstStyle/>
                    <a:p>
                      <a:pPr algn="ctr"/>
                      <a:r>
                        <a:rPr lang="tr-TR" sz="2000" dirty="0" smtClean="0">
                          <a:latin typeface="Calibri" pitchFamily="34" charset="0"/>
                          <a:cs typeface="Calibri" pitchFamily="34" charset="0"/>
                        </a:rPr>
                        <a:t>RD</a:t>
                      </a:r>
                      <a:endParaRPr lang="tr-TR" sz="2000" dirty="0">
                        <a:latin typeface="Calibri" pitchFamily="34" charset="0"/>
                        <a:cs typeface="Calibri" pitchFamily="34" charset="0"/>
                      </a:endParaRP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306123059"/>
              </p:ext>
            </p:extLst>
          </p:nvPr>
        </p:nvGraphicFramePr>
        <p:xfrm>
          <a:off x="2643912" y="1954379"/>
          <a:ext cx="2075078" cy="541172"/>
        </p:xfrm>
        <a:graphic>
          <a:graphicData uri="http://schemas.openxmlformats.org/drawingml/2006/table">
            <a:tbl>
              <a:tblPr firstRow="1" bandRow="1">
                <a:tableStyleId>{5C22544A-7EE6-4342-B048-85BDC9FD1C3A}</a:tableStyleId>
              </a:tblPr>
              <a:tblGrid>
                <a:gridCol w="1612462"/>
                <a:gridCol w="462616"/>
              </a:tblGrid>
              <a:tr h="541172">
                <a:tc>
                  <a:txBody>
                    <a:bodyPr/>
                    <a:lstStyle/>
                    <a:p>
                      <a:pPr algn="ctr"/>
                      <a:r>
                        <a:rPr lang="tr-TR" sz="2000" dirty="0" smtClean="0">
                          <a:latin typeface="Calibri" pitchFamily="34" charset="0"/>
                          <a:cs typeface="Calibri" pitchFamily="34" charset="0"/>
                        </a:rPr>
                        <a:t>0,2 – 10 </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732963719"/>
              </p:ext>
            </p:extLst>
          </p:nvPr>
        </p:nvGraphicFramePr>
        <p:xfrm>
          <a:off x="4725851" y="1953046"/>
          <a:ext cx="2070656" cy="541172"/>
        </p:xfrm>
        <a:graphic>
          <a:graphicData uri="http://schemas.openxmlformats.org/drawingml/2006/table">
            <a:tbl>
              <a:tblPr firstRow="1" bandRow="1">
                <a:tableStyleId>{5C22544A-7EE6-4342-B048-85BDC9FD1C3A}</a:tableStyleId>
              </a:tblPr>
              <a:tblGrid>
                <a:gridCol w="1618744"/>
                <a:gridCol w="451912"/>
              </a:tblGrid>
              <a:tr h="541172">
                <a:tc>
                  <a:txBody>
                    <a:bodyPr/>
                    <a:lstStyle/>
                    <a:p>
                      <a:pPr algn="ctr"/>
                      <a:r>
                        <a:rPr lang="tr-TR" sz="2000" dirty="0" smtClean="0">
                          <a:latin typeface="Calibri" pitchFamily="34" charset="0"/>
                          <a:cs typeface="Calibri" pitchFamily="34" charset="0"/>
                        </a:rPr>
                        <a:t>0,5 – 10</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490391925"/>
              </p:ext>
            </p:extLst>
          </p:nvPr>
        </p:nvGraphicFramePr>
        <p:xfrm>
          <a:off x="6796054" y="1954936"/>
          <a:ext cx="1719296" cy="534517"/>
        </p:xfrm>
        <a:graphic>
          <a:graphicData uri="http://schemas.openxmlformats.org/drawingml/2006/table">
            <a:tbl>
              <a:tblPr firstRow="1" bandRow="1">
                <a:tableStyleId>{5C22544A-7EE6-4342-B048-85BDC9FD1C3A}</a:tableStyleId>
              </a:tblPr>
              <a:tblGrid>
                <a:gridCol w="1719296"/>
              </a:tblGrid>
              <a:tr h="534517">
                <a:tc>
                  <a:txBody>
                    <a:bodyPr/>
                    <a:lstStyle/>
                    <a:p>
                      <a:pPr algn="ctr"/>
                      <a:r>
                        <a:rPr lang="tr-TR" sz="2000" dirty="0" smtClean="0">
                          <a:latin typeface="Calibri" pitchFamily="34" charset="0"/>
                          <a:cs typeface="Calibri" pitchFamily="34" charset="0"/>
                        </a:rPr>
                        <a:t>1 – 100</a:t>
                      </a:r>
                    </a:p>
                  </a:txBody>
                  <a:tcPr anchor="ctr" anchorCtr="1">
                    <a:solidFill>
                      <a:schemeClr val="accent2">
                        <a:lumMod val="50000"/>
                      </a:schemeClr>
                    </a:solidFill>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1322413483"/>
              </p:ext>
            </p:extLst>
          </p:nvPr>
        </p:nvGraphicFramePr>
        <p:xfrm>
          <a:off x="561765" y="2609860"/>
          <a:ext cx="7953585" cy="935741"/>
        </p:xfrm>
        <a:graphic>
          <a:graphicData uri="http://schemas.openxmlformats.org/drawingml/2006/table">
            <a:tbl>
              <a:tblPr firstRow="1" bandRow="1">
                <a:effectLst>
                  <a:innerShdw blurRad="114300">
                    <a:prstClr val="black"/>
                  </a:innerShdw>
                </a:effectLst>
                <a:tableStyleId>{5C22544A-7EE6-4342-B048-85BDC9FD1C3A}</a:tableStyleId>
              </a:tblPr>
              <a:tblGrid>
                <a:gridCol w="2309701"/>
                <a:gridCol w="5643884"/>
              </a:tblGrid>
              <a:tr h="53950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RD</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AÇIKLAMALAR</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34528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0, 1 – 10.000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En düşük ve en yüksek risk değer puanı</a:t>
                      </a:r>
                    </a:p>
                  </a:txBody>
                  <a:tcPr anchor="ctr" horzOverflow="overflow">
                    <a:solidFill>
                      <a:schemeClr val="bg1">
                        <a:lumMod val="85000"/>
                      </a:schemeClr>
                    </a:solidFill>
                  </a:tcPr>
                </a:tc>
              </a:tr>
            </a:tbl>
          </a:graphicData>
        </a:graphic>
      </p:graphicFrame>
      <p:sp>
        <p:nvSpPr>
          <p:cNvPr id="21" name="Dikdörtgen 20"/>
          <p:cNvSpPr/>
          <p:nvPr/>
        </p:nvSpPr>
        <p:spPr>
          <a:xfrm>
            <a:off x="7610975" y="2076449"/>
            <a:ext cx="475750"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2" name="Dikdörtgen 21"/>
          <p:cNvSpPr/>
          <p:nvPr/>
        </p:nvSpPr>
        <p:spPr>
          <a:xfrm>
            <a:off x="5667875" y="2081211"/>
            <a:ext cx="3328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3" name="Dikdörtgen 22"/>
          <p:cNvSpPr/>
          <p:nvPr/>
        </p:nvSpPr>
        <p:spPr>
          <a:xfrm>
            <a:off x="3562850" y="2081211"/>
            <a:ext cx="3328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4" name="Dikdörtgen 23"/>
          <p:cNvSpPr/>
          <p:nvPr/>
        </p:nvSpPr>
        <p:spPr>
          <a:xfrm>
            <a:off x="1619749" y="3209924"/>
            <a:ext cx="8281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18" name="Akış Çizelgesi: Belge 17"/>
          <p:cNvSpPr/>
          <p:nvPr/>
        </p:nvSpPr>
        <p:spPr>
          <a:xfrm>
            <a:off x="22531" y="6524625"/>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Tree>
    <p:extLst>
      <p:ext uri="{BB962C8B-B14F-4D97-AF65-F5344CB8AC3E}">
        <p14:creationId xmlns:p14="http://schemas.microsoft.com/office/powerpoint/2010/main" val="221687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barn(inVertic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arn(inVertic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JOHN-RİDLEY</a:t>
            </a: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3</a:t>
            </a:r>
            <a:endParaRPr lang="tr-TR" sz="96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323588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(29.12.2012)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İşveren;</a:t>
            </a:r>
            <a:r>
              <a:rPr lang="tr-TR" sz="2000" b="1" i="1" dirty="0">
                <a:solidFill>
                  <a:srgbClr val="000000"/>
                </a:solidFill>
                <a:latin typeface="Calibri" pitchFamily="34" charset="0"/>
                <a:cs typeface="Calibri" pitchFamily="34" charset="0"/>
              </a:rPr>
              <a:t> çalışma ortamının ve çalışanların sağlık ve güvenliğini sağlama, sürdürme ve geliştirme amacı ile iş sağlığı ve güvenliği </a:t>
            </a:r>
            <a:r>
              <a:rPr lang="tr-TR" sz="2000" b="1" i="1" dirty="0" smtClean="0">
                <a:solidFill>
                  <a:srgbClr val="000000"/>
                </a:solidFill>
                <a:latin typeface="Calibri" pitchFamily="34" charset="0"/>
                <a:cs typeface="Calibri" pitchFamily="34" charset="0"/>
              </a:rPr>
              <a:t>yönünden;</a:t>
            </a: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değerlendirmesi yapar veya </a:t>
            </a:r>
            <a:r>
              <a:rPr lang="tr-TR" sz="2000" b="1" i="1" dirty="0" smtClean="0">
                <a:solidFill>
                  <a:srgbClr val="C00000"/>
                </a:solidFill>
                <a:latin typeface="Calibri" pitchFamily="34" charset="0"/>
                <a:cs typeface="Calibri" pitchFamily="34" charset="0"/>
              </a:rPr>
              <a:t>yaptırır.</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393039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JOHN RİDLEY</a:t>
            </a:r>
          </a:p>
        </p:txBody>
      </p:sp>
      <p:graphicFrame>
        <p:nvGraphicFramePr>
          <p:cNvPr id="11" name="Tablo 10"/>
          <p:cNvGraphicFramePr>
            <a:graphicFrameLocks noGrp="1"/>
          </p:cNvGraphicFramePr>
          <p:nvPr>
            <p:extLst>
              <p:ext uri="{D42A27DB-BD31-4B8C-83A1-F6EECF244321}">
                <p14:modId xmlns:p14="http://schemas.microsoft.com/office/powerpoint/2010/main" val="399442223"/>
              </p:ext>
            </p:extLst>
          </p:nvPr>
        </p:nvGraphicFramePr>
        <p:xfrm>
          <a:off x="554116" y="1160627"/>
          <a:ext cx="2081848" cy="701040"/>
        </p:xfrm>
        <a:graphic>
          <a:graphicData uri="http://schemas.openxmlformats.org/drawingml/2006/table">
            <a:tbl>
              <a:tblPr firstRow="1" bandRow="1">
                <a:tableStyleId>{5C22544A-7EE6-4342-B048-85BDC9FD1C3A}</a:tableStyleId>
              </a:tblPr>
              <a:tblGrid>
                <a:gridCol w="1732280"/>
                <a:gridCol w="349568"/>
              </a:tblGrid>
              <a:tr h="684046">
                <a:tc>
                  <a:txBody>
                    <a:bodyPr/>
                    <a:lstStyle/>
                    <a:p>
                      <a:pPr algn="ctr"/>
                      <a:r>
                        <a:rPr lang="tr-TR" sz="2000" dirty="0" smtClean="0">
                          <a:latin typeface="Calibri" pitchFamily="34" charset="0"/>
                          <a:cs typeface="Calibri" pitchFamily="34" charset="0"/>
                        </a:rPr>
                        <a:t>RİSK</a:t>
                      </a:r>
                      <a:r>
                        <a:rPr lang="tr-TR" sz="2000" baseline="0" dirty="0" smtClean="0">
                          <a:latin typeface="Calibri" pitchFamily="34" charset="0"/>
                          <a:cs typeface="Calibri" pitchFamily="34" charset="0"/>
                        </a:rPr>
                        <a:t> </a:t>
                      </a:r>
                    </a:p>
                    <a:p>
                      <a:pPr algn="ctr"/>
                      <a:r>
                        <a:rPr lang="tr-TR" sz="2000" baseline="0" dirty="0" smtClean="0">
                          <a:latin typeface="Calibri" pitchFamily="34" charset="0"/>
                          <a:cs typeface="Calibri" pitchFamily="34" charset="0"/>
                        </a:rPr>
                        <a:t>DEĞERİ-PUANI</a:t>
                      </a: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2209711422"/>
              </p:ext>
            </p:extLst>
          </p:nvPr>
        </p:nvGraphicFramePr>
        <p:xfrm>
          <a:off x="2645196" y="1163804"/>
          <a:ext cx="2075078" cy="701040"/>
        </p:xfrm>
        <a:graphic>
          <a:graphicData uri="http://schemas.openxmlformats.org/drawingml/2006/table">
            <a:tbl>
              <a:tblPr firstRow="1" bandRow="1">
                <a:tableStyleId>{5C22544A-7EE6-4342-B048-85BDC9FD1C3A}</a:tableStyleId>
              </a:tblPr>
              <a:tblGrid>
                <a:gridCol w="1612462"/>
                <a:gridCol w="462616"/>
              </a:tblGrid>
              <a:tr h="684046">
                <a:tc>
                  <a:txBody>
                    <a:bodyPr/>
                    <a:lstStyle/>
                    <a:p>
                      <a:pPr algn="ctr"/>
                      <a:r>
                        <a:rPr lang="tr-TR" sz="2000" dirty="0" smtClean="0">
                          <a:latin typeface="Calibri" pitchFamily="34" charset="0"/>
                          <a:cs typeface="Calibri" pitchFamily="34" charset="0"/>
                        </a:rPr>
                        <a:t>FREKANS</a:t>
                      </a:r>
                    </a:p>
                    <a:p>
                      <a:pPr algn="ctr"/>
                      <a:r>
                        <a:rPr lang="tr-TR" sz="2000" dirty="0" smtClean="0">
                          <a:latin typeface="Calibri" pitchFamily="34" charset="0"/>
                          <a:cs typeface="Calibri" pitchFamily="34" charset="0"/>
                        </a:rPr>
                        <a:t>SIKLIK</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068798930"/>
              </p:ext>
            </p:extLst>
          </p:nvPr>
        </p:nvGraphicFramePr>
        <p:xfrm>
          <a:off x="4845885" y="1162471"/>
          <a:ext cx="2070656" cy="684046"/>
        </p:xfrm>
        <a:graphic>
          <a:graphicData uri="http://schemas.openxmlformats.org/drawingml/2006/table">
            <a:tbl>
              <a:tblPr firstRow="1" bandRow="1">
                <a:tableStyleId>{5C22544A-7EE6-4342-B048-85BDC9FD1C3A}</a:tableStyleId>
              </a:tblPr>
              <a:tblGrid>
                <a:gridCol w="1618744"/>
                <a:gridCol w="451912"/>
              </a:tblGrid>
              <a:tr h="684046">
                <a:tc>
                  <a:txBody>
                    <a:bodyPr/>
                    <a:lstStyle/>
                    <a:p>
                      <a:pPr algn="ctr"/>
                      <a:r>
                        <a:rPr lang="tr-TR" sz="2000" dirty="0" smtClean="0">
                          <a:latin typeface="Calibri" pitchFamily="34" charset="0"/>
                          <a:cs typeface="Calibri" pitchFamily="34" charset="0"/>
                        </a:rPr>
                        <a:t>MPKD</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800" dirty="0" smtClean="0">
                          <a:solidFill>
                            <a:schemeClr val="tx1"/>
                          </a:solidFill>
                          <a:latin typeface="Calibri" pitchFamily="34" charset="0"/>
                          <a:cs typeface="Calibri" pitchFamily="34" charset="0"/>
                        </a:rPr>
                        <a:t>+</a:t>
                      </a:r>
                      <a:endParaRPr lang="tr-TR" sz="28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662165225"/>
              </p:ext>
            </p:extLst>
          </p:nvPr>
        </p:nvGraphicFramePr>
        <p:xfrm>
          <a:off x="6916088" y="1164361"/>
          <a:ext cx="1719525" cy="684046"/>
        </p:xfrm>
        <a:graphic>
          <a:graphicData uri="http://schemas.openxmlformats.org/drawingml/2006/table">
            <a:tbl>
              <a:tblPr firstRow="1" bandRow="1">
                <a:tableStyleId>{5C22544A-7EE6-4342-B048-85BDC9FD1C3A}</a:tableStyleId>
              </a:tblPr>
              <a:tblGrid>
                <a:gridCol w="1719525"/>
              </a:tblGrid>
              <a:tr h="684046">
                <a:tc>
                  <a:txBody>
                    <a:bodyPr/>
                    <a:lstStyle/>
                    <a:p>
                      <a:r>
                        <a:rPr lang="tr-TR" sz="2000" dirty="0" smtClean="0">
                          <a:latin typeface="Calibri" pitchFamily="34" charset="0"/>
                          <a:cs typeface="Calibri" pitchFamily="34" charset="0"/>
                        </a:rPr>
                        <a:t>OÇİD</a:t>
                      </a:r>
                    </a:p>
                  </a:txBody>
                  <a:tcPr anchor="ctr" anchorCtr="1">
                    <a:solidFill>
                      <a:schemeClr val="accent2">
                        <a:lumMod val="50000"/>
                      </a:schemeClr>
                    </a:solidFill>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4146463767"/>
              </p:ext>
            </p:extLst>
          </p:nvPr>
        </p:nvGraphicFramePr>
        <p:xfrm>
          <a:off x="775969" y="3648074"/>
          <a:ext cx="7482206" cy="3008448"/>
        </p:xfrm>
        <a:graphic>
          <a:graphicData uri="http://schemas.openxmlformats.org/drawingml/2006/table">
            <a:tbl>
              <a:tblPr firstRow="1" bandRow="1">
                <a:effectLst>
                  <a:innerShdw blurRad="114300">
                    <a:prstClr val="black"/>
                  </a:innerShdw>
                </a:effectLst>
                <a:tableStyleId>{5C22544A-7EE6-4342-B048-85BDC9FD1C3A}</a:tableStyleId>
              </a:tblPr>
              <a:tblGrid>
                <a:gridCol w="223781"/>
                <a:gridCol w="2877368"/>
                <a:gridCol w="4381057"/>
              </a:tblGrid>
              <a:tr h="410619">
                <a:tc gridSpan="3">
                  <a:txBody>
                    <a:bodyPr/>
                    <a:lstStyle/>
                    <a:p>
                      <a:pPr algn="ctr"/>
                      <a:r>
                        <a:rPr lang="tr-TR" sz="2400" b="1" dirty="0" smtClean="0">
                          <a:solidFill>
                            <a:schemeClr val="bg1"/>
                          </a:solidFill>
                          <a:latin typeface="Calibri" pitchFamily="34" charset="0"/>
                          <a:cs typeface="Calibri" pitchFamily="34" charset="0"/>
                        </a:rPr>
                        <a:t>AKSİYONLARIN YERİNE GETİRİLME MÜDDETLERİ</a:t>
                      </a:r>
                    </a:p>
                  </a:txBody>
                  <a:tcPr anchor="ctr">
                    <a:solidFill>
                      <a:schemeClr val="accent3">
                        <a:lumMod val="50000"/>
                      </a:schemeClr>
                    </a:solidFill>
                  </a:tcPr>
                </a:tc>
                <a:tc hMerge="1">
                  <a:txBody>
                    <a:bodyPr/>
                    <a:lstStyle/>
                    <a:p>
                      <a:pPr algn="ctr"/>
                      <a:endParaRPr lang="tr-TR" sz="2200" b="0"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dirty="0">
                        <a:solidFill>
                          <a:schemeClr val="tx1"/>
                        </a:solidFill>
                        <a:latin typeface="Calibri" pitchFamily="34" charset="0"/>
                        <a:cs typeface="Calibri" pitchFamily="34" charset="0"/>
                      </a:endParaRPr>
                    </a:p>
                  </a:txBody>
                  <a:tcPr anchor="ctr">
                    <a:solidFill>
                      <a:schemeClr val="bg1">
                        <a:lumMod val="85000"/>
                      </a:schemeClr>
                    </a:solidFill>
                  </a:tcPr>
                </a:tc>
              </a:tr>
              <a:tr h="350973">
                <a:tc rowSpan="8">
                  <a:txBody>
                    <a:bodyPr/>
                    <a:lstStyle/>
                    <a:p>
                      <a:pPr algn="ctr"/>
                      <a:endParaRPr lang="tr-TR" sz="300" b="1" dirty="0">
                        <a:latin typeface="Cambria" pitchFamily="18" charset="0"/>
                        <a:cs typeface="Calibri" pitchFamily="34" charset="0"/>
                      </a:endParaRPr>
                    </a:p>
                  </a:txBody>
                  <a:tcPr vert="wordArtVert" anchor="ctr">
                    <a:solidFill>
                      <a:schemeClr val="bg1">
                        <a:lumMod val="50000"/>
                      </a:schemeClr>
                    </a:solidFill>
                  </a:tcPr>
                </a:tc>
                <a:tc>
                  <a:txBody>
                    <a:bodyPr/>
                    <a:lstStyle/>
                    <a:p>
                      <a:pPr lvl="0"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Değeri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accent3">
                        <a:lumMod val="6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Aksiyon </a:t>
                      </a:r>
                      <a:r>
                        <a:rPr kumimoji="0" lang="tr-TR" sz="2000" b="1" i="1" u="none" strike="noStrike" kern="1200" cap="none" normalizeH="0" baseline="0" dirty="0" err="1" smtClean="0">
                          <a:ln>
                            <a:noFill/>
                          </a:ln>
                          <a:solidFill>
                            <a:schemeClr val="tx1"/>
                          </a:solidFill>
                          <a:effectLst/>
                          <a:latin typeface="Calibri" pitchFamily="34" charset="0"/>
                          <a:ea typeface="Times New Roman" pitchFamily="18" charset="0"/>
                          <a:cs typeface="Calibri" pitchFamily="34" charset="0"/>
                        </a:rPr>
                        <a:t>Aciliyeti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accent3">
                        <a:lumMod val="65000"/>
                      </a:schemeClr>
                    </a:solidFill>
                  </a:tcPr>
                </a:tc>
              </a:tr>
              <a:tr h="28103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&gt;100</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Derhal</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80 – 100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Bugün</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60 – 79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 Gün İçerisinde</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40 – 59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 Gün İçerisinde</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2400" b="1" dirty="0">
                        <a:latin typeface="Cambria" pitchFamily="18" charset="0"/>
                        <a:cs typeface="Calibri" pitchFamily="34" charset="0"/>
                      </a:endParaRPr>
                    </a:p>
                  </a:txBody>
                  <a:tcPr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20 – 39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 Hafta İçerisinde</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10 – 19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 Ay İçerisinde</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81036">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lvl="1"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0 – 9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 Hafta İçerisinde</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9" name="Tablo 8"/>
          <p:cNvGraphicFramePr>
            <a:graphicFrameLocks noGrp="1"/>
          </p:cNvGraphicFramePr>
          <p:nvPr>
            <p:extLst>
              <p:ext uri="{D42A27DB-BD31-4B8C-83A1-F6EECF244321}">
                <p14:modId xmlns:p14="http://schemas.microsoft.com/office/powerpoint/2010/main" val="3721648363"/>
              </p:ext>
            </p:extLst>
          </p:nvPr>
        </p:nvGraphicFramePr>
        <p:xfrm>
          <a:off x="552832" y="2022452"/>
          <a:ext cx="2081848" cy="541172"/>
        </p:xfrm>
        <a:graphic>
          <a:graphicData uri="http://schemas.openxmlformats.org/drawingml/2006/table">
            <a:tbl>
              <a:tblPr firstRow="1" bandRow="1">
                <a:tableStyleId>{5C22544A-7EE6-4342-B048-85BDC9FD1C3A}</a:tableStyleId>
              </a:tblPr>
              <a:tblGrid>
                <a:gridCol w="1732280"/>
                <a:gridCol w="349568"/>
              </a:tblGrid>
              <a:tr h="541172">
                <a:tc>
                  <a:txBody>
                    <a:bodyPr/>
                    <a:lstStyle/>
                    <a:p>
                      <a:pPr algn="ctr"/>
                      <a:r>
                        <a:rPr lang="tr-TR" sz="2000" dirty="0" smtClean="0">
                          <a:latin typeface="Calibri" pitchFamily="34" charset="0"/>
                          <a:cs typeface="Calibri" pitchFamily="34" charset="0"/>
                        </a:rPr>
                        <a:t>RD</a:t>
                      </a:r>
                      <a:endParaRPr lang="tr-TR" sz="2000" dirty="0">
                        <a:latin typeface="Calibri" pitchFamily="34" charset="0"/>
                        <a:cs typeface="Calibri" pitchFamily="34" charset="0"/>
                      </a:endParaRPr>
                    </a:p>
                  </a:txBody>
                  <a:tcPr anchor="ctr" anchorCtr="1">
                    <a:solidFill>
                      <a:srgbClr val="00B050"/>
                    </a:solidFill>
                  </a:tcPr>
                </a:tc>
                <a:tc>
                  <a:txBody>
                    <a:bodyPr/>
                    <a:lstStyle/>
                    <a:p>
                      <a:pPr algn="ctr"/>
                      <a:r>
                        <a:rPr lang="tr-TR" sz="2400" dirty="0" smtClean="0">
                          <a:solidFill>
                            <a:schemeClr val="tx1"/>
                          </a:solidFill>
                          <a:latin typeface="Calibri" pitchFamily="34" charset="0"/>
                          <a:cs typeface="Calibri" pitchFamily="34" charset="0"/>
                        </a:rPr>
                        <a:t>=</a:t>
                      </a:r>
                      <a:endParaRPr lang="tr-TR" sz="24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1369985746"/>
              </p:ext>
            </p:extLst>
          </p:nvPr>
        </p:nvGraphicFramePr>
        <p:xfrm>
          <a:off x="2643912" y="2025629"/>
          <a:ext cx="2075078" cy="541172"/>
        </p:xfrm>
        <a:graphic>
          <a:graphicData uri="http://schemas.openxmlformats.org/drawingml/2006/table">
            <a:tbl>
              <a:tblPr firstRow="1" bandRow="1">
                <a:tableStyleId>{5C22544A-7EE6-4342-B048-85BDC9FD1C3A}</a:tableStyleId>
              </a:tblPr>
              <a:tblGrid>
                <a:gridCol w="1612462"/>
                <a:gridCol w="462616"/>
              </a:tblGrid>
              <a:tr h="541172">
                <a:tc>
                  <a:txBody>
                    <a:bodyPr/>
                    <a:lstStyle/>
                    <a:p>
                      <a:pPr algn="ctr"/>
                      <a:r>
                        <a:rPr lang="tr-TR" sz="2000" dirty="0" smtClean="0">
                          <a:latin typeface="Calibri" pitchFamily="34" charset="0"/>
                          <a:cs typeface="Calibri" pitchFamily="34" charset="0"/>
                        </a:rPr>
                        <a:t>1 – N </a:t>
                      </a:r>
                      <a:endParaRPr lang="tr-TR" sz="2000" dirty="0">
                        <a:latin typeface="Calibri" pitchFamily="34" charset="0"/>
                        <a:cs typeface="Calibri" pitchFamily="34" charset="0"/>
                      </a:endParaRPr>
                    </a:p>
                  </a:txBody>
                  <a:tcPr anchor="ctr" anchorCtr="1">
                    <a:solidFill>
                      <a:schemeClr val="bg2">
                        <a:lumMod val="60000"/>
                        <a:lumOff val="40000"/>
                      </a:schemeClr>
                    </a:solidFill>
                  </a:tcPr>
                </a:tc>
                <a:tc>
                  <a:txBody>
                    <a:bodyPr/>
                    <a:lstStyle/>
                    <a:p>
                      <a:r>
                        <a:rPr lang="tr-TR" sz="2000" dirty="0" smtClean="0">
                          <a:solidFill>
                            <a:schemeClr val="tx1"/>
                          </a:solidFill>
                          <a:latin typeface="Calibri" pitchFamily="34" charset="0"/>
                          <a:cs typeface="Calibri" pitchFamily="34" charset="0"/>
                        </a:rPr>
                        <a:t>X</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426265307"/>
              </p:ext>
            </p:extLst>
          </p:nvPr>
        </p:nvGraphicFramePr>
        <p:xfrm>
          <a:off x="4844601" y="2024296"/>
          <a:ext cx="2070656" cy="541172"/>
        </p:xfrm>
        <a:graphic>
          <a:graphicData uri="http://schemas.openxmlformats.org/drawingml/2006/table">
            <a:tbl>
              <a:tblPr firstRow="1" bandRow="1">
                <a:tableStyleId>{5C22544A-7EE6-4342-B048-85BDC9FD1C3A}</a:tableStyleId>
              </a:tblPr>
              <a:tblGrid>
                <a:gridCol w="1618744"/>
                <a:gridCol w="451912"/>
              </a:tblGrid>
              <a:tr h="541172">
                <a:tc>
                  <a:txBody>
                    <a:bodyPr/>
                    <a:lstStyle/>
                    <a:p>
                      <a:pPr algn="ctr"/>
                      <a:r>
                        <a:rPr lang="tr-TR" sz="2000" dirty="0" smtClean="0">
                          <a:latin typeface="Calibri" pitchFamily="34" charset="0"/>
                          <a:cs typeface="Calibri" pitchFamily="34" charset="0"/>
                        </a:rPr>
                        <a:t>1 – 50</a:t>
                      </a:r>
                      <a:endParaRPr lang="tr-TR" sz="2000" dirty="0">
                        <a:latin typeface="Calibri" pitchFamily="34" charset="0"/>
                        <a:cs typeface="Calibri" pitchFamily="34" charset="0"/>
                      </a:endParaRPr>
                    </a:p>
                  </a:txBody>
                  <a:tcPr anchor="ctr" anchorCtr="1">
                    <a:solidFill>
                      <a:schemeClr val="bg2">
                        <a:lumMod val="75000"/>
                      </a:schemeClr>
                    </a:solidFill>
                  </a:tcPr>
                </a:tc>
                <a:tc>
                  <a:txBody>
                    <a:bodyPr/>
                    <a:lstStyle/>
                    <a:p>
                      <a:pPr algn="ctr"/>
                      <a:r>
                        <a:rPr lang="tr-TR" sz="2000" dirty="0" smtClean="0">
                          <a:solidFill>
                            <a:schemeClr val="tx1"/>
                          </a:solidFill>
                          <a:latin typeface="Calibri" pitchFamily="34" charset="0"/>
                          <a:cs typeface="Calibri" pitchFamily="34" charset="0"/>
                        </a:rPr>
                        <a:t>+</a:t>
                      </a:r>
                      <a:endParaRPr lang="tr-TR" sz="20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16" name="Tablo 15"/>
          <p:cNvGraphicFramePr>
            <a:graphicFrameLocks noGrp="1"/>
          </p:cNvGraphicFramePr>
          <p:nvPr>
            <p:extLst>
              <p:ext uri="{D42A27DB-BD31-4B8C-83A1-F6EECF244321}">
                <p14:modId xmlns:p14="http://schemas.microsoft.com/office/powerpoint/2010/main" val="1852584021"/>
              </p:ext>
            </p:extLst>
          </p:nvPr>
        </p:nvGraphicFramePr>
        <p:xfrm>
          <a:off x="6914804" y="2026186"/>
          <a:ext cx="1719296" cy="534517"/>
        </p:xfrm>
        <a:graphic>
          <a:graphicData uri="http://schemas.openxmlformats.org/drawingml/2006/table">
            <a:tbl>
              <a:tblPr firstRow="1" bandRow="1">
                <a:tableStyleId>{5C22544A-7EE6-4342-B048-85BDC9FD1C3A}</a:tableStyleId>
              </a:tblPr>
              <a:tblGrid>
                <a:gridCol w="1719296"/>
              </a:tblGrid>
              <a:tr h="534517">
                <a:tc>
                  <a:txBody>
                    <a:bodyPr/>
                    <a:lstStyle/>
                    <a:p>
                      <a:pPr algn="ctr"/>
                      <a:r>
                        <a:rPr lang="tr-TR" sz="2000" dirty="0" smtClean="0">
                          <a:latin typeface="Calibri" pitchFamily="34" charset="0"/>
                          <a:cs typeface="Calibri" pitchFamily="34" charset="0"/>
                        </a:rPr>
                        <a:t>1 – 50</a:t>
                      </a:r>
                    </a:p>
                  </a:txBody>
                  <a:tcPr anchor="ctr" anchorCtr="1">
                    <a:solidFill>
                      <a:schemeClr val="accent2">
                        <a:lumMod val="50000"/>
                      </a:schemeClr>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510795909"/>
              </p:ext>
            </p:extLst>
          </p:nvPr>
        </p:nvGraphicFramePr>
        <p:xfrm>
          <a:off x="561765" y="2609860"/>
          <a:ext cx="7953585" cy="935741"/>
        </p:xfrm>
        <a:graphic>
          <a:graphicData uri="http://schemas.openxmlformats.org/drawingml/2006/table">
            <a:tbl>
              <a:tblPr firstRow="1" bandRow="1">
                <a:effectLst>
                  <a:innerShdw blurRad="114300">
                    <a:prstClr val="black"/>
                  </a:innerShdw>
                </a:effectLst>
                <a:tableStyleId>{5C22544A-7EE6-4342-B048-85BDC9FD1C3A}</a:tableStyleId>
              </a:tblPr>
              <a:tblGrid>
                <a:gridCol w="2309701"/>
                <a:gridCol w="5643884"/>
              </a:tblGrid>
              <a:tr h="53950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RD</a:t>
                      </a:r>
                    </a:p>
                  </a:txBody>
                  <a:tcPr marL="9525" marR="9525" marT="9525" marB="0" anchor="ctr">
                    <a:solidFill>
                      <a:schemeClr val="tx1">
                        <a:lumMod val="50000"/>
                        <a:lumOff val="50000"/>
                      </a:schemeClr>
                    </a:solidFill>
                  </a:tcPr>
                </a:tc>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AÇIKLAMALAR</a:t>
                      </a:r>
                      <a:endParaRPr kumimoji="0" lang="tr-TR" sz="20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tx1">
                        <a:lumMod val="50000"/>
                        <a:lumOff val="50000"/>
                      </a:schemeClr>
                    </a:solidFill>
                  </a:tcPr>
                </a:tc>
              </a:tr>
              <a:tr h="345281">
                <a:tc>
                  <a:txBody>
                    <a:bodyPr/>
                    <a:lstStyle/>
                    <a:p>
                      <a:pPr algn="ctr" fontAlgn="ctr"/>
                      <a:r>
                        <a:rPr kumimoji="0" lang="tr-TR" sz="20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1 – 2.500</a:t>
                      </a:r>
                      <a:endParaRPr kumimoji="0" lang="tr-TR" sz="20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414141"/>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000" b="1" i="1" u="none" strike="noStrike" cap="none" normalizeH="0" baseline="0" dirty="0" smtClean="0">
                          <a:ln>
                            <a:noFill/>
                          </a:ln>
                          <a:solidFill>
                            <a:schemeClr val="tx1"/>
                          </a:solidFill>
                          <a:effectLst/>
                          <a:latin typeface="Calibri" pitchFamily="34" charset="0"/>
                          <a:cs typeface="Calibri" pitchFamily="34" charset="0"/>
                        </a:rPr>
                        <a:t>En düşük ve en yüksek risk değer puanı</a:t>
                      </a:r>
                    </a:p>
                  </a:txBody>
                  <a:tcPr anchor="ctr" horzOverflow="overflow">
                    <a:solidFill>
                      <a:schemeClr val="bg1">
                        <a:lumMod val="85000"/>
                      </a:schemeClr>
                    </a:solidFill>
                  </a:tcPr>
                </a:tc>
              </a:tr>
            </a:tbl>
          </a:graphicData>
        </a:graphic>
      </p:graphicFrame>
      <p:sp>
        <p:nvSpPr>
          <p:cNvPr id="20" name="Dikdörtgen 19"/>
          <p:cNvSpPr/>
          <p:nvPr/>
        </p:nvSpPr>
        <p:spPr>
          <a:xfrm>
            <a:off x="7796400" y="2147699"/>
            <a:ext cx="361450"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Dikdörtgen 20"/>
          <p:cNvSpPr/>
          <p:nvPr/>
        </p:nvSpPr>
        <p:spPr>
          <a:xfrm>
            <a:off x="5681850" y="2142935"/>
            <a:ext cx="3328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2" name="Dikdörtgen 21"/>
          <p:cNvSpPr/>
          <p:nvPr/>
        </p:nvSpPr>
        <p:spPr>
          <a:xfrm>
            <a:off x="3477125" y="2152461"/>
            <a:ext cx="33287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3" name="Dikdörtgen 22"/>
          <p:cNvSpPr/>
          <p:nvPr/>
        </p:nvSpPr>
        <p:spPr>
          <a:xfrm>
            <a:off x="1572124" y="3209924"/>
            <a:ext cx="694825" cy="29527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 name="Çift Köşeli Ayraç 1"/>
          <p:cNvSpPr/>
          <p:nvPr/>
        </p:nvSpPr>
        <p:spPr>
          <a:xfrm>
            <a:off x="4784194" y="1035113"/>
            <a:ext cx="3945729" cy="876687"/>
          </a:xfrm>
          <a:prstGeom prst="bracketPair">
            <a:avLst/>
          </a:prstGeom>
          <a:ln w="47625">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3569355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arn(inVertical)">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ÖRNEK</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saha denetiminde 1 defa </a:t>
            </a:r>
            <a:r>
              <a:rPr lang="tr-TR" sz="2000" i="1" dirty="0" smtClean="0">
                <a:solidFill>
                  <a:srgbClr val="000000"/>
                </a:solidFill>
                <a:latin typeface="Calibri" pitchFamily="34" charset="0"/>
                <a:cs typeface="Calibri" pitchFamily="34" charset="0"/>
              </a:rPr>
              <a:t>karşılaşılan, Maximum </a:t>
            </a:r>
            <a:r>
              <a:rPr lang="tr-TR" sz="2000" i="1" dirty="0">
                <a:solidFill>
                  <a:srgbClr val="000000"/>
                </a:solidFill>
                <a:latin typeface="Calibri" pitchFamily="34" charset="0"/>
                <a:cs typeface="Calibri" pitchFamily="34" charset="0"/>
              </a:rPr>
              <a:t>potansiyel kayıp değeri göz kaybı (</a:t>
            </a:r>
            <a:r>
              <a:rPr lang="tr-TR" sz="2000" i="1" dirty="0" smtClean="0">
                <a:solidFill>
                  <a:srgbClr val="000000"/>
                </a:solidFill>
                <a:latin typeface="Calibri" pitchFamily="34" charset="0"/>
                <a:cs typeface="Calibri" pitchFamily="34" charset="0"/>
              </a:rPr>
              <a:t>35) </a:t>
            </a:r>
            <a:r>
              <a:rPr lang="tr-TR" sz="2000" i="1" dirty="0">
                <a:solidFill>
                  <a:srgbClr val="000000"/>
                </a:solidFill>
                <a:latin typeface="Calibri" pitchFamily="34" charset="0"/>
                <a:cs typeface="Calibri" pitchFamily="34" charset="0"/>
              </a:rPr>
              <a:t>olan </a:t>
            </a:r>
            <a:r>
              <a:rPr lang="tr-TR" sz="2000" i="1" dirty="0" smtClean="0">
                <a:solidFill>
                  <a:srgbClr val="000000"/>
                </a:solidFill>
                <a:latin typeface="Calibri" pitchFamily="34" charset="0"/>
                <a:cs typeface="Calibri" pitchFamily="34" charset="0"/>
              </a:rPr>
              <a:t>ve Ortaya </a:t>
            </a:r>
            <a:r>
              <a:rPr lang="tr-TR" sz="2000" i="1" dirty="0">
                <a:solidFill>
                  <a:srgbClr val="000000"/>
                </a:solidFill>
                <a:latin typeface="Calibri" pitchFamily="34" charset="0"/>
                <a:cs typeface="Calibri" pitchFamily="34" charset="0"/>
              </a:rPr>
              <a:t>çıkma ihtimal </a:t>
            </a:r>
            <a:r>
              <a:rPr lang="tr-TR" sz="2000" i="1" dirty="0" smtClean="0">
                <a:solidFill>
                  <a:srgbClr val="000000"/>
                </a:solidFill>
                <a:latin typeface="Calibri" pitchFamily="34" charset="0"/>
                <a:cs typeface="Calibri" pitchFamily="34" charset="0"/>
              </a:rPr>
              <a:t>değeri de </a:t>
            </a:r>
            <a:r>
              <a:rPr lang="tr-TR" sz="2000" i="1" dirty="0">
                <a:solidFill>
                  <a:srgbClr val="000000"/>
                </a:solidFill>
                <a:latin typeface="Calibri" pitchFamily="34" charset="0"/>
                <a:cs typeface="Calibri" pitchFamily="34" charset="0"/>
              </a:rPr>
              <a:t>günde bir (25) </a:t>
            </a:r>
            <a:r>
              <a:rPr lang="tr-TR" sz="2000" i="1" dirty="0" smtClean="0">
                <a:solidFill>
                  <a:srgbClr val="000000"/>
                </a:solidFill>
                <a:latin typeface="Calibri" pitchFamily="34" charset="0"/>
                <a:cs typeface="Calibri" pitchFamily="34" charset="0"/>
              </a:rPr>
              <a:t>olan bir işyerinde risk değeri kaçtır? </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JOHN RİDLEY</a:t>
            </a:r>
          </a:p>
        </p:txBody>
      </p:sp>
      <p:sp>
        <p:nvSpPr>
          <p:cNvPr id="18" name="4 Metin kutusu"/>
          <p:cNvSpPr txBox="1"/>
          <p:nvPr/>
        </p:nvSpPr>
        <p:spPr>
          <a:xfrm>
            <a:off x="2977914" y="3854789"/>
            <a:ext cx="5502746" cy="461665"/>
          </a:xfrm>
          <a:prstGeom prst="rect">
            <a:avLst/>
          </a:prstGeom>
          <a:noFill/>
          <a:ln>
            <a:solidFill>
              <a:schemeClr val="bg1">
                <a:lumMod val="65000"/>
              </a:schemeClr>
            </a:solidFill>
          </a:ln>
        </p:spPr>
        <p:txBody>
          <a:bodyPr wrap="square" rtlCol="0">
            <a:spAutoFit/>
          </a:bodyPr>
          <a:lstStyle/>
          <a:p>
            <a:pPr algn="ctr" fontAlgn="auto">
              <a:spcBef>
                <a:spcPts val="0"/>
              </a:spcBef>
              <a:spcAft>
                <a:spcPts val="0"/>
              </a:spcAft>
            </a:pPr>
            <a:r>
              <a:rPr lang="tr-TR" sz="2400" b="1" i="1" dirty="0" smtClean="0">
                <a:solidFill>
                  <a:prstClr val="black"/>
                </a:solidFill>
                <a:latin typeface="Calibri"/>
                <a:cs typeface="Arial"/>
              </a:rPr>
              <a:t>RİSK DEĞERİ = 1 X (35 + 25) / RD=60</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412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8"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Risk Assessment Decision </a:t>
            </a: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Matris</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Değerlendirme Karar </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Matrisi)</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4</a:t>
            </a:r>
            <a:endParaRPr lang="tr-TR" sz="96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15730721"/>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RD Matris Diagramı</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500" b="1" dirty="0" smtClean="0">
                <a:solidFill>
                  <a:srgbClr val="000000"/>
                </a:solidFill>
                <a:latin typeface="Cambria" pitchFamily="18" charset="0"/>
              </a:rPr>
              <a:t>4a</a:t>
            </a:r>
            <a:endParaRPr lang="tr-TR" sz="55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533337"/>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3177244127"/>
              </p:ext>
            </p:extLst>
          </p:nvPr>
        </p:nvGraphicFramePr>
        <p:xfrm>
          <a:off x="122541" y="1001713"/>
          <a:ext cx="8916684" cy="2693985"/>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41679"/>
                <a:gridCol w="656350"/>
                <a:gridCol w="6810375"/>
              </a:tblGrid>
              <a:tr h="476285">
                <a:tc rowSpan="6">
                  <a:txBody>
                    <a:bodyPr/>
                    <a:lstStyle/>
                    <a:p>
                      <a:pPr algn="ctr"/>
                      <a:endParaRPr lang="tr-TR" sz="3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44354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Hemen hemen hiç</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354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az (yılda bir kez), sadece anormal durumlarda</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354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2000" b="1" i="1" dirty="0" smtClean="0">
                          <a:latin typeface="Calibri" pitchFamily="34" charset="0"/>
                          <a:cs typeface="Calibri" pitchFamily="34" charset="0"/>
                        </a:rPr>
                        <a:t>3</a:t>
                      </a:r>
                      <a:endParaRPr lang="tr-TR" sz="2000" b="1" i="1" dirty="0">
                        <a:latin typeface="Calibri" pitchFamily="34" charset="0"/>
                        <a:cs typeface="Calibri" pitchFamily="34" charset="0"/>
                      </a:endParaRPr>
                    </a:p>
                  </a:txBody>
                  <a:tcPr marL="9525" marR="9525" marT="9525" marB="0" anchor="ctr">
                    <a:solidFill>
                      <a:schemeClr val="bg1">
                        <a:lumMod val="85000"/>
                      </a:schemeClr>
                    </a:solidFill>
                  </a:tcPr>
                </a:tc>
                <a:tc>
                  <a:txBody>
                    <a:bodyPr/>
                    <a:lstStyle/>
                    <a:p>
                      <a:pPr lvl="1"/>
                      <a:r>
                        <a:rPr lang="tr-TR" sz="1600" i="1" dirty="0" smtClean="0">
                          <a:latin typeface="Calibri" pitchFamily="34" charset="0"/>
                          <a:cs typeface="Calibri" pitchFamily="34" charset="0"/>
                        </a:rPr>
                        <a:t>Az (yılda bir kez)</a:t>
                      </a:r>
                      <a:endParaRPr lang="tr-TR" sz="1600" i="1" dirty="0">
                        <a:latin typeface="Calibri" pitchFamily="34" charset="0"/>
                        <a:cs typeface="Calibri" pitchFamily="34" charset="0"/>
                      </a:endParaRPr>
                    </a:p>
                  </a:txBody>
                  <a:tcPr marL="9525" marR="9525" marT="9525" marB="0" anchor="ctr">
                    <a:solidFill>
                      <a:schemeClr val="bg1">
                        <a:lumMod val="85000"/>
                      </a:schemeClr>
                    </a:solidFill>
                  </a:tcPr>
                </a:tc>
              </a:tr>
              <a:tr h="44354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Sıklıkla (ayda bir)</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3540">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sıklıkla (haftada bir, her gün), normal çalışma şartlarında</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038676100"/>
              </p:ext>
            </p:extLst>
          </p:nvPr>
        </p:nvGraphicFramePr>
        <p:xfrm>
          <a:off x="114299" y="3748429"/>
          <a:ext cx="8934451" cy="2842872"/>
        </p:xfrm>
        <a:graphic>
          <a:graphicData uri="http://schemas.openxmlformats.org/drawingml/2006/table">
            <a:tbl>
              <a:tblPr firstRow="1" bandRow="1">
                <a:effectLst>
                  <a:innerShdw blurRad="114300">
                    <a:prstClr val="black"/>
                  </a:innerShdw>
                </a:effectLst>
                <a:tableStyleId>{5C22544A-7EE6-4342-B048-85BDC9FD1C3A}</a:tableStyleId>
              </a:tblPr>
              <a:tblGrid>
                <a:gridCol w="208280"/>
                <a:gridCol w="1268096"/>
                <a:gridCol w="657225"/>
                <a:gridCol w="6800850"/>
              </a:tblGrid>
              <a:tr h="502607">
                <a:tc rowSpan="6">
                  <a:txBody>
                    <a:bodyPr/>
                    <a:lstStyle/>
                    <a:p>
                      <a:pPr algn="ctr"/>
                      <a:endParaRPr lang="tr-TR" sz="300" dirty="0">
                        <a:latin typeface="Calibri" pitchFamily="34" charset="0"/>
                        <a:cs typeface="Calibri" pitchFamily="34" charset="0"/>
                      </a:endParaRPr>
                    </a:p>
                  </a:txBody>
                  <a:tcPr anchor="ctr">
                    <a:solidFill>
                      <a:schemeClr val="bg1">
                        <a:lumMod val="50000"/>
                      </a:schemeClr>
                    </a:solidFill>
                  </a:tcPr>
                </a:tc>
                <a:tc gridSpan="2">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ŞİDDET</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468053">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 </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 saati kaybı yok, ilkyardım gerektiren</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68053">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2</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yok, kalıcı etkisi olmayan ayakta tedavi, ilkyardım gerektiren</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68053">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3</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 yatarak tedavi gerektiren</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68053">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4</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 yaralanma, uzun süreli tedavi, meslek hastalığı</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68053">
                <a:tc vMerge="1">
                  <a:txBody>
                    <a:bodyPr/>
                    <a:lstStyle/>
                    <a:p>
                      <a:pPr algn="ctr"/>
                      <a:endParaRPr lang="tr-TR" sz="300" b="1" dirty="0">
                        <a:latin typeface="Cambria" pitchFamily="18" charset="0"/>
                        <a:cs typeface="Calibri" pitchFamily="34" charset="0"/>
                      </a:endParaRPr>
                    </a:p>
                  </a:txBody>
                  <a:tcPr vert="wordArtVert" anchor="ctr">
                    <a:solidFill>
                      <a:schemeClr val="bg2">
                        <a:lumMod val="75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16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 sürekli iş görememezlik</a:t>
                      </a:r>
                      <a:endParaRPr kumimoji="0" lang="tr-TR" sz="16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82593524"/>
      </p:ext>
    </p:extLst>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L- TİPİ (5x5) RİSK DEĞERLENDİRME MATRİSİ</a:t>
            </a:r>
          </a:p>
        </p:txBody>
      </p:sp>
      <p:graphicFrame>
        <p:nvGraphicFramePr>
          <p:cNvPr id="4" name="Tablo 3"/>
          <p:cNvGraphicFramePr>
            <a:graphicFrameLocks noGrp="1"/>
          </p:cNvGraphicFramePr>
          <p:nvPr>
            <p:extLst>
              <p:ext uri="{D42A27DB-BD31-4B8C-83A1-F6EECF244321}">
                <p14:modId xmlns:p14="http://schemas.microsoft.com/office/powerpoint/2010/main" val="1845200280"/>
              </p:ext>
            </p:extLst>
          </p:nvPr>
        </p:nvGraphicFramePr>
        <p:xfrm>
          <a:off x="190499" y="1049203"/>
          <a:ext cx="8753474" cy="3933347"/>
        </p:xfrm>
        <a:graphic>
          <a:graphicData uri="http://schemas.openxmlformats.org/drawingml/2006/table">
            <a:tbl>
              <a:tblPr firstRow="1" bandRow="1">
                <a:effectLst>
                  <a:innerShdw blurRad="114300">
                    <a:prstClr val="black"/>
                  </a:innerShdw>
                </a:effectLst>
                <a:tableStyleId>{5940675A-B579-460E-94D1-54222C63F5DA}</a:tableStyleId>
              </a:tblPr>
              <a:tblGrid>
                <a:gridCol w="1081279"/>
                <a:gridCol w="1285349"/>
                <a:gridCol w="496753"/>
                <a:gridCol w="1081981"/>
                <a:gridCol w="1202028"/>
                <a:gridCol w="1202028"/>
                <a:gridCol w="1202028"/>
                <a:gridCol w="1202028"/>
              </a:tblGrid>
              <a:tr h="505301">
                <a:tc rowSpan="3" gridSpan="3">
                  <a:txBody>
                    <a:bodyPr/>
                    <a:lstStyle/>
                    <a:p>
                      <a:pPr algn="ctr"/>
                      <a:r>
                        <a:rPr lang="tr-TR" sz="2000" b="1" dirty="0" smtClean="0">
                          <a:solidFill>
                            <a:schemeClr val="tx1"/>
                          </a:solidFill>
                          <a:latin typeface="Calibri" pitchFamily="34" charset="0"/>
                          <a:cs typeface="Calibri" pitchFamily="34" charset="0"/>
                        </a:rPr>
                        <a:t>R = </a:t>
                      </a:r>
                      <a:r>
                        <a:rPr lang="tr-TR" sz="2000" b="0" dirty="0" smtClean="0">
                          <a:solidFill>
                            <a:schemeClr val="tx1"/>
                          </a:solidFill>
                          <a:latin typeface="Calibri" pitchFamily="34" charset="0"/>
                          <a:cs typeface="Calibri" pitchFamily="34" charset="0"/>
                        </a:rPr>
                        <a:t>OLASILIK x ŞİDDET</a:t>
                      </a:r>
                      <a:endParaRPr lang="tr-TR" sz="2000" b="0"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5">
                  <a:txBody>
                    <a:bodyPr/>
                    <a:lstStyle/>
                    <a:p>
                      <a:pPr algn="ctr"/>
                      <a:r>
                        <a:rPr lang="tr-TR" sz="1400" b="1" i="1" dirty="0" smtClean="0">
                          <a:solidFill>
                            <a:schemeClr val="tx1"/>
                          </a:solidFill>
                          <a:latin typeface="Cambria" pitchFamily="18" charset="0"/>
                          <a:cs typeface="Calibri" pitchFamily="34" charset="0"/>
                        </a:rPr>
                        <a:t>ŞİDDET </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505301">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Ciddi</a:t>
                      </a:r>
                    </a:p>
                    <a:p>
                      <a:pPr algn="ctr"/>
                      <a:r>
                        <a:rPr lang="tr-TR" sz="1000" b="0" i="1" dirty="0" smtClean="0">
                          <a:solidFill>
                            <a:schemeClr val="tx1"/>
                          </a:solidFill>
                          <a:latin typeface="Calibri" pitchFamily="34" charset="0"/>
                          <a:cs typeface="Calibri" pitchFamily="34" charset="0"/>
                        </a:rPr>
                        <a:t>İş Saati-İlkyardım</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Ciddi</a:t>
                      </a:r>
                    </a:p>
                    <a:p>
                      <a:pPr algn="ctr"/>
                      <a:r>
                        <a:rPr lang="tr-TR" sz="1000" b="0" i="1" dirty="0" smtClean="0">
                          <a:solidFill>
                            <a:schemeClr val="tx1"/>
                          </a:solidFill>
                          <a:latin typeface="Calibri" pitchFamily="34" charset="0"/>
                          <a:cs typeface="Calibri" pitchFamily="34" charset="0"/>
                        </a:rPr>
                        <a:t>İş Günü-İlkyardım</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Orta</a:t>
                      </a:r>
                    </a:p>
                    <a:p>
                      <a:pPr algn="ctr"/>
                      <a:r>
                        <a:rPr lang="tr-TR" sz="1000" b="0" i="1" dirty="0" smtClean="0">
                          <a:solidFill>
                            <a:schemeClr val="tx1"/>
                          </a:solidFill>
                          <a:latin typeface="Calibri" pitchFamily="34" charset="0"/>
                          <a:cs typeface="Calibri" pitchFamily="34" charset="0"/>
                        </a:rPr>
                        <a:t>Hafif Yara-Tedavi</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Hafif</a:t>
                      </a:r>
                    </a:p>
                    <a:p>
                      <a:pPr algn="ctr"/>
                      <a:r>
                        <a:rPr lang="tr-TR" sz="1000" b="0" i="1" dirty="0" smtClean="0">
                          <a:solidFill>
                            <a:schemeClr val="tx1"/>
                          </a:solidFill>
                          <a:latin typeface="Calibri" pitchFamily="34" charset="0"/>
                          <a:cs typeface="Calibri" pitchFamily="34" charset="0"/>
                        </a:rPr>
                        <a:t>Ölüm-Ciddi Yar-MH</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Hafif</a:t>
                      </a:r>
                    </a:p>
                    <a:p>
                      <a:pPr algn="ctr"/>
                      <a:r>
                        <a:rPr lang="tr-TR" sz="1000" b="0" i="1" dirty="0" smtClean="0">
                          <a:solidFill>
                            <a:schemeClr val="tx1"/>
                          </a:solidFill>
                          <a:latin typeface="Calibri" pitchFamily="34" charset="0"/>
                          <a:cs typeface="Calibri" pitchFamily="34" charset="0"/>
                        </a:rPr>
                        <a:t>&gt;1</a:t>
                      </a:r>
                      <a:r>
                        <a:rPr lang="tr-TR" sz="1000" b="0" i="1" baseline="0" dirty="0" smtClean="0">
                          <a:solidFill>
                            <a:schemeClr val="tx1"/>
                          </a:solidFill>
                          <a:latin typeface="Calibri" pitchFamily="34" charset="0"/>
                          <a:cs typeface="Calibri" pitchFamily="34" charset="0"/>
                        </a:rPr>
                        <a:t> Ölüm-SİG</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r>
              <a:tr h="371318">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505301">
                <a:tc rowSpan="5">
                  <a:txBody>
                    <a:bodyPr/>
                    <a:lstStyle/>
                    <a:p>
                      <a:pPr algn="ctr"/>
                      <a:r>
                        <a:rPr lang="tr-TR" sz="1400" b="1" i="1" dirty="0" smtClean="0">
                          <a:solidFill>
                            <a:schemeClr val="tx1"/>
                          </a:solidFill>
                          <a:latin typeface="Cambria" pitchFamily="18" charset="0"/>
                          <a:cs typeface="Calibri" pitchFamily="34" charset="0"/>
                        </a:rPr>
                        <a:t>OLASILIK</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Yüksek</a:t>
                      </a:r>
                    </a:p>
                    <a:p>
                      <a:pPr algn="ctr"/>
                      <a:r>
                        <a:rPr lang="tr-TR" sz="1200" b="0" i="1" dirty="0" smtClean="0">
                          <a:solidFill>
                            <a:schemeClr val="tx1"/>
                          </a:solidFill>
                          <a:latin typeface="Calibri" pitchFamily="34" charset="0"/>
                          <a:cs typeface="Calibri" pitchFamily="34" charset="0"/>
                        </a:rPr>
                        <a:t>«Günde Bir)</a:t>
                      </a:r>
                      <a:endParaRPr lang="tr-TR" sz="12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5</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bg1"/>
                          </a:solidFill>
                          <a:latin typeface="Cambria" pitchFamily="18" charset="0"/>
                        </a:rPr>
                        <a:t>25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15</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Yüksek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«Haftada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20</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bg1"/>
                          </a:solidFill>
                          <a:latin typeface="Cambria" pitchFamily="18" charset="0"/>
                        </a:rPr>
                        <a:t>16</a:t>
                      </a:r>
                      <a:endParaRPr lang="tr-TR" sz="1800" b="1" dirty="0">
                        <a:solidFill>
                          <a:schemeClr val="bg1"/>
                        </a:solidFill>
                        <a:latin typeface="Cambria" pitchFamily="18" charset="0"/>
                      </a:endParaRPr>
                    </a:p>
                  </a:txBody>
                  <a:tcPr anchor="ctr" anchorCtr="1">
                    <a:solidFill>
                      <a:srgbClr val="FF00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Orta</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15</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12</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9</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«3 Ayda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tx1"/>
                          </a:solidFill>
                          <a:latin typeface="Cambria" pitchFamily="18" charset="0"/>
                        </a:rPr>
                        <a:t>10</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tx1"/>
                          </a:solidFill>
                          <a:latin typeface="Cambria" pitchFamily="18" charset="0"/>
                        </a:rPr>
                        <a:t>8</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smtClean="0">
                          <a:solidFill>
                            <a:schemeClr val="bg1"/>
                          </a:solidFill>
                          <a:latin typeface="Cambria" pitchFamily="18" charset="0"/>
                        </a:rPr>
                        <a:t>6</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r>
              <a:tr h="505301">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Çok Küçük</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0" i="1" dirty="0" smtClean="0">
                          <a:solidFill>
                            <a:schemeClr val="tx1"/>
                          </a:solidFill>
                          <a:latin typeface="Calibri" pitchFamily="34" charset="0"/>
                          <a:cs typeface="Calibri" pitchFamily="34" charset="0"/>
                        </a:rPr>
                        <a:t>«Yılda Bir»</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smtClean="0">
                          <a:solidFill>
                            <a:schemeClr val="bg1"/>
                          </a:solidFill>
                          <a:latin typeface="Cambria" pitchFamily="18" charset="0"/>
                        </a:rPr>
                        <a:t>5</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smtClean="0">
                          <a:solidFill>
                            <a:schemeClr val="bg1"/>
                          </a:solidFill>
                          <a:latin typeface="Cambria" pitchFamily="18" charset="0"/>
                        </a:rPr>
                        <a:t>4</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3</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2</a:t>
                      </a:r>
                      <a:endParaRPr lang="tr-TR" sz="1800" b="1" dirty="0">
                        <a:solidFill>
                          <a:schemeClr val="bg1"/>
                        </a:solidFill>
                        <a:latin typeface="Cambria" pitchFamily="18" charset="0"/>
                      </a:endParaRPr>
                    </a:p>
                  </a:txBody>
                  <a:tcPr anchor="ctr" anchorCtr="1">
                    <a:solidFill>
                      <a:srgbClr val="00B050"/>
                    </a:solidFill>
                  </a:tcPr>
                </a:tc>
                <a:tc>
                  <a:txBody>
                    <a:bodyPr/>
                    <a:lstStyle/>
                    <a:p>
                      <a:pPr algn="ctr"/>
                      <a:r>
                        <a:rPr lang="tr-TR" sz="1800" b="1" dirty="0" smtClean="0">
                          <a:solidFill>
                            <a:schemeClr val="bg1"/>
                          </a:solidFill>
                          <a:latin typeface="Cambria" pitchFamily="18" charset="0"/>
                        </a:rPr>
                        <a:t>1</a:t>
                      </a:r>
                      <a:endParaRPr lang="tr-TR" sz="1800" b="1" dirty="0">
                        <a:solidFill>
                          <a:schemeClr val="bg1"/>
                        </a:solidFill>
                        <a:latin typeface="Cambria" pitchFamily="18" charset="0"/>
                      </a:endParaRPr>
                    </a:p>
                  </a:txBody>
                  <a:tcPr anchor="ctr" anchorCtr="1">
                    <a:solidFill>
                      <a:srgbClr val="00B050"/>
                    </a:solidFill>
                  </a:tcPr>
                </a:tc>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242191567"/>
              </p:ext>
            </p:extLst>
          </p:nvPr>
        </p:nvGraphicFramePr>
        <p:xfrm>
          <a:off x="219075" y="5081482"/>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33818"/>
                <a:gridCol w="2104582"/>
              </a:tblGrid>
              <a:tr h="370840">
                <a:tc>
                  <a:txBody>
                    <a:bodyPr/>
                    <a:lstStyle/>
                    <a:p>
                      <a:endParaRPr lang="tr-TR" dirty="0"/>
                    </a:p>
                  </a:txBody>
                  <a:tcPr>
                    <a:solidFill>
                      <a:srgbClr val="00B050"/>
                    </a:solidFill>
                  </a:tcPr>
                </a:tc>
                <a:tc>
                  <a:txBody>
                    <a:bodyPr/>
                    <a:lstStyle/>
                    <a:p>
                      <a:r>
                        <a:rPr lang="tr-TR" dirty="0" smtClean="0">
                          <a:solidFill>
                            <a:schemeClr val="tx1"/>
                          </a:solidFill>
                          <a:latin typeface="Calibri" pitchFamily="34" charset="0"/>
                          <a:cs typeface="Calibri" pitchFamily="34" charset="0"/>
                        </a:rPr>
                        <a:t>Düşük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3704048313"/>
              </p:ext>
            </p:extLst>
          </p:nvPr>
        </p:nvGraphicFramePr>
        <p:xfrm>
          <a:off x="219075" y="5491057"/>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FF00"/>
                    </a:solidFill>
                  </a:tcPr>
                </a:tc>
                <a:tc>
                  <a:txBody>
                    <a:bodyPr/>
                    <a:lstStyle/>
                    <a:p>
                      <a:r>
                        <a:rPr lang="tr-TR" dirty="0" smtClean="0">
                          <a:solidFill>
                            <a:schemeClr val="tx1"/>
                          </a:solidFill>
                          <a:latin typeface="Calibri" pitchFamily="34" charset="0"/>
                          <a:cs typeface="Calibri" pitchFamily="34" charset="0"/>
                        </a:rPr>
                        <a:t>Orta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2837480210"/>
              </p:ext>
            </p:extLst>
          </p:nvPr>
        </p:nvGraphicFramePr>
        <p:xfrm>
          <a:off x="219075" y="5897263"/>
          <a:ext cx="2438400"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312553"/>
                <a:gridCol w="2125847"/>
              </a:tblGrid>
              <a:tr h="370840">
                <a:tc>
                  <a:txBody>
                    <a:bodyPr/>
                    <a:lstStyle/>
                    <a:p>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Yüksek Risk</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8" name="Metin kutusu 7"/>
          <p:cNvSpPr txBox="1"/>
          <p:nvPr/>
        </p:nvSpPr>
        <p:spPr>
          <a:xfrm>
            <a:off x="2685169" y="5083668"/>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Acil Tedbir Gerektirmeyebilir</a:t>
            </a:r>
            <a:endParaRPr lang="tr-TR" sz="1700" i="1" dirty="0">
              <a:solidFill>
                <a:srgbClr val="000000"/>
              </a:solidFill>
              <a:latin typeface="Calibri" pitchFamily="34" charset="0"/>
              <a:cs typeface="Calibri" pitchFamily="34" charset="0"/>
            </a:endParaRPr>
          </a:p>
        </p:txBody>
      </p:sp>
      <p:sp>
        <p:nvSpPr>
          <p:cNvPr id="13" name="Metin kutusu 12"/>
          <p:cNvSpPr txBox="1"/>
          <p:nvPr/>
        </p:nvSpPr>
        <p:spPr>
          <a:xfrm>
            <a:off x="2685169" y="5473236"/>
            <a:ext cx="6233200" cy="353943"/>
          </a:xfrm>
          <a:prstGeom prst="rect">
            <a:avLst/>
          </a:prstGeom>
          <a:noFill/>
          <a:ln w="0">
            <a:solidFill>
              <a:schemeClr val="bg1">
                <a:lumMod val="85000"/>
              </a:schemeClr>
            </a:solidFill>
          </a:ln>
        </p:spPr>
        <p:txBody>
          <a:bodyPr wrap="square" rtlCol="0">
            <a:spAutoFit/>
          </a:bodyPr>
          <a:lstStyle/>
          <a:p>
            <a:r>
              <a:rPr lang="tr-TR" sz="1700" i="1" dirty="0" smtClean="0">
                <a:solidFill>
                  <a:srgbClr val="000000"/>
                </a:solidFill>
                <a:latin typeface="Calibri" pitchFamily="34" charset="0"/>
                <a:cs typeface="Calibri" pitchFamily="34" charset="0"/>
              </a:rPr>
              <a:t>Bu Risklere Olabildiğince Çabuk Müdahale Edilmeli</a:t>
            </a:r>
            <a:endParaRPr lang="tr-TR" sz="1700" i="1" dirty="0">
              <a:solidFill>
                <a:srgbClr val="000000"/>
              </a:solidFill>
              <a:latin typeface="Calibri" pitchFamily="34" charset="0"/>
              <a:cs typeface="Calibri" pitchFamily="34" charset="0"/>
            </a:endParaRPr>
          </a:p>
        </p:txBody>
      </p:sp>
      <p:sp>
        <p:nvSpPr>
          <p:cNvPr id="14" name="Metin kutusu 13"/>
          <p:cNvSpPr txBox="1"/>
          <p:nvPr/>
        </p:nvSpPr>
        <p:spPr>
          <a:xfrm>
            <a:off x="2685169" y="5883640"/>
            <a:ext cx="6233200" cy="353943"/>
          </a:xfrm>
          <a:prstGeom prst="rect">
            <a:avLst/>
          </a:prstGeom>
          <a:noFill/>
          <a:ln w="0">
            <a:solidFill>
              <a:schemeClr val="bg1">
                <a:lumMod val="85000"/>
              </a:schemeClr>
            </a:solidFill>
          </a:ln>
        </p:spPr>
        <p:txBody>
          <a:bodyPr wrap="square" rtlCol="0">
            <a:spAutoFit/>
          </a:bodyPr>
          <a:lstStyle/>
          <a:p>
            <a:r>
              <a:rPr lang="tr-TR" sz="1700" i="1" dirty="0">
                <a:solidFill>
                  <a:srgbClr val="000000"/>
                </a:solidFill>
                <a:latin typeface="Calibri" pitchFamily="34" charset="0"/>
                <a:cs typeface="Calibri" pitchFamily="34" charset="0"/>
              </a:rPr>
              <a:t>Bu Risklerle İlgili Hemen Çalışma Yapılmalı</a:t>
            </a:r>
          </a:p>
        </p:txBody>
      </p:sp>
      <p:sp>
        <p:nvSpPr>
          <p:cNvPr id="1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45043318"/>
      </p:ext>
    </p:extLst>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Çok Değişkenli X-Tipi</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RD Matris Diagramı</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500" b="1" dirty="0" smtClean="0">
                <a:solidFill>
                  <a:srgbClr val="000000"/>
                </a:solidFill>
                <a:latin typeface="Cambria" pitchFamily="18" charset="0"/>
              </a:rPr>
              <a:t>4b</a:t>
            </a:r>
            <a:endParaRPr lang="tr-TR" sz="55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00536649"/>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X TİPİ MATRİS</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marL="216000" algn="ctr">
              <a:spcAft>
                <a:spcPts val="300"/>
              </a:spcAft>
              <a:buClr>
                <a:srgbClr val="292929"/>
              </a:buClr>
              <a:defRPr/>
            </a:pPr>
            <a:r>
              <a:rPr lang="tr-TR" sz="2000" b="1" i="1" dirty="0" smtClean="0">
                <a:solidFill>
                  <a:srgbClr val="000000"/>
                </a:solidFill>
                <a:latin typeface="Calibri" pitchFamily="34" charset="0"/>
                <a:cs typeface="Calibri" pitchFamily="34" charset="0"/>
              </a:rPr>
              <a:t>Tecrübeli </a:t>
            </a:r>
            <a:r>
              <a:rPr lang="tr-TR" sz="2000" b="1" i="1" dirty="0">
                <a:solidFill>
                  <a:srgbClr val="000000"/>
                </a:solidFill>
                <a:latin typeface="Calibri" pitchFamily="34" charset="0"/>
                <a:cs typeface="Calibri" pitchFamily="34" charset="0"/>
              </a:rPr>
              <a:t>bir takım lideri önderliğinde disiplinli bir takım çalışması gerektiren </a:t>
            </a:r>
            <a:r>
              <a:rPr lang="tr-TR" sz="2000" b="1" i="1" dirty="0" smtClean="0">
                <a:solidFill>
                  <a:srgbClr val="000000"/>
                </a:solidFill>
                <a:latin typeface="Calibri" pitchFamily="34" charset="0"/>
                <a:cs typeface="Calibri" pitchFamily="34" charset="0"/>
              </a:rPr>
              <a:t>bir yöntemdir.</a:t>
            </a:r>
          </a:p>
          <a:p>
            <a:pPr marL="216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a:p>
            <a:pPr marL="216000" algn="ctr">
              <a:spcAft>
                <a:spcPts val="300"/>
              </a:spcAft>
              <a:buClr>
                <a:srgbClr val="292929"/>
              </a:buClr>
              <a:defRPr/>
            </a:pPr>
            <a:r>
              <a:rPr lang="tr-TR" sz="2000" b="1" i="1" dirty="0">
                <a:solidFill>
                  <a:srgbClr val="000000"/>
                </a:solidFill>
                <a:latin typeface="Calibri" pitchFamily="34" charset="0"/>
                <a:cs typeface="Calibri" pitchFamily="34" charset="0"/>
              </a:rPr>
              <a:t>M</a:t>
            </a:r>
            <a:r>
              <a:rPr lang="tr-TR" sz="2000" b="1" i="1" dirty="0" smtClean="0">
                <a:solidFill>
                  <a:srgbClr val="000000"/>
                </a:solidFill>
                <a:latin typeface="Calibri" pitchFamily="34" charset="0"/>
                <a:cs typeface="Calibri" pitchFamily="34" charset="0"/>
              </a:rPr>
              <a:t>utlaka </a:t>
            </a:r>
            <a:r>
              <a:rPr lang="tr-TR" sz="2000" b="1" i="1" dirty="0">
                <a:solidFill>
                  <a:srgbClr val="000000"/>
                </a:solidFill>
                <a:latin typeface="Calibri" pitchFamily="34" charset="0"/>
                <a:cs typeface="Calibri" pitchFamily="34" charset="0"/>
              </a:rPr>
              <a:t>5 yıllık geçmiş kaza araştırmasına ihtiyaç duyulan </a:t>
            </a:r>
            <a:r>
              <a:rPr lang="tr-TR" sz="2000" b="1" i="1" dirty="0" smtClean="0">
                <a:solidFill>
                  <a:srgbClr val="000000"/>
                </a:solidFill>
                <a:latin typeface="Calibri" pitchFamily="34" charset="0"/>
                <a:cs typeface="Calibri" pitchFamily="34" charset="0"/>
              </a:rPr>
              <a:t>bir yöntemdir.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X-TİPİ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MATRİSİ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53711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graphicFrame>
        <p:nvGraphicFramePr>
          <p:cNvPr id="10" name="Tablo 9"/>
          <p:cNvGraphicFramePr>
            <a:graphicFrameLocks noGrp="1"/>
          </p:cNvGraphicFramePr>
          <p:nvPr>
            <p:extLst>
              <p:ext uri="{D42A27DB-BD31-4B8C-83A1-F6EECF244321}">
                <p14:modId xmlns:p14="http://schemas.microsoft.com/office/powerpoint/2010/main" val="2722561999"/>
              </p:ext>
            </p:extLst>
          </p:nvPr>
        </p:nvGraphicFramePr>
        <p:xfrm>
          <a:off x="123825" y="1110001"/>
          <a:ext cx="8897350" cy="4252573"/>
        </p:xfrm>
        <a:graphic>
          <a:graphicData uri="http://schemas.openxmlformats.org/drawingml/2006/table">
            <a:tbl>
              <a:tblPr firstRow="1" bandRow="1">
                <a:effectLst>
                  <a:innerShdw blurRad="114300">
                    <a:prstClr val="black"/>
                  </a:innerShdw>
                </a:effectLst>
                <a:tableStyleId>{5C22544A-7EE6-4342-B048-85BDC9FD1C3A}</a:tableStyleId>
              </a:tblPr>
              <a:tblGrid>
                <a:gridCol w="270306"/>
                <a:gridCol w="1338337"/>
                <a:gridCol w="7288707"/>
              </a:tblGrid>
              <a:tr h="743913">
                <a:tc>
                  <a:txBody>
                    <a:bodyPr/>
                    <a:lstStyle/>
                    <a:p>
                      <a:pPr algn="ctr"/>
                      <a:endParaRPr lang="tr-TR" sz="300" dirty="0">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rgbClr val="C00000"/>
                          </a:solidFill>
                          <a:latin typeface="Calibri" pitchFamily="34" charset="0"/>
                          <a:cs typeface="Calibri" pitchFamily="34" charset="0"/>
                        </a:rPr>
                        <a:t>OLASILIK</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DERECELENDİRME – AÇIKLAMA </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692768">
                <a:tc rowSpan="5">
                  <a:txBody>
                    <a:bodyPr/>
                    <a:lstStyle/>
                    <a:p>
                      <a:pPr algn="ctr"/>
                      <a:endParaRPr lang="tr-TR" sz="300" b="1" dirty="0">
                        <a:latin typeface="Cambria" pitchFamily="18" charset="0"/>
                        <a:cs typeface="Calibri" pitchFamily="34" charset="0"/>
                      </a:endParaRPr>
                    </a:p>
                  </a:txBody>
                  <a:tcPr vert="wordArtVert" anchor="ctr">
                    <a:solidFill>
                      <a:schemeClr val="bg1">
                        <a:lumMod val="50000"/>
                      </a:schemeClr>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Sadece olağanüstü durumlarda gerçekleşir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770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Çoklu ekipman, valf, insan, boru hattı hatası, proses hattındaki spontane hatalar</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770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İnsan ve ekipman hatasının kombinasyonu, proses hattındaki/borulamalarında hata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770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İkili ekipman hatası, ekipmandan sızıntı, hortum yırtılması, borularda kırılma, insan hat</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69276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l"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Basit ekipman/valf hatası, hortumda sızıntı/her günkü insan hatası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85461806"/>
      </p:ext>
    </p:extLst>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graphicFrame>
        <p:nvGraphicFramePr>
          <p:cNvPr id="10" name="Tablo 9"/>
          <p:cNvGraphicFramePr>
            <a:graphicFrameLocks noGrp="1"/>
          </p:cNvGraphicFramePr>
          <p:nvPr>
            <p:extLst>
              <p:ext uri="{D42A27DB-BD31-4B8C-83A1-F6EECF244321}">
                <p14:modId xmlns:p14="http://schemas.microsoft.com/office/powerpoint/2010/main" val="3531258096"/>
              </p:ext>
            </p:extLst>
          </p:nvPr>
        </p:nvGraphicFramePr>
        <p:xfrm>
          <a:off x="-18001" y="960704"/>
          <a:ext cx="9162001" cy="5875344"/>
        </p:xfrm>
        <a:graphic>
          <a:graphicData uri="http://schemas.openxmlformats.org/drawingml/2006/table">
            <a:tbl>
              <a:tblPr firstRow="1" bandRow="1">
                <a:effectLst>
                  <a:innerShdw blurRad="114300">
                    <a:prstClr val="black"/>
                  </a:innerShdw>
                </a:effectLst>
                <a:tableStyleId>{5C22544A-7EE6-4342-B048-85BDC9FD1C3A}</a:tableStyleId>
              </a:tblPr>
              <a:tblGrid>
                <a:gridCol w="266701"/>
                <a:gridCol w="1437013"/>
                <a:gridCol w="864362"/>
                <a:gridCol w="6593925"/>
              </a:tblGrid>
              <a:tr h="494383">
                <a:tc>
                  <a:txBody>
                    <a:bodyPr/>
                    <a:lstStyle/>
                    <a:p>
                      <a:pPr algn="ctr"/>
                      <a:endParaRPr lang="tr-TR" sz="300" dirty="0">
                        <a:latin typeface="Calibri" pitchFamily="34" charset="0"/>
                        <a:cs typeface="Calibri" pitchFamily="34" charset="0"/>
                      </a:endParaRPr>
                    </a:p>
                  </a:txBody>
                  <a:tcPr anchor="ctr">
                    <a:solidFill>
                      <a:srgbClr val="00B050"/>
                    </a:solidFill>
                  </a:tcPr>
                </a:tc>
                <a:tc gridSpan="2">
                  <a:txBody>
                    <a:bodyPr/>
                    <a:lstStyle/>
                    <a:p>
                      <a:pPr algn="ctr"/>
                      <a:r>
                        <a:rPr lang="tr-TR" sz="2000" b="1" dirty="0" smtClean="0">
                          <a:solidFill>
                            <a:srgbClr val="C00000"/>
                          </a:solidFill>
                          <a:latin typeface="Calibri" pitchFamily="34" charset="0"/>
                          <a:cs typeface="Calibri" pitchFamily="34" charset="0"/>
                        </a:rPr>
                        <a:t>ŞİDDET</a:t>
                      </a:r>
                    </a:p>
                    <a:p>
                      <a:pPr algn="ctr"/>
                      <a:r>
                        <a:rPr lang="tr-TR" sz="1000" b="1" dirty="0" smtClean="0">
                          <a:solidFill>
                            <a:srgbClr val="C00000"/>
                          </a:solidFill>
                          <a:latin typeface="Calibri" pitchFamily="34" charset="0"/>
                          <a:cs typeface="Calibri" pitchFamily="34" charset="0"/>
                        </a:rPr>
                        <a:t>(Bir Olayın Gerçekleştiği Takdirde )</a:t>
                      </a:r>
                      <a:endParaRPr lang="tr-TR" sz="1000" b="1" dirty="0">
                        <a:solidFill>
                          <a:srgbClr val="C00000"/>
                        </a:solidFill>
                        <a:latin typeface="Calibri" pitchFamily="34" charset="0"/>
                        <a:cs typeface="Calibri" pitchFamily="34" charset="0"/>
                      </a:endParaRPr>
                    </a:p>
                  </a:txBody>
                  <a:tcPr anchor="ctr">
                    <a:solidFill>
                      <a:schemeClr val="bg1">
                        <a:lumMod val="85000"/>
                      </a:schemeClr>
                    </a:solidFill>
                  </a:tcPr>
                </a:tc>
                <a:tc hMerge="1">
                  <a:txBody>
                    <a:bodyPr/>
                    <a:lstStyle/>
                    <a:p>
                      <a:pPr algn="ct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chemeClr val="tx1"/>
                          </a:solidFill>
                          <a:latin typeface="Calibri" pitchFamily="34" charset="0"/>
                          <a:cs typeface="Calibri" pitchFamily="34" charset="0"/>
                        </a:rPr>
                        <a:t>DERECELENDİRME – AÇIKLAMA </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r>
              <a:tr h="265452">
                <a:tc rowSpan="20">
                  <a:txBody>
                    <a:bodyPr/>
                    <a:lstStyle/>
                    <a:p>
                      <a:pPr algn="ctr"/>
                      <a:endParaRPr lang="tr-TR" sz="300" b="1" dirty="0">
                        <a:latin typeface="Cambria" pitchFamily="18" charset="0"/>
                        <a:cs typeface="Calibri" pitchFamily="34" charset="0"/>
                      </a:endParaRPr>
                    </a:p>
                  </a:txBody>
                  <a:tcPr vert="wordArtVert" anchor="ctr">
                    <a:solidFill>
                      <a:schemeClr val="bg1">
                        <a:lumMod val="50000"/>
                      </a:schemeClr>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sıyrıklar, 3 günden az işgünü kaybı</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Direkt etki yok</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Tamamen kontrol altında tutulabilecek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 – 1.000 arası </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İlkyardım gerektiren yaralanmalar</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Koku veya gürültü yayılması sonucu rahatsızlık verilmesi, </a:t>
                      </a: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direkt etki yok</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alınabilecek lokal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 – 10.000 arası </a:t>
                      </a: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Doktor müdahalesi gerektiren şiddetli yaralanmalar ve meslek hastalıkları</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Doktor müdahalesi gerektiren şiddetli yaralanmalar </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alınamayan küçük düzeyli çevresel etki</a:t>
                      </a: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 – 100.000 arası </a:t>
                      </a:r>
                    </a:p>
                  </a:txBody>
                  <a:tcPr marL="9525" marR="9525" marT="9525" marB="0" anchor="ctr">
                    <a:solidFill>
                      <a:schemeClr val="bg1">
                        <a:lumMod val="85000"/>
                      </a:schemeClr>
                    </a:solidFill>
                  </a:tcPr>
                </a:tc>
              </a:tr>
              <a:tr h="265452">
                <a:tc vMerge="1">
                  <a:txBody>
                    <a:bodyPr/>
                    <a:lstStyle/>
                    <a:p>
                      <a:endParaRPr lang="tr-TR" dirty="0"/>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p>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yaralanma, akut zehirlenmesi MH/İK, meslek hastalığı sonucu 1 kişinin ölümü</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yaralanma veya kaza sonucu 1 kişinin ölümü</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alınmayan orta düzeyli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5452">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100.000 – 1.000.000 arası </a:t>
                      </a:r>
                    </a:p>
                  </a:txBody>
                  <a:tcPr marL="9525" marR="9525" marT="9525" marB="0" anchor="ctr">
                    <a:solidFill>
                      <a:schemeClr val="bg1">
                        <a:lumMod val="85000"/>
                      </a:schemeClr>
                    </a:solidFill>
                  </a:tcPr>
                </a:tc>
              </a:tr>
              <a:tr h="26986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rowSpan="4">
                  <a:txBody>
                    <a:bodyPr/>
                    <a:lstStyle/>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p>
                    <a:p>
                      <a:pPr algn="ctr" fontAlgn="ctr"/>
                      <a:r>
                        <a:rPr kumimoji="0" lang="tr-TR" sz="16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Ciddi»</a:t>
                      </a:r>
                      <a:endParaRPr kumimoji="0" lang="tr-TR" sz="16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Birçok çalışanın hayatını tehdit edici şekilde yaralanma, MH yakalanması, İK/MH sonunda ölmesi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986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rgbClr val="C00000"/>
                          </a:solidFill>
                          <a:effectLst/>
                          <a:latin typeface="Calibri" pitchFamily="34" charset="0"/>
                          <a:ea typeface="Times New Roman" pitchFamily="18" charset="0"/>
                          <a:cs typeface="Calibri" pitchFamily="34" charset="0"/>
                        </a:rPr>
                        <a:t>Toplum*</a:t>
                      </a:r>
                      <a:endParaRPr kumimoji="0" lang="tr-TR" sz="1200" b="1" i="1" u="none" strike="noStrike" kern="1200" cap="none" normalizeH="0" baseline="0" dirty="0">
                        <a:ln>
                          <a:noFill/>
                        </a:ln>
                        <a:solidFill>
                          <a:srgbClr val="C00000"/>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Hayatı tehdit edici şekilde yaralanma, meslek hastalığına yakalanma, İK/MH bağlı birden çok ölüm</a:t>
                      </a:r>
                    </a:p>
                  </a:txBody>
                  <a:tcPr marL="9525" marR="9525" marT="9525" marB="0" anchor="ctr">
                    <a:solidFill>
                      <a:schemeClr val="bg1">
                        <a:lumMod val="85000"/>
                      </a:schemeClr>
                    </a:solidFill>
                  </a:tcPr>
                </a:tc>
              </a:tr>
              <a:tr h="26986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Çevre</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Kontrol altına alınamayan büyük çaplı çevresel etki</a:t>
                      </a:r>
                      <a:endParaRPr kumimoji="0" lang="tr-TR" sz="12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26986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vMerge="1">
                  <a:txBody>
                    <a:bodyPr/>
                    <a:lstStyle/>
                    <a:p>
                      <a:pPr algn="l" fontAlgn="ctr"/>
                      <a:endParaRPr kumimoji="0" lang="tr-TR" sz="14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Ekipman</a:t>
                      </a:r>
                      <a:endParaRPr kumimoji="0" lang="tr-TR" sz="12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l" fontAlgn="ctr"/>
                      <a:r>
                        <a:rPr kumimoji="0" lang="tr-TR" sz="12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Fabrika hasarı/kayıp değeri yaklaşık 1.000.000 ve üzeri</a:t>
                      </a:r>
                    </a:p>
                  </a:txBody>
                  <a:tcPr marL="9525" marR="9525" marT="9525" marB="0" anchor="ctr">
                    <a:solidFill>
                      <a:schemeClr val="bg1">
                        <a:lumMod val="85000"/>
                      </a:schemeClr>
                    </a:solidFill>
                  </a:tcPr>
                </a:tc>
              </a:tr>
            </a:tbl>
          </a:graphicData>
        </a:graphic>
      </p:graphicFrame>
    </p:spTree>
    <p:extLst>
      <p:ext uri="{BB962C8B-B14F-4D97-AF65-F5344CB8AC3E}">
        <p14:creationId xmlns:p14="http://schemas.microsoft.com/office/powerpoint/2010/main" val="20535317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(29.12.02/28512)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değerlendirmesi; </a:t>
            </a:r>
            <a:r>
              <a:rPr lang="tr-TR" sz="2000" b="1" i="1" dirty="0">
                <a:solidFill>
                  <a:srgbClr val="C00000"/>
                </a:solidFill>
                <a:latin typeface="Calibri" pitchFamily="34" charset="0"/>
                <a:cs typeface="Calibri" pitchFamily="34" charset="0"/>
              </a:rPr>
              <a:t>tüm işyerleri için tasarım veya kuruluş</a:t>
            </a:r>
            <a:r>
              <a:rPr lang="tr-TR" sz="2000" b="1" i="1" dirty="0">
                <a:solidFill>
                  <a:srgbClr val="000000"/>
                </a:solidFill>
                <a:latin typeface="Calibri" pitchFamily="34" charset="0"/>
                <a:cs typeface="Calibri" pitchFamily="34" charset="0"/>
              </a:rPr>
              <a:t> aşamasından başlamak </a:t>
            </a:r>
            <a:r>
              <a:rPr lang="tr-TR" sz="2000" b="1" i="1" dirty="0" smtClean="0">
                <a:solidFill>
                  <a:srgbClr val="000000"/>
                </a:solidFill>
                <a:latin typeface="Calibri" pitchFamily="34" charset="0"/>
                <a:cs typeface="Calibri" pitchFamily="34" charset="0"/>
              </a:rPr>
              <a:t>üzere;</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Tehlike tanımlama</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Riskleri belirleme ve analiz etme</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Kaza kontrol tedbirlerinin kararlaştırılması</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Dokümantasyon</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Yapılan çalışmaların güncellenmesi</a:t>
            </a:r>
          </a:p>
          <a:p>
            <a:pPr marL="576000" indent="-252000">
              <a:spcAft>
                <a:spcPts val="0"/>
              </a:spcAft>
              <a:buClr>
                <a:srgbClr val="292929"/>
              </a:buClr>
              <a:buFont typeface="+mj-lt"/>
              <a:buAutoNum type="arabicPeriod"/>
              <a:defRPr/>
            </a:pPr>
            <a:r>
              <a:rPr lang="tr-TR" sz="2000" i="1" dirty="0" smtClean="0">
                <a:solidFill>
                  <a:srgbClr val="000000"/>
                </a:solidFill>
                <a:latin typeface="Calibri" pitchFamily="34" charset="0"/>
                <a:cs typeface="Calibri" pitchFamily="34" charset="0"/>
              </a:rPr>
              <a:t>Gerektiğinde yenileme</a:t>
            </a:r>
          </a:p>
          <a:p>
            <a:pPr>
              <a:spcAft>
                <a:spcPts val="0"/>
              </a:spcAft>
              <a:buClr>
                <a:srgbClr val="292929"/>
              </a:buClr>
              <a:defRPr/>
            </a:pPr>
            <a:r>
              <a:rPr lang="tr-TR" sz="2000" i="1" dirty="0" smtClean="0">
                <a:solidFill>
                  <a:srgbClr val="000000"/>
                </a:solidFill>
                <a:latin typeface="Calibri" pitchFamily="34" charset="0"/>
                <a:cs typeface="Calibri" pitchFamily="34" charset="0"/>
              </a:rPr>
              <a:t>                                   …..aşamaları </a:t>
            </a:r>
            <a:r>
              <a:rPr lang="tr-TR" sz="2000" i="1" dirty="0">
                <a:solidFill>
                  <a:srgbClr val="000000"/>
                </a:solidFill>
                <a:latin typeface="Calibri" pitchFamily="34" charset="0"/>
                <a:cs typeface="Calibri" pitchFamily="34" charset="0"/>
              </a:rPr>
              <a:t>izlenerek gerçekleştirilir</a:t>
            </a:r>
            <a:r>
              <a:rPr lang="tr-TR" sz="2000" i="1" dirty="0" smtClean="0">
                <a:solidFill>
                  <a:srgbClr val="000000"/>
                </a:solidFill>
                <a:latin typeface="Calibri" pitchFamily="34" charset="0"/>
                <a:cs typeface="Calibri" pitchFamily="34" charset="0"/>
              </a:rPr>
              <a:t>. </a:t>
            </a:r>
            <a:endParaRPr lang="tr-TR" sz="2000"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647560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graphicFrame>
        <p:nvGraphicFramePr>
          <p:cNvPr id="10" name="Tablo 9"/>
          <p:cNvGraphicFramePr>
            <a:graphicFrameLocks noGrp="1"/>
          </p:cNvGraphicFramePr>
          <p:nvPr>
            <p:extLst>
              <p:ext uri="{D42A27DB-BD31-4B8C-83A1-F6EECF244321}">
                <p14:modId xmlns:p14="http://schemas.microsoft.com/office/powerpoint/2010/main" val="3503738689"/>
              </p:ext>
            </p:extLst>
          </p:nvPr>
        </p:nvGraphicFramePr>
        <p:xfrm>
          <a:off x="123825" y="1058863"/>
          <a:ext cx="8897350" cy="4003583"/>
        </p:xfrm>
        <a:graphic>
          <a:graphicData uri="http://schemas.openxmlformats.org/drawingml/2006/table">
            <a:tbl>
              <a:tblPr firstRow="1" bandRow="1">
                <a:effectLst>
                  <a:innerShdw blurRad="114300">
                    <a:prstClr val="black"/>
                  </a:innerShdw>
                </a:effectLst>
                <a:tableStyleId>{5C22544A-7EE6-4342-B048-85BDC9FD1C3A}</a:tableStyleId>
              </a:tblPr>
              <a:tblGrid>
                <a:gridCol w="270306"/>
                <a:gridCol w="1338337"/>
                <a:gridCol w="7288707"/>
              </a:tblGrid>
              <a:tr h="442574">
                <a:tc>
                  <a:txBody>
                    <a:bodyPr/>
                    <a:lstStyle/>
                    <a:p>
                      <a:pPr algn="ctr"/>
                      <a:endParaRPr lang="tr-TR" sz="300" dirty="0">
                        <a:solidFill>
                          <a:schemeClr val="tx1"/>
                        </a:solidFill>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chemeClr val="tx1"/>
                          </a:solidFill>
                          <a:latin typeface="Calibri" pitchFamily="34" charset="0"/>
                          <a:cs typeface="Calibri" pitchFamily="34" charset="0"/>
                        </a:rPr>
                        <a:t>SONUÇ</a:t>
                      </a:r>
                      <a:endParaRPr lang="tr-TR" sz="2000" b="1" dirty="0">
                        <a:solidFill>
                          <a:schemeClr val="tx1"/>
                        </a:solidFill>
                        <a:latin typeface="Calibri" pitchFamily="34" charset="0"/>
                        <a:cs typeface="Calibri" pitchFamily="34" charset="0"/>
                      </a:endParaRPr>
                    </a:p>
                  </a:txBody>
                  <a:tcPr anchor="ctr">
                    <a:solidFill>
                      <a:schemeClr val="bg1">
                        <a:lumMod val="85000"/>
                      </a:schemeClr>
                    </a:solidFill>
                  </a:tcPr>
                </a:tc>
                <a:tc>
                  <a:txBody>
                    <a:bodyPr/>
                    <a:lstStyle/>
                    <a:p>
                      <a:pPr algn="ctr"/>
                      <a:r>
                        <a:rPr lang="tr-TR" sz="2000" b="1" dirty="0" smtClean="0">
                          <a:solidFill>
                            <a:srgbClr val="C00000"/>
                          </a:solidFill>
                          <a:latin typeface="Calibri" pitchFamily="34" charset="0"/>
                          <a:cs typeface="Calibri" pitchFamily="34" charset="0"/>
                        </a:rPr>
                        <a:t>ÖNCEKİ (5 YILLIK) KAZALAR</a:t>
                      </a:r>
                      <a:endParaRPr lang="tr-TR" sz="2000" b="1" dirty="0">
                        <a:solidFill>
                          <a:srgbClr val="C00000"/>
                        </a:solidFill>
                        <a:latin typeface="Calibri" pitchFamily="34" charset="0"/>
                        <a:cs typeface="Calibri" pitchFamily="34" charset="0"/>
                      </a:endParaRPr>
                    </a:p>
                  </a:txBody>
                  <a:tcPr anchor="ctr">
                    <a:solidFill>
                      <a:schemeClr val="bg1">
                        <a:lumMod val="85000"/>
                      </a:schemeClr>
                    </a:solidFill>
                  </a:tcPr>
                </a:tc>
              </a:tr>
              <a:tr h="706111">
                <a:tc rowSpan="5">
                  <a:txBody>
                    <a:bodyPr/>
                    <a:lstStyle/>
                    <a:p>
                      <a:pPr algn="ctr"/>
                      <a:endParaRPr lang="tr-TR" sz="300" b="1" dirty="0">
                        <a:latin typeface="Cambria" pitchFamily="18" charset="0"/>
                        <a:cs typeface="Calibri" pitchFamily="34" charset="0"/>
                      </a:endParaRPr>
                    </a:p>
                  </a:txBody>
                  <a:tcPr vert="wordArtVert" anchor="ctr">
                    <a:solidFill>
                      <a:schemeClr val="bg1">
                        <a:lumMod val="50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Ölümlü kaza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2133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UK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Uzuv kayıplı hayati tehlike, oluşturulabilecek kaza, hayati tehlike oluşturacak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21338">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İGK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İşgünü kaybı, uzun süreli tedavi gerektiren iş kazası veya meslek hastalığı</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611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HY</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 yaralanma</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706111">
                <a:tc vMerge="1">
                  <a:txBody>
                    <a:bodyPr/>
                    <a:lstStyle/>
                    <a:p>
                      <a:pPr algn="ctr"/>
                      <a:endParaRPr lang="tr-TR" sz="300" b="1" dirty="0">
                        <a:latin typeface="Cambria" pitchFamily="18" charset="0"/>
                        <a:cs typeface="Calibri" pitchFamily="34" charset="0"/>
                      </a:endParaRPr>
                    </a:p>
                  </a:txBody>
                  <a:tcPr vert="wordArtVert" anchor="ctr">
                    <a:solidFill>
                      <a:srgbClr val="00B050"/>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KRK</a:t>
                      </a:r>
                      <a:endParaRPr kumimoji="0" lang="tr-TR" sz="2000" b="1"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lvl="1" algn="l" fontAlgn="ctr"/>
                      <a:r>
                        <a:rPr kumimoji="0" lang="tr-TR" sz="2000" b="0"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Kazaya ramak kalma, tehlikeli durum</a:t>
                      </a:r>
                      <a:endParaRPr kumimoji="0" lang="tr-TR" sz="2000" b="0" i="1"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03833087"/>
      </p:ext>
    </p:extLst>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sp>
        <p:nvSpPr>
          <p:cNvPr id="8" name="Rectangle 11"/>
          <p:cNvSpPr>
            <a:spLocks noChangeArrowheads="1"/>
          </p:cNvSpPr>
          <p:nvPr/>
        </p:nvSpPr>
        <p:spPr bwMode="gray">
          <a:xfrm>
            <a:off x="104775" y="976312"/>
            <a:ext cx="6629400"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ETKİLENEN PERSONEL SAYISI</a:t>
            </a:r>
          </a:p>
        </p:txBody>
      </p:sp>
      <p:sp>
        <p:nvSpPr>
          <p:cNvPr id="16" name="Metin kutusu 15"/>
          <p:cNvSpPr txBox="1"/>
          <p:nvPr/>
        </p:nvSpPr>
        <p:spPr>
          <a:xfrm>
            <a:off x="2628900" y="3374102"/>
            <a:ext cx="192041" cy="864000"/>
          </a:xfrm>
          <a:prstGeom prst="rect">
            <a:avLst/>
          </a:prstGeom>
          <a:solidFill>
            <a:schemeClr val="bg1">
              <a:lumMod val="65000"/>
            </a:schemeClr>
          </a:solidFill>
          <a:ln w="0">
            <a:solidFill>
              <a:schemeClr val="bg1">
                <a:lumMod val="75000"/>
              </a:schemeClr>
            </a:solidFill>
          </a:ln>
        </p:spPr>
        <p:txBody>
          <a:bodyPr wrap="square" rtlCol="0" anchor="ctr" anchorCtr="0">
            <a:noAutofit/>
          </a:bodyPr>
          <a:lstStyle/>
          <a:p>
            <a:pPr algn="ctr"/>
            <a:endParaRPr lang="tr-TR" sz="2400" b="1" i="1" dirty="0">
              <a:solidFill>
                <a:srgbClr val="000000"/>
              </a:solidFill>
              <a:latin typeface="Calibri" pitchFamily="34" charset="0"/>
              <a:cs typeface="Calibri" pitchFamily="34" charset="0"/>
            </a:endParaRPr>
          </a:p>
        </p:txBody>
      </p:sp>
      <p:sp>
        <p:nvSpPr>
          <p:cNvPr id="19" name="Metin kutusu 18"/>
          <p:cNvSpPr txBox="1"/>
          <p:nvPr/>
        </p:nvSpPr>
        <p:spPr>
          <a:xfrm>
            <a:off x="2763486" y="3375532"/>
            <a:ext cx="3731916" cy="864000"/>
          </a:xfrm>
          <a:prstGeom prst="rect">
            <a:avLst/>
          </a:prstGeom>
          <a:noFill/>
          <a:ln w="0">
            <a:solidFill>
              <a:schemeClr val="bg1">
                <a:lumMod val="75000"/>
              </a:schemeClr>
            </a:solidFill>
          </a:ln>
        </p:spPr>
        <p:txBody>
          <a:bodyPr wrap="square" rtlCol="0" anchor="ctr" anchorCtr="0">
            <a:noAutofit/>
          </a:bodyPr>
          <a:lstStyle/>
          <a:p>
            <a:pPr algn="ctr"/>
            <a:r>
              <a:rPr lang="tr-TR" sz="2400" i="1" dirty="0" smtClean="0">
                <a:solidFill>
                  <a:srgbClr val="000000"/>
                </a:solidFill>
                <a:latin typeface="Calibri" pitchFamily="34" charset="0"/>
                <a:cs typeface="Calibri" pitchFamily="34" charset="0"/>
              </a:rPr>
              <a:t>5 Kişi</a:t>
            </a:r>
            <a:endParaRPr lang="tr-TR" sz="2400" i="1" dirty="0">
              <a:solidFill>
                <a:srgbClr val="000000"/>
              </a:solidFill>
              <a:latin typeface="Calibri" pitchFamily="34" charset="0"/>
              <a:cs typeface="Calibri" pitchFamily="34" charset="0"/>
            </a:endParaRPr>
          </a:p>
        </p:txBody>
      </p:sp>
      <p:sp>
        <p:nvSpPr>
          <p:cNvPr id="20" name="Metin kutusu 19"/>
          <p:cNvSpPr txBox="1"/>
          <p:nvPr/>
        </p:nvSpPr>
        <p:spPr>
          <a:xfrm>
            <a:off x="2628967" y="5338523"/>
            <a:ext cx="192041" cy="864000"/>
          </a:xfrm>
          <a:prstGeom prst="rect">
            <a:avLst/>
          </a:prstGeom>
          <a:solidFill>
            <a:schemeClr val="bg1">
              <a:lumMod val="65000"/>
            </a:schemeClr>
          </a:solidFill>
          <a:ln w="0">
            <a:solidFill>
              <a:schemeClr val="bg1">
                <a:lumMod val="75000"/>
              </a:schemeClr>
            </a:solidFill>
          </a:ln>
        </p:spPr>
        <p:txBody>
          <a:bodyPr wrap="square" rtlCol="0" anchor="ctr" anchorCtr="0">
            <a:noAutofit/>
          </a:bodyPr>
          <a:lstStyle/>
          <a:p>
            <a:pPr algn="ctr"/>
            <a:endParaRPr lang="tr-TR" sz="2400" b="1" i="1" dirty="0">
              <a:solidFill>
                <a:srgbClr val="000000"/>
              </a:solidFill>
              <a:latin typeface="Calibri" pitchFamily="34" charset="0"/>
              <a:cs typeface="Calibri" pitchFamily="34" charset="0"/>
            </a:endParaRPr>
          </a:p>
        </p:txBody>
      </p:sp>
      <p:sp>
        <p:nvSpPr>
          <p:cNvPr id="21" name="Metin kutusu 20"/>
          <p:cNvSpPr txBox="1"/>
          <p:nvPr/>
        </p:nvSpPr>
        <p:spPr>
          <a:xfrm>
            <a:off x="2754028" y="5338523"/>
            <a:ext cx="3731916" cy="864000"/>
          </a:xfrm>
          <a:prstGeom prst="rect">
            <a:avLst/>
          </a:prstGeom>
          <a:noFill/>
          <a:ln w="0">
            <a:solidFill>
              <a:schemeClr val="bg1">
                <a:lumMod val="75000"/>
              </a:schemeClr>
            </a:solidFill>
          </a:ln>
        </p:spPr>
        <p:txBody>
          <a:bodyPr wrap="square" rtlCol="0" anchor="ctr" anchorCtr="0">
            <a:noAutofit/>
          </a:bodyPr>
          <a:lstStyle/>
          <a:p>
            <a:pPr algn="ctr"/>
            <a:r>
              <a:rPr lang="tr-TR" sz="2400" i="1" dirty="0" smtClean="0">
                <a:solidFill>
                  <a:srgbClr val="000000"/>
                </a:solidFill>
                <a:latin typeface="Calibri" pitchFamily="34" charset="0"/>
                <a:cs typeface="Calibri" pitchFamily="34" charset="0"/>
              </a:rPr>
              <a:t>10 Kişiden fazla</a:t>
            </a:r>
            <a:endParaRPr lang="tr-TR" sz="2400" i="1" dirty="0">
              <a:solidFill>
                <a:srgbClr val="000000"/>
              </a:solidFill>
              <a:latin typeface="Calibri" pitchFamily="34" charset="0"/>
              <a:cs typeface="Calibri" pitchFamily="34" charset="0"/>
            </a:endParaRPr>
          </a:p>
        </p:txBody>
      </p:sp>
      <p:sp>
        <p:nvSpPr>
          <p:cNvPr id="22" name="Metin kutusu 21"/>
          <p:cNvSpPr txBox="1"/>
          <p:nvPr/>
        </p:nvSpPr>
        <p:spPr>
          <a:xfrm>
            <a:off x="2619443" y="4366973"/>
            <a:ext cx="192041" cy="864000"/>
          </a:xfrm>
          <a:prstGeom prst="rect">
            <a:avLst/>
          </a:prstGeom>
          <a:solidFill>
            <a:schemeClr val="bg1">
              <a:lumMod val="65000"/>
            </a:schemeClr>
          </a:solidFill>
          <a:ln w="0">
            <a:solidFill>
              <a:schemeClr val="bg1">
                <a:lumMod val="75000"/>
              </a:schemeClr>
            </a:solidFill>
          </a:ln>
        </p:spPr>
        <p:txBody>
          <a:bodyPr wrap="square" rtlCol="0" anchor="ctr" anchorCtr="0">
            <a:noAutofit/>
          </a:bodyPr>
          <a:lstStyle/>
          <a:p>
            <a:pPr algn="ctr"/>
            <a:endParaRPr lang="tr-TR" sz="2400" b="1" i="1" dirty="0">
              <a:solidFill>
                <a:srgbClr val="000000"/>
              </a:solidFill>
              <a:latin typeface="Calibri" pitchFamily="34" charset="0"/>
              <a:cs typeface="Calibri" pitchFamily="34" charset="0"/>
            </a:endParaRPr>
          </a:p>
        </p:txBody>
      </p:sp>
      <p:sp>
        <p:nvSpPr>
          <p:cNvPr id="23" name="Metin kutusu 22"/>
          <p:cNvSpPr txBox="1"/>
          <p:nvPr/>
        </p:nvSpPr>
        <p:spPr>
          <a:xfrm>
            <a:off x="2744504" y="4368403"/>
            <a:ext cx="3731916" cy="864000"/>
          </a:xfrm>
          <a:prstGeom prst="rect">
            <a:avLst/>
          </a:prstGeom>
          <a:noFill/>
          <a:ln w="0">
            <a:solidFill>
              <a:schemeClr val="bg1">
                <a:lumMod val="75000"/>
              </a:schemeClr>
            </a:solidFill>
          </a:ln>
        </p:spPr>
        <p:txBody>
          <a:bodyPr wrap="square" rtlCol="0" anchor="ctr" anchorCtr="0">
            <a:noAutofit/>
          </a:bodyPr>
          <a:lstStyle/>
          <a:p>
            <a:pPr algn="ctr"/>
            <a:r>
              <a:rPr lang="tr-TR" sz="2400" i="1" dirty="0" smtClean="0">
                <a:solidFill>
                  <a:srgbClr val="000000"/>
                </a:solidFill>
                <a:latin typeface="Calibri" pitchFamily="34" charset="0"/>
                <a:cs typeface="Calibri" pitchFamily="34" charset="0"/>
              </a:rPr>
              <a:t>5-10 Kişi</a:t>
            </a:r>
            <a:endParaRPr lang="tr-TR" sz="2400" b="1" i="1" dirty="0">
              <a:solidFill>
                <a:srgbClr val="000000"/>
              </a:solidFill>
              <a:latin typeface="Calibri" pitchFamily="34" charset="0"/>
              <a:cs typeface="Calibri" pitchFamily="34" charset="0"/>
            </a:endParaRPr>
          </a:p>
        </p:txBody>
      </p:sp>
      <p:sp>
        <p:nvSpPr>
          <p:cNvPr id="24" name="Metin kutusu 23"/>
          <p:cNvSpPr txBox="1"/>
          <p:nvPr/>
        </p:nvSpPr>
        <p:spPr>
          <a:xfrm>
            <a:off x="2628900" y="2445972"/>
            <a:ext cx="192041" cy="864000"/>
          </a:xfrm>
          <a:prstGeom prst="rect">
            <a:avLst/>
          </a:prstGeom>
          <a:solidFill>
            <a:schemeClr val="bg1">
              <a:lumMod val="65000"/>
            </a:schemeClr>
          </a:solidFill>
          <a:ln w="0">
            <a:solidFill>
              <a:schemeClr val="bg1">
                <a:lumMod val="75000"/>
              </a:schemeClr>
            </a:solidFill>
          </a:ln>
        </p:spPr>
        <p:txBody>
          <a:bodyPr wrap="square" rtlCol="0" anchor="ctr" anchorCtr="0">
            <a:noAutofit/>
          </a:bodyPr>
          <a:lstStyle/>
          <a:p>
            <a:pPr algn="ctr"/>
            <a:endParaRPr lang="tr-TR" sz="2400" b="1" i="1" dirty="0">
              <a:solidFill>
                <a:srgbClr val="000000"/>
              </a:solidFill>
              <a:latin typeface="Calibri" pitchFamily="34" charset="0"/>
              <a:cs typeface="Calibri" pitchFamily="34" charset="0"/>
            </a:endParaRPr>
          </a:p>
        </p:txBody>
      </p:sp>
      <p:sp>
        <p:nvSpPr>
          <p:cNvPr id="25" name="Metin kutusu 24"/>
          <p:cNvSpPr txBox="1"/>
          <p:nvPr/>
        </p:nvSpPr>
        <p:spPr>
          <a:xfrm>
            <a:off x="2763486" y="2447402"/>
            <a:ext cx="3731916" cy="864000"/>
          </a:xfrm>
          <a:prstGeom prst="rect">
            <a:avLst/>
          </a:prstGeom>
          <a:noFill/>
          <a:ln w="0">
            <a:solidFill>
              <a:schemeClr val="bg1">
                <a:lumMod val="75000"/>
              </a:schemeClr>
            </a:solidFill>
          </a:ln>
        </p:spPr>
        <p:txBody>
          <a:bodyPr wrap="square" rtlCol="0" anchor="ctr" anchorCtr="0">
            <a:noAutofit/>
          </a:bodyPr>
          <a:lstStyle/>
          <a:p>
            <a:pPr algn="ctr"/>
            <a:r>
              <a:rPr lang="tr-TR" sz="2400" i="1" dirty="0" smtClean="0">
                <a:solidFill>
                  <a:srgbClr val="000000"/>
                </a:solidFill>
                <a:latin typeface="Calibri" pitchFamily="34" charset="0"/>
                <a:cs typeface="Calibri" pitchFamily="34" charset="0"/>
              </a:rPr>
              <a:t>1-3 Kişi</a:t>
            </a:r>
            <a:endParaRPr lang="tr-TR" sz="2400" b="1" i="1" dirty="0">
              <a:solidFill>
                <a:srgbClr val="000000"/>
              </a:solidFill>
              <a:latin typeface="Calibri" pitchFamily="34" charset="0"/>
              <a:cs typeface="Calibri" pitchFamily="34" charset="0"/>
            </a:endParaRPr>
          </a:p>
        </p:txBody>
      </p:sp>
      <p:sp>
        <p:nvSpPr>
          <p:cNvPr id="27" name="Metin kutusu 26"/>
          <p:cNvSpPr txBox="1"/>
          <p:nvPr/>
        </p:nvSpPr>
        <p:spPr>
          <a:xfrm>
            <a:off x="2628899" y="1504427"/>
            <a:ext cx="192041" cy="864000"/>
          </a:xfrm>
          <a:prstGeom prst="rect">
            <a:avLst/>
          </a:prstGeom>
          <a:solidFill>
            <a:schemeClr val="bg1">
              <a:lumMod val="65000"/>
            </a:schemeClr>
          </a:solidFill>
          <a:ln w="0">
            <a:solidFill>
              <a:schemeClr val="bg1">
                <a:lumMod val="75000"/>
              </a:schemeClr>
            </a:solidFill>
          </a:ln>
        </p:spPr>
        <p:txBody>
          <a:bodyPr wrap="square" rtlCol="0" anchor="ctr" anchorCtr="0">
            <a:noAutofit/>
          </a:bodyPr>
          <a:lstStyle/>
          <a:p>
            <a:pPr algn="ctr"/>
            <a:endParaRPr lang="tr-TR" sz="2400" b="1" i="1" dirty="0">
              <a:solidFill>
                <a:srgbClr val="000000"/>
              </a:solidFill>
              <a:latin typeface="Calibri" pitchFamily="34" charset="0"/>
              <a:cs typeface="Calibri" pitchFamily="34" charset="0"/>
            </a:endParaRPr>
          </a:p>
        </p:txBody>
      </p:sp>
      <p:sp>
        <p:nvSpPr>
          <p:cNvPr id="28" name="Metin kutusu 27"/>
          <p:cNvSpPr txBox="1"/>
          <p:nvPr/>
        </p:nvSpPr>
        <p:spPr>
          <a:xfrm>
            <a:off x="2763485" y="1505857"/>
            <a:ext cx="3731916" cy="864000"/>
          </a:xfrm>
          <a:prstGeom prst="rect">
            <a:avLst/>
          </a:prstGeom>
          <a:noFill/>
          <a:ln w="0">
            <a:solidFill>
              <a:schemeClr val="bg1">
                <a:lumMod val="75000"/>
              </a:schemeClr>
            </a:solidFill>
          </a:ln>
        </p:spPr>
        <p:txBody>
          <a:bodyPr wrap="square" rtlCol="0" anchor="ctr" anchorCtr="0">
            <a:noAutofit/>
          </a:bodyPr>
          <a:lstStyle/>
          <a:p>
            <a:pPr algn="ctr"/>
            <a:r>
              <a:rPr lang="tr-TR" sz="2400" i="1" dirty="0" smtClean="0">
                <a:solidFill>
                  <a:srgbClr val="000000"/>
                </a:solidFill>
                <a:latin typeface="Calibri" pitchFamily="34" charset="0"/>
                <a:cs typeface="Calibri" pitchFamily="34" charset="0"/>
              </a:rPr>
              <a:t>1 Kişi </a:t>
            </a:r>
            <a:endParaRPr lang="tr-TR" sz="2400" b="1" i="1" dirty="0">
              <a:solidFill>
                <a:srgbClr val="000000"/>
              </a:solidFill>
              <a:latin typeface="Calibri" pitchFamily="34" charset="0"/>
              <a:cs typeface="Calibri" pitchFamily="34" charset="0"/>
            </a:endParaRPr>
          </a:p>
        </p:txBody>
      </p:sp>
      <p:sp>
        <p:nvSpPr>
          <p:cNvPr id="1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6747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graphicFrame>
        <p:nvGraphicFramePr>
          <p:cNvPr id="10" name="Tablo 9"/>
          <p:cNvGraphicFramePr>
            <a:graphicFrameLocks noGrp="1"/>
          </p:cNvGraphicFramePr>
          <p:nvPr>
            <p:extLst>
              <p:ext uri="{D42A27DB-BD31-4B8C-83A1-F6EECF244321}">
                <p14:modId xmlns:p14="http://schemas.microsoft.com/office/powerpoint/2010/main" val="1092332532"/>
              </p:ext>
            </p:extLst>
          </p:nvPr>
        </p:nvGraphicFramePr>
        <p:xfrm>
          <a:off x="95248" y="987609"/>
          <a:ext cx="8953223" cy="5200969"/>
        </p:xfrm>
        <a:graphic>
          <a:graphicData uri="http://schemas.openxmlformats.org/drawingml/2006/table">
            <a:tbl>
              <a:tblPr firstRow="1" bandRow="1">
                <a:effectLst>
                  <a:innerShdw blurRad="114300">
                    <a:prstClr val="black"/>
                  </a:innerShdw>
                </a:effectLst>
                <a:tableStyleId>{5C22544A-7EE6-4342-B048-85BDC9FD1C3A}</a:tableStyleId>
              </a:tblPr>
              <a:tblGrid>
                <a:gridCol w="746102"/>
                <a:gridCol w="746102"/>
                <a:gridCol w="746102"/>
                <a:gridCol w="746102"/>
                <a:gridCol w="746102"/>
                <a:gridCol w="746102"/>
                <a:gridCol w="785564"/>
                <a:gridCol w="706639"/>
                <a:gridCol w="746102"/>
                <a:gridCol w="746102"/>
                <a:gridCol w="746102"/>
                <a:gridCol w="746102"/>
              </a:tblGrid>
              <a:tr h="363063">
                <a:tc>
                  <a:txBody>
                    <a:bodyPr/>
                    <a:lstStyle/>
                    <a:p>
                      <a:pPr algn="ctr"/>
                      <a:r>
                        <a:rPr lang="tr-TR" sz="1200" b="0" dirty="0" smtClean="0">
                          <a:solidFill>
                            <a:schemeClr val="tx1"/>
                          </a:solidFill>
                          <a:latin typeface="Calibri" pitchFamily="34" charset="0"/>
                          <a:cs typeface="Calibri" pitchFamily="34" charset="0"/>
                        </a:rPr>
                        <a:t>Ö</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solidFill>
                            <a:schemeClr val="tx1"/>
                          </a:solidFill>
                          <a:latin typeface="Cambria" pitchFamily="18" charset="0"/>
                          <a:cs typeface="Calibri" pitchFamily="34" charset="0"/>
                        </a:rPr>
                        <a:t>5</a:t>
                      </a:r>
                      <a:endParaRPr lang="tr-TR" sz="1400" b="1" dirty="0">
                        <a:solidFill>
                          <a:schemeClr val="tx1"/>
                        </a:solidFill>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rowSpan="5">
                  <a:txBody>
                    <a:bodyPr/>
                    <a:lstStyle/>
                    <a:p>
                      <a:pPr algn="ctr"/>
                      <a:r>
                        <a:rPr lang="tr-TR" sz="1400" b="1" dirty="0" smtClean="0">
                          <a:solidFill>
                            <a:schemeClr val="tx1"/>
                          </a:solidFill>
                          <a:latin typeface="Calibri" pitchFamily="34" charset="0"/>
                          <a:cs typeface="Calibri" pitchFamily="34" charset="0"/>
                        </a:rPr>
                        <a:t>ÖNCEKİ </a:t>
                      </a:r>
                    </a:p>
                    <a:p>
                      <a:pPr algn="ctr"/>
                      <a:r>
                        <a:rPr lang="tr-TR" sz="1400" b="1" dirty="0" smtClean="0">
                          <a:solidFill>
                            <a:schemeClr val="tx1"/>
                          </a:solidFill>
                          <a:latin typeface="Calibri" pitchFamily="34" charset="0"/>
                          <a:cs typeface="Calibri" pitchFamily="34" charset="0"/>
                        </a:rPr>
                        <a:t>(5 Yıl) BENZER KAZA</a:t>
                      </a:r>
                    </a:p>
                    <a:p>
                      <a:pPr algn="ctr"/>
                      <a:r>
                        <a:rPr lang="tr-TR" sz="1400" b="1" dirty="0" smtClean="0">
                          <a:solidFill>
                            <a:schemeClr val="tx1"/>
                          </a:solidFill>
                          <a:latin typeface="Calibri" pitchFamily="34" charset="0"/>
                          <a:cs typeface="Calibri" pitchFamily="34" charset="0"/>
                        </a:rPr>
                        <a:t>(Sonuç</a:t>
                      </a:r>
                      <a:r>
                        <a:rPr lang="tr-TR" sz="1200" dirty="0" smtClean="0">
                          <a:latin typeface="Calibri" pitchFamily="34" charset="0"/>
                          <a:cs typeface="Calibri" pitchFamily="34" charset="0"/>
                        </a:rPr>
                        <a:t>)</a:t>
                      </a:r>
                      <a:endParaRPr lang="tr-TR" sz="1200" dirty="0">
                        <a:latin typeface="Calibri" pitchFamily="34" charset="0"/>
                        <a:cs typeface="Calibri" pitchFamily="34" charset="0"/>
                      </a:endParaRPr>
                    </a:p>
                  </a:txBody>
                  <a:tcPr anchor="ctr">
                    <a:solidFill>
                      <a:schemeClr val="bg1">
                        <a:lumMod val="8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r>
              <a:tr h="363063">
                <a:tc>
                  <a:txBody>
                    <a:bodyPr/>
                    <a:lstStyle/>
                    <a:p>
                      <a:pPr algn="ctr"/>
                      <a:r>
                        <a:rPr lang="tr-TR" sz="1200" b="0" dirty="0" smtClean="0">
                          <a:solidFill>
                            <a:schemeClr val="tx1"/>
                          </a:solidFill>
                          <a:latin typeface="Calibri" pitchFamily="34" charset="0"/>
                          <a:cs typeface="Calibri" pitchFamily="34" charset="0"/>
                        </a:rPr>
                        <a:t>UK</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c vMerge="1">
                  <a:txBody>
                    <a:bodyPr/>
                    <a:lstStyle/>
                    <a:p>
                      <a:endParaRPr lang="tr-TR" dirty="0"/>
                    </a:p>
                  </a:txBody>
                  <a:tcPr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6">
                        <a:lumMod val="75000"/>
                      </a:schemeClr>
                    </a:solidFill>
                  </a:tcPr>
                </a:tc>
              </a:tr>
              <a:tr h="435909">
                <a:tc>
                  <a:txBody>
                    <a:bodyPr/>
                    <a:lstStyle/>
                    <a:p>
                      <a:pPr algn="ctr"/>
                      <a:r>
                        <a:rPr lang="tr-TR" sz="1200" b="0" dirty="0" smtClean="0">
                          <a:solidFill>
                            <a:schemeClr val="tx1"/>
                          </a:solidFill>
                          <a:latin typeface="Calibri" pitchFamily="34" charset="0"/>
                          <a:cs typeface="Calibri" pitchFamily="34" charset="0"/>
                        </a:rPr>
                        <a:t>IGK</a:t>
                      </a:r>
                      <a:endParaRPr lang="tr-TR" sz="1200" b="0" dirty="0">
                        <a:solidFill>
                          <a:schemeClr val="tx1"/>
                        </a:solidFill>
                        <a:latin typeface="Calibri" pitchFamily="34"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vMerge="1">
                  <a:txBody>
                    <a:bodyPr/>
                    <a:lstStyle/>
                    <a:p>
                      <a:endParaRPr lang="tr-TR" dirty="0"/>
                    </a:p>
                  </a:txBody>
                  <a:tcPr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r>
              <a:tr h="442718">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HY</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c vMerge="1">
                  <a:txBody>
                    <a:bodyPr/>
                    <a:lstStyle/>
                    <a:p>
                      <a:pPr 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KRK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r>
              <a:tr h="449527">
                <a:tc>
                  <a:txBody>
                    <a:bodyPr/>
                    <a:lstStyle/>
                    <a:p>
                      <a:pPr marL="0" algn="ctr" defTabSz="914400" rtl="0" eaLnBrk="1" fontAlgn="ctr" latinLnBrk="0" hangingPunct="1"/>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B</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FFC000"/>
                    </a:solidFill>
                  </a:tcPr>
                </a:tc>
                <a:tc gridSpan="5">
                  <a:txBody>
                    <a:bodyPr/>
                    <a:lstStyle/>
                    <a:p>
                      <a:pPr algn="ctr" fontAlgn="ctr"/>
                      <a:r>
                        <a:rPr kumimoji="0" lang="tr-TR" sz="16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OLASILIK</a:t>
                      </a:r>
                      <a:endParaRPr kumimoji="0" lang="tr-TR" sz="16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marL="0" algn="ctr" defTabSz="914400" rtl="0" eaLnBrk="1" fontAlgn="ctr" latinLnBrk="0" hangingPunct="1"/>
                      <a:r>
                        <a:rPr kumimoji="0" lang="tr-TR" sz="28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a:t>
                      </a:r>
                      <a:endParaRPr kumimoji="0" lang="tr-TR" sz="28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gridSpan="5">
                  <a:txBody>
                    <a:bodyPr/>
                    <a:lstStyle/>
                    <a:p>
                      <a:pPr algn="ctr" fontAlgn="ctr"/>
                      <a:r>
                        <a:rPr kumimoji="0" lang="tr-TR" sz="16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PERSONEL SAYISI</a:t>
                      </a:r>
                      <a:endParaRPr kumimoji="0" lang="tr-TR" sz="16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h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a:t>
                      </a:r>
                    </a:p>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rowSpan="5">
                  <a:txBody>
                    <a:bodyPr/>
                    <a:lstStyle/>
                    <a:p>
                      <a:pPr algn="ctr" fontAlgn="ctr"/>
                      <a:r>
                        <a:rPr lang="tr-TR" sz="1600" b="1" kern="1200" dirty="0" smtClean="0">
                          <a:solidFill>
                            <a:schemeClr val="tx1"/>
                          </a:solidFill>
                          <a:latin typeface="Calibri" pitchFamily="34" charset="0"/>
                          <a:ea typeface="+mn-ea"/>
                          <a:cs typeface="Calibri" pitchFamily="34" charset="0"/>
                        </a:rPr>
                        <a:t>ŞİDDET</a:t>
                      </a:r>
                      <a:endParaRPr lang="tr-TR" sz="1600" b="1" kern="1200" dirty="0">
                        <a:solidFill>
                          <a:schemeClr val="tx1"/>
                        </a:solidFill>
                        <a:latin typeface="Calibri" pitchFamily="34" charset="0"/>
                        <a:ea typeface="+mn-ea"/>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5</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10</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a:txBody>
                    <a:bodyPr/>
                    <a:lstStyle/>
                    <a:p>
                      <a:pPr algn="ctr"/>
                      <a:r>
                        <a:rPr lang="tr-TR" sz="1400" b="1" dirty="0" smtClean="0">
                          <a:solidFill>
                            <a:schemeClr val="bg1"/>
                          </a:solidFill>
                          <a:latin typeface="Cambria" pitchFamily="18" charset="0"/>
                          <a:cs typeface="Calibri" pitchFamily="34" charset="0"/>
                        </a:rPr>
                        <a:t>25</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CİDDİ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4</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8</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16</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solidFill>
                            <a:schemeClr val="bg1"/>
                          </a:solidFill>
                          <a:latin typeface="Cambria" pitchFamily="18" charset="0"/>
                          <a:cs typeface="Calibri" pitchFamily="34" charset="0"/>
                        </a:rPr>
                        <a:t>20</a:t>
                      </a:r>
                      <a:endParaRPr lang="tr-TR" sz="1400" b="1" dirty="0">
                        <a:solidFill>
                          <a:schemeClr val="bg1"/>
                        </a:solidFill>
                        <a:latin typeface="Cambria" pitchFamily="18" charset="0"/>
                        <a:cs typeface="Calibri" pitchFamily="34" charset="0"/>
                      </a:endParaRPr>
                    </a:p>
                  </a:txBody>
                  <a:tcPr marL="9525" marR="9525" marT="9525" marB="0" anchor="ctr">
                    <a:solidFill>
                      <a:schemeClr val="accent2">
                        <a:lumMod val="50000"/>
                      </a:schemeClr>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lang="tr-TR" sz="1400" b="1" dirty="0" smtClean="0">
                          <a:latin typeface="Cambria" pitchFamily="18" charset="0"/>
                          <a:cs typeface="Calibri" pitchFamily="34" charset="0"/>
                        </a:rPr>
                        <a:t>3</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6</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9</a:t>
                      </a:r>
                      <a:endParaRPr lang="tr-TR" sz="1400" b="1" dirty="0">
                        <a:latin typeface="Cambria" pitchFamily="18" charset="0"/>
                        <a:cs typeface="Calibri" pitchFamily="34" charset="0"/>
                      </a:endParaRPr>
                    </a:p>
                  </a:txBody>
                  <a:tcPr marL="9525" marR="9525" marT="9525" marB="0" anchor="ctr">
                    <a:solidFill>
                      <a:srgbClr val="FFFF00"/>
                    </a:solidFill>
                  </a:tcPr>
                </a:tc>
                <a:tc>
                  <a:txBody>
                    <a:bodyPr/>
                    <a:lstStyle/>
                    <a:p>
                      <a:pPr algn="ctr"/>
                      <a:r>
                        <a:rPr lang="tr-TR" sz="1400" b="1" dirty="0" smtClean="0">
                          <a:latin typeface="Cambria" pitchFamily="18" charset="0"/>
                          <a:cs typeface="Calibri" pitchFamily="34" charset="0"/>
                        </a:rPr>
                        <a:t>12</a:t>
                      </a:r>
                      <a:endParaRPr lang="tr-TR" sz="1400" b="1" dirty="0">
                        <a:latin typeface="Cambria" pitchFamily="18" charset="0"/>
                        <a:cs typeface="Calibri" pitchFamily="34" charset="0"/>
                      </a:endParaRPr>
                    </a:p>
                  </a:txBody>
                  <a:tcPr marL="9525" marR="9525" marT="9525" marB="0" anchor="ctr">
                    <a:solidFill>
                      <a:srgbClr val="FF0000"/>
                    </a:solidFill>
                  </a:tcPr>
                </a:tc>
                <a:tc>
                  <a:txBody>
                    <a:bodyPr/>
                    <a:lstStyle/>
                    <a:p>
                      <a:pPr algn="ctr"/>
                      <a:r>
                        <a:rPr lang="tr-TR" sz="1400" b="1" dirty="0" smtClean="0">
                          <a:latin typeface="Cambria" pitchFamily="18" charset="0"/>
                          <a:cs typeface="Calibri" pitchFamily="34" charset="0"/>
                        </a:rPr>
                        <a:t>15</a:t>
                      </a:r>
                      <a:endParaRPr lang="tr-TR" sz="1400" b="1" dirty="0">
                        <a:latin typeface="Cambria"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HAFİF</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6</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8</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10</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0000"/>
                    </a:solidFill>
                  </a:tcPr>
                </a:tc>
              </a:tr>
              <a:tr h="449527">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HAFİF</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vMerge="1">
                  <a:txBody>
                    <a:bodyPr/>
                    <a:lstStyle/>
                    <a:p>
                      <a:pPr algn="ctr" fontAlgn="ct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1</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chemeClr val="bg2">
                        <a:lumMod val="40000"/>
                        <a:lumOff val="60000"/>
                      </a:schemeClr>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2</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3</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4</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c>
                  <a:txBody>
                    <a:bodyPr/>
                    <a:lstStyle/>
                    <a:p>
                      <a:pPr algn="ctr" fontAlgn="ctr"/>
                      <a:r>
                        <a:rPr kumimoji="0" lang="tr-TR" sz="1400" b="1" i="0" u="none" strike="noStrike" kern="1200" cap="none" normalizeH="0" baseline="0" dirty="0" smtClean="0">
                          <a:ln>
                            <a:noFill/>
                          </a:ln>
                          <a:solidFill>
                            <a:schemeClr val="tx1"/>
                          </a:solidFill>
                          <a:effectLst/>
                          <a:latin typeface="Cambria" pitchFamily="18" charset="0"/>
                          <a:ea typeface="Times New Roman" pitchFamily="18" charset="0"/>
                          <a:cs typeface="Calibri" pitchFamily="34" charset="0"/>
                        </a:rPr>
                        <a:t>5</a:t>
                      </a:r>
                      <a:endParaRPr kumimoji="0" lang="tr-TR" sz="1400" b="1" i="0" u="none" strike="noStrike" kern="1200" cap="none" normalizeH="0" baseline="0" dirty="0">
                        <a:ln>
                          <a:noFill/>
                        </a:ln>
                        <a:solidFill>
                          <a:schemeClr val="tx1"/>
                        </a:solidFill>
                        <a:effectLst/>
                        <a:latin typeface="Cambria" pitchFamily="18" charset="0"/>
                        <a:ea typeface="Times New Roman" pitchFamily="18" charset="0"/>
                        <a:cs typeface="Calibri" pitchFamily="34" charset="0"/>
                      </a:endParaRPr>
                    </a:p>
                  </a:txBody>
                  <a:tcPr marL="9525" marR="9525" marT="9525" marB="0" anchor="ctr">
                    <a:solidFill>
                      <a:srgbClr val="FFFF00"/>
                    </a:solidFill>
                  </a:tcPr>
                </a:tc>
              </a:tr>
              <a:tr h="449527">
                <a:tc>
                  <a:txBody>
                    <a:bodyPr/>
                    <a:lstStyle/>
                    <a:p>
                      <a:pPr algn="ctr" fontAlgn="ctr"/>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A</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KÜÇÜK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KÜÇÜK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ORTA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YÜKSEK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ÇOK YÜKSEK</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marL="0" algn="ctr" defTabSz="914400" rtl="0" eaLnBrk="1" fontAlgn="ctr" latinLnBrk="0" hangingPunct="1"/>
                      <a:r>
                        <a:rPr kumimoji="0" lang="tr-TR" sz="28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D</a:t>
                      </a:r>
                      <a:endParaRPr kumimoji="0" lang="tr-TR" sz="2800" b="1"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20000"/>
                        <a:lumOff val="80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1-3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5-10 KİŞİ</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a:txBody>
                    <a:bodyPr/>
                    <a:lstStyle/>
                    <a:p>
                      <a:pPr algn="ctr" fontAlgn="ctr"/>
                      <a:r>
                        <a:rPr kumimoji="0" lang="tr-TR" sz="12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10 FAZLA</a:t>
                      </a:r>
                      <a:endParaRPr kumimoji="0" lang="tr-TR" sz="12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4064630174"/>
              </p:ext>
            </p:extLst>
          </p:nvPr>
        </p:nvGraphicFramePr>
        <p:xfrm>
          <a:off x="95243" y="6272126"/>
          <a:ext cx="8953223" cy="496986"/>
        </p:xfrm>
        <a:graphic>
          <a:graphicData uri="http://schemas.openxmlformats.org/drawingml/2006/table">
            <a:tbl>
              <a:tblPr firstRow="1" bandRow="1">
                <a:effectLst>
                  <a:innerShdw blurRad="114300">
                    <a:prstClr val="black"/>
                  </a:innerShdw>
                </a:effectLst>
                <a:tableStyleId>{5C22544A-7EE6-4342-B048-85BDC9FD1C3A}</a:tableStyleId>
              </a:tblPr>
              <a:tblGrid>
                <a:gridCol w="2238306"/>
                <a:gridCol w="2238306"/>
                <a:gridCol w="2238305"/>
                <a:gridCol w="2238306"/>
              </a:tblGrid>
              <a:tr h="496986">
                <a:tc>
                  <a:txBody>
                    <a:bodyPr/>
                    <a:lstStyle/>
                    <a:p>
                      <a:pPr algn="ctr"/>
                      <a:r>
                        <a:rPr lang="tr-TR" sz="2000" b="1" dirty="0" smtClean="0">
                          <a:solidFill>
                            <a:schemeClr val="bg1"/>
                          </a:solidFill>
                          <a:latin typeface="Calibri" pitchFamily="34" charset="0"/>
                          <a:cs typeface="Calibri" pitchFamily="34" charset="0"/>
                        </a:rPr>
                        <a:t>A</a:t>
                      </a:r>
                      <a:r>
                        <a:rPr lang="tr-TR" sz="1200" b="1" dirty="0" smtClean="0">
                          <a:solidFill>
                            <a:schemeClr val="bg1"/>
                          </a:solidFill>
                          <a:latin typeface="Calibri" pitchFamily="34" charset="0"/>
                          <a:cs typeface="Calibri" pitchFamily="34" charset="0"/>
                        </a:rPr>
                        <a:t> = Olasılık</a:t>
                      </a:r>
                      <a:r>
                        <a:rPr lang="tr-TR" sz="1200" b="1" baseline="0" dirty="0" smtClean="0">
                          <a:solidFill>
                            <a:schemeClr val="bg1"/>
                          </a:solidFill>
                          <a:latin typeface="Calibri" pitchFamily="34" charset="0"/>
                          <a:cs typeface="Calibri" pitchFamily="34" charset="0"/>
                        </a:rPr>
                        <a:t> x Şiddet</a:t>
                      </a:r>
                      <a:endParaRPr lang="tr-TR" sz="1200" b="1" dirty="0">
                        <a:solidFill>
                          <a:schemeClr val="bg1"/>
                        </a:solidFill>
                        <a:latin typeface="Calibri" pitchFamily="34" charset="0"/>
                        <a:cs typeface="Calibri" pitchFamily="34" charset="0"/>
                      </a:endParaRPr>
                    </a:p>
                  </a:txBody>
                  <a:tcPr anchor="ctr">
                    <a:solidFill>
                      <a:srgbClr val="00B050"/>
                    </a:solidFill>
                  </a:tcPr>
                </a:tc>
                <a:tc>
                  <a:txBody>
                    <a:bodyPr/>
                    <a:lstStyle/>
                    <a:p>
                      <a:pPr algn="ctr"/>
                      <a:r>
                        <a:rPr lang="tr-TR" sz="2000" b="1" dirty="0" smtClean="0">
                          <a:solidFill>
                            <a:schemeClr val="tx1"/>
                          </a:solidFill>
                          <a:latin typeface="Calibri" pitchFamily="34" charset="0"/>
                          <a:cs typeface="Calibri" pitchFamily="34" charset="0"/>
                        </a:rPr>
                        <a:t>B</a:t>
                      </a:r>
                      <a:r>
                        <a:rPr lang="tr-TR" sz="1200" b="1" dirty="0" smtClean="0">
                          <a:solidFill>
                            <a:schemeClr val="tx1"/>
                          </a:solidFill>
                          <a:latin typeface="Calibri" pitchFamily="34" charset="0"/>
                          <a:cs typeface="Calibri" pitchFamily="34" charset="0"/>
                        </a:rPr>
                        <a:t> = Olasılık x Önceki Kazalar</a:t>
                      </a:r>
                      <a:endParaRPr lang="tr-TR" sz="1200" b="1" dirty="0">
                        <a:solidFill>
                          <a:schemeClr val="tx1"/>
                        </a:solidFill>
                        <a:latin typeface="Calibri" pitchFamily="34" charset="0"/>
                        <a:cs typeface="Calibri" pitchFamily="34" charset="0"/>
                      </a:endParaRPr>
                    </a:p>
                  </a:txBody>
                  <a:tcPr anchor="ctr">
                    <a:solidFill>
                      <a:srgbClr val="FFC000"/>
                    </a:solidFill>
                  </a:tcPr>
                </a:tc>
                <a:tc>
                  <a:txBody>
                    <a:bodyPr/>
                    <a:lstStyle/>
                    <a:p>
                      <a:pPr algn="ctr"/>
                      <a:r>
                        <a:rPr lang="tr-TR" sz="2000" b="1" dirty="0" smtClean="0">
                          <a:solidFill>
                            <a:schemeClr val="bg1"/>
                          </a:solidFill>
                          <a:latin typeface="Calibri" pitchFamily="34" charset="0"/>
                          <a:cs typeface="Calibri" pitchFamily="34" charset="0"/>
                        </a:rPr>
                        <a:t>C</a:t>
                      </a:r>
                      <a:r>
                        <a:rPr lang="tr-TR" sz="1200" b="1" dirty="0" smtClean="0">
                          <a:solidFill>
                            <a:schemeClr val="bg1"/>
                          </a:solidFill>
                          <a:latin typeface="Calibri" pitchFamily="34" charset="0"/>
                          <a:cs typeface="Calibri" pitchFamily="34" charset="0"/>
                        </a:rPr>
                        <a:t> = Önceki Kaza x Pers. Sayısı</a:t>
                      </a:r>
                      <a:endParaRPr lang="tr-TR" sz="1200" b="1" dirty="0">
                        <a:solidFill>
                          <a:schemeClr val="bg1"/>
                        </a:solidFill>
                        <a:latin typeface="Calibri" pitchFamily="34" charset="0"/>
                        <a:cs typeface="Calibri" pitchFamily="34" charset="0"/>
                      </a:endParaRPr>
                    </a:p>
                  </a:txBody>
                  <a:tcPr anchor="ctr">
                    <a:solidFill>
                      <a:schemeClr val="bg2">
                        <a:lumMod val="75000"/>
                      </a:schemeClr>
                    </a:solidFill>
                  </a:tcPr>
                </a:tc>
                <a:tc>
                  <a:txBody>
                    <a:bodyPr/>
                    <a:lstStyle/>
                    <a:p>
                      <a:pPr algn="ctr"/>
                      <a:r>
                        <a:rPr lang="tr-TR" sz="2000" b="1" dirty="0" smtClean="0">
                          <a:solidFill>
                            <a:schemeClr val="tx1"/>
                          </a:solidFill>
                          <a:latin typeface="Calibri" pitchFamily="34" charset="0"/>
                          <a:cs typeface="Calibri" pitchFamily="34" charset="0"/>
                        </a:rPr>
                        <a:t>D</a:t>
                      </a:r>
                      <a:r>
                        <a:rPr lang="tr-TR" sz="1200" b="1" dirty="0" smtClean="0">
                          <a:solidFill>
                            <a:schemeClr val="tx1"/>
                          </a:solidFill>
                          <a:latin typeface="Calibri" pitchFamily="34" charset="0"/>
                          <a:cs typeface="Calibri" pitchFamily="34" charset="0"/>
                        </a:rPr>
                        <a:t> = Personel Sayısı x Şiddet</a:t>
                      </a:r>
                      <a:endParaRPr lang="tr-TR" sz="1200" b="1" dirty="0">
                        <a:solidFill>
                          <a:schemeClr val="tx1"/>
                        </a:solidFill>
                        <a:latin typeface="Calibri" pitchFamily="34" charset="0"/>
                        <a:cs typeface="Calibri" pitchFamily="34" charset="0"/>
                      </a:endParaRPr>
                    </a:p>
                  </a:txBody>
                  <a:tcPr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3985833215"/>
      </p:ext>
    </p:extLst>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X-TİPİ RİSK DEĞERLENDİRME MATRİSİ</a:t>
            </a:r>
          </a:p>
        </p:txBody>
      </p:sp>
      <p:cxnSp>
        <p:nvCxnSpPr>
          <p:cNvPr id="12" name="Düz Ok Bağlayıcısı 11"/>
          <p:cNvCxnSpPr/>
          <p:nvPr/>
        </p:nvCxnSpPr>
        <p:spPr>
          <a:xfrm>
            <a:off x="1933575" y="3257550"/>
            <a:ext cx="5400000"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4" name="Düz Ok Bağlayıcısı 13"/>
          <p:cNvCxnSpPr/>
          <p:nvPr/>
        </p:nvCxnSpPr>
        <p:spPr>
          <a:xfrm>
            <a:off x="4637475" y="1209675"/>
            <a:ext cx="0" cy="42840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6" name="Metin kutusu 15"/>
          <p:cNvSpPr txBox="1"/>
          <p:nvPr/>
        </p:nvSpPr>
        <p:spPr>
          <a:xfrm>
            <a:off x="1924050" y="3938137"/>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A</a:t>
            </a:r>
            <a:endParaRPr lang="tr-TR" sz="2000" b="1" i="1" dirty="0">
              <a:solidFill>
                <a:srgbClr val="000000"/>
              </a:solidFill>
              <a:latin typeface="Calibri" pitchFamily="34" charset="0"/>
              <a:cs typeface="Calibri" pitchFamily="34" charset="0"/>
            </a:endParaRPr>
          </a:p>
        </p:txBody>
      </p:sp>
      <p:sp>
        <p:nvSpPr>
          <p:cNvPr id="19" name="Metin kutusu 18"/>
          <p:cNvSpPr txBox="1"/>
          <p:nvPr/>
        </p:nvSpPr>
        <p:spPr>
          <a:xfrm>
            <a:off x="2266950" y="393004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Bir olayın (kazanın) </a:t>
            </a:r>
            <a:r>
              <a:rPr lang="tr-TR" sz="1400" b="1" i="1" dirty="0" smtClean="0">
                <a:solidFill>
                  <a:srgbClr val="000000"/>
                </a:solidFill>
                <a:latin typeface="Calibri" pitchFamily="34" charset="0"/>
                <a:cs typeface="Calibri" pitchFamily="34" charset="0"/>
              </a:rPr>
              <a:t>şiddet</a:t>
            </a:r>
            <a:r>
              <a:rPr lang="tr-TR" sz="1400" i="1" dirty="0" smtClean="0">
                <a:solidFill>
                  <a:srgbClr val="000000"/>
                </a:solidFill>
                <a:latin typeface="Calibri" pitchFamily="34" charset="0"/>
                <a:cs typeface="Calibri" pitchFamily="34" charset="0"/>
              </a:rPr>
              <a:t>inin gerçekleşme olasılığı</a:t>
            </a:r>
            <a:endParaRPr lang="tr-TR" sz="1400" i="1" dirty="0">
              <a:solidFill>
                <a:srgbClr val="000000"/>
              </a:solidFill>
              <a:latin typeface="Calibri" pitchFamily="34" charset="0"/>
              <a:cs typeface="Calibri" pitchFamily="34" charset="0"/>
            </a:endParaRPr>
          </a:p>
        </p:txBody>
      </p:sp>
      <p:sp>
        <p:nvSpPr>
          <p:cNvPr id="20" name="Metin kutusu 19"/>
          <p:cNvSpPr txBox="1"/>
          <p:nvPr/>
        </p:nvSpPr>
        <p:spPr>
          <a:xfrm>
            <a:off x="4761825" y="394477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a:solidFill>
                  <a:srgbClr val="000000"/>
                </a:solidFill>
                <a:latin typeface="Calibri" pitchFamily="34" charset="0"/>
                <a:cs typeface="Calibri" pitchFamily="34" charset="0"/>
              </a:rPr>
              <a:t>D</a:t>
            </a:r>
          </a:p>
        </p:txBody>
      </p:sp>
      <p:sp>
        <p:nvSpPr>
          <p:cNvPr id="21" name="Metin kutusu 20"/>
          <p:cNvSpPr txBox="1"/>
          <p:nvPr/>
        </p:nvSpPr>
        <p:spPr>
          <a:xfrm>
            <a:off x="5104725" y="394477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Bir olayın (kazanın) etkileyeceği personelde bıraktığı </a:t>
            </a:r>
            <a:r>
              <a:rPr lang="tr-TR" sz="1400" b="1" i="1" dirty="0" smtClean="0">
                <a:solidFill>
                  <a:srgbClr val="000000"/>
                </a:solidFill>
                <a:latin typeface="Calibri" pitchFamily="34" charset="0"/>
                <a:cs typeface="Calibri" pitchFamily="34" charset="0"/>
              </a:rPr>
              <a:t>şiddet</a:t>
            </a:r>
            <a:r>
              <a:rPr lang="tr-TR" sz="1400" i="1" dirty="0" smtClean="0">
                <a:solidFill>
                  <a:srgbClr val="000000"/>
                </a:solidFill>
                <a:latin typeface="Calibri" pitchFamily="34" charset="0"/>
                <a:cs typeface="Calibri" pitchFamily="34" charset="0"/>
              </a:rPr>
              <a:t>in derecesi</a:t>
            </a:r>
            <a:endParaRPr lang="tr-TR" sz="1400" i="1" dirty="0">
              <a:solidFill>
                <a:srgbClr val="000000"/>
              </a:solidFill>
              <a:latin typeface="Calibri" pitchFamily="34" charset="0"/>
              <a:cs typeface="Calibri" pitchFamily="34" charset="0"/>
            </a:endParaRPr>
          </a:p>
        </p:txBody>
      </p:sp>
      <p:sp>
        <p:nvSpPr>
          <p:cNvPr id="22" name="Metin kutusu 21"/>
          <p:cNvSpPr txBox="1"/>
          <p:nvPr/>
        </p:nvSpPr>
        <p:spPr>
          <a:xfrm>
            <a:off x="4761825" y="183022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C</a:t>
            </a:r>
            <a:endParaRPr lang="tr-TR" sz="2000" b="1" i="1" dirty="0">
              <a:solidFill>
                <a:srgbClr val="000000"/>
              </a:solidFill>
              <a:latin typeface="Calibri" pitchFamily="34" charset="0"/>
              <a:cs typeface="Calibri" pitchFamily="34" charset="0"/>
            </a:endParaRPr>
          </a:p>
        </p:txBody>
      </p:sp>
      <p:sp>
        <p:nvSpPr>
          <p:cNvPr id="23" name="Metin kutusu 22"/>
          <p:cNvSpPr txBox="1"/>
          <p:nvPr/>
        </p:nvSpPr>
        <p:spPr>
          <a:xfrm>
            <a:off x="5104725" y="183165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Önceki bir olayın (kazanın) etkileyeceği </a:t>
            </a:r>
            <a:r>
              <a:rPr lang="tr-TR" sz="1400" b="1" i="1" dirty="0" smtClean="0">
                <a:solidFill>
                  <a:srgbClr val="000000"/>
                </a:solidFill>
                <a:latin typeface="Calibri" pitchFamily="34" charset="0"/>
                <a:cs typeface="Calibri" pitchFamily="34" charset="0"/>
              </a:rPr>
              <a:t>personel sayısı</a:t>
            </a:r>
            <a:endParaRPr lang="tr-TR" sz="1400" b="1" i="1" dirty="0">
              <a:solidFill>
                <a:srgbClr val="000000"/>
              </a:solidFill>
              <a:latin typeface="Calibri" pitchFamily="34" charset="0"/>
              <a:cs typeface="Calibri" pitchFamily="34" charset="0"/>
            </a:endParaRPr>
          </a:p>
        </p:txBody>
      </p:sp>
      <p:sp>
        <p:nvSpPr>
          <p:cNvPr id="24" name="Metin kutusu 23"/>
          <p:cNvSpPr txBox="1"/>
          <p:nvPr/>
        </p:nvSpPr>
        <p:spPr>
          <a:xfrm>
            <a:off x="1933575" y="1811172"/>
            <a:ext cx="323851" cy="864000"/>
          </a:xfrm>
          <a:prstGeom prst="rect">
            <a:avLst/>
          </a:prstGeom>
          <a:noFill/>
          <a:ln w="0">
            <a:solidFill>
              <a:schemeClr val="bg1">
                <a:lumMod val="75000"/>
              </a:schemeClr>
            </a:solidFill>
          </a:ln>
        </p:spPr>
        <p:txBody>
          <a:bodyPr wrap="square" rtlCol="0" anchor="ctr" anchorCtr="0">
            <a:noAutofit/>
          </a:bodyPr>
          <a:lstStyle/>
          <a:p>
            <a:pPr algn="ctr"/>
            <a:r>
              <a:rPr lang="tr-TR" sz="2000" b="1" i="1" dirty="0" smtClean="0">
                <a:solidFill>
                  <a:srgbClr val="000000"/>
                </a:solidFill>
                <a:latin typeface="Calibri" pitchFamily="34" charset="0"/>
                <a:cs typeface="Calibri" pitchFamily="34" charset="0"/>
              </a:rPr>
              <a:t>B</a:t>
            </a:r>
            <a:endParaRPr lang="tr-TR" sz="2000" b="1" i="1" dirty="0">
              <a:solidFill>
                <a:srgbClr val="000000"/>
              </a:solidFill>
              <a:latin typeface="Calibri" pitchFamily="34" charset="0"/>
              <a:cs typeface="Calibri" pitchFamily="34" charset="0"/>
            </a:endParaRPr>
          </a:p>
        </p:txBody>
      </p:sp>
      <p:sp>
        <p:nvSpPr>
          <p:cNvPr id="25" name="Metin kutusu 24"/>
          <p:cNvSpPr txBox="1"/>
          <p:nvPr/>
        </p:nvSpPr>
        <p:spPr>
          <a:xfrm>
            <a:off x="2276475" y="1812602"/>
            <a:ext cx="2228850" cy="864000"/>
          </a:xfrm>
          <a:prstGeom prst="rect">
            <a:avLst/>
          </a:prstGeom>
          <a:noFill/>
          <a:ln w="0">
            <a:solidFill>
              <a:schemeClr val="bg1">
                <a:lumMod val="75000"/>
              </a:schemeClr>
            </a:solidFill>
          </a:ln>
        </p:spPr>
        <p:txBody>
          <a:bodyPr wrap="square" rtlCol="0" anchor="ctr" anchorCtr="0">
            <a:noAutofit/>
          </a:bodyPr>
          <a:lstStyle/>
          <a:p>
            <a:pPr algn="ctr"/>
            <a:r>
              <a:rPr lang="tr-TR" sz="1400" i="1" dirty="0" smtClean="0">
                <a:solidFill>
                  <a:srgbClr val="000000"/>
                </a:solidFill>
                <a:latin typeface="Calibri" pitchFamily="34" charset="0"/>
                <a:cs typeface="Calibri" pitchFamily="34" charset="0"/>
              </a:rPr>
              <a:t>Daha önce olmuş bir olayın (kazanın) şiddetinin gerçekleşme </a:t>
            </a:r>
            <a:r>
              <a:rPr lang="tr-TR" sz="1400" b="1" i="1" dirty="0" smtClean="0">
                <a:solidFill>
                  <a:srgbClr val="000000"/>
                </a:solidFill>
                <a:latin typeface="Calibri" pitchFamily="34" charset="0"/>
                <a:cs typeface="Calibri" pitchFamily="34" charset="0"/>
              </a:rPr>
              <a:t>olasılığı</a:t>
            </a:r>
            <a:endParaRPr lang="tr-TR" sz="1400" b="1" i="1" dirty="0">
              <a:solidFill>
                <a:srgbClr val="000000"/>
              </a:solidFill>
              <a:latin typeface="Calibri" pitchFamily="34" charset="0"/>
              <a:cs typeface="Calibri" pitchFamily="34" charset="0"/>
            </a:endParaRPr>
          </a:p>
        </p:txBody>
      </p:sp>
      <p:graphicFrame>
        <p:nvGraphicFramePr>
          <p:cNvPr id="26" name="Tablo 25"/>
          <p:cNvGraphicFramePr>
            <a:graphicFrameLocks noGrp="1"/>
          </p:cNvGraphicFramePr>
          <p:nvPr>
            <p:extLst>
              <p:ext uri="{D42A27DB-BD31-4B8C-83A1-F6EECF244321}">
                <p14:modId xmlns:p14="http://schemas.microsoft.com/office/powerpoint/2010/main" val="1202535814"/>
              </p:ext>
            </p:extLst>
          </p:nvPr>
        </p:nvGraphicFramePr>
        <p:xfrm>
          <a:off x="1904325" y="5554399"/>
          <a:ext cx="5477531" cy="443438"/>
        </p:xfrm>
        <a:graphic>
          <a:graphicData uri="http://schemas.openxmlformats.org/drawingml/2006/table">
            <a:tbl>
              <a:tblPr firstRow="1" bandRow="1">
                <a:effectLst>
                  <a:innerShdw blurRad="114300">
                    <a:prstClr val="black"/>
                  </a:innerShdw>
                </a:effectLst>
              </a:tblPr>
              <a:tblGrid>
                <a:gridCol w="790893"/>
                <a:gridCol w="400367"/>
                <a:gridCol w="773485"/>
                <a:gridCol w="400367"/>
                <a:gridCol w="781674"/>
                <a:gridCol w="400367"/>
                <a:gridCol w="781674"/>
                <a:gridCol w="367030"/>
                <a:gridCol w="781674"/>
              </a:tblGrid>
              <a:tr h="4434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tr-TR" sz="2000" b="1" dirty="0" smtClean="0">
                          <a:solidFill>
                            <a:schemeClr val="bg1"/>
                          </a:solidFill>
                        </a:rPr>
                        <a:t>RDS</a:t>
                      </a:r>
                      <a:endParaRPr lang="tr-TR" sz="20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B050"/>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A</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B</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tr-TR" sz="2000" b="0" dirty="0" smtClean="0"/>
                        <a:t>+</a:t>
                      </a:r>
                      <a:endParaRPr lang="tr-TR" sz="2000" b="0"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t>C</a:t>
                      </a:r>
                      <a:endParaRPr lang="tr-TR" sz="2000" b="1" dirty="0"/>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tr-TR" sz="2000" b="0" dirty="0" smtClean="0">
                          <a:solidFill>
                            <a:schemeClr val="tx1"/>
                          </a:solidFill>
                          <a:latin typeface="Calibri" pitchFamily="34" charset="0"/>
                          <a:cs typeface="Calibri" pitchFamily="34" charset="0"/>
                        </a:rPr>
                        <a:t>+</a:t>
                      </a:r>
                      <a:endParaRPr lang="tr-TR" sz="2000" b="0" dirty="0">
                        <a:solidFill>
                          <a:schemeClr val="tx1"/>
                        </a:solidFill>
                        <a:latin typeface="Calibri" pitchFamily="34" charset="0"/>
                        <a:cs typeface="Calibri" pitchFamily="34" charset="0"/>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solidFill>
                  </a:tcPr>
                </a:tc>
                <a:tc>
                  <a:txBody>
                    <a:bodyPr/>
                    <a:lstStyle/>
                    <a:p>
                      <a:pPr algn="ctr"/>
                      <a:r>
                        <a:rPr lang="tr-TR" sz="2000" b="1" dirty="0" smtClean="0">
                          <a:solidFill>
                            <a:schemeClr val="tx1"/>
                          </a:solidFill>
                          <a:latin typeface="Calibri" pitchFamily="34" charset="0"/>
                          <a:cs typeface="Calibri" pitchFamily="34" charset="0"/>
                        </a:rPr>
                        <a:t>D</a:t>
                      </a:r>
                      <a:endParaRPr lang="tr-TR" sz="2000" b="1" dirty="0">
                        <a:solidFill>
                          <a:schemeClr val="tx1"/>
                        </a:solidFill>
                        <a:latin typeface="Calibri" pitchFamily="34" charset="0"/>
                        <a:cs typeface="Calibri"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5">
                        <a:lumMod val="90000"/>
                      </a:schemeClr>
                    </a:solidFill>
                  </a:tcPr>
                </a:tc>
              </a:tr>
            </a:tbl>
          </a:graphicData>
        </a:graphic>
      </p:graphicFrame>
      <p:sp>
        <p:nvSpPr>
          <p:cNvPr id="2" name="Dikdörtgen 1"/>
          <p:cNvSpPr/>
          <p:nvPr/>
        </p:nvSpPr>
        <p:spPr>
          <a:xfrm>
            <a:off x="981075" y="6211669"/>
            <a:ext cx="7105650" cy="523220"/>
          </a:xfrm>
          <a:prstGeom prst="rect">
            <a:avLst/>
          </a:prstGeom>
          <a:noFill/>
          <a:ln w="0">
            <a:solidFill>
              <a:schemeClr val="bg1">
                <a:lumMod val="75000"/>
              </a:schemeClr>
            </a:solidFill>
          </a:ln>
        </p:spPr>
        <p:txBody>
          <a:bodyPr wrap="square" rtlCol="0" anchor="ctr" anchorCtr="0">
            <a:noAutofit/>
          </a:bodyPr>
          <a:lstStyle/>
          <a:p>
            <a:pPr algn="ctr"/>
            <a:r>
              <a:rPr lang="tr-TR" sz="1400" i="1" dirty="0">
                <a:solidFill>
                  <a:srgbClr val="000000"/>
                </a:solidFill>
                <a:latin typeface="Calibri" pitchFamily="34" charset="0"/>
                <a:cs typeface="Calibri" pitchFamily="34" charset="0"/>
              </a:rPr>
              <a:t>Elde edilen değerler matris metodolojisi temelli risk değerlendirme tablosuna kaydedilir ve çıkan sonucun büyüklüğüne göre en büyük değerden başlayarak riskler için gerekli önlemler alınır.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55649888"/>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Job </a:t>
            </a: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Safety </a:t>
            </a: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r>
              <a:rPr lang="en-US"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a:t>
            </a:r>
            <a:r>
              <a:rPr lang="en-US" sz="4400" noProof="1">
                <a:solidFill>
                  <a:srgbClr val="575757"/>
                </a:solidFill>
                <a:effectLst>
                  <a:innerShdw blurRad="63500" dist="50800" dir="8100000">
                    <a:prstClr val="black">
                      <a:alpha val="50000"/>
                    </a:prstClr>
                  </a:innerShdw>
                </a:effectLst>
                <a:latin typeface="Calibri" pitchFamily="34" charset="0"/>
                <a:cs typeface="Calibri" pitchFamily="34" charset="0"/>
              </a:rPr>
              <a:t>Güvenlik </a:t>
            </a:r>
            <a:r>
              <a:rPr lang="en-US"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Analizi</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5</a:t>
            </a:r>
            <a:endParaRPr lang="tr-TR" sz="9600" b="1" dirty="0">
              <a:solidFill>
                <a:srgbClr val="000000"/>
              </a:solidFill>
              <a:latin typeface="Cambria" pitchFamily="18"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7" name="Dikdörtgen 6"/>
          <p:cNvSpPr/>
          <p:nvPr/>
        </p:nvSpPr>
        <p:spPr>
          <a:xfrm>
            <a:off x="3611199" y="3756780"/>
            <a:ext cx="1940659" cy="1569660"/>
          </a:xfrm>
          <a:prstGeom prst="rect">
            <a:avLst/>
          </a:prstGeom>
        </p:spPr>
        <p:txBody>
          <a:bodyPr wrap="none">
            <a:spAutoFit/>
          </a:bodyPr>
          <a:lstStyle/>
          <a:p>
            <a:pPr marL="36000" algn="ctr"/>
            <a:r>
              <a:rPr lang="tr-TR" sz="9600" b="1" noProof="1" smtClean="0">
                <a:solidFill>
                  <a:srgbClr val="000000"/>
                </a:solidFill>
                <a:effectLst>
                  <a:outerShdw blurRad="38100" dist="38100" dir="2700000" algn="tl">
                    <a:srgbClr val="000000">
                      <a:alpha val="43137"/>
                    </a:srgbClr>
                  </a:outerShdw>
                </a:effectLst>
                <a:latin typeface="Calibri" pitchFamily="34" charset="0"/>
                <a:cs typeface="Calibri" pitchFamily="34" charset="0"/>
              </a:rPr>
              <a:t>JSA</a:t>
            </a:r>
            <a:endPar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923071672"/>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JSA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900" i="1" dirty="0" smtClean="0">
              <a:solidFill>
                <a:srgbClr val="000000"/>
              </a:solidFill>
              <a:latin typeface="Calibri" pitchFamily="34" charset="0"/>
              <a:cs typeface="Calibri" pitchFamily="34" charset="0"/>
            </a:endParaRPr>
          </a:p>
          <a:p>
            <a:pPr marL="360000" indent="-252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Kişi </a:t>
            </a:r>
            <a:r>
              <a:rPr lang="tr-TR" sz="2000" b="1" i="1" dirty="0">
                <a:solidFill>
                  <a:srgbClr val="000000"/>
                </a:solidFill>
                <a:latin typeface="Calibri" pitchFamily="34" charset="0"/>
                <a:cs typeface="Calibri" pitchFamily="34" charset="0"/>
              </a:rPr>
              <a:t>veya gruplar tarafından </a:t>
            </a:r>
            <a:r>
              <a:rPr lang="tr-TR" sz="2000" b="1" i="1" dirty="0" smtClean="0">
                <a:solidFill>
                  <a:srgbClr val="000000"/>
                </a:solidFill>
                <a:latin typeface="Calibri" pitchFamily="34" charset="0"/>
                <a:cs typeface="Calibri" pitchFamily="34" charset="0"/>
              </a:rPr>
              <a:t>gerçekleştirir</a:t>
            </a:r>
            <a:endParaRPr lang="tr-TR" sz="2000" b="1" i="1" dirty="0">
              <a:solidFill>
                <a:srgbClr val="000000"/>
              </a:solidFill>
              <a:latin typeface="Calibri" pitchFamily="34" charset="0"/>
              <a:cs typeface="Calibri" pitchFamily="34" charset="0"/>
            </a:endParaRPr>
          </a:p>
          <a:p>
            <a:pPr marL="360000" indent="-252000">
              <a:spcAft>
                <a:spcPts val="0"/>
              </a:spcAft>
              <a:buClr>
                <a:srgbClr val="292929"/>
              </a:buClr>
              <a:buFont typeface="Wingdings" panose="05000000000000000000" pitchFamily="2" charset="2"/>
              <a:buChar char="§"/>
              <a:defRPr/>
            </a:pPr>
            <a:r>
              <a:rPr lang="tr-TR" sz="2000" b="1" i="1" dirty="0">
                <a:solidFill>
                  <a:srgbClr val="000000"/>
                </a:solidFill>
                <a:latin typeface="Calibri" pitchFamily="34" charset="0"/>
                <a:cs typeface="Calibri" pitchFamily="34" charset="0"/>
              </a:rPr>
              <a:t>İş görevleri üzerinde </a:t>
            </a:r>
            <a:r>
              <a:rPr lang="tr-TR" sz="2000" b="1" i="1" dirty="0" smtClean="0">
                <a:solidFill>
                  <a:srgbClr val="000000"/>
                </a:solidFill>
                <a:latin typeface="Calibri" pitchFamily="34" charset="0"/>
                <a:cs typeface="Calibri" pitchFamily="34" charset="0"/>
              </a:rPr>
              <a:t>yoğunlaşır.</a:t>
            </a:r>
            <a:endParaRPr lang="tr-TR" sz="2000" b="1" i="1" dirty="0">
              <a:solidFill>
                <a:srgbClr val="000000"/>
              </a:solidFill>
              <a:latin typeface="Calibri" pitchFamily="34" charset="0"/>
              <a:cs typeface="Calibri" pitchFamily="34" charset="0"/>
            </a:endParaRPr>
          </a:p>
          <a:p>
            <a:pPr marL="360000" indent="-252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Bir işletme veya fabrikada işler ve görevler </a:t>
            </a:r>
            <a:r>
              <a:rPr lang="tr-TR" sz="2000" i="1" dirty="0" smtClean="0">
                <a:solidFill>
                  <a:srgbClr val="000000"/>
                </a:solidFill>
                <a:latin typeface="Calibri" pitchFamily="34" charset="0"/>
                <a:cs typeface="Calibri" pitchFamily="34" charset="0"/>
              </a:rPr>
              <a:t>iyi tanımlanmışsa </a:t>
            </a:r>
            <a:r>
              <a:rPr lang="tr-TR" sz="2000" i="1" dirty="0">
                <a:solidFill>
                  <a:srgbClr val="000000"/>
                </a:solidFill>
                <a:latin typeface="Calibri" pitchFamily="34" charset="0"/>
                <a:cs typeface="Calibri" pitchFamily="34" charset="0"/>
              </a:rPr>
              <a:t>bu metodoloji </a:t>
            </a:r>
            <a:r>
              <a:rPr lang="tr-TR" sz="2000" i="1" dirty="0" smtClean="0">
                <a:solidFill>
                  <a:srgbClr val="000000"/>
                </a:solidFill>
                <a:latin typeface="Calibri" pitchFamily="34" charset="0"/>
                <a:cs typeface="Calibri" pitchFamily="34" charset="0"/>
              </a:rPr>
              <a:t>uygundur.</a:t>
            </a:r>
            <a:endParaRPr lang="tr-TR" sz="2000" i="1" dirty="0">
              <a:solidFill>
                <a:srgbClr val="000000"/>
              </a:solidFill>
              <a:latin typeface="Calibri" pitchFamily="34" charset="0"/>
              <a:cs typeface="Calibri" pitchFamily="34" charset="0"/>
            </a:endParaRPr>
          </a:p>
          <a:p>
            <a:pPr marL="360000" indent="-252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Analiz, bir iş görevinden kaynaklanan </a:t>
            </a:r>
            <a:r>
              <a:rPr lang="tr-TR" sz="2000" i="1" dirty="0" smtClean="0">
                <a:solidFill>
                  <a:srgbClr val="000000"/>
                </a:solidFill>
                <a:latin typeface="Calibri" pitchFamily="34" charset="0"/>
                <a:cs typeface="Calibri" pitchFamily="34" charset="0"/>
              </a:rPr>
              <a:t>tehlikelerin doğasını </a:t>
            </a:r>
            <a:r>
              <a:rPr lang="tr-TR" sz="2000" i="1" dirty="0">
                <a:solidFill>
                  <a:srgbClr val="000000"/>
                </a:solidFill>
                <a:latin typeface="Calibri" pitchFamily="34" charset="0"/>
                <a:cs typeface="Calibri" pitchFamily="34" charset="0"/>
              </a:rPr>
              <a:t>direkt olarak </a:t>
            </a:r>
            <a:r>
              <a:rPr lang="tr-TR" sz="2000" i="1" dirty="0" smtClean="0">
                <a:solidFill>
                  <a:srgbClr val="000000"/>
                </a:solidFill>
                <a:latin typeface="Calibri" pitchFamily="34" charset="0"/>
                <a:cs typeface="Calibri" pitchFamily="34" charset="0"/>
              </a:rPr>
              <a:t>irdeler.</a:t>
            </a:r>
            <a:endParaRPr lang="tr-TR" sz="2000" i="1" dirty="0">
              <a:solidFill>
                <a:srgbClr val="000000"/>
              </a:solidFill>
              <a:latin typeface="Calibri" pitchFamily="34" charset="0"/>
              <a:cs typeface="Calibri" pitchFamily="34" charset="0"/>
            </a:endParaRPr>
          </a:p>
          <a:p>
            <a:pPr marL="360000" indent="-252000">
              <a:spcAft>
                <a:spcPts val="0"/>
              </a:spcAft>
              <a:buClr>
                <a:srgbClr val="292929"/>
              </a:buClr>
              <a:buFont typeface="Wingdings" panose="05000000000000000000" pitchFamily="2" charset="2"/>
              <a:buChar char="§"/>
              <a:defRPr/>
            </a:pPr>
            <a:r>
              <a:rPr lang="tr-TR" sz="2000" i="1" dirty="0">
                <a:solidFill>
                  <a:srgbClr val="000000"/>
                </a:solidFill>
                <a:latin typeface="Calibri" pitchFamily="34" charset="0"/>
                <a:cs typeface="Calibri" pitchFamily="34" charset="0"/>
              </a:rPr>
              <a:t>İş Güvenlik Analizi (JSA) olarak adlandırılan analiz </a:t>
            </a:r>
            <a:r>
              <a:rPr lang="tr-TR" sz="2000" b="1" i="1" dirty="0">
                <a:solidFill>
                  <a:srgbClr val="000000"/>
                </a:solidFill>
                <a:latin typeface="Calibri" pitchFamily="34" charset="0"/>
                <a:cs typeface="Calibri" pitchFamily="34" charset="0"/>
              </a:rPr>
              <a:t>dört aşamadan </a:t>
            </a:r>
            <a:r>
              <a:rPr lang="tr-TR" sz="2000" b="1" i="1" dirty="0" smtClean="0">
                <a:solidFill>
                  <a:srgbClr val="000000"/>
                </a:solidFill>
                <a:latin typeface="Calibri" pitchFamily="34" charset="0"/>
                <a:cs typeface="Calibri" pitchFamily="34" charset="0"/>
              </a:rPr>
              <a:t>oluşur.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İş Güvenlik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Analizi - JSA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Akış Çizelgesi: Belge 34"/>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89543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İş Güvenlik Analizi - JSA</a:t>
            </a:r>
          </a:p>
        </p:txBody>
      </p:sp>
      <p:graphicFrame>
        <p:nvGraphicFramePr>
          <p:cNvPr id="17" name="Tablo 16"/>
          <p:cNvGraphicFramePr>
            <a:graphicFrameLocks noGrp="1"/>
          </p:cNvGraphicFramePr>
          <p:nvPr>
            <p:extLst>
              <p:ext uri="{D42A27DB-BD31-4B8C-83A1-F6EECF244321}">
                <p14:modId xmlns:p14="http://schemas.microsoft.com/office/powerpoint/2010/main" val="3937549250"/>
              </p:ext>
            </p:extLst>
          </p:nvPr>
        </p:nvGraphicFramePr>
        <p:xfrm>
          <a:off x="111348" y="914334"/>
          <a:ext cx="2416144" cy="1362866"/>
        </p:xfrm>
        <a:graphic>
          <a:graphicData uri="http://schemas.openxmlformats.org/drawingml/2006/table">
            <a:tbl>
              <a:tblPr firstRow="1" bandRow="1">
                <a:tableStyleId>{5C22544A-7EE6-4342-B048-85BDC9FD1C3A}</a:tableStyleId>
              </a:tblPr>
              <a:tblGrid>
                <a:gridCol w="368617"/>
                <a:gridCol w="2047527"/>
              </a:tblGrid>
              <a:tr h="1362866">
                <a:tc>
                  <a:txBody>
                    <a:bodyPr/>
                    <a:lstStyle/>
                    <a:p>
                      <a:pPr algn="ctr"/>
                      <a:r>
                        <a:rPr lang="tr-TR" sz="2000" dirty="0" smtClean="0">
                          <a:latin typeface="Calibri" pitchFamily="34" charset="0"/>
                          <a:cs typeface="Calibri" pitchFamily="34" charset="0"/>
                        </a:rPr>
                        <a:t>1</a:t>
                      </a:r>
                      <a:endParaRPr lang="tr-TR" sz="2000" dirty="0">
                        <a:latin typeface="Calibri" pitchFamily="34" charset="0"/>
                        <a:cs typeface="Calibri" pitchFamily="34" charset="0"/>
                      </a:endParaRPr>
                    </a:p>
                  </a:txBody>
                  <a:tcPr anchor="ctr">
                    <a:solidFill>
                      <a:srgbClr val="00B050"/>
                    </a:solidFill>
                  </a:tcPr>
                </a:tc>
                <a:tc>
                  <a:txBody>
                    <a:bodyPr/>
                    <a:lstStyle/>
                    <a:p>
                      <a:pPr algn="ctr"/>
                      <a:r>
                        <a:rPr lang="tr-TR" sz="2000" dirty="0" smtClean="0">
                          <a:solidFill>
                            <a:schemeClr val="tx1"/>
                          </a:solidFill>
                          <a:latin typeface="Calibri" pitchFamily="34" charset="0"/>
                          <a:cs typeface="Calibri" pitchFamily="34" charset="0"/>
                        </a:rPr>
                        <a:t>Yapı</a:t>
                      </a:r>
                    </a:p>
                  </a:txBody>
                  <a:tcPr anchor="ctr">
                    <a:solidFill>
                      <a:schemeClr val="bg1">
                        <a:lumMod val="85000"/>
                      </a:schemeClr>
                    </a:solidFill>
                  </a:tcPr>
                </a:tc>
              </a:tr>
            </a:tbl>
          </a:graphicData>
        </a:graphic>
      </p:graphicFrame>
      <p:graphicFrame>
        <p:nvGraphicFramePr>
          <p:cNvPr id="18" name="Tablo 17"/>
          <p:cNvGraphicFramePr>
            <a:graphicFrameLocks noGrp="1"/>
          </p:cNvGraphicFramePr>
          <p:nvPr>
            <p:extLst>
              <p:ext uri="{D42A27DB-BD31-4B8C-83A1-F6EECF244321}">
                <p14:modId xmlns:p14="http://schemas.microsoft.com/office/powerpoint/2010/main" val="2521803537"/>
              </p:ext>
            </p:extLst>
          </p:nvPr>
        </p:nvGraphicFramePr>
        <p:xfrm>
          <a:off x="124996" y="2440191"/>
          <a:ext cx="2416144" cy="1362866"/>
        </p:xfrm>
        <a:graphic>
          <a:graphicData uri="http://schemas.openxmlformats.org/drawingml/2006/table">
            <a:tbl>
              <a:tblPr firstRow="1" bandRow="1">
                <a:tableStyleId>{5C22544A-7EE6-4342-B048-85BDC9FD1C3A}</a:tableStyleId>
              </a:tblPr>
              <a:tblGrid>
                <a:gridCol w="368617"/>
                <a:gridCol w="2047527"/>
              </a:tblGrid>
              <a:tr h="1362866">
                <a:tc>
                  <a:txBody>
                    <a:bodyPr/>
                    <a:lstStyle/>
                    <a:p>
                      <a:pPr algn="ctr"/>
                      <a:r>
                        <a:rPr lang="tr-TR" sz="2000" dirty="0" smtClean="0">
                          <a:latin typeface="Calibri" pitchFamily="34" charset="0"/>
                          <a:cs typeface="Calibri" pitchFamily="34" charset="0"/>
                        </a:rPr>
                        <a:t>2</a:t>
                      </a:r>
                      <a:endParaRPr lang="tr-TR" sz="2000" dirty="0">
                        <a:latin typeface="Calibri" pitchFamily="34" charset="0"/>
                        <a:cs typeface="Calibri" pitchFamily="34" charset="0"/>
                      </a:endParaRPr>
                    </a:p>
                  </a:txBody>
                  <a:tcPr anchor="ctr">
                    <a:solidFill>
                      <a:srgbClr val="0066CC"/>
                    </a:solidFill>
                  </a:tcPr>
                </a:tc>
                <a:tc>
                  <a:txBody>
                    <a:bodyPr/>
                    <a:lstStyle/>
                    <a:p>
                      <a:pPr algn="ctr"/>
                      <a:r>
                        <a:rPr lang="tr-TR" sz="2000" dirty="0" smtClean="0">
                          <a:solidFill>
                            <a:schemeClr val="tx1"/>
                          </a:solidFill>
                          <a:latin typeface="Calibri" pitchFamily="34" charset="0"/>
                          <a:cs typeface="Calibri" pitchFamily="34" charset="0"/>
                        </a:rPr>
                        <a:t>Tehlikelerin Tanımlanması</a:t>
                      </a:r>
                    </a:p>
                  </a:txBody>
                  <a:tcPr anchor="ctr">
                    <a:solidFill>
                      <a:schemeClr val="bg1">
                        <a:lumMod val="85000"/>
                      </a:schemeClr>
                    </a:solidFill>
                  </a:tcPr>
                </a:tc>
              </a:tr>
            </a:tbl>
          </a:graphicData>
        </a:graphic>
      </p:graphicFrame>
      <p:graphicFrame>
        <p:nvGraphicFramePr>
          <p:cNvPr id="19" name="Tablo 18"/>
          <p:cNvGraphicFramePr>
            <a:graphicFrameLocks noGrp="1"/>
          </p:cNvGraphicFramePr>
          <p:nvPr>
            <p:extLst>
              <p:ext uri="{D42A27DB-BD31-4B8C-83A1-F6EECF244321}">
                <p14:modId xmlns:p14="http://schemas.microsoft.com/office/powerpoint/2010/main" val="2280794707"/>
              </p:ext>
            </p:extLst>
          </p:nvPr>
        </p:nvGraphicFramePr>
        <p:xfrm>
          <a:off x="138644" y="3979860"/>
          <a:ext cx="2416144" cy="1362866"/>
        </p:xfrm>
        <a:graphic>
          <a:graphicData uri="http://schemas.openxmlformats.org/drawingml/2006/table">
            <a:tbl>
              <a:tblPr firstRow="1" bandRow="1">
                <a:tableStyleId>{5C22544A-7EE6-4342-B048-85BDC9FD1C3A}</a:tableStyleId>
              </a:tblPr>
              <a:tblGrid>
                <a:gridCol w="368617"/>
                <a:gridCol w="2047527"/>
              </a:tblGrid>
              <a:tr h="1362866">
                <a:tc>
                  <a:txBody>
                    <a:bodyPr/>
                    <a:lstStyle/>
                    <a:p>
                      <a:pPr algn="ctr"/>
                      <a:r>
                        <a:rPr lang="tr-TR" sz="2000" dirty="0" smtClean="0">
                          <a:latin typeface="Calibri" pitchFamily="34" charset="0"/>
                          <a:cs typeface="Calibri" pitchFamily="34" charset="0"/>
                        </a:rPr>
                        <a:t>3</a:t>
                      </a:r>
                      <a:endParaRPr lang="tr-TR" sz="2000" dirty="0">
                        <a:latin typeface="Calibri" pitchFamily="34" charset="0"/>
                        <a:cs typeface="Calibri" pitchFamily="34" charset="0"/>
                      </a:endParaRPr>
                    </a:p>
                  </a:txBody>
                  <a:tcPr anchor="ctr">
                    <a:solidFill>
                      <a:srgbClr val="FF0000"/>
                    </a:solidFill>
                  </a:tcPr>
                </a:tc>
                <a:tc>
                  <a:txBody>
                    <a:bodyPr/>
                    <a:lstStyle/>
                    <a:p>
                      <a:pPr algn="ctr"/>
                      <a:r>
                        <a:rPr lang="tr-TR" sz="2000" dirty="0" smtClean="0">
                          <a:solidFill>
                            <a:schemeClr val="tx1"/>
                          </a:solidFill>
                          <a:latin typeface="Calibri" pitchFamily="34" charset="0"/>
                          <a:cs typeface="Calibri" pitchFamily="34" charset="0"/>
                        </a:rPr>
                        <a:t>Risklere Değer Biçilmesi</a:t>
                      </a:r>
                    </a:p>
                  </a:txBody>
                  <a:tcPr anchor="ctr">
                    <a:solidFill>
                      <a:schemeClr val="bg1">
                        <a:lumMod val="85000"/>
                      </a:schemeClr>
                    </a:solidFill>
                  </a:tcPr>
                </a:tc>
              </a:tr>
            </a:tbl>
          </a:graphicData>
        </a:graphic>
      </p:graphicFrame>
      <p:sp>
        <p:nvSpPr>
          <p:cNvPr id="2" name="Aşağı Ok 1"/>
          <p:cNvSpPr/>
          <p:nvPr/>
        </p:nvSpPr>
        <p:spPr bwMode="auto">
          <a:xfrm>
            <a:off x="1115063" y="2270298"/>
            <a:ext cx="668741" cy="161912"/>
          </a:xfrm>
          <a:prstGeom prst="downArrow">
            <a:avLst/>
          </a:prstGeom>
          <a:solidFill>
            <a:schemeClr val="bg1">
              <a:lumMod val="50000"/>
            </a:schemeClr>
          </a:solidFill>
          <a:ln w="28575">
            <a:noFill/>
            <a:prstDash val="sysDot"/>
            <a:round/>
            <a:headEnd/>
            <a:tailEnd/>
          </a:ln>
        </p:spPr>
        <p:txBody>
          <a:bodyPr rtlCol="0" anchor="ctr"/>
          <a:lstStyle/>
          <a:p>
            <a:pPr algn="ctr"/>
            <a:endParaRPr lang="tr-TR" dirty="0">
              <a:solidFill>
                <a:srgbClr val="000000"/>
              </a:solidFill>
            </a:endParaRPr>
          </a:p>
        </p:txBody>
      </p:sp>
      <p:sp>
        <p:nvSpPr>
          <p:cNvPr id="21" name="Aşağı Ok 20"/>
          <p:cNvSpPr/>
          <p:nvPr/>
        </p:nvSpPr>
        <p:spPr bwMode="auto">
          <a:xfrm>
            <a:off x="1115062" y="3822726"/>
            <a:ext cx="668741" cy="161912"/>
          </a:xfrm>
          <a:prstGeom prst="downArrow">
            <a:avLst/>
          </a:prstGeom>
          <a:solidFill>
            <a:schemeClr val="bg1">
              <a:lumMod val="50000"/>
            </a:schemeClr>
          </a:solidFill>
          <a:ln w="28575">
            <a:noFill/>
            <a:prstDash val="sysDot"/>
            <a:round/>
            <a:headEnd/>
            <a:tailEnd/>
          </a:ln>
        </p:spPr>
        <p:txBody>
          <a:bodyPr rtlCol="0" anchor="ctr"/>
          <a:lstStyle/>
          <a:p>
            <a:pPr algn="ctr"/>
            <a:endParaRPr lang="tr-TR" dirty="0">
              <a:solidFill>
                <a:srgbClr val="000000"/>
              </a:solidFill>
            </a:endParaRPr>
          </a:p>
        </p:txBody>
      </p:sp>
      <p:graphicFrame>
        <p:nvGraphicFramePr>
          <p:cNvPr id="20" name="Tablo 19"/>
          <p:cNvGraphicFramePr>
            <a:graphicFrameLocks noGrp="1"/>
          </p:cNvGraphicFramePr>
          <p:nvPr>
            <p:extLst>
              <p:ext uri="{D42A27DB-BD31-4B8C-83A1-F6EECF244321}">
                <p14:modId xmlns:p14="http://schemas.microsoft.com/office/powerpoint/2010/main" val="342055702"/>
              </p:ext>
            </p:extLst>
          </p:nvPr>
        </p:nvGraphicFramePr>
        <p:xfrm>
          <a:off x="149711" y="5475035"/>
          <a:ext cx="2416144" cy="1362866"/>
        </p:xfrm>
        <a:graphic>
          <a:graphicData uri="http://schemas.openxmlformats.org/drawingml/2006/table">
            <a:tbl>
              <a:tblPr firstRow="1" bandRow="1">
                <a:tableStyleId>{5C22544A-7EE6-4342-B048-85BDC9FD1C3A}</a:tableStyleId>
              </a:tblPr>
              <a:tblGrid>
                <a:gridCol w="368617"/>
                <a:gridCol w="2047527"/>
              </a:tblGrid>
              <a:tr h="1362866">
                <a:tc>
                  <a:txBody>
                    <a:bodyPr/>
                    <a:lstStyle/>
                    <a:p>
                      <a:pPr algn="ctr"/>
                      <a:r>
                        <a:rPr lang="tr-TR" sz="2000" dirty="0" smtClean="0">
                          <a:latin typeface="Calibri" pitchFamily="34" charset="0"/>
                          <a:cs typeface="Calibri" pitchFamily="34" charset="0"/>
                        </a:rPr>
                        <a:t>4</a:t>
                      </a:r>
                      <a:endParaRPr lang="tr-TR" sz="2000" dirty="0">
                        <a:latin typeface="Calibri" pitchFamily="34" charset="0"/>
                        <a:cs typeface="Calibri" pitchFamily="34" charset="0"/>
                      </a:endParaRPr>
                    </a:p>
                  </a:txBody>
                  <a:tcPr anchor="ctr">
                    <a:solidFill>
                      <a:srgbClr val="004074"/>
                    </a:solidFill>
                  </a:tcPr>
                </a:tc>
                <a:tc>
                  <a:txBody>
                    <a:bodyPr/>
                    <a:lstStyle/>
                    <a:p>
                      <a:pPr algn="ctr"/>
                      <a:r>
                        <a:rPr lang="tr-TR" sz="2000" dirty="0" smtClean="0">
                          <a:solidFill>
                            <a:schemeClr val="tx1"/>
                          </a:solidFill>
                          <a:latin typeface="Calibri" pitchFamily="34" charset="0"/>
                          <a:cs typeface="Calibri" pitchFamily="34" charset="0"/>
                        </a:rPr>
                        <a:t>Güvenlik Ölçüsü Önerisi</a:t>
                      </a:r>
                    </a:p>
                  </a:txBody>
                  <a:tcPr anchor="ctr">
                    <a:solidFill>
                      <a:schemeClr val="bg1">
                        <a:lumMod val="85000"/>
                      </a:schemeClr>
                    </a:solidFill>
                  </a:tcPr>
                </a:tc>
              </a:tr>
            </a:tbl>
          </a:graphicData>
        </a:graphic>
      </p:graphicFrame>
      <p:sp>
        <p:nvSpPr>
          <p:cNvPr id="22" name="Aşağı Ok 21"/>
          <p:cNvSpPr/>
          <p:nvPr/>
        </p:nvSpPr>
        <p:spPr bwMode="auto">
          <a:xfrm>
            <a:off x="1104795" y="5323321"/>
            <a:ext cx="668741" cy="161912"/>
          </a:xfrm>
          <a:prstGeom prst="downArrow">
            <a:avLst/>
          </a:prstGeom>
          <a:solidFill>
            <a:schemeClr val="bg1">
              <a:lumMod val="50000"/>
            </a:schemeClr>
          </a:solidFill>
          <a:ln w="28575">
            <a:noFill/>
            <a:prstDash val="sysDot"/>
            <a:round/>
            <a:headEnd/>
            <a:tailEnd/>
          </a:ln>
        </p:spPr>
        <p:txBody>
          <a:bodyPr rtlCol="0" anchor="ctr"/>
          <a:lstStyle/>
          <a:p>
            <a:pPr algn="ctr"/>
            <a:endParaRPr lang="tr-TR" dirty="0">
              <a:solidFill>
                <a:srgbClr val="000000"/>
              </a:solidFill>
            </a:endParaRPr>
          </a:p>
        </p:txBody>
      </p:sp>
      <p:sp>
        <p:nvSpPr>
          <p:cNvPr id="13" name="Metin kutusu 12"/>
          <p:cNvSpPr txBox="1"/>
          <p:nvPr/>
        </p:nvSpPr>
        <p:spPr>
          <a:xfrm>
            <a:off x="2517569" y="914822"/>
            <a:ext cx="6503606" cy="1319333"/>
          </a:xfrm>
          <a:prstGeom prst="rect">
            <a:avLst/>
          </a:prstGeom>
          <a:noFill/>
          <a:ln w="0">
            <a:solidFill>
              <a:schemeClr val="bg1">
                <a:lumMod val="75000"/>
              </a:schemeClr>
            </a:solidFill>
          </a:ln>
        </p:spPr>
        <p:txBody>
          <a:bodyPr wrap="square" rtlCol="0" anchor="ctr" anchorCtr="0">
            <a:noAutofit/>
          </a:bodyPr>
          <a:lstStyle/>
          <a:p>
            <a:pPr algn="ctr"/>
            <a:r>
              <a:rPr lang="tr-TR" sz="1400" i="1" dirty="0">
                <a:solidFill>
                  <a:srgbClr val="000000"/>
                </a:solidFill>
                <a:latin typeface="Calibri" pitchFamily="34" charset="0"/>
                <a:cs typeface="Calibri" pitchFamily="34" charset="0"/>
              </a:rPr>
              <a:t>Görev adımlarının veya alt görevlerin numaralandırılarak ayrıntılı olarak analiz edilmesi ve bu adımları bozacak durumların ve yapının belirlenmesi temel anlayışını içerir. Bu adım normal olarak işte çalışan ve denenen kişileri de içermelidir. Bundan başka normal standart iş prosedürlerinin yanında seyrek olarak üstlenilen sıra dışı görevlerde hesaba katılır.  </a:t>
            </a:r>
          </a:p>
        </p:txBody>
      </p:sp>
      <p:sp>
        <p:nvSpPr>
          <p:cNvPr id="14" name="Metin kutusu 13"/>
          <p:cNvSpPr txBox="1"/>
          <p:nvPr/>
        </p:nvSpPr>
        <p:spPr>
          <a:xfrm>
            <a:off x="2544860" y="2461380"/>
            <a:ext cx="6503606" cy="1319333"/>
          </a:xfrm>
          <a:prstGeom prst="rect">
            <a:avLst/>
          </a:prstGeom>
          <a:noFill/>
          <a:ln w="0">
            <a:solidFill>
              <a:schemeClr val="bg1">
                <a:lumMod val="75000"/>
              </a:schemeClr>
            </a:solidFill>
          </a:ln>
        </p:spPr>
        <p:txBody>
          <a:bodyPr wrap="square" rtlCol="0" anchor="ctr" anchorCtr="0">
            <a:noAutofit/>
          </a:bodyPr>
          <a:lstStyle/>
          <a:p>
            <a:pPr algn="ctr"/>
            <a:r>
              <a:rPr lang="tr-TR" sz="1400" i="1" dirty="0">
                <a:solidFill>
                  <a:srgbClr val="000000"/>
                </a:solidFill>
                <a:latin typeface="Calibri" pitchFamily="34" charset="0"/>
                <a:cs typeface="Calibri" pitchFamily="34" charset="0"/>
              </a:rPr>
              <a:t>Alt görevler birer birer gözden geçirilir. Böylece alt görevleri bozabilecek tehlikelerin özellikleri daha kolay anlaşılabilir. Çeşitli sayıda sorular tehlikelerin tanımlanmasına yardımcı olmak amacıyla sorulabilir. (Hangi tip zarar gerçekleşebilir?, Zarar/tehlike için bir kontrol listesi hazırlanabilir mi?, Çalışma esnasında özel bir problem veya sapma meydana çıkabilir mi?, Görevi yapmak için diğer bir yol var mı?, Tehlikeli materyal, teçhizat, makine vb. içeriyor mu?, İş görevi zor mu</a:t>
            </a:r>
            <a:r>
              <a:rPr lang="tr-TR" sz="1400" i="1" dirty="0" smtClean="0">
                <a:solidFill>
                  <a:srgbClr val="000000"/>
                </a:solidFill>
                <a:latin typeface="Calibri" pitchFamily="34" charset="0"/>
                <a:cs typeface="Calibri" pitchFamily="34" charset="0"/>
              </a:rPr>
              <a:t>?)</a:t>
            </a:r>
            <a:endParaRPr lang="tr-TR" sz="1400" i="1" dirty="0">
              <a:solidFill>
                <a:srgbClr val="000000"/>
              </a:solidFill>
              <a:latin typeface="Calibri" pitchFamily="34" charset="0"/>
              <a:cs typeface="Calibri" pitchFamily="34" charset="0"/>
            </a:endParaRPr>
          </a:p>
        </p:txBody>
      </p:sp>
      <p:sp>
        <p:nvSpPr>
          <p:cNvPr id="15" name="Metin kutusu 14"/>
          <p:cNvSpPr txBox="1"/>
          <p:nvPr/>
        </p:nvSpPr>
        <p:spPr>
          <a:xfrm>
            <a:off x="2556735" y="3978183"/>
            <a:ext cx="6503606" cy="1319333"/>
          </a:xfrm>
          <a:prstGeom prst="rect">
            <a:avLst/>
          </a:prstGeom>
          <a:noFill/>
          <a:ln w="0">
            <a:solidFill>
              <a:schemeClr val="bg1">
                <a:lumMod val="75000"/>
              </a:schemeClr>
            </a:solidFill>
          </a:ln>
        </p:spPr>
        <p:txBody>
          <a:bodyPr wrap="square" rtlCol="0" anchor="ctr" anchorCtr="0">
            <a:noAutofit/>
          </a:bodyPr>
          <a:lstStyle/>
          <a:p>
            <a:pPr algn="ctr"/>
            <a:r>
              <a:rPr lang="tr-TR" sz="1400" i="1" dirty="0">
                <a:solidFill>
                  <a:srgbClr val="000000"/>
                </a:solidFill>
                <a:latin typeface="Calibri" pitchFamily="34" charset="0"/>
                <a:cs typeface="Calibri" pitchFamily="34" charset="0"/>
              </a:rPr>
              <a:t>Tehlikelerin veya problemlerin her birinin tanımlamasından sonra şiddetin sonucuna göre, maruz kalabilecek kişi sayına ve meydana gelme olasılığına göre değer </a:t>
            </a:r>
            <a:r>
              <a:rPr lang="tr-TR" sz="1400" i="1" dirty="0" smtClean="0">
                <a:solidFill>
                  <a:srgbClr val="000000"/>
                </a:solidFill>
                <a:latin typeface="Calibri" pitchFamily="34" charset="0"/>
                <a:cs typeface="Calibri" pitchFamily="34" charset="0"/>
              </a:rPr>
              <a:t>biçilir.</a:t>
            </a:r>
            <a:endParaRPr lang="tr-TR" sz="1400" i="1" dirty="0">
              <a:solidFill>
                <a:srgbClr val="000000"/>
              </a:solidFill>
              <a:latin typeface="Calibri" pitchFamily="34" charset="0"/>
              <a:cs typeface="Calibri" pitchFamily="34" charset="0"/>
            </a:endParaRPr>
          </a:p>
        </p:txBody>
      </p:sp>
      <p:sp>
        <p:nvSpPr>
          <p:cNvPr id="16" name="Metin kutusu 15"/>
          <p:cNvSpPr txBox="1"/>
          <p:nvPr/>
        </p:nvSpPr>
        <p:spPr>
          <a:xfrm>
            <a:off x="2556735" y="5485233"/>
            <a:ext cx="6503606" cy="1319333"/>
          </a:xfrm>
          <a:prstGeom prst="rect">
            <a:avLst/>
          </a:prstGeom>
          <a:noFill/>
          <a:ln w="0">
            <a:solidFill>
              <a:schemeClr val="bg1">
                <a:lumMod val="75000"/>
              </a:schemeClr>
            </a:solidFill>
          </a:ln>
        </p:spPr>
        <p:txBody>
          <a:bodyPr wrap="square" rtlCol="0" anchor="ctr" anchorCtr="0">
            <a:noAutofit/>
          </a:bodyPr>
          <a:lstStyle/>
          <a:p>
            <a:pPr algn="ctr"/>
            <a:r>
              <a:rPr lang="tr-TR" sz="1400" i="1" dirty="0">
                <a:solidFill>
                  <a:srgbClr val="000000"/>
                </a:solidFill>
                <a:latin typeface="Calibri" pitchFamily="34" charset="0"/>
                <a:cs typeface="Calibri" pitchFamily="34" charset="0"/>
              </a:rPr>
              <a:t>Analizi için önerilen güvenlik ölçümünün büyük bir avantajı uygun kontrol ölçümünün oldukça kolay üretilebilmesidir. Bu aşamada yapılabilecek bir çaba da riskin azaltılması için o görevde tehlike/riske giden yol boyunca </a:t>
            </a:r>
            <a:r>
              <a:rPr lang="tr-TR" sz="1400" i="1" dirty="0" smtClean="0">
                <a:solidFill>
                  <a:srgbClr val="000000"/>
                </a:solidFill>
                <a:latin typeface="Calibri" pitchFamily="34" charset="0"/>
                <a:cs typeface="Calibri" pitchFamily="34" charset="0"/>
              </a:rPr>
              <a:t>kağıt </a:t>
            </a:r>
            <a:r>
              <a:rPr lang="tr-TR" sz="1400" i="1" dirty="0">
                <a:solidFill>
                  <a:srgbClr val="000000"/>
                </a:solidFill>
                <a:latin typeface="Calibri" pitchFamily="34" charset="0"/>
                <a:cs typeface="Calibri" pitchFamily="34" charset="0"/>
              </a:rPr>
              <a:t>üzerinde öneride bulunmaktır. Alışılagelmiş çalışma ve metotlara kullanışlı ise alternatif metotlar önerilir.</a:t>
            </a:r>
          </a:p>
        </p:txBody>
      </p:sp>
    </p:spTree>
    <p:extLst>
      <p:ext uri="{BB962C8B-B14F-4D97-AF65-F5344CB8AC3E}">
        <p14:creationId xmlns:p14="http://schemas.microsoft.com/office/powerpoint/2010/main" val="1772775489"/>
      </p:ext>
    </p:extLst>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31242100"/>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Kalitatif (Nitel-Sıralı) Yöntemler</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rgbClr val="FFFFFF"/>
                </a:solidFill>
                <a:latin typeface="Calibri" pitchFamily="34" charset="0"/>
                <a:cs typeface="Calibri" pitchFamily="34" charset="0"/>
              </a:rPr>
              <a:t>2</a:t>
            </a:r>
            <a:endParaRPr lang="tr-TR" sz="8800" b="1" dirty="0">
              <a:solidFill>
                <a:srgbClr val="FFFFFF"/>
              </a:solidFill>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6042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endParaRPr lang="tr-TR" sz="2400" b="1" dirty="0" smtClean="0">
                <a:solidFill>
                  <a:srgbClr val="000000"/>
                </a:solidFill>
                <a:latin typeface="Calibri" panose="020F0502020204030204" pitchFamily="34" charset="0"/>
                <a:cs typeface="Calibri" pitchFamily="34" charset="0"/>
              </a:endParaRPr>
            </a:p>
            <a:p>
              <a:pPr algn="ctr"/>
              <a:r>
                <a:rPr lang="tr-TR" altLang="zh-CN" sz="2400" b="1" dirty="0">
                  <a:solidFill>
                    <a:srgbClr val="000000"/>
                  </a:solidFill>
                  <a:latin typeface="Calibri" panose="020F0502020204030204" pitchFamily="34" charset="0"/>
                  <a:cs typeface="Calibri" pitchFamily="34" charset="0"/>
                </a:rPr>
                <a:t>KALİTATİF (</a:t>
              </a:r>
              <a:r>
                <a:rPr lang="tr-TR" altLang="zh-CN" sz="2400" b="1" dirty="0" smtClean="0">
                  <a:solidFill>
                    <a:srgbClr val="000000"/>
                  </a:solidFill>
                  <a:latin typeface="Calibri" panose="020F0502020204030204" pitchFamily="34" charset="0"/>
                  <a:cs typeface="Calibri" pitchFamily="34" charset="0"/>
                </a:rPr>
                <a:t>NİTEL–TANIMLAYICI–</a:t>
              </a:r>
              <a:r>
                <a:rPr lang="tr-TR" altLang="zh-CN" sz="2400" dirty="0" smtClean="0">
                  <a:solidFill>
                    <a:srgbClr val="000000"/>
                  </a:solidFill>
                  <a:latin typeface="Calibri" panose="020F0502020204030204" pitchFamily="34" charset="0"/>
                  <a:cs typeface="Calibri" pitchFamily="34" charset="0"/>
                </a:rPr>
                <a:t>SIRALI–ORDİNAL</a:t>
              </a:r>
              <a:r>
                <a:rPr lang="tr-TR" altLang="zh-CN" sz="2400" b="1" dirty="0">
                  <a:solidFill>
                    <a:srgbClr val="000000"/>
                  </a:solidFill>
                  <a:latin typeface="Calibri" panose="020F0502020204030204" pitchFamily="34" charset="0"/>
                  <a:cs typeface="Calibri" pitchFamily="34" charset="0"/>
                </a:rPr>
                <a:t>) METODLAR</a:t>
              </a:r>
            </a:p>
            <a:p>
              <a:pPr algn="ctr" eaLnBrk="0" hangingPunct="0"/>
              <a:endParaRPr lang="zh-CN"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2</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Tehlike ve İşletilebilme Çalışması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Haz</a:t>
              </a:r>
              <a:r>
                <a:rPr lang="tr-TR" altLang="zh-CN" sz="2000" i="1" dirty="0" err="1">
                  <a:solidFill>
                    <a:srgbClr val="000000"/>
                  </a:solidFill>
                  <a:latin typeface="Calibri" panose="020F0502020204030204" pitchFamily="34" charset="0"/>
                  <a:cs typeface="Calibri" pitchFamily="34" charset="0"/>
                </a:rPr>
                <a:t>ard</a:t>
              </a:r>
              <a:r>
                <a:rPr lang="tr-TR" altLang="zh-CN" sz="2000" i="1" dirty="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a</a:t>
              </a:r>
              <a:r>
                <a:rPr lang="tr-TR" altLang="zh-CN" sz="2000" i="1" dirty="0" err="1" smtClean="0">
                  <a:solidFill>
                    <a:srgbClr val="000000"/>
                  </a:solidFill>
                  <a:latin typeface="Calibri" panose="020F0502020204030204" pitchFamily="34" charset="0"/>
                  <a:cs typeface="Calibri" pitchFamily="34" charset="0"/>
                </a:rPr>
                <a:t>nd</a:t>
              </a:r>
              <a:r>
                <a:rPr lang="tr-TR" altLang="zh-CN" sz="2000" i="1" dirty="0" smtClean="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Op</a:t>
              </a:r>
              <a:r>
                <a:rPr lang="tr-TR" altLang="zh-CN" sz="2000" i="1" dirty="0" err="1">
                  <a:solidFill>
                    <a:srgbClr val="000000"/>
                  </a:solidFill>
                  <a:latin typeface="Calibri" panose="020F0502020204030204" pitchFamily="34" charset="0"/>
                  <a:cs typeface="Calibri" pitchFamily="34" charset="0"/>
                </a:rPr>
                <a:t>erability</a:t>
              </a:r>
              <a:r>
                <a:rPr lang="tr-TR" altLang="zh-CN" sz="2000" i="1" dirty="0">
                  <a:solidFill>
                    <a:srgbClr val="000000"/>
                  </a:solidFill>
                  <a:latin typeface="Calibri" panose="020F0502020204030204" pitchFamily="34" charset="0"/>
                  <a:cs typeface="Calibri" pitchFamily="34" charset="0"/>
                </a:rPr>
                <a:t> </a:t>
              </a:r>
              <a:r>
                <a:rPr lang="tr-TR" altLang="zh-CN" sz="2000" i="1" dirty="0" err="1" smtClean="0">
                  <a:solidFill>
                    <a:srgbClr val="000000"/>
                  </a:solidFill>
                  <a:latin typeface="Calibri" panose="020F0502020204030204" pitchFamily="34" charset="0"/>
                  <a:cs typeface="Calibri" pitchFamily="34" charset="0"/>
                </a:rPr>
                <a:t>Studies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HAZOP</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02198"/>
            <a:ext cx="7601719" cy="707223"/>
            <a:chOff x="695325" y="2702198"/>
            <a:chExt cx="7601719" cy="707223"/>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Olursa Ne Olur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i="1" dirty="0" err="1" smtClean="0">
                  <a:solidFill>
                    <a:srgbClr val="000000"/>
                  </a:solidFill>
                  <a:latin typeface="Calibri" panose="020F0502020204030204" pitchFamily="34" charset="0"/>
                  <a:cs typeface="Calibri" pitchFamily="34" charset="0"/>
                </a:rPr>
                <a:t>What</a:t>
              </a:r>
              <a:r>
                <a:rPr lang="tr-TR" altLang="zh-CN" sz="2000" i="1" dirty="0" smtClean="0">
                  <a:solidFill>
                    <a:srgbClr val="000000"/>
                  </a:solidFill>
                  <a:latin typeface="Calibri" panose="020F0502020204030204" pitchFamily="34" charset="0"/>
                  <a:cs typeface="Calibri" pitchFamily="34" charset="0"/>
                </a:rPr>
                <a:t> </a:t>
              </a:r>
              <a:r>
                <a:rPr lang="tr-TR" altLang="zh-CN" sz="2000" i="1" dirty="0" err="1">
                  <a:solidFill>
                    <a:srgbClr val="000000"/>
                  </a:solidFill>
                  <a:latin typeface="Calibri" panose="020F0502020204030204" pitchFamily="34" charset="0"/>
                  <a:cs typeface="Calibri" pitchFamily="34" charset="0"/>
                </a:rPr>
                <a:t>İf</a:t>
              </a:r>
              <a:r>
                <a:rPr lang="tr-TR" altLang="zh-CN" sz="2000" i="1" dirty="0">
                  <a:solidFill>
                    <a:srgbClr val="000000"/>
                  </a:solidFill>
                  <a:latin typeface="Calibri" panose="020F0502020204030204" pitchFamily="34" charset="0"/>
                  <a:cs typeface="Calibri" pitchFamily="34" charset="0"/>
                </a:rPr>
                <a:t>…Analysis?)</a:t>
              </a: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sp>
          <p:nvSpPr>
            <p:cNvPr id="57" name="AutoShape 5"/>
            <p:cNvSpPr>
              <a:spLocks noChangeArrowheads="1"/>
            </p:cNvSpPr>
            <p:nvPr/>
          </p:nvSpPr>
          <p:spPr bwMode="auto">
            <a:xfrm>
              <a:off x="6315076" y="270219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WHAT IF</a:t>
              </a:r>
              <a:endParaRPr lang="tr-TR" altLang="zh-CN" sz="2000" b="1" i="1" dirty="0">
                <a:solidFill>
                  <a:srgbClr val="000000"/>
                </a:solidFill>
                <a:latin typeface="Calibri" panose="020F0502020204030204" pitchFamily="34" charset="0"/>
                <a:cs typeface="Calibri" pitchFamily="34" charset="0"/>
              </a:endParaRPr>
            </a:p>
          </p:txBody>
        </p:sp>
      </p:grpSp>
      <p:grpSp>
        <p:nvGrpSpPr>
          <p:cNvPr id="5" name="Grup 4"/>
          <p:cNvGrpSpPr/>
          <p:nvPr/>
        </p:nvGrpSpPr>
        <p:grpSpPr>
          <a:xfrm>
            <a:off x="772247" y="3438508"/>
            <a:ext cx="7601719" cy="707223"/>
            <a:chOff x="696047" y="3438508"/>
            <a:chExt cx="7601719" cy="707223"/>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Ön Tehlike </a:t>
              </a:r>
              <a:r>
                <a:rPr lang="it-IT" altLang="zh-CN" sz="2000" b="1" i="1" dirty="0" smtClean="0">
                  <a:solidFill>
                    <a:srgbClr val="000000"/>
                  </a:solidFill>
                  <a:latin typeface="Calibri" panose="020F0502020204030204" pitchFamily="34" charset="0"/>
                  <a:cs typeface="Calibri" pitchFamily="34" charset="0"/>
                </a:rPr>
                <a:t>Analizi</a:t>
              </a:r>
              <a:endParaRPr lang="tr-TR" altLang="zh-CN" sz="2000" b="1" i="1" dirty="0" smtClean="0">
                <a:solidFill>
                  <a:srgbClr val="000000"/>
                </a:solidFill>
                <a:latin typeface="Calibri" panose="020F0502020204030204" pitchFamily="34" charset="0"/>
                <a:cs typeface="Calibri" pitchFamily="34" charset="0"/>
              </a:endParaRPr>
            </a:p>
            <a:p>
              <a:pPr algn="ctr"/>
              <a:r>
                <a:rPr lang="tr-TR" altLang="zh-CN" sz="2000" i="1" dirty="0" smtClean="0">
                  <a:solidFill>
                    <a:srgbClr val="000000"/>
                  </a:solidFill>
                  <a:latin typeface="Calibri" panose="020F0502020204030204" pitchFamily="34" charset="0"/>
                  <a:cs typeface="Calibri" pitchFamily="34" charset="0"/>
                </a:rPr>
                <a:t>(</a:t>
              </a:r>
              <a:r>
                <a:rPr lang="it-IT" altLang="zh-CN" sz="2000" b="1" i="1" dirty="0" smtClean="0">
                  <a:solidFill>
                    <a:srgbClr val="000000"/>
                  </a:solidFill>
                  <a:latin typeface="Calibri" panose="020F0502020204030204" pitchFamily="34" charset="0"/>
                  <a:cs typeface="Calibri" pitchFamily="34" charset="0"/>
                </a:rPr>
                <a:t>P</a:t>
              </a:r>
              <a:r>
                <a:rPr lang="it-IT" altLang="zh-CN" sz="2000" i="1" dirty="0" smtClean="0">
                  <a:solidFill>
                    <a:srgbClr val="000000"/>
                  </a:solidFill>
                  <a:latin typeface="Calibri" panose="020F0502020204030204" pitchFamily="34" charset="0"/>
                  <a:cs typeface="Calibri" pitchFamily="34" charset="0"/>
                </a:rPr>
                <a:t>reliminary </a:t>
              </a:r>
              <a:r>
                <a:rPr lang="it-IT" altLang="zh-CN" sz="2000" b="1" i="1" dirty="0">
                  <a:solidFill>
                    <a:srgbClr val="000000"/>
                  </a:solidFill>
                  <a:latin typeface="Calibri" panose="020F0502020204030204" pitchFamily="34" charset="0"/>
                  <a:cs typeface="Calibri" pitchFamily="34" charset="0"/>
                </a:rPr>
                <a:t>H</a:t>
              </a:r>
              <a:r>
                <a:rPr lang="it-IT" altLang="zh-CN" sz="2000" i="1" dirty="0">
                  <a:solidFill>
                    <a:srgbClr val="000000"/>
                  </a:solidFill>
                  <a:latin typeface="Calibri" panose="020F0502020204030204" pitchFamily="34" charset="0"/>
                  <a:cs typeface="Calibri" pitchFamily="34" charset="0"/>
                </a:rPr>
                <a:t>azard </a:t>
              </a:r>
              <a:r>
                <a:rPr lang="it-IT" altLang="zh-CN" sz="2000" b="1" i="1" dirty="0" smtClean="0">
                  <a:solidFill>
                    <a:srgbClr val="000000"/>
                  </a:solidFill>
                  <a:latin typeface="Calibri" panose="020F0502020204030204" pitchFamily="34" charset="0"/>
                  <a:cs typeface="Calibri" pitchFamily="34" charset="0"/>
                </a:rPr>
                <a:t>A</a:t>
              </a:r>
              <a:r>
                <a:rPr lang="it-IT" altLang="zh-CN" sz="2000" i="1" dirty="0" smtClean="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it-IT" altLang="zh-CN" sz="2000" i="1" dirty="0">
                <a:solidFill>
                  <a:srgbClr val="000000"/>
                </a:solidFill>
                <a:latin typeface="Calibri" panose="020F0502020204030204" pitchFamily="34" charset="0"/>
                <a:cs typeface="Calibri" pitchFamily="34" charset="0"/>
              </a:endParaRP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sp>
          <p:nvSpPr>
            <p:cNvPr id="58" name="AutoShape 5"/>
            <p:cNvSpPr>
              <a:spLocks noChangeArrowheads="1"/>
            </p:cNvSpPr>
            <p:nvPr/>
          </p:nvSpPr>
          <p:spPr bwMode="auto">
            <a:xfrm>
              <a:off x="6315798" y="34385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PHA</a:t>
              </a:r>
              <a:endParaRPr lang="tr-TR" altLang="zh-CN" sz="2000" b="1" i="1" dirty="0">
                <a:solidFill>
                  <a:srgbClr val="000000"/>
                </a:solidFill>
                <a:latin typeface="Calibri" panose="020F0502020204030204" pitchFamily="34" charset="0"/>
                <a:cs typeface="Calibri" pitchFamily="34" charset="0"/>
              </a:endParaRPr>
            </a:p>
          </p:txBody>
        </p:sp>
      </p:grpSp>
      <p:grpSp>
        <p:nvGrpSpPr>
          <p:cNvPr id="6" name="Grup 5"/>
          <p:cNvGrpSpPr/>
          <p:nvPr/>
        </p:nvGrpSpPr>
        <p:grpSpPr>
          <a:xfrm>
            <a:off x="772247" y="4168008"/>
            <a:ext cx="7601719" cy="707223"/>
            <a:chOff x="696047" y="4168008"/>
            <a:chExt cx="7601719" cy="707223"/>
          </a:xfrm>
        </p:grpSpPr>
        <p:sp>
          <p:nvSpPr>
            <p:cNvPr id="45" name="AutoShape 5"/>
            <p:cNvSpPr>
              <a:spLocks noChangeArrowheads="1"/>
            </p:cNvSpPr>
            <p:nvPr/>
          </p:nvSpPr>
          <p:spPr bwMode="auto">
            <a:xfrm>
              <a:off x="1183139" y="41775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Birincil Risk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b="1" i="1" dirty="0" smtClean="0">
                  <a:solidFill>
                    <a:srgbClr val="000000"/>
                  </a:solidFill>
                  <a:latin typeface="Calibri" panose="020F0502020204030204" pitchFamily="34" charset="0"/>
                  <a:cs typeface="Calibri" pitchFamily="34" charset="0"/>
                </a:rPr>
                <a:t>P</a:t>
              </a:r>
              <a:r>
                <a:rPr lang="tr-TR" altLang="zh-CN" sz="2000" i="1" dirty="0" smtClean="0">
                  <a:solidFill>
                    <a:srgbClr val="000000"/>
                  </a:solidFill>
                  <a:latin typeface="Calibri" panose="020F0502020204030204" pitchFamily="34" charset="0"/>
                  <a:cs typeface="Calibri" pitchFamily="34" charset="0"/>
                </a:rPr>
                <a:t>reliminary </a:t>
              </a:r>
              <a:r>
                <a:rPr lang="tr-TR" altLang="zh-CN" sz="2000" b="1" i="1" dirty="0">
                  <a:solidFill>
                    <a:srgbClr val="000000"/>
                  </a:solidFill>
                  <a:latin typeface="Calibri" panose="020F0502020204030204" pitchFamily="34" charset="0"/>
                  <a:cs typeface="Calibri" pitchFamily="34" charset="0"/>
                </a:rPr>
                <a:t>R</a:t>
              </a:r>
              <a:r>
                <a:rPr lang="tr-TR" altLang="zh-CN" sz="2000" i="1" dirty="0">
                  <a:solidFill>
                    <a:srgbClr val="000000"/>
                  </a:solidFill>
                  <a:latin typeface="Calibri" panose="020F0502020204030204" pitchFamily="34" charset="0"/>
                  <a:cs typeface="Calibri" pitchFamily="34" charset="0"/>
                </a:rPr>
                <a:t>isk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a:t>
              </a:r>
              <a:endParaRPr lang="tr-TR" altLang="zh-CN" sz="2000" i="1" dirty="0">
                <a:solidFill>
                  <a:srgbClr val="000000"/>
                </a:solidFill>
                <a:latin typeface="Calibri" panose="020F0502020204030204" pitchFamily="34" charset="0"/>
                <a:cs typeface="Calibri" pitchFamily="34" charset="0"/>
              </a:endParaRPr>
            </a:p>
          </p:txBody>
        </p:sp>
        <p:sp>
          <p:nvSpPr>
            <p:cNvPr id="46" name="AutoShape 5"/>
            <p:cNvSpPr>
              <a:spLocks noChangeArrowheads="1"/>
            </p:cNvSpPr>
            <p:nvPr/>
          </p:nvSpPr>
          <p:spPr bwMode="auto">
            <a:xfrm>
              <a:off x="696047" y="41804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4</a:t>
              </a:r>
              <a:endParaRPr lang="zh-CN" altLang="zh-CN" sz="2000" b="1" dirty="0">
                <a:solidFill>
                  <a:srgbClr val="000000"/>
                </a:solidFill>
                <a:latin typeface="Cambria" pitchFamily="18" charset="0"/>
                <a:cs typeface="Calibri" pitchFamily="34" charset="0"/>
              </a:endParaRPr>
            </a:p>
          </p:txBody>
        </p:sp>
        <p:sp>
          <p:nvSpPr>
            <p:cNvPr id="59" name="AutoShape 5"/>
            <p:cNvSpPr>
              <a:spLocks noChangeArrowheads="1"/>
            </p:cNvSpPr>
            <p:nvPr/>
          </p:nvSpPr>
          <p:spPr bwMode="auto">
            <a:xfrm>
              <a:off x="6315798" y="41680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PRA</a:t>
              </a:r>
              <a:endParaRPr lang="tr-TR" altLang="zh-CN" sz="2000" b="1" i="1" dirty="0">
                <a:solidFill>
                  <a:srgbClr val="000000"/>
                </a:solidFill>
                <a:latin typeface="Calibri" panose="020F0502020204030204" pitchFamily="34" charset="0"/>
                <a:cs typeface="Calibri" pitchFamily="34" charset="0"/>
              </a:endParaRPr>
            </a:p>
          </p:txBody>
        </p:sp>
      </p:grpSp>
      <p:grpSp>
        <p:nvGrpSpPr>
          <p:cNvPr id="7" name="Grup 6"/>
          <p:cNvGrpSpPr/>
          <p:nvPr/>
        </p:nvGrpSpPr>
        <p:grpSpPr>
          <a:xfrm>
            <a:off x="772247" y="4905908"/>
            <a:ext cx="7601719" cy="707223"/>
            <a:chOff x="696047" y="4905908"/>
            <a:chExt cx="7601719" cy="707223"/>
          </a:xfrm>
        </p:grpSpPr>
        <p:sp>
          <p:nvSpPr>
            <p:cNvPr id="47" name="AutoShape 5"/>
            <p:cNvSpPr>
              <a:spLocks noChangeArrowheads="1"/>
            </p:cNvSpPr>
            <p:nvPr/>
          </p:nvSpPr>
          <p:spPr bwMode="auto">
            <a:xfrm>
              <a:off x="1183139" y="49154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İş Güvenliği </a:t>
              </a:r>
              <a:r>
                <a:rPr lang="tr-TR" altLang="zh-CN" sz="2000" b="1" i="1" dirty="0" smtClean="0">
                  <a:solidFill>
                    <a:srgbClr val="000000"/>
                  </a:solidFill>
                  <a:latin typeface="Calibri" panose="020F0502020204030204" pitchFamily="34" charset="0"/>
                  <a:cs typeface="Calibri" pitchFamily="34" charset="0"/>
                </a:rPr>
                <a:t>Analizi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J</a:t>
              </a:r>
              <a:r>
                <a:rPr lang="tr-TR" altLang="zh-CN" sz="2000" i="1" dirty="0" err="1">
                  <a:solidFill>
                    <a:srgbClr val="000000"/>
                  </a:solidFill>
                  <a:latin typeface="Calibri" panose="020F0502020204030204" pitchFamily="34" charset="0"/>
                  <a:cs typeface="Calibri" pitchFamily="34" charset="0"/>
                </a:rPr>
                <a:t>ob</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S</a:t>
              </a:r>
              <a:r>
                <a:rPr lang="tr-TR" altLang="zh-CN" sz="2000" i="1" dirty="0" err="1">
                  <a:solidFill>
                    <a:srgbClr val="000000"/>
                  </a:solidFill>
                  <a:latin typeface="Calibri" panose="020F0502020204030204" pitchFamily="34" charset="0"/>
                  <a:cs typeface="Calibri" pitchFamily="34" charset="0"/>
                </a:rPr>
                <a:t>afety</a:t>
              </a:r>
              <a:r>
                <a:rPr lang="tr-TR" altLang="zh-CN" sz="2000" i="1" dirty="0">
                  <a:solidFill>
                    <a:srgbClr val="000000"/>
                  </a:solidFill>
                  <a:latin typeface="Calibri" panose="020F0502020204030204" pitchFamily="34" charset="0"/>
                  <a:cs typeface="Calibri" pitchFamily="34" charset="0"/>
                </a:rPr>
                <a:t>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nalysis)*C</a:t>
              </a:r>
              <a:endParaRPr lang="tr-TR" altLang="zh-CN" sz="2000" i="1" dirty="0">
                <a:solidFill>
                  <a:srgbClr val="000000"/>
                </a:solidFill>
                <a:latin typeface="Calibri" panose="020F0502020204030204" pitchFamily="34" charset="0"/>
                <a:cs typeface="Calibri" pitchFamily="34" charset="0"/>
              </a:endParaRPr>
            </a:p>
          </p:txBody>
        </p:sp>
        <p:sp>
          <p:nvSpPr>
            <p:cNvPr id="48" name="AutoShape 5"/>
            <p:cNvSpPr>
              <a:spLocks noChangeArrowheads="1"/>
            </p:cNvSpPr>
            <p:nvPr/>
          </p:nvSpPr>
          <p:spPr bwMode="auto">
            <a:xfrm>
              <a:off x="696047" y="49183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5</a:t>
              </a:r>
              <a:endParaRPr lang="zh-CN" altLang="zh-CN" sz="2000" b="1" dirty="0">
                <a:solidFill>
                  <a:srgbClr val="000000"/>
                </a:solidFill>
                <a:latin typeface="Cambria" pitchFamily="18" charset="0"/>
                <a:cs typeface="Calibri" pitchFamily="34" charset="0"/>
              </a:endParaRPr>
            </a:p>
          </p:txBody>
        </p:sp>
        <p:sp>
          <p:nvSpPr>
            <p:cNvPr id="60" name="AutoShape 5"/>
            <p:cNvSpPr>
              <a:spLocks noChangeArrowheads="1"/>
            </p:cNvSpPr>
            <p:nvPr/>
          </p:nvSpPr>
          <p:spPr bwMode="auto">
            <a:xfrm>
              <a:off x="6315798" y="49059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JSA</a:t>
              </a:r>
              <a:endParaRPr lang="tr-TR" altLang="zh-CN" sz="2000" b="1" i="1" dirty="0">
                <a:solidFill>
                  <a:srgbClr val="000000"/>
                </a:solidFill>
                <a:latin typeface="Calibri" panose="020F0502020204030204" pitchFamily="34" charset="0"/>
                <a:cs typeface="Calibri" pitchFamily="34" charset="0"/>
              </a:endParaRPr>
            </a:p>
          </p:txBody>
        </p:sp>
      </p:grpSp>
      <p:sp>
        <p:nvSpPr>
          <p:cNvPr id="2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941621259"/>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Hazard </a:t>
            </a: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and Operability </a:t>
            </a: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Studies </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Tehlike ve İşletilebilme Çalışması Metodolojisi</a:t>
            </a: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1</a:t>
            </a:r>
            <a:endParaRPr lang="tr-TR" sz="9600" b="1" dirty="0">
              <a:solidFill>
                <a:srgbClr val="000000"/>
              </a:solidFill>
              <a:latin typeface="Cambria" pitchFamily="18" charset="0"/>
            </a:endParaRPr>
          </a:p>
        </p:txBody>
      </p:sp>
      <p:sp>
        <p:nvSpPr>
          <p:cNvPr id="2" name="Dikdörtgen 1"/>
          <p:cNvSpPr/>
          <p:nvPr/>
        </p:nvSpPr>
        <p:spPr>
          <a:xfrm>
            <a:off x="2680556" y="3756780"/>
            <a:ext cx="3801938" cy="1569660"/>
          </a:xfrm>
          <a:prstGeom prst="rect">
            <a:avLst/>
          </a:prstGeom>
        </p:spPr>
        <p:txBody>
          <a:bodyPr wrap="none">
            <a:spAutoFit/>
          </a:bodyPr>
          <a:lstStyle/>
          <a:p>
            <a:pPr marL="36000" algn="ctr"/>
            <a:r>
              <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rPr>
              <a:t>HAZOP</a:t>
            </a: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0098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Risk Değerlendirmesi Yönetmelik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(29.12.2012)</a:t>
            </a:r>
            <a:endPar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 esnasında çalışma ortamında </a:t>
            </a:r>
            <a:r>
              <a:rPr lang="tr-TR" sz="2000" b="1" i="1" dirty="0" smtClean="0">
                <a:solidFill>
                  <a:srgbClr val="000000"/>
                </a:solidFill>
                <a:latin typeface="Calibri" pitchFamily="34" charset="0"/>
                <a:cs typeface="Calibri" pitchFamily="34" charset="0"/>
              </a:rPr>
              <a:t>bulunan;</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Fiziksel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Kimyasal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Biyolojik</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Psikososyal</a:t>
            </a:r>
          </a:p>
          <a:p>
            <a:pPr marL="1257300" lvl="2" indent="-216000">
              <a:spcAft>
                <a:spcPts val="0"/>
              </a:spcAft>
              <a:buClr>
                <a:srgbClr val="C00000"/>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Ergonomik </a:t>
            </a:r>
          </a:p>
          <a:p>
            <a:pPr>
              <a:spcAft>
                <a:spcPts val="0"/>
              </a:spcAft>
              <a:buClr>
                <a:srgbClr val="292929"/>
              </a:buClr>
              <a:defRPr/>
            </a:pPr>
            <a:endParaRPr lang="tr-TR" sz="1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benzeri tehlike kaynaklarından </a:t>
            </a:r>
            <a:r>
              <a:rPr lang="tr-TR" sz="2000" b="1" i="1" dirty="0">
                <a:solidFill>
                  <a:srgbClr val="6B9B1A"/>
                </a:solidFill>
                <a:latin typeface="Calibri" pitchFamily="34" charset="0"/>
                <a:cs typeface="Calibri" pitchFamily="34" charset="0"/>
              </a:rPr>
              <a:t>oluşan </a:t>
            </a:r>
            <a:r>
              <a:rPr lang="tr-TR" sz="2000" b="1" i="1" dirty="0">
                <a:solidFill>
                  <a:srgbClr val="000000"/>
                </a:solidFill>
                <a:latin typeface="Calibri" pitchFamily="34" charset="0"/>
                <a:cs typeface="Calibri" pitchFamily="34" charset="0"/>
              </a:rPr>
              <a:t>veya bunların </a:t>
            </a:r>
            <a:r>
              <a:rPr lang="tr-TR" sz="2000" b="1" i="1" dirty="0">
                <a:solidFill>
                  <a:srgbClr val="6B9B1A"/>
                </a:solidFill>
                <a:latin typeface="Calibri" pitchFamily="34" charset="0"/>
                <a:cs typeface="Calibri" pitchFamily="34" charset="0"/>
              </a:rPr>
              <a:t>etkileşimi sonucu </a:t>
            </a:r>
            <a:r>
              <a:rPr lang="tr-TR" sz="2000" b="1" i="1" dirty="0">
                <a:solidFill>
                  <a:srgbClr val="000000"/>
                </a:solidFill>
                <a:latin typeface="Calibri" pitchFamily="34" charset="0"/>
                <a:cs typeface="Calibri" pitchFamily="34" charset="0"/>
              </a:rPr>
              <a:t>ortaya </a:t>
            </a:r>
            <a:r>
              <a:rPr lang="tr-TR" sz="2000" b="1" i="1" dirty="0" smtClean="0">
                <a:solidFill>
                  <a:srgbClr val="000000"/>
                </a:solidFill>
                <a:latin typeface="Calibri" pitchFamily="34" charset="0"/>
                <a:cs typeface="Calibri" pitchFamily="34" charset="0"/>
              </a:rPr>
              <a:t>çıkabilecek </a:t>
            </a:r>
            <a:r>
              <a:rPr lang="tr-TR" sz="2000" b="1" i="1" dirty="0" smtClean="0">
                <a:solidFill>
                  <a:srgbClr val="C00000"/>
                </a:solidFill>
                <a:latin typeface="Calibri" pitchFamily="34" charset="0"/>
                <a:cs typeface="Calibri" pitchFamily="34" charset="0"/>
              </a:rPr>
              <a:t>tehlikeler </a:t>
            </a:r>
            <a:r>
              <a:rPr lang="tr-TR" sz="2000" b="1" i="1" dirty="0">
                <a:solidFill>
                  <a:srgbClr val="C00000"/>
                </a:solidFill>
                <a:latin typeface="Calibri" pitchFamily="34" charset="0"/>
                <a:cs typeface="Calibri" pitchFamily="34" charset="0"/>
              </a:rPr>
              <a:t>belirlenir ve kayda alınır.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514894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AÇIKLAMALAR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44000">
              <a:spcAft>
                <a:spcPts val="0"/>
              </a:spcAft>
              <a:buClr>
                <a:srgbClr val="292929"/>
              </a:buClr>
              <a:defRPr/>
            </a:pPr>
            <a:r>
              <a:rPr lang="tr-TR" sz="2000" b="1" i="1" dirty="0" smtClean="0">
                <a:solidFill>
                  <a:srgbClr val="C00000"/>
                </a:solidFill>
                <a:latin typeface="Calibri" pitchFamily="34" charset="0"/>
                <a:cs typeface="Calibri" pitchFamily="34" charset="0"/>
              </a:rPr>
              <a:t>Kimya </a:t>
            </a:r>
            <a:r>
              <a:rPr lang="tr-TR" sz="2000" b="1" i="1" dirty="0">
                <a:solidFill>
                  <a:srgbClr val="000000"/>
                </a:solidFill>
                <a:latin typeface="Calibri" pitchFamily="34" charset="0"/>
                <a:cs typeface="Calibri" pitchFamily="34" charset="0"/>
              </a:rPr>
              <a:t>endüstrisi </a:t>
            </a:r>
            <a:r>
              <a:rPr lang="tr-TR" sz="2000" b="1" i="1" dirty="0" smtClean="0">
                <a:solidFill>
                  <a:srgbClr val="000000"/>
                </a:solidFill>
                <a:latin typeface="Calibri" pitchFamily="34" charset="0"/>
                <a:cs typeface="Calibri" pitchFamily="34" charset="0"/>
              </a:rPr>
              <a:t>tarafından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1963 İngiltere’de) </a:t>
            </a:r>
            <a:r>
              <a:rPr lang="tr-TR" sz="2000" b="1" i="1" dirty="0" smtClean="0">
                <a:solidFill>
                  <a:srgbClr val="000000"/>
                </a:solidFill>
                <a:latin typeface="Calibri" pitchFamily="34" charset="0"/>
                <a:cs typeface="Calibri" pitchFamily="34" charset="0"/>
              </a:rPr>
              <a:t>geliştirilmiş </a:t>
            </a:r>
            <a:r>
              <a:rPr lang="tr-TR" sz="2000" b="1" i="1" dirty="0">
                <a:solidFill>
                  <a:srgbClr val="000000"/>
                </a:solidFill>
                <a:latin typeface="Calibri" pitchFamily="34" charset="0"/>
                <a:cs typeface="Calibri" pitchFamily="34" charset="0"/>
              </a:rPr>
              <a:t>bir yöntemdir</a:t>
            </a:r>
            <a:r>
              <a:rPr lang="tr-TR" sz="2000" b="1" i="1" dirty="0" smtClean="0">
                <a:solidFill>
                  <a:srgbClr val="000000"/>
                </a:solidFill>
                <a:latin typeface="Calibri" pitchFamily="34" charset="0"/>
                <a:cs typeface="Calibri" pitchFamily="34" charset="0"/>
              </a:rPr>
              <a:t>. </a:t>
            </a:r>
          </a:p>
          <a:p>
            <a:pPr marL="144000">
              <a:spcAft>
                <a:spcPts val="0"/>
              </a:spcAft>
              <a:buClr>
                <a:srgbClr val="292929"/>
              </a:buClr>
              <a:defRPr/>
            </a:pPr>
            <a:endParaRPr lang="tr-TR" sz="2000" b="1" i="1" dirty="0">
              <a:solidFill>
                <a:srgbClr val="000000"/>
              </a:solidFill>
              <a:latin typeface="Calibri" pitchFamily="34" charset="0"/>
              <a:cs typeface="Calibri" pitchFamily="34" charset="0"/>
            </a:endParaRPr>
          </a:p>
          <a:p>
            <a:pPr marL="144000">
              <a:spcAft>
                <a:spcPts val="0"/>
              </a:spcAft>
              <a:buClr>
                <a:srgbClr val="292929"/>
              </a:buClr>
              <a:defRPr/>
            </a:pPr>
            <a:r>
              <a:rPr lang="tr-TR" sz="2000" i="1" dirty="0" smtClean="0">
                <a:solidFill>
                  <a:srgbClr val="000000"/>
                </a:solidFill>
                <a:latin typeface="Calibri" pitchFamily="34" charset="0"/>
                <a:cs typeface="Calibri" pitchFamily="34" charset="0"/>
              </a:rPr>
              <a:t>Günümüzde özellikle </a:t>
            </a:r>
          </a:p>
          <a:p>
            <a:pPr marL="4869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Kimya</a:t>
            </a:r>
          </a:p>
          <a:p>
            <a:pPr marL="4869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Petrokimya</a:t>
            </a:r>
          </a:p>
          <a:p>
            <a:pPr marL="4869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İlaç</a:t>
            </a:r>
          </a:p>
          <a:p>
            <a:pPr marL="486900" indent="-216000">
              <a:spcAft>
                <a:spcPts val="0"/>
              </a:spcAft>
              <a:buClr>
                <a:srgbClr val="292929"/>
              </a:buClr>
              <a:buFont typeface="Wingdings" panose="05000000000000000000" pitchFamily="2" charset="2"/>
              <a:buChar char="§"/>
              <a:defRPr/>
            </a:pPr>
            <a:r>
              <a:rPr lang="tr-TR" sz="2000" b="1" i="1" dirty="0" smtClean="0">
                <a:solidFill>
                  <a:srgbClr val="000000"/>
                </a:solidFill>
                <a:latin typeface="Calibri" pitchFamily="34" charset="0"/>
                <a:cs typeface="Calibri" pitchFamily="34" charset="0"/>
              </a:rPr>
              <a:t>Nükleer prosesler </a:t>
            </a:r>
          </a:p>
          <a:p>
            <a:pPr marL="270900">
              <a:spcAft>
                <a:spcPts val="0"/>
              </a:spcAft>
              <a:buClr>
                <a:srgbClr val="292929"/>
              </a:buClr>
              <a:defRPr/>
            </a:pP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….için uygun bir analiz yöntemidir.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HAZOP</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pic>
        <p:nvPicPr>
          <p:cNvPr id="2050" name="Picture 2" descr="D:\DOKTOR\1-DRUZ DOK\2-DRUZ EGITIMLER\4-RESİMLER\Tıbbi\laboratory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015" y="2707847"/>
            <a:ext cx="2024166"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324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arn(inVertical)">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56" name="Rectangle 11"/>
          <p:cNvSpPr>
            <a:spLocks noChangeArrowheads="1"/>
          </p:cNvSpPr>
          <p:nvPr/>
        </p:nvSpPr>
        <p:spPr bwMode="gray">
          <a:xfrm>
            <a:off x="762000" y="2051050"/>
            <a:ext cx="3632585" cy="38192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Rehber-Anahtar Kelimeler</a:t>
            </a:r>
          </a:p>
        </p:txBody>
      </p:sp>
      <p:sp>
        <p:nvSpPr>
          <p:cNvPr id="58457" name="Rectangle 5"/>
          <p:cNvSpPr>
            <a:spLocks noChangeArrowheads="1"/>
          </p:cNvSpPr>
          <p:nvPr/>
        </p:nvSpPr>
        <p:spPr bwMode="gray">
          <a:xfrm>
            <a:off x="762000" y="2430463"/>
            <a:ext cx="3632585" cy="365601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Yok</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Fazla</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Az</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Ayrıca</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Kısmen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Ters</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Diğer</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Geç - Erken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Önce – Sonra</a:t>
            </a:r>
          </a:p>
          <a:p>
            <a:pPr marL="72000">
              <a:spcAft>
                <a:spcPts val="0"/>
              </a:spcAft>
              <a:buClr>
                <a:srgbClr val="292929"/>
              </a:buClr>
              <a:defRPr/>
            </a:pPr>
            <a:r>
              <a:rPr lang="tr-TR" sz="2000" b="1" i="1" dirty="0" smtClean="0">
                <a:solidFill>
                  <a:srgbClr val="000000"/>
                </a:solidFill>
                <a:latin typeface="Calibri" pitchFamily="34" charset="0"/>
                <a:cs typeface="Calibri" pitchFamily="34" charset="0"/>
              </a:rPr>
              <a:t>...............................gibi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 HAZOP</a:t>
            </a:r>
          </a:p>
        </p:txBody>
      </p:sp>
      <p:sp>
        <p:nvSpPr>
          <p:cNvPr id="35" name="Rectangle 11"/>
          <p:cNvSpPr>
            <a:spLocks noChangeArrowheads="1"/>
          </p:cNvSpPr>
          <p:nvPr/>
        </p:nvSpPr>
        <p:spPr bwMode="gray">
          <a:xfrm>
            <a:off x="4591050" y="2051050"/>
            <a:ext cx="3632585" cy="381922"/>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algn="ct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Kılavuz Kelimler</a:t>
            </a:r>
          </a:p>
        </p:txBody>
      </p:sp>
      <p:sp>
        <p:nvSpPr>
          <p:cNvPr id="36" name="Rectangle 5"/>
          <p:cNvSpPr>
            <a:spLocks noChangeArrowheads="1"/>
          </p:cNvSpPr>
          <p:nvPr/>
        </p:nvSpPr>
        <p:spPr bwMode="gray">
          <a:xfrm>
            <a:off x="4591050" y="2430463"/>
            <a:ext cx="3632585" cy="3656012"/>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Akış</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Basınç</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Sıcaklık</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Seviye</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Kompozisyon/Durum</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Reaksiyon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Zaman</a:t>
            </a:r>
          </a:p>
          <a:p>
            <a:pPr marL="36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Sıra</a:t>
            </a:r>
          </a:p>
          <a:p>
            <a:pPr marL="72000">
              <a:spcAft>
                <a:spcPts val="0"/>
              </a:spcAft>
              <a:buClr>
                <a:srgbClr val="292929"/>
              </a:buClr>
              <a:defRPr/>
            </a:pPr>
            <a:r>
              <a:rPr lang="tr-TR" sz="2000" b="1" i="1" dirty="0" smtClean="0">
                <a:solidFill>
                  <a:srgbClr val="000000"/>
                </a:solidFill>
                <a:latin typeface="Calibri" pitchFamily="34" charset="0"/>
                <a:cs typeface="Calibri" pitchFamily="34" charset="0"/>
              </a:rPr>
              <a:t>………………………………gibi</a:t>
            </a:r>
            <a:endParaRPr lang="tr-TR" sz="2000" i="1" dirty="0">
              <a:solidFill>
                <a:srgbClr val="000000"/>
              </a:solidFill>
              <a:latin typeface="Calibri" pitchFamily="34" charset="0"/>
              <a:cs typeface="Calibri" pitchFamily="34" charset="0"/>
            </a:endParaRPr>
          </a:p>
          <a:p>
            <a:pPr marL="630900" indent="-342900">
              <a:spcAft>
                <a:spcPts val="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Rectangle 5"/>
          <p:cNvSpPr>
            <a:spLocks noChangeArrowheads="1"/>
          </p:cNvSpPr>
          <p:nvPr/>
        </p:nvSpPr>
        <p:spPr bwMode="gray">
          <a:xfrm>
            <a:off x="762000" y="1092202"/>
            <a:ext cx="7461635" cy="869948"/>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44000" algn="ctr">
              <a:spcAft>
                <a:spcPts val="0"/>
              </a:spcAft>
              <a:buClr>
                <a:srgbClr val="292929"/>
              </a:buCl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rehber </a:t>
            </a:r>
            <a:r>
              <a:rPr lang="tr-TR" sz="2000" b="1" i="1" dirty="0" smtClean="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kılavuz kelimeler kullanarak yapılan yapısal ve sistemli bir beyin fırtınası çalışmasıdır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11" name="Akış Çizelgesi: Belge 10"/>
          <p:cNvSpPr/>
          <p:nvPr/>
        </p:nvSpPr>
        <p:spPr>
          <a:xfrm>
            <a:off x="13006"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
        <p:nvSpPr>
          <p:cNvPr id="12" name="AutoShape 5"/>
          <p:cNvSpPr>
            <a:spLocks noChangeArrowheads="1"/>
          </p:cNvSpPr>
          <p:nvPr/>
        </p:nvSpPr>
        <p:spPr bwMode="auto">
          <a:xfrm>
            <a:off x="3655219" y="6231645"/>
            <a:ext cx="647370" cy="306467"/>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Değil</a:t>
            </a:r>
          </a:p>
        </p:txBody>
      </p:sp>
      <p:sp>
        <p:nvSpPr>
          <p:cNvPr id="13" name="AutoShape 5"/>
          <p:cNvSpPr>
            <a:spLocks noChangeArrowheads="1"/>
          </p:cNvSpPr>
          <p:nvPr/>
        </p:nvSpPr>
        <p:spPr bwMode="auto">
          <a:xfrm>
            <a:off x="4234191" y="6231646"/>
            <a:ext cx="1294741" cy="306467"/>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Ortalama</a:t>
            </a:r>
          </a:p>
        </p:txBody>
      </p:sp>
    </p:spTree>
    <p:extLst>
      <p:ext uri="{BB962C8B-B14F-4D97-AF65-F5344CB8AC3E}">
        <p14:creationId xmlns:p14="http://schemas.microsoft.com/office/powerpoint/2010/main" val="4210647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133078922"/>
              </p:ext>
            </p:extLst>
          </p:nvPr>
        </p:nvGraphicFramePr>
        <p:xfrm>
          <a:off x="184170" y="997406"/>
          <a:ext cx="8769330" cy="5422444"/>
        </p:xfrm>
        <a:graphic>
          <a:graphicData uri="http://schemas.openxmlformats.org/drawingml/2006/table">
            <a:tbl>
              <a:tblPr firstRow="1" firstCol="1" bandRow="1"/>
              <a:tblGrid>
                <a:gridCol w="1911330"/>
                <a:gridCol w="1647825"/>
                <a:gridCol w="5210175"/>
              </a:tblGrid>
              <a:tr h="474674">
                <a:tc>
                  <a:txBody>
                    <a:bodyPr/>
                    <a:lstStyle/>
                    <a:p>
                      <a:pPr algn="ctr">
                        <a:spcAft>
                          <a:spcPts val="0"/>
                        </a:spcAft>
                      </a:pPr>
                      <a:r>
                        <a:rPr lang="tr-TR" sz="2000" b="1" i="1" dirty="0" smtClean="0">
                          <a:solidFill>
                            <a:schemeClr val="bg1"/>
                          </a:solidFill>
                          <a:effectLst/>
                          <a:latin typeface="Calibri" panose="020F0502020204030204" pitchFamily="34" charset="0"/>
                        </a:rPr>
                        <a:t> Sembol</a:t>
                      </a:r>
                      <a:endParaRPr lang="tr-TR" sz="20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libri" panose="020F0502020204030204" pitchFamily="34" charset="0"/>
                          <a:ea typeface="Times New Roman"/>
                          <a:cs typeface="Times New Roman"/>
                        </a:rPr>
                        <a:t>Aktivite</a:t>
                      </a:r>
                      <a:endParaRPr lang="tr-TR" sz="20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libri" panose="020F0502020204030204" pitchFamily="34" charset="0"/>
                        </a:rPr>
                        <a:t> Çoğunlukla Sonucu</a:t>
                      </a:r>
                      <a:endParaRPr lang="tr-TR" sz="20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OPERASYON</a:t>
                      </a:r>
                      <a:r>
                        <a:rPr lang="tr-TR" sz="1600" b="1" i="0" dirty="0" smtClean="0">
                          <a:solidFill>
                            <a:srgbClr val="FF0000"/>
                          </a:solidFill>
                          <a:effectLst/>
                          <a:latin typeface="Calibri" pitchFamily="34" charset="0"/>
                          <a:cs typeface="Calibri" pitchFamily="34" charset="0"/>
                        </a:rPr>
                        <a:t>*</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Ürün, başarılan adım, prosesteki ilerleme adımı, değişkenlik adımı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DENETLEME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0" i="1" dirty="0" smtClean="0">
                          <a:effectLst/>
                          <a:latin typeface="Calibri" pitchFamily="34" charset="0"/>
                          <a:cs typeface="Calibri" pitchFamily="34" charset="0"/>
                        </a:rPr>
                        <a:t>Kantitatif</a:t>
                      </a:r>
                      <a:r>
                        <a:rPr lang="tr-TR" sz="2000" b="0" i="1" baseline="0" dirty="0" smtClean="0">
                          <a:effectLst/>
                          <a:latin typeface="Calibri" pitchFamily="34" charset="0"/>
                          <a:cs typeface="Calibri" pitchFamily="34" charset="0"/>
                        </a:rPr>
                        <a:t> veya kalitatif uygulanan</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TAŞIMA</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Nakliye veya taşıma</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GECİKME</a:t>
                      </a:r>
                      <a:r>
                        <a:rPr lang="tr-TR" sz="1600" b="1" i="0" dirty="0" smtClean="0">
                          <a:solidFill>
                            <a:srgbClr val="FF0000"/>
                          </a:solidFill>
                          <a:effectLst/>
                          <a:latin typeface="Calibri" pitchFamily="34" charset="0"/>
                          <a:ea typeface="Times New Roman"/>
                          <a:cs typeface="Calibri" pitchFamily="34" charset="0"/>
                        </a:rPr>
                        <a:t>*</a:t>
                      </a:r>
                      <a:endParaRPr lang="tr-TR" sz="1600" b="1" i="0" dirty="0">
                        <a:solidFill>
                          <a:srgbClr val="FF0000"/>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2000" b="0" i="1" dirty="0" smtClean="0">
                          <a:effectLst/>
                          <a:latin typeface="Calibri" pitchFamily="34" charset="0"/>
                          <a:cs typeface="Calibri" pitchFamily="34" charset="0"/>
                        </a:rPr>
                        <a:t>Müdahale, çatışma, engel veya gecikme</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DEPOLAMA</a:t>
                      </a:r>
                      <a:r>
                        <a:rPr lang="tr-TR" sz="1600" b="1" i="0" dirty="0" smtClean="0">
                          <a:solidFill>
                            <a:srgbClr val="FF0000"/>
                          </a:solidFill>
                          <a:effectLst/>
                          <a:latin typeface="Calibri" pitchFamily="34" charset="0"/>
                          <a:ea typeface="Times New Roman"/>
                          <a:cs typeface="Calibri" pitchFamily="34" charset="0"/>
                        </a:rPr>
                        <a:t>*</a:t>
                      </a:r>
                      <a:endParaRPr lang="tr-TR" sz="1600" b="1" i="0" dirty="0">
                        <a:solidFill>
                          <a:srgbClr val="FF0000"/>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2000" b="0" i="1" dirty="0" smtClean="0">
                          <a:effectLst/>
                          <a:latin typeface="Calibri" pitchFamily="34" charset="0"/>
                          <a:cs typeface="Calibri" pitchFamily="34" charset="0"/>
                        </a:rPr>
                        <a:t>Ambarda depolama, stoklama, bir bölümde tutma</a:t>
                      </a:r>
                      <a:endParaRPr lang="tr-TR" sz="20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HAZOP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6" name="Grup 5"/>
          <p:cNvGrpSpPr/>
          <p:nvPr/>
        </p:nvGrpSpPr>
        <p:grpSpPr>
          <a:xfrm>
            <a:off x="723900" y="1552575"/>
            <a:ext cx="871537" cy="4739494"/>
            <a:chOff x="723900" y="1428750"/>
            <a:chExt cx="871537" cy="4739494"/>
          </a:xfrm>
        </p:grpSpPr>
        <p:sp>
          <p:nvSpPr>
            <p:cNvPr id="3" name="Oval 2"/>
            <p:cNvSpPr/>
            <p:nvPr/>
          </p:nvSpPr>
          <p:spPr>
            <a:xfrm>
              <a:off x="723900" y="1428750"/>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4" name="Dikdörtgen 3"/>
            <p:cNvSpPr/>
            <p:nvPr/>
          </p:nvSpPr>
          <p:spPr>
            <a:xfrm>
              <a:off x="747712" y="2562224"/>
              <a:ext cx="847725" cy="567525"/>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5" name="Beşgen 4"/>
            <p:cNvSpPr/>
            <p:nvPr/>
          </p:nvSpPr>
          <p:spPr>
            <a:xfrm>
              <a:off x="747712" y="3514724"/>
              <a:ext cx="847725" cy="567525"/>
            </a:xfrm>
            <a:prstGeom prst="homePlat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a:off x="788192" y="4524374"/>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sz="1400" i="1" dirty="0">
                <a:solidFill>
                  <a:srgbClr val="C00000"/>
                </a:solidFill>
                <a:latin typeface="Calibri" pitchFamily="34" charset="0"/>
                <a:cs typeface="Calibri" pitchFamily="34" charset="0"/>
              </a:endParaRPr>
            </a:p>
          </p:txBody>
        </p:sp>
        <p:sp>
          <p:nvSpPr>
            <p:cNvPr id="26" name="Akış Çizelgesi: Birleştir 25"/>
            <p:cNvSpPr/>
            <p:nvPr/>
          </p:nvSpPr>
          <p:spPr>
            <a:xfrm>
              <a:off x="747712" y="5520543"/>
              <a:ext cx="766763" cy="647701"/>
            </a:xfrm>
            <a:prstGeom prst="flowChartMerg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grpSp>
      <p:sp>
        <p:nvSpPr>
          <p:cNvPr id="1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 name="Akış Çizelgesi: Belge 12"/>
          <p:cNvSpPr/>
          <p:nvPr/>
        </p:nvSpPr>
        <p:spPr>
          <a:xfrm>
            <a:off x="13006"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5867051"/>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it-IT"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What </a:t>
            </a:r>
            <a:r>
              <a:rPr lang="it-IT" sz="4400" b="1" noProof="1">
                <a:solidFill>
                  <a:srgbClr val="575757"/>
                </a:solidFill>
                <a:effectLst>
                  <a:innerShdw blurRad="63500" dist="50800" dir="8100000">
                    <a:prstClr val="black">
                      <a:alpha val="50000"/>
                    </a:prstClr>
                  </a:innerShdw>
                </a:effectLst>
                <a:latin typeface="Calibri" pitchFamily="34" charset="0"/>
                <a:cs typeface="Calibri" pitchFamily="34" charset="0"/>
              </a:rPr>
              <a:t>İf</a:t>
            </a:r>
            <a:r>
              <a:rPr lang="it-IT"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it-IT"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it-IT" sz="4400" noProof="1">
                <a:solidFill>
                  <a:srgbClr val="575757"/>
                </a:solidFill>
                <a:effectLst>
                  <a:innerShdw blurRad="63500" dist="50800" dir="8100000">
                    <a:prstClr val="black">
                      <a:alpha val="50000"/>
                    </a:prstClr>
                  </a:innerShdw>
                </a:effectLst>
                <a:latin typeface="Calibri" pitchFamily="34" charset="0"/>
                <a:cs typeface="Calibri" pitchFamily="34" charset="0"/>
              </a:rPr>
              <a:t>Olursa Ne </a:t>
            </a:r>
            <a:r>
              <a:rPr lang="it-IT"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Olur</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 </a:t>
            </a:r>
            <a:r>
              <a:rPr lang="it-IT"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Analizi</a:t>
            </a:r>
            <a:r>
              <a:rPr lang="it-IT" sz="4400" noProof="1">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it-IT" sz="4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2</a:t>
            </a:r>
            <a:endParaRPr lang="tr-TR" sz="9600" b="1" dirty="0">
              <a:solidFill>
                <a:srgbClr val="000000"/>
              </a:solidFill>
              <a:latin typeface="Cambria" pitchFamily="18" charset="0"/>
            </a:endParaRPr>
          </a:p>
        </p:txBody>
      </p:sp>
      <p:sp>
        <p:nvSpPr>
          <p:cNvPr id="2" name="Dikdörtgen 1"/>
          <p:cNvSpPr/>
          <p:nvPr/>
        </p:nvSpPr>
        <p:spPr>
          <a:xfrm>
            <a:off x="1862928" y="3756780"/>
            <a:ext cx="5437194" cy="1569660"/>
          </a:xfrm>
          <a:prstGeom prst="rect">
            <a:avLst/>
          </a:prstGeom>
        </p:spPr>
        <p:txBody>
          <a:bodyPr wrap="none">
            <a:spAutoFit/>
          </a:bodyPr>
          <a:lstStyle/>
          <a:p>
            <a:pPr marL="36000" algn="ctr"/>
            <a:r>
              <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rPr>
              <a:t>What if…?</a:t>
            </a: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953773529"/>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87587603"/>
              </p:ext>
            </p:extLst>
          </p:nvPr>
        </p:nvGraphicFramePr>
        <p:xfrm>
          <a:off x="61278" y="1130756"/>
          <a:ext cx="8911272" cy="2889489"/>
        </p:xfrm>
        <a:graphic>
          <a:graphicData uri="http://schemas.openxmlformats.org/drawingml/2006/table">
            <a:tbl>
              <a:tblPr firstRow="1" firstCol="1" bandRow="1"/>
              <a:tblGrid>
                <a:gridCol w="2657915"/>
                <a:gridCol w="1345821"/>
                <a:gridCol w="1581586"/>
                <a:gridCol w="1571929"/>
                <a:gridCol w="1754021"/>
              </a:tblGrid>
              <a:tr h="626240">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Soru</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Sonuç</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Tavsiyeler</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Sorumlu</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b="1" i="1" dirty="0" smtClean="0">
                          <a:solidFill>
                            <a:schemeClr val="bg1"/>
                          </a:solidFill>
                          <a:effectLst/>
                          <a:latin typeface="Cambria" pitchFamily="18" charset="0"/>
                          <a:ea typeface="Times New Roman"/>
                          <a:cs typeface="Times New Roman"/>
                        </a:rPr>
                        <a:t>Eylem Zamanı</a:t>
                      </a:r>
                      <a:endParaRPr lang="tr-TR" sz="2000" b="1"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776654">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744891">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41704">
                <a:tc>
                  <a:txBody>
                    <a:bodyPr/>
                    <a:lstStyle/>
                    <a:p>
                      <a:pPr algn="ctr">
                        <a:spcAft>
                          <a:spcPts val="0"/>
                        </a:spcAft>
                      </a:pPr>
                      <a:r>
                        <a:rPr lang="tr-TR" sz="2000" b="1" i="1" dirty="0" smtClean="0">
                          <a:effectLst/>
                          <a:latin typeface="Calibri" pitchFamily="34" charset="0"/>
                          <a:cs typeface="Calibri" pitchFamily="34" charset="0"/>
                        </a:rPr>
                        <a:t>……….olursa ne olur?</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l">
                        <a:spcAft>
                          <a:spcPts val="0"/>
                        </a:spcAft>
                      </a:pPr>
                      <a:endParaRPr lang="tr-TR" sz="2000" b="1"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OLURSA NE OLUR…?</a:t>
            </a: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772542035"/>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Preliminary </a:t>
            </a: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Hazard </a:t>
            </a: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en-US" sz="4400" noProof="1">
                <a:solidFill>
                  <a:srgbClr val="575757"/>
                </a:solidFill>
                <a:effectLst>
                  <a:innerShdw blurRad="63500" dist="50800" dir="8100000">
                    <a:prstClr val="black">
                      <a:alpha val="50000"/>
                    </a:prstClr>
                  </a:innerShdw>
                </a:effectLst>
                <a:latin typeface="Calibri" pitchFamily="34" charset="0"/>
                <a:cs typeface="Calibri" pitchFamily="34" charset="0"/>
              </a:rPr>
              <a:t>Ön Tehlike Analizi</a:t>
            </a: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3</a:t>
            </a:r>
            <a:endParaRPr lang="tr-TR" sz="9600" b="1" dirty="0">
              <a:solidFill>
                <a:srgbClr val="000000"/>
              </a:solidFill>
              <a:latin typeface="Cambria" pitchFamily="18" charset="0"/>
            </a:endParaRPr>
          </a:p>
        </p:txBody>
      </p:sp>
      <p:sp>
        <p:nvSpPr>
          <p:cNvPr id="2" name="Dikdörtgen 1"/>
          <p:cNvSpPr/>
          <p:nvPr/>
        </p:nvSpPr>
        <p:spPr>
          <a:xfrm>
            <a:off x="3381677" y="3756780"/>
            <a:ext cx="2399696" cy="1569660"/>
          </a:xfrm>
          <a:prstGeom prst="rect">
            <a:avLst/>
          </a:prstGeom>
        </p:spPr>
        <p:txBody>
          <a:bodyPr wrap="none">
            <a:spAutoFit/>
          </a:bodyPr>
          <a:lstStyle/>
          <a:p>
            <a:pPr marL="36000" algn="ctr"/>
            <a:r>
              <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rPr>
              <a:t>PHA</a:t>
            </a: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445159500"/>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UYGULAMA</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8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b="1"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b="1" i="1" dirty="0" smtClean="0">
                <a:solidFill>
                  <a:srgbClr val="000000"/>
                </a:solidFill>
                <a:latin typeface="Calibri" pitchFamily="34" charset="0"/>
                <a:cs typeface="Calibri" pitchFamily="34" charset="0"/>
              </a:rPr>
              <a:t>Tesisin </a:t>
            </a:r>
            <a:r>
              <a:rPr lang="tr-TR" sz="2000" b="1" i="1" dirty="0">
                <a:solidFill>
                  <a:srgbClr val="000000"/>
                </a:solidFill>
                <a:latin typeface="Calibri" pitchFamily="34" charset="0"/>
                <a:cs typeface="Calibri" pitchFamily="34" charset="0"/>
              </a:rPr>
              <a:t>tasarımı aşamasında </a:t>
            </a:r>
            <a:r>
              <a:rPr lang="tr-TR" sz="2000" i="1" dirty="0">
                <a:solidFill>
                  <a:srgbClr val="000000"/>
                </a:solidFill>
                <a:latin typeface="Calibri" pitchFamily="34" charset="0"/>
                <a:cs typeface="Calibri" pitchFamily="34" charset="0"/>
              </a:rPr>
              <a:t>tehlikelerin analizi için kullanılan tehlike değerlendirme tekniğidir</a:t>
            </a:r>
            <a:r>
              <a:rPr lang="tr-TR" sz="2000" i="1" dirty="0" smtClean="0">
                <a:solidFill>
                  <a:srgbClr val="000000"/>
                </a:solidFill>
                <a:latin typeface="Calibri" pitchFamily="34" charset="0"/>
                <a:cs typeface="Calibri" pitchFamily="34" charset="0"/>
              </a:rPr>
              <a:t>.</a:t>
            </a: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işletmede hangi tür tehlikelerin sıklıkla ortaya çıktığını ve </a:t>
            </a:r>
            <a:r>
              <a:rPr lang="tr-TR" sz="2000" b="1" i="1" dirty="0">
                <a:solidFill>
                  <a:srgbClr val="000000"/>
                </a:solidFill>
                <a:latin typeface="Calibri" pitchFamily="34" charset="0"/>
                <a:cs typeface="Calibri" pitchFamily="34" charset="0"/>
              </a:rPr>
              <a:t>hangi analiz metodunun uygulanacağını belirleyen </a:t>
            </a:r>
            <a:r>
              <a:rPr lang="tr-TR" sz="2000" b="1" i="1" dirty="0" smtClean="0">
                <a:solidFill>
                  <a:srgbClr val="000000"/>
                </a:solidFill>
                <a:latin typeface="Calibri" pitchFamily="34" charset="0"/>
                <a:cs typeface="Calibri" pitchFamily="34" charset="0"/>
              </a:rPr>
              <a:t>metodolojidir.</a:t>
            </a:r>
          </a:p>
          <a:p>
            <a:pPr marL="144000">
              <a:spcAft>
                <a:spcPts val="3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ÖN TEHLİKE ANALİZİ / PHA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6" name="Akış Çizelgesi: Belge 15"/>
          <p:cNvSpPr/>
          <p:nvPr/>
        </p:nvSpPr>
        <p:spPr>
          <a:xfrm>
            <a:off x="13006"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24228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ÖN TEHLİKE ANALİZİ - PHA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2647722669"/>
              </p:ext>
            </p:extLst>
          </p:nvPr>
        </p:nvGraphicFramePr>
        <p:xfrm>
          <a:off x="133349" y="1144900"/>
          <a:ext cx="8830675" cy="4817749"/>
        </p:xfrm>
        <a:graphic>
          <a:graphicData uri="http://schemas.openxmlformats.org/drawingml/2006/table">
            <a:tbl>
              <a:tblPr firstRow="1" bandRow="1">
                <a:effectLst>
                  <a:innerShdw blurRad="114300">
                    <a:prstClr val="black"/>
                  </a:innerShdw>
                </a:effectLst>
                <a:tableStyleId>{5940675A-B579-460E-94D1-54222C63F5DA}</a:tableStyleId>
              </a:tblPr>
              <a:tblGrid>
                <a:gridCol w="1242333"/>
                <a:gridCol w="1476798"/>
                <a:gridCol w="570743"/>
                <a:gridCol w="1243140"/>
                <a:gridCol w="1404968"/>
                <a:gridCol w="1432554"/>
                <a:gridCol w="1460139"/>
              </a:tblGrid>
              <a:tr h="614896">
                <a:tc rowSpan="3" gridSpan="3">
                  <a:txBody>
                    <a:bodyPr/>
                    <a:lstStyle/>
                    <a:p>
                      <a:pPr algn="ctr"/>
                      <a:r>
                        <a:rPr lang="tr-TR" sz="3200" b="1" dirty="0" smtClean="0">
                          <a:solidFill>
                            <a:schemeClr val="tx1"/>
                          </a:solidFill>
                          <a:latin typeface="Calibri" pitchFamily="34" charset="0"/>
                          <a:cs typeface="Calibri" pitchFamily="34" charset="0"/>
                        </a:rPr>
                        <a:t>PHA</a:t>
                      </a:r>
                    </a:p>
                    <a:p>
                      <a:pPr algn="ctr"/>
                      <a:r>
                        <a:rPr lang="tr-TR" sz="2000" b="1" dirty="0" smtClean="0">
                          <a:solidFill>
                            <a:schemeClr val="tx1"/>
                          </a:solidFill>
                          <a:latin typeface="Calibri" pitchFamily="34" charset="0"/>
                          <a:cs typeface="Calibri" pitchFamily="34" charset="0"/>
                        </a:rPr>
                        <a:t>R </a:t>
                      </a:r>
                      <a:r>
                        <a:rPr lang="tr-TR" sz="2000" b="0" dirty="0" smtClean="0">
                          <a:solidFill>
                            <a:schemeClr val="tx1"/>
                          </a:solidFill>
                          <a:latin typeface="Calibri" pitchFamily="34" charset="0"/>
                          <a:cs typeface="Calibri" pitchFamily="34" charset="0"/>
                        </a:rPr>
                        <a:t>=</a:t>
                      </a:r>
                      <a:r>
                        <a:rPr lang="tr-TR" sz="2000" b="1" dirty="0" smtClean="0">
                          <a:solidFill>
                            <a:schemeClr val="tx1"/>
                          </a:solidFill>
                          <a:latin typeface="Calibri" pitchFamily="34" charset="0"/>
                          <a:cs typeface="Calibri" pitchFamily="34" charset="0"/>
                        </a:rPr>
                        <a:t> OLASILIK</a:t>
                      </a:r>
                      <a:r>
                        <a:rPr lang="tr-TR" sz="2000" b="0" baseline="0" dirty="0" smtClean="0">
                          <a:solidFill>
                            <a:schemeClr val="tx1"/>
                          </a:solidFill>
                          <a:latin typeface="Calibri" pitchFamily="34" charset="0"/>
                          <a:cs typeface="Calibri" pitchFamily="34" charset="0"/>
                        </a:rPr>
                        <a:t> x </a:t>
                      </a:r>
                      <a:r>
                        <a:rPr lang="tr-TR" sz="2000" b="1" dirty="0" smtClean="0">
                          <a:solidFill>
                            <a:schemeClr val="tx1"/>
                          </a:solidFill>
                          <a:latin typeface="Calibri" pitchFamily="34" charset="0"/>
                          <a:cs typeface="Calibri" pitchFamily="34" charset="0"/>
                        </a:rPr>
                        <a:t>ŞİDDET</a:t>
                      </a:r>
                      <a:endParaRPr lang="tr-TR" sz="20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rowSpan="3"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gridSpan="4">
                  <a:txBody>
                    <a:bodyPr/>
                    <a:lstStyle/>
                    <a:p>
                      <a:pPr algn="ctr"/>
                      <a:r>
                        <a:rPr lang="tr-TR" sz="1400" b="1" i="1" dirty="0" smtClean="0">
                          <a:solidFill>
                            <a:schemeClr val="tx1"/>
                          </a:solidFill>
                          <a:latin typeface="Cambria" pitchFamily="18" charset="0"/>
                          <a:cs typeface="Calibri" pitchFamily="34" charset="0"/>
                        </a:rPr>
                        <a:t>ŞİDDET</a:t>
                      </a: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h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r>
              <a:tr h="614896">
                <a:tc gridSpan="3"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2400" b="1" dirty="0">
                        <a:solidFill>
                          <a:schemeClr val="tx1"/>
                        </a:solidFill>
                        <a:latin typeface="Calibri" pitchFamily="34" charset="0"/>
                        <a:cs typeface="Calibri" pitchFamily="34" charset="0"/>
                      </a:endParaRPr>
                    </a:p>
                  </a:txBody>
                  <a:tcPr anchor="ctr" anchorCtr="1">
                    <a:solidFill>
                      <a:schemeClr val="bg1">
                        <a:lumMod val="95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err="1" smtClean="0">
                          <a:solidFill>
                            <a:schemeClr val="tx1"/>
                          </a:solidFill>
                          <a:latin typeface="Calibri" pitchFamily="34" charset="0"/>
                          <a:cs typeface="Calibri" pitchFamily="34" charset="0"/>
                        </a:rPr>
                        <a:t>Katostrofik</a:t>
                      </a:r>
                      <a:endParaRPr lang="tr-TR" sz="1400" b="1" i="1" dirty="0" smtClean="0">
                        <a:solidFill>
                          <a:schemeClr val="tx1"/>
                        </a:solidFill>
                        <a:latin typeface="Calibri" pitchFamily="34" charset="0"/>
                        <a:cs typeface="Calibri" pitchFamily="34" charset="0"/>
                      </a:endParaRPr>
                    </a:p>
                    <a:p>
                      <a:pPr algn="ctr"/>
                      <a:r>
                        <a:rPr lang="tr-TR" sz="1000" b="0" i="1" dirty="0" smtClean="0">
                          <a:solidFill>
                            <a:schemeClr val="tx1"/>
                          </a:solidFill>
                          <a:latin typeface="Calibri" pitchFamily="34" charset="0"/>
                          <a:cs typeface="Calibri" pitchFamily="34" charset="0"/>
                        </a:rPr>
                        <a:t>Felakete Yol Açan</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Tehlikeli</a:t>
                      </a: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Marjinal</a:t>
                      </a:r>
                    </a:p>
                    <a:p>
                      <a:pPr algn="ctr"/>
                      <a:r>
                        <a:rPr lang="tr-TR" sz="1000" b="0" i="1" dirty="0" smtClean="0">
                          <a:solidFill>
                            <a:schemeClr val="tx1"/>
                          </a:solidFill>
                          <a:latin typeface="Calibri" pitchFamily="34" charset="0"/>
                          <a:cs typeface="Calibri" pitchFamily="34" charset="0"/>
                        </a:rPr>
                        <a:t>Pek Az</a:t>
                      </a:r>
                      <a:endParaRPr lang="tr-TR" sz="1000" b="0" i="1" dirty="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Önemsiz</a:t>
                      </a:r>
                    </a:p>
                  </a:txBody>
                  <a:tcPr anchor="ctr" anchorCtr="1">
                    <a:solidFill>
                      <a:schemeClr val="bg1">
                        <a:lumMod val="95000"/>
                      </a:schemeClr>
                    </a:solidFill>
                  </a:tcPr>
                </a:tc>
              </a:tr>
              <a:tr h="482181">
                <a:tc gridSpan="3"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1400" b="1" i="1" dirty="0">
                        <a:solidFill>
                          <a:schemeClr val="tx1"/>
                        </a:solidFill>
                        <a:latin typeface="Calibri" pitchFamily="34" charset="0"/>
                        <a:cs typeface="Calibri" pitchFamily="34" charset="0"/>
                      </a:endParaRPr>
                    </a:p>
                  </a:txBody>
                  <a:tcPr anchor="ctr" anchorCtr="1">
                    <a:solidFill>
                      <a:schemeClr val="bg2">
                        <a:lumMod val="20000"/>
                        <a:lumOff val="80000"/>
                      </a:schemeClr>
                    </a:solidFill>
                  </a:tcPr>
                </a:tc>
                <a:tc hMerge="1" vMerge="1">
                  <a:txBody>
                    <a:bodyPr/>
                    <a:lstStyle/>
                    <a:p>
                      <a:pPr algn="ct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1</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2</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3</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2000" b="1" dirty="0" smtClean="0">
                          <a:solidFill>
                            <a:schemeClr val="tx1"/>
                          </a:solidFill>
                          <a:latin typeface="Cambria" pitchFamily="18" charset="0"/>
                        </a:rPr>
                        <a:t>4</a:t>
                      </a:r>
                      <a:endParaRPr lang="tr-TR" sz="2000" b="1" dirty="0">
                        <a:solidFill>
                          <a:schemeClr val="tx1"/>
                        </a:solidFill>
                        <a:latin typeface="Cambria" pitchFamily="18" charset="0"/>
                      </a:endParaRPr>
                    </a:p>
                  </a:txBody>
                  <a:tcPr anchor="ctr" anchorCtr="1">
                    <a:solidFill>
                      <a:schemeClr val="bg2">
                        <a:lumMod val="20000"/>
                        <a:lumOff val="80000"/>
                      </a:schemeClr>
                    </a:solidFill>
                  </a:tcPr>
                </a:tc>
              </a:tr>
              <a:tr h="630544">
                <a:tc rowSpan="5">
                  <a:txBody>
                    <a:bodyPr/>
                    <a:lstStyle/>
                    <a:p>
                      <a:pPr algn="ctr"/>
                      <a:r>
                        <a:rPr lang="tr-TR" sz="1400" b="1" i="1" dirty="0" smtClean="0">
                          <a:solidFill>
                            <a:schemeClr val="tx1"/>
                          </a:solidFill>
                          <a:latin typeface="Cambria" pitchFamily="18" charset="0"/>
                          <a:cs typeface="Calibri" pitchFamily="34" charset="0"/>
                        </a:rPr>
                        <a:t>FREKANS</a:t>
                      </a:r>
                      <a:endParaRPr lang="tr-TR" sz="1400" b="1" i="1" dirty="0">
                        <a:solidFill>
                          <a:schemeClr val="tx1"/>
                        </a:solidFill>
                        <a:latin typeface="Cambria" pitchFamily="18" charset="0"/>
                        <a:cs typeface="Calibri" pitchFamily="34" charset="0"/>
                      </a:endParaRPr>
                    </a:p>
                  </a:txBody>
                  <a:tcPr anchor="ctr" anchorCtr="1">
                    <a:solidFill>
                      <a:schemeClr val="bg1">
                        <a:lumMod val="95000"/>
                      </a:schemeClr>
                    </a:solidFill>
                  </a:tcPr>
                </a:tc>
                <a:tc>
                  <a:txBody>
                    <a:bodyPr/>
                    <a:lstStyle/>
                    <a:p>
                      <a:pPr algn="ctr"/>
                      <a:r>
                        <a:rPr lang="tr-TR" sz="1400" b="1" i="1" dirty="0" smtClean="0">
                          <a:solidFill>
                            <a:schemeClr val="tx1"/>
                          </a:solidFill>
                          <a:latin typeface="Calibri" pitchFamily="34" charset="0"/>
                          <a:cs typeface="Calibri" pitchFamily="34" charset="0"/>
                        </a:rPr>
                        <a:t>Çok Sık Tekrarlanan</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A</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1A</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2A</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3A</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4A</a:t>
                      </a:r>
                      <a:endParaRPr lang="tr-TR" sz="1800" b="1" dirty="0">
                        <a:solidFill>
                          <a:schemeClr val="tx1"/>
                        </a:solidFill>
                        <a:latin typeface="Cambria" pitchFamily="18" charset="0"/>
                      </a:endParaRPr>
                    </a:p>
                  </a:txBody>
                  <a:tcPr anchor="ctr" anchorCtr="1">
                    <a:solidFill>
                      <a:srgbClr val="FFFF00"/>
                    </a:solidFill>
                  </a:tcPr>
                </a:tc>
              </a:tr>
              <a:tr h="61489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Muhtemel</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B</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1B</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2B</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3B</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4B</a:t>
                      </a:r>
                      <a:endParaRPr lang="tr-TR" sz="1800" b="1" dirty="0">
                        <a:solidFill>
                          <a:schemeClr val="tx1"/>
                        </a:solidFill>
                        <a:latin typeface="Cambria" pitchFamily="18" charset="0"/>
                      </a:endParaRPr>
                    </a:p>
                  </a:txBody>
                  <a:tcPr anchor="ctr" anchorCtr="1">
                    <a:solidFill>
                      <a:srgbClr val="FFFF00"/>
                    </a:solidFill>
                  </a:tcPr>
                </a:tc>
              </a:tr>
              <a:tr h="61489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Ara Sıra Olan</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C</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1C</a:t>
                      </a:r>
                      <a:endParaRPr lang="tr-TR" sz="1800" b="1" dirty="0">
                        <a:solidFill>
                          <a:schemeClr val="tx1"/>
                        </a:solidFill>
                        <a:latin typeface="Cambria" pitchFamily="18" charset="0"/>
                      </a:endParaRPr>
                    </a:p>
                  </a:txBody>
                  <a:tcPr anchor="ctr" anchorCtr="1">
                    <a:solidFill>
                      <a:srgbClr val="FF0000"/>
                    </a:solidFill>
                  </a:tcPr>
                </a:tc>
                <a:tc>
                  <a:txBody>
                    <a:bodyPr/>
                    <a:lstStyle/>
                    <a:p>
                      <a:pPr algn="ctr"/>
                      <a:r>
                        <a:rPr lang="tr-TR" sz="1800" b="1" dirty="0" smtClean="0">
                          <a:solidFill>
                            <a:schemeClr val="tx1"/>
                          </a:solidFill>
                          <a:latin typeface="Cambria" pitchFamily="18" charset="0"/>
                        </a:rPr>
                        <a:t>2C</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3C</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4C</a:t>
                      </a:r>
                      <a:endParaRPr lang="tr-TR" sz="1800" b="1" dirty="0">
                        <a:solidFill>
                          <a:schemeClr val="tx1"/>
                        </a:solidFill>
                        <a:latin typeface="Cambria" pitchFamily="18" charset="0"/>
                      </a:endParaRPr>
                    </a:p>
                  </a:txBody>
                  <a:tcPr anchor="ctr" anchorCtr="1">
                    <a:solidFill>
                      <a:srgbClr val="00B050"/>
                    </a:solidFill>
                  </a:tcPr>
                </a:tc>
              </a:tr>
              <a:tr h="614896">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Pek Az</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D</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algn="ctr"/>
                      <a:r>
                        <a:rPr lang="tr-TR" sz="1800" b="1" dirty="0" smtClean="0">
                          <a:solidFill>
                            <a:schemeClr val="tx1"/>
                          </a:solidFill>
                          <a:latin typeface="Cambria" pitchFamily="18" charset="0"/>
                        </a:rPr>
                        <a:t>1D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2D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3D</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4D</a:t>
                      </a:r>
                      <a:endParaRPr lang="tr-TR" sz="1800" b="1" dirty="0">
                        <a:solidFill>
                          <a:schemeClr val="tx1"/>
                        </a:solidFill>
                        <a:latin typeface="Cambria" pitchFamily="18" charset="0"/>
                      </a:endParaRPr>
                    </a:p>
                  </a:txBody>
                  <a:tcPr anchor="ctr" anchorCtr="1">
                    <a:solidFill>
                      <a:srgbClr val="00B050"/>
                    </a:solidFill>
                  </a:tcPr>
                </a:tc>
              </a:tr>
              <a:tr h="630544">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i="1" dirty="0" smtClean="0">
                        <a:solidFill>
                          <a:schemeClr val="tx1"/>
                        </a:solidFill>
                        <a:latin typeface="Calibri" pitchFamily="34" charset="0"/>
                        <a:cs typeface="Calibri" pitchFamily="34" charset="0"/>
                      </a:endParaRPr>
                    </a:p>
                  </a:txBody>
                  <a:tcPr anchor="ctr" anchorCtr="1">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İhtimal Dışı</a:t>
                      </a:r>
                    </a:p>
                    <a:p>
                      <a:pPr marL="0" marR="0" indent="0" algn="ctr" defTabSz="914400" rtl="0" eaLnBrk="1" fontAlgn="auto" latinLnBrk="0" hangingPunct="1">
                        <a:lnSpc>
                          <a:spcPct val="100000"/>
                        </a:lnSpc>
                        <a:spcBef>
                          <a:spcPts val="0"/>
                        </a:spcBef>
                        <a:spcAft>
                          <a:spcPts val="0"/>
                        </a:spcAft>
                        <a:buClrTx/>
                        <a:buSzTx/>
                        <a:buFontTx/>
                        <a:buNone/>
                        <a:tabLst/>
                        <a:defRPr/>
                      </a:pPr>
                      <a:r>
                        <a:rPr lang="tr-TR" sz="1400" b="1" i="1" dirty="0" smtClean="0">
                          <a:solidFill>
                            <a:schemeClr val="tx1"/>
                          </a:solidFill>
                          <a:latin typeface="Calibri" pitchFamily="34" charset="0"/>
                          <a:cs typeface="Calibri" pitchFamily="34" charset="0"/>
                        </a:rPr>
                        <a:t>(</a:t>
                      </a:r>
                      <a:r>
                        <a:rPr lang="tr-TR" sz="1400" b="1" i="1" dirty="0" err="1" smtClean="0">
                          <a:solidFill>
                            <a:schemeClr val="tx1"/>
                          </a:solidFill>
                          <a:latin typeface="Calibri" pitchFamily="34" charset="0"/>
                          <a:cs typeface="Calibri" pitchFamily="34" charset="0"/>
                        </a:rPr>
                        <a:t>Olanıksız</a:t>
                      </a:r>
                      <a:r>
                        <a:rPr lang="tr-TR" sz="1400" b="1" i="1" dirty="0" smtClean="0">
                          <a:solidFill>
                            <a:schemeClr val="tx1"/>
                          </a:solidFill>
                          <a:latin typeface="Calibri" pitchFamily="34" charset="0"/>
                          <a:cs typeface="Calibri" pitchFamily="34" charset="0"/>
                        </a:rPr>
                        <a:t>)</a:t>
                      </a:r>
                    </a:p>
                  </a:txBody>
                  <a:tcPr anchor="ctr" anchorCtr="1">
                    <a:solidFill>
                      <a:schemeClr val="bg1">
                        <a:lumMod val="95000"/>
                      </a:schemeClr>
                    </a:solidFill>
                  </a:tcPr>
                </a:tc>
                <a:tc>
                  <a:txBody>
                    <a:bodyPr/>
                    <a:lstStyle/>
                    <a:p>
                      <a:pPr algn="ctr"/>
                      <a:r>
                        <a:rPr lang="tr-TR" sz="2000" b="1" dirty="0" smtClean="0">
                          <a:solidFill>
                            <a:schemeClr val="tx1"/>
                          </a:solidFill>
                          <a:latin typeface="Cambria" pitchFamily="18" charset="0"/>
                        </a:rPr>
                        <a:t>E</a:t>
                      </a:r>
                      <a:endParaRPr lang="tr-TR" sz="2000" b="1" dirty="0">
                        <a:solidFill>
                          <a:schemeClr val="tx1"/>
                        </a:solidFill>
                        <a:latin typeface="Cambria" pitchFamily="18" charset="0"/>
                      </a:endParaRPr>
                    </a:p>
                  </a:txBody>
                  <a:tcPr anchor="ctr" anchorCtr="1">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tx1"/>
                          </a:solidFill>
                          <a:latin typeface="Cambria" pitchFamily="18" charset="0"/>
                        </a:rPr>
                        <a:t>1E1E</a:t>
                      </a:r>
                    </a:p>
                  </a:txBody>
                  <a:tcPr anchor="ctr" anchorCtr="1">
                    <a:solidFill>
                      <a:srgbClr val="FFFF00"/>
                    </a:solidFill>
                  </a:tcPr>
                </a:tc>
                <a:tc>
                  <a:txBody>
                    <a:bodyPr/>
                    <a:lstStyle/>
                    <a:p>
                      <a:pPr algn="ctr"/>
                      <a:r>
                        <a:rPr lang="tr-TR" sz="1800" b="1" dirty="0" smtClean="0">
                          <a:solidFill>
                            <a:schemeClr val="tx1"/>
                          </a:solidFill>
                          <a:latin typeface="Cambria" pitchFamily="18" charset="0"/>
                        </a:rPr>
                        <a:t>2E</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3E</a:t>
                      </a:r>
                      <a:endParaRPr lang="tr-TR" sz="1800" b="1" dirty="0">
                        <a:solidFill>
                          <a:schemeClr val="tx1"/>
                        </a:solidFill>
                        <a:latin typeface="Cambria" pitchFamily="18" charset="0"/>
                      </a:endParaRPr>
                    </a:p>
                  </a:txBody>
                  <a:tcPr anchor="ctr" anchorCtr="1">
                    <a:solidFill>
                      <a:srgbClr val="FFFF00"/>
                    </a:solidFill>
                  </a:tcPr>
                </a:tc>
                <a:tc>
                  <a:txBody>
                    <a:bodyPr/>
                    <a:lstStyle/>
                    <a:p>
                      <a:pPr algn="ctr"/>
                      <a:r>
                        <a:rPr lang="tr-TR" sz="1800" b="1" dirty="0" smtClean="0">
                          <a:solidFill>
                            <a:schemeClr val="tx1"/>
                          </a:solidFill>
                          <a:latin typeface="Cambria" pitchFamily="18" charset="0"/>
                        </a:rPr>
                        <a:t>4E</a:t>
                      </a:r>
                      <a:endParaRPr lang="tr-TR" sz="1800" b="1" dirty="0">
                        <a:solidFill>
                          <a:schemeClr val="tx1"/>
                        </a:solidFill>
                        <a:latin typeface="Cambria" pitchFamily="18" charset="0"/>
                      </a:endParaRPr>
                    </a:p>
                  </a:txBody>
                  <a:tcPr anchor="ctr" anchorCtr="1">
                    <a:solidFill>
                      <a:srgbClr val="00B050"/>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433690493"/>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Preliminary </a:t>
            </a:r>
            <a:r>
              <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en-US"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en-US"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Çeklist Kulanılarak </a:t>
            </a:r>
            <a:r>
              <a:rPr lang="en-US"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Birincil </a:t>
            </a:r>
            <a:r>
              <a:rPr lang="en-US" sz="4400" noProof="1">
                <a:solidFill>
                  <a:srgbClr val="575757"/>
                </a:solidFill>
                <a:effectLst>
                  <a:innerShdw blurRad="63500" dist="50800" dir="8100000">
                    <a:prstClr val="black">
                      <a:alpha val="50000"/>
                    </a:prstClr>
                  </a:innerShdw>
                </a:effectLst>
                <a:latin typeface="Calibri" pitchFamily="34" charset="0"/>
                <a:cs typeface="Calibri" pitchFamily="34" charset="0"/>
              </a:rPr>
              <a:t>Risk Analizi</a:t>
            </a:r>
            <a:endParaRPr lang="en-US" sz="4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4</a:t>
            </a:r>
            <a:endParaRPr lang="tr-TR" sz="9600" b="1" dirty="0">
              <a:solidFill>
                <a:srgbClr val="000000"/>
              </a:solidFill>
              <a:latin typeface="Cambria" pitchFamily="18" charset="0"/>
            </a:endParaRPr>
          </a:p>
        </p:txBody>
      </p:sp>
      <p:sp>
        <p:nvSpPr>
          <p:cNvPr id="2" name="Dikdörtgen 1"/>
          <p:cNvSpPr/>
          <p:nvPr/>
        </p:nvSpPr>
        <p:spPr>
          <a:xfrm>
            <a:off x="3381677" y="3756780"/>
            <a:ext cx="2399696" cy="1569660"/>
          </a:xfrm>
          <a:prstGeom prst="rect">
            <a:avLst/>
          </a:prstGeom>
        </p:spPr>
        <p:txBody>
          <a:bodyPr wrap="none">
            <a:spAutoFit/>
          </a:bodyPr>
          <a:lstStyle/>
          <a:p>
            <a:pPr marL="36000" algn="ctr"/>
            <a:r>
              <a:rPr lang="tr-TR" sz="9600" b="1" noProof="1" smtClean="0">
                <a:solidFill>
                  <a:srgbClr val="000000"/>
                </a:solidFill>
                <a:effectLst>
                  <a:outerShdw blurRad="38100" dist="38100" dir="2700000" algn="tl">
                    <a:srgbClr val="000000">
                      <a:alpha val="43137"/>
                    </a:srgbClr>
                  </a:outerShdw>
                </a:effectLst>
                <a:latin typeface="Calibri" pitchFamily="34" charset="0"/>
                <a:cs typeface="Calibri" pitchFamily="34" charset="0"/>
              </a:rPr>
              <a:t>PRA</a:t>
            </a:r>
            <a:endPar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99013836"/>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PRA YARARLARI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800" i="1" dirty="0" smtClean="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Bir </a:t>
            </a:r>
            <a:r>
              <a:rPr lang="tr-TR" sz="2000" b="1" i="1" dirty="0" smtClean="0">
                <a:solidFill>
                  <a:srgbClr val="000000"/>
                </a:solidFill>
                <a:latin typeface="Calibri" pitchFamily="34" charset="0"/>
                <a:cs typeface="Calibri" pitchFamily="34" charset="0"/>
              </a:rPr>
              <a:t>işletmedeki/sistemdeki tesisatının/ekipmanının </a:t>
            </a:r>
            <a:r>
              <a:rPr lang="tr-TR" sz="2000" b="1" i="1" dirty="0">
                <a:solidFill>
                  <a:srgbClr val="000000"/>
                </a:solidFill>
                <a:latin typeface="Calibri" pitchFamily="34" charset="0"/>
                <a:cs typeface="Calibri" pitchFamily="34" charset="0"/>
              </a:rPr>
              <a:t>tam olup </a:t>
            </a:r>
            <a:r>
              <a:rPr lang="tr-TR" sz="2000" b="1" i="1" dirty="0" smtClean="0">
                <a:solidFill>
                  <a:srgbClr val="000000"/>
                </a:solidFill>
                <a:latin typeface="Calibri" pitchFamily="34" charset="0"/>
                <a:cs typeface="Calibri" pitchFamily="34" charset="0"/>
              </a:rPr>
              <a:t>olmadığını/kusursuz </a:t>
            </a:r>
            <a:r>
              <a:rPr lang="tr-TR" sz="2000" b="1" i="1" dirty="0">
                <a:solidFill>
                  <a:srgbClr val="000000"/>
                </a:solidFill>
                <a:latin typeface="Calibri" pitchFamily="34" charset="0"/>
                <a:cs typeface="Calibri" pitchFamily="34" charset="0"/>
              </a:rPr>
              <a:t>işleyip işlemediğini </a:t>
            </a:r>
            <a:r>
              <a:rPr lang="tr-TR" sz="2000" b="1" i="1" dirty="0" smtClean="0">
                <a:solidFill>
                  <a:srgbClr val="000000"/>
                </a:solidFill>
                <a:latin typeface="Calibri" pitchFamily="34" charset="0"/>
                <a:cs typeface="Calibri" pitchFamily="34" charset="0"/>
              </a:rPr>
              <a:t>saptar.</a:t>
            </a:r>
            <a:endParaRPr lang="tr-TR" sz="2000" b="1"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Kontrol edilecek hususların atlanılmasını </a:t>
            </a:r>
            <a:r>
              <a:rPr lang="tr-TR" sz="2000" i="1" dirty="0" smtClean="0">
                <a:solidFill>
                  <a:srgbClr val="000000"/>
                </a:solidFill>
                <a:latin typeface="Calibri" pitchFamily="34" charset="0"/>
                <a:cs typeface="Calibri" pitchFamily="34" charset="0"/>
              </a:rPr>
              <a:t>engeller.</a:t>
            </a: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Listelerindeki sorular işletmeye özel </a:t>
            </a:r>
            <a:r>
              <a:rPr lang="tr-TR" sz="2000" i="1" dirty="0" smtClean="0">
                <a:solidFill>
                  <a:srgbClr val="000000"/>
                </a:solidFill>
                <a:latin typeface="Calibri" pitchFamily="34" charset="0"/>
                <a:cs typeface="Calibri" pitchFamily="34" charset="0"/>
              </a:rPr>
              <a:t>hazırlandığı </a:t>
            </a:r>
            <a:r>
              <a:rPr lang="tr-TR" sz="2000" i="1" dirty="0">
                <a:solidFill>
                  <a:srgbClr val="000000"/>
                </a:solidFill>
                <a:latin typeface="Calibri" pitchFamily="34" charset="0"/>
                <a:cs typeface="Calibri" pitchFamily="34" charset="0"/>
              </a:rPr>
              <a:t>için, risk değerlendirmesi yapılan tesisin eksiklikleri </a:t>
            </a:r>
            <a:r>
              <a:rPr lang="tr-TR" sz="2000" i="1" dirty="0" smtClean="0">
                <a:solidFill>
                  <a:srgbClr val="000000"/>
                </a:solidFill>
                <a:latin typeface="Calibri" pitchFamily="34" charset="0"/>
                <a:cs typeface="Calibri" pitchFamily="34" charset="0"/>
              </a:rPr>
              <a:t>saptanır.</a:t>
            </a:r>
            <a:endParaRPr lang="tr-TR" sz="2000" i="1" dirty="0">
              <a:solidFill>
                <a:srgbClr val="000000"/>
              </a:solidFill>
              <a:latin typeface="Calibri" pitchFamily="34" charset="0"/>
              <a:cs typeface="Calibri" pitchFamily="34" charset="0"/>
            </a:endParaRPr>
          </a:p>
          <a:p>
            <a:pPr marL="360000" indent="-216000">
              <a:spcAft>
                <a:spcPts val="3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Listelerde </a:t>
            </a:r>
            <a:r>
              <a:rPr lang="tr-TR" sz="2000" i="1" dirty="0">
                <a:solidFill>
                  <a:srgbClr val="000000"/>
                </a:solidFill>
                <a:latin typeface="Calibri" pitchFamily="34" charset="0"/>
                <a:cs typeface="Calibri" pitchFamily="34" charset="0"/>
              </a:rPr>
              <a:t>belirlenen noksanlıklar için </a:t>
            </a:r>
            <a:r>
              <a:rPr lang="tr-TR" sz="2000" i="1" dirty="0" smtClean="0">
                <a:solidFill>
                  <a:srgbClr val="000000"/>
                </a:solidFill>
                <a:latin typeface="Calibri" pitchFamily="34" charset="0"/>
                <a:cs typeface="Calibri" pitchFamily="34" charset="0"/>
              </a:rPr>
              <a:t>«Birincil </a:t>
            </a:r>
            <a:r>
              <a:rPr lang="tr-TR" sz="2000" i="1" dirty="0">
                <a:solidFill>
                  <a:srgbClr val="000000"/>
                </a:solidFill>
                <a:latin typeface="Calibri" pitchFamily="34" charset="0"/>
                <a:cs typeface="Calibri" pitchFamily="34" charset="0"/>
              </a:rPr>
              <a:t>Risk </a:t>
            </a:r>
            <a:r>
              <a:rPr lang="tr-TR" sz="2000" i="1" dirty="0" smtClean="0">
                <a:solidFill>
                  <a:srgbClr val="000000"/>
                </a:solidFill>
                <a:latin typeface="Calibri" pitchFamily="34" charset="0"/>
                <a:cs typeface="Calibri" pitchFamily="34" charset="0"/>
              </a:rPr>
              <a:t>Analizi» </a:t>
            </a:r>
            <a:r>
              <a:rPr lang="tr-TR" sz="2000" i="1" dirty="0">
                <a:solidFill>
                  <a:srgbClr val="000000"/>
                </a:solidFill>
                <a:latin typeface="Calibri" pitchFamily="34" charset="0"/>
                <a:cs typeface="Calibri" pitchFamily="34" charset="0"/>
              </a:rPr>
              <a:t>uygulanarak gerekli önlemler tespit edilir.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BİRİNCİL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ANALİZİ - PRA</a:t>
            </a:r>
          </a:p>
        </p:txBody>
      </p:sp>
      <p:sp>
        <p:nvSpPr>
          <p:cNvPr id="1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688730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 7"/>
          <p:cNvGrpSpPr/>
          <p:nvPr/>
        </p:nvGrpSpPr>
        <p:grpSpPr>
          <a:xfrm>
            <a:off x="126299" y="2714552"/>
            <a:ext cx="2454976" cy="1599548"/>
            <a:chOff x="4683651" y="1052590"/>
            <a:chExt cx="4364814" cy="2778907"/>
          </a:xfrm>
        </p:grpSpPr>
        <p:pic>
          <p:nvPicPr>
            <p:cNvPr id="725" name="Picture 4" descr="D:\DOKTOR\1-ISTANBULUZMAN\1-EĞİTİM KURUMU\1. İstanbuluzman\2-RESİMLER\Ev-Konut-Fabrika\industry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793221" y="2326209"/>
              <a:ext cx="936387" cy="881306"/>
            </a:xfrm>
            <a:prstGeom prst="rect">
              <a:avLst/>
            </a:prstGeom>
            <a:noFill/>
            <a:extLst>
              <a:ext uri="{909E8E84-426E-40DD-AFC4-6F175D3DCCD1}">
                <a14:hiddenFill xmlns:a14="http://schemas.microsoft.com/office/drawing/2010/main">
                  <a:solidFill>
                    <a:srgbClr val="FFFFFF"/>
                  </a:solidFill>
                </a14:hiddenFill>
              </a:ext>
            </a:extLst>
          </p:spPr>
        </p:pic>
        <p:pic>
          <p:nvPicPr>
            <p:cNvPr id="731" name="Picture 3" descr="D:\DOKTOR\1-ISTANBULUZMAN\1-EĞİTİM KURUMU\1. İstanbuluzman\2-RESİMLER\Ev-Konut-Fabrika\coal-power-plan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4989" y="1692094"/>
              <a:ext cx="936387" cy="981910"/>
            </a:xfrm>
            <a:prstGeom prst="rect">
              <a:avLst/>
            </a:prstGeom>
            <a:noFill/>
            <a:extLst>
              <a:ext uri="{909E8E84-426E-40DD-AFC4-6F175D3DCCD1}">
                <a14:hiddenFill xmlns:a14="http://schemas.microsoft.com/office/drawing/2010/main">
                  <a:solidFill>
                    <a:srgbClr val="FFFFFF"/>
                  </a:solidFill>
                </a14:hiddenFill>
              </a:ext>
            </a:extLst>
          </p:spPr>
        </p:pic>
        <p:pic>
          <p:nvPicPr>
            <p:cNvPr id="736" name="Picture 6" descr="D:\DOKTOR\1-ISTANBULUZMAN\1-EĞİTİM KURUMU\1. İstanbuluzman\2-RESİMLER\Ev-Konut-Fabrika\industry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960205" y="2295218"/>
              <a:ext cx="1021285" cy="926020"/>
            </a:xfrm>
            <a:prstGeom prst="rect">
              <a:avLst/>
            </a:prstGeom>
            <a:noFill/>
            <a:extLst>
              <a:ext uri="{909E8E84-426E-40DD-AFC4-6F175D3DCCD1}">
                <a14:hiddenFill xmlns:a14="http://schemas.microsoft.com/office/drawing/2010/main">
                  <a:solidFill>
                    <a:srgbClr val="FFFFFF"/>
                  </a:solidFill>
                </a14:hiddenFill>
              </a:ext>
            </a:extLst>
          </p:spPr>
        </p:pic>
        <p:sp>
          <p:nvSpPr>
            <p:cNvPr id="746" name="Dikdörtgen 745"/>
            <p:cNvSpPr/>
            <p:nvPr/>
          </p:nvSpPr>
          <p:spPr>
            <a:xfrm>
              <a:off x="4683651" y="1104114"/>
              <a:ext cx="4364814" cy="2727383"/>
            </a:xfrm>
            <a:prstGeom prst="rect">
              <a:avLst/>
            </a:prstGeom>
            <a:no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pic>
          <p:nvPicPr>
            <p:cNvPr id="1026" name="Picture 2" descr="D:\DOKTOR\1-DRUZ DOK\2-DRUZ EGITIMLER\4-RESİMLER\Ev-Konut-Fabrika\industry (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54989" y="2684896"/>
              <a:ext cx="1192903" cy="1146601"/>
            </a:xfrm>
            <a:prstGeom prst="rect">
              <a:avLst/>
            </a:prstGeom>
            <a:noFill/>
            <a:extLst>
              <a:ext uri="{909E8E84-426E-40DD-AFC4-6F175D3DCCD1}">
                <a14:hiddenFill xmlns:a14="http://schemas.microsoft.com/office/drawing/2010/main">
                  <a:solidFill>
                    <a:srgbClr val="FFFFFF"/>
                  </a:solidFill>
                </a14:hiddenFill>
              </a:ext>
            </a:extLst>
          </p:spPr>
        </p:pic>
        <p:sp>
          <p:nvSpPr>
            <p:cNvPr id="749" name="Metin kutusu 748"/>
            <p:cNvSpPr txBox="1"/>
            <p:nvPr/>
          </p:nvSpPr>
          <p:spPr>
            <a:xfrm>
              <a:off x="4683653" y="1052590"/>
              <a:ext cx="4307664" cy="802054"/>
            </a:xfrm>
            <a:prstGeom prst="rect">
              <a:avLst/>
            </a:prstGeom>
            <a:noFill/>
          </p:spPr>
          <p:txBody>
            <a:bodyPr wrap="square" rtlCol="0">
              <a:spAutoFit/>
            </a:bodyPr>
            <a:lstStyle/>
            <a:p>
              <a:pPr algn="ctr"/>
              <a:r>
                <a:rPr lang="tr-TR" sz="1200" b="1" i="1" dirty="0" smtClean="0">
                  <a:solidFill>
                    <a:srgbClr val="C00000"/>
                  </a:solidFill>
                  <a:latin typeface="Calibri" panose="020F0502020204030204" pitchFamily="34" charset="0"/>
                </a:rPr>
                <a:t>Aynı mekanı birden çok işverenin paylaştığı</a:t>
              </a:r>
              <a:endParaRPr lang="tr-TR" sz="1200" b="1" i="1" dirty="0">
                <a:solidFill>
                  <a:srgbClr val="C00000"/>
                </a:solidFill>
                <a:latin typeface="Calibri" panose="020F0502020204030204" pitchFamily="34" charset="0"/>
              </a:endParaRPr>
            </a:p>
          </p:txBody>
        </p:sp>
      </p:grpSp>
      <p:sp>
        <p:nvSpPr>
          <p:cNvPr id="34" name="Metin kutusu 33"/>
          <p:cNvSpPr txBox="1"/>
          <p:nvPr/>
        </p:nvSpPr>
        <p:spPr>
          <a:xfrm>
            <a:off x="2596801" y="3125209"/>
            <a:ext cx="6451665" cy="738664"/>
          </a:xfrm>
          <a:prstGeom prst="rect">
            <a:avLst/>
          </a:prstGeom>
          <a:noFill/>
          <a:ln>
            <a:solidFill>
              <a:schemeClr val="bg1">
                <a:lumMod val="50000"/>
              </a:schemeClr>
            </a:solidFill>
          </a:ln>
        </p:spPr>
        <p:txBody>
          <a:bodyPr wrap="square" rtlCol="0">
            <a:spAutoFit/>
          </a:bodyPr>
          <a:lstStyle/>
          <a:p>
            <a:pPr marL="108000" indent="-180000">
              <a:buFont typeface="+mj-lt"/>
              <a:buAutoNum type="arabicPeriod"/>
            </a:pPr>
            <a:r>
              <a:rPr lang="tr-TR" sz="1400" i="1" dirty="0" smtClean="0">
                <a:solidFill>
                  <a:srgbClr val="000000"/>
                </a:solidFill>
                <a:latin typeface="Calibri" pitchFamily="34" charset="0"/>
                <a:cs typeface="Calibri" pitchFamily="34" charset="0"/>
              </a:rPr>
              <a:t>RD her işyeri için </a:t>
            </a:r>
            <a:r>
              <a:rPr lang="tr-TR" sz="1400" b="1" i="1" dirty="0" smtClean="0">
                <a:latin typeface="Calibri" pitchFamily="34" charset="0"/>
                <a:cs typeface="Calibri" pitchFamily="34" charset="0"/>
              </a:rPr>
              <a:t>ayrı </a:t>
            </a:r>
            <a:r>
              <a:rPr lang="tr-TR" sz="1400" b="1" i="1" dirty="0">
                <a:latin typeface="Calibri" pitchFamily="34" charset="0"/>
                <a:cs typeface="Calibri" pitchFamily="34" charset="0"/>
              </a:rPr>
              <a:t>ayrı </a:t>
            </a:r>
            <a:r>
              <a:rPr lang="tr-TR" sz="1400" i="1" dirty="0" smtClean="0">
                <a:solidFill>
                  <a:srgbClr val="000000"/>
                </a:solidFill>
                <a:latin typeface="Calibri" pitchFamily="34" charset="0"/>
                <a:cs typeface="Calibri" pitchFamily="34" charset="0"/>
              </a:rPr>
              <a:t>gerçekleştirilir</a:t>
            </a:r>
            <a:endParaRPr lang="tr-TR" sz="1400" i="1" dirty="0">
              <a:solidFill>
                <a:srgbClr val="000000"/>
              </a:solidFill>
              <a:latin typeface="Calibri" pitchFamily="34" charset="0"/>
              <a:cs typeface="Calibri" pitchFamily="34" charset="0"/>
            </a:endParaRPr>
          </a:p>
          <a:p>
            <a:pPr marL="108000" indent="-180000">
              <a:buFont typeface="+mj-lt"/>
              <a:buAutoNum type="arabicPeriod"/>
            </a:pPr>
            <a:r>
              <a:rPr lang="tr-TR" sz="1400" i="1" dirty="0" smtClean="0">
                <a:solidFill>
                  <a:srgbClr val="000000"/>
                </a:solidFill>
                <a:latin typeface="Calibri" pitchFamily="34" charset="0"/>
                <a:cs typeface="Calibri" pitchFamily="34" charset="0"/>
              </a:rPr>
              <a:t>RD çalışmalarını </a:t>
            </a:r>
            <a:r>
              <a:rPr lang="tr-TR" sz="1400" b="1" i="1" dirty="0">
                <a:solidFill>
                  <a:srgbClr val="000000"/>
                </a:solidFill>
                <a:latin typeface="Calibri" pitchFamily="34" charset="0"/>
                <a:cs typeface="Calibri" pitchFamily="34" charset="0"/>
              </a:rPr>
              <a:t>koordinasyon içinde </a:t>
            </a:r>
            <a:r>
              <a:rPr lang="tr-TR" sz="1400" i="1" dirty="0" smtClean="0">
                <a:solidFill>
                  <a:srgbClr val="000000"/>
                </a:solidFill>
                <a:latin typeface="Calibri" pitchFamily="34" charset="0"/>
                <a:cs typeface="Calibri" pitchFamily="34" charset="0"/>
              </a:rPr>
              <a:t>yürütürler</a:t>
            </a:r>
          </a:p>
          <a:p>
            <a:pPr marL="108000" indent="-180000">
              <a:buFont typeface="+mj-lt"/>
              <a:buAutoNum type="arabicPeriod"/>
            </a:pPr>
            <a:r>
              <a:rPr lang="tr-TR" sz="1400" i="1" dirty="0" smtClean="0">
                <a:solidFill>
                  <a:srgbClr val="000000"/>
                </a:solidFill>
                <a:latin typeface="Calibri" pitchFamily="34" charset="0"/>
                <a:cs typeface="Calibri" pitchFamily="34" charset="0"/>
              </a:rPr>
              <a:t>Birbirlerini </a:t>
            </a:r>
            <a:r>
              <a:rPr lang="tr-TR" sz="1400" i="1" dirty="0">
                <a:solidFill>
                  <a:srgbClr val="000000"/>
                </a:solidFill>
                <a:latin typeface="Calibri" pitchFamily="34" charset="0"/>
                <a:cs typeface="Calibri" pitchFamily="34" charset="0"/>
              </a:rPr>
              <a:t>ve çalışan temsilcilerini tespit edilen riskler konusunda </a:t>
            </a:r>
            <a:r>
              <a:rPr lang="tr-TR" sz="1400" b="1" i="1" dirty="0" smtClean="0">
                <a:solidFill>
                  <a:srgbClr val="000000"/>
                </a:solidFill>
                <a:latin typeface="Calibri" pitchFamily="34" charset="0"/>
                <a:cs typeface="Calibri" pitchFamily="34" charset="0"/>
              </a:rPr>
              <a:t>bilgilendirirler</a:t>
            </a:r>
            <a:endParaRPr lang="tr-TR" sz="1400" b="1" i="1" dirty="0">
              <a:solidFill>
                <a:srgbClr val="000000"/>
              </a:solidFill>
              <a:latin typeface="Calibri" pitchFamily="34" charset="0"/>
              <a:cs typeface="Calibri" pitchFamily="34" charset="0"/>
            </a:endParaRPr>
          </a:p>
        </p:txBody>
      </p:sp>
      <p:sp>
        <p:nvSpPr>
          <p:cNvPr id="750" name="Metin kutusu 749"/>
          <p:cNvSpPr txBox="1"/>
          <p:nvPr/>
        </p:nvSpPr>
        <p:spPr>
          <a:xfrm>
            <a:off x="2581275" y="1295581"/>
            <a:ext cx="6451665" cy="1169551"/>
          </a:xfrm>
          <a:prstGeom prst="rect">
            <a:avLst/>
          </a:prstGeom>
          <a:noFill/>
          <a:ln>
            <a:solidFill>
              <a:schemeClr val="bg1">
                <a:lumMod val="50000"/>
              </a:schemeClr>
            </a:solidFill>
          </a:ln>
        </p:spPr>
        <p:txBody>
          <a:bodyPr wrap="square" rtlCol="0">
            <a:spAutoFit/>
          </a:bodyPr>
          <a:lstStyle/>
          <a:p>
            <a:pPr lvl="1"/>
            <a:r>
              <a:rPr lang="tr-TR" sz="1400" b="1" i="1" dirty="0" smtClean="0">
                <a:solidFill>
                  <a:srgbClr val="C00000"/>
                </a:solidFill>
                <a:latin typeface="Calibri" pitchFamily="34" charset="0"/>
                <a:cs typeface="Calibri" pitchFamily="34" charset="0"/>
              </a:rPr>
              <a:t>Yönetim;</a:t>
            </a:r>
          </a:p>
          <a:p>
            <a:pPr marL="108000" indent="-180000">
              <a:buFont typeface="+mj-lt"/>
              <a:buAutoNum type="arabicPeriod"/>
            </a:pPr>
            <a:r>
              <a:rPr lang="tr-TR" sz="1400" i="1" dirty="0">
                <a:solidFill>
                  <a:srgbClr val="000000"/>
                </a:solidFill>
                <a:latin typeface="Calibri" pitchFamily="34" charset="0"/>
                <a:cs typeface="Calibri" pitchFamily="34" charset="0"/>
              </a:rPr>
              <a:t>RD her işyeri için </a:t>
            </a:r>
            <a:r>
              <a:rPr lang="tr-TR" sz="1400" b="1" i="1" dirty="0">
                <a:solidFill>
                  <a:srgbClr val="000000"/>
                </a:solidFill>
                <a:latin typeface="Calibri" pitchFamily="34" charset="0"/>
                <a:cs typeface="Calibri" pitchFamily="34" charset="0"/>
              </a:rPr>
              <a:t>ayrı ayrı yapılır</a:t>
            </a:r>
          </a:p>
          <a:p>
            <a:pPr marL="108000" indent="-180000">
              <a:buFont typeface="+mj-lt"/>
              <a:buAutoNum type="arabicPeriod"/>
            </a:pPr>
            <a:r>
              <a:rPr lang="tr-TR" sz="1400" i="1" dirty="0" smtClean="0">
                <a:solidFill>
                  <a:srgbClr val="000000"/>
                </a:solidFill>
                <a:latin typeface="Calibri" pitchFamily="34" charset="0"/>
                <a:cs typeface="Calibri" pitchFamily="34" charset="0"/>
              </a:rPr>
              <a:t>RD çalışmalarının </a:t>
            </a:r>
            <a:r>
              <a:rPr lang="tr-TR" sz="1400" b="1" i="1" dirty="0">
                <a:solidFill>
                  <a:srgbClr val="000000"/>
                </a:solidFill>
                <a:latin typeface="Calibri" pitchFamily="34" charset="0"/>
                <a:cs typeface="Calibri" pitchFamily="34" charset="0"/>
              </a:rPr>
              <a:t>koordinasyonu</a:t>
            </a:r>
            <a:r>
              <a:rPr lang="tr-TR" sz="1400" i="1" dirty="0">
                <a:solidFill>
                  <a:srgbClr val="000000"/>
                </a:solidFill>
                <a:latin typeface="Calibri" pitchFamily="34" charset="0"/>
                <a:cs typeface="Calibri" pitchFamily="34" charset="0"/>
              </a:rPr>
              <a:t> </a:t>
            </a:r>
            <a:r>
              <a:rPr lang="tr-TR" sz="1400" i="1" dirty="0" smtClean="0">
                <a:solidFill>
                  <a:srgbClr val="000000"/>
                </a:solidFill>
                <a:latin typeface="Calibri" pitchFamily="34" charset="0"/>
                <a:cs typeface="Calibri" pitchFamily="34" charset="0"/>
              </a:rPr>
              <a:t>yürütür</a:t>
            </a:r>
          </a:p>
          <a:p>
            <a:pPr marL="108000" indent="-180000">
              <a:buFont typeface="+mj-lt"/>
              <a:buAutoNum type="arabicPeriod"/>
            </a:pPr>
            <a:r>
              <a:rPr lang="tr-TR" sz="1400" i="1" dirty="0" smtClean="0">
                <a:solidFill>
                  <a:srgbClr val="000000"/>
                </a:solidFill>
                <a:latin typeface="Calibri" pitchFamily="34" charset="0"/>
                <a:cs typeface="Calibri" pitchFamily="34" charset="0"/>
              </a:rPr>
              <a:t>Gerekli </a:t>
            </a:r>
            <a:r>
              <a:rPr lang="tr-TR" sz="1400" i="1" dirty="0">
                <a:solidFill>
                  <a:srgbClr val="000000"/>
                </a:solidFill>
                <a:latin typeface="Calibri" pitchFamily="34" charset="0"/>
                <a:cs typeface="Calibri" pitchFamily="34" charset="0"/>
              </a:rPr>
              <a:t>tedbirleri almaları için </a:t>
            </a:r>
            <a:r>
              <a:rPr lang="tr-TR" sz="1400" b="1" i="1" dirty="0" smtClean="0">
                <a:solidFill>
                  <a:srgbClr val="000000"/>
                </a:solidFill>
                <a:latin typeface="Calibri" pitchFamily="34" charset="0"/>
                <a:cs typeface="Calibri" pitchFamily="34" charset="0"/>
              </a:rPr>
              <a:t>işverenleri uyarır</a:t>
            </a:r>
          </a:p>
          <a:p>
            <a:pPr marL="108000" indent="-180000">
              <a:buFont typeface="+mj-lt"/>
              <a:buAutoNum type="arabicPeriod"/>
            </a:pPr>
            <a:r>
              <a:rPr lang="tr-TR" sz="1400" i="1" dirty="0" smtClean="0">
                <a:solidFill>
                  <a:srgbClr val="000000"/>
                </a:solidFill>
                <a:latin typeface="Calibri" pitchFamily="34" charset="0"/>
                <a:cs typeface="Calibri" pitchFamily="34" charset="0"/>
              </a:rPr>
              <a:t>Bu </a:t>
            </a:r>
            <a:r>
              <a:rPr lang="tr-TR" sz="1400" i="1" dirty="0">
                <a:solidFill>
                  <a:srgbClr val="000000"/>
                </a:solidFill>
                <a:latin typeface="Calibri" pitchFamily="34" charset="0"/>
                <a:cs typeface="Calibri" pitchFamily="34" charset="0"/>
              </a:rPr>
              <a:t>uyarılara </a:t>
            </a:r>
            <a:r>
              <a:rPr lang="tr-TR" sz="1400" i="1" dirty="0" smtClean="0">
                <a:solidFill>
                  <a:srgbClr val="000000"/>
                </a:solidFill>
                <a:latin typeface="Calibri" pitchFamily="34" charset="0"/>
                <a:cs typeface="Calibri" pitchFamily="34" charset="0"/>
              </a:rPr>
              <a:t>uymayanları </a:t>
            </a:r>
            <a:r>
              <a:rPr lang="tr-TR" sz="1400" b="1" i="1" dirty="0">
                <a:solidFill>
                  <a:srgbClr val="000000"/>
                </a:solidFill>
                <a:latin typeface="Calibri" pitchFamily="34" charset="0"/>
                <a:cs typeface="Calibri" pitchFamily="34" charset="0"/>
              </a:rPr>
              <a:t>Bakanlığa </a:t>
            </a:r>
            <a:r>
              <a:rPr lang="tr-TR" sz="1400" b="1" i="1" dirty="0" smtClean="0">
                <a:solidFill>
                  <a:srgbClr val="000000"/>
                </a:solidFill>
                <a:latin typeface="Calibri" pitchFamily="34" charset="0"/>
                <a:cs typeface="Calibri" pitchFamily="34" charset="0"/>
              </a:rPr>
              <a:t>bildirir</a:t>
            </a:r>
          </a:p>
        </p:txBody>
      </p:sp>
      <p:grpSp>
        <p:nvGrpSpPr>
          <p:cNvPr id="7" name="Grup 6"/>
          <p:cNvGrpSpPr/>
          <p:nvPr/>
        </p:nvGrpSpPr>
        <p:grpSpPr>
          <a:xfrm>
            <a:off x="126299" y="1105081"/>
            <a:ext cx="2454976" cy="1568924"/>
            <a:chOff x="107249" y="1105080"/>
            <a:chExt cx="4364814" cy="2726417"/>
          </a:xfrm>
        </p:grpSpPr>
        <p:pic>
          <p:nvPicPr>
            <p:cNvPr id="700" name="Picture 4" descr="D:\DOKTOR\1-ISTANBULUZMAN\1-EĞİTİM KURUMU\1. İstanbuluzman\2-RESİMLER\Ev-Konut-Fabrika\industry (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91059" y="1261354"/>
              <a:ext cx="563560" cy="675589"/>
            </a:xfrm>
            <a:prstGeom prst="rect">
              <a:avLst/>
            </a:prstGeom>
            <a:noFill/>
            <a:extLst>
              <a:ext uri="{909E8E84-426E-40DD-AFC4-6F175D3DCCD1}">
                <a14:hiddenFill xmlns:a14="http://schemas.microsoft.com/office/drawing/2010/main">
                  <a:solidFill>
                    <a:srgbClr val="FFFFFF"/>
                  </a:solidFill>
                </a14:hiddenFill>
              </a:ext>
            </a:extLst>
          </p:spPr>
        </p:pic>
        <p:pic>
          <p:nvPicPr>
            <p:cNvPr id="701" name="Picture 4" descr="D:\DOKTOR\1-ISTANBULUZMAN\1-EĞİTİM KURUMU\1. İstanbuluzman\2-RESİMLER\Ev-Konut-Fabrika\industry (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524399" y="1261353"/>
              <a:ext cx="563560" cy="675589"/>
            </a:xfrm>
            <a:prstGeom prst="rect">
              <a:avLst/>
            </a:prstGeom>
            <a:noFill/>
            <a:extLst>
              <a:ext uri="{909E8E84-426E-40DD-AFC4-6F175D3DCCD1}">
                <a14:hiddenFill xmlns:a14="http://schemas.microsoft.com/office/drawing/2010/main">
                  <a:solidFill>
                    <a:srgbClr val="FFFFFF"/>
                  </a:solidFill>
                </a14:hiddenFill>
              </a:ext>
            </a:extLst>
          </p:spPr>
        </p:pic>
        <p:pic>
          <p:nvPicPr>
            <p:cNvPr id="702" name="Picture 4" descr="D:\DOKTOR\1-ISTANBULUZMAN\1-EĞİTİM KURUMU\1. İstanbuluzman\2-RESİMLER\Ev-Konut-Fabrika\industry (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052011" y="1261354"/>
              <a:ext cx="563560" cy="675589"/>
            </a:xfrm>
            <a:prstGeom prst="rect">
              <a:avLst/>
            </a:prstGeom>
            <a:noFill/>
            <a:extLst>
              <a:ext uri="{909E8E84-426E-40DD-AFC4-6F175D3DCCD1}">
                <a14:hiddenFill xmlns:a14="http://schemas.microsoft.com/office/drawing/2010/main">
                  <a:solidFill>
                    <a:srgbClr val="FFFFFF"/>
                  </a:solidFill>
                </a14:hiddenFill>
              </a:ext>
            </a:extLst>
          </p:spPr>
        </p:pic>
        <p:pic>
          <p:nvPicPr>
            <p:cNvPr id="703" name="Picture 4" descr="D:\DOKTOR\1-ISTANBULUZMAN\1-EĞİTİM KURUMU\1. İstanbuluzman\2-RESİMLER\Ev-Konut-Fabrika\industry (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084615" y="1261354"/>
              <a:ext cx="563560" cy="675589"/>
            </a:xfrm>
            <a:prstGeom prst="rect">
              <a:avLst/>
            </a:prstGeom>
            <a:noFill/>
            <a:extLst>
              <a:ext uri="{909E8E84-426E-40DD-AFC4-6F175D3DCCD1}">
                <a14:hiddenFill xmlns:a14="http://schemas.microsoft.com/office/drawing/2010/main">
                  <a:solidFill>
                    <a:srgbClr val="FFFFFF"/>
                  </a:solidFill>
                </a14:hiddenFill>
              </a:ext>
            </a:extLst>
          </p:spPr>
        </p:pic>
        <p:pic>
          <p:nvPicPr>
            <p:cNvPr id="704" name="Picture 4" descr="D:\DOKTOR\1-ISTANBULUZMAN\1-EĞİTİM KURUMU\1. İstanbuluzman\2-RESİMLER\Ev-Konut-Fabrika\industry (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9078" y="1261354"/>
              <a:ext cx="563560" cy="675589"/>
            </a:xfrm>
            <a:prstGeom prst="rect">
              <a:avLst/>
            </a:prstGeom>
            <a:noFill/>
            <a:extLst>
              <a:ext uri="{909E8E84-426E-40DD-AFC4-6F175D3DCCD1}">
                <a14:hiddenFill xmlns:a14="http://schemas.microsoft.com/office/drawing/2010/main">
                  <a:solidFill>
                    <a:srgbClr val="FFFFFF"/>
                  </a:solidFill>
                </a14:hiddenFill>
              </a:ext>
            </a:extLst>
          </p:spPr>
        </p:pic>
        <p:pic>
          <p:nvPicPr>
            <p:cNvPr id="705" name="Picture 3" descr="D:\DOKTOR\1-ISTANBULUZMAN\1-EĞİTİM KURUMU\1. İstanbuluzman\2-RESİMLER\Ev-Konut-Fabrika\coal-power-pl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82866" y="3068772"/>
              <a:ext cx="517618" cy="542782"/>
            </a:xfrm>
            <a:prstGeom prst="rect">
              <a:avLst/>
            </a:prstGeom>
            <a:noFill/>
            <a:extLst>
              <a:ext uri="{909E8E84-426E-40DD-AFC4-6F175D3DCCD1}">
                <a14:hiddenFill xmlns:a14="http://schemas.microsoft.com/office/drawing/2010/main">
                  <a:solidFill>
                    <a:srgbClr val="FFFFFF"/>
                  </a:solidFill>
                </a14:hiddenFill>
              </a:ext>
            </a:extLst>
          </p:spPr>
        </p:pic>
        <p:pic>
          <p:nvPicPr>
            <p:cNvPr id="706" name="Picture 3" descr="D:\DOKTOR\1-ISTANBULUZMAN\1-EĞİTİM KURUMU\1. İstanbuluzman\2-RESİMLER\Ev-Konut-Fabrika\coal-power-pl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6313" y="3068773"/>
              <a:ext cx="517618" cy="542782"/>
            </a:xfrm>
            <a:prstGeom prst="rect">
              <a:avLst/>
            </a:prstGeom>
            <a:noFill/>
            <a:extLst>
              <a:ext uri="{909E8E84-426E-40DD-AFC4-6F175D3DCCD1}">
                <a14:hiddenFill xmlns:a14="http://schemas.microsoft.com/office/drawing/2010/main">
                  <a:solidFill>
                    <a:srgbClr val="FFFFFF"/>
                  </a:solidFill>
                </a14:hiddenFill>
              </a:ext>
            </a:extLst>
          </p:spPr>
        </p:pic>
        <p:pic>
          <p:nvPicPr>
            <p:cNvPr id="707" name="Picture 3" descr="D:\DOKTOR\1-ISTANBULUZMAN\1-EĞİTİM KURUMU\1. İstanbuluzman\2-RESİMLER\Ev-Konut-Fabrika\coal-power-pl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689" y="3040646"/>
              <a:ext cx="517618" cy="542782"/>
            </a:xfrm>
            <a:prstGeom prst="rect">
              <a:avLst/>
            </a:prstGeom>
            <a:noFill/>
            <a:extLst>
              <a:ext uri="{909E8E84-426E-40DD-AFC4-6F175D3DCCD1}">
                <a14:hiddenFill xmlns:a14="http://schemas.microsoft.com/office/drawing/2010/main">
                  <a:solidFill>
                    <a:srgbClr val="FFFFFF"/>
                  </a:solidFill>
                </a14:hiddenFill>
              </a:ext>
            </a:extLst>
          </p:spPr>
        </p:pic>
        <p:pic>
          <p:nvPicPr>
            <p:cNvPr id="708" name="Picture 3" descr="D:\DOKTOR\1-ISTANBULUZMAN\1-EĞİTİM KURUMU\1. İstanbuluzman\2-RESİMLER\Ev-Konut-Fabrika\coal-power-pl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0198" y="3075219"/>
              <a:ext cx="517618" cy="542782"/>
            </a:xfrm>
            <a:prstGeom prst="rect">
              <a:avLst/>
            </a:prstGeom>
            <a:noFill/>
            <a:extLst>
              <a:ext uri="{909E8E84-426E-40DD-AFC4-6F175D3DCCD1}">
                <a14:hiddenFill xmlns:a14="http://schemas.microsoft.com/office/drawing/2010/main">
                  <a:solidFill>
                    <a:srgbClr val="FFFFFF"/>
                  </a:solidFill>
                </a14:hiddenFill>
              </a:ext>
            </a:extLst>
          </p:spPr>
        </p:pic>
        <p:pic>
          <p:nvPicPr>
            <p:cNvPr id="709" name="Picture 3" descr="D:\DOKTOR\1-ISTANBULUZMAN\1-EĞİTİM KURUMU\1. İstanbuluzman\2-RESİMLER\Ev-Konut-Fabrika\coal-power-plant-ic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03646" y="3068772"/>
              <a:ext cx="517618" cy="542782"/>
            </a:xfrm>
            <a:prstGeom prst="rect">
              <a:avLst/>
            </a:prstGeom>
            <a:noFill/>
            <a:extLst>
              <a:ext uri="{909E8E84-426E-40DD-AFC4-6F175D3DCCD1}">
                <a14:hiddenFill xmlns:a14="http://schemas.microsoft.com/office/drawing/2010/main">
                  <a:solidFill>
                    <a:srgbClr val="FFFFFF"/>
                  </a:solidFill>
                </a14:hiddenFill>
              </a:ext>
            </a:extLst>
          </p:spPr>
        </p:pic>
        <p:pic>
          <p:nvPicPr>
            <p:cNvPr id="710"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0959" y="1507906"/>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1"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26057" y="1797544"/>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2"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1326" y="2071640"/>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3"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24662" y="2355499"/>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4"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27768" y="2639358"/>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5" name="Picture 6" descr="D:\DOKTOR\1-ISTANBULUZMAN\1-EĞİTİM KURUMU\1. İstanbuluzman\2-RESİMLER\Ev-Konut-Fabrika\industry (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2721" y="2916604"/>
              <a:ext cx="658774" cy="602364"/>
            </a:xfrm>
            <a:prstGeom prst="rect">
              <a:avLst/>
            </a:prstGeom>
            <a:noFill/>
            <a:extLst>
              <a:ext uri="{909E8E84-426E-40DD-AFC4-6F175D3DCCD1}">
                <a14:hiddenFill xmlns:a14="http://schemas.microsoft.com/office/drawing/2010/main">
                  <a:solidFill>
                    <a:srgbClr val="FFFFFF"/>
                  </a:solidFill>
                </a14:hiddenFill>
              </a:ext>
            </a:extLst>
          </p:spPr>
        </p:pic>
        <p:pic>
          <p:nvPicPr>
            <p:cNvPr id="716"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5615" y="1519449"/>
              <a:ext cx="641075" cy="586180"/>
            </a:xfrm>
            <a:prstGeom prst="rect">
              <a:avLst/>
            </a:prstGeom>
            <a:noFill/>
            <a:extLst>
              <a:ext uri="{909E8E84-426E-40DD-AFC4-6F175D3DCCD1}">
                <a14:hiddenFill xmlns:a14="http://schemas.microsoft.com/office/drawing/2010/main">
                  <a:solidFill>
                    <a:srgbClr val="FFFFFF"/>
                  </a:solidFill>
                </a14:hiddenFill>
              </a:ext>
            </a:extLst>
          </p:spPr>
        </p:pic>
        <p:pic>
          <p:nvPicPr>
            <p:cNvPr id="717"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0713" y="1809088"/>
              <a:ext cx="641075" cy="586180"/>
            </a:xfrm>
            <a:prstGeom prst="rect">
              <a:avLst/>
            </a:prstGeom>
            <a:noFill/>
            <a:extLst>
              <a:ext uri="{909E8E84-426E-40DD-AFC4-6F175D3DCCD1}">
                <a14:hiddenFill xmlns:a14="http://schemas.microsoft.com/office/drawing/2010/main">
                  <a:solidFill>
                    <a:srgbClr val="FFFFFF"/>
                  </a:solidFill>
                </a14:hiddenFill>
              </a:ext>
            </a:extLst>
          </p:spPr>
        </p:pic>
        <p:pic>
          <p:nvPicPr>
            <p:cNvPr id="718"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5981" y="2083183"/>
              <a:ext cx="641075" cy="586180"/>
            </a:xfrm>
            <a:prstGeom prst="rect">
              <a:avLst/>
            </a:prstGeom>
            <a:noFill/>
            <a:extLst>
              <a:ext uri="{909E8E84-426E-40DD-AFC4-6F175D3DCCD1}">
                <a14:hiddenFill xmlns:a14="http://schemas.microsoft.com/office/drawing/2010/main">
                  <a:solidFill>
                    <a:srgbClr val="FFFFFF"/>
                  </a:solidFill>
                </a14:hiddenFill>
              </a:ext>
            </a:extLst>
          </p:spPr>
        </p:pic>
        <p:pic>
          <p:nvPicPr>
            <p:cNvPr id="719"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09318" y="2367042"/>
              <a:ext cx="641075" cy="586180"/>
            </a:xfrm>
            <a:prstGeom prst="rect">
              <a:avLst/>
            </a:prstGeom>
            <a:noFill/>
            <a:extLst>
              <a:ext uri="{909E8E84-426E-40DD-AFC4-6F175D3DCCD1}">
                <a14:hiddenFill xmlns:a14="http://schemas.microsoft.com/office/drawing/2010/main">
                  <a:solidFill>
                    <a:srgbClr val="FFFFFF"/>
                  </a:solidFill>
                </a14:hiddenFill>
              </a:ext>
            </a:extLst>
          </p:spPr>
        </p:pic>
        <p:pic>
          <p:nvPicPr>
            <p:cNvPr id="720"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2424" y="2650901"/>
              <a:ext cx="641075" cy="586180"/>
            </a:xfrm>
            <a:prstGeom prst="rect">
              <a:avLst/>
            </a:prstGeom>
            <a:noFill/>
            <a:extLst>
              <a:ext uri="{909E8E84-426E-40DD-AFC4-6F175D3DCCD1}">
                <a14:hiddenFill xmlns:a14="http://schemas.microsoft.com/office/drawing/2010/main">
                  <a:solidFill>
                    <a:srgbClr val="FFFFFF"/>
                  </a:solidFill>
                </a14:hiddenFill>
              </a:ext>
            </a:extLst>
          </p:spPr>
        </p:pic>
        <p:pic>
          <p:nvPicPr>
            <p:cNvPr id="721" name="Picture 6" descr="D:\DOKTOR\1-ISTANBULUZMAN\1-EĞİTİM KURUMU\1. İstanbuluzman\2-RESİMLER\Ev-Konut-Fabrika\industry (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17376" y="2928148"/>
              <a:ext cx="641075" cy="586180"/>
            </a:xfrm>
            <a:prstGeom prst="rect">
              <a:avLst/>
            </a:prstGeom>
            <a:noFill/>
            <a:extLst>
              <a:ext uri="{909E8E84-426E-40DD-AFC4-6F175D3DCCD1}">
                <a14:hiddenFill xmlns:a14="http://schemas.microsoft.com/office/drawing/2010/main">
                  <a:solidFill>
                    <a:srgbClr val="FFFFFF"/>
                  </a:solidFill>
                </a14:hiddenFill>
              </a:ext>
            </a:extLst>
          </p:spPr>
        </p:pic>
        <p:sp>
          <p:nvSpPr>
            <p:cNvPr id="722" name="Dikdörtgen 721"/>
            <p:cNvSpPr/>
            <p:nvPr/>
          </p:nvSpPr>
          <p:spPr>
            <a:xfrm>
              <a:off x="107249" y="1105080"/>
              <a:ext cx="4364814" cy="2726417"/>
            </a:xfrm>
            <a:prstGeom prst="rect">
              <a:avLst/>
            </a:prstGeom>
            <a:no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grpSp>
      <p:sp>
        <p:nvSpPr>
          <p:cNvPr id="4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9" name="Metin kutusu 38"/>
          <p:cNvSpPr txBox="1"/>
          <p:nvPr/>
        </p:nvSpPr>
        <p:spPr>
          <a:xfrm>
            <a:off x="579633" y="1542468"/>
            <a:ext cx="1877749" cy="707886"/>
          </a:xfrm>
          <a:prstGeom prst="rect">
            <a:avLst/>
          </a:prstGeom>
          <a:noFill/>
        </p:spPr>
        <p:txBody>
          <a:bodyPr wrap="square" rtlCol="0">
            <a:spAutoFit/>
          </a:bodyPr>
          <a:lstStyle/>
          <a:p>
            <a:r>
              <a:rPr lang="tr-TR" sz="1000" b="1" i="1" dirty="0" smtClean="0">
                <a:solidFill>
                  <a:srgbClr val="C00000"/>
                </a:solidFill>
                <a:latin typeface="Calibri" panose="020F0502020204030204" pitchFamily="34" charset="0"/>
              </a:rPr>
              <a:t>Toplu İşyerleri;</a:t>
            </a:r>
          </a:p>
          <a:p>
            <a:pPr marL="144000" indent="-144000">
              <a:buFont typeface="+mj-lt"/>
              <a:buAutoNum type="arabicPeriod"/>
            </a:pPr>
            <a:r>
              <a:rPr lang="tr-TR" sz="1000" b="1" i="1" dirty="0" smtClean="0">
                <a:solidFill>
                  <a:srgbClr val="000000"/>
                </a:solidFill>
                <a:latin typeface="Calibri" panose="020F0502020204030204" pitchFamily="34" charset="0"/>
              </a:rPr>
              <a:t>İş merkezleri (AVM) </a:t>
            </a:r>
          </a:p>
          <a:p>
            <a:pPr marL="144000" indent="-144000">
              <a:buFont typeface="+mj-lt"/>
              <a:buAutoNum type="arabicPeriod"/>
            </a:pPr>
            <a:r>
              <a:rPr lang="tr-TR" sz="1000" b="1" i="1" dirty="0" smtClean="0">
                <a:solidFill>
                  <a:srgbClr val="000000"/>
                </a:solidFill>
                <a:latin typeface="Calibri" panose="020F0502020204030204" pitchFamily="34" charset="0"/>
              </a:rPr>
              <a:t>İş hanları </a:t>
            </a:r>
          </a:p>
          <a:p>
            <a:pPr marL="144000" indent="-144000">
              <a:buFont typeface="+mj-lt"/>
              <a:buAutoNum type="arabicPeriod"/>
            </a:pPr>
            <a:r>
              <a:rPr lang="tr-TR" sz="1000" b="1" i="1" dirty="0" smtClean="0">
                <a:solidFill>
                  <a:srgbClr val="000000"/>
                </a:solidFill>
                <a:latin typeface="Calibri" panose="020F0502020204030204" pitchFamily="34" charset="0"/>
              </a:rPr>
              <a:t>Sanayi bölgeleri-siteleri </a:t>
            </a:r>
            <a:endParaRPr lang="tr-TR" sz="1000" b="1" i="1" dirty="0">
              <a:solidFill>
                <a:srgbClr val="000000"/>
              </a:solidFill>
              <a:latin typeface="Calibri" panose="020F0502020204030204" pitchFamily="34" charset="0"/>
            </a:endParaRPr>
          </a:p>
        </p:txBody>
      </p:sp>
      <p:grpSp>
        <p:nvGrpSpPr>
          <p:cNvPr id="42" name="Grup 41"/>
          <p:cNvGrpSpPr/>
          <p:nvPr/>
        </p:nvGrpSpPr>
        <p:grpSpPr>
          <a:xfrm>
            <a:off x="126300" y="4384304"/>
            <a:ext cx="2454976" cy="2092696"/>
            <a:chOff x="361503" y="1036144"/>
            <a:chExt cx="8497728" cy="3905155"/>
          </a:xfrm>
        </p:grpSpPr>
        <p:pic>
          <p:nvPicPr>
            <p:cNvPr id="44" name="Picture 4" descr="D:\DOKTOR\1-ISTANBULUZMAN\1-EĞİTİM KURUMU\1. İstanbuluzman\2-RESİMLER\Ev-Konut-Fabrika\industry (4).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486537" y="3806132"/>
              <a:ext cx="1565210" cy="10219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D:\DOKTOR\1-ISTANBULUZMAN\1-EĞİTİM KURUMU\1. İstanbuluzman\2-RESİMLER\Ev-Konut-Fabrika\coal-power-plan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788" y="3675550"/>
              <a:ext cx="1437613" cy="11816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D:\DOKTOR\1-ISTANBULUZMAN\1-EĞİTİM KURUMU\1. İstanbuluzman\2-RESİMLER\Ev-Konut-Fabrika\industry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43306" y="3611793"/>
              <a:ext cx="1780497" cy="1247297"/>
            </a:xfrm>
            <a:prstGeom prst="rect">
              <a:avLst/>
            </a:prstGeom>
            <a:noFill/>
            <a:extLst>
              <a:ext uri="{909E8E84-426E-40DD-AFC4-6F175D3DCCD1}">
                <a14:hiddenFill xmlns:a14="http://schemas.microsoft.com/office/drawing/2010/main">
                  <a:solidFill>
                    <a:srgbClr val="FFFFFF"/>
                  </a:solidFill>
                </a14:hiddenFill>
              </a:ext>
            </a:extLst>
          </p:spPr>
        </p:pic>
        <p:sp>
          <p:nvSpPr>
            <p:cNvPr id="47" name="Dikdörtgen 46"/>
            <p:cNvSpPr/>
            <p:nvPr/>
          </p:nvSpPr>
          <p:spPr>
            <a:xfrm>
              <a:off x="361506" y="1036144"/>
              <a:ext cx="8497725" cy="3821054"/>
            </a:xfrm>
            <a:prstGeom prst="rect">
              <a:avLst/>
            </a:prstGeom>
            <a:no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48" name="Metin kutusu 47"/>
            <p:cNvSpPr txBox="1"/>
            <p:nvPr/>
          </p:nvSpPr>
          <p:spPr>
            <a:xfrm>
              <a:off x="361503" y="3072988"/>
              <a:ext cx="8444322" cy="516905"/>
            </a:xfrm>
            <a:prstGeom prst="rect">
              <a:avLst/>
            </a:prstGeom>
            <a:noFill/>
          </p:spPr>
          <p:txBody>
            <a:bodyPr wrap="square" rtlCol="0">
              <a:spAutoFit/>
            </a:bodyPr>
            <a:lstStyle/>
            <a:p>
              <a:pPr algn="ctr"/>
              <a:r>
                <a:rPr lang="tr-TR" sz="1200" b="1" i="1" dirty="0" smtClean="0">
                  <a:solidFill>
                    <a:srgbClr val="C00000"/>
                  </a:solidFill>
                  <a:latin typeface="Calibri" panose="020F0502020204030204" pitchFamily="34" charset="0"/>
                </a:rPr>
                <a:t>Asıl işveren – Alt işveren İlişkisi</a:t>
              </a:r>
              <a:endParaRPr lang="tr-TR" sz="1200" b="1" i="1" dirty="0">
                <a:solidFill>
                  <a:srgbClr val="C00000"/>
                </a:solidFill>
                <a:latin typeface="Calibri" panose="020F0502020204030204" pitchFamily="34" charset="0"/>
              </a:endParaRPr>
            </a:p>
          </p:txBody>
        </p:sp>
        <p:pic>
          <p:nvPicPr>
            <p:cNvPr id="49" name="Picture 2" descr="D:\DOKTOR\1-DRUZ DOK\2-DRUZ EGITIMLER\4-RESİMLER\Ev-Konut-Fabrika\industry (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2613" y="3611793"/>
              <a:ext cx="1893036" cy="132950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D:\DOKTOR\1-DRUZ DOK\2-DRUZ EGITIMLER\4-RESİMLER\Ev-Konut-Fabrika\Company.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7115" y="1285836"/>
              <a:ext cx="3253563" cy="1861401"/>
            </a:xfrm>
            <a:prstGeom prst="rect">
              <a:avLst/>
            </a:prstGeom>
            <a:noFill/>
            <a:extLst>
              <a:ext uri="{909E8E84-426E-40DD-AFC4-6F175D3DCCD1}">
                <a14:hiddenFill xmlns:a14="http://schemas.microsoft.com/office/drawing/2010/main">
                  <a:solidFill>
                    <a:srgbClr val="FFFFFF"/>
                  </a:solidFill>
                </a14:hiddenFill>
              </a:ext>
            </a:extLst>
          </p:spPr>
        </p:pic>
      </p:grpSp>
      <p:sp>
        <p:nvSpPr>
          <p:cNvPr id="51" name="Metin kutusu 50"/>
          <p:cNvSpPr txBox="1"/>
          <p:nvPr/>
        </p:nvSpPr>
        <p:spPr>
          <a:xfrm>
            <a:off x="2603661" y="4392862"/>
            <a:ext cx="6444805" cy="2031325"/>
          </a:xfrm>
          <a:prstGeom prst="rect">
            <a:avLst/>
          </a:prstGeom>
          <a:noFill/>
          <a:ln>
            <a:solidFill>
              <a:schemeClr val="bg1">
                <a:lumMod val="50000"/>
              </a:schemeClr>
            </a:solidFill>
          </a:ln>
        </p:spPr>
        <p:txBody>
          <a:bodyPr wrap="square" rtlCol="0">
            <a:spAutoFit/>
          </a:bodyPr>
          <a:lstStyle/>
          <a:p>
            <a:pPr marL="252000" indent="-180000">
              <a:buFont typeface="+mj-lt"/>
              <a:buAutoNum type="arabicPeriod"/>
            </a:pPr>
            <a:r>
              <a:rPr lang="tr-TR" sz="1400" b="1" i="1" dirty="0" smtClean="0">
                <a:solidFill>
                  <a:srgbClr val="000000"/>
                </a:solidFill>
                <a:latin typeface="Calibri" pitchFamily="34" charset="0"/>
                <a:cs typeface="Calibri" pitchFamily="34" charset="0"/>
              </a:rPr>
              <a:t>Her </a:t>
            </a:r>
            <a:r>
              <a:rPr lang="tr-TR" sz="1400" b="1" i="1" dirty="0">
                <a:solidFill>
                  <a:srgbClr val="000000"/>
                </a:solidFill>
                <a:latin typeface="Calibri" pitchFamily="34" charset="0"/>
                <a:cs typeface="Calibri" pitchFamily="34" charset="0"/>
              </a:rPr>
              <a:t>alt işveren </a:t>
            </a:r>
            <a:r>
              <a:rPr lang="tr-TR" sz="1400" i="1" dirty="0">
                <a:solidFill>
                  <a:srgbClr val="000000"/>
                </a:solidFill>
                <a:latin typeface="Calibri" pitchFamily="34" charset="0"/>
                <a:cs typeface="Calibri" pitchFamily="34" charset="0"/>
              </a:rPr>
              <a:t>yürüttükleri işlerle ilgili </a:t>
            </a:r>
            <a:r>
              <a:rPr lang="tr-TR" sz="1400" i="1" dirty="0" smtClean="0">
                <a:solidFill>
                  <a:srgbClr val="000000"/>
                </a:solidFill>
                <a:latin typeface="Calibri" pitchFamily="34" charset="0"/>
                <a:cs typeface="Calibri" pitchFamily="34" charset="0"/>
              </a:rPr>
              <a:t>olarak </a:t>
            </a:r>
            <a:r>
              <a:rPr lang="tr-TR" sz="1400" b="1" i="1" dirty="0" smtClean="0">
                <a:solidFill>
                  <a:srgbClr val="000000"/>
                </a:solidFill>
                <a:latin typeface="Calibri" pitchFamily="34" charset="0"/>
                <a:cs typeface="Calibri" pitchFamily="34" charset="0"/>
              </a:rPr>
              <a:t>RD çalışmalarını </a:t>
            </a:r>
            <a:r>
              <a:rPr lang="tr-TR" sz="1400" b="1" i="1" dirty="0">
                <a:solidFill>
                  <a:srgbClr val="000000"/>
                </a:solidFill>
                <a:latin typeface="Calibri" pitchFamily="34" charset="0"/>
                <a:cs typeface="Calibri" pitchFamily="34" charset="0"/>
              </a:rPr>
              <a:t>yapar veya yaptırır</a:t>
            </a:r>
            <a:r>
              <a:rPr lang="tr-TR" sz="1400" b="1" i="1" dirty="0" smtClean="0">
                <a:solidFill>
                  <a:srgbClr val="000000"/>
                </a:solidFill>
                <a:latin typeface="Calibri" pitchFamily="34" charset="0"/>
                <a:cs typeface="Calibri" pitchFamily="34" charset="0"/>
              </a:rPr>
              <a:t>. </a:t>
            </a:r>
          </a:p>
          <a:p>
            <a:pPr marL="252000" indent="-180000">
              <a:buFont typeface="+mj-lt"/>
              <a:buAutoNum type="arabicPeriod"/>
            </a:pPr>
            <a:r>
              <a:rPr lang="tr-TR" sz="1400" b="1" i="1" dirty="0" smtClean="0">
                <a:solidFill>
                  <a:srgbClr val="000000"/>
                </a:solidFill>
                <a:latin typeface="Calibri" pitchFamily="34" charset="0"/>
                <a:cs typeface="Calibri" pitchFamily="34" charset="0"/>
              </a:rPr>
              <a:t>Alt </a:t>
            </a:r>
            <a:r>
              <a:rPr lang="tr-TR" sz="1400" b="1" i="1" dirty="0">
                <a:solidFill>
                  <a:srgbClr val="000000"/>
                </a:solidFill>
                <a:latin typeface="Calibri" pitchFamily="34" charset="0"/>
                <a:cs typeface="Calibri" pitchFamily="34" charset="0"/>
              </a:rPr>
              <a:t>işverenlerin </a:t>
            </a:r>
            <a:r>
              <a:rPr lang="tr-TR" sz="1400" i="1" dirty="0">
                <a:solidFill>
                  <a:srgbClr val="000000"/>
                </a:solidFill>
                <a:latin typeface="Calibri" pitchFamily="34" charset="0"/>
                <a:cs typeface="Calibri" pitchFamily="34" charset="0"/>
              </a:rPr>
              <a:t>RD çalışmaları konusunda asıl işverenin sorumluluk alanları ile ilgili ihtiyaç duydukları </a:t>
            </a:r>
            <a:r>
              <a:rPr lang="tr-TR" sz="1400" b="1" i="1" dirty="0">
                <a:solidFill>
                  <a:srgbClr val="000000"/>
                </a:solidFill>
                <a:latin typeface="Calibri" pitchFamily="34" charset="0"/>
                <a:cs typeface="Calibri" pitchFamily="34" charset="0"/>
              </a:rPr>
              <a:t>bilgi ve belgeler asıl işverence sağlanır</a:t>
            </a:r>
            <a:r>
              <a:rPr lang="tr-TR" sz="1400" b="1" i="1" dirty="0" smtClean="0">
                <a:solidFill>
                  <a:srgbClr val="000000"/>
                </a:solidFill>
                <a:latin typeface="Calibri" pitchFamily="34" charset="0"/>
                <a:cs typeface="Calibri" pitchFamily="34" charset="0"/>
              </a:rPr>
              <a:t>. </a:t>
            </a:r>
          </a:p>
          <a:p>
            <a:pPr marL="252000" indent="-180000">
              <a:buFont typeface="+mj-lt"/>
              <a:buAutoNum type="arabicPeriod"/>
            </a:pPr>
            <a:r>
              <a:rPr lang="tr-TR" sz="1400" i="1" dirty="0" smtClean="0">
                <a:solidFill>
                  <a:srgbClr val="000000"/>
                </a:solidFill>
                <a:latin typeface="Calibri" pitchFamily="34" charset="0"/>
                <a:cs typeface="Calibri" pitchFamily="34" charset="0"/>
              </a:rPr>
              <a:t>Asıl </a:t>
            </a:r>
            <a:r>
              <a:rPr lang="tr-TR" sz="1400" i="1" dirty="0">
                <a:solidFill>
                  <a:srgbClr val="000000"/>
                </a:solidFill>
                <a:latin typeface="Calibri" pitchFamily="34" charset="0"/>
                <a:cs typeface="Calibri" pitchFamily="34" charset="0"/>
              </a:rPr>
              <a:t>işveren, alt işverenlerce yürütülen RD çalışmasını </a:t>
            </a:r>
            <a:r>
              <a:rPr lang="tr-TR" sz="1400" b="1" i="1" dirty="0">
                <a:solidFill>
                  <a:srgbClr val="000000"/>
                </a:solidFill>
                <a:latin typeface="Calibri" pitchFamily="34" charset="0"/>
                <a:cs typeface="Calibri" pitchFamily="34" charset="0"/>
              </a:rPr>
              <a:t>denetler ve </a:t>
            </a:r>
            <a:r>
              <a:rPr lang="tr-TR" sz="1400" b="1" i="1" dirty="0" smtClean="0">
                <a:solidFill>
                  <a:srgbClr val="000000"/>
                </a:solidFill>
                <a:latin typeface="Calibri" pitchFamily="34" charset="0"/>
                <a:cs typeface="Calibri" pitchFamily="34" charset="0"/>
              </a:rPr>
              <a:t>çalışmaları </a:t>
            </a:r>
            <a:r>
              <a:rPr lang="tr-TR" sz="1400" b="1" i="1" dirty="0">
                <a:solidFill>
                  <a:srgbClr val="000000"/>
                </a:solidFill>
                <a:latin typeface="Calibri" pitchFamily="34" charset="0"/>
                <a:cs typeface="Calibri" pitchFamily="34" charset="0"/>
              </a:rPr>
              <a:t>koordine </a:t>
            </a:r>
            <a:r>
              <a:rPr lang="tr-TR" sz="1400" i="1" dirty="0">
                <a:solidFill>
                  <a:srgbClr val="000000"/>
                </a:solidFill>
                <a:latin typeface="Calibri" pitchFamily="34" charset="0"/>
                <a:cs typeface="Calibri" pitchFamily="34" charset="0"/>
              </a:rPr>
              <a:t>eder</a:t>
            </a:r>
            <a:r>
              <a:rPr lang="tr-TR" sz="1400" i="1" dirty="0" smtClean="0">
                <a:solidFill>
                  <a:srgbClr val="000000"/>
                </a:solidFill>
                <a:latin typeface="Calibri" pitchFamily="34" charset="0"/>
                <a:cs typeface="Calibri" pitchFamily="34" charset="0"/>
              </a:rPr>
              <a:t>.</a:t>
            </a:r>
          </a:p>
          <a:p>
            <a:pPr marL="252000" indent="-180000">
              <a:buFont typeface="+mj-lt"/>
              <a:buAutoNum type="arabicPeriod"/>
            </a:pPr>
            <a:r>
              <a:rPr lang="tr-TR" sz="1400" i="1" dirty="0" smtClean="0">
                <a:solidFill>
                  <a:srgbClr val="000000"/>
                </a:solidFill>
                <a:latin typeface="Calibri" pitchFamily="34" charset="0"/>
                <a:cs typeface="Calibri" pitchFamily="34" charset="0"/>
              </a:rPr>
              <a:t>Alt </a:t>
            </a:r>
            <a:r>
              <a:rPr lang="tr-TR" sz="1400" i="1" dirty="0">
                <a:solidFill>
                  <a:srgbClr val="000000"/>
                </a:solidFill>
                <a:latin typeface="Calibri" pitchFamily="34" charset="0"/>
                <a:cs typeface="Calibri" pitchFamily="34" charset="0"/>
              </a:rPr>
              <a:t>işverenler hazırladıkları </a:t>
            </a:r>
            <a:r>
              <a:rPr lang="tr-TR" sz="1400" i="1" dirty="0" err="1" smtClean="0">
                <a:solidFill>
                  <a:srgbClr val="000000"/>
                </a:solidFill>
                <a:latin typeface="Calibri" pitchFamily="34" charset="0"/>
                <a:cs typeface="Calibri" pitchFamily="34" charset="0"/>
              </a:rPr>
              <a:t>RD’nin</a:t>
            </a:r>
            <a:r>
              <a:rPr lang="tr-TR" sz="1400" i="1" dirty="0" smtClean="0">
                <a:solidFill>
                  <a:srgbClr val="000000"/>
                </a:solidFill>
                <a:latin typeface="Calibri" pitchFamily="34" charset="0"/>
                <a:cs typeface="Calibri" pitchFamily="34" charset="0"/>
              </a:rPr>
              <a:t> </a:t>
            </a:r>
            <a:r>
              <a:rPr lang="tr-TR" sz="1400" b="1" i="1" dirty="0" smtClean="0">
                <a:solidFill>
                  <a:srgbClr val="000000"/>
                </a:solidFill>
                <a:latin typeface="Calibri" pitchFamily="34" charset="0"/>
                <a:cs typeface="Calibri" pitchFamily="34" charset="0"/>
              </a:rPr>
              <a:t>bir </a:t>
            </a:r>
            <a:r>
              <a:rPr lang="tr-TR" sz="1400" b="1" i="1" dirty="0">
                <a:solidFill>
                  <a:srgbClr val="000000"/>
                </a:solidFill>
                <a:latin typeface="Calibri" pitchFamily="34" charset="0"/>
                <a:cs typeface="Calibri" pitchFamily="34" charset="0"/>
              </a:rPr>
              <a:t>nüshasını asıl işverene verir. </a:t>
            </a:r>
            <a:endParaRPr lang="tr-TR" sz="1400" b="1" i="1" dirty="0" smtClean="0">
              <a:solidFill>
                <a:srgbClr val="000000"/>
              </a:solidFill>
              <a:latin typeface="Calibri" pitchFamily="34" charset="0"/>
              <a:cs typeface="Calibri" pitchFamily="34" charset="0"/>
            </a:endParaRPr>
          </a:p>
          <a:p>
            <a:pPr marL="252000" indent="-180000">
              <a:buFont typeface="+mj-lt"/>
              <a:buAutoNum type="arabicPeriod"/>
            </a:pPr>
            <a:r>
              <a:rPr lang="tr-TR" sz="1400" b="1" i="1" dirty="0" smtClean="0">
                <a:solidFill>
                  <a:srgbClr val="000000"/>
                </a:solidFill>
                <a:latin typeface="Calibri" pitchFamily="34" charset="0"/>
                <a:cs typeface="Calibri" pitchFamily="34" charset="0"/>
              </a:rPr>
              <a:t>Asıl </a:t>
            </a:r>
            <a:r>
              <a:rPr lang="tr-TR" sz="1400" b="1" i="1" dirty="0">
                <a:solidFill>
                  <a:srgbClr val="000000"/>
                </a:solidFill>
                <a:latin typeface="Calibri" pitchFamily="34" charset="0"/>
                <a:cs typeface="Calibri" pitchFamily="34" charset="0"/>
              </a:rPr>
              <a:t>işveren; bu </a:t>
            </a:r>
            <a:r>
              <a:rPr lang="tr-TR" sz="1400" b="1" i="1" dirty="0" smtClean="0">
                <a:solidFill>
                  <a:srgbClr val="000000"/>
                </a:solidFill>
                <a:latin typeface="Calibri" pitchFamily="34" charset="0"/>
                <a:cs typeface="Calibri" pitchFamily="34" charset="0"/>
              </a:rPr>
              <a:t>RD </a:t>
            </a:r>
            <a:r>
              <a:rPr lang="tr-TR" sz="1400" b="1" i="1" dirty="0">
                <a:solidFill>
                  <a:srgbClr val="000000"/>
                </a:solidFill>
                <a:latin typeface="Calibri" pitchFamily="34" charset="0"/>
                <a:cs typeface="Calibri" pitchFamily="34" charset="0"/>
              </a:rPr>
              <a:t>çalışmalarını kendi çalışmasıyla bütünleştirerek</a:t>
            </a:r>
            <a:r>
              <a:rPr lang="tr-TR" sz="1400" i="1" dirty="0">
                <a:solidFill>
                  <a:srgbClr val="000000"/>
                </a:solidFill>
                <a:latin typeface="Calibri" pitchFamily="34" charset="0"/>
                <a:cs typeface="Calibri" pitchFamily="34" charset="0"/>
              </a:rPr>
              <a:t>, risk kontrol tedbirlerinin uygulanıp uygulanmadığını </a:t>
            </a:r>
            <a:r>
              <a:rPr lang="tr-TR" sz="1400" b="1" i="1" dirty="0">
                <a:solidFill>
                  <a:srgbClr val="000000"/>
                </a:solidFill>
                <a:latin typeface="Calibri" pitchFamily="34" charset="0"/>
                <a:cs typeface="Calibri" pitchFamily="34" charset="0"/>
              </a:rPr>
              <a:t>izler, denetler ve uygunsuzlukların giderilmesini sağlar</a:t>
            </a:r>
            <a:r>
              <a:rPr lang="tr-TR" sz="1400" b="1" i="1" dirty="0" smtClean="0">
                <a:solidFill>
                  <a:srgbClr val="000000"/>
                </a:solidFill>
                <a:latin typeface="Calibri" pitchFamily="34" charset="0"/>
                <a:cs typeface="Calibri" pitchFamily="34" charset="0"/>
              </a:rPr>
              <a:t>.</a:t>
            </a:r>
            <a:endParaRPr lang="tr-TR" sz="1400" b="1" i="1" dirty="0">
              <a:solidFill>
                <a:srgbClr val="000000"/>
              </a:solidFill>
              <a:latin typeface="Calibri" pitchFamily="34" charset="0"/>
              <a:cs typeface="Calibri" pitchFamily="34" charset="0"/>
            </a:endParaRPr>
          </a:p>
        </p:txBody>
      </p:sp>
      <p:sp>
        <p:nvSpPr>
          <p:cNvPr id="52" name="Akış Çizelgesi: Belge 51"/>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578969957"/>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BİRİNCİL </a:t>
            </a: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ANALİZİ - PRA</a:t>
            </a:r>
          </a:p>
        </p:txBody>
      </p:sp>
      <p:graphicFrame>
        <p:nvGraphicFramePr>
          <p:cNvPr id="10" name="Tablo 9"/>
          <p:cNvGraphicFramePr>
            <a:graphicFrameLocks noGrp="1"/>
          </p:cNvGraphicFramePr>
          <p:nvPr>
            <p:extLst>
              <p:ext uri="{D42A27DB-BD31-4B8C-83A1-F6EECF244321}">
                <p14:modId xmlns:p14="http://schemas.microsoft.com/office/powerpoint/2010/main" val="1934142087"/>
              </p:ext>
            </p:extLst>
          </p:nvPr>
        </p:nvGraphicFramePr>
        <p:xfrm>
          <a:off x="231796" y="1042010"/>
          <a:ext cx="8789378" cy="5284495"/>
        </p:xfrm>
        <a:graphic>
          <a:graphicData uri="http://schemas.openxmlformats.org/drawingml/2006/table">
            <a:tbl>
              <a:tblPr firstRow="1" bandRow="1">
                <a:effectLst>
                  <a:innerShdw blurRad="114300">
                    <a:prstClr val="black"/>
                  </a:innerShdw>
                </a:effectLst>
                <a:tableStyleId>{5C22544A-7EE6-4342-B048-85BDC9FD1C3A}</a:tableStyleId>
              </a:tblPr>
              <a:tblGrid>
                <a:gridCol w="1339029"/>
                <a:gridCol w="3793172"/>
                <a:gridCol w="1219059"/>
                <a:gridCol w="1219059"/>
                <a:gridCol w="1219059"/>
              </a:tblGrid>
              <a:tr h="226700">
                <a:tc gridSpan="5">
                  <a:txBody>
                    <a:bodyPr/>
                    <a:lstStyle/>
                    <a:p>
                      <a:pPr algn="ctr" fontAlgn="ctr"/>
                      <a:r>
                        <a:rPr kumimoji="0" lang="tr-TR" sz="16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PRA ÇEKLİST</a:t>
                      </a:r>
                      <a:endParaRPr kumimoji="0" lang="tr-TR" sz="16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pPr algn="ctr" fontAlgn="ctr"/>
                      <a:endParaRPr kumimoji="0" lang="tr-TR" sz="1800" b="0" i="0" u="none" strike="noStrike" kern="1200" cap="none" normalizeH="0" baseline="0" dirty="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Proses / Sistem</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Tarih</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Alt Sistem</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Revizyon No</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Formu Dolduran</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Sayfa No </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Formu Dolduranın Birimi / Görevi</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gridSpan="3">
                  <a:txBody>
                    <a:bodyPr/>
                    <a:lstStyle/>
                    <a:p>
                      <a:pPr algn="l" fontAlgn="ctr"/>
                      <a:r>
                        <a:rPr kumimoji="0" lang="tr-TR" sz="12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 Doküman No</a:t>
                      </a:r>
                      <a:endParaRPr kumimoji="0" lang="tr-TR" sz="12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65000"/>
                      </a:schemeClr>
                    </a:solidFill>
                  </a:tcPr>
                </a:tc>
                <a:tc hMerge="1">
                  <a:txBody>
                    <a:bodyPr/>
                    <a:lstStyle/>
                    <a:p>
                      <a:endParaRPr lang="tr-TR"/>
                    </a:p>
                  </a:txBody>
                  <a:tcPr/>
                </a:tc>
                <a:tc hMerge="1">
                  <a:txBody>
                    <a:bodyPr/>
                    <a:lstStyle/>
                    <a:p>
                      <a:endParaRPr lang="tr-TR"/>
                    </a:p>
                  </a:txBody>
                  <a:tcPr/>
                </a:tc>
              </a:tr>
              <a:tr h="226700">
                <a:tc gridSpan="2">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TEHLİKELER</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hMerge="1">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EVET</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HAYIR</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c>
                  <a:txBody>
                    <a:bodyPr/>
                    <a:lstStyle/>
                    <a:p>
                      <a:pPr algn="ctr" fontAlgn="ctr"/>
                      <a:r>
                        <a:rPr kumimoji="0" lang="tr-TR" sz="1400" b="0"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AÇIKLAM</a:t>
                      </a:r>
                      <a:endParaRPr kumimoji="0" lang="tr-TR" sz="1400" b="0"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A5A59"/>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marL="0" algn="ctr" defTabSz="914400" rtl="0" eaLnBrk="1" fontAlgn="ctr" latinLnBrk="0" hangingPunct="1"/>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A05</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A06</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A07</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00B050"/>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B05</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B06</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B07</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B08</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B09</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B10</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B11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2">
                        <a:lumMod val="7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C01</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C02</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C03</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r h="141497">
                <a:tc>
                  <a:txBody>
                    <a:bodyPr/>
                    <a:lstStyle/>
                    <a:p>
                      <a:pPr algn="ctr" fontAlgn="ctr"/>
                      <a:r>
                        <a:rPr kumimoji="0" lang="tr-TR" sz="1100" b="1" i="0" u="none" strike="noStrike" kern="1200" cap="none" normalizeH="0" baseline="0" dirty="0" smtClean="0">
                          <a:ln>
                            <a:noFill/>
                          </a:ln>
                          <a:solidFill>
                            <a:schemeClr val="bg1"/>
                          </a:solidFill>
                          <a:effectLst/>
                          <a:latin typeface="Calibri" pitchFamily="34" charset="0"/>
                          <a:ea typeface="Times New Roman" pitchFamily="18" charset="0"/>
                          <a:cs typeface="Calibri" pitchFamily="34" charset="0"/>
                        </a:rPr>
                        <a:t>C04</a:t>
                      </a:r>
                      <a:endParaRPr kumimoji="0" lang="tr-TR" sz="1100" b="1" i="0"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accent2">
                        <a:lumMod val="50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11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r>
            </a:tbl>
          </a:graphicData>
        </a:graphic>
      </p:graphicFrame>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817453853"/>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70192121"/>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75000"/>
                      </a:schemeClr>
                    </a:solidFill>
                  </a:tcPr>
                </a:tc>
                <a:tc>
                  <a:txBody>
                    <a:bodyPr/>
                    <a:lstStyle/>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Karma Yöntemler (Yarı Kantitatif)</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n Kenarlı 4"/>
          <p:cNvSpPr/>
          <p:nvPr/>
        </p:nvSpPr>
        <p:spPr>
          <a:xfrm>
            <a:off x="3871350" y="1235018"/>
            <a:ext cx="1389413" cy="1258784"/>
          </a:xfrm>
          <a:prstGeom prst="decagon">
            <a:avLst/>
          </a:prstGeom>
          <a:solidFill>
            <a:schemeClr val="bg2">
              <a:lumMod val="75000"/>
            </a:schemeClr>
          </a:solidFill>
          <a:ln>
            <a:solidFill>
              <a:schemeClr val="bg1">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800" b="1" dirty="0" smtClean="0">
                <a:solidFill>
                  <a:srgbClr val="FFFFFF"/>
                </a:solidFill>
                <a:latin typeface="Calibri" pitchFamily="34" charset="0"/>
                <a:cs typeface="Calibri" pitchFamily="34" charset="0"/>
              </a:rPr>
              <a:t>3</a:t>
            </a:r>
            <a:endParaRPr lang="tr-TR" sz="8800" b="1" dirty="0">
              <a:solidFill>
                <a:srgbClr val="FFFFFF"/>
              </a:solidFill>
              <a:latin typeface="Calibri"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67948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ANALİZ METODOLOJİLERİ</a:t>
            </a:r>
            <a:endPar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9" name="Grup 8"/>
          <p:cNvGrpSpPr/>
          <p:nvPr/>
        </p:nvGrpSpPr>
        <p:grpSpPr>
          <a:xfrm>
            <a:off x="249500" y="1131111"/>
            <a:ext cx="8494450" cy="694102"/>
            <a:chOff x="249500" y="1131111"/>
            <a:chExt cx="8494450" cy="694102"/>
          </a:xfrm>
        </p:grpSpPr>
        <p:sp>
          <p:nvSpPr>
            <p:cNvPr id="8" name="AutoShape 5"/>
            <p:cNvSpPr>
              <a:spLocks noChangeArrowheads="1"/>
            </p:cNvSpPr>
            <p:nvPr/>
          </p:nvSpPr>
          <p:spPr bwMode="auto">
            <a:xfrm>
              <a:off x="783103" y="1131111"/>
              <a:ext cx="7960847"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b="1" dirty="0" smtClean="0">
                  <a:solidFill>
                    <a:srgbClr val="000000"/>
                  </a:solidFill>
                  <a:latin typeface="Calibri" panose="020F0502020204030204" pitchFamily="34" charset="0"/>
                  <a:cs typeface="Calibri" pitchFamily="34" charset="0"/>
                </a:rPr>
                <a:t>YARI </a:t>
              </a:r>
              <a:r>
                <a:rPr lang="tr-TR" altLang="zh-CN" sz="2400" b="1" dirty="0">
                  <a:solidFill>
                    <a:srgbClr val="000000"/>
                  </a:solidFill>
                  <a:latin typeface="Calibri" panose="020F0502020204030204" pitchFamily="34" charset="0"/>
                  <a:cs typeface="Calibri" pitchFamily="34" charset="0"/>
                </a:rPr>
                <a:t>KANTİTATİF (KARMA) </a:t>
              </a:r>
              <a:r>
                <a:rPr lang="tr-TR" altLang="zh-CN" sz="2400" b="1" dirty="0" smtClean="0">
                  <a:solidFill>
                    <a:srgbClr val="000000"/>
                  </a:solidFill>
                  <a:latin typeface="Calibri" panose="020F0502020204030204" pitchFamily="34" charset="0"/>
                  <a:cs typeface="Calibri" pitchFamily="34" charset="0"/>
                </a:rPr>
                <a:t>METODLAR</a:t>
              </a:r>
              <a:endParaRPr lang="tr-TR" altLang="zh-CN" sz="2400" b="1" dirty="0">
                <a:solidFill>
                  <a:srgbClr val="000000"/>
                </a:solidFill>
                <a:latin typeface="Calibri" panose="020F0502020204030204" pitchFamily="34" charset="0"/>
                <a:cs typeface="Calibri" pitchFamily="34" charset="0"/>
              </a:endParaRPr>
            </a:p>
          </p:txBody>
        </p:sp>
        <p:sp>
          <p:nvSpPr>
            <p:cNvPr id="22" name="AutoShape 5"/>
            <p:cNvSpPr>
              <a:spLocks noChangeArrowheads="1"/>
            </p:cNvSpPr>
            <p:nvPr/>
          </p:nvSpPr>
          <p:spPr bwMode="auto">
            <a:xfrm>
              <a:off x="249500" y="1131111"/>
              <a:ext cx="570731" cy="694102"/>
            </a:xfrm>
            <a:prstGeom prst="roundRect">
              <a:avLst>
                <a:gd name="adj" fmla="val 16667"/>
              </a:avLst>
            </a:prstGeom>
            <a:noFill/>
            <a:ln w="19050">
              <a:solidFill>
                <a:schemeClr val="accent2">
                  <a:lumMod val="60000"/>
                  <a:lumOff val="40000"/>
                </a:schemeClr>
              </a:solidFill>
              <a:round/>
              <a:headEnd/>
              <a:tailEnd/>
            </a:ln>
            <a:effectLst/>
          </p:spPr>
          <p:txBody>
            <a:bodyPr wrap="none" anchor="ctr"/>
            <a:lstStyle/>
            <a:p>
              <a:pPr algn="ctr"/>
              <a:endParaRPr lang="tr-TR" sz="4000" b="1" dirty="0" smtClean="0">
                <a:solidFill>
                  <a:srgbClr val="000000"/>
                </a:solidFill>
                <a:latin typeface="Cambria" pitchFamily="18" charset="0"/>
                <a:cs typeface="Calibri" pitchFamily="34" charset="0"/>
              </a:endParaRPr>
            </a:p>
            <a:p>
              <a:pPr algn="ctr"/>
              <a:r>
                <a:rPr lang="tr-TR" altLang="zh-CN" sz="4000" b="1" dirty="0" smtClean="0">
                  <a:solidFill>
                    <a:srgbClr val="000000"/>
                  </a:solidFill>
                  <a:latin typeface="Cambria" pitchFamily="18" charset="0"/>
                  <a:cs typeface="Calibri" pitchFamily="34" charset="0"/>
                </a:rPr>
                <a:t>3</a:t>
              </a:r>
              <a:endParaRPr lang="zh-CN" altLang="zh-CN" sz="4000" b="1" dirty="0" smtClean="0">
                <a:solidFill>
                  <a:srgbClr val="6B9B1A"/>
                </a:solidFill>
                <a:latin typeface="Cambria" pitchFamily="18" charset="0"/>
                <a:cs typeface="Calibri" pitchFamily="34" charset="0"/>
              </a:endParaRPr>
            </a:p>
            <a:p>
              <a:pPr algn="ctr" eaLnBrk="0" hangingPunct="0"/>
              <a:endParaRPr lang="zh-CN" altLang="zh-CN" sz="4000" b="1" dirty="0">
                <a:solidFill>
                  <a:srgbClr val="000000"/>
                </a:solidFill>
                <a:latin typeface="Cambria" pitchFamily="18" charset="0"/>
                <a:cs typeface="Calibri" pitchFamily="34" charset="0"/>
              </a:endParaRPr>
            </a:p>
          </p:txBody>
        </p:sp>
      </p:grpSp>
      <p:grpSp>
        <p:nvGrpSpPr>
          <p:cNvPr id="3" name="Grup 2"/>
          <p:cNvGrpSpPr/>
          <p:nvPr/>
        </p:nvGrpSpPr>
        <p:grpSpPr>
          <a:xfrm>
            <a:off x="771525" y="1974583"/>
            <a:ext cx="7601719" cy="704316"/>
            <a:chOff x="695325" y="1974583"/>
            <a:chExt cx="7601719" cy="704316"/>
          </a:xfrm>
        </p:grpSpPr>
        <p:sp>
          <p:nvSpPr>
            <p:cNvPr id="39" name="AutoShape 5"/>
            <p:cNvSpPr>
              <a:spLocks noChangeArrowheads="1"/>
            </p:cNvSpPr>
            <p:nvPr/>
          </p:nvSpPr>
          <p:spPr bwMode="auto">
            <a:xfrm>
              <a:off x="1182417" y="1984108"/>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Olay Ağacı Analizi </a:t>
              </a:r>
              <a:r>
                <a:rPr lang="tr-TR" altLang="zh-CN" sz="2000" b="1" i="1" dirty="0" smtClean="0">
                  <a:solidFill>
                    <a:srgbClr val="000000"/>
                  </a:solidFill>
                  <a:latin typeface="Calibri" panose="020F0502020204030204" pitchFamily="34" charset="0"/>
                  <a:cs typeface="Calibri" pitchFamily="34" charset="0"/>
                </a:rPr>
                <a:t>Yöntemi</a:t>
              </a:r>
            </a:p>
            <a:p>
              <a:pPr algn="ctr"/>
              <a:r>
                <a:rPr lang="tr-TR" altLang="zh-CN" sz="2000" i="1" dirty="0" smtClean="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E</a:t>
              </a:r>
              <a:r>
                <a:rPr lang="tr-TR" altLang="zh-CN" sz="2000" i="1" dirty="0" err="1">
                  <a:solidFill>
                    <a:srgbClr val="000000"/>
                  </a:solidFill>
                  <a:latin typeface="Calibri" panose="020F0502020204030204" pitchFamily="34" charset="0"/>
                  <a:cs typeface="Calibri" pitchFamily="34" charset="0"/>
                </a:rPr>
                <a:t>vent</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T</a:t>
              </a:r>
              <a:r>
                <a:rPr lang="tr-TR" altLang="zh-CN" sz="2000" i="1" dirty="0" err="1">
                  <a:solidFill>
                    <a:srgbClr val="000000"/>
                  </a:solidFill>
                  <a:latin typeface="Calibri" panose="020F0502020204030204" pitchFamily="34" charset="0"/>
                  <a:cs typeface="Calibri" pitchFamily="34" charset="0"/>
                </a:rPr>
                <a:t>ree</a:t>
              </a:r>
              <a:r>
                <a:rPr lang="tr-TR" altLang="zh-CN" sz="2000" i="1" dirty="0">
                  <a:solidFill>
                    <a:srgbClr val="000000"/>
                  </a:solidFill>
                  <a:latin typeface="Calibri" panose="020F0502020204030204" pitchFamily="34" charset="0"/>
                  <a:cs typeface="Calibri" pitchFamily="34" charset="0"/>
                </a:rPr>
                <a:t> </a:t>
              </a:r>
              <a:r>
                <a:rPr lang="tr-TR" altLang="zh-CN" sz="2000" b="1" i="1" dirty="0">
                  <a:solidFill>
                    <a:srgbClr val="000000"/>
                  </a:solidFill>
                  <a:latin typeface="Calibri" panose="020F0502020204030204" pitchFamily="34" charset="0"/>
                  <a:cs typeface="Calibri" pitchFamily="34" charset="0"/>
                </a:rPr>
                <a:t>A</a:t>
              </a:r>
              <a:r>
                <a:rPr lang="tr-TR"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695325" y="197749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1</a:t>
              </a:r>
              <a:endParaRPr lang="zh-CN" altLang="zh-CN" sz="2000" b="1" dirty="0">
                <a:solidFill>
                  <a:srgbClr val="000000"/>
                </a:solidFill>
                <a:latin typeface="Cambria" pitchFamily="18" charset="0"/>
                <a:cs typeface="Calibri" pitchFamily="34" charset="0"/>
              </a:endParaRPr>
            </a:p>
          </p:txBody>
        </p:sp>
        <p:sp>
          <p:nvSpPr>
            <p:cNvPr id="56" name="AutoShape 5"/>
            <p:cNvSpPr>
              <a:spLocks noChangeArrowheads="1"/>
            </p:cNvSpPr>
            <p:nvPr/>
          </p:nvSpPr>
          <p:spPr bwMode="auto">
            <a:xfrm>
              <a:off x="6315076" y="1974583"/>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ETA</a:t>
              </a:r>
              <a:endParaRPr lang="tr-TR" altLang="zh-CN" sz="2000" b="1" i="1" dirty="0">
                <a:solidFill>
                  <a:srgbClr val="000000"/>
                </a:solidFill>
                <a:latin typeface="Calibri" panose="020F0502020204030204" pitchFamily="34" charset="0"/>
                <a:cs typeface="Calibri" pitchFamily="34" charset="0"/>
              </a:endParaRPr>
            </a:p>
          </p:txBody>
        </p:sp>
      </p:grpSp>
      <p:grpSp>
        <p:nvGrpSpPr>
          <p:cNvPr id="4" name="Grup 3"/>
          <p:cNvGrpSpPr/>
          <p:nvPr/>
        </p:nvGrpSpPr>
        <p:grpSpPr>
          <a:xfrm>
            <a:off x="771525" y="2702198"/>
            <a:ext cx="7601719" cy="707223"/>
            <a:chOff x="695325" y="2702198"/>
            <a:chExt cx="7601719" cy="707223"/>
          </a:xfrm>
        </p:grpSpPr>
        <p:sp>
          <p:nvSpPr>
            <p:cNvPr id="41" name="AutoShape 5"/>
            <p:cNvSpPr>
              <a:spLocks noChangeArrowheads="1"/>
            </p:cNvSpPr>
            <p:nvPr/>
          </p:nvSpPr>
          <p:spPr bwMode="auto">
            <a:xfrm>
              <a:off x="1182417" y="271172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a:solidFill>
                    <a:srgbClr val="000000"/>
                  </a:solidFill>
                  <a:latin typeface="Calibri" panose="020F0502020204030204" pitchFamily="34" charset="0"/>
                  <a:cs typeface="Calibri" pitchFamily="34" charset="0"/>
                </a:rPr>
                <a:t>Hata Ağacı Analizi </a:t>
              </a:r>
              <a:r>
                <a:rPr lang="tr-TR" altLang="zh-CN" sz="2000" b="1" i="1" dirty="0" smtClean="0">
                  <a:solidFill>
                    <a:srgbClr val="000000"/>
                  </a:solidFill>
                  <a:latin typeface="Calibri" panose="020F0502020204030204" pitchFamily="34" charset="0"/>
                  <a:cs typeface="Calibri" pitchFamily="34" charset="0"/>
                </a:rPr>
                <a:t>Yöntemi</a:t>
              </a:r>
            </a:p>
            <a:p>
              <a:pPr algn="ctr"/>
              <a:r>
                <a:rPr lang="tr-TR" altLang="zh-CN" sz="2000" i="1" dirty="0">
                  <a:solidFill>
                    <a:srgbClr val="000000"/>
                  </a:solidFill>
                  <a:latin typeface="Calibri" panose="020F0502020204030204" pitchFamily="34" charset="0"/>
                  <a:cs typeface="Calibri" pitchFamily="34" charset="0"/>
                </a:rPr>
                <a:t>(</a:t>
              </a:r>
              <a:r>
                <a:rPr lang="tr-TR" altLang="zh-CN" sz="2000" b="1" i="1" dirty="0" err="1">
                  <a:solidFill>
                    <a:srgbClr val="000000"/>
                  </a:solidFill>
                  <a:latin typeface="Calibri" panose="020F0502020204030204" pitchFamily="34" charset="0"/>
                  <a:cs typeface="Calibri" pitchFamily="34" charset="0"/>
                </a:rPr>
                <a:t>F</a:t>
              </a:r>
              <a:r>
                <a:rPr lang="tr-TR" altLang="zh-CN" sz="2000" i="1" dirty="0" err="1">
                  <a:solidFill>
                    <a:srgbClr val="000000"/>
                  </a:solidFill>
                  <a:latin typeface="Calibri" panose="020F0502020204030204" pitchFamily="34" charset="0"/>
                  <a:cs typeface="Calibri" pitchFamily="34" charset="0"/>
                </a:rPr>
                <a:t>ault</a:t>
              </a:r>
              <a:r>
                <a:rPr lang="tr-TR" altLang="zh-CN" sz="2000" i="1" dirty="0">
                  <a:solidFill>
                    <a:srgbClr val="000000"/>
                  </a:solidFill>
                  <a:latin typeface="Calibri" panose="020F0502020204030204" pitchFamily="34" charset="0"/>
                  <a:cs typeface="Calibri" pitchFamily="34" charset="0"/>
                </a:rPr>
                <a:t> </a:t>
              </a:r>
              <a:r>
                <a:rPr lang="tr-TR" altLang="zh-CN" sz="2000" b="1" i="1" dirty="0" err="1">
                  <a:solidFill>
                    <a:srgbClr val="000000"/>
                  </a:solidFill>
                  <a:latin typeface="Calibri" panose="020F0502020204030204" pitchFamily="34" charset="0"/>
                  <a:cs typeface="Calibri" pitchFamily="34" charset="0"/>
                </a:rPr>
                <a:t>T</a:t>
              </a:r>
              <a:r>
                <a:rPr lang="tr-TR" altLang="zh-CN" sz="2000" i="1" dirty="0" err="1">
                  <a:solidFill>
                    <a:srgbClr val="000000"/>
                  </a:solidFill>
                  <a:latin typeface="Calibri" panose="020F0502020204030204" pitchFamily="34" charset="0"/>
                  <a:cs typeface="Calibri" pitchFamily="34" charset="0"/>
                </a:rPr>
                <a:t>ree</a:t>
              </a:r>
              <a:r>
                <a:rPr lang="tr-TR" altLang="zh-CN" sz="2000" i="1" dirty="0">
                  <a:solidFill>
                    <a:srgbClr val="000000"/>
                  </a:solidFill>
                  <a:latin typeface="Calibri" panose="020F0502020204030204" pitchFamily="34" charset="0"/>
                  <a:cs typeface="Calibri" pitchFamily="34" charset="0"/>
                </a:rPr>
                <a:t> </a:t>
              </a:r>
              <a:r>
                <a:rPr lang="tr-TR" altLang="zh-CN" sz="2000" b="1" i="1" dirty="0" smtClean="0">
                  <a:solidFill>
                    <a:srgbClr val="000000"/>
                  </a:solidFill>
                  <a:latin typeface="Calibri" panose="020F0502020204030204" pitchFamily="34" charset="0"/>
                  <a:cs typeface="Calibri" pitchFamily="34" charset="0"/>
                </a:rPr>
                <a:t>A</a:t>
              </a:r>
              <a:r>
                <a:rPr lang="tr-TR" altLang="zh-CN" sz="2000" i="1" dirty="0" smtClean="0">
                  <a:solidFill>
                    <a:srgbClr val="000000"/>
                  </a:solidFill>
                  <a:latin typeface="Calibri" panose="020F0502020204030204" pitchFamily="34" charset="0"/>
                  <a:cs typeface="Calibri" pitchFamily="34" charset="0"/>
                </a:rPr>
                <a:t>nalysis)</a:t>
              </a:r>
              <a:endParaRPr lang="tr-TR" altLang="zh-CN" sz="2000" i="1" dirty="0">
                <a:solidFill>
                  <a:srgbClr val="000000"/>
                </a:solidFill>
                <a:latin typeface="Calibri" panose="020F0502020204030204" pitchFamily="34" charset="0"/>
                <a:cs typeface="Calibri" pitchFamily="34" charset="0"/>
              </a:endParaRPr>
            </a:p>
          </p:txBody>
        </p:sp>
        <p:sp>
          <p:nvSpPr>
            <p:cNvPr id="42" name="AutoShape 5"/>
            <p:cNvSpPr>
              <a:spLocks noChangeArrowheads="1"/>
            </p:cNvSpPr>
            <p:nvPr/>
          </p:nvSpPr>
          <p:spPr bwMode="auto">
            <a:xfrm>
              <a:off x="695325" y="271463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2</a:t>
              </a:r>
              <a:endParaRPr lang="zh-CN" altLang="zh-CN" sz="2000" b="1" dirty="0">
                <a:solidFill>
                  <a:srgbClr val="000000"/>
                </a:solidFill>
                <a:latin typeface="Cambria" pitchFamily="18" charset="0"/>
                <a:cs typeface="Calibri" pitchFamily="34" charset="0"/>
              </a:endParaRPr>
            </a:p>
          </p:txBody>
        </p:sp>
        <p:sp>
          <p:nvSpPr>
            <p:cNvPr id="57" name="AutoShape 5"/>
            <p:cNvSpPr>
              <a:spLocks noChangeArrowheads="1"/>
            </p:cNvSpPr>
            <p:nvPr/>
          </p:nvSpPr>
          <p:spPr bwMode="auto">
            <a:xfrm>
              <a:off x="6315076" y="270219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FTA</a:t>
              </a:r>
              <a:endParaRPr lang="tr-TR" altLang="zh-CN" sz="2000" b="1" i="1" dirty="0">
                <a:solidFill>
                  <a:srgbClr val="000000"/>
                </a:solidFill>
                <a:latin typeface="Calibri" panose="020F0502020204030204" pitchFamily="34" charset="0"/>
                <a:cs typeface="Calibri" pitchFamily="34" charset="0"/>
              </a:endParaRPr>
            </a:p>
          </p:txBody>
        </p:sp>
      </p:grpSp>
      <p:grpSp>
        <p:nvGrpSpPr>
          <p:cNvPr id="5" name="Grup 4"/>
          <p:cNvGrpSpPr/>
          <p:nvPr/>
        </p:nvGrpSpPr>
        <p:grpSpPr>
          <a:xfrm>
            <a:off x="772247" y="3438508"/>
            <a:ext cx="7601719" cy="707223"/>
            <a:chOff x="696047" y="3438508"/>
            <a:chExt cx="7601719" cy="707223"/>
          </a:xfrm>
        </p:grpSpPr>
        <p:sp>
          <p:nvSpPr>
            <p:cNvPr id="43" name="AutoShape 5"/>
            <p:cNvSpPr>
              <a:spLocks noChangeArrowheads="1"/>
            </p:cNvSpPr>
            <p:nvPr/>
          </p:nvSpPr>
          <p:spPr bwMode="auto">
            <a:xfrm>
              <a:off x="1183139" y="3448033"/>
              <a:ext cx="5180283"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it-IT" altLang="zh-CN" sz="2000" b="1" i="1" dirty="0">
                  <a:solidFill>
                    <a:srgbClr val="000000"/>
                  </a:solidFill>
                  <a:latin typeface="Calibri" panose="020F0502020204030204" pitchFamily="34" charset="0"/>
                  <a:cs typeface="Calibri" pitchFamily="34" charset="0"/>
                </a:rPr>
                <a:t>Neden-Sonuç Analizi (Sebep-Sonuç </a:t>
              </a:r>
              <a:r>
                <a:rPr lang="it-IT" altLang="zh-CN" sz="2000" b="1" i="1" dirty="0" smtClean="0">
                  <a:solidFill>
                    <a:srgbClr val="000000"/>
                  </a:solidFill>
                  <a:latin typeface="Calibri" panose="020F0502020204030204" pitchFamily="34" charset="0"/>
                  <a:cs typeface="Calibri" pitchFamily="34" charset="0"/>
                </a:rPr>
                <a:t>Analizi</a:t>
              </a:r>
              <a:r>
                <a:rPr lang="tr-TR" altLang="zh-CN" sz="2000" b="1" i="1" dirty="0" smtClean="0">
                  <a:solidFill>
                    <a:srgbClr val="000000"/>
                  </a:solidFill>
                  <a:latin typeface="Calibri" panose="020F0502020204030204" pitchFamily="34" charset="0"/>
                  <a:cs typeface="Calibri" pitchFamily="34" charset="0"/>
                </a:rPr>
                <a:t>)</a:t>
              </a:r>
            </a:p>
            <a:p>
              <a:pPr algn="ctr"/>
              <a:r>
                <a:rPr lang="tr-TR" altLang="zh-CN" sz="2000" i="1" dirty="0" smtClean="0">
                  <a:solidFill>
                    <a:srgbClr val="000000"/>
                  </a:solidFill>
                  <a:latin typeface="Calibri" panose="020F0502020204030204" pitchFamily="34" charset="0"/>
                  <a:cs typeface="Calibri" pitchFamily="34" charset="0"/>
                </a:rPr>
                <a:t>(</a:t>
              </a:r>
              <a:r>
                <a:rPr lang="it-IT" altLang="zh-CN" sz="2000" b="1" i="1" dirty="0">
                  <a:solidFill>
                    <a:srgbClr val="000000"/>
                  </a:solidFill>
                  <a:latin typeface="Calibri" panose="020F0502020204030204" pitchFamily="34" charset="0"/>
                  <a:cs typeface="Calibri" pitchFamily="34" charset="0"/>
                </a:rPr>
                <a:t>C</a:t>
              </a:r>
              <a:r>
                <a:rPr lang="it-IT" altLang="zh-CN" sz="2000" i="1" dirty="0">
                  <a:solidFill>
                    <a:srgbClr val="000000"/>
                  </a:solidFill>
                  <a:latin typeface="Calibri" panose="020F0502020204030204" pitchFamily="34" charset="0"/>
                  <a:cs typeface="Calibri" pitchFamily="34" charset="0"/>
                </a:rPr>
                <a:t>ause-</a:t>
              </a:r>
              <a:r>
                <a:rPr lang="it-IT" altLang="zh-CN" sz="2000" b="1" i="1" dirty="0">
                  <a:solidFill>
                    <a:srgbClr val="000000"/>
                  </a:solidFill>
                  <a:latin typeface="Calibri" panose="020F0502020204030204" pitchFamily="34" charset="0"/>
                  <a:cs typeface="Calibri" pitchFamily="34" charset="0"/>
                </a:rPr>
                <a:t>C</a:t>
              </a:r>
              <a:r>
                <a:rPr lang="it-IT" altLang="zh-CN" sz="2000" i="1" dirty="0">
                  <a:solidFill>
                    <a:srgbClr val="000000"/>
                  </a:solidFill>
                  <a:latin typeface="Calibri" panose="020F0502020204030204" pitchFamily="34" charset="0"/>
                  <a:cs typeface="Calibri" pitchFamily="34" charset="0"/>
                </a:rPr>
                <a:t>onsequence </a:t>
              </a:r>
              <a:r>
                <a:rPr lang="it-IT" altLang="zh-CN" sz="2000" b="1" i="1" dirty="0">
                  <a:solidFill>
                    <a:srgbClr val="000000"/>
                  </a:solidFill>
                  <a:latin typeface="Calibri" panose="020F0502020204030204" pitchFamily="34" charset="0"/>
                  <a:cs typeface="Calibri" pitchFamily="34" charset="0"/>
                </a:rPr>
                <a:t>A</a:t>
              </a:r>
              <a:r>
                <a:rPr lang="it-IT" altLang="zh-CN" sz="2000" i="1" dirty="0">
                  <a:solidFill>
                    <a:srgbClr val="000000"/>
                  </a:solidFill>
                  <a:latin typeface="Calibri" panose="020F0502020204030204" pitchFamily="34" charset="0"/>
                  <a:cs typeface="Calibri" pitchFamily="34" charset="0"/>
                </a:rPr>
                <a:t>nalysis</a:t>
              </a:r>
              <a:r>
                <a:rPr lang="tr-TR" altLang="zh-CN" sz="2000" i="1" dirty="0" smtClean="0">
                  <a:solidFill>
                    <a:srgbClr val="000000"/>
                  </a:solidFill>
                  <a:latin typeface="Calibri" panose="020F0502020204030204" pitchFamily="34" charset="0"/>
                  <a:cs typeface="Calibri" pitchFamily="34" charset="0"/>
                </a:rPr>
                <a:t>)</a:t>
              </a:r>
              <a:endParaRPr lang="it-IT" altLang="zh-CN" sz="2000" i="1" dirty="0">
                <a:solidFill>
                  <a:srgbClr val="000000"/>
                </a:solidFill>
                <a:latin typeface="Calibri" panose="020F0502020204030204" pitchFamily="34" charset="0"/>
                <a:cs typeface="Calibri" pitchFamily="34" charset="0"/>
              </a:endParaRPr>
            </a:p>
          </p:txBody>
        </p:sp>
        <p:sp>
          <p:nvSpPr>
            <p:cNvPr id="44" name="AutoShape 5"/>
            <p:cNvSpPr>
              <a:spLocks noChangeArrowheads="1"/>
            </p:cNvSpPr>
            <p:nvPr/>
          </p:nvSpPr>
          <p:spPr bwMode="auto">
            <a:xfrm>
              <a:off x="696047" y="3450940"/>
              <a:ext cx="533261"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dirty="0" smtClean="0">
                  <a:solidFill>
                    <a:srgbClr val="000000"/>
                  </a:solidFill>
                  <a:latin typeface="Cambria" pitchFamily="18" charset="0"/>
                  <a:cs typeface="Calibri" pitchFamily="34" charset="0"/>
                </a:rPr>
                <a:t>3</a:t>
              </a:r>
              <a:endParaRPr lang="zh-CN" altLang="zh-CN" sz="2000" b="1" dirty="0">
                <a:solidFill>
                  <a:srgbClr val="000000"/>
                </a:solidFill>
                <a:latin typeface="Cambria" pitchFamily="18" charset="0"/>
                <a:cs typeface="Calibri" pitchFamily="34" charset="0"/>
              </a:endParaRPr>
            </a:p>
          </p:txBody>
        </p:sp>
        <p:sp>
          <p:nvSpPr>
            <p:cNvPr id="58" name="AutoShape 5"/>
            <p:cNvSpPr>
              <a:spLocks noChangeArrowheads="1"/>
            </p:cNvSpPr>
            <p:nvPr/>
          </p:nvSpPr>
          <p:spPr bwMode="auto">
            <a:xfrm>
              <a:off x="6315798" y="3438508"/>
              <a:ext cx="1981968" cy="694791"/>
            </a:xfrm>
            <a:prstGeom prst="roundRect">
              <a:avLst>
                <a:gd name="adj" fmla="val 16667"/>
              </a:avLst>
            </a:prstGeom>
            <a:no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PHA</a:t>
              </a:r>
              <a:endParaRPr lang="tr-TR" altLang="zh-CN" sz="2000" b="1" i="1" dirty="0">
                <a:solidFill>
                  <a:srgbClr val="000000"/>
                </a:solidFill>
                <a:latin typeface="Calibri" panose="020F0502020204030204" pitchFamily="34" charset="0"/>
                <a:cs typeface="Calibri" pitchFamily="34" charset="0"/>
              </a:endParaRPr>
            </a:p>
          </p:txBody>
        </p:sp>
      </p:grpSp>
      <p:sp>
        <p:nvSpPr>
          <p:cNvPr id="1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Akış Çizelgesi: Belge 19"/>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2961055901"/>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Fault Tree </a:t>
            </a: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Hata Ağacı Analizi</a:t>
            </a: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1</a:t>
            </a:r>
            <a:endParaRPr lang="tr-TR" sz="9600" b="1" dirty="0">
              <a:solidFill>
                <a:srgbClr val="000000"/>
              </a:solidFill>
              <a:latin typeface="Cambria" pitchFamily="18" charset="0"/>
            </a:endParaRPr>
          </a:p>
        </p:txBody>
      </p:sp>
      <p:sp>
        <p:nvSpPr>
          <p:cNvPr id="2" name="Dikdörtgen 1"/>
          <p:cNvSpPr/>
          <p:nvPr/>
        </p:nvSpPr>
        <p:spPr>
          <a:xfrm>
            <a:off x="3559097" y="3756780"/>
            <a:ext cx="2044855" cy="1569660"/>
          </a:xfrm>
          <a:prstGeom prst="rect">
            <a:avLst/>
          </a:prstGeom>
        </p:spPr>
        <p:txBody>
          <a:bodyPr wrap="none">
            <a:spAutoFit/>
          </a:bodyPr>
          <a:lstStyle/>
          <a:p>
            <a:pPr marL="36000" algn="ctr"/>
            <a:r>
              <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rPr>
              <a:t>FTA</a:t>
            </a: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63164274"/>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FTA GELİŞTİRME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1000" i="1" dirty="0" smtClean="0">
              <a:solidFill>
                <a:srgbClr val="000000"/>
              </a:solidFill>
              <a:latin typeface="Calibri" pitchFamily="34" charset="0"/>
              <a:cs typeface="Calibri" pitchFamily="34" charset="0"/>
            </a:endParaRPr>
          </a:p>
          <a:p>
            <a:pPr marL="144000" algn="ctr">
              <a:spcAft>
                <a:spcPts val="300"/>
              </a:spcAft>
              <a:buClr>
                <a:srgbClr val="292929"/>
              </a:buClr>
              <a:defRPr/>
            </a:pPr>
            <a:endParaRPr lang="tr-TR" sz="2000" i="1" dirty="0" smtClean="0">
              <a:solidFill>
                <a:srgbClr val="000000"/>
              </a:solidFill>
              <a:latin typeface="Calibri" pitchFamily="34" charset="0"/>
              <a:cs typeface="Calibri" pitchFamily="34" charset="0"/>
            </a:endParaRPr>
          </a:p>
          <a:p>
            <a:pPr marL="144000" algn="ctr">
              <a:spcAft>
                <a:spcPts val="300"/>
              </a:spcAft>
              <a:buClr>
                <a:srgbClr val="292929"/>
              </a:buClr>
              <a:defRPr/>
            </a:pPr>
            <a:r>
              <a:rPr lang="tr-TR" sz="2000" i="1" dirty="0" smtClean="0">
                <a:solidFill>
                  <a:srgbClr val="000000"/>
                </a:solidFill>
                <a:latin typeface="Calibri" pitchFamily="34" charset="0"/>
                <a:cs typeface="Calibri" pitchFamily="34" charset="0"/>
              </a:rPr>
              <a:t>Hata </a:t>
            </a:r>
            <a:r>
              <a:rPr lang="tr-TR" sz="2000" i="1" dirty="0">
                <a:solidFill>
                  <a:srgbClr val="000000"/>
                </a:solidFill>
                <a:latin typeface="Calibri" pitchFamily="34" charset="0"/>
                <a:cs typeface="Calibri" pitchFamily="34" charset="0"/>
              </a:rPr>
              <a:t>ağacı analizi </a:t>
            </a:r>
            <a:r>
              <a:rPr lang="tr-TR" sz="2000" i="1" dirty="0" smtClean="0">
                <a:solidFill>
                  <a:srgbClr val="000000"/>
                </a:solidFill>
                <a:latin typeface="Calibri" pitchFamily="34" charset="0"/>
                <a:cs typeface="Calibri" pitchFamily="34" charset="0"/>
              </a:rPr>
              <a:t>kavramı, </a:t>
            </a:r>
            <a:r>
              <a:rPr lang="tr-TR" sz="2000" b="1" i="1" dirty="0">
                <a:solidFill>
                  <a:srgbClr val="000000"/>
                </a:solidFill>
                <a:latin typeface="Calibri" pitchFamily="34" charset="0"/>
                <a:cs typeface="Calibri" pitchFamily="34" charset="0"/>
              </a:rPr>
              <a:t>1962 yılında </a:t>
            </a:r>
            <a:r>
              <a:rPr lang="tr-TR" sz="2000" b="1" i="1" dirty="0" err="1">
                <a:solidFill>
                  <a:srgbClr val="000000"/>
                </a:solidFill>
                <a:latin typeface="Calibri" pitchFamily="34" charset="0"/>
                <a:cs typeface="Calibri" pitchFamily="34" charset="0"/>
              </a:rPr>
              <a:t>Bell</a:t>
            </a:r>
            <a:r>
              <a:rPr lang="tr-TR" sz="2000" b="1" i="1" dirty="0">
                <a:solidFill>
                  <a:srgbClr val="000000"/>
                </a:solidFill>
                <a:latin typeface="Calibri" pitchFamily="34" charset="0"/>
                <a:cs typeface="Calibri" pitchFamily="34" charset="0"/>
              </a:rPr>
              <a:t> Telefon Laboratuvarlarında, </a:t>
            </a:r>
            <a:r>
              <a:rPr lang="tr-TR" sz="2000" b="1" i="1" dirty="0" err="1">
                <a:solidFill>
                  <a:srgbClr val="000000"/>
                </a:solidFill>
                <a:latin typeface="Calibri" pitchFamily="34" charset="0"/>
                <a:cs typeface="Calibri" pitchFamily="34" charset="0"/>
              </a:rPr>
              <a:t>Mınutemen</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kıtalararası balistik füze hedefleme kontrol sisteminin güvenlik değerlendirmesini </a:t>
            </a:r>
            <a:r>
              <a:rPr lang="tr-TR" sz="2000" i="1" dirty="0">
                <a:solidFill>
                  <a:srgbClr val="000000"/>
                </a:solidFill>
                <a:latin typeface="Calibri" pitchFamily="34" charset="0"/>
                <a:cs typeface="Calibri" pitchFamily="34" charset="0"/>
              </a:rPr>
              <a:t>gerçekleştirmek maksadıyla dizayn </a:t>
            </a:r>
            <a:r>
              <a:rPr lang="tr-TR" sz="2000" i="1" dirty="0" smtClean="0">
                <a:solidFill>
                  <a:srgbClr val="000000"/>
                </a:solidFill>
                <a:latin typeface="Calibri" pitchFamily="34" charset="0"/>
                <a:cs typeface="Calibri" pitchFamily="34" charset="0"/>
              </a:rPr>
              <a:t>edilmiştir</a:t>
            </a:r>
            <a:r>
              <a:rPr lang="tr-TR" sz="2000" i="1" dirty="0">
                <a:solidFill>
                  <a:srgbClr val="000000"/>
                </a:solidFill>
                <a:latin typeface="Calibri" pitchFamily="34" charset="0"/>
                <a:cs typeface="Calibri" pitchFamily="34" charset="0"/>
              </a:rPr>
              <a:t>.</a:t>
            </a:r>
          </a:p>
          <a:p>
            <a:pPr marL="144000" algn="ctr">
              <a:spcAft>
                <a:spcPts val="300"/>
              </a:spcAft>
              <a:buClr>
                <a:srgbClr val="292929"/>
              </a:buClr>
              <a:defRPr/>
            </a:pP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HATA AĞACI RD METODU / FTA</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48055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AÇIKLAMA – 1 </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360000" indent="-216000">
              <a:spcAft>
                <a:spcPts val="0"/>
              </a:spcAft>
              <a:buClr>
                <a:srgbClr val="292929"/>
              </a:buClr>
              <a:buFont typeface="Wingdings" pitchFamily="2" charset="2"/>
              <a:buChar char="ü"/>
              <a:defRPr/>
            </a:pPr>
            <a:endParaRPr lang="tr-TR" sz="800" i="1" dirty="0" smtClean="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Tümdengelim</a:t>
            </a:r>
            <a:r>
              <a:rPr lang="tr-TR" sz="2000" i="1" dirty="0" smtClean="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mantığa </a:t>
            </a:r>
            <a:r>
              <a:rPr lang="tr-TR" sz="2000" i="1" dirty="0" smtClean="0">
                <a:solidFill>
                  <a:srgbClr val="000000"/>
                </a:solidFill>
                <a:latin typeface="Calibri" pitchFamily="34" charset="0"/>
                <a:cs typeface="Calibri" pitchFamily="34" charset="0"/>
              </a:rPr>
              <a:t>kullanılır.</a:t>
            </a:r>
            <a:endParaRPr lang="tr-TR" sz="20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H</a:t>
            </a:r>
            <a:r>
              <a:rPr lang="tr-TR" sz="2000" b="1" i="1" dirty="0" smtClean="0">
                <a:solidFill>
                  <a:srgbClr val="000000"/>
                </a:solidFill>
                <a:latin typeface="Calibri" pitchFamily="34" charset="0"/>
                <a:cs typeface="Calibri" pitchFamily="34" charset="0"/>
              </a:rPr>
              <a:t>em </a:t>
            </a:r>
            <a:r>
              <a:rPr lang="tr-TR" sz="2000" b="1" i="1" dirty="0">
                <a:solidFill>
                  <a:srgbClr val="000000"/>
                </a:solidFill>
                <a:latin typeface="Calibri" pitchFamily="34" charset="0"/>
                <a:cs typeface="Calibri" pitchFamily="34" charset="0"/>
              </a:rPr>
              <a:t>kalitatif hem de kantitatif </a:t>
            </a:r>
            <a:r>
              <a:rPr lang="tr-TR" sz="2000" i="1" dirty="0">
                <a:solidFill>
                  <a:srgbClr val="000000"/>
                </a:solidFill>
                <a:latin typeface="Calibri" pitchFamily="34" charset="0"/>
                <a:cs typeface="Calibri" pitchFamily="34" charset="0"/>
              </a:rPr>
              <a:t>bir analizdir.</a:t>
            </a: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Süreci </a:t>
            </a:r>
            <a:r>
              <a:rPr lang="tr-TR" sz="2000" i="1" dirty="0">
                <a:solidFill>
                  <a:srgbClr val="000000"/>
                </a:solidFill>
                <a:latin typeface="Calibri" pitchFamily="34" charset="0"/>
                <a:cs typeface="Calibri" pitchFamily="34" charset="0"/>
              </a:rPr>
              <a:t>görsel </a:t>
            </a:r>
            <a:r>
              <a:rPr lang="tr-TR" sz="2000" i="1" dirty="0" smtClean="0">
                <a:solidFill>
                  <a:srgbClr val="000000"/>
                </a:solidFill>
                <a:latin typeface="Calibri" pitchFamily="34" charset="0"/>
                <a:cs typeface="Calibri" pitchFamily="34" charset="0"/>
              </a:rPr>
              <a:t>sergilemek </a:t>
            </a:r>
            <a:r>
              <a:rPr lang="tr-TR" sz="2000" i="1" dirty="0">
                <a:solidFill>
                  <a:srgbClr val="000000"/>
                </a:solidFill>
                <a:latin typeface="Calibri" pitchFamily="34" charset="0"/>
                <a:cs typeface="Calibri" pitchFamily="34" charset="0"/>
              </a:rPr>
              <a:t>için </a:t>
            </a:r>
            <a:r>
              <a:rPr lang="tr-TR" sz="2000" b="1" i="1" dirty="0">
                <a:solidFill>
                  <a:srgbClr val="C00000"/>
                </a:solidFill>
                <a:latin typeface="Calibri" pitchFamily="34" charset="0"/>
                <a:cs typeface="Calibri" pitchFamily="34" charset="0"/>
              </a:rPr>
              <a:t>grafik model </a:t>
            </a:r>
            <a:r>
              <a:rPr lang="tr-TR" sz="2000" i="1" dirty="0">
                <a:solidFill>
                  <a:srgbClr val="000000"/>
                </a:solidFill>
                <a:latin typeface="Calibri" pitchFamily="34" charset="0"/>
                <a:cs typeface="Calibri" pitchFamily="34" charset="0"/>
              </a:rPr>
              <a:t>kullanır</a:t>
            </a:r>
            <a:r>
              <a:rPr lang="tr-TR" sz="2000" i="1" dirty="0" smtClean="0">
                <a:solidFill>
                  <a:srgbClr val="000000"/>
                </a:solidFill>
                <a:latin typeface="Calibri" pitchFamily="34" charset="0"/>
                <a:cs typeface="Calibri" pitchFamily="34" charset="0"/>
              </a:rPr>
              <a:t>.</a:t>
            </a:r>
          </a:p>
          <a:p>
            <a:pPr marL="360000" indent="-216000">
              <a:spcAft>
                <a:spcPts val="600"/>
              </a:spcAft>
              <a:buClr>
                <a:srgbClr val="292929"/>
              </a:buClr>
              <a:buFont typeface="Wingdings" pitchFamily="2" charset="2"/>
              <a:buChar char="ü"/>
              <a:defRPr/>
            </a:pPr>
            <a:r>
              <a:rPr lang="tr-TR" sz="2000" i="1" dirty="0" smtClean="0">
                <a:solidFill>
                  <a:srgbClr val="000000"/>
                </a:solidFill>
                <a:latin typeface="Calibri" pitchFamily="34" charset="0"/>
                <a:cs typeface="Calibri" pitchFamily="34" charset="0"/>
              </a:rPr>
              <a:t>Olaylar arasındaki ilişkide </a:t>
            </a:r>
            <a:r>
              <a:rPr lang="tr-TR" sz="2000" b="1" i="1" dirty="0" smtClean="0">
                <a:solidFill>
                  <a:srgbClr val="C00000"/>
                </a:solidFill>
                <a:latin typeface="Calibri" pitchFamily="34" charset="0"/>
                <a:cs typeface="Calibri" pitchFamily="34" charset="0"/>
              </a:rPr>
              <a:t>ve/veya bağlacı </a:t>
            </a:r>
            <a:r>
              <a:rPr lang="tr-TR" sz="2000" i="1" dirty="0" smtClean="0">
                <a:solidFill>
                  <a:srgbClr val="000000"/>
                </a:solidFill>
                <a:latin typeface="Calibri" pitchFamily="34" charset="0"/>
                <a:cs typeface="Calibri" pitchFamily="34" charset="0"/>
              </a:rPr>
              <a:t>kullanılır</a:t>
            </a:r>
            <a:endParaRPr lang="tr-TR" sz="2000" i="1" dirty="0">
              <a:solidFill>
                <a:srgbClr val="000000"/>
              </a:solidFill>
              <a:latin typeface="Calibri" pitchFamily="34" charset="0"/>
              <a:cs typeface="Calibri" pitchFamily="34" charset="0"/>
            </a:endParaRPr>
          </a:p>
          <a:p>
            <a:pPr marL="360000" indent="-216000">
              <a:spcAft>
                <a:spcPts val="6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Görselliğe dayalı sebep-sonuç ilişkisi kurar.</a:t>
            </a:r>
          </a:p>
          <a:p>
            <a:pPr marL="360000" indent="-216000">
              <a:spcAft>
                <a:spcPts val="60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Sonuçları rakamlarla ifade eder.</a:t>
            </a:r>
          </a:p>
          <a:p>
            <a:pPr marL="360000" indent="-216000">
              <a:spcAft>
                <a:spcPts val="600"/>
              </a:spcAft>
              <a:buClr>
                <a:srgbClr val="292929"/>
              </a:buClr>
              <a:buFont typeface="Wingdings" pitchFamily="2" charset="2"/>
              <a:buChar char="ü"/>
              <a:defRPr/>
            </a:pPr>
            <a:r>
              <a:rPr lang="tr-TR" sz="2000" b="1" i="1" dirty="0" smtClean="0">
                <a:solidFill>
                  <a:srgbClr val="000000"/>
                </a:solidFill>
                <a:latin typeface="Calibri" pitchFamily="34" charset="0"/>
                <a:cs typeface="Calibri" pitchFamily="34" charset="0"/>
              </a:rPr>
              <a:t>Tüm </a:t>
            </a:r>
            <a:r>
              <a:rPr lang="tr-TR" sz="2000" b="1" i="1" dirty="0">
                <a:solidFill>
                  <a:srgbClr val="000000"/>
                </a:solidFill>
                <a:latin typeface="Calibri" pitchFamily="34" charset="0"/>
                <a:cs typeface="Calibri" pitchFamily="34" charset="0"/>
              </a:rPr>
              <a:t>faktörleri değerlendirir</a:t>
            </a:r>
            <a:r>
              <a:rPr lang="tr-TR" sz="2000" i="1" dirty="0" smtClean="0">
                <a:solidFill>
                  <a:srgbClr val="000000"/>
                </a:solidFill>
                <a:latin typeface="Calibri" pitchFamily="34" charset="0"/>
                <a:cs typeface="Calibri" pitchFamily="34" charset="0"/>
              </a:rPr>
              <a:t>.</a:t>
            </a:r>
          </a:p>
          <a:p>
            <a:pPr marL="360000" indent="-216000">
              <a:spcAft>
                <a:spcPts val="300"/>
              </a:spcAft>
              <a:buClr>
                <a:srgbClr val="292929"/>
              </a:buClr>
              <a:buFont typeface="Wingdings" pitchFamily="2" charset="2"/>
              <a:buChar char="ü"/>
              <a:defRPr/>
            </a:pPr>
            <a:endParaRPr lang="tr-TR" sz="2000" i="1" dirty="0">
              <a:solidFill>
                <a:srgbClr val="000000"/>
              </a:solidFill>
              <a:latin typeface="Calibri" pitchFamily="34" charset="0"/>
              <a:cs typeface="Calibri" pitchFamily="34" charset="0"/>
            </a:endParaRPr>
          </a:p>
          <a:p>
            <a:pPr marL="144000">
              <a:spcAft>
                <a:spcPts val="300"/>
              </a:spcAft>
              <a:buClr>
                <a:srgbClr val="292929"/>
              </a:buClr>
              <a:defRPr/>
            </a:pPr>
            <a:endParaRPr lang="tr-TR" sz="14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HATA AĞACI RD METODU / FTA</a:t>
            </a:r>
          </a:p>
        </p:txBody>
      </p:sp>
      <p:sp>
        <p:nvSpPr>
          <p:cNvPr id="1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545470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646320907"/>
              </p:ext>
            </p:extLst>
          </p:nvPr>
        </p:nvGraphicFramePr>
        <p:xfrm>
          <a:off x="184170" y="873581"/>
          <a:ext cx="8759805" cy="5422444"/>
        </p:xfrm>
        <a:graphic>
          <a:graphicData uri="http://schemas.openxmlformats.org/drawingml/2006/table">
            <a:tbl>
              <a:tblPr firstRow="1" firstCol="1" bandRow="1"/>
              <a:tblGrid>
                <a:gridCol w="1888800"/>
                <a:gridCol w="1300922"/>
                <a:gridCol w="5570083"/>
              </a:tblGrid>
              <a:tr h="474674">
                <a:tc gridSpan="2">
                  <a:txBody>
                    <a:bodyPr/>
                    <a:lstStyle/>
                    <a:p>
                      <a:pPr algn="ctr">
                        <a:spcAft>
                          <a:spcPts val="0"/>
                        </a:spcAft>
                      </a:pPr>
                      <a:r>
                        <a:rPr lang="tr-TR" sz="2000" i="1" dirty="0" smtClean="0">
                          <a:solidFill>
                            <a:schemeClr val="bg1"/>
                          </a:solidFill>
                          <a:effectLst/>
                          <a:latin typeface="Cambria" pitchFamily="18" charset="0"/>
                        </a:rPr>
                        <a:t> 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DİKDÖRGEN</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Mantık kapısı ile bağlı daha basit olayların elementlerin veya</a:t>
                      </a:r>
                      <a:r>
                        <a:rPr lang="tr-TR" sz="1600" b="0" i="1" baseline="0" dirty="0" smtClean="0">
                          <a:effectLst/>
                          <a:latin typeface="Calibri" pitchFamily="34" charset="0"/>
                          <a:cs typeface="Calibri" pitchFamily="34" charset="0"/>
                        </a:rPr>
                        <a:t> faktörlerin kombinasyonu ile ortaya çıkan olay</a:t>
                      </a:r>
                      <a:r>
                        <a:rPr lang="tr-TR" sz="1600" b="0" i="1" dirty="0" smtClean="0">
                          <a:effectLst/>
                          <a:latin typeface="Calibri" pitchFamily="34" charset="0"/>
                          <a:cs typeface="Calibri" pitchFamily="34" charset="0"/>
                        </a:rPr>
                        <a:t>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DAİRE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Esas olay</a:t>
                      </a:r>
                      <a:r>
                        <a:rPr lang="tr-TR" sz="1600" b="0" i="1" baseline="0" dirty="0" smtClean="0">
                          <a:effectLst/>
                          <a:latin typeface="Calibri" pitchFamily="34" charset="0"/>
                          <a:cs typeface="Calibri" pitchFamily="34" charset="0"/>
                        </a:rPr>
                        <a:t> (yaprak-başlatan olay). Bu sembol birinci durumdaki problem için kullanılır. Daha ileri bir gelişimi gerçekleştirmeyen, işleme gerek duyulmayan temel bir olaydır. </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ELİPS</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Mantık kapısı ile bağlı,</a:t>
                      </a:r>
                      <a:r>
                        <a:rPr lang="tr-TR" sz="1600" b="0" i="1" baseline="0" dirty="0" smtClean="0">
                          <a:effectLst/>
                          <a:latin typeface="Calibri" pitchFamily="34" charset="0"/>
                          <a:cs typeface="Calibri" pitchFamily="34" charset="0"/>
                        </a:rPr>
                        <a:t> yapılması zorunlu olay</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ÜÇGEN</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Aktarma sembolü,</a:t>
                      </a:r>
                      <a:r>
                        <a:rPr lang="tr-TR" sz="1600" b="0" i="1" baseline="0" dirty="0" smtClean="0">
                          <a:effectLst/>
                          <a:latin typeface="Calibri" pitchFamily="34" charset="0"/>
                          <a:ea typeface="Times New Roman"/>
                          <a:cs typeface="Calibri" pitchFamily="34" charset="0"/>
                        </a:rPr>
                        <a:t> bağlantı ve birleştirme görevinde kullanılır.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 KAPISI</a:t>
                      </a:r>
                      <a:r>
                        <a:rPr lang="tr-TR" sz="1600" b="1" i="0" dirty="0" smtClean="0">
                          <a:solidFill>
                            <a:srgbClr val="FF0000"/>
                          </a:solidFill>
                          <a:effectLst/>
                          <a:latin typeface="Calibri" pitchFamily="34" charset="0"/>
                          <a:ea typeface="Times New Roman"/>
                          <a:cs typeface="Calibri" pitchFamily="34" charset="0"/>
                        </a:rPr>
                        <a:t>*</a:t>
                      </a:r>
                      <a:endParaRPr lang="tr-TR" sz="1600" b="1" i="0" dirty="0">
                        <a:solidFill>
                          <a:srgbClr val="FF0000"/>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Sadece sembol altındaki tüm girdi</a:t>
                      </a:r>
                      <a:r>
                        <a:rPr lang="tr-TR" sz="1600" b="0" i="1" baseline="0" dirty="0" smtClean="0">
                          <a:effectLst/>
                          <a:latin typeface="Calibri" pitchFamily="34" charset="0"/>
                          <a:ea typeface="Times New Roman"/>
                          <a:cs typeface="Calibri" pitchFamily="34" charset="0"/>
                        </a:rPr>
                        <a:t> olayların gerçekleşmesi durumunda yukarıda yer alan olayın ortaya çıkması gerçekleşir.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HATA AĞACI RD METODU / FTA</a:t>
            </a:r>
          </a:p>
        </p:txBody>
      </p:sp>
      <p:sp>
        <p:nvSpPr>
          <p:cNvPr id="3" name="Oval 2"/>
          <p:cNvSpPr/>
          <p:nvPr/>
        </p:nvSpPr>
        <p:spPr>
          <a:xfrm>
            <a:off x="723900" y="2434605"/>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rot="16200000">
            <a:off x="735805" y="5512852"/>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4" name="Dikdörtgen 3"/>
          <p:cNvSpPr/>
          <p:nvPr/>
        </p:nvSpPr>
        <p:spPr>
          <a:xfrm>
            <a:off x="616355" y="1588281"/>
            <a:ext cx="1040877" cy="499827"/>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5" name="Yuvarlatılmış Dikdörtgen 4"/>
          <p:cNvSpPr/>
          <p:nvPr/>
        </p:nvSpPr>
        <p:spPr>
          <a:xfrm>
            <a:off x="514799" y="3553347"/>
            <a:ext cx="1207127" cy="518116"/>
          </a:xfrm>
          <a:prstGeom prst="round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7" name="İkizkenar Üçgen 6"/>
          <p:cNvSpPr/>
          <p:nvPr/>
        </p:nvSpPr>
        <p:spPr>
          <a:xfrm>
            <a:off x="640775" y="4381994"/>
            <a:ext cx="998026" cy="783771"/>
          </a:xfrm>
          <a:prstGeom prst="triangl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3" name="Akış Çizelgesi: Belge 12"/>
          <p:cNvSpPr/>
          <p:nvPr/>
        </p:nvSpPr>
        <p:spPr>
          <a:xfrm>
            <a:off x="13006"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4027804857"/>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758198345"/>
              </p:ext>
            </p:extLst>
          </p:nvPr>
        </p:nvGraphicFramePr>
        <p:xfrm>
          <a:off x="184170" y="873581"/>
          <a:ext cx="8769330" cy="4432890"/>
        </p:xfrm>
        <a:graphic>
          <a:graphicData uri="http://schemas.openxmlformats.org/drawingml/2006/table">
            <a:tbl>
              <a:tblPr firstRow="1" firstCol="1" bandRow="1"/>
              <a:tblGrid>
                <a:gridCol w="1911330"/>
                <a:gridCol w="1647825"/>
                <a:gridCol w="5210175"/>
              </a:tblGrid>
              <a:tr h="474674">
                <a:tc gridSpan="2">
                  <a:txBody>
                    <a:bodyPr/>
                    <a:lstStyle/>
                    <a:p>
                      <a:pPr algn="ctr">
                        <a:spcAft>
                          <a:spcPts val="0"/>
                        </a:spcAft>
                      </a:pPr>
                      <a:r>
                        <a:rPr lang="tr-TR" sz="2000" i="1" dirty="0" smtClean="0">
                          <a:solidFill>
                            <a:schemeClr val="bg1"/>
                          </a:solidFill>
                          <a:effectLst/>
                          <a:latin typeface="Cambria" pitchFamily="18" charset="0"/>
                        </a:rPr>
                        <a:t> 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VEYA KAPISI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Sembol altındaki bir veya birden fazla girdi olaydan en az herhangi birinin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KOMBİNASYON</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N</a:t>
                      </a:r>
                      <a:r>
                        <a:rPr lang="tr-TR" sz="1600" b="0" i="1" baseline="0" dirty="0" smtClean="0">
                          <a:effectLst/>
                          <a:latin typeface="Calibri" pitchFamily="34" charset="0"/>
                          <a:cs typeface="Calibri" pitchFamily="34" charset="0"/>
                        </a:rPr>
                        <a:t> girdi olay içinden en az M tane gerçekleşirse baştaki olay gerçekleşir.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KARE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Sebebi</a:t>
                      </a:r>
                      <a:r>
                        <a:rPr lang="tr-TR" sz="1600" b="0" i="1" baseline="0" dirty="0" smtClean="0">
                          <a:effectLst/>
                          <a:latin typeface="Calibri" pitchFamily="34" charset="0"/>
                          <a:cs typeface="Calibri" pitchFamily="34" charset="0"/>
                        </a:rPr>
                        <a:t> tanımlanmamış ve belirsiz bir son olayı tanımlamaktadır.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DARALTILMIŞ DAİRE</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Analizin</a:t>
                      </a:r>
                      <a:r>
                        <a:rPr lang="tr-TR" sz="1600" b="0" i="1" baseline="0" dirty="0" smtClean="0">
                          <a:effectLst/>
                          <a:latin typeface="Calibri" pitchFamily="34" charset="0"/>
                          <a:cs typeface="Calibri" pitchFamily="34" charset="0"/>
                        </a:rPr>
                        <a:t> bu bölümünde daha fazla ilerlemeye ihtiyaç olmadığını işaret eder.</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HATA AĞACI RD METODU / FTA</a:t>
            </a:r>
          </a:p>
        </p:txBody>
      </p:sp>
      <p:grpSp>
        <p:nvGrpSpPr>
          <p:cNvPr id="19" name="Grup 18"/>
          <p:cNvGrpSpPr/>
          <p:nvPr/>
        </p:nvGrpSpPr>
        <p:grpSpPr>
          <a:xfrm>
            <a:off x="455863" y="1461448"/>
            <a:ext cx="1305403" cy="783202"/>
            <a:chOff x="1999418" y="728165"/>
            <a:chExt cx="1656000" cy="983457"/>
          </a:xfrm>
        </p:grpSpPr>
        <p:pic>
          <p:nvPicPr>
            <p:cNvPr id="21" name="Picture 5" descr="C:\Users\Ahmet Yiğitap\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18" y="1432760"/>
              <a:ext cx="1656000" cy="27520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 24"/>
            <p:cNvGrpSpPr/>
            <p:nvPr/>
          </p:nvGrpSpPr>
          <p:grpSpPr>
            <a:xfrm>
              <a:off x="2308989" y="728165"/>
              <a:ext cx="1032263" cy="983457"/>
              <a:chOff x="2308989" y="728165"/>
              <a:chExt cx="1032263" cy="983457"/>
            </a:xfrm>
          </p:grpSpPr>
          <p:cxnSp>
            <p:nvCxnSpPr>
              <p:cNvPr id="26" name="Düz Bağlayıcı 25"/>
              <p:cNvCxnSpPr/>
              <p:nvPr/>
            </p:nvCxnSpPr>
            <p:spPr>
              <a:xfrm flipH="1">
                <a:off x="2308989" y="728165"/>
                <a:ext cx="514782" cy="983457"/>
              </a:xfrm>
              <a:prstGeom prst="line">
                <a:avLst/>
              </a:prstGeom>
              <a:noFill/>
              <a:ln w="31750" cap="flat" cmpd="sng" algn="ctr">
                <a:solidFill>
                  <a:sysClr val="window" lastClr="FFFFFF">
                    <a:lumMod val="50000"/>
                  </a:sysClr>
                </a:solidFill>
                <a:prstDash val="solid"/>
              </a:ln>
              <a:effectLst/>
            </p:spPr>
          </p:cxnSp>
          <p:cxnSp>
            <p:nvCxnSpPr>
              <p:cNvPr id="29" name="Düz Bağlayıcı 28"/>
              <p:cNvCxnSpPr/>
              <p:nvPr/>
            </p:nvCxnSpPr>
            <p:spPr>
              <a:xfrm>
                <a:off x="2807421" y="730866"/>
                <a:ext cx="533831" cy="973932"/>
              </a:xfrm>
              <a:prstGeom prst="line">
                <a:avLst/>
              </a:prstGeom>
              <a:noFill/>
              <a:ln w="31750" cap="flat" cmpd="sng" algn="ctr">
                <a:solidFill>
                  <a:sysClr val="window" lastClr="FFFFFF">
                    <a:lumMod val="50000"/>
                  </a:sysClr>
                </a:solidFill>
                <a:prstDash val="solid"/>
              </a:ln>
              <a:effectLst/>
            </p:spPr>
          </p:cxnSp>
        </p:grpSp>
      </p:grpSp>
      <p:sp>
        <p:nvSpPr>
          <p:cNvPr id="4" name="Elmas 3"/>
          <p:cNvSpPr/>
          <p:nvPr/>
        </p:nvSpPr>
        <p:spPr>
          <a:xfrm>
            <a:off x="733777" y="3425588"/>
            <a:ext cx="814389" cy="777922"/>
          </a:xfrm>
          <a:prstGeom prst="diamond">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30" name="Oval 29"/>
          <p:cNvSpPr/>
          <p:nvPr/>
        </p:nvSpPr>
        <p:spPr>
          <a:xfrm>
            <a:off x="699894" y="4652607"/>
            <a:ext cx="938406" cy="464024"/>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36"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6" name="Grup 5"/>
          <p:cNvGrpSpPr/>
          <p:nvPr/>
        </p:nvGrpSpPr>
        <p:grpSpPr>
          <a:xfrm>
            <a:off x="824801" y="2453527"/>
            <a:ext cx="567525" cy="766763"/>
            <a:chOff x="824801" y="2453527"/>
            <a:chExt cx="567525" cy="766763"/>
          </a:xfrm>
        </p:grpSpPr>
        <p:grpSp>
          <p:nvGrpSpPr>
            <p:cNvPr id="3" name="Grup 2"/>
            <p:cNvGrpSpPr/>
            <p:nvPr/>
          </p:nvGrpSpPr>
          <p:grpSpPr>
            <a:xfrm>
              <a:off x="824801" y="2453527"/>
              <a:ext cx="567525" cy="766763"/>
              <a:chOff x="880275" y="1444571"/>
              <a:chExt cx="567525" cy="766763"/>
            </a:xfrm>
          </p:grpSpPr>
          <p:sp>
            <p:nvSpPr>
              <p:cNvPr id="12" name="Akış Çizelgesi: Gecikme 11"/>
              <p:cNvSpPr/>
              <p:nvPr/>
            </p:nvSpPr>
            <p:spPr>
              <a:xfrm rot="16200000">
                <a:off x="780656" y="1544190"/>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cxnSp>
            <p:nvCxnSpPr>
              <p:cNvPr id="7" name="Düz Bağlayıcı 6"/>
              <p:cNvCxnSpPr/>
              <p:nvPr/>
            </p:nvCxnSpPr>
            <p:spPr>
              <a:xfrm flipH="1">
                <a:off x="880275" y="1610436"/>
                <a:ext cx="504000" cy="60089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 name="Metin kutusu 4"/>
            <p:cNvSpPr txBox="1"/>
            <p:nvPr/>
          </p:nvSpPr>
          <p:spPr>
            <a:xfrm>
              <a:off x="836117" y="2543192"/>
              <a:ext cx="238179" cy="369332"/>
            </a:xfrm>
            <a:prstGeom prst="rect">
              <a:avLst/>
            </a:prstGeom>
            <a:noFill/>
          </p:spPr>
          <p:txBody>
            <a:bodyPr wrap="square" rtlCol="0">
              <a:spAutoFit/>
            </a:bodyPr>
            <a:lstStyle/>
            <a:p>
              <a:r>
                <a:rPr lang="tr-TR" dirty="0" smtClean="0">
                  <a:solidFill>
                    <a:schemeClr val="bg1">
                      <a:lumMod val="50000"/>
                    </a:schemeClr>
                  </a:solidFill>
                  <a:latin typeface="Calibri" panose="020F0502020204030204" pitchFamily="34" charset="0"/>
                </a:rPr>
                <a:t>M</a:t>
              </a:r>
              <a:endParaRPr lang="tr-TR" dirty="0">
                <a:solidFill>
                  <a:schemeClr val="bg1">
                    <a:lumMod val="50000"/>
                  </a:schemeClr>
                </a:solidFill>
                <a:latin typeface="Calibri" panose="020F0502020204030204" pitchFamily="34" charset="0"/>
              </a:endParaRPr>
            </a:p>
          </p:txBody>
        </p:sp>
        <p:sp>
          <p:nvSpPr>
            <p:cNvPr id="16" name="Metin kutusu 15"/>
            <p:cNvSpPr txBox="1"/>
            <p:nvPr/>
          </p:nvSpPr>
          <p:spPr>
            <a:xfrm>
              <a:off x="1075032" y="2836908"/>
              <a:ext cx="238179" cy="369332"/>
            </a:xfrm>
            <a:prstGeom prst="rect">
              <a:avLst/>
            </a:prstGeom>
            <a:noFill/>
          </p:spPr>
          <p:txBody>
            <a:bodyPr wrap="square" rtlCol="0">
              <a:spAutoFit/>
            </a:bodyPr>
            <a:lstStyle/>
            <a:p>
              <a:r>
                <a:rPr lang="tr-TR" dirty="0" smtClean="0">
                  <a:solidFill>
                    <a:schemeClr val="bg1">
                      <a:lumMod val="50000"/>
                    </a:schemeClr>
                  </a:solidFill>
                  <a:latin typeface="Calibri" panose="020F0502020204030204" pitchFamily="34" charset="0"/>
                </a:rPr>
                <a:t>N</a:t>
              </a:r>
              <a:endParaRPr lang="tr-TR" dirty="0">
                <a:solidFill>
                  <a:schemeClr val="bg1">
                    <a:lumMod val="50000"/>
                  </a:schemeClr>
                </a:solidFill>
                <a:latin typeface="Calibri" panose="020F0502020204030204" pitchFamily="34" charset="0"/>
              </a:endParaRPr>
            </a:p>
          </p:txBody>
        </p:sp>
      </p:grpSp>
    </p:spTree>
    <p:extLst>
      <p:ext uri="{BB962C8B-B14F-4D97-AF65-F5344CB8AC3E}">
        <p14:creationId xmlns:p14="http://schemas.microsoft.com/office/powerpoint/2010/main" val="347498875"/>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Event Tree </a:t>
            </a: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p>
          <a:p>
            <a:pPr algn="ct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Olay Ağacı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Analizi</a:t>
            </a: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2</a:t>
            </a:r>
            <a:endParaRPr lang="tr-TR" sz="9600" b="1" dirty="0">
              <a:solidFill>
                <a:srgbClr val="000000"/>
              </a:solidFill>
              <a:latin typeface="Cambria" pitchFamily="18" charset="0"/>
            </a:endParaRPr>
          </a:p>
        </p:txBody>
      </p:sp>
      <p:sp>
        <p:nvSpPr>
          <p:cNvPr id="2" name="Dikdörtgen 1"/>
          <p:cNvSpPr/>
          <p:nvPr/>
        </p:nvSpPr>
        <p:spPr>
          <a:xfrm>
            <a:off x="3541464" y="3756780"/>
            <a:ext cx="2080121" cy="1569660"/>
          </a:xfrm>
          <a:prstGeom prst="rect">
            <a:avLst/>
          </a:prstGeom>
        </p:spPr>
        <p:txBody>
          <a:bodyPr wrap="none">
            <a:spAutoFit/>
          </a:bodyPr>
          <a:lstStyle/>
          <a:p>
            <a:pPr marL="36000" algn="ctr"/>
            <a:r>
              <a:rPr lang="tr-TR" sz="9600" b="1" noProof="1" smtClean="0">
                <a:solidFill>
                  <a:srgbClr val="000000"/>
                </a:solidFill>
                <a:effectLst>
                  <a:outerShdw blurRad="38100" dist="38100" dir="2700000" algn="tl">
                    <a:srgbClr val="000000">
                      <a:alpha val="43137"/>
                    </a:srgbClr>
                  </a:outerShdw>
                </a:effectLst>
                <a:latin typeface="Calibri" pitchFamily="34" charset="0"/>
                <a:cs typeface="Calibri" pitchFamily="34" charset="0"/>
              </a:rPr>
              <a:t>ETA</a:t>
            </a:r>
            <a:endPar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789105324"/>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ETA (Olay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Ağacı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Analizi)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«Olay </a:t>
            </a:r>
            <a:r>
              <a:rPr lang="tr-TR" sz="2000" i="1" dirty="0">
                <a:solidFill>
                  <a:srgbClr val="000000"/>
                </a:solidFill>
                <a:latin typeface="Calibri" pitchFamily="34" charset="0"/>
                <a:cs typeface="Calibri" pitchFamily="34" charset="0"/>
              </a:rPr>
              <a:t>ağacı analizi </a:t>
            </a:r>
            <a:r>
              <a:rPr lang="tr-TR" sz="2000" b="1" i="1" dirty="0">
                <a:solidFill>
                  <a:srgbClr val="000000"/>
                </a:solidFill>
                <a:latin typeface="Calibri" pitchFamily="34" charset="0"/>
                <a:cs typeface="Calibri" pitchFamily="34" charset="0"/>
              </a:rPr>
              <a:t>başlangıçta nükleer endüstride </a:t>
            </a:r>
            <a:r>
              <a:rPr lang="tr-TR" sz="2000" i="1" dirty="0">
                <a:solidFill>
                  <a:srgbClr val="000000"/>
                </a:solidFill>
                <a:latin typeface="Calibri" pitchFamily="34" charset="0"/>
                <a:cs typeface="Calibri" pitchFamily="34" charset="0"/>
              </a:rPr>
              <a:t>daha çok uygulama görmüş ve nükleer enerji santrallerinde işletilebilme analizi olarak kullanılmıştır, daha </a:t>
            </a:r>
            <a:r>
              <a:rPr lang="tr-TR" sz="2000" b="1" i="1" dirty="0">
                <a:solidFill>
                  <a:srgbClr val="000000"/>
                </a:solidFill>
                <a:latin typeface="Calibri" pitchFamily="34" charset="0"/>
                <a:cs typeface="Calibri" pitchFamily="34" charset="0"/>
              </a:rPr>
              <a:t>sonra diğer sektörlerde de sıklıkla uygulanmaya </a:t>
            </a:r>
            <a:r>
              <a:rPr lang="tr-TR" sz="2000" i="1" dirty="0">
                <a:solidFill>
                  <a:srgbClr val="000000"/>
                </a:solidFill>
                <a:latin typeface="Calibri" pitchFamily="34" charset="0"/>
                <a:cs typeface="Calibri" pitchFamily="34" charset="0"/>
              </a:rPr>
              <a:t>başlanmıştır</a:t>
            </a:r>
            <a:r>
              <a:rPr lang="tr-TR" sz="2000"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Kazayı kaydetmede başlatıcı </a:t>
            </a:r>
            <a:r>
              <a:rPr lang="tr-TR" sz="2000" b="1" i="1" dirty="0">
                <a:solidFill>
                  <a:srgbClr val="C00000"/>
                </a:solidFill>
                <a:latin typeface="Calibri" pitchFamily="34" charset="0"/>
                <a:cs typeface="Calibri" pitchFamily="34" charset="0"/>
              </a:rPr>
              <a:t>zincirleme olaylar arasındaki ilişkileri inceleyen </a:t>
            </a:r>
            <a:r>
              <a:rPr lang="tr-TR" sz="2000" b="1" i="1" dirty="0">
                <a:solidFill>
                  <a:srgbClr val="000000"/>
                </a:solidFill>
                <a:latin typeface="Calibri" pitchFamily="34" charset="0"/>
                <a:cs typeface="Calibri" pitchFamily="34" charset="0"/>
              </a:rPr>
              <a:t>tehlike değerlendirme </a:t>
            </a:r>
            <a:r>
              <a:rPr lang="tr-TR" sz="2000" b="1" i="1" dirty="0" smtClean="0">
                <a:solidFill>
                  <a:srgbClr val="000000"/>
                </a:solidFill>
                <a:latin typeface="Calibri" pitchFamily="34" charset="0"/>
                <a:cs typeface="Calibri" pitchFamily="34" charset="0"/>
              </a:rPr>
              <a:t>tekniğidir. </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OLAY AĞACI RD METODU / RTA</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93341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132968716"/>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Tanımlar </a:t>
                      </a:r>
                    </a:p>
                    <a:p>
                      <a:pPr algn="ctr" fontAlgn="ct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(Tehlike, Risk, Olay, Kaza, …vb.  )</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Oval 9"/>
          <p:cNvSpPr>
            <a:spLocks noChangeArrowheads="1"/>
          </p:cNvSpPr>
          <p:nvPr/>
        </p:nvSpPr>
        <p:spPr bwMode="auto">
          <a:xfrm>
            <a:off x="577271" y="1427616"/>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3</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2586499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95251" y="2562506"/>
            <a:ext cx="8907138" cy="139807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fr-FR" sz="4400" b="1" noProof="1">
                <a:solidFill>
                  <a:srgbClr val="575757"/>
                </a:solidFill>
                <a:effectLst>
                  <a:innerShdw blurRad="63500" dist="50800" dir="8100000">
                    <a:prstClr val="black">
                      <a:alpha val="50000"/>
                    </a:prstClr>
                  </a:innerShdw>
                </a:effectLst>
                <a:latin typeface="Calibri" pitchFamily="34" charset="0"/>
                <a:cs typeface="Calibri" pitchFamily="34" charset="0"/>
              </a:rPr>
              <a:t>Cause-Consequence </a:t>
            </a:r>
            <a:r>
              <a:rPr lang="fr-F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Analysis</a:t>
            </a:r>
            <a:endParaRPr lang="fr-FR" sz="44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(Neden </a:t>
            </a: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 Sonuç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Analizi / Balık Kılçığı Diagramı)</a:t>
            </a:r>
            <a:endPar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p:nvPr/>
        </p:nvSpPr>
        <p:spPr>
          <a:xfrm>
            <a:off x="3792820" y="1006103"/>
            <a:ext cx="1512000" cy="1440000"/>
          </a:xfrm>
          <a:prstGeom prst="ellipse">
            <a:avLst/>
          </a:prstGeom>
          <a:noFill/>
          <a:ln w="539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rgbClr val="000000"/>
                </a:solidFill>
                <a:latin typeface="Cambria" pitchFamily="18" charset="0"/>
              </a:rPr>
              <a:t>3</a:t>
            </a:r>
            <a:endParaRPr lang="tr-TR" sz="9600" b="1" dirty="0">
              <a:solidFill>
                <a:srgbClr val="000000"/>
              </a:solidFill>
              <a:latin typeface="Cambria" pitchFamily="18" charset="0"/>
            </a:endParaRPr>
          </a:p>
        </p:txBody>
      </p:sp>
      <p:sp>
        <p:nvSpPr>
          <p:cNvPr id="2" name="Dikdörtgen 1"/>
          <p:cNvSpPr/>
          <p:nvPr/>
        </p:nvSpPr>
        <p:spPr>
          <a:xfrm>
            <a:off x="3445797" y="3756780"/>
            <a:ext cx="2271456" cy="1569660"/>
          </a:xfrm>
          <a:prstGeom prst="rect">
            <a:avLst/>
          </a:prstGeom>
        </p:spPr>
        <p:txBody>
          <a:bodyPr wrap="none">
            <a:spAutoFit/>
          </a:bodyPr>
          <a:lstStyle/>
          <a:p>
            <a:pPr marL="36000" algn="ctr"/>
            <a:r>
              <a:rPr lang="tr-TR" sz="9600" b="1" noProof="1">
                <a:solidFill>
                  <a:srgbClr val="000000"/>
                </a:solidFill>
                <a:effectLst>
                  <a:outerShdw blurRad="38100" dist="38100" dir="2700000" algn="tl">
                    <a:srgbClr val="000000">
                      <a:alpha val="43137"/>
                    </a:srgbClr>
                  </a:outerShdw>
                </a:effectLst>
                <a:latin typeface="Calibri" pitchFamily="34" charset="0"/>
                <a:cs typeface="Calibri" pitchFamily="34" charset="0"/>
              </a:rPr>
              <a:t>CCA</a:t>
            </a:r>
          </a:p>
        </p:txBody>
      </p:sp>
      <p:sp>
        <p:nvSpPr>
          <p:cNvPr id="8" name="Akış Çizelgesi: Belge 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85673665"/>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NEDEN - SONUÇ ANALİZİ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33200">
              <a:spcAft>
                <a:spcPts val="0"/>
              </a:spcAft>
              <a:buClr>
                <a:srgbClr val="292929"/>
              </a:buClr>
              <a:defRPr/>
            </a:pPr>
            <a:endParaRPr lang="tr-TR" sz="2000" i="1" dirty="0" smtClean="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«Neden-Sonuç Analizinde </a:t>
            </a:r>
            <a:r>
              <a:rPr lang="tr-TR" sz="2000" b="1" i="1" dirty="0" smtClean="0">
                <a:solidFill>
                  <a:srgbClr val="C00000"/>
                </a:solidFill>
                <a:latin typeface="Calibri" pitchFamily="34" charset="0"/>
                <a:cs typeface="Calibri" pitchFamily="34" charset="0"/>
              </a:rPr>
              <a:t>balık </a:t>
            </a:r>
            <a:r>
              <a:rPr lang="tr-TR" sz="2000" b="1" i="1" dirty="0">
                <a:solidFill>
                  <a:srgbClr val="C00000"/>
                </a:solidFill>
                <a:latin typeface="Calibri" pitchFamily="34" charset="0"/>
                <a:cs typeface="Calibri" pitchFamily="34" charset="0"/>
              </a:rPr>
              <a:t>kılçığı diyagramı </a:t>
            </a:r>
            <a:r>
              <a:rPr lang="tr-TR" sz="2000" b="1" i="1" dirty="0">
                <a:solidFill>
                  <a:srgbClr val="000000"/>
                </a:solidFill>
                <a:latin typeface="Calibri" pitchFamily="34" charset="0"/>
                <a:cs typeface="Calibri" pitchFamily="34" charset="0"/>
              </a:rPr>
              <a:t>olarak da bilinen risk değerlendirme </a:t>
            </a:r>
            <a:r>
              <a:rPr lang="tr-TR" sz="2000" b="1" i="1" dirty="0" smtClean="0">
                <a:solidFill>
                  <a:srgbClr val="000000"/>
                </a:solidFill>
                <a:latin typeface="Calibri" pitchFamily="34" charset="0"/>
                <a:cs typeface="Calibri" pitchFamily="34" charset="0"/>
              </a:rPr>
              <a:t>tekniği kullanır.»</a:t>
            </a:r>
          </a:p>
          <a:p>
            <a:pPr marL="133200" algn="ctr">
              <a:spcAft>
                <a:spcPts val="0"/>
              </a:spcAft>
              <a:buClr>
                <a:srgbClr val="292929"/>
              </a:buClr>
              <a:defRPr/>
            </a:pPr>
            <a:endParaRPr lang="tr-TR" sz="2000" b="1" i="1" dirty="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«Balık </a:t>
            </a:r>
            <a:r>
              <a:rPr lang="tr-TR" sz="2000" b="1" i="1" dirty="0">
                <a:solidFill>
                  <a:srgbClr val="000000"/>
                </a:solidFill>
                <a:latin typeface="Calibri" pitchFamily="34" charset="0"/>
                <a:cs typeface="Calibri" pitchFamily="34" charset="0"/>
              </a:rPr>
              <a:t>kılçığı diyagramı </a:t>
            </a:r>
            <a:r>
              <a:rPr lang="tr-TR" sz="2000" b="1" i="1" dirty="0" smtClean="0">
                <a:solidFill>
                  <a:srgbClr val="000000"/>
                </a:solidFill>
                <a:latin typeface="Calibri" pitchFamily="34" charset="0"/>
                <a:cs typeface="Calibri" pitchFamily="34" charset="0"/>
              </a:rPr>
              <a:t>üzerinde </a:t>
            </a:r>
            <a:r>
              <a:rPr lang="tr-TR" sz="2000" b="1" i="1" dirty="0">
                <a:solidFill>
                  <a:srgbClr val="000000"/>
                </a:solidFill>
                <a:latin typeface="Calibri" pitchFamily="34" charset="0"/>
                <a:cs typeface="Calibri" pitchFamily="34" charset="0"/>
              </a:rPr>
              <a:t>kök nedenlere doğru keşif sağlaması </a:t>
            </a:r>
            <a:r>
              <a:rPr lang="tr-TR" sz="2000" b="1" i="1" dirty="0" smtClean="0">
                <a:solidFill>
                  <a:srgbClr val="000000"/>
                </a:solidFill>
                <a:latin typeface="Calibri" pitchFamily="34" charset="0"/>
                <a:cs typeface="Calibri" pitchFamily="34" charset="0"/>
              </a:rPr>
              <a:t>açısından </a:t>
            </a:r>
            <a:r>
              <a:rPr lang="tr-TR" sz="2000" b="1" i="1" dirty="0" smtClean="0">
                <a:solidFill>
                  <a:srgbClr val="C00000"/>
                </a:solidFill>
                <a:latin typeface="Calibri" pitchFamily="34" charset="0"/>
                <a:cs typeface="Calibri" pitchFamily="34" charset="0"/>
              </a:rPr>
              <a:t>Hata Ağacı Analizine </a:t>
            </a:r>
            <a:r>
              <a:rPr lang="tr-TR" sz="2000" b="1" i="1" dirty="0" smtClean="0">
                <a:solidFill>
                  <a:srgbClr val="000000"/>
                </a:solidFill>
                <a:latin typeface="Calibri" pitchFamily="34" charset="0"/>
                <a:cs typeface="Calibri" pitchFamily="34" charset="0"/>
              </a:rPr>
              <a:t>benzer.» </a:t>
            </a:r>
            <a:endParaRPr lang="tr-TR" sz="2000" b="1" i="1" dirty="0">
              <a:solidFill>
                <a:srgbClr val="000000"/>
              </a:solidFill>
              <a:latin typeface="Calibri" pitchFamily="34" charset="0"/>
              <a:cs typeface="Calibri" pitchFamily="34" charset="0"/>
            </a:endParaRPr>
          </a:p>
          <a:p>
            <a:pPr marL="133200"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133200"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tr-TR" sz="2000" b="1" i="1" dirty="0" smtClean="0">
                <a:solidFill>
                  <a:srgbClr val="C00000"/>
                </a:solidFill>
                <a:latin typeface="Calibri" pitchFamily="34" charset="0"/>
                <a:cs typeface="Calibri" pitchFamily="34" charset="0"/>
              </a:rPr>
              <a:t>Hata </a:t>
            </a:r>
            <a:r>
              <a:rPr lang="tr-TR" sz="2000" b="1" i="1" dirty="0">
                <a:solidFill>
                  <a:srgbClr val="C00000"/>
                </a:solidFill>
                <a:latin typeface="Calibri" pitchFamily="34" charset="0"/>
                <a:cs typeface="Calibri" pitchFamily="34" charset="0"/>
              </a:rPr>
              <a:t>ağacı analizi ve olay ağacı analizi yöntemlerini birlikte kullanan</a:t>
            </a:r>
            <a:r>
              <a:rPr lang="tr-TR" sz="2000" b="1" i="1" dirty="0">
                <a:solidFill>
                  <a:srgbClr val="000000"/>
                </a:solidFill>
                <a:latin typeface="Calibri" pitchFamily="34" charset="0"/>
                <a:cs typeface="Calibri" pitchFamily="34" charset="0"/>
              </a:rPr>
              <a:t> tehlike değerlendirme </a:t>
            </a:r>
            <a:r>
              <a:rPr lang="tr-TR" sz="2000" b="1" i="1" dirty="0" smtClean="0">
                <a:solidFill>
                  <a:srgbClr val="000000"/>
                </a:solidFill>
                <a:latin typeface="Calibri" pitchFamily="34" charset="0"/>
                <a:cs typeface="Calibri" pitchFamily="34" charset="0"/>
              </a:rPr>
              <a:t>tekniğidir.»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56431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066234410"/>
              </p:ext>
            </p:extLst>
          </p:nvPr>
        </p:nvGraphicFramePr>
        <p:xfrm>
          <a:off x="184170" y="873581"/>
          <a:ext cx="8769330" cy="5422444"/>
        </p:xfrm>
        <a:graphic>
          <a:graphicData uri="http://schemas.openxmlformats.org/drawingml/2006/table">
            <a:tbl>
              <a:tblPr firstRow="1" firstCol="1" bandRow="1"/>
              <a:tblGrid>
                <a:gridCol w="1911330"/>
                <a:gridCol w="1647825"/>
                <a:gridCol w="5210175"/>
              </a:tblGrid>
              <a:tr h="474674">
                <a:tc gridSpan="2">
                  <a:txBody>
                    <a:bodyPr/>
                    <a:lstStyle/>
                    <a:p>
                      <a:pPr algn="ctr">
                        <a:spcAft>
                          <a:spcPts val="0"/>
                        </a:spcAft>
                      </a:pPr>
                      <a:r>
                        <a:rPr lang="tr-TR" sz="2000" i="1" dirty="0" smtClean="0">
                          <a:solidFill>
                            <a:schemeClr val="bg1"/>
                          </a:solidFill>
                          <a:effectLst/>
                          <a:latin typeface="Cambria" pitchFamily="18" charset="0"/>
                        </a:rPr>
                        <a:t> Neden-Sonuç</a:t>
                      </a:r>
                      <a:r>
                        <a:rPr lang="tr-TR" sz="2000" i="1" baseline="0" dirty="0" smtClean="0">
                          <a:solidFill>
                            <a:schemeClr val="bg1"/>
                          </a:solidFill>
                          <a:effectLst/>
                          <a:latin typeface="Cambria" pitchFamily="18" charset="0"/>
                        </a:rPr>
                        <a:t> Analizi / </a:t>
                      </a:r>
                      <a:r>
                        <a:rPr lang="tr-TR" sz="2000" i="1" dirty="0" smtClean="0">
                          <a:solidFill>
                            <a:schemeClr val="bg1"/>
                          </a:solidFill>
                          <a:effectLst/>
                          <a:latin typeface="Cambria" pitchFamily="18" charset="0"/>
                        </a:rPr>
                        <a:t>Olaylar</a:t>
                      </a:r>
                      <a:endParaRPr lang="tr-TR" sz="2000" i="1" dirty="0">
                        <a:solidFill>
                          <a:schemeClr val="bg1"/>
                        </a:solidFill>
                        <a:effectLst/>
                        <a:latin typeface="Cambria" pitchFamily="18"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hMerge="1">
                  <a:txBody>
                    <a:bodyPr/>
                    <a:lstStyle/>
                    <a:p>
                      <a:pPr algn="ctr">
                        <a:spcAft>
                          <a:spcPts val="0"/>
                        </a:spcAft>
                      </a:pP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2000" i="1" dirty="0" smtClean="0">
                          <a:solidFill>
                            <a:schemeClr val="bg1"/>
                          </a:solidFill>
                          <a:effectLst/>
                          <a:latin typeface="Cambria" pitchFamily="18" charset="0"/>
                          <a:ea typeface="Times New Roman"/>
                          <a:cs typeface="Times New Roman"/>
                        </a:rPr>
                        <a:t>Anlamı</a:t>
                      </a:r>
                      <a:endParaRPr lang="tr-TR" sz="2000"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989554">
                <a:tc>
                  <a:txBody>
                    <a:bodyPr/>
                    <a:lstStyle/>
                    <a:p>
                      <a:pPr algn="just">
                        <a:spcAft>
                          <a:spcPts val="0"/>
                        </a:spcAft>
                      </a:pPr>
                      <a:endParaRPr lang="tr-TR" sz="1400" b="0" i="1" dirty="0" smtClean="0">
                        <a:effectLst/>
                        <a:latin typeface="Calibri" pitchFamily="34" charset="0"/>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cs typeface="Calibri" pitchFamily="34" charset="0"/>
                        </a:rPr>
                        <a:t>DAİRE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Esas olay (yaprak başlatan olay). Bu sembol birincil</a:t>
                      </a:r>
                      <a:r>
                        <a:rPr lang="tr-TR" sz="1600" b="0" i="1" baseline="0" dirty="0" smtClean="0">
                          <a:effectLst/>
                          <a:latin typeface="Calibri" pitchFamily="34" charset="0"/>
                          <a:cs typeface="Calibri" pitchFamily="34" charset="0"/>
                        </a:rPr>
                        <a:t> durumdaki problem için kullanılır. Daha ileri bir gelişimi gerektirmeyen, işleme gerek duyulmayan temel bir olaydır.</a:t>
                      </a:r>
                      <a:endParaRPr lang="tr-TR" sz="1600" b="0" i="1" dirty="0" smtClean="0">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VEYA KAPISI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Sembol altındaki bir veya birden fazla girdi olaydan en az herhangi birinin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VE KAPISI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Sadece sembol altındaki tüm girdi olayların gerçekleşmesi durumunda yukarıda yer alan olayın ortaya çıkması gerçekleşir.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1" i="0" dirty="0" smtClean="0">
                          <a:effectLst/>
                          <a:latin typeface="Calibri" pitchFamily="34" charset="0"/>
                          <a:ea typeface="Times New Roman"/>
                          <a:cs typeface="Calibri" pitchFamily="34" charset="0"/>
                        </a:rPr>
                        <a:t>SONUÇ TANIMLAYICI</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cs typeface="Calibri" pitchFamily="34" charset="0"/>
                        </a:rPr>
                        <a:t>Hata seviyesini belirten son olay veya koşul.</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89554">
                <a:tc>
                  <a:txBody>
                    <a:bodyPr/>
                    <a:lstStyle/>
                    <a:p>
                      <a:pPr algn="just">
                        <a:spcAft>
                          <a:spcPts val="0"/>
                        </a:spcAft>
                      </a:pPr>
                      <a:endParaRPr lang="tr-TR" sz="14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1" i="0" dirty="0" smtClean="0">
                          <a:effectLst/>
                          <a:latin typeface="Calibri" pitchFamily="34" charset="0"/>
                          <a:ea typeface="Times New Roman"/>
                          <a:cs typeface="Calibri" pitchFamily="34" charset="0"/>
                        </a:rPr>
                        <a:t>DALLANDIRMA OPERATÖRÜ</a:t>
                      </a:r>
                      <a:endParaRPr lang="tr-TR" sz="1600" b="1" i="0"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Eğer koşullar uygun ise çıktı «</a:t>
                      </a:r>
                      <a:r>
                        <a:rPr lang="tr-TR" sz="1600" b="1" i="1" dirty="0" err="1" smtClean="0">
                          <a:effectLst/>
                          <a:latin typeface="Calibri" pitchFamily="34" charset="0"/>
                          <a:cs typeface="Calibri" pitchFamily="34" charset="0"/>
                        </a:rPr>
                        <a:t>Evet’</a:t>
                      </a:r>
                      <a:r>
                        <a:rPr lang="tr-TR" sz="1600" b="0" i="1" dirty="0" err="1" smtClean="0">
                          <a:effectLst/>
                          <a:latin typeface="Calibri" pitchFamily="34" charset="0"/>
                          <a:cs typeface="Calibri" pitchFamily="34" charset="0"/>
                        </a:rPr>
                        <a:t>tir</a:t>
                      </a:r>
                      <a:r>
                        <a:rPr lang="tr-TR" sz="1600" b="0" i="1" dirty="0" smtClean="0">
                          <a:effectLst/>
                          <a:latin typeface="Calibri" pitchFamily="34" charset="0"/>
                          <a:cs typeface="Calibri" pitchFamily="34" charset="0"/>
                        </a:rPr>
                        <a:t>»,</a:t>
                      </a:r>
                      <a:r>
                        <a:rPr lang="tr-TR" sz="1600" b="0" i="1" baseline="0" dirty="0" smtClean="0">
                          <a:effectLst/>
                          <a:latin typeface="Calibri" pitchFamily="34" charset="0"/>
                          <a:cs typeface="Calibri" pitchFamily="34" charset="0"/>
                        </a:rPr>
                        <a:t> eğer koşullar uygun değilse çıktı «</a:t>
                      </a:r>
                      <a:r>
                        <a:rPr lang="tr-TR" sz="1600" b="1" i="1" baseline="0" dirty="0" smtClean="0">
                          <a:effectLst/>
                          <a:latin typeface="Calibri" pitchFamily="34" charset="0"/>
                          <a:cs typeface="Calibri" pitchFamily="34" charset="0"/>
                        </a:rPr>
                        <a:t>Hayır</a:t>
                      </a:r>
                      <a:r>
                        <a:rPr lang="tr-TR" sz="1600" b="0" i="1" baseline="0" dirty="0" smtClean="0">
                          <a:effectLst/>
                          <a:latin typeface="Calibri" pitchFamily="34" charset="0"/>
                          <a:cs typeface="Calibri" pitchFamily="34" charset="0"/>
                        </a:rPr>
                        <a:t>’dır». Dallandırma operatörüne kusur ve başarı ifadelerinden her ikisi de yazılabilir. P</a:t>
                      </a:r>
                      <a:r>
                        <a:rPr lang="tr-TR" sz="800" b="0" i="1" baseline="0" dirty="0" smtClean="0">
                          <a:effectLst/>
                          <a:latin typeface="Calibri" pitchFamily="34" charset="0"/>
                          <a:cs typeface="Calibri" pitchFamily="34" charset="0"/>
                        </a:rPr>
                        <a:t>Y</a:t>
                      </a:r>
                      <a:r>
                        <a:rPr lang="tr-TR" sz="1600" b="0" i="1" baseline="0" dirty="0" smtClean="0">
                          <a:effectLst/>
                          <a:latin typeface="Calibri" pitchFamily="34" charset="0"/>
                          <a:cs typeface="Calibri" pitchFamily="34" charset="0"/>
                        </a:rPr>
                        <a:t>+P</a:t>
                      </a:r>
                      <a:r>
                        <a:rPr lang="tr-TR" sz="800" b="0" i="1" baseline="0" dirty="0" smtClean="0">
                          <a:effectLst/>
                          <a:latin typeface="Calibri" pitchFamily="34" charset="0"/>
                          <a:cs typeface="Calibri" pitchFamily="34" charset="0"/>
                        </a:rPr>
                        <a:t>N</a:t>
                      </a:r>
                      <a:r>
                        <a:rPr lang="tr-TR" sz="1600" b="0" i="1" baseline="0" dirty="0" smtClean="0">
                          <a:effectLst/>
                          <a:latin typeface="Calibri" pitchFamily="34" charset="0"/>
                          <a:cs typeface="Calibri" pitchFamily="34" charset="0"/>
                        </a:rPr>
                        <a:t>=1</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PROSES AKIM ŞEMASI SEMBOLLER</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 name="Oval 2"/>
          <p:cNvSpPr/>
          <p:nvPr/>
        </p:nvSpPr>
        <p:spPr>
          <a:xfrm>
            <a:off x="723900" y="1428750"/>
            <a:ext cx="790575" cy="792000"/>
          </a:xfrm>
          <a:prstGeom prst="ellips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2" name="Akış Çizelgesi: Gecikme 11"/>
          <p:cNvSpPr/>
          <p:nvPr/>
        </p:nvSpPr>
        <p:spPr>
          <a:xfrm rot="16200000">
            <a:off x="735805" y="3482172"/>
            <a:ext cx="766763" cy="567525"/>
          </a:xfrm>
          <a:prstGeom prst="flowChartDelay">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sp>
        <p:nvSpPr>
          <p:cNvPr id="17" name="Akış Çizelgesi: Hazırlık 16"/>
          <p:cNvSpPr/>
          <p:nvPr/>
        </p:nvSpPr>
        <p:spPr>
          <a:xfrm>
            <a:off x="590072" y="4610100"/>
            <a:ext cx="1095375" cy="523875"/>
          </a:xfrm>
          <a:prstGeom prst="flowChartPreparation">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grpSp>
        <p:nvGrpSpPr>
          <p:cNvPr id="24" name="Grup 23"/>
          <p:cNvGrpSpPr/>
          <p:nvPr/>
        </p:nvGrpSpPr>
        <p:grpSpPr>
          <a:xfrm>
            <a:off x="523397" y="5505450"/>
            <a:ext cx="1238728" cy="614363"/>
            <a:chOff x="590072" y="5448300"/>
            <a:chExt cx="1238728" cy="614363"/>
          </a:xfrm>
        </p:grpSpPr>
        <p:sp>
          <p:nvSpPr>
            <p:cNvPr id="18" name="Dikdörtgen 17"/>
            <p:cNvSpPr/>
            <p:nvPr/>
          </p:nvSpPr>
          <p:spPr>
            <a:xfrm>
              <a:off x="590072" y="5448300"/>
              <a:ext cx="1238728" cy="581025"/>
            </a:xfrm>
            <a:prstGeom prst="rect">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FFFF"/>
                </a:solidFill>
              </a:endParaRPr>
            </a:p>
          </p:txBody>
        </p:sp>
        <p:cxnSp>
          <p:nvCxnSpPr>
            <p:cNvPr id="20" name="Düz Bağlayıcı 19"/>
            <p:cNvCxnSpPr>
              <a:stCxn id="18" idx="1"/>
              <a:endCxn id="18" idx="3"/>
            </p:cNvCxnSpPr>
            <p:nvPr/>
          </p:nvCxnSpPr>
          <p:spPr>
            <a:xfrm>
              <a:off x="590072" y="5738813"/>
              <a:ext cx="1238728" cy="0"/>
            </a:xfrm>
            <a:prstGeom prst="lin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cxnSp>
        <p:cxnSp>
          <p:nvCxnSpPr>
            <p:cNvPr id="22" name="Düz Bağlayıcı 21"/>
            <p:cNvCxnSpPr>
              <a:stCxn id="18" idx="0"/>
            </p:cNvCxnSpPr>
            <p:nvPr/>
          </p:nvCxnSpPr>
          <p:spPr>
            <a:xfrm>
              <a:off x="1209436" y="5448300"/>
              <a:ext cx="0" cy="290513"/>
            </a:xfrm>
            <a:prstGeom prst="line">
              <a:avLst/>
            </a:prstGeom>
            <a:solidFill>
              <a:schemeClr val="bg1">
                <a:lumMod val="95000"/>
              </a:schemeClr>
            </a:solidFill>
            <a:ln>
              <a:solidFill>
                <a:schemeClr val="bg1">
                  <a:lumMod val="50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3" name="Metin kutusu 22"/>
            <p:cNvSpPr txBox="1"/>
            <p:nvPr/>
          </p:nvSpPr>
          <p:spPr>
            <a:xfrm>
              <a:off x="700086" y="5450085"/>
              <a:ext cx="419100" cy="307777"/>
            </a:xfrm>
            <a:prstGeom prst="rect">
              <a:avLst/>
            </a:prstGeom>
            <a:noFill/>
          </p:spPr>
          <p:txBody>
            <a:bodyPr wrap="square" rtlCol="0">
              <a:spAutoFit/>
            </a:bodyPr>
            <a:lstStyle/>
            <a:p>
              <a:pPr algn="ctr"/>
              <a:r>
                <a:rPr lang="tr-TR" sz="1400" b="1" dirty="0" smtClean="0">
                  <a:solidFill>
                    <a:srgbClr val="000000"/>
                  </a:solidFill>
                  <a:latin typeface="Calibri" pitchFamily="34" charset="0"/>
                  <a:cs typeface="Calibri" pitchFamily="34" charset="0"/>
                </a:rPr>
                <a:t>H</a:t>
              </a:r>
              <a:endParaRPr lang="tr-TR" sz="1400" b="1" dirty="0">
                <a:solidFill>
                  <a:srgbClr val="000000"/>
                </a:solidFill>
                <a:latin typeface="Calibri" pitchFamily="34" charset="0"/>
                <a:cs typeface="Calibri" pitchFamily="34" charset="0"/>
              </a:endParaRPr>
            </a:p>
          </p:txBody>
        </p:sp>
        <p:sp>
          <p:nvSpPr>
            <p:cNvPr id="27" name="Metin kutusu 26"/>
            <p:cNvSpPr txBox="1"/>
            <p:nvPr/>
          </p:nvSpPr>
          <p:spPr>
            <a:xfrm>
              <a:off x="1304925" y="5450085"/>
              <a:ext cx="419100" cy="307777"/>
            </a:xfrm>
            <a:prstGeom prst="rect">
              <a:avLst/>
            </a:prstGeom>
            <a:noFill/>
          </p:spPr>
          <p:txBody>
            <a:bodyPr wrap="square" rtlCol="0">
              <a:spAutoFit/>
            </a:bodyPr>
            <a:lstStyle/>
            <a:p>
              <a:pPr algn="ctr"/>
              <a:r>
                <a:rPr lang="tr-TR" sz="1400" b="1" dirty="0">
                  <a:solidFill>
                    <a:srgbClr val="000000"/>
                  </a:solidFill>
                  <a:latin typeface="Calibri" pitchFamily="34" charset="0"/>
                  <a:cs typeface="Calibri" pitchFamily="34" charset="0"/>
                </a:rPr>
                <a:t>E</a:t>
              </a:r>
            </a:p>
          </p:txBody>
        </p:sp>
        <p:sp>
          <p:nvSpPr>
            <p:cNvPr id="28" name="Metin kutusu 27"/>
            <p:cNvSpPr txBox="1"/>
            <p:nvPr/>
          </p:nvSpPr>
          <p:spPr>
            <a:xfrm>
              <a:off x="793348" y="5754886"/>
              <a:ext cx="844951" cy="307777"/>
            </a:xfrm>
            <a:prstGeom prst="rect">
              <a:avLst/>
            </a:prstGeom>
            <a:noFill/>
          </p:spPr>
          <p:txBody>
            <a:bodyPr wrap="square" rtlCol="0">
              <a:spAutoFit/>
            </a:bodyPr>
            <a:lstStyle/>
            <a:p>
              <a:pPr algn="ctr"/>
              <a:r>
                <a:rPr lang="tr-TR" sz="1400" b="1" dirty="0" smtClean="0">
                  <a:solidFill>
                    <a:srgbClr val="000000"/>
                  </a:solidFill>
                  <a:latin typeface="Calibri" pitchFamily="34" charset="0"/>
                  <a:cs typeface="Calibri" pitchFamily="34" charset="0"/>
                </a:rPr>
                <a:t>OLAY</a:t>
              </a:r>
              <a:endParaRPr lang="tr-TR" sz="1400" b="1" dirty="0">
                <a:solidFill>
                  <a:srgbClr val="000000"/>
                </a:solidFill>
                <a:latin typeface="Calibri" pitchFamily="34" charset="0"/>
                <a:cs typeface="Calibri" pitchFamily="34" charset="0"/>
              </a:endParaRPr>
            </a:p>
          </p:txBody>
        </p:sp>
      </p:grpSp>
      <p:grpSp>
        <p:nvGrpSpPr>
          <p:cNvPr id="19" name="Grup 18"/>
          <p:cNvGrpSpPr/>
          <p:nvPr/>
        </p:nvGrpSpPr>
        <p:grpSpPr>
          <a:xfrm>
            <a:off x="485297" y="2428875"/>
            <a:ext cx="1305403" cy="783202"/>
            <a:chOff x="1999418" y="728165"/>
            <a:chExt cx="1656000" cy="983457"/>
          </a:xfrm>
        </p:grpSpPr>
        <p:pic>
          <p:nvPicPr>
            <p:cNvPr id="21" name="Picture 5" descr="C:\Users\Ahmet Yiğitap\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9418" y="1432760"/>
              <a:ext cx="1656000" cy="27520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up 24"/>
            <p:cNvGrpSpPr/>
            <p:nvPr/>
          </p:nvGrpSpPr>
          <p:grpSpPr>
            <a:xfrm>
              <a:off x="2308989" y="728165"/>
              <a:ext cx="1032263" cy="983457"/>
              <a:chOff x="2308989" y="728165"/>
              <a:chExt cx="1032263" cy="983457"/>
            </a:xfrm>
          </p:grpSpPr>
          <p:cxnSp>
            <p:nvCxnSpPr>
              <p:cNvPr id="26" name="Düz Bağlayıcı 25"/>
              <p:cNvCxnSpPr/>
              <p:nvPr/>
            </p:nvCxnSpPr>
            <p:spPr>
              <a:xfrm flipH="1">
                <a:off x="2308989" y="728165"/>
                <a:ext cx="514782" cy="983457"/>
              </a:xfrm>
              <a:prstGeom prst="line">
                <a:avLst/>
              </a:prstGeom>
              <a:noFill/>
              <a:ln w="31750" cap="flat" cmpd="sng" algn="ctr">
                <a:solidFill>
                  <a:sysClr val="window" lastClr="FFFFFF">
                    <a:lumMod val="50000"/>
                  </a:sysClr>
                </a:solidFill>
                <a:prstDash val="solid"/>
              </a:ln>
              <a:effectLst/>
            </p:spPr>
          </p:cxnSp>
          <p:cxnSp>
            <p:nvCxnSpPr>
              <p:cNvPr id="29" name="Düz Bağlayıcı 28"/>
              <p:cNvCxnSpPr/>
              <p:nvPr/>
            </p:nvCxnSpPr>
            <p:spPr>
              <a:xfrm>
                <a:off x="2807421" y="730866"/>
                <a:ext cx="533831" cy="973932"/>
              </a:xfrm>
              <a:prstGeom prst="line">
                <a:avLst/>
              </a:prstGeom>
              <a:noFill/>
              <a:ln w="31750" cap="flat" cmpd="sng" algn="ctr">
                <a:solidFill>
                  <a:sysClr val="window" lastClr="FFFFFF">
                    <a:lumMod val="50000"/>
                  </a:sysClr>
                </a:solidFill>
                <a:prstDash val="solid"/>
              </a:ln>
              <a:effectLst/>
            </p:spPr>
          </p:cxnSp>
        </p:grpSp>
      </p:grpSp>
      <p:sp>
        <p:nvSpPr>
          <p:cNvPr id="3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39060746"/>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4" name="Rechteck 4"/>
          <p:cNvSpPr>
            <a:spLocks noChangeArrowheads="1"/>
          </p:cNvSpPr>
          <p:nvPr/>
        </p:nvSpPr>
        <p:spPr bwMode="auto">
          <a:xfrm>
            <a:off x="33776" y="2974107"/>
            <a:ext cx="9088958"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5" name="Picture 5"/>
          <p:cNvPicPr>
            <a:picLocks noChangeAspect="1" noChangeArrowheads="1"/>
          </p:cNvPicPr>
          <p:nvPr/>
        </p:nvPicPr>
        <p:blipFill>
          <a:blip r:embed="rId3" cstate="print"/>
          <a:srcRect/>
          <a:stretch>
            <a:fillRect/>
          </a:stretch>
        </p:blipFill>
        <p:spPr bwMode="auto">
          <a:xfrm>
            <a:off x="2854842" y="1164313"/>
            <a:ext cx="3290888" cy="2465217"/>
          </a:xfrm>
          <a:prstGeom prst="rect">
            <a:avLst/>
          </a:prstGeom>
          <a:ln>
            <a:noFill/>
          </a:ln>
          <a:effectLst>
            <a:softEdge rad="112500"/>
          </a:effectLst>
        </p:spPr>
      </p:pic>
      <p:sp>
        <p:nvSpPr>
          <p:cNvPr id="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4266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SORU</a:t>
            </a:r>
            <a:endParaRPr lang="de-DE"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b="1" i="1" dirty="0" smtClean="0">
              <a:latin typeface="Calibri" pitchFamily="34" charset="0"/>
              <a:cs typeface="Calibri" pitchFamily="34" charset="0"/>
            </a:endParaRPr>
          </a:p>
          <a:p>
            <a:pPr algn="ctr">
              <a:spcAft>
                <a:spcPts val="0"/>
              </a:spcAft>
              <a:buClr>
                <a:srgbClr val="292929"/>
              </a:buClr>
              <a:defRPr/>
            </a:pPr>
            <a:r>
              <a:rPr lang="tr-TR" sz="2400" b="1" i="1" dirty="0" smtClean="0">
                <a:solidFill>
                  <a:srgbClr val="C00000"/>
                </a:solidFill>
                <a:latin typeface="Calibri" pitchFamily="34" charset="0"/>
                <a:cs typeface="Calibri" pitchFamily="34" charset="0"/>
              </a:rPr>
              <a:t>Tehlike nedir?    </a:t>
            </a:r>
            <a:r>
              <a:rPr lang="tr-TR" sz="2400" b="1" i="1" dirty="0" smtClean="0">
                <a:latin typeface="Calibri" pitchFamily="34" charset="0"/>
                <a:cs typeface="Calibri" pitchFamily="34" charset="0"/>
              </a:rPr>
              <a:t>Risk nedir?</a:t>
            </a:r>
          </a:p>
          <a:p>
            <a:pPr algn="ctr">
              <a:spcAft>
                <a:spcPts val="0"/>
              </a:spcAft>
              <a:buClr>
                <a:srgbClr val="292929"/>
              </a:buClr>
              <a:defRPr/>
            </a:pPr>
            <a:endParaRPr lang="tr-TR" sz="1200" b="1" i="1" dirty="0" smtClean="0">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p>
          <a:p>
            <a:pPr algn="ctr">
              <a:spcAft>
                <a:spcPts val="0"/>
              </a:spcAft>
              <a:buClr>
                <a:srgbClr val="292929"/>
              </a:buClr>
              <a:defRPr/>
            </a:pPr>
            <a:endParaRPr lang="tr-TR" sz="2000" i="1" dirty="0" smtClean="0">
              <a:latin typeface="Calibri" pitchFamily="34" charset="0"/>
              <a:cs typeface="Calibri" pitchFamily="34" charset="0"/>
            </a:endParaRP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 name="Dikdörtgen 1"/>
          <p:cNvSpPr/>
          <p:nvPr/>
        </p:nvSpPr>
        <p:spPr>
          <a:xfrm>
            <a:off x="2809875" y="3854850"/>
            <a:ext cx="5800725" cy="707886"/>
          </a:xfrm>
          <a:prstGeom prst="rect">
            <a:avLst/>
          </a:prstGeom>
        </p:spPr>
        <p:txBody>
          <a:bodyPr wrap="square">
            <a:spAutoFit/>
          </a:bodyPr>
          <a:lstStyle/>
          <a:p>
            <a:pPr algn="ctr"/>
            <a:r>
              <a:rPr lang="tr-TR" sz="2000" b="1" i="1" dirty="0">
                <a:latin typeface="Calibri" pitchFamily="34" charset="0"/>
                <a:cs typeface="Calibri" pitchFamily="34" charset="0"/>
              </a:rPr>
              <a:t>‘‘Bir kimyasal maddenin yapısal özelliği nedeni ile zarar verme durumu</a:t>
            </a:r>
            <a:r>
              <a:rPr lang="tr-TR" sz="2000" b="1" i="1" dirty="0" smtClean="0">
                <a:latin typeface="Calibri" pitchFamily="34" charset="0"/>
                <a:cs typeface="Calibri" pitchFamily="34" charset="0"/>
              </a:rPr>
              <a:t>’’</a:t>
            </a:r>
            <a:endParaRPr lang="tr-TR" sz="2000" b="1" i="1" dirty="0">
              <a:latin typeface="Calibri" pitchFamily="34" charset="0"/>
              <a:cs typeface="Calibri" pitchFamily="34" charset="0"/>
            </a:endParaRPr>
          </a:p>
        </p:txBody>
      </p:sp>
      <p:sp>
        <p:nvSpPr>
          <p:cNvPr id="19" name="Dikdörtgen 18"/>
          <p:cNvSpPr/>
          <p:nvPr/>
        </p:nvSpPr>
        <p:spPr>
          <a:xfrm>
            <a:off x="2828924" y="4578750"/>
            <a:ext cx="5800725" cy="400110"/>
          </a:xfrm>
          <a:prstGeom prst="rect">
            <a:avLst/>
          </a:prstGeom>
        </p:spPr>
        <p:txBody>
          <a:bodyPr wrap="square">
            <a:spAutoFit/>
          </a:bodyPr>
          <a:lstStyle/>
          <a:p>
            <a:pPr algn="ctr"/>
            <a:r>
              <a:rPr lang="tr-TR" sz="2000" b="1" i="1" dirty="0">
                <a:latin typeface="Calibri" pitchFamily="34" charset="0"/>
                <a:cs typeface="Calibri" pitchFamily="34" charset="0"/>
              </a:rPr>
              <a:t>‘‘Zararlı sonuç oluşma </a:t>
            </a:r>
            <a:r>
              <a:rPr lang="tr-TR" sz="2000" b="1" i="1" dirty="0" smtClean="0">
                <a:latin typeface="Calibri" pitchFamily="34" charset="0"/>
                <a:cs typeface="Calibri" pitchFamily="34" charset="0"/>
              </a:rPr>
              <a:t>ihtimali’’</a:t>
            </a:r>
            <a:endParaRPr lang="tr-TR" sz="2000" b="1" i="1" dirty="0">
              <a:latin typeface="Calibri" pitchFamily="34" charset="0"/>
              <a:cs typeface="Calibri" pitchFamily="34" charset="0"/>
            </a:endParaRPr>
          </a:p>
        </p:txBody>
      </p:sp>
      <p:sp>
        <p:nvSpPr>
          <p:cNvPr id="20" name="Dikdörtgen 19"/>
          <p:cNvSpPr/>
          <p:nvPr/>
        </p:nvSpPr>
        <p:spPr>
          <a:xfrm>
            <a:off x="2828924" y="4988325"/>
            <a:ext cx="5800725" cy="400110"/>
          </a:xfrm>
          <a:prstGeom prst="rect">
            <a:avLst/>
          </a:prstGeom>
        </p:spPr>
        <p:txBody>
          <a:bodyPr wrap="square">
            <a:spAutoFit/>
          </a:bodyPr>
          <a:lstStyle/>
          <a:p>
            <a:pPr algn="ctr"/>
            <a:r>
              <a:rPr lang="tr-TR" sz="2000" b="1" i="1" dirty="0">
                <a:latin typeface="Calibri" pitchFamily="34" charset="0"/>
                <a:cs typeface="Calibri" pitchFamily="34" charset="0"/>
              </a:rPr>
              <a:t>‘‘Zararlı </a:t>
            </a:r>
            <a:r>
              <a:rPr lang="tr-TR" sz="2000" b="1" i="1" dirty="0" smtClean="0">
                <a:latin typeface="Calibri" pitchFamily="34" charset="0"/>
                <a:cs typeface="Calibri" pitchFamily="34" charset="0"/>
              </a:rPr>
              <a:t>sonucun zarar verme derecesi’’</a:t>
            </a:r>
            <a:endParaRPr lang="tr-TR" sz="2000" b="1" i="1" dirty="0">
              <a:latin typeface="Calibri" pitchFamily="34" charset="0"/>
              <a:cs typeface="Calibri" pitchFamily="34" charset="0"/>
            </a:endParaRPr>
          </a:p>
        </p:txBody>
      </p:sp>
      <p:sp>
        <p:nvSpPr>
          <p:cNvPr id="21" name="Dikdörtgen 20"/>
          <p:cNvSpPr/>
          <p:nvPr/>
        </p:nvSpPr>
        <p:spPr>
          <a:xfrm>
            <a:off x="2828924" y="3416640"/>
            <a:ext cx="5800725" cy="400110"/>
          </a:xfrm>
          <a:prstGeom prst="rect">
            <a:avLst/>
          </a:prstGeom>
        </p:spPr>
        <p:txBody>
          <a:bodyPr wrap="square">
            <a:spAutoFit/>
          </a:bodyPr>
          <a:lstStyle/>
          <a:p>
            <a:pPr algn="ctr"/>
            <a:r>
              <a:rPr lang="tr-TR" sz="2000" b="1" i="1" dirty="0" smtClean="0">
                <a:latin typeface="Calibri" pitchFamily="34" charset="0"/>
                <a:cs typeface="Calibri" pitchFamily="34" charset="0"/>
              </a:rPr>
              <a:t>‘‘İnsanların hastalanmasına neden olan durum’’</a:t>
            </a:r>
            <a:endParaRPr lang="tr-TR" sz="2000" b="1" i="1" dirty="0">
              <a:latin typeface="Calibri" pitchFamily="34" charset="0"/>
              <a:cs typeface="Calibri" pitchFamily="34" charset="0"/>
            </a:endParaRPr>
          </a:p>
        </p:txBody>
      </p:sp>
    </p:spTree>
    <p:extLst>
      <p:ext uri="{BB962C8B-B14F-4D97-AF65-F5344CB8AC3E}">
        <p14:creationId xmlns:p14="http://schemas.microsoft.com/office/powerpoint/2010/main" val="1621099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İşyerinde </a:t>
            </a:r>
            <a:r>
              <a:rPr lang="tr-TR" sz="2000" b="1" i="1" dirty="0">
                <a:solidFill>
                  <a:srgbClr val="C00000"/>
                </a:solidFill>
                <a:latin typeface="Calibri" pitchFamily="34" charset="0"/>
                <a:cs typeface="Calibri" pitchFamily="34" charset="0"/>
              </a:rPr>
              <a:t>var </a:t>
            </a:r>
            <a:r>
              <a:rPr lang="tr-TR" sz="2000" b="1" i="1" dirty="0" smtClean="0">
                <a:solidFill>
                  <a:srgbClr val="C00000"/>
                </a:solidFill>
                <a:latin typeface="Calibri" pitchFamily="34" charset="0"/>
                <a:cs typeface="Calibri" pitchFamily="34" charset="0"/>
              </a:rPr>
              <a:t>olan </a:t>
            </a:r>
            <a:r>
              <a:rPr lang="tr-TR" sz="2000" b="1" i="1" dirty="0">
                <a:solidFill>
                  <a:srgbClr val="000000"/>
                </a:solidFill>
                <a:latin typeface="Calibri" pitchFamily="34" charset="0"/>
                <a:cs typeface="Calibri" pitchFamily="34" charset="0"/>
              </a:rPr>
              <a:t>ya da </a:t>
            </a:r>
            <a:r>
              <a:rPr lang="tr-TR" sz="2000" b="1" i="1" dirty="0">
                <a:solidFill>
                  <a:srgbClr val="C00000"/>
                </a:solidFill>
                <a:latin typeface="Calibri" pitchFamily="34" charset="0"/>
                <a:cs typeface="Calibri" pitchFamily="34" charset="0"/>
              </a:rPr>
              <a:t>dışarıdan </a:t>
            </a:r>
            <a:r>
              <a:rPr lang="tr-TR" sz="2000" b="1" i="1" dirty="0">
                <a:latin typeface="Calibri" pitchFamily="34" charset="0"/>
                <a:cs typeface="Calibri" pitchFamily="34" charset="0"/>
              </a:rPr>
              <a:t>gelebilecek,</a:t>
            </a:r>
            <a:r>
              <a:rPr lang="tr-TR" sz="2000" b="1" i="1" dirty="0">
                <a:solidFill>
                  <a:srgbClr val="000000"/>
                </a:solidFill>
                <a:latin typeface="Calibri" pitchFamily="34" charset="0"/>
                <a:cs typeface="Calibri" pitchFamily="34" charset="0"/>
              </a:rPr>
              <a:t> </a:t>
            </a:r>
            <a:r>
              <a:rPr lang="tr-TR" sz="2000" b="1" i="1" dirty="0" smtClean="0">
                <a:solidFill>
                  <a:srgbClr val="6B9B1A"/>
                </a:solidFill>
                <a:latin typeface="Calibri" pitchFamily="34" charset="0"/>
                <a:cs typeface="Calibri" pitchFamily="34" charset="0"/>
              </a:rPr>
              <a:t>işyerini, çalışanı veya çevreyi </a:t>
            </a:r>
            <a:r>
              <a:rPr lang="tr-TR" sz="2000" b="1" i="1" dirty="0">
                <a:solidFill>
                  <a:srgbClr val="000000"/>
                </a:solidFill>
                <a:latin typeface="Calibri" pitchFamily="34" charset="0"/>
                <a:cs typeface="Calibri" pitchFamily="34" charset="0"/>
              </a:rPr>
              <a:t>etkileyebilecek zarar veya hasar verme </a:t>
            </a:r>
            <a:r>
              <a:rPr lang="tr-TR" sz="2000" b="1" i="1" dirty="0" smtClean="0">
                <a:solidFill>
                  <a:srgbClr val="000000"/>
                </a:solidFill>
                <a:latin typeface="Calibri" pitchFamily="34" charset="0"/>
                <a:cs typeface="Calibri" pitchFamily="34" charset="0"/>
              </a:rPr>
              <a:t>potansiyeli</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p>
          <a:p>
            <a:pPr algn="ctr">
              <a:spcAft>
                <a:spcPts val="0"/>
              </a:spcAft>
              <a:buClr>
                <a:srgbClr val="292929"/>
              </a:buClr>
              <a:defRPr/>
            </a:pPr>
            <a:r>
              <a:rPr lang="tr-TR" sz="2000" b="1" i="1" dirty="0" smtClean="0">
                <a:latin typeface="Calibri" pitchFamily="34" charset="0"/>
                <a:cs typeface="Calibri" pitchFamily="34" charset="0"/>
              </a:rPr>
              <a:t>İşyerinde var olan = İşyeri + Çalışanlar</a:t>
            </a:r>
          </a:p>
          <a:p>
            <a:pPr algn="ctr">
              <a:spcAft>
                <a:spcPts val="0"/>
              </a:spcAft>
              <a:buClr>
                <a:srgbClr val="292929"/>
              </a:buClr>
              <a:defRPr/>
            </a:pPr>
            <a:endParaRPr lang="tr-TR" sz="1100" i="1" dirty="0" smtClean="0">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İşyerinden (1), çalışandan (2), dışarıdan (3) </a:t>
            </a:r>
            <a:r>
              <a:rPr lang="tr-TR" sz="2000" i="1" dirty="0">
                <a:solidFill>
                  <a:schemeClr val="bg1">
                    <a:lumMod val="50000"/>
                  </a:schemeClr>
                </a:solidFill>
                <a:latin typeface="Calibri" pitchFamily="34" charset="0"/>
                <a:cs typeface="Calibri" pitchFamily="34" charset="0"/>
              </a:rPr>
              <a:t>gelebilecek, </a:t>
            </a:r>
            <a:r>
              <a:rPr lang="tr-TR" sz="2000" b="1" i="1" dirty="0" smtClean="0">
                <a:solidFill>
                  <a:schemeClr val="bg1">
                    <a:lumMod val="50000"/>
                  </a:schemeClr>
                </a:solidFill>
                <a:latin typeface="Calibri" pitchFamily="34" charset="0"/>
                <a:cs typeface="Calibri" pitchFamily="34" charset="0"/>
              </a:rPr>
              <a:t>işyerini (1), çalışanı (2), çevreyi (3) </a:t>
            </a:r>
            <a:r>
              <a:rPr lang="tr-TR" sz="2000" i="1" dirty="0">
                <a:solidFill>
                  <a:schemeClr val="bg1">
                    <a:lumMod val="50000"/>
                  </a:schemeClr>
                </a:solidFill>
                <a:latin typeface="Calibri" pitchFamily="34" charset="0"/>
                <a:cs typeface="Calibri" pitchFamily="34" charset="0"/>
              </a:rPr>
              <a:t>etkileyebilecek zarar veya hasar verme </a:t>
            </a:r>
            <a:r>
              <a:rPr lang="tr-TR" sz="2400" b="1" i="1" dirty="0" smtClean="0">
                <a:solidFill>
                  <a:schemeClr val="tx1">
                    <a:lumMod val="65000"/>
                    <a:lumOff val="35000"/>
                  </a:schemeClr>
                </a:solidFill>
                <a:latin typeface="Calibri" pitchFamily="34" charset="0"/>
                <a:cs typeface="Calibri" pitchFamily="34" charset="0"/>
              </a:rPr>
              <a:t>potansiyeli</a:t>
            </a:r>
            <a:endParaRPr lang="tr-TR" sz="2400" b="1" i="1" dirty="0">
              <a:solidFill>
                <a:schemeClr val="tx1">
                  <a:lumMod val="65000"/>
                  <a:lumOff val="35000"/>
                </a:schemeClr>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282883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POTANSİYEL NEDİR?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Potansiyel; </a:t>
            </a:r>
            <a:r>
              <a:rPr lang="tr-TR" sz="2000" b="1" i="1" dirty="0" smtClean="0">
                <a:solidFill>
                  <a:srgbClr val="000000"/>
                </a:solidFill>
                <a:latin typeface="Calibri" pitchFamily="34" charset="0"/>
                <a:cs typeface="Calibri" pitchFamily="34" charset="0"/>
              </a:rPr>
              <a:t>Gerçekleşme ihtimali bulunan, </a:t>
            </a:r>
            <a:r>
              <a:rPr lang="tr-TR" sz="2000" b="1" i="1" dirty="0">
                <a:solidFill>
                  <a:srgbClr val="000000"/>
                </a:solidFill>
                <a:latin typeface="Calibri" pitchFamily="34" charset="0"/>
                <a:cs typeface="Calibri" pitchFamily="34" charset="0"/>
              </a:rPr>
              <a:t>fakat </a:t>
            </a:r>
            <a:r>
              <a:rPr lang="tr-TR" sz="2000" b="1" i="1" dirty="0" smtClean="0">
                <a:solidFill>
                  <a:srgbClr val="000000"/>
                </a:solidFill>
                <a:latin typeface="Calibri" pitchFamily="34" charset="0"/>
                <a:cs typeface="Calibri" pitchFamily="34" charset="0"/>
              </a:rPr>
              <a:t>gerçekleşmemiş durumdur.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Ortada </a:t>
            </a:r>
            <a:r>
              <a:rPr lang="tr-TR" sz="2000" b="1" i="1" dirty="0">
                <a:solidFill>
                  <a:srgbClr val="000000"/>
                </a:solidFill>
                <a:latin typeface="Calibri" pitchFamily="34" charset="0"/>
                <a:cs typeface="Calibri" pitchFamily="34" charset="0"/>
              </a:rPr>
              <a:t>zarar veya hasar yok, sadece </a:t>
            </a:r>
            <a:r>
              <a:rPr lang="tr-TR" sz="2000" b="1" i="1" dirty="0" smtClean="0">
                <a:solidFill>
                  <a:schemeClr val="bg1">
                    <a:lumMod val="50000"/>
                  </a:schemeClr>
                </a:solidFill>
                <a:latin typeface="Calibri" pitchFamily="34" charset="0"/>
                <a:cs typeface="Calibri" pitchFamily="34" charset="0"/>
              </a:rPr>
              <a:t>(gelecekte-ilerde-gerçekleştiğinde) </a:t>
            </a:r>
            <a:r>
              <a:rPr lang="tr-TR" sz="2000" b="1" i="1" dirty="0" smtClean="0">
                <a:solidFill>
                  <a:srgbClr val="000000"/>
                </a:solidFill>
                <a:latin typeface="Calibri" pitchFamily="34" charset="0"/>
                <a:cs typeface="Calibri" pitchFamily="34" charset="0"/>
              </a:rPr>
              <a:t>zarar </a:t>
            </a:r>
            <a:r>
              <a:rPr lang="tr-TR" sz="2000" b="1" i="1" dirty="0">
                <a:solidFill>
                  <a:srgbClr val="000000"/>
                </a:solidFill>
                <a:latin typeface="Calibri" pitchFamily="34" charset="0"/>
                <a:cs typeface="Calibri" pitchFamily="34" charset="0"/>
              </a:rPr>
              <a:t>veya hasar verme </a:t>
            </a:r>
            <a:r>
              <a:rPr lang="tr-TR" sz="2000" b="1" i="1" dirty="0" smtClean="0">
                <a:solidFill>
                  <a:srgbClr val="C00000"/>
                </a:solidFill>
                <a:latin typeface="Calibri" pitchFamily="34" charset="0"/>
                <a:cs typeface="Calibri" pitchFamily="34" charset="0"/>
              </a:rPr>
              <a:t>olasılığı </a:t>
            </a:r>
            <a:r>
              <a:rPr lang="tr-TR" sz="2000" b="1" i="1" dirty="0" smtClean="0">
                <a:solidFill>
                  <a:schemeClr val="bg1">
                    <a:lumMod val="50000"/>
                  </a:schemeClr>
                </a:solidFill>
                <a:latin typeface="Calibri" pitchFamily="34" charset="0"/>
                <a:cs typeface="Calibri" pitchFamily="34" charset="0"/>
              </a:rPr>
              <a:t>(gücü-potansiyeli) </a:t>
            </a:r>
            <a:r>
              <a:rPr lang="tr-TR" sz="2000" b="1" i="1" dirty="0">
                <a:solidFill>
                  <a:srgbClr val="000000"/>
                </a:solidFill>
                <a:latin typeface="Calibri" pitchFamily="34" charset="0"/>
                <a:cs typeface="Calibri" pitchFamily="34" charset="0"/>
              </a:rPr>
              <a:t>vardır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Potansiyel Benzeri </a:t>
            </a:r>
            <a:r>
              <a:rPr lang="tr-TR" sz="2000" b="1" i="1" dirty="0">
                <a:solidFill>
                  <a:srgbClr val="C00000"/>
                </a:solidFill>
                <a:latin typeface="Calibri" pitchFamily="34" charset="0"/>
                <a:cs typeface="Calibri" pitchFamily="34" charset="0"/>
              </a:rPr>
              <a:t>K</a:t>
            </a:r>
            <a:r>
              <a:rPr lang="tr-TR" sz="2000" b="1" i="1" dirty="0" smtClean="0">
                <a:solidFill>
                  <a:srgbClr val="C00000"/>
                </a:solidFill>
                <a:latin typeface="Calibri" pitchFamily="34" charset="0"/>
                <a:cs typeface="Calibri" pitchFamily="34" charset="0"/>
              </a:rPr>
              <a:t>avramlar</a:t>
            </a:r>
            <a:r>
              <a:rPr lang="tr-TR" sz="2000" b="1" i="1" dirty="0">
                <a:solidFill>
                  <a:srgbClr val="C00000"/>
                </a:solidFill>
                <a:latin typeface="Calibri" pitchFamily="34" charset="0"/>
                <a:cs typeface="Calibri" pitchFamily="34" charset="0"/>
              </a:rPr>
              <a: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Potansiyel=Uygulama=Kaynak=Durum=İşlem</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55104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86644859"/>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n>
                          <a:solidFill>
                            <a:schemeClr val="bg2">
                              <a:lumMod val="20000"/>
                              <a:lumOff val="80000"/>
                            </a:schemeClr>
                          </a:solidFill>
                        </a:ln>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Kalite Yönetim Sistemlerinde </a:t>
                      </a:r>
                    </a:p>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Değerlendirme</a:t>
                      </a:r>
                      <a:endPar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Oval 9"/>
          <p:cNvSpPr>
            <a:spLocks noChangeArrowheads="1"/>
          </p:cNvSpPr>
          <p:nvPr/>
        </p:nvSpPr>
        <p:spPr bwMode="auto">
          <a:xfrm>
            <a:off x="577271" y="1427616"/>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1</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3598757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 / TEHLİKE NEDİR?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6" name="Grup 5"/>
          <p:cNvGrpSpPr>
            <a:grpSpLocks noChangeAspect="1"/>
          </p:cNvGrpSpPr>
          <p:nvPr/>
        </p:nvGrpSpPr>
        <p:grpSpPr>
          <a:xfrm>
            <a:off x="604737" y="1672213"/>
            <a:ext cx="900000" cy="900000"/>
            <a:chOff x="321623" y="1143305"/>
            <a:chExt cx="1800000" cy="1800000"/>
          </a:xfrm>
        </p:grpSpPr>
        <p:pic>
          <p:nvPicPr>
            <p:cNvPr id="1026" name="Picture 2" descr="D:\DOKTOR\1-DRUZ DOK\2-DRUZ EGITIMLER\4-RESİMLER\Ev-Konut-Fabrika\industry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7" name="Grup 6"/>
          <p:cNvGrpSpPr>
            <a:grpSpLocks noChangeAspect="1"/>
          </p:cNvGrpSpPr>
          <p:nvPr/>
        </p:nvGrpSpPr>
        <p:grpSpPr>
          <a:xfrm>
            <a:off x="1544817" y="1672213"/>
            <a:ext cx="900000" cy="900000"/>
            <a:chOff x="2885304" y="2367153"/>
            <a:chExt cx="1800000" cy="1800000"/>
          </a:xfrm>
        </p:grpSpPr>
        <p:pic>
          <p:nvPicPr>
            <p:cNvPr id="1027" name="Picture 3" descr="D:\DOKTOR\1-DRUZ DOK\2-DRUZ EGITIMLER\4-RESİMLER\Meslekler\webmas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a:spLocks noChangeAspect="1"/>
            </p:cNvSpPr>
            <p:nvPr/>
          </p:nvSpPr>
          <p:spPr bwMode="auto">
            <a:xfrm>
              <a:off x="2885304"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8" name="Grup 7"/>
          <p:cNvGrpSpPr>
            <a:grpSpLocks noChangeAspect="1"/>
          </p:cNvGrpSpPr>
          <p:nvPr/>
        </p:nvGrpSpPr>
        <p:grpSpPr>
          <a:xfrm>
            <a:off x="1093994" y="2476657"/>
            <a:ext cx="900000" cy="900000"/>
            <a:chOff x="5714229" y="3038475"/>
            <a:chExt cx="1800000" cy="1800000"/>
          </a:xfrm>
        </p:grpSpPr>
        <p:pic>
          <p:nvPicPr>
            <p:cNvPr id="1029" name="Picture 5" descr="D:\DOKTOR\1-DRUZ DOK\2-DRUZ EGITIMLER\4-RESİMLER\Dünya-Uzay-Uçak\Night_Ra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2650" y="3207588"/>
              <a:ext cx="1462021" cy="1462021"/>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p:cNvSpPr>
              <a:spLocks noChangeAspect="1"/>
            </p:cNvSpPr>
            <p:nvPr/>
          </p:nvSpPr>
          <p:spPr bwMode="auto">
            <a:xfrm>
              <a:off x="5714229" y="303847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52" name="Grup 51"/>
          <p:cNvGrpSpPr>
            <a:grpSpLocks noChangeAspect="1"/>
          </p:cNvGrpSpPr>
          <p:nvPr/>
        </p:nvGrpSpPr>
        <p:grpSpPr>
          <a:xfrm>
            <a:off x="6627018" y="1675342"/>
            <a:ext cx="900000" cy="900000"/>
            <a:chOff x="321623" y="1143305"/>
            <a:chExt cx="1800000" cy="1800000"/>
          </a:xfrm>
        </p:grpSpPr>
        <p:pic>
          <p:nvPicPr>
            <p:cNvPr id="53" name="Picture 2" descr="D:\DOKTOR\1-DRUZ DOK\2-DRUZ EGITIMLER\4-RESİMLER\Ev-Konut-Fabrika\industry (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003" y="1228735"/>
              <a:ext cx="1616689" cy="1616689"/>
            </a:xfrm>
            <a:prstGeom prst="rect">
              <a:avLst/>
            </a:prstGeom>
            <a:noFill/>
            <a:extLst>
              <a:ext uri="{909E8E84-426E-40DD-AFC4-6F175D3DCCD1}">
                <a14:hiddenFill xmlns:a14="http://schemas.microsoft.com/office/drawing/2010/main">
                  <a:solidFill>
                    <a:srgbClr val="FFFFFF"/>
                  </a:solidFill>
                </a14:hiddenFill>
              </a:ext>
            </a:extLst>
          </p:spPr>
        </p:pic>
        <p:sp>
          <p:nvSpPr>
            <p:cNvPr id="54" name="Oval 53"/>
            <p:cNvSpPr>
              <a:spLocks noChangeAspect="1"/>
            </p:cNvSpPr>
            <p:nvPr/>
          </p:nvSpPr>
          <p:spPr bwMode="auto">
            <a:xfrm>
              <a:off x="321623" y="114330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55" name="Grup 54"/>
          <p:cNvGrpSpPr>
            <a:grpSpLocks noChangeAspect="1"/>
          </p:cNvGrpSpPr>
          <p:nvPr/>
        </p:nvGrpSpPr>
        <p:grpSpPr>
          <a:xfrm>
            <a:off x="7568432" y="1680388"/>
            <a:ext cx="900000" cy="900000"/>
            <a:chOff x="2885304" y="2367153"/>
            <a:chExt cx="1800000" cy="1800000"/>
          </a:xfrm>
        </p:grpSpPr>
        <p:pic>
          <p:nvPicPr>
            <p:cNvPr id="56" name="Picture 3" descr="D:\DOKTOR\1-DRUZ DOK\2-DRUZ EGITIMLER\4-RESİMLER\Meslekler\webmas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1415" y="2562303"/>
              <a:ext cx="1409700" cy="1409700"/>
            </a:xfrm>
            <a:prstGeom prst="rect">
              <a:avLst/>
            </a:prstGeom>
            <a:noFill/>
            <a:extLst>
              <a:ext uri="{909E8E84-426E-40DD-AFC4-6F175D3DCCD1}">
                <a14:hiddenFill xmlns:a14="http://schemas.microsoft.com/office/drawing/2010/main">
                  <a:solidFill>
                    <a:srgbClr val="FFFFFF"/>
                  </a:solidFill>
                </a14:hiddenFill>
              </a:ext>
            </a:extLst>
          </p:spPr>
        </p:pic>
        <p:sp>
          <p:nvSpPr>
            <p:cNvPr id="57" name="Oval 56"/>
            <p:cNvSpPr>
              <a:spLocks noChangeAspect="1"/>
            </p:cNvSpPr>
            <p:nvPr/>
          </p:nvSpPr>
          <p:spPr bwMode="auto">
            <a:xfrm>
              <a:off x="2885304" y="2367153"/>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grpSp>
        <p:nvGrpSpPr>
          <p:cNvPr id="58" name="Grup 57"/>
          <p:cNvGrpSpPr>
            <a:grpSpLocks noChangeAspect="1"/>
          </p:cNvGrpSpPr>
          <p:nvPr/>
        </p:nvGrpSpPr>
        <p:grpSpPr>
          <a:xfrm>
            <a:off x="7118432" y="2472735"/>
            <a:ext cx="900000" cy="900000"/>
            <a:chOff x="5714229" y="3038475"/>
            <a:chExt cx="1800000" cy="1800000"/>
          </a:xfrm>
        </p:grpSpPr>
        <p:pic>
          <p:nvPicPr>
            <p:cNvPr id="59" name="Picture 5" descr="D:\DOKTOR\1-DRUZ DOK\2-DRUZ EGITIMLER\4-RESİMLER\Dünya-Uzay-Uçak\Night_Ra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2650" y="3207588"/>
              <a:ext cx="1462021" cy="1462021"/>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p:cNvSpPr>
              <a:spLocks noChangeAspect="1"/>
            </p:cNvSpPr>
            <p:nvPr/>
          </p:nvSpPr>
          <p:spPr bwMode="auto">
            <a:xfrm>
              <a:off x="5714229" y="3038475"/>
              <a:ext cx="1800000" cy="1800000"/>
            </a:xfrm>
            <a:prstGeom prst="ellipse">
              <a:avLst/>
            </a:prstGeom>
            <a:noFill/>
            <a:ln w="28575">
              <a:solidFill>
                <a:srgbClr val="4D4D4D"/>
              </a:solidFill>
              <a:prstDash val="sysDot"/>
              <a:round/>
              <a:headEnd/>
              <a:tailEnd/>
            </a:ln>
          </p:spPr>
          <p:txBody>
            <a:bodyPr rtlCol="0" anchor="ctr"/>
            <a:lstStyle/>
            <a:p>
              <a:pPr algn="ctr"/>
              <a:endParaRPr lang="tr-TR" dirty="0">
                <a:solidFill>
                  <a:srgbClr val="000000"/>
                </a:solidFill>
              </a:endParaRPr>
            </a:p>
          </p:txBody>
        </p:sp>
      </p:grpSp>
      <p:sp>
        <p:nvSpPr>
          <p:cNvPr id="61" name="53 Metin kutusu"/>
          <p:cNvSpPr txBox="1"/>
          <p:nvPr/>
        </p:nvSpPr>
        <p:spPr>
          <a:xfrm>
            <a:off x="23635" y="1038963"/>
            <a:ext cx="3851161" cy="537945"/>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1600" b="1" i="1" dirty="0" smtClean="0">
                <a:solidFill>
                  <a:srgbClr val="000000"/>
                </a:solidFill>
                <a:latin typeface="Calibri" pitchFamily="34" charset="0"/>
                <a:cs typeface="Calibri" pitchFamily="34" charset="0"/>
              </a:rPr>
              <a:t>TEHLİKE KAYNAKLARI/</a:t>
            </a:r>
            <a:r>
              <a:rPr lang="tr-TR" sz="1600" b="1" i="1" dirty="0" smtClean="0">
                <a:solidFill>
                  <a:srgbClr val="C00000"/>
                </a:solidFill>
                <a:latin typeface="Calibri" pitchFamily="34" charset="0"/>
                <a:cs typeface="Calibri" pitchFamily="34" charset="0"/>
              </a:rPr>
              <a:t>NEDEN</a:t>
            </a:r>
          </a:p>
          <a:p>
            <a:pPr algn="ctr"/>
            <a:r>
              <a:rPr lang="tr-TR" sz="1600" i="1" dirty="0" smtClean="0">
                <a:solidFill>
                  <a:srgbClr val="000000"/>
                </a:solidFill>
                <a:latin typeface="Calibri" pitchFamily="34" charset="0"/>
                <a:cs typeface="Calibri" pitchFamily="34" charset="0"/>
              </a:rPr>
              <a:t>(Zarar Verme Potansiyeli)</a:t>
            </a:r>
          </a:p>
        </p:txBody>
      </p:sp>
      <p:sp>
        <p:nvSpPr>
          <p:cNvPr id="62" name="53 Metin kutusu"/>
          <p:cNvSpPr txBox="1"/>
          <p:nvPr/>
        </p:nvSpPr>
        <p:spPr>
          <a:xfrm>
            <a:off x="5244448" y="1046320"/>
            <a:ext cx="3851161" cy="537945"/>
          </a:xfrm>
          <a:prstGeom prst="rect">
            <a:avLst/>
          </a:prstGeom>
          <a:no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1600" b="1" i="1" dirty="0" smtClean="0">
                <a:solidFill>
                  <a:srgbClr val="000000"/>
                </a:solidFill>
                <a:latin typeface="Calibri" pitchFamily="34" charset="0"/>
                <a:cs typeface="Calibri" pitchFamily="34" charset="0"/>
              </a:rPr>
              <a:t>TEHLİKEYE MARUZ KALAN/</a:t>
            </a:r>
            <a:r>
              <a:rPr lang="tr-TR" sz="1600" b="1" i="1" dirty="0" smtClean="0">
                <a:solidFill>
                  <a:srgbClr val="C00000"/>
                </a:solidFill>
                <a:latin typeface="Calibri" pitchFamily="34" charset="0"/>
                <a:cs typeface="Calibri" pitchFamily="34" charset="0"/>
              </a:rPr>
              <a:t>SONUÇ</a:t>
            </a:r>
          </a:p>
          <a:p>
            <a:pPr algn="ctr"/>
            <a:r>
              <a:rPr lang="tr-TR" sz="1600" i="1" dirty="0" smtClean="0">
                <a:solidFill>
                  <a:srgbClr val="000000"/>
                </a:solidFill>
                <a:latin typeface="Calibri" pitchFamily="34" charset="0"/>
                <a:cs typeface="Calibri" pitchFamily="34" charset="0"/>
              </a:rPr>
              <a:t>(Zarar-Hasara </a:t>
            </a:r>
            <a:r>
              <a:rPr lang="tr-TR" sz="1600" i="1" dirty="0">
                <a:solidFill>
                  <a:srgbClr val="000000"/>
                </a:solidFill>
                <a:latin typeface="Calibri" pitchFamily="34" charset="0"/>
                <a:cs typeface="Calibri" pitchFamily="34" charset="0"/>
              </a:rPr>
              <a:t>U</a:t>
            </a:r>
            <a:r>
              <a:rPr lang="tr-TR" sz="1600" i="1" dirty="0" smtClean="0">
                <a:solidFill>
                  <a:srgbClr val="000000"/>
                </a:solidFill>
                <a:latin typeface="Calibri" pitchFamily="34" charset="0"/>
                <a:cs typeface="Calibri" pitchFamily="34" charset="0"/>
              </a:rPr>
              <a:t>ğrayan)</a:t>
            </a:r>
          </a:p>
        </p:txBody>
      </p:sp>
      <p:sp>
        <p:nvSpPr>
          <p:cNvPr id="63" name="Şeritli Sağ Ok 62"/>
          <p:cNvSpPr/>
          <p:nvPr/>
        </p:nvSpPr>
        <p:spPr bwMode="auto">
          <a:xfrm>
            <a:off x="3936451" y="941545"/>
            <a:ext cx="1241760" cy="730602"/>
          </a:xfrm>
          <a:prstGeom prst="stripedRightArrow">
            <a:avLst/>
          </a:prstGeom>
          <a:solidFill>
            <a:schemeClr val="bg1">
              <a:lumMod val="95000"/>
            </a:schemeClr>
          </a:solidFill>
          <a:ln w="19050">
            <a:solidFill>
              <a:schemeClr val="bg1">
                <a:lumMod val="65000"/>
              </a:schemeClr>
            </a:solidFill>
            <a:tailEnd type="arrow"/>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tr-TR" dirty="0">
              <a:solidFill>
                <a:srgbClr val="000000"/>
              </a:solidFill>
            </a:endParaRPr>
          </a:p>
        </p:txBody>
      </p:sp>
      <p:sp>
        <p:nvSpPr>
          <p:cNvPr id="66" name="53 Metin kutusu"/>
          <p:cNvSpPr txBox="1"/>
          <p:nvPr/>
        </p:nvSpPr>
        <p:spPr>
          <a:xfrm>
            <a:off x="206467" y="1912890"/>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1</a:t>
            </a:r>
          </a:p>
        </p:txBody>
      </p:sp>
      <p:sp>
        <p:nvSpPr>
          <p:cNvPr id="71" name="53 Metin kutusu"/>
          <p:cNvSpPr txBox="1"/>
          <p:nvPr/>
        </p:nvSpPr>
        <p:spPr>
          <a:xfrm>
            <a:off x="2480335" y="1911069"/>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2</a:t>
            </a:r>
          </a:p>
        </p:txBody>
      </p:sp>
      <p:sp>
        <p:nvSpPr>
          <p:cNvPr id="72" name="53 Metin kutusu"/>
          <p:cNvSpPr txBox="1"/>
          <p:nvPr/>
        </p:nvSpPr>
        <p:spPr>
          <a:xfrm>
            <a:off x="1375839" y="3428415"/>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3</a:t>
            </a:r>
          </a:p>
        </p:txBody>
      </p:sp>
      <p:sp>
        <p:nvSpPr>
          <p:cNvPr id="74" name="53 Metin kutusu"/>
          <p:cNvSpPr txBox="1"/>
          <p:nvPr/>
        </p:nvSpPr>
        <p:spPr>
          <a:xfrm>
            <a:off x="6221697" y="1929095"/>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1</a:t>
            </a:r>
          </a:p>
        </p:txBody>
      </p:sp>
      <p:sp>
        <p:nvSpPr>
          <p:cNvPr id="80" name="53 Metin kutusu"/>
          <p:cNvSpPr txBox="1"/>
          <p:nvPr/>
        </p:nvSpPr>
        <p:spPr>
          <a:xfrm>
            <a:off x="8509846" y="1940383"/>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2</a:t>
            </a:r>
          </a:p>
        </p:txBody>
      </p:sp>
      <p:sp>
        <p:nvSpPr>
          <p:cNvPr id="81" name="53 Metin kutusu"/>
          <p:cNvSpPr txBox="1"/>
          <p:nvPr/>
        </p:nvSpPr>
        <p:spPr>
          <a:xfrm>
            <a:off x="7424777" y="3396403"/>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dirty="0"/>
              <a:t>3</a:t>
            </a:r>
          </a:p>
        </p:txBody>
      </p:sp>
      <p:sp>
        <p:nvSpPr>
          <p:cNvPr id="168" name="Rectangle 7"/>
          <p:cNvSpPr>
            <a:spLocks noChangeArrowheads="1"/>
          </p:cNvSpPr>
          <p:nvPr/>
        </p:nvSpPr>
        <p:spPr bwMode="gray">
          <a:xfrm>
            <a:off x="998874" y="4201054"/>
            <a:ext cx="2283903" cy="225745"/>
          </a:xfrm>
          <a:prstGeom prst="rect">
            <a:avLst/>
          </a:prstGeom>
          <a:solidFill>
            <a:schemeClr val="accent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r>
              <a:rPr lang="tr-TR" sz="12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İŞYERİ</a:t>
            </a:r>
            <a:endParaRPr lang="en-GB" sz="1200" b="1" dirty="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169" name="Rectangle 3"/>
          <p:cNvSpPr>
            <a:spLocks noChangeArrowheads="1"/>
          </p:cNvSpPr>
          <p:nvPr/>
        </p:nvSpPr>
        <p:spPr bwMode="gray">
          <a:xfrm>
            <a:off x="998874" y="4432320"/>
            <a:ext cx="2283903" cy="227039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108000" indent="-108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İç Çevre Unsurları: </a:t>
            </a:r>
            <a:r>
              <a:rPr lang="tr-TR" sz="900" i="1" dirty="0">
                <a:solidFill>
                  <a:srgbClr val="000000"/>
                </a:solidFill>
                <a:latin typeface="Calibri" pitchFamily="34" charset="0"/>
                <a:cs typeface="Calibri" pitchFamily="34" charset="0"/>
              </a:rPr>
              <a:t>Çalışanı etkileyebilecek maddi olan (sıcaklık, nem, aydınlatma, gürültü, toz, zemin, giriş-çıkışlar, korkuluklar, merdiven </a:t>
            </a:r>
          </a:p>
          <a:p>
            <a:pPr marL="108000" indent="-108000" fontAlgn="auto">
              <a:spcBef>
                <a:spcPts val="0"/>
              </a:spcBef>
              <a:spcAft>
                <a:spcPts val="0"/>
              </a:spcAft>
              <a:buFont typeface="Arial" panose="020B0604020202020204" pitchFamily="34" charset="0"/>
              <a:buChar char="•"/>
            </a:pPr>
            <a:endParaRPr lang="tr-TR" sz="900" i="1" dirty="0" smtClean="0">
              <a:solidFill>
                <a:srgbClr val="000000"/>
              </a:solidFill>
              <a:latin typeface="Calibri" pitchFamily="34" charset="0"/>
              <a:cs typeface="Calibri" pitchFamily="34" charset="0"/>
            </a:endParaRPr>
          </a:p>
          <a:p>
            <a:pPr marL="108000" indent="-108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Makine-Ekipman; </a:t>
            </a:r>
            <a:r>
              <a:rPr lang="tr-TR" sz="900" i="1" dirty="0">
                <a:solidFill>
                  <a:srgbClr val="000000"/>
                </a:solidFill>
                <a:latin typeface="Calibri" pitchFamily="34" charset="0"/>
                <a:cs typeface="Calibri" pitchFamily="34" charset="0"/>
              </a:rPr>
              <a:t>Bakımsızlık, Kontrolsüzlük, Yıpranma, Koruyucuların olmaması, Eski teknoloji, Hatalı yerleşim, Yetersiz koordinasyon</a:t>
            </a:r>
          </a:p>
          <a:p>
            <a:pPr marL="108000" indent="-108000" fontAlgn="auto">
              <a:spcBef>
                <a:spcPts val="0"/>
              </a:spcBef>
              <a:spcAft>
                <a:spcPts val="0"/>
              </a:spcAft>
              <a:buFont typeface="Arial" panose="020B0604020202020204" pitchFamily="34" charset="0"/>
              <a:buChar char="•"/>
            </a:pPr>
            <a:endParaRPr lang="tr-TR" sz="900" i="1" dirty="0" smtClean="0">
              <a:solidFill>
                <a:srgbClr val="000000"/>
              </a:solidFill>
              <a:latin typeface="Calibri" pitchFamily="34" charset="0"/>
              <a:cs typeface="Calibri" pitchFamily="34" charset="0"/>
            </a:endParaRPr>
          </a:p>
          <a:p>
            <a:pPr marL="108000" indent="-108000" fontAlgn="auto">
              <a:spcBef>
                <a:spcPts val="0"/>
              </a:spcBef>
              <a:spcAft>
                <a:spcPts val="0"/>
              </a:spcAft>
              <a:buFont typeface="Arial" panose="020B0604020202020204" pitchFamily="34" charset="0"/>
              <a:buChar char="•"/>
            </a:pPr>
            <a:r>
              <a:rPr lang="tr-TR" sz="900" b="1" i="1" dirty="0" smtClean="0">
                <a:solidFill>
                  <a:srgbClr val="000000"/>
                </a:solidFill>
                <a:latin typeface="Calibri" pitchFamily="34" charset="0"/>
                <a:cs typeface="Calibri" pitchFamily="34" charset="0"/>
              </a:rPr>
              <a:t>Süreçler-Alt Süreçler-İşlemler; </a:t>
            </a:r>
            <a:r>
              <a:rPr lang="tr-TR" sz="900" i="1" dirty="0">
                <a:solidFill>
                  <a:srgbClr val="000000"/>
                </a:solidFill>
                <a:latin typeface="Calibri" pitchFamily="34" charset="0"/>
                <a:cs typeface="Calibri" pitchFamily="34" charset="0"/>
              </a:rPr>
              <a:t>Yetersiz yönetim organizasyonu, Yetersiz kurallar ve talimatlar, Yetersiz güvenlik yönetim planı, Eğitim ve öğretim yetersizliği, Yetkin  olmayan personel istihdamı</a:t>
            </a:r>
            <a:r>
              <a:rPr lang="tr-TR" sz="900" i="1" dirty="0" smtClean="0">
                <a:solidFill>
                  <a:srgbClr val="000000"/>
                </a:solidFill>
                <a:latin typeface="Calibri" pitchFamily="34" charset="0"/>
                <a:cs typeface="Calibri" pitchFamily="34" charset="0"/>
              </a:rPr>
              <a:t>,</a:t>
            </a:r>
          </a:p>
          <a:p>
            <a:pPr marL="108000" indent="-108000" fontAlgn="auto">
              <a:spcBef>
                <a:spcPts val="0"/>
              </a:spcBef>
              <a:spcAft>
                <a:spcPts val="0"/>
              </a:spcAft>
              <a:buFont typeface="Arial" panose="020B0604020202020204" pitchFamily="34" charset="0"/>
              <a:buChar char="•"/>
            </a:pPr>
            <a:endParaRPr lang="tr-TR" sz="900" i="1" dirty="0" smtClean="0">
              <a:solidFill>
                <a:srgbClr val="000000"/>
              </a:solidFill>
              <a:latin typeface="Calibri" pitchFamily="34" charset="0"/>
              <a:cs typeface="Calibri" pitchFamily="34" charset="0"/>
            </a:endParaRPr>
          </a:p>
          <a:p>
            <a:pPr fontAlgn="auto">
              <a:spcBef>
                <a:spcPts val="0"/>
              </a:spcBef>
              <a:spcAft>
                <a:spcPts val="0"/>
              </a:spcAft>
            </a:pPr>
            <a:endParaRPr lang="tr-TR" sz="900" i="1" dirty="0">
              <a:solidFill>
                <a:srgbClr val="000000"/>
              </a:solidFill>
              <a:latin typeface="Calibri" pitchFamily="34" charset="0"/>
              <a:cs typeface="Calibri" pitchFamily="34" charset="0"/>
            </a:endParaRPr>
          </a:p>
          <a:p>
            <a:pPr marL="144000" indent="-216000" fontAlgn="auto">
              <a:spcBef>
                <a:spcPts val="0"/>
              </a:spcBef>
              <a:spcAft>
                <a:spcPts val="0"/>
              </a:spcAft>
              <a:buFont typeface="+mj-lt"/>
              <a:buAutoNum type="arabicPeriod"/>
            </a:pPr>
            <a:endParaRPr lang="tr-TR" sz="900" i="1" dirty="0">
              <a:solidFill>
                <a:srgbClr val="000000"/>
              </a:solidFill>
              <a:latin typeface="Calibri" pitchFamily="34" charset="0"/>
              <a:cs typeface="Calibri" pitchFamily="34" charset="0"/>
            </a:endParaRPr>
          </a:p>
          <a:p>
            <a:pPr algn="ctr"/>
            <a:endParaRPr lang="tr-TR" sz="900" i="1" dirty="0">
              <a:solidFill>
                <a:srgbClr val="000000"/>
              </a:solidFill>
              <a:latin typeface="Calibri" pitchFamily="34" charset="0"/>
              <a:cs typeface="Calibri" pitchFamily="34" charset="0"/>
            </a:endParaRPr>
          </a:p>
          <a:p>
            <a:pPr marL="457200" indent="-457200" algn="ctr">
              <a:lnSpc>
                <a:spcPct val="90000"/>
              </a:lnSpc>
              <a:spcAft>
                <a:spcPct val="20000"/>
              </a:spcAft>
              <a:buClr>
                <a:srgbClr val="292929"/>
              </a:buClr>
              <a:defRPr/>
            </a:pPr>
            <a:endParaRPr lang="en-GB" sz="900" i="1" dirty="0">
              <a:solidFill>
                <a:srgbClr val="00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0" name="Rectangle 7"/>
          <p:cNvSpPr>
            <a:spLocks noChangeArrowheads="1"/>
          </p:cNvSpPr>
          <p:nvPr/>
        </p:nvSpPr>
        <p:spPr bwMode="gray">
          <a:xfrm>
            <a:off x="3383997" y="4193833"/>
            <a:ext cx="2283903" cy="225745"/>
          </a:xfrm>
          <a:prstGeom prst="rect">
            <a:avLst/>
          </a:prstGeom>
          <a:solidFill>
            <a:schemeClr val="tx2">
              <a:lumMod val="75000"/>
            </a:schemeClr>
          </a:soli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12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ÇALIŞAN</a:t>
            </a:r>
            <a:endParaRPr lang="en-GB" sz="12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171" name="Rectangle 7"/>
          <p:cNvSpPr>
            <a:spLocks noChangeArrowheads="1"/>
          </p:cNvSpPr>
          <p:nvPr/>
        </p:nvSpPr>
        <p:spPr bwMode="gray">
          <a:xfrm>
            <a:off x="5811540" y="4193833"/>
            <a:ext cx="2283903" cy="225745"/>
          </a:xfrm>
          <a:prstGeom prst="rect">
            <a:avLst/>
          </a:prstGeom>
          <a:gradFill rotWithShape="1">
            <a:gsLst>
              <a:gs pos="0">
                <a:schemeClr val="bg2"/>
              </a:gs>
              <a:gs pos="50000">
                <a:schemeClr val="bg2">
                  <a:gamma/>
                  <a:tint val="60784"/>
                  <a:invGamma/>
                </a:schemeClr>
              </a:gs>
              <a:gs pos="100000">
                <a:schemeClr val="bg2"/>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0" tIns="0" rIns="0" bIns="0" anchor="ctr"/>
          <a:lstStyle/>
          <a:p>
            <a:pPr algn="ctr" defTabSz="801688" eaLnBrk="0" hangingPunct="0">
              <a:defRPr/>
            </a:pPr>
            <a:r>
              <a:rPr lang="tr-TR" sz="1200" b="1" dirty="0" smtClean="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rPr>
              <a:t>ÇEVRE</a:t>
            </a:r>
            <a:endParaRPr lang="en-GB" sz="1200" dirty="0">
              <a:solidFill>
                <a:srgbClr val="FFFFFF"/>
              </a:solidFill>
              <a:effectLst>
                <a:outerShdw blurRad="38100" dist="38100" dir="2700000" algn="tl">
                  <a:srgbClr val="000000">
                    <a:alpha val="43137"/>
                  </a:srgbClr>
                </a:outerShdw>
              </a:effectLst>
              <a:latin typeface="Calibri" pitchFamily="34" charset="0"/>
              <a:ea typeface="Cambria Math" pitchFamily="18" charset="0"/>
              <a:cs typeface="Calibri" pitchFamily="34" charset="0"/>
            </a:endParaRPr>
          </a:p>
        </p:txBody>
      </p:sp>
      <p:sp>
        <p:nvSpPr>
          <p:cNvPr id="172" name="Rectangle 3"/>
          <p:cNvSpPr>
            <a:spLocks noChangeArrowheads="1"/>
          </p:cNvSpPr>
          <p:nvPr/>
        </p:nvSpPr>
        <p:spPr bwMode="gray">
          <a:xfrm>
            <a:off x="3383997" y="4425099"/>
            <a:ext cx="2283903" cy="227039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144000" indent="-144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Psikolojik </a:t>
            </a:r>
            <a:r>
              <a:rPr lang="tr-TR" sz="900" b="1" i="1" dirty="0" smtClean="0">
                <a:solidFill>
                  <a:srgbClr val="000000"/>
                </a:solidFill>
                <a:latin typeface="Calibri" pitchFamily="34" charset="0"/>
                <a:cs typeface="Calibri" pitchFamily="34" charset="0"/>
              </a:rPr>
              <a:t>Nedenli; </a:t>
            </a:r>
            <a:r>
              <a:rPr lang="tr-TR" sz="900" i="1" dirty="0" smtClean="0">
                <a:solidFill>
                  <a:srgbClr val="000000"/>
                </a:solidFill>
                <a:latin typeface="Calibri" pitchFamily="34" charset="0"/>
                <a:cs typeface="Calibri" pitchFamily="34" charset="0"/>
              </a:rPr>
              <a:t>Unutkanlık</a:t>
            </a:r>
            <a:r>
              <a:rPr lang="tr-TR" sz="900" i="1" dirty="0">
                <a:solidFill>
                  <a:srgbClr val="000000"/>
                </a:solidFill>
                <a:latin typeface="Calibri" pitchFamily="34" charset="0"/>
                <a:cs typeface="Calibri" pitchFamily="34" charset="0"/>
              </a:rPr>
              <a:t>, sıkıntı, üzüntü, keder, çevre etkileri, istem      dışı davranış, ihmalci davranış, hatalı davranış vb</a:t>
            </a:r>
            <a:r>
              <a:rPr lang="tr-TR" sz="900" i="1" dirty="0" smtClean="0">
                <a:solidFill>
                  <a:srgbClr val="000000"/>
                </a:solidFill>
                <a:latin typeface="Calibri" pitchFamily="34" charset="0"/>
                <a:cs typeface="Calibri" pitchFamily="34" charset="0"/>
              </a:rPr>
              <a:t>.</a:t>
            </a:r>
          </a:p>
          <a:p>
            <a:pPr marL="144000" indent="-144000" fontAlgn="auto">
              <a:spcBef>
                <a:spcPts val="0"/>
              </a:spcBef>
              <a:spcAft>
                <a:spcPts val="0"/>
              </a:spcAft>
              <a:buFont typeface="Arial" panose="020B0604020202020204" pitchFamily="34" charset="0"/>
              <a:buChar char="•"/>
            </a:pPr>
            <a:endParaRPr lang="tr-TR" sz="900" i="1" dirty="0">
              <a:solidFill>
                <a:srgbClr val="000000"/>
              </a:solidFill>
              <a:latin typeface="Calibri" pitchFamily="34" charset="0"/>
              <a:cs typeface="Calibri" pitchFamily="34" charset="0"/>
            </a:endParaRPr>
          </a:p>
          <a:p>
            <a:pPr marL="144000" indent="-144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Fiziksel </a:t>
            </a:r>
            <a:r>
              <a:rPr lang="tr-TR" sz="900" b="1" i="1" dirty="0" smtClean="0">
                <a:solidFill>
                  <a:srgbClr val="000000"/>
                </a:solidFill>
                <a:latin typeface="Calibri" pitchFamily="34" charset="0"/>
                <a:cs typeface="Calibri" pitchFamily="34" charset="0"/>
              </a:rPr>
              <a:t>Nedenli; </a:t>
            </a:r>
            <a:r>
              <a:rPr lang="tr-TR" sz="900" i="1" dirty="0" smtClean="0">
                <a:solidFill>
                  <a:srgbClr val="000000"/>
                </a:solidFill>
                <a:latin typeface="Calibri" pitchFamily="34" charset="0"/>
                <a:cs typeface="Calibri" pitchFamily="34" charset="0"/>
              </a:rPr>
              <a:t>Yorgunluk</a:t>
            </a:r>
            <a:r>
              <a:rPr lang="tr-TR" sz="900" i="1" dirty="0">
                <a:solidFill>
                  <a:srgbClr val="000000"/>
                </a:solidFill>
                <a:latin typeface="Calibri" pitchFamily="34" charset="0"/>
                <a:cs typeface="Calibri" pitchFamily="34" charset="0"/>
              </a:rPr>
              <a:t>, uykusuzluk, alkol, hastalık vb</a:t>
            </a:r>
            <a:r>
              <a:rPr lang="tr-TR" sz="900" i="1" dirty="0" smtClean="0">
                <a:solidFill>
                  <a:srgbClr val="000000"/>
                </a:solidFill>
                <a:latin typeface="Calibri" pitchFamily="34" charset="0"/>
                <a:cs typeface="Calibri" pitchFamily="34" charset="0"/>
              </a:rPr>
              <a:t>.</a:t>
            </a:r>
          </a:p>
          <a:p>
            <a:pPr marL="144000" indent="-144000" fontAlgn="auto">
              <a:spcBef>
                <a:spcPts val="0"/>
              </a:spcBef>
              <a:spcAft>
                <a:spcPts val="0"/>
              </a:spcAft>
              <a:buFont typeface="Arial" panose="020B0604020202020204" pitchFamily="34" charset="0"/>
              <a:buChar char="•"/>
            </a:pPr>
            <a:endParaRPr lang="tr-TR" sz="900" i="1" dirty="0">
              <a:solidFill>
                <a:srgbClr val="000000"/>
              </a:solidFill>
              <a:latin typeface="Calibri" pitchFamily="34" charset="0"/>
              <a:cs typeface="Calibri" pitchFamily="34" charset="0"/>
            </a:endParaRPr>
          </a:p>
          <a:p>
            <a:pPr marL="144000" indent="-144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İşyeri Nedenli; </a:t>
            </a:r>
            <a:r>
              <a:rPr lang="tr-TR" sz="900" i="1" dirty="0" smtClean="0">
                <a:solidFill>
                  <a:srgbClr val="000000"/>
                </a:solidFill>
                <a:latin typeface="Calibri" pitchFamily="34" charset="0"/>
                <a:cs typeface="Calibri" pitchFamily="34" charset="0"/>
              </a:rPr>
              <a:t>İnsan </a:t>
            </a:r>
            <a:r>
              <a:rPr lang="tr-TR" sz="900" i="1" dirty="0">
                <a:solidFill>
                  <a:srgbClr val="000000"/>
                </a:solidFill>
                <a:latin typeface="Calibri" pitchFamily="34" charset="0"/>
                <a:cs typeface="Calibri" pitchFamily="34" charset="0"/>
              </a:rPr>
              <a:t>ilişkileri, takım çalışması, iletişim vb</a:t>
            </a:r>
            <a:r>
              <a:rPr lang="tr-TR" sz="900" i="1" dirty="0" smtClean="0">
                <a:solidFill>
                  <a:srgbClr val="000000"/>
                </a:solidFill>
                <a:latin typeface="Calibri" pitchFamily="34" charset="0"/>
                <a:cs typeface="Calibri" pitchFamily="34" charset="0"/>
              </a:rPr>
              <a:t>.</a:t>
            </a:r>
            <a:endParaRPr lang="tr-TR" sz="900" i="1" dirty="0">
              <a:solidFill>
                <a:srgbClr val="000000"/>
              </a:solidFill>
              <a:latin typeface="Calibri" pitchFamily="34" charset="0"/>
              <a:cs typeface="Calibri" pitchFamily="34" charset="0"/>
            </a:endParaRPr>
          </a:p>
          <a:p>
            <a:pPr algn="ctr"/>
            <a:endParaRPr lang="tr-TR" sz="900" b="1" i="1" dirty="0" smtClean="0">
              <a:solidFill>
                <a:srgbClr val="000000"/>
              </a:solidFill>
              <a:latin typeface="Calibri" pitchFamily="34" charset="0"/>
              <a:cs typeface="Calibri" pitchFamily="34" charset="0"/>
            </a:endParaRPr>
          </a:p>
          <a:p>
            <a:pPr algn="ctr"/>
            <a:endParaRPr lang="tr-TR" sz="900" b="1" i="1" dirty="0">
              <a:solidFill>
                <a:srgbClr val="000000"/>
              </a:solidFill>
              <a:latin typeface="Calibri" pitchFamily="34" charset="0"/>
              <a:cs typeface="Calibri" pitchFamily="34" charset="0"/>
            </a:endParaRPr>
          </a:p>
          <a:p>
            <a:pPr algn="ctr"/>
            <a:endParaRPr lang="tr-TR" sz="900" i="1" dirty="0">
              <a:solidFill>
                <a:srgbClr val="000000"/>
              </a:solidFill>
              <a:latin typeface="Calibri" pitchFamily="34" charset="0"/>
              <a:cs typeface="Calibri" pitchFamily="34" charset="0"/>
            </a:endParaRPr>
          </a:p>
          <a:p>
            <a:pPr algn="ctr"/>
            <a:r>
              <a:rPr lang="tr-TR" sz="900" i="1" dirty="0" smtClean="0">
                <a:solidFill>
                  <a:srgbClr val="000000"/>
                </a:solidFill>
                <a:latin typeface="Calibri" pitchFamily="34" charset="0"/>
                <a:cs typeface="Calibri" pitchFamily="34" charset="0"/>
              </a:rPr>
              <a:t> </a:t>
            </a:r>
            <a:endParaRPr lang="tr-TR" sz="900" i="1" dirty="0">
              <a:solidFill>
                <a:srgbClr val="000000"/>
              </a:solidFill>
              <a:latin typeface="Calibri" pitchFamily="34" charset="0"/>
              <a:cs typeface="Calibri" pitchFamily="34" charset="0"/>
            </a:endParaRPr>
          </a:p>
        </p:txBody>
      </p:sp>
      <p:sp>
        <p:nvSpPr>
          <p:cNvPr id="173" name="Rectangle 3"/>
          <p:cNvSpPr>
            <a:spLocks noChangeArrowheads="1"/>
          </p:cNvSpPr>
          <p:nvPr/>
        </p:nvSpPr>
        <p:spPr bwMode="gray">
          <a:xfrm>
            <a:off x="5811540" y="4425099"/>
            <a:ext cx="2283903" cy="2270395"/>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44000" tIns="144000" rIns="144000" bIns="72000" anchor="t" anchorCtr="0"/>
          <a:lstStyle/>
          <a:p>
            <a:pPr marL="144000" indent="-144000" fontAlgn="auto">
              <a:spcBef>
                <a:spcPts val="0"/>
              </a:spcBef>
              <a:spcAft>
                <a:spcPts val="0"/>
              </a:spcAft>
              <a:buFont typeface="Arial" panose="020B0604020202020204" pitchFamily="34" charset="0"/>
              <a:buChar char="•"/>
            </a:pPr>
            <a:r>
              <a:rPr lang="tr-TR" sz="900" b="1" i="1" dirty="0">
                <a:solidFill>
                  <a:srgbClr val="000000"/>
                </a:solidFill>
                <a:latin typeface="Calibri" pitchFamily="34" charset="0"/>
                <a:cs typeface="Calibri" pitchFamily="34" charset="0"/>
              </a:rPr>
              <a:t>Dış Çevre </a:t>
            </a:r>
            <a:r>
              <a:rPr lang="tr-TR" sz="900" b="1" i="1" dirty="0" smtClean="0">
                <a:solidFill>
                  <a:srgbClr val="000000"/>
                </a:solidFill>
                <a:latin typeface="Calibri" pitchFamily="34" charset="0"/>
                <a:cs typeface="Calibri" pitchFamily="34" charset="0"/>
              </a:rPr>
              <a:t>Unsurları; </a:t>
            </a:r>
            <a:r>
              <a:rPr lang="tr-TR" sz="900" i="1" dirty="0">
                <a:solidFill>
                  <a:srgbClr val="000000"/>
                </a:solidFill>
                <a:latin typeface="Calibri" pitchFamily="34" charset="0"/>
                <a:cs typeface="Calibri" pitchFamily="34" charset="0"/>
              </a:rPr>
              <a:t>Jeolojik riskler (deprem vb.), coğrafi riskler (sel, vb.), atmosferik riskler (don, fırtına, çevre işyerlerinden gelen gazlar), çevreden gelen biyolojik, kimyasal riskler.</a:t>
            </a:r>
          </a:p>
        </p:txBody>
      </p:sp>
      <p:sp>
        <p:nvSpPr>
          <p:cNvPr id="37" name="53 Metin kutusu"/>
          <p:cNvSpPr txBox="1">
            <a:spLocks/>
          </p:cNvSpPr>
          <p:nvPr/>
        </p:nvSpPr>
        <p:spPr>
          <a:xfrm>
            <a:off x="5687851" y="3387788"/>
            <a:ext cx="2880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40" name="53 Metin kutusu"/>
          <p:cNvSpPr txBox="1">
            <a:spLocks/>
          </p:cNvSpPr>
          <p:nvPr/>
        </p:nvSpPr>
        <p:spPr>
          <a:xfrm>
            <a:off x="5371404" y="3387788"/>
            <a:ext cx="2880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41" name="53 Metin kutusu"/>
          <p:cNvSpPr txBox="1">
            <a:spLocks/>
          </p:cNvSpPr>
          <p:nvPr/>
        </p:nvSpPr>
        <p:spPr>
          <a:xfrm>
            <a:off x="6000617" y="3390032"/>
            <a:ext cx="2880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42" name="53 Metin kutusu"/>
          <p:cNvSpPr txBox="1">
            <a:spLocks/>
          </p:cNvSpPr>
          <p:nvPr/>
        </p:nvSpPr>
        <p:spPr>
          <a:xfrm>
            <a:off x="5677622" y="2741916"/>
            <a:ext cx="2880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43" name="53 Metin kutusu"/>
          <p:cNvSpPr txBox="1">
            <a:spLocks/>
          </p:cNvSpPr>
          <p:nvPr/>
        </p:nvSpPr>
        <p:spPr>
          <a:xfrm>
            <a:off x="5371404" y="2747251"/>
            <a:ext cx="2880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44" name="53 Metin kutusu"/>
          <p:cNvSpPr txBox="1">
            <a:spLocks/>
          </p:cNvSpPr>
          <p:nvPr/>
        </p:nvSpPr>
        <p:spPr>
          <a:xfrm>
            <a:off x="5993560" y="2740747"/>
            <a:ext cx="2880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grpSp>
        <p:nvGrpSpPr>
          <p:cNvPr id="45" name="Grup 44"/>
          <p:cNvGrpSpPr>
            <a:grpSpLocks noChangeAspect="1"/>
          </p:cNvGrpSpPr>
          <p:nvPr/>
        </p:nvGrpSpPr>
        <p:grpSpPr>
          <a:xfrm>
            <a:off x="2801482" y="2719097"/>
            <a:ext cx="324000" cy="324000"/>
            <a:chOff x="9525" y="5857875"/>
            <a:chExt cx="586701" cy="972000"/>
          </a:xfrm>
        </p:grpSpPr>
        <p:sp>
          <p:nvSpPr>
            <p:cNvPr id="46" name="53 Metin kutusu"/>
            <p:cNvSpPr txBox="1">
              <a:spLocks noChangeAspect="1"/>
            </p:cNvSpPr>
            <p:nvPr/>
          </p:nvSpPr>
          <p:spPr>
            <a:xfrm>
              <a:off x="31113" y="5896742"/>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47" name="53 Metin kutusu"/>
            <p:cNvSpPr txBox="1">
              <a:spLocks noChangeAspect="1"/>
            </p:cNvSpPr>
            <p:nvPr/>
          </p:nvSpPr>
          <p:spPr>
            <a:xfrm>
              <a:off x="31113" y="6200552"/>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48" name="53 Metin kutusu"/>
            <p:cNvSpPr txBox="1">
              <a:spLocks noChangeAspect="1"/>
            </p:cNvSpPr>
            <p:nvPr/>
          </p:nvSpPr>
          <p:spPr>
            <a:xfrm>
              <a:off x="31113" y="6502284"/>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49" name="53 Metin kutusu"/>
            <p:cNvSpPr txBox="1">
              <a:spLocks noChangeAspect="1"/>
            </p:cNvSpPr>
            <p:nvPr/>
          </p:nvSpPr>
          <p:spPr>
            <a:xfrm>
              <a:off x="317976" y="5896742"/>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50" name="53 Metin kutusu"/>
            <p:cNvSpPr txBox="1">
              <a:spLocks noChangeAspect="1"/>
            </p:cNvSpPr>
            <p:nvPr/>
          </p:nvSpPr>
          <p:spPr>
            <a:xfrm>
              <a:off x="317976" y="6210077"/>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51" name="53 Metin kutusu"/>
            <p:cNvSpPr txBox="1">
              <a:spLocks noChangeAspect="1"/>
            </p:cNvSpPr>
            <p:nvPr/>
          </p:nvSpPr>
          <p:spPr>
            <a:xfrm>
              <a:off x="317976" y="6511809"/>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64" name="Yuvarlatılmış Dikdörtgen 63"/>
            <p:cNvSpPr/>
            <p:nvPr/>
          </p:nvSpPr>
          <p:spPr bwMode="auto">
            <a:xfrm>
              <a:off x="9525" y="5857875"/>
              <a:ext cx="586701" cy="97200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65" name="Grup 64"/>
          <p:cNvGrpSpPr>
            <a:grpSpLocks noChangeAspect="1"/>
          </p:cNvGrpSpPr>
          <p:nvPr/>
        </p:nvGrpSpPr>
        <p:grpSpPr>
          <a:xfrm>
            <a:off x="3138696" y="2725828"/>
            <a:ext cx="324000" cy="324000"/>
            <a:chOff x="619125" y="5867400"/>
            <a:chExt cx="586701" cy="972000"/>
          </a:xfrm>
        </p:grpSpPr>
        <p:sp>
          <p:nvSpPr>
            <p:cNvPr id="67" name="53 Metin kutusu"/>
            <p:cNvSpPr txBox="1">
              <a:spLocks noChangeAspect="1"/>
            </p:cNvSpPr>
            <p:nvPr/>
          </p:nvSpPr>
          <p:spPr>
            <a:xfrm>
              <a:off x="638234" y="6207999"/>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68" name="53 Metin kutusu"/>
            <p:cNvSpPr txBox="1">
              <a:spLocks noChangeAspect="1"/>
            </p:cNvSpPr>
            <p:nvPr/>
          </p:nvSpPr>
          <p:spPr>
            <a:xfrm>
              <a:off x="638234" y="6519256"/>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69" name="53 Metin kutusu"/>
            <p:cNvSpPr txBox="1">
              <a:spLocks noChangeAspect="1"/>
            </p:cNvSpPr>
            <p:nvPr/>
          </p:nvSpPr>
          <p:spPr>
            <a:xfrm>
              <a:off x="925097" y="5913714"/>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70" name="53 Metin kutusu"/>
            <p:cNvSpPr txBox="1">
              <a:spLocks noChangeAspect="1"/>
            </p:cNvSpPr>
            <p:nvPr/>
          </p:nvSpPr>
          <p:spPr>
            <a:xfrm>
              <a:off x="925097" y="6227049"/>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73" name="53 Metin kutusu"/>
            <p:cNvSpPr txBox="1">
              <a:spLocks noChangeAspect="1"/>
            </p:cNvSpPr>
            <p:nvPr/>
          </p:nvSpPr>
          <p:spPr>
            <a:xfrm>
              <a:off x="638234" y="590626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75" name="Yuvarlatılmış Dikdörtgen 74"/>
            <p:cNvSpPr/>
            <p:nvPr/>
          </p:nvSpPr>
          <p:spPr bwMode="auto">
            <a:xfrm>
              <a:off x="619125" y="5867400"/>
              <a:ext cx="586701" cy="97200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76" name="Grup 75"/>
          <p:cNvGrpSpPr>
            <a:grpSpLocks noChangeAspect="1"/>
          </p:cNvGrpSpPr>
          <p:nvPr/>
        </p:nvGrpSpPr>
        <p:grpSpPr>
          <a:xfrm>
            <a:off x="3481602" y="2727114"/>
            <a:ext cx="324000" cy="324000"/>
            <a:chOff x="1200150" y="5876925"/>
            <a:chExt cx="587244" cy="972000"/>
          </a:xfrm>
        </p:grpSpPr>
        <p:sp>
          <p:nvSpPr>
            <p:cNvPr id="77" name="53 Metin kutusu"/>
            <p:cNvSpPr txBox="1">
              <a:spLocks noChangeAspect="1"/>
            </p:cNvSpPr>
            <p:nvPr/>
          </p:nvSpPr>
          <p:spPr>
            <a:xfrm>
              <a:off x="1231806" y="6215446"/>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78" name="53 Metin kutusu"/>
            <p:cNvSpPr txBox="1">
              <a:spLocks noChangeAspect="1"/>
            </p:cNvSpPr>
            <p:nvPr/>
          </p:nvSpPr>
          <p:spPr>
            <a:xfrm>
              <a:off x="1231806" y="6526703"/>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79" name="53 Metin kutusu"/>
            <p:cNvSpPr txBox="1">
              <a:spLocks noChangeAspect="1"/>
            </p:cNvSpPr>
            <p:nvPr/>
          </p:nvSpPr>
          <p:spPr>
            <a:xfrm>
              <a:off x="1528194" y="5921161"/>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82" name="53 Metin kutusu"/>
            <p:cNvSpPr txBox="1">
              <a:spLocks noChangeAspect="1"/>
            </p:cNvSpPr>
            <p:nvPr/>
          </p:nvSpPr>
          <p:spPr>
            <a:xfrm>
              <a:off x="1231806" y="5913714"/>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83" name="Yuvarlatılmış Dikdörtgen 82"/>
            <p:cNvSpPr/>
            <p:nvPr/>
          </p:nvSpPr>
          <p:spPr bwMode="auto">
            <a:xfrm>
              <a:off x="1200150" y="5876925"/>
              <a:ext cx="586701" cy="97200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84" name="Grup 83"/>
          <p:cNvGrpSpPr>
            <a:grpSpLocks noChangeAspect="1"/>
          </p:cNvGrpSpPr>
          <p:nvPr/>
        </p:nvGrpSpPr>
        <p:grpSpPr>
          <a:xfrm>
            <a:off x="2801482" y="3110222"/>
            <a:ext cx="324000" cy="324000"/>
            <a:chOff x="1876425" y="5876925"/>
            <a:chExt cx="586701" cy="972000"/>
          </a:xfrm>
        </p:grpSpPr>
        <p:sp>
          <p:nvSpPr>
            <p:cNvPr id="85" name="53 Metin kutusu"/>
            <p:cNvSpPr txBox="1">
              <a:spLocks noChangeAspect="1"/>
            </p:cNvSpPr>
            <p:nvPr/>
          </p:nvSpPr>
          <p:spPr>
            <a:xfrm>
              <a:off x="1895047" y="5923239"/>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86" name="53 Metin kutusu"/>
            <p:cNvSpPr txBox="1">
              <a:spLocks noChangeAspect="1"/>
            </p:cNvSpPr>
            <p:nvPr/>
          </p:nvSpPr>
          <p:spPr>
            <a:xfrm>
              <a:off x="1895047" y="6227049"/>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87" name="53 Metin kutusu"/>
            <p:cNvSpPr txBox="1">
              <a:spLocks noChangeAspect="1"/>
            </p:cNvSpPr>
            <p:nvPr/>
          </p:nvSpPr>
          <p:spPr>
            <a:xfrm>
              <a:off x="2183999" y="5914579"/>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88" name="53 Metin kutusu"/>
            <p:cNvSpPr txBox="1">
              <a:spLocks noChangeAspect="1"/>
            </p:cNvSpPr>
            <p:nvPr/>
          </p:nvSpPr>
          <p:spPr>
            <a:xfrm>
              <a:off x="2183999" y="6218389"/>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89" name="53 Metin kutusu"/>
            <p:cNvSpPr txBox="1">
              <a:spLocks noChangeAspect="1"/>
            </p:cNvSpPr>
            <p:nvPr/>
          </p:nvSpPr>
          <p:spPr>
            <a:xfrm>
              <a:off x="2183999" y="6520121"/>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90" name="Yuvarlatılmış Dikdörtgen 89"/>
            <p:cNvSpPr/>
            <p:nvPr/>
          </p:nvSpPr>
          <p:spPr bwMode="auto">
            <a:xfrm>
              <a:off x="1876425" y="5876925"/>
              <a:ext cx="586701" cy="97200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91" name="Grup 90"/>
          <p:cNvGrpSpPr>
            <a:grpSpLocks noChangeAspect="1"/>
          </p:cNvGrpSpPr>
          <p:nvPr/>
        </p:nvGrpSpPr>
        <p:grpSpPr>
          <a:xfrm>
            <a:off x="3140149" y="3110222"/>
            <a:ext cx="324000" cy="324000"/>
            <a:chOff x="2486025" y="5876925"/>
            <a:chExt cx="586701" cy="659303"/>
          </a:xfrm>
        </p:grpSpPr>
        <p:sp>
          <p:nvSpPr>
            <p:cNvPr id="92" name="53 Metin kutusu"/>
            <p:cNvSpPr txBox="1">
              <a:spLocks noChangeAspect="1"/>
            </p:cNvSpPr>
            <p:nvPr/>
          </p:nvSpPr>
          <p:spPr>
            <a:xfrm>
              <a:off x="2508062" y="5911636"/>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93" name="53 Metin kutusu"/>
            <p:cNvSpPr txBox="1">
              <a:spLocks noChangeAspect="1"/>
            </p:cNvSpPr>
            <p:nvPr/>
          </p:nvSpPr>
          <p:spPr>
            <a:xfrm>
              <a:off x="2508062" y="6215446"/>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94" name="53 Metin kutusu"/>
            <p:cNvSpPr txBox="1">
              <a:spLocks noChangeAspect="1"/>
            </p:cNvSpPr>
            <p:nvPr/>
          </p:nvSpPr>
          <p:spPr>
            <a:xfrm>
              <a:off x="2787489" y="5902976"/>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95" name="53 Metin kutusu"/>
            <p:cNvSpPr txBox="1">
              <a:spLocks noChangeAspect="1"/>
            </p:cNvSpPr>
            <p:nvPr/>
          </p:nvSpPr>
          <p:spPr>
            <a:xfrm>
              <a:off x="2787489" y="6206786"/>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96" name="Yuvarlatılmış Dikdörtgen 95"/>
            <p:cNvSpPr/>
            <p:nvPr/>
          </p:nvSpPr>
          <p:spPr bwMode="auto">
            <a:xfrm>
              <a:off x="2486025" y="5876925"/>
              <a:ext cx="586701" cy="659303"/>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97" name="Grup 96"/>
          <p:cNvGrpSpPr>
            <a:grpSpLocks noChangeAspect="1"/>
          </p:cNvGrpSpPr>
          <p:nvPr/>
        </p:nvGrpSpPr>
        <p:grpSpPr>
          <a:xfrm>
            <a:off x="3475418" y="3100697"/>
            <a:ext cx="324000" cy="324000"/>
            <a:chOff x="3092231" y="5867400"/>
            <a:chExt cx="586701" cy="668828"/>
          </a:xfrm>
        </p:grpSpPr>
        <p:sp>
          <p:nvSpPr>
            <p:cNvPr id="98" name="53 Metin kutusu"/>
            <p:cNvSpPr txBox="1">
              <a:spLocks noChangeAspect="1"/>
            </p:cNvSpPr>
            <p:nvPr/>
          </p:nvSpPr>
          <p:spPr>
            <a:xfrm>
              <a:off x="3092231" y="5906740"/>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99" name="53 Metin kutusu"/>
            <p:cNvSpPr txBox="1">
              <a:spLocks noChangeAspect="1"/>
            </p:cNvSpPr>
            <p:nvPr/>
          </p:nvSpPr>
          <p:spPr>
            <a:xfrm>
              <a:off x="3092231" y="6210550"/>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00" name="53 Metin kutusu"/>
            <p:cNvSpPr txBox="1">
              <a:spLocks noChangeAspect="1"/>
            </p:cNvSpPr>
            <p:nvPr/>
          </p:nvSpPr>
          <p:spPr>
            <a:xfrm>
              <a:off x="3371658" y="5907605"/>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01" name="Yuvarlatılmış Dikdörtgen 100"/>
            <p:cNvSpPr/>
            <p:nvPr/>
          </p:nvSpPr>
          <p:spPr bwMode="auto">
            <a:xfrm>
              <a:off x="3092231" y="5867400"/>
              <a:ext cx="586701" cy="668828"/>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02" name="Grup 101"/>
          <p:cNvGrpSpPr>
            <a:grpSpLocks noChangeAspect="1"/>
          </p:cNvGrpSpPr>
          <p:nvPr/>
        </p:nvGrpSpPr>
        <p:grpSpPr>
          <a:xfrm>
            <a:off x="2811766" y="3474280"/>
            <a:ext cx="324000" cy="324000"/>
            <a:chOff x="3729311" y="5858417"/>
            <a:chExt cx="586701" cy="972000"/>
          </a:xfrm>
        </p:grpSpPr>
        <p:sp>
          <p:nvSpPr>
            <p:cNvPr id="103" name="53 Metin kutusu"/>
            <p:cNvSpPr txBox="1">
              <a:spLocks noChangeAspect="1"/>
            </p:cNvSpPr>
            <p:nvPr/>
          </p:nvSpPr>
          <p:spPr>
            <a:xfrm>
              <a:off x="3745324" y="5915792"/>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04" name="53 Metin kutusu"/>
            <p:cNvSpPr txBox="1">
              <a:spLocks noChangeAspect="1"/>
            </p:cNvSpPr>
            <p:nvPr/>
          </p:nvSpPr>
          <p:spPr>
            <a:xfrm>
              <a:off x="4022662" y="5915792"/>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05" name="53 Metin kutusu"/>
            <p:cNvSpPr txBox="1">
              <a:spLocks noChangeAspect="1"/>
            </p:cNvSpPr>
            <p:nvPr/>
          </p:nvSpPr>
          <p:spPr>
            <a:xfrm>
              <a:off x="4022662" y="6219602"/>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06" name="53 Metin kutusu"/>
            <p:cNvSpPr txBox="1">
              <a:spLocks noChangeAspect="1"/>
            </p:cNvSpPr>
            <p:nvPr/>
          </p:nvSpPr>
          <p:spPr>
            <a:xfrm>
              <a:off x="4022662" y="6523412"/>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07" name="Yuvarlatılmış Dikdörtgen 106"/>
            <p:cNvSpPr/>
            <p:nvPr/>
          </p:nvSpPr>
          <p:spPr bwMode="auto">
            <a:xfrm>
              <a:off x="3729311" y="5858417"/>
              <a:ext cx="586701" cy="97200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08" name="Grup 107"/>
          <p:cNvGrpSpPr>
            <a:grpSpLocks noChangeAspect="1"/>
          </p:cNvGrpSpPr>
          <p:nvPr/>
        </p:nvGrpSpPr>
        <p:grpSpPr>
          <a:xfrm>
            <a:off x="3159311" y="3472011"/>
            <a:ext cx="324000" cy="324000"/>
            <a:chOff x="4295727" y="5858417"/>
            <a:chExt cx="586701" cy="677811"/>
          </a:xfrm>
        </p:grpSpPr>
        <p:sp>
          <p:nvSpPr>
            <p:cNvPr id="109" name="53 Metin kutusu"/>
            <p:cNvSpPr txBox="1">
              <a:spLocks noChangeAspect="1"/>
            </p:cNvSpPr>
            <p:nvPr/>
          </p:nvSpPr>
          <p:spPr>
            <a:xfrm>
              <a:off x="4329878" y="5910303"/>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10" name="53 Metin kutusu"/>
            <p:cNvSpPr txBox="1">
              <a:spLocks noChangeAspect="1"/>
            </p:cNvSpPr>
            <p:nvPr/>
          </p:nvSpPr>
          <p:spPr>
            <a:xfrm>
              <a:off x="4607216" y="591030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11" name="53 Metin kutusu"/>
            <p:cNvSpPr txBox="1">
              <a:spLocks noChangeAspect="1"/>
            </p:cNvSpPr>
            <p:nvPr/>
          </p:nvSpPr>
          <p:spPr>
            <a:xfrm>
              <a:off x="4607216" y="621411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12" name="Yuvarlatılmış Dikdörtgen 111"/>
            <p:cNvSpPr/>
            <p:nvPr/>
          </p:nvSpPr>
          <p:spPr bwMode="auto">
            <a:xfrm>
              <a:off x="4295727" y="5858417"/>
              <a:ext cx="586701" cy="677811"/>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13" name="Grup 112"/>
          <p:cNvGrpSpPr>
            <a:grpSpLocks noChangeAspect="1"/>
          </p:cNvGrpSpPr>
          <p:nvPr/>
        </p:nvGrpSpPr>
        <p:grpSpPr>
          <a:xfrm>
            <a:off x="3918974" y="2737757"/>
            <a:ext cx="324000" cy="324000"/>
            <a:chOff x="4866416" y="5876954"/>
            <a:chExt cx="586701" cy="359620"/>
          </a:xfrm>
        </p:grpSpPr>
        <p:sp>
          <p:nvSpPr>
            <p:cNvPr id="114" name="53 Metin kutusu"/>
            <p:cNvSpPr txBox="1">
              <a:spLocks noChangeAspect="1"/>
            </p:cNvSpPr>
            <p:nvPr/>
          </p:nvSpPr>
          <p:spPr>
            <a:xfrm>
              <a:off x="4904777" y="591214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15" name="53 Metin kutusu"/>
            <p:cNvSpPr txBox="1">
              <a:spLocks noChangeAspect="1"/>
            </p:cNvSpPr>
            <p:nvPr/>
          </p:nvSpPr>
          <p:spPr>
            <a:xfrm>
              <a:off x="5182115" y="5912147"/>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16" name="Yuvarlatılmış Dikdörtgen 115"/>
            <p:cNvSpPr/>
            <p:nvPr/>
          </p:nvSpPr>
          <p:spPr bwMode="auto">
            <a:xfrm>
              <a:off x="4866416" y="5876954"/>
              <a:ext cx="586701"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17" name="Grup 116"/>
          <p:cNvGrpSpPr>
            <a:grpSpLocks noChangeAspect="1"/>
          </p:cNvGrpSpPr>
          <p:nvPr/>
        </p:nvGrpSpPr>
        <p:grpSpPr>
          <a:xfrm>
            <a:off x="3918974" y="3451919"/>
            <a:ext cx="324000" cy="324000"/>
            <a:chOff x="5556412" y="5867694"/>
            <a:chExt cx="864000" cy="359620"/>
          </a:xfrm>
        </p:grpSpPr>
        <p:sp>
          <p:nvSpPr>
            <p:cNvPr id="118" name="53 Metin kutusu"/>
            <p:cNvSpPr txBox="1">
              <a:spLocks noChangeAspect="1"/>
            </p:cNvSpPr>
            <p:nvPr/>
          </p:nvSpPr>
          <p:spPr>
            <a:xfrm>
              <a:off x="5852571" y="5915792"/>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19" name="53 Metin kutusu"/>
            <p:cNvSpPr txBox="1">
              <a:spLocks noChangeAspect="1"/>
            </p:cNvSpPr>
            <p:nvPr/>
          </p:nvSpPr>
          <p:spPr>
            <a:xfrm>
              <a:off x="5571015" y="5913714"/>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20" name="53 Metin kutusu"/>
            <p:cNvSpPr txBox="1">
              <a:spLocks noChangeAspect="1"/>
            </p:cNvSpPr>
            <p:nvPr/>
          </p:nvSpPr>
          <p:spPr>
            <a:xfrm>
              <a:off x="6131048" y="5915792"/>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21" name="Yuvarlatılmış Dikdörtgen 120"/>
            <p:cNvSpPr/>
            <p:nvPr/>
          </p:nvSpPr>
          <p:spPr bwMode="auto">
            <a:xfrm>
              <a:off x="5556412" y="5867694"/>
              <a:ext cx="864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22" name="Grup 121"/>
          <p:cNvGrpSpPr>
            <a:grpSpLocks noChangeAspect="1"/>
          </p:cNvGrpSpPr>
          <p:nvPr/>
        </p:nvGrpSpPr>
        <p:grpSpPr>
          <a:xfrm>
            <a:off x="3919138" y="3093464"/>
            <a:ext cx="324000" cy="324000"/>
            <a:chOff x="5556412" y="6286441"/>
            <a:chExt cx="864000" cy="359620"/>
          </a:xfrm>
        </p:grpSpPr>
        <p:sp>
          <p:nvSpPr>
            <p:cNvPr id="123" name="53 Metin kutusu"/>
            <p:cNvSpPr txBox="1">
              <a:spLocks noChangeAspect="1"/>
            </p:cNvSpPr>
            <p:nvPr/>
          </p:nvSpPr>
          <p:spPr>
            <a:xfrm>
              <a:off x="5852571" y="6321518"/>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24" name="53 Metin kutusu"/>
            <p:cNvSpPr txBox="1">
              <a:spLocks noChangeAspect="1"/>
            </p:cNvSpPr>
            <p:nvPr/>
          </p:nvSpPr>
          <p:spPr>
            <a:xfrm>
              <a:off x="5571015" y="6319440"/>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25" name="53 Metin kutusu"/>
            <p:cNvSpPr txBox="1">
              <a:spLocks noChangeAspect="1"/>
            </p:cNvSpPr>
            <p:nvPr/>
          </p:nvSpPr>
          <p:spPr>
            <a:xfrm>
              <a:off x="6131048" y="6321518"/>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26" name="Yuvarlatılmış Dikdörtgen 125"/>
            <p:cNvSpPr/>
            <p:nvPr/>
          </p:nvSpPr>
          <p:spPr bwMode="auto">
            <a:xfrm>
              <a:off x="5556412" y="6286441"/>
              <a:ext cx="864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27" name="Grup 126"/>
          <p:cNvGrpSpPr>
            <a:grpSpLocks noChangeAspect="1"/>
          </p:cNvGrpSpPr>
          <p:nvPr/>
        </p:nvGrpSpPr>
        <p:grpSpPr>
          <a:xfrm>
            <a:off x="4253650" y="3449027"/>
            <a:ext cx="324000" cy="324000"/>
            <a:chOff x="6439738" y="5876954"/>
            <a:chExt cx="612000" cy="359620"/>
          </a:xfrm>
        </p:grpSpPr>
        <p:sp>
          <p:nvSpPr>
            <p:cNvPr id="128" name="53 Metin kutusu"/>
            <p:cNvSpPr txBox="1">
              <a:spLocks noChangeAspect="1"/>
            </p:cNvSpPr>
            <p:nvPr/>
          </p:nvSpPr>
          <p:spPr>
            <a:xfrm>
              <a:off x="6758508" y="592531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29" name="53 Metin kutusu"/>
            <p:cNvSpPr txBox="1">
              <a:spLocks noChangeAspect="1"/>
            </p:cNvSpPr>
            <p:nvPr/>
          </p:nvSpPr>
          <p:spPr>
            <a:xfrm>
              <a:off x="6476952" y="5923239"/>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30" name="Yuvarlatılmış Dikdörtgen 129"/>
            <p:cNvSpPr/>
            <p:nvPr/>
          </p:nvSpPr>
          <p:spPr bwMode="auto">
            <a:xfrm>
              <a:off x="6439738" y="5876954"/>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31" name="Grup 130"/>
          <p:cNvGrpSpPr>
            <a:grpSpLocks noChangeAspect="1"/>
          </p:cNvGrpSpPr>
          <p:nvPr/>
        </p:nvGrpSpPr>
        <p:grpSpPr>
          <a:xfrm>
            <a:off x="4269561" y="3081535"/>
            <a:ext cx="324000" cy="324000"/>
            <a:chOff x="6439738" y="6286441"/>
            <a:chExt cx="612000" cy="359620"/>
          </a:xfrm>
        </p:grpSpPr>
        <p:sp>
          <p:nvSpPr>
            <p:cNvPr id="132" name="53 Metin kutusu"/>
            <p:cNvSpPr txBox="1">
              <a:spLocks noChangeAspect="1"/>
            </p:cNvSpPr>
            <p:nvPr/>
          </p:nvSpPr>
          <p:spPr>
            <a:xfrm>
              <a:off x="6758508" y="633104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33" name="53 Metin kutusu"/>
            <p:cNvSpPr txBox="1">
              <a:spLocks noChangeAspect="1"/>
            </p:cNvSpPr>
            <p:nvPr/>
          </p:nvSpPr>
          <p:spPr>
            <a:xfrm>
              <a:off x="6476952" y="6328965"/>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34" name="Yuvarlatılmış Dikdörtgen 133"/>
            <p:cNvSpPr/>
            <p:nvPr/>
          </p:nvSpPr>
          <p:spPr bwMode="auto">
            <a:xfrm>
              <a:off x="6439738" y="6286441"/>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35" name="Grup 134"/>
          <p:cNvGrpSpPr>
            <a:grpSpLocks noChangeAspect="1"/>
          </p:cNvGrpSpPr>
          <p:nvPr/>
        </p:nvGrpSpPr>
        <p:grpSpPr>
          <a:xfrm>
            <a:off x="4621196" y="3091353"/>
            <a:ext cx="324000" cy="324000"/>
            <a:chOff x="7032279" y="6295233"/>
            <a:chExt cx="612000" cy="359620"/>
          </a:xfrm>
        </p:grpSpPr>
        <p:sp>
          <p:nvSpPr>
            <p:cNvPr id="136" name="53 Metin kutusu"/>
            <p:cNvSpPr txBox="1">
              <a:spLocks noChangeAspect="1"/>
            </p:cNvSpPr>
            <p:nvPr/>
          </p:nvSpPr>
          <p:spPr>
            <a:xfrm>
              <a:off x="7064615" y="6328965"/>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37" name="53 Metin kutusu"/>
            <p:cNvSpPr txBox="1">
              <a:spLocks noChangeAspect="1"/>
            </p:cNvSpPr>
            <p:nvPr/>
          </p:nvSpPr>
          <p:spPr>
            <a:xfrm>
              <a:off x="7348423" y="633104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38" name="Yuvarlatılmış Dikdörtgen 137"/>
            <p:cNvSpPr/>
            <p:nvPr/>
          </p:nvSpPr>
          <p:spPr bwMode="auto">
            <a:xfrm>
              <a:off x="7032279" y="6295233"/>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39" name="Grup 138"/>
          <p:cNvGrpSpPr>
            <a:grpSpLocks noChangeAspect="1"/>
          </p:cNvGrpSpPr>
          <p:nvPr/>
        </p:nvGrpSpPr>
        <p:grpSpPr>
          <a:xfrm>
            <a:off x="5031116" y="3366058"/>
            <a:ext cx="324000" cy="324000"/>
            <a:chOff x="7642615" y="6295233"/>
            <a:chExt cx="612000" cy="359620"/>
          </a:xfrm>
        </p:grpSpPr>
        <p:sp>
          <p:nvSpPr>
            <p:cNvPr id="140" name="53 Metin kutusu"/>
            <p:cNvSpPr txBox="1">
              <a:spLocks noChangeAspect="1"/>
            </p:cNvSpPr>
            <p:nvPr/>
          </p:nvSpPr>
          <p:spPr>
            <a:xfrm>
              <a:off x="7679817" y="633104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41" name="53 Metin kutusu"/>
            <p:cNvSpPr txBox="1">
              <a:spLocks noChangeAspect="1"/>
            </p:cNvSpPr>
            <p:nvPr/>
          </p:nvSpPr>
          <p:spPr>
            <a:xfrm>
              <a:off x="7958294" y="6331043"/>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42" name="Yuvarlatılmış Dikdörtgen 141"/>
            <p:cNvSpPr/>
            <p:nvPr/>
          </p:nvSpPr>
          <p:spPr bwMode="auto">
            <a:xfrm>
              <a:off x="7642615" y="6295233"/>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43" name="Grup 142"/>
          <p:cNvGrpSpPr>
            <a:grpSpLocks noChangeAspect="1"/>
          </p:cNvGrpSpPr>
          <p:nvPr/>
        </p:nvGrpSpPr>
        <p:grpSpPr>
          <a:xfrm>
            <a:off x="5026182" y="2720887"/>
            <a:ext cx="324000" cy="324000"/>
            <a:chOff x="7657688" y="5876337"/>
            <a:chExt cx="612000" cy="359620"/>
          </a:xfrm>
        </p:grpSpPr>
        <p:sp>
          <p:nvSpPr>
            <p:cNvPr id="144" name="53 Metin kutusu"/>
            <p:cNvSpPr txBox="1">
              <a:spLocks noChangeAspect="1"/>
            </p:cNvSpPr>
            <p:nvPr/>
          </p:nvSpPr>
          <p:spPr>
            <a:xfrm>
              <a:off x="7679817" y="592531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2</a:t>
              </a:r>
            </a:p>
          </p:txBody>
        </p:sp>
        <p:sp>
          <p:nvSpPr>
            <p:cNvPr id="145" name="53 Metin kutusu"/>
            <p:cNvSpPr txBox="1">
              <a:spLocks noChangeAspect="1"/>
            </p:cNvSpPr>
            <p:nvPr/>
          </p:nvSpPr>
          <p:spPr>
            <a:xfrm>
              <a:off x="7958294" y="592531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46" name="Yuvarlatılmış Dikdörtgen 145"/>
            <p:cNvSpPr/>
            <p:nvPr/>
          </p:nvSpPr>
          <p:spPr bwMode="auto">
            <a:xfrm>
              <a:off x="7657688" y="5876337"/>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47" name="Grup 146"/>
          <p:cNvGrpSpPr>
            <a:grpSpLocks noChangeAspect="1"/>
          </p:cNvGrpSpPr>
          <p:nvPr/>
        </p:nvGrpSpPr>
        <p:grpSpPr>
          <a:xfrm>
            <a:off x="4594616" y="3443509"/>
            <a:ext cx="324000" cy="324000"/>
            <a:chOff x="7048582" y="5867166"/>
            <a:chExt cx="612000" cy="359620"/>
          </a:xfrm>
        </p:grpSpPr>
        <p:sp>
          <p:nvSpPr>
            <p:cNvPr id="148" name="53 Metin kutusu"/>
            <p:cNvSpPr txBox="1">
              <a:spLocks noChangeAspect="1"/>
            </p:cNvSpPr>
            <p:nvPr/>
          </p:nvSpPr>
          <p:spPr>
            <a:xfrm>
              <a:off x="7064615" y="5923239"/>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1</a:t>
              </a:r>
            </a:p>
          </p:txBody>
        </p:sp>
        <p:sp>
          <p:nvSpPr>
            <p:cNvPr id="149" name="53 Metin kutusu"/>
            <p:cNvSpPr txBox="1">
              <a:spLocks noChangeAspect="1"/>
            </p:cNvSpPr>
            <p:nvPr/>
          </p:nvSpPr>
          <p:spPr>
            <a:xfrm>
              <a:off x="7348423" y="592531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a:t>3</a:t>
              </a:r>
            </a:p>
          </p:txBody>
        </p:sp>
        <p:sp>
          <p:nvSpPr>
            <p:cNvPr id="150" name="Yuvarlatılmış Dikdörtgen 149"/>
            <p:cNvSpPr/>
            <p:nvPr/>
          </p:nvSpPr>
          <p:spPr bwMode="auto">
            <a:xfrm>
              <a:off x="7048582" y="5867166"/>
              <a:ext cx="612000"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51" name="Grup 150"/>
          <p:cNvGrpSpPr>
            <a:grpSpLocks noChangeAspect="1"/>
          </p:cNvGrpSpPr>
          <p:nvPr/>
        </p:nvGrpSpPr>
        <p:grpSpPr>
          <a:xfrm>
            <a:off x="4269561" y="2725828"/>
            <a:ext cx="324000" cy="324000"/>
            <a:chOff x="4866416" y="5876954"/>
            <a:chExt cx="586701" cy="359620"/>
          </a:xfrm>
        </p:grpSpPr>
        <p:sp>
          <p:nvSpPr>
            <p:cNvPr id="152" name="53 Metin kutusu"/>
            <p:cNvSpPr txBox="1">
              <a:spLocks noChangeAspect="1"/>
            </p:cNvSpPr>
            <p:nvPr/>
          </p:nvSpPr>
          <p:spPr>
            <a:xfrm>
              <a:off x="4904777" y="591214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smtClean="0"/>
                <a:t>2</a:t>
              </a:r>
              <a:endParaRPr lang="tr-TR" sz="800" dirty="0"/>
            </a:p>
          </p:txBody>
        </p:sp>
        <p:sp>
          <p:nvSpPr>
            <p:cNvPr id="153" name="53 Metin kutusu"/>
            <p:cNvSpPr txBox="1">
              <a:spLocks noChangeAspect="1"/>
            </p:cNvSpPr>
            <p:nvPr/>
          </p:nvSpPr>
          <p:spPr>
            <a:xfrm>
              <a:off x="5182115" y="5912147"/>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smtClean="0"/>
                <a:t>2</a:t>
              </a:r>
              <a:endParaRPr lang="tr-TR" sz="800" dirty="0"/>
            </a:p>
          </p:txBody>
        </p:sp>
        <p:sp>
          <p:nvSpPr>
            <p:cNvPr id="154" name="Yuvarlatılmış Dikdörtgen 153"/>
            <p:cNvSpPr/>
            <p:nvPr/>
          </p:nvSpPr>
          <p:spPr bwMode="auto">
            <a:xfrm>
              <a:off x="4866416" y="5876954"/>
              <a:ext cx="586701"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grpSp>
        <p:nvGrpSpPr>
          <p:cNvPr id="155" name="Grup 154"/>
          <p:cNvGrpSpPr>
            <a:grpSpLocks noChangeAspect="1"/>
          </p:cNvGrpSpPr>
          <p:nvPr/>
        </p:nvGrpSpPr>
        <p:grpSpPr>
          <a:xfrm>
            <a:off x="4621450" y="2735646"/>
            <a:ext cx="324000" cy="324000"/>
            <a:chOff x="4866416" y="5876954"/>
            <a:chExt cx="586701" cy="359620"/>
          </a:xfrm>
        </p:grpSpPr>
        <p:sp>
          <p:nvSpPr>
            <p:cNvPr id="156" name="53 Metin kutusu"/>
            <p:cNvSpPr txBox="1">
              <a:spLocks noChangeAspect="1"/>
            </p:cNvSpPr>
            <p:nvPr/>
          </p:nvSpPr>
          <p:spPr>
            <a:xfrm>
              <a:off x="4904777" y="5912147"/>
              <a:ext cx="259200" cy="28800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smtClean="0"/>
                <a:t>3</a:t>
              </a:r>
              <a:endParaRPr lang="tr-TR" sz="800" dirty="0"/>
            </a:p>
          </p:txBody>
        </p:sp>
        <p:sp>
          <p:nvSpPr>
            <p:cNvPr id="157" name="53 Metin kutusu"/>
            <p:cNvSpPr txBox="1">
              <a:spLocks noChangeAspect="1"/>
            </p:cNvSpPr>
            <p:nvPr/>
          </p:nvSpPr>
          <p:spPr>
            <a:xfrm>
              <a:off x="5182115" y="5912147"/>
              <a:ext cx="259200" cy="28800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defPPr>
                <a:defRPr lang="de-DE"/>
              </a:defPPr>
              <a:lvl1pPr marL="0" indent="0" algn="ctr">
                <a:defRPr sz="2400" b="1">
                  <a:solidFill>
                    <a:srgbClr val="000000"/>
                  </a:solidFill>
                  <a:latin typeface="Calibri" pitchFamily="34" charset="0"/>
                  <a:cs typeface="Calibri"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tr-TR" sz="800" dirty="0" smtClean="0"/>
                <a:t>3</a:t>
              </a:r>
              <a:endParaRPr lang="tr-TR" sz="800" dirty="0"/>
            </a:p>
          </p:txBody>
        </p:sp>
        <p:sp>
          <p:nvSpPr>
            <p:cNvPr id="158" name="Yuvarlatılmış Dikdörtgen 157"/>
            <p:cNvSpPr/>
            <p:nvPr/>
          </p:nvSpPr>
          <p:spPr bwMode="auto">
            <a:xfrm>
              <a:off x="4866416" y="5876954"/>
              <a:ext cx="586701" cy="359620"/>
            </a:xfrm>
            <a:prstGeom prst="roundRect">
              <a:avLst/>
            </a:prstGeom>
            <a:noFill/>
            <a:ln w="9525">
              <a:solidFill>
                <a:srgbClr val="C00000"/>
              </a:solidFill>
              <a:prstDash val="solid"/>
              <a:round/>
              <a:headEnd/>
              <a:tailEnd/>
            </a:ln>
          </p:spPr>
          <p:txBody>
            <a:bodyPr rtlCol="0" anchor="ctr"/>
            <a:lstStyle/>
            <a:p>
              <a:pPr algn="ctr"/>
              <a:endParaRPr lang="tr-TR" sz="800" dirty="0">
                <a:solidFill>
                  <a:srgbClr val="000000"/>
                </a:solidFill>
              </a:endParaRPr>
            </a:p>
          </p:txBody>
        </p:sp>
      </p:grpSp>
    </p:spTree>
    <p:extLst>
      <p:ext uri="{BB962C8B-B14F-4D97-AF65-F5344CB8AC3E}">
        <p14:creationId xmlns:p14="http://schemas.microsoft.com/office/powerpoint/2010/main" val="1039242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arn(inVertical)">
                                      <p:cBhvr>
                                        <p:cTn id="16" dur="500"/>
                                        <p:tgtEl>
                                          <p:spTgt spid="6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arn(inVertical)">
                                      <p:cBhvr>
                                        <p:cTn id="19" dur="500"/>
                                        <p:tgtEl>
                                          <p:spTgt spid="7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arn(inVertic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par>
                                <p:cTn id="28" presetID="16" presetClass="entr" presetSubtype="21"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arn(inVertical)">
                                      <p:cBhvr>
                                        <p:cTn id="30" dur="500"/>
                                        <p:tgtEl>
                                          <p:spTgt spid="52"/>
                                        </p:tgtEl>
                                      </p:cBhvr>
                                    </p:animEffect>
                                  </p:childTnLst>
                                </p:cTn>
                              </p:par>
                              <p:par>
                                <p:cTn id="31" presetID="16" presetClass="entr" presetSubtype="21"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par>
                                <p:cTn id="34" presetID="16" presetClass="entr" presetSubtype="21"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arn(inVertical)">
                                      <p:cBhvr>
                                        <p:cTn id="36" dur="500"/>
                                        <p:tgtEl>
                                          <p:spTgt spid="5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barn(inVertical)">
                                      <p:cBhvr>
                                        <p:cTn id="39" dur="500"/>
                                        <p:tgtEl>
                                          <p:spTgt spid="8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barn(inVertical)">
                                      <p:cBhvr>
                                        <p:cTn id="42" dur="500"/>
                                        <p:tgtEl>
                                          <p:spTgt spid="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down)">
                                      <p:cBhvr>
                                        <p:cTn id="47" dur="500"/>
                                        <p:tgtEl>
                                          <p:spTgt spid="6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wipe(down)">
                                      <p:cBhvr>
                                        <p:cTn id="50" dur="500"/>
                                        <p:tgtEl>
                                          <p:spTgt spid="63"/>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down)">
                                      <p:cBhvr>
                                        <p:cTn id="53" dur="500"/>
                                        <p:tgtEl>
                                          <p:spTgt spid="6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down)">
                                      <p:cBhvr>
                                        <p:cTn id="73" dur="500"/>
                                        <p:tgtEl>
                                          <p:spTgt spid="44"/>
                                        </p:tgtEl>
                                      </p:cBhvr>
                                    </p:animEffect>
                                  </p:childTnLst>
                                </p:cTn>
                              </p:par>
                              <p:par>
                                <p:cTn id="74" presetID="22" presetClass="entr" presetSubtype="4"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wipe(down)">
                                      <p:cBhvr>
                                        <p:cTn id="76" dur="500"/>
                                        <p:tgtEl>
                                          <p:spTgt spid="45"/>
                                        </p:tgtEl>
                                      </p:cBhvr>
                                    </p:animEffect>
                                  </p:childTnLst>
                                </p:cTn>
                              </p:par>
                              <p:par>
                                <p:cTn id="77" presetID="22" presetClass="entr" presetSubtype="4"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wipe(down)">
                                      <p:cBhvr>
                                        <p:cTn id="79" dur="500"/>
                                        <p:tgtEl>
                                          <p:spTgt spid="65"/>
                                        </p:tgtEl>
                                      </p:cBhvr>
                                    </p:animEffect>
                                  </p:childTnLst>
                                </p:cTn>
                              </p:par>
                              <p:par>
                                <p:cTn id="80" presetID="22" presetClass="entr" presetSubtype="4"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wipe(down)">
                                      <p:cBhvr>
                                        <p:cTn id="82" dur="500"/>
                                        <p:tgtEl>
                                          <p:spTgt spid="76"/>
                                        </p:tgtEl>
                                      </p:cBhvr>
                                    </p:animEffect>
                                  </p:childTnLst>
                                </p:cTn>
                              </p:par>
                              <p:par>
                                <p:cTn id="83" presetID="22" presetClass="entr" presetSubtype="4" fill="hold" nodeType="with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down)">
                                      <p:cBhvr>
                                        <p:cTn id="85" dur="500"/>
                                        <p:tgtEl>
                                          <p:spTgt spid="84"/>
                                        </p:tgtEl>
                                      </p:cBhvr>
                                    </p:animEffect>
                                  </p:childTnLst>
                                </p:cTn>
                              </p:par>
                              <p:par>
                                <p:cTn id="86" presetID="22" presetClass="entr" presetSubtype="4" fill="hold" nodeType="with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wipe(down)">
                                      <p:cBhvr>
                                        <p:cTn id="88" dur="500"/>
                                        <p:tgtEl>
                                          <p:spTgt spid="91"/>
                                        </p:tgtEl>
                                      </p:cBhvr>
                                    </p:animEffect>
                                  </p:childTnLst>
                                </p:cTn>
                              </p:par>
                              <p:par>
                                <p:cTn id="89" presetID="22" presetClass="entr" presetSubtype="4" fill="hold" nodeType="withEffect">
                                  <p:stCondLst>
                                    <p:cond delay="0"/>
                                  </p:stCondLst>
                                  <p:childTnLst>
                                    <p:set>
                                      <p:cBhvr>
                                        <p:cTn id="90" dur="1" fill="hold">
                                          <p:stCondLst>
                                            <p:cond delay="0"/>
                                          </p:stCondLst>
                                        </p:cTn>
                                        <p:tgtEl>
                                          <p:spTgt spid="97"/>
                                        </p:tgtEl>
                                        <p:attrNameLst>
                                          <p:attrName>style.visibility</p:attrName>
                                        </p:attrNameLst>
                                      </p:cBhvr>
                                      <p:to>
                                        <p:strVal val="visible"/>
                                      </p:to>
                                    </p:set>
                                    <p:animEffect transition="in" filter="wipe(down)">
                                      <p:cBhvr>
                                        <p:cTn id="91" dur="500"/>
                                        <p:tgtEl>
                                          <p:spTgt spid="97"/>
                                        </p:tgtEl>
                                      </p:cBhvr>
                                    </p:animEffect>
                                  </p:childTnLst>
                                </p:cTn>
                              </p:par>
                              <p:par>
                                <p:cTn id="92" presetID="22" presetClass="entr" presetSubtype="4" fill="hold" nodeType="with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wipe(down)">
                                      <p:cBhvr>
                                        <p:cTn id="94" dur="500"/>
                                        <p:tgtEl>
                                          <p:spTgt spid="102"/>
                                        </p:tgtEl>
                                      </p:cBhvr>
                                    </p:animEffect>
                                  </p:childTnLst>
                                </p:cTn>
                              </p:par>
                              <p:par>
                                <p:cTn id="95" presetID="22" presetClass="entr" presetSubtype="4" fill="hold" nodeType="withEffect">
                                  <p:stCondLst>
                                    <p:cond delay="0"/>
                                  </p:stCondLst>
                                  <p:childTnLst>
                                    <p:set>
                                      <p:cBhvr>
                                        <p:cTn id="96" dur="1" fill="hold">
                                          <p:stCondLst>
                                            <p:cond delay="0"/>
                                          </p:stCondLst>
                                        </p:cTn>
                                        <p:tgtEl>
                                          <p:spTgt spid="108"/>
                                        </p:tgtEl>
                                        <p:attrNameLst>
                                          <p:attrName>style.visibility</p:attrName>
                                        </p:attrNameLst>
                                      </p:cBhvr>
                                      <p:to>
                                        <p:strVal val="visible"/>
                                      </p:to>
                                    </p:set>
                                    <p:animEffect transition="in" filter="wipe(down)">
                                      <p:cBhvr>
                                        <p:cTn id="97" dur="500"/>
                                        <p:tgtEl>
                                          <p:spTgt spid="108"/>
                                        </p:tgtEl>
                                      </p:cBhvr>
                                    </p:animEffect>
                                  </p:childTnLst>
                                </p:cTn>
                              </p:par>
                              <p:par>
                                <p:cTn id="98" presetID="22" presetClass="entr" presetSubtype="4"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wipe(down)">
                                      <p:cBhvr>
                                        <p:cTn id="100" dur="500"/>
                                        <p:tgtEl>
                                          <p:spTgt spid="113"/>
                                        </p:tgtEl>
                                      </p:cBhvr>
                                    </p:animEffect>
                                  </p:childTnLst>
                                </p:cTn>
                              </p:par>
                              <p:par>
                                <p:cTn id="101" presetID="22" presetClass="entr" presetSubtype="4" fill="hold" nodeType="with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wipe(down)">
                                      <p:cBhvr>
                                        <p:cTn id="103" dur="500"/>
                                        <p:tgtEl>
                                          <p:spTgt spid="117"/>
                                        </p:tgtEl>
                                      </p:cBhvr>
                                    </p:animEffect>
                                  </p:childTnLst>
                                </p:cTn>
                              </p:par>
                              <p:par>
                                <p:cTn id="104" presetID="22" presetClass="entr" presetSubtype="4" fill="hold" nodeType="withEffect">
                                  <p:stCondLst>
                                    <p:cond delay="0"/>
                                  </p:stCondLst>
                                  <p:childTnLst>
                                    <p:set>
                                      <p:cBhvr>
                                        <p:cTn id="105" dur="1" fill="hold">
                                          <p:stCondLst>
                                            <p:cond delay="0"/>
                                          </p:stCondLst>
                                        </p:cTn>
                                        <p:tgtEl>
                                          <p:spTgt spid="122"/>
                                        </p:tgtEl>
                                        <p:attrNameLst>
                                          <p:attrName>style.visibility</p:attrName>
                                        </p:attrNameLst>
                                      </p:cBhvr>
                                      <p:to>
                                        <p:strVal val="visible"/>
                                      </p:to>
                                    </p:set>
                                    <p:animEffect transition="in" filter="wipe(down)">
                                      <p:cBhvr>
                                        <p:cTn id="106" dur="500"/>
                                        <p:tgtEl>
                                          <p:spTgt spid="122"/>
                                        </p:tgtEl>
                                      </p:cBhvr>
                                    </p:animEffect>
                                  </p:childTnLst>
                                </p:cTn>
                              </p:par>
                              <p:par>
                                <p:cTn id="107" presetID="22" presetClass="entr" presetSubtype="4" fill="hold" nodeType="withEffect">
                                  <p:stCondLst>
                                    <p:cond delay="0"/>
                                  </p:stCondLst>
                                  <p:childTnLst>
                                    <p:set>
                                      <p:cBhvr>
                                        <p:cTn id="108" dur="1" fill="hold">
                                          <p:stCondLst>
                                            <p:cond delay="0"/>
                                          </p:stCondLst>
                                        </p:cTn>
                                        <p:tgtEl>
                                          <p:spTgt spid="127"/>
                                        </p:tgtEl>
                                        <p:attrNameLst>
                                          <p:attrName>style.visibility</p:attrName>
                                        </p:attrNameLst>
                                      </p:cBhvr>
                                      <p:to>
                                        <p:strVal val="visible"/>
                                      </p:to>
                                    </p:set>
                                    <p:animEffect transition="in" filter="wipe(down)">
                                      <p:cBhvr>
                                        <p:cTn id="109" dur="500"/>
                                        <p:tgtEl>
                                          <p:spTgt spid="127"/>
                                        </p:tgtEl>
                                      </p:cBhvr>
                                    </p:animEffect>
                                  </p:childTnLst>
                                </p:cTn>
                              </p:par>
                              <p:par>
                                <p:cTn id="110" presetID="22" presetClass="entr" presetSubtype="4" fill="hold" nodeType="withEffect">
                                  <p:stCondLst>
                                    <p:cond delay="0"/>
                                  </p:stCondLst>
                                  <p:childTnLst>
                                    <p:set>
                                      <p:cBhvr>
                                        <p:cTn id="111" dur="1" fill="hold">
                                          <p:stCondLst>
                                            <p:cond delay="0"/>
                                          </p:stCondLst>
                                        </p:cTn>
                                        <p:tgtEl>
                                          <p:spTgt spid="131"/>
                                        </p:tgtEl>
                                        <p:attrNameLst>
                                          <p:attrName>style.visibility</p:attrName>
                                        </p:attrNameLst>
                                      </p:cBhvr>
                                      <p:to>
                                        <p:strVal val="visible"/>
                                      </p:to>
                                    </p:set>
                                    <p:animEffect transition="in" filter="wipe(down)">
                                      <p:cBhvr>
                                        <p:cTn id="112" dur="500"/>
                                        <p:tgtEl>
                                          <p:spTgt spid="131"/>
                                        </p:tgtEl>
                                      </p:cBhvr>
                                    </p:animEffect>
                                  </p:childTnLst>
                                </p:cTn>
                              </p:par>
                              <p:par>
                                <p:cTn id="113" presetID="22" presetClass="entr" presetSubtype="4" fill="hold" nodeType="withEffect">
                                  <p:stCondLst>
                                    <p:cond delay="0"/>
                                  </p:stCondLst>
                                  <p:childTnLst>
                                    <p:set>
                                      <p:cBhvr>
                                        <p:cTn id="114" dur="1" fill="hold">
                                          <p:stCondLst>
                                            <p:cond delay="0"/>
                                          </p:stCondLst>
                                        </p:cTn>
                                        <p:tgtEl>
                                          <p:spTgt spid="135"/>
                                        </p:tgtEl>
                                        <p:attrNameLst>
                                          <p:attrName>style.visibility</p:attrName>
                                        </p:attrNameLst>
                                      </p:cBhvr>
                                      <p:to>
                                        <p:strVal val="visible"/>
                                      </p:to>
                                    </p:set>
                                    <p:animEffect transition="in" filter="wipe(down)">
                                      <p:cBhvr>
                                        <p:cTn id="115" dur="500"/>
                                        <p:tgtEl>
                                          <p:spTgt spid="135"/>
                                        </p:tgtEl>
                                      </p:cBhvr>
                                    </p:animEffect>
                                  </p:childTnLst>
                                </p:cTn>
                              </p:par>
                              <p:par>
                                <p:cTn id="116" presetID="22" presetClass="entr" presetSubtype="4" fill="hold" nodeType="withEffect">
                                  <p:stCondLst>
                                    <p:cond delay="0"/>
                                  </p:stCondLst>
                                  <p:childTnLst>
                                    <p:set>
                                      <p:cBhvr>
                                        <p:cTn id="117" dur="1" fill="hold">
                                          <p:stCondLst>
                                            <p:cond delay="0"/>
                                          </p:stCondLst>
                                        </p:cTn>
                                        <p:tgtEl>
                                          <p:spTgt spid="139"/>
                                        </p:tgtEl>
                                        <p:attrNameLst>
                                          <p:attrName>style.visibility</p:attrName>
                                        </p:attrNameLst>
                                      </p:cBhvr>
                                      <p:to>
                                        <p:strVal val="visible"/>
                                      </p:to>
                                    </p:set>
                                    <p:animEffect transition="in" filter="wipe(down)">
                                      <p:cBhvr>
                                        <p:cTn id="118" dur="500"/>
                                        <p:tgtEl>
                                          <p:spTgt spid="139"/>
                                        </p:tgtEl>
                                      </p:cBhvr>
                                    </p:animEffect>
                                  </p:childTnLst>
                                </p:cTn>
                              </p:par>
                              <p:par>
                                <p:cTn id="119" presetID="22" presetClass="entr" presetSubtype="4" fill="hold" nodeType="withEffect">
                                  <p:stCondLst>
                                    <p:cond delay="0"/>
                                  </p:stCondLst>
                                  <p:childTnLst>
                                    <p:set>
                                      <p:cBhvr>
                                        <p:cTn id="120" dur="1" fill="hold">
                                          <p:stCondLst>
                                            <p:cond delay="0"/>
                                          </p:stCondLst>
                                        </p:cTn>
                                        <p:tgtEl>
                                          <p:spTgt spid="143"/>
                                        </p:tgtEl>
                                        <p:attrNameLst>
                                          <p:attrName>style.visibility</p:attrName>
                                        </p:attrNameLst>
                                      </p:cBhvr>
                                      <p:to>
                                        <p:strVal val="visible"/>
                                      </p:to>
                                    </p:set>
                                    <p:animEffect transition="in" filter="wipe(down)">
                                      <p:cBhvr>
                                        <p:cTn id="121" dur="500"/>
                                        <p:tgtEl>
                                          <p:spTgt spid="143"/>
                                        </p:tgtEl>
                                      </p:cBhvr>
                                    </p:animEffect>
                                  </p:childTnLst>
                                </p:cTn>
                              </p:par>
                              <p:par>
                                <p:cTn id="122" presetID="22" presetClass="entr" presetSubtype="4" fill="hold" nodeType="withEffect">
                                  <p:stCondLst>
                                    <p:cond delay="0"/>
                                  </p:stCondLst>
                                  <p:childTnLst>
                                    <p:set>
                                      <p:cBhvr>
                                        <p:cTn id="123" dur="1" fill="hold">
                                          <p:stCondLst>
                                            <p:cond delay="0"/>
                                          </p:stCondLst>
                                        </p:cTn>
                                        <p:tgtEl>
                                          <p:spTgt spid="147"/>
                                        </p:tgtEl>
                                        <p:attrNameLst>
                                          <p:attrName>style.visibility</p:attrName>
                                        </p:attrNameLst>
                                      </p:cBhvr>
                                      <p:to>
                                        <p:strVal val="visible"/>
                                      </p:to>
                                    </p:set>
                                    <p:animEffect transition="in" filter="wipe(down)">
                                      <p:cBhvr>
                                        <p:cTn id="124" dur="500"/>
                                        <p:tgtEl>
                                          <p:spTgt spid="147"/>
                                        </p:tgtEl>
                                      </p:cBhvr>
                                    </p:animEffect>
                                  </p:childTnLst>
                                </p:cTn>
                              </p:par>
                              <p:par>
                                <p:cTn id="125" presetID="22" presetClass="entr" presetSubtype="4" fill="hold" nodeType="withEffect">
                                  <p:stCondLst>
                                    <p:cond delay="0"/>
                                  </p:stCondLst>
                                  <p:childTnLst>
                                    <p:set>
                                      <p:cBhvr>
                                        <p:cTn id="126" dur="1" fill="hold">
                                          <p:stCondLst>
                                            <p:cond delay="0"/>
                                          </p:stCondLst>
                                        </p:cTn>
                                        <p:tgtEl>
                                          <p:spTgt spid="151"/>
                                        </p:tgtEl>
                                        <p:attrNameLst>
                                          <p:attrName>style.visibility</p:attrName>
                                        </p:attrNameLst>
                                      </p:cBhvr>
                                      <p:to>
                                        <p:strVal val="visible"/>
                                      </p:to>
                                    </p:set>
                                    <p:animEffect transition="in" filter="wipe(down)">
                                      <p:cBhvr>
                                        <p:cTn id="127" dur="500"/>
                                        <p:tgtEl>
                                          <p:spTgt spid="151"/>
                                        </p:tgtEl>
                                      </p:cBhvr>
                                    </p:animEffect>
                                  </p:childTnLst>
                                </p:cTn>
                              </p:par>
                              <p:par>
                                <p:cTn id="128" presetID="22" presetClass="entr" presetSubtype="4" fill="hold" nodeType="withEffect">
                                  <p:stCondLst>
                                    <p:cond delay="0"/>
                                  </p:stCondLst>
                                  <p:childTnLst>
                                    <p:set>
                                      <p:cBhvr>
                                        <p:cTn id="129" dur="1" fill="hold">
                                          <p:stCondLst>
                                            <p:cond delay="0"/>
                                          </p:stCondLst>
                                        </p:cTn>
                                        <p:tgtEl>
                                          <p:spTgt spid="155"/>
                                        </p:tgtEl>
                                        <p:attrNameLst>
                                          <p:attrName>style.visibility</p:attrName>
                                        </p:attrNameLst>
                                      </p:cBhvr>
                                      <p:to>
                                        <p:strVal val="visible"/>
                                      </p:to>
                                    </p:set>
                                    <p:animEffect transition="in" filter="wipe(down)">
                                      <p:cBhvr>
                                        <p:cTn id="130" dur="500"/>
                                        <p:tgtEl>
                                          <p:spTgt spid="155"/>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168"/>
                                        </p:tgtEl>
                                        <p:attrNameLst>
                                          <p:attrName>style.visibility</p:attrName>
                                        </p:attrNameLst>
                                      </p:cBhvr>
                                      <p:to>
                                        <p:strVal val="visible"/>
                                      </p:to>
                                    </p:set>
                                    <p:animEffect transition="in" filter="wipe(down)">
                                      <p:cBhvr>
                                        <p:cTn id="135" dur="500"/>
                                        <p:tgtEl>
                                          <p:spTgt spid="168"/>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69"/>
                                        </p:tgtEl>
                                        <p:attrNameLst>
                                          <p:attrName>style.visibility</p:attrName>
                                        </p:attrNameLst>
                                      </p:cBhvr>
                                      <p:to>
                                        <p:strVal val="visible"/>
                                      </p:to>
                                    </p:set>
                                    <p:animEffect transition="in" filter="wipe(down)">
                                      <p:cBhvr>
                                        <p:cTn id="138" dur="500"/>
                                        <p:tgtEl>
                                          <p:spTgt spid="169"/>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170"/>
                                        </p:tgtEl>
                                        <p:attrNameLst>
                                          <p:attrName>style.visibility</p:attrName>
                                        </p:attrNameLst>
                                      </p:cBhvr>
                                      <p:to>
                                        <p:strVal val="visible"/>
                                      </p:to>
                                    </p:set>
                                    <p:animEffect transition="in" filter="wipe(down)">
                                      <p:cBhvr>
                                        <p:cTn id="141" dur="500"/>
                                        <p:tgtEl>
                                          <p:spTgt spid="170"/>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171"/>
                                        </p:tgtEl>
                                        <p:attrNameLst>
                                          <p:attrName>style.visibility</p:attrName>
                                        </p:attrNameLst>
                                      </p:cBhvr>
                                      <p:to>
                                        <p:strVal val="visible"/>
                                      </p:to>
                                    </p:set>
                                    <p:animEffect transition="in" filter="wipe(down)">
                                      <p:cBhvr>
                                        <p:cTn id="144" dur="500"/>
                                        <p:tgtEl>
                                          <p:spTgt spid="171"/>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172"/>
                                        </p:tgtEl>
                                        <p:attrNameLst>
                                          <p:attrName>style.visibility</p:attrName>
                                        </p:attrNameLst>
                                      </p:cBhvr>
                                      <p:to>
                                        <p:strVal val="visible"/>
                                      </p:to>
                                    </p:set>
                                    <p:animEffect transition="in" filter="wipe(down)">
                                      <p:cBhvr>
                                        <p:cTn id="147" dur="500"/>
                                        <p:tgtEl>
                                          <p:spTgt spid="172"/>
                                        </p:tgtEl>
                                      </p:cBhvr>
                                    </p:animEffect>
                                  </p:childTnLst>
                                </p:cTn>
                              </p:par>
                              <p:par>
                                <p:cTn id="148" presetID="22" presetClass="entr" presetSubtype="4" fill="hold" grpId="0" nodeType="withEffect">
                                  <p:stCondLst>
                                    <p:cond delay="0"/>
                                  </p:stCondLst>
                                  <p:childTnLst>
                                    <p:set>
                                      <p:cBhvr>
                                        <p:cTn id="149" dur="1" fill="hold">
                                          <p:stCondLst>
                                            <p:cond delay="0"/>
                                          </p:stCondLst>
                                        </p:cTn>
                                        <p:tgtEl>
                                          <p:spTgt spid="173"/>
                                        </p:tgtEl>
                                        <p:attrNameLst>
                                          <p:attrName>style.visibility</p:attrName>
                                        </p:attrNameLst>
                                      </p:cBhvr>
                                      <p:to>
                                        <p:strVal val="visible"/>
                                      </p:to>
                                    </p:set>
                                    <p:animEffect transition="in" filter="wipe(down)">
                                      <p:cBhvr>
                                        <p:cTn id="15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animBg="1"/>
      <p:bldP spid="71" grpId="0" animBg="1"/>
      <p:bldP spid="72" grpId="0" animBg="1"/>
      <p:bldP spid="74" grpId="0" animBg="1"/>
      <p:bldP spid="80" grpId="0" animBg="1"/>
      <p:bldP spid="81" grpId="0" animBg="1"/>
      <p:bldP spid="168" grpId="0" animBg="1"/>
      <p:bldP spid="169" grpId="0" animBg="1"/>
      <p:bldP spid="170" grpId="0" animBg="1"/>
      <p:bldP spid="171" grpId="0" animBg="1"/>
      <p:bldP spid="172" grpId="0" animBg="1"/>
      <p:bldP spid="173" grpId="0" animBg="1"/>
      <p:bldP spid="37" grpId="0" animBg="1"/>
      <p:bldP spid="40" grpId="0" animBg="1"/>
      <p:bldP spid="41" grpId="0" animBg="1"/>
      <p:bldP spid="42" grpId="0" animBg="1"/>
      <p:bldP spid="43" grpId="0" animBg="1"/>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Çalışma </a:t>
            </a:r>
            <a:r>
              <a:rPr lang="tr-TR" sz="2000" b="1" i="1" dirty="0">
                <a:solidFill>
                  <a:srgbClr val="000000"/>
                </a:solidFill>
                <a:latin typeface="Calibri" pitchFamily="34" charset="0"/>
                <a:cs typeface="Calibri" pitchFamily="34" charset="0"/>
              </a:rPr>
              <a:t>çevresi</a:t>
            </a:r>
            <a:r>
              <a:rPr lang="tr-TR" sz="2000" i="1" dirty="0">
                <a:solidFill>
                  <a:srgbClr val="000000"/>
                </a:solidFill>
                <a:latin typeface="Calibri" pitchFamily="34" charset="0"/>
                <a:cs typeface="Calibri" pitchFamily="34" charset="0"/>
              </a:rPr>
              <a:t>nin</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fiziki kusurları ve </a:t>
            </a:r>
            <a:r>
              <a:rPr lang="tr-TR" sz="2000" i="1" dirty="0" smtClean="0">
                <a:solidFill>
                  <a:srgbClr val="000000"/>
                </a:solidFill>
                <a:latin typeface="Calibri" pitchFamily="34" charset="0"/>
                <a:cs typeface="Calibri" pitchFamily="34" charset="0"/>
              </a:rPr>
              <a:t>uygun olmayan şartları ile </a:t>
            </a:r>
            <a:r>
              <a:rPr lang="tr-TR" sz="2000" b="1" i="1" dirty="0" smtClean="0">
                <a:solidFill>
                  <a:srgbClr val="000000"/>
                </a:solidFill>
                <a:latin typeface="Calibri" pitchFamily="34" charset="0"/>
                <a:cs typeface="Calibri" pitchFamily="34" charset="0"/>
              </a:rPr>
              <a:t>insanlar</a:t>
            </a:r>
            <a:r>
              <a:rPr lang="tr-TR" sz="2000" i="1" dirty="0" smtClean="0">
                <a:solidFill>
                  <a:srgbClr val="000000"/>
                </a:solidFill>
                <a:latin typeface="Calibri" pitchFamily="34" charset="0"/>
                <a:cs typeface="Calibri" pitchFamily="34" charset="0"/>
              </a:rPr>
              <a:t>ın </a:t>
            </a:r>
            <a:r>
              <a:rPr lang="tr-TR" sz="2000" i="1" dirty="0">
                <a:solidFill>
                  <a:srgbClr val="000000"/>
                </a:solidFill>
                <a:latin typeface="Calibri" pitchFamily="34" charset="0"/>
                <a:cs typeface="Calibri" pitchFamily="34" charset="0"/>
              </a:rPr>
              <a:t>hatalı davranışları gibi, çalışma ortam ve koşullarında var </a:t>
            </a:r>
            <a:r>
              <a:rPr lang="tr-TR" sz="2000" i="1" dirty="0" smtClean="0">
                <a:solidFill>
                  <a:srgbClr val="000000"/>
                </a:solidFill>
                <a:latin typeface="Calibri" pitchFamily="34" charset="0"/>
                <a:cs typeface="Calibri" pitchFamily="34" charset="0"/>
              </a:rPr>
              <a:t>olan ve/veya </a:t>
            </a:r>
            <a:r>
              <a:rPr lang="tr-TR" sz="2000" b="1" i="1" dirty="0">
                <a:solidFill>
                  <a:srgbClr val="000000"/>
                </a:solidFill>
                <a:latin typeface="Calibri" pitchFamily="34" charset="0"/>
                <a:cs typeface="Calibri" pitchFamily="34" charset="0"/>
              </a:rPr>
              <a:t>dışarıdan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gelebilecek; ama </a:t>
            </a:r>
            <a:r>
              <a:rPr lang="tr-TR" sz="2000" i="1" dirty="0">
                <a:solidFill>
                  <a:srgbClr val="000000"/>
                </a:solidFill>
                <a:latin typeface="Calibri" pitchFamily="34" charset="0"/>
                <a:cs typeface="Calibri" pitchFamily="34" charset="0"/>
              </a:rPr>
              <a:t>kapsamı </a:t>
            </a:r>
            <a:r>
              <a:rPr lang="tr-TR" sz="2000" i="1" dirty="0" smtClean="0">
                <a:solidFill>
                  <a:srgbClr val="000000"/>
                </a:solidFill>
                <a:latin typeface="Calibri" pitchFamily="34" charset="0"/>
                <a:cs typeface="Calibri" pitchFamily="34" charset="0"/>
              </a:rPr>
              <a:t>belirlenmemiş; </a:t>
            </a:r>
            <a:r>
              <a:rPr lang="tr-TR" sz="2000" b="1" i="1" dirty="0" smtClean="0">
                <a:solidFill>
                  <a:srgbClr val="000000"/>
                </a:solidFill>
                <a:latin typeface="Calibri" pitchFamily="34" charset="0"/>
                <a:cs typeface="Calibri" pitchFamily="34" charset="0"/>
              </a:rPr>
              <a:t>maruz </a:t>
            </a:r>
            <a:r>
              <a:rPr lang="tr-TR" sz="2000" b="1" i="1" dirty="0">
                <a:solidFill>
                  <a:srgbClr val="000000"/>
                </a:solidFill>
                <a:latin typeface="Calibri" pitchFamily="34" charset="0"/>
                <a:cs typeface="Calibri" pitchFamily="34" charset="0"/>
              </a:rPr>
              <a:t>kimselere, işyerine ve çevreye zarar ya da hasar verme </a:t>
            </a:r>
            <a:r>
              <a:rPr lang="tr-TR" sz="2000" b="1" i="1" dirty="0" smtClean="0">
                <a:solidFill>
                  <a:srgbClr val="C00000"/>
                </a:solidFill>
                <a:latin typeface="Calibri" pitchFamily="34" charset="0"/>
                <a:cs typeface="Calibri" pitchFamily="34" charset="0"/>
              </a:rPr>
              <a:t>potansiyel</a:t>
            </a:r>
            <a:r>
              <a:rPr lang="tr-TR" sz="2000" b="1" i="1" dirty="0" smtClean="0">
                <a:solidFill>
                  <a:srgbClr val="000000"/>
                </a:solidFill>
                <a:latin typeface="Calibri" pitchFamily="34" charset="0"/>
                <a:cs typeface="Calibri" pitchFamily="34" charset="0"/>
              </a:rPr>
              <a:t>idir.</a:t>
            </a:r>
          </a:p>
          <a:p>
            <a:pP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endParaRPr lang="tr-TR" sz="2000" b="1" i="1" dirty="0">
              <a:solidFill>
                <a:schemeClr val="bg1">
                  <a:lumMod val="50000"/>
                </a:schemeClr>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Çalışma </a:t>
            </a:r>
            <a:r>
              <a:rPr lang="tr-TR" sz="2000" b="1" i="1" dirty="0" smtClean="0">
                <a:solidFill>
                  <a:srgbClr val="000000"/>
                </a:solidFill>
                <a:latin typeface="Calibri" pitchFamily="34" charset="0"/>
                <a:cs typeface="Calibri" pitchFamily="34" charset="0"/>
              </a:rPr>
              <a:t>çevresinden,</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insanlardan </a:t>
            </a:r>
            <a:r>
              <a:rPr lang="tr-TR" sz="2000" i="1" dirty="0" smtClean="0">
                <a:solidFill>
                  <a:srgbClr val="000000"/>
                </a:solidFill>
                <a:latin typeface="Calibri" pitchFamily="34" charset="0"/>
                <a:cs typeface="Calibri" pitchFamily="34" charset="0"/>
              </a:rPr>
              <a:t>veya </a:t>
            </a:r>
            <a:r>
              <a:rPr lang="tr-TR" sz="2000" b="1" i="1" dirty="0">
                <a:solidFill>
                  <a:srgbClr val="000000"/>
                </a:solidFill>
                <a:latin typeface="Calibri" pitchFamily="34" charset="0"/>
                <a:cs typeface="Calibri" pitchFamily="34" charset="0"/>
              </a:rPr>
              <a:t>dışarıdan</a:t>
            </a:r>
            <a:r>
              <a:rPr lang="tr-TR" sz="2000" i="1" dirty="0">
                <a:solidFill>
                  <a:srgbClr val="000000"/>
                </a:solidFill>
                <a:latin typeface="Calibri" pitchFamily="34" charset="0"/>
                <a:cs typeface="Calibri" pitchFamily="34" charset="0"/>
              </a:rPr>
              <a:t> </a:t>
            </a:r>
            <a:r>
              <a:rPr lang="tr-TR" sz="2000" i="1" dirty="0" smtClean="0">
                <a:solidFill>
                  <a:srgbClr val="000000"/>
                </a:solidFill>
                <a:latin typeface="Calibri" pitchFamily="34" charset="0"/>
                <a:cs typeface="Calibri" pitchFamily="34" charset="0"/>
              </a:rPr>
              <a:t>gelebilecek; </a:t>
            </a:r>
            <a:r>
              <a:rPr lang="tr-TR" sz="2000" b="1" i="1" dirty="0" smtClean="0">
                <a:solidFill>
                  <a:srgbClr val="000000"/>
                </a:solidFill>
                <a:latin typeface="Calibri" pitchFamily="34" charset="0"/>
                <a:cs typeface="Calibri" pitchFamily="34" charset="0"/>
              </a:rPr>
              <a:t>maruz </a:t>
            </a:r>
            <a:r>
              <a:rPr lang="tr-TR" sz="2000" b="1" i="1" dirty="0">
                <a:solidFill>
                  <a:srgbClr val="000000"/>
                </a:solidFill>
                <a:latin typeface="Calibri" pitchFamily="34" charset="0"/>
                <a:cs typeface="Calibri" pitchFamily="34" charset="0"/>
              </a:rPr>
              <a:t>kimselere, işyerine ve çevreye zarar ya da hasar verme potansiyelidir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6" name="Akış Çizelgesi: Belge 35"/>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
        <p:nvSpPr>
          <p:cNvPr id="18" name="Oval 17"/>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grpSp>
        <p:nvGrpSpPr>
          <p:cNvPr id="26" name="Grup 25"/>
          <p:cNvGrpSpPr/>
          <p:nvPr/>
        </p:nvGrpSpPr>
        <p:grpSpPr>
          <a:xfrm>
            <a:off x="4447063" y="5458471"/>
            <a:ext cx="1112260" cy="380010"/>
            <a:chOff x="5132863" y="5458471"/>
            <a:chExt cx="1112260" cy="380010"/>
          </a:xfrm>
        </p:grpSpPr>
        <p:sp>
          <p:nvSpPr>
            <p:cNvPr id="27" name="53 Metin kutusu"/>
            <p:cNvSpPr txBox="1"/>
            <p:nvPr/>
          </p:nvSpPr>
          <p:spPr>
            <a:xfrm>
              <a:off x="5132863"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28" name="53 Metin kutusu"/>
            <p:cNvSpPr txBox="1"/>
            <p:nvPr/>
          </p:nvSpPr>
          <p:spPr>
            <a:xfrm>
              <a:off x="5504367"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sp>
          <p:nvSpPr>
            <p:cNvPr id="29" name="53 Metin kutusu"/>
            <p:cNvSpPr txBox="1"/>
            <p:nvPr/>
          </p:nvSpPr>
          <p:spPr>
            <a:xfrm>
              <a:off x="5878381"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3</a:t>
              </a:r>
              <a:endParaRPr lang="tr-TR" sz="2400" dirty="0" smtClean="0">
                <a:solidFill>
                  <a:srgbClr val="000000"/>
                </a:solidFill>
                <a:latin typeface="Calibri" pitchFamily="34" charset="0"/>
                <a:cs typeface="Calibri" pitchFamily="34" charset="0"/>
              </a:endParaRPr>
            </a:p>
          </p:txBody>
        </p:sp>
      </p:grpSp>
      <p:grpSp>
        <p:nvGrpSpPr>
          <p:cNvPr id="30" name="Grup 29"/>
          <p:cNvGrpSpPr/>
          <p:nvPr/>
        </p:nvGrpSpPr>
        <p:grpSpPr>
          <a:xfrm>
            <a:off x="5656738" y="5458471"/>
            <a:ext cx="1112260" cy="380010"/>
            <a:chOff x="5132863" y="5458471"/>
            <a:chExt cx="1112260" cy="380010"/>
          </a:xfrm>
          <a:solidFill>
            <a:srgbClr val="FFC000"/>
          </a:solidFill>
        </p:grpSpPr>
        <p:sp>
          <p:nvSpPr>
            <p:cNvPr id="31" name="53 Metin kutusu"/>
            <p:cNvSpPr txBox="1"/>
            <p:nvPr/>
          </p:nvSpPr>
          <p:spPr>
            <a:xfrm>
              <a:off x="5132863" y="5458471"/>
              <a:ext cx="366742" cy="380010"/>
            </a:xfrm>
            <a:prstGeom prst="rect">
              <a:avLst/>
            </a:prstGeom>
            <a:grp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32" name="53 Metin kutusu"/>
            <p:cNvSpPr txBox="1"/>
            <p:nvPr/>
          </p:nvSpPr>
          <p:spPr>
            <a:xfrm>
              <a:off x="5504367" y="5458471"/>
              <a:ext cx="366742" cy="380010"/>
            </a:xfrm>
            <a:prstGeom prst="rect">
              <a:avLst/>
            </a:prstGeom>
            <a:grp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sp>
          <p:nvSpPr>
            <p:cNvPr id="33" name="53 Metin kutusu"/>
            <p:cNvSpPr txBox="1"/>
            <p:nvPr/>
          </p:nvSpPr>
          <p:spPr>
            <a:xfrm>
              <a:off x="5878381" y="5458471"/>
              <a:ext cx="366742" cy="380010"/>
            </a:xfrm>
            <a:prstGeom prst="rect">
              <a:avLst/>
            </a:prstGeom>
            <a:grp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3</a:t>
              </a:r>
              <a:endParaRPr lang="tr-TR" sz="2400" dirty="0" smtClean="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3218163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inVertic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a:t>
            </a:r>
            <a:r>
              <a:rPr lang="tr-TR"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 </a:t>
            </a:r>
            <a:r>
              <a:rPr lang="tr-TR"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Değerlendirmesi </a:t>
            </a:r>
            <a:r>
              <a:rPr lang="tr-TR"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Yönetmeliği-2012)</a:t>
            </a:r>
            <a:endParaRPr lang="de-DE"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var olan ya da dışarıdan gelebilecek, çalışanı veya </a:t>
            </a:r>
            <a:r>
              <a:rPr lang="tr-TR" sz="2000" b="1" i="1" dirty="0" smtClean="0">
                <a:solidFill>
                  <a:srgbClr val="000000"/>
                </a:solidFill>
                <a:latin typeface="Calibri" pitchFamily="34" charset="0"/>
                <a:cs typeface="Calibri" pitchFamily="34" charset="0"/>
              </a:rPr>
              <a:t>işyerini</a:t>
            </a:r>
            <a:r>
              <a:rPr lang="tr-TR" sz="2000" b="1" i="1" dirty="0" smtClean="0">
                <a:solidFill>
                  <a:srgbClr val="FFFFFF">
                    <a:lumMod val="65000"/>
                  </a:srgbClr>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etkileyebilecek </a:t>
            </a:r>
            <a:r>
              <a:rPr lang="tr-TR" sz="2000" b="1" i="1" dirty="0">
                <a:solidFill>
                  <a:srgbClr val="000000"/>
                </a:solidFill>
                <a:latin typeface="Calibri" pitchFamily="34" charset="0"/>
                <a:cs typeface="Calibri" pitchFamily="34" charset="0"/>
              </a:rPr>
              <a:t>zarar veya hasar verme </a:t>
            </a:r>
            <a:r>
              <a:rPr lang="tr-TR" sz="2000" b="1" i="1" dirty="0" smtClean="0">
                <a:solidFill>
                  <a:srgbClr val="C00000"/>
                </a:solidFill>
                <a:latin typeface="Calibri" pitchFamily="34" charset="0"/>
                <a:cs typeface="Calibri" pitchFamily="34" charset="0"/>
              </a:rPr>
              <a:t>potansiyeli</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grpSp>
        <p:nvGrpSpPr>
          <p:cNvPr id="2" name="Grup 1"/>
          <p:cNvGrpSpPr/>
          <p:nvPr/>
        </p:nvGrpSpPr>
        <p:grpSpPr>
          <a:xfrm>
            <a:off x="5822283" y="5448572"/>
            <a:ext cx="769046" cy="380010"/>
            <a:chOff x="5326983" y="5448572"/>
            <a:chExt cx="769046" cy="380010"/>
          </a:xfrm>
        </p:grpSpPr>
        <p:sp>
          <p:nvSpPr>
            <p:cNvPr id="18" name="53 Metin kutusu"/>
            <p:cNvSpPr txBox="1"/>
            <p:nvPr/>
          </p:nvSpPr>
          <p:spPr>
            <a:xfrm>
              <a:off x="5326983" y="544857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19" name="53 Metin kutusu"/>
            <p:cNvSpPr txBox="1"/>
            <p:nvPr/>
          </p:nvSpPr>
          <p:spPr>
            <a:xfrm>
              <a:off x="5729287" y="544857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grpSp>
      <p:grpSp>
        <p:nvGrpSpPr>
          <p:cNvPr id="24" name="Grup 23"/>
          <p:cNvGrpSpPr/>
          <p:nvPr/>
        </p:nvGrpSpPr>
        <p:grpSpPr>
          <a:xfrm>
            <a:off x="4499264" y="5450147"/>
            <a:ext cx="1112260" cy="380010"/>
            <a:chOff x="5132863" y="5458471"/>
            <a:chExt cx="1112260" cy="380010"/>
          </a:xfrm>
        </p:grpSpPr>
        <p:sp>
          <p:nvSpPr>
            <p:cNvPr id="25" name="53 Metin kutusu"/>
            <p:cNvSpPr txBox="1"/>
            <p:nvPr/>
          </p:nvSpPr>
          <p:spPr>
            <a:xfrm>
              <a:off x="5132863"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26" name="53 Metin kutusu"/>
            <p:cNvSpPr txBox="1"/>
            <p:nvPr/>
          </p:nvSpPr>
          <p:spPr>
            <a:xfrm>
              <a:off x="5504367"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sp>
          <p:nvSpPr>
            <p:cNvPr id="27" name="53 Metin kutusu"/>
            <p:cNvSpPr txBox="1"/>
            <p:nvPr/>
          </p:nvSpPr>
          <p:spPr>
            <a:xfrm>
              <a:off x="5878381"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3</a:t>
              </a:r>
              <a:endParaRPr lang="tr-TR" sz="2400" dirty="0" smtClean="0">
                <a:solidFill>
                  <a:srgbClr val="000000"/>
                </a:solidFill>
                <a:latin typeface="Calibri" pitchFamily="34" charset="0"/>
                <a:cs typeface="Calibri" pitchFamily="34" charset="0"/>
              </a:endParaRPr>
            </a:p>
          </p:txBody>
        </p:sp>
      </p:grpSp>
      <p:sp>
        <p:nvSpPr>
          <p:cNvPr id="28" name="Akış Çizelgesi: Belge 2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158298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TS 18001-2004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Versiyonu)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İnsanların</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yaralanması, hastalanması, malın veya malzemenin hasar görmesi, </a:t>
            </a:r>
            <a:r>
              <a:rPr lang="tr-TR" sz="2000" b="1" i="1" dirty="0" smtClean="0">
                <a:solidFill>
                  <a:srgbClr val="C00000"/>
                </a:solidFill>
                <a:latin typeface="Calibri" pitchFamily="34" charset="0"/>
                <a:cs typeface="Calibri" pitchFamily="34" charset="0"/>
              </a:rPr>
              <a:t>işyeri</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ortamının zarar görmesi veya bunların gerçekleşmesine sebep olabilecek </a:t>
            </a:r>
            <a:r>
              <a:rPr lang="tr-TR" sz="2000" b="1" i="1" dirty="0" smtClean="0">
                <a:solidFill>
                  <a:srgbClr val="C00000"/>
                </a:solidFill>
                <a:latin typeface="Calibri" pitchFamily="34" charset="0"/>
                <a:cs typeface="Calibri" pitchFamily="34" charset="0"/>
              </a:rPr>
              <a:t>kaynak, durum veya işlem</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grpSp>
        <p:nvGrpSpPr>
          <p:cNvPr id="21" name="Grup 20"/>
          <p:cNvGrpSpPr/>
          <p:nvPr/>
        </p:nvGrpSpPr>
        <p:grpSpPr>
          <a:xfrm>
            <a:off x="5307933" y="5439047"/>
            <a:ext cx="769046" cy="380010"/>
            <a:chOff x="5326983" y="5448572"/>
            <a:chExt cx="769046" cy="380010"/>
          </a:xfrm>
        </p:grpSpPr>
        <p:sp>
          <p:nvSpPr>
            <p:cNvPr id="25" name="53 Metin kutusu"/>
            <p:cNvSpPr txBox="1"/>
            <p:nvPr/>
          </p:nvSpPr>
          <p:spPr>
            <a:xfrm>
              <a:off x="5326983" y="544857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26" name="53 Metin kutusu"/>
            <p:cNvSpPr txBox="1"/>
            <p:nvPr/>
          </p:nvSpPr>
          <p:spPr>
            <a:xfrm>
              <a:off x="5729287" y="544857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3899212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TS 18001-2007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Versiyonu)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İnsanların</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yaralanması </a:t>
            </a:r>
            <a:r>
              <a:rPr lang="tr-TR" sz="2000" b="1" i="1" dirty="0" smtClean="0">
                <a:solidFill>
                  <a:srgbClr val="000000"/>
                </a:solidFill>
                <a:latin typeface="Calibri" pitchFamily="34" charset="0"/>
                <a:cs typeface="Calibri" pitchFamily="34" charset="0"/>
              </a:rPr>
              <a:t>veya sağlığının </a:t>
            </a:r>
            <a:r>
              <a:rPr lang="tr-TR" sz="2000" b="1" i="1" dirty="0">
                <a:solidFill>
                  <a:srgbClr val="000000"/>
                </a:solidFill>
                <a:latin typeface="Calibri" pitchFamily="34" charset="0"/>
                <a:cs typeface="Calibri" pitchFamily="34" charset="0"/>
              </a:rPr>
              <a:t>bozulması veya bunların </a:t>
            </a:r>
            <a:r>
              <a:rPr lang="tr-TR" sz="2000" b="1" i="1" dirty="0" smtClean="0">
                <a:solidFill>
                  <a:srgbClr val="000000"/>
                </a:solidFill>
                <a:latin typeface="Calibri" pitchFamily="34" charset="0"/>
                <a:cs typeface="Calibri" pitchFamily="34" charset="0"/>
              </a:rPr>
              <a:t>birlikte gerçekleşmesine </a:t>
            </a:r>
            <a:r>
              <a:rPr lang="tr-TR" sz="2000" b="1" i="1" dirty="0">
                <a:solidFill>
                  <a:srgbClr val="000000"/>
                </a:solidFill>
                <a:latin typeface="Calibri" pitchFamily="34" charset="0"/>
                <a:cs typeface="Calibri" pitchFamily="34" charset="0"/>
              </a:rPr>
              <a:t>sebep olabilecek </a:t>
            </a:r>
            <a:r>
              <a:rPr lang="tr-TR" sz="2000" b="1" i="1" dirty="0">
                <a:solidFill>
                  <a:srgbClr val="C00000"/>
                </a:solidFill>
                <a:latin typeface="Calibri" pitchFamily="34" charset="0"/>
                <a:cs typeface="Calibri" pitchFamily="34" charset="0"/>
              </a:rPr>
              <a:t>kaynak</a:t>
            </a:r>
            <a:r>
              <a:rPr lang="tr-TR" sz="2000" b="1" i="1" dirty="0" smtClean="0">
                <a:solidFill>
                  <a:srgbClr val="C00000"/>
                </a:solidFill>
                <a:latin typeface="Calibri" pitchFamily="34" charset="0"/>
                <a:cs typeface="Calibri" pitchFamily="34" charset="0"/>
              </a:rPr>
              <a:t>, durum </a:t>
            </a:r>
            <a:r>
              <a:rPr lang="tr-TR" sz="2000" b="1" i="1" dirty="0">
                <a:solidFill>
                  <a:srgbClr val="C00000"/>
                </a:solidFill>
                <a:latin typeface="Calibri" pitchFamily="34" charset="0"/>
                <a:cs typeface="Calibri" pitchFamily="34" charset="0"/>
              </a:rPr>
              <a:t>veya </a:t>
            </a:r>
            <a:r>
              <a:rPr lang="tr-TR" sz="2000" b="1" i="1" dirty="0" smtClean="0">
                <a:solidFill>
                  <a:srgbClr val="C00000"/>
                </a:solidFill>
                <a:latin typeface="Calibri" pitchFamily="34" charset="0"/>
                <a:cs typeface="Calibri" pitchFamily="34" charset="0"/>
              </a:rPr>
              <a:t>işlem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
        <p:nvSpPr>
          <p:cNvPr id="19" name="53 Metin kutusu"/>
          <p:cNvSpPr txBox="1"/>
          <p:nvPr/>
        </p:nvSpPr>
        <p:spPr>
          <a:xfrm>
            <a:off x="5318601" y="542952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36329582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Çalışanların</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yaralanma ve sağlık sorunlarına neden olabilen </a:t>
            </a:r>
            <a:r>
              <a:rPr lang="tr-TR" sz="2000" b="1" i="1" dirty="0">
                <a:latin typeface="Calibri" pitchFamily="34" charset="0"/>
                <a:cs typeface="Calibri" pitchFamily="34" charset="0"/>
              </a:rPr>
              <a:t>güvenli olmayan iş ortamı ve </a:t>
            </a:r>
            <a:r>
              <a:rPr lang="tr-TR" sz="2000" b="1" i="1" dirty="0" smtClean="0">
                <a:solidFill>
                  <a:srgbClr val="C00000"/>
                </a:solidFill>
                <a:latin typeface="Calibri" pitchFamily="34" charset="0"/>
                <a:cs typeface="Calibri" pitchFamily="34" charset="0"/>
              </a:rPr>
              <a:t>uygulamalarıdır.</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8" name="53 Metin kutusu"/>
          <p:cNvSpPr txBox="1"/>
          <p:nvPr/>
        </p:nvSpPr>
        <p:spPr>
          <a:xfrm>
            <a:off x="5575776" y="5429522"/>
            <a:ext cx="366742" cy="380010"/>
          </a:xfrm>
          <a:prstGeom prst="rect">
            <a:avLst/>
          </a:prstGeom>
          <a:solidFill>
            <a:srgbClr val="FFC000"/>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19" name="Oval 18"/>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6</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450063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r>
              <a:rPr lang="tr-TR" sz="2000" b="1" i="1" dirty="0" smtClean="0">
                <a:solidFill>
                  <a:srgbClr val="000000"/>
                </a:solidFill>
                <a:latin typeface="Calibri" pitchFamily="34" charset="0"/>
                <a:cs typeface="Calibri" pitchFamily="34" charset="0"/>
              </a:rPr>
              <a:t>Zarar verme potansiyeli olan </a:t>
            </a:r>
            <a:r>
              <a:rPr lang="tr-TR" sz="2400" b="1" i="1" dirty="0" smtClean="0">
                <a:solidFill>
                  <a:srgbClr val="C00000"/>
                </a:solidFill>
                <a:latin typeface="Calibri" pitchFamily="34" charset="0"/>
                <a:cs typeface="Calibri" pitchFamily="34" charset="0"/>
              </a:rPr>
              <a:t>her şey</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900" b="1" i="1" dirty="0">
              <a:solidFill>
                <a:srgbClr val="000000"/>
              </a:solidFill>
              <a:latin typeface="Calibri" pitchFamily="34" charset="0"/>
              <a:cs typeface="Calibri" pitchFamily="34" charset="0"/>
            </a:endParaRPr>
          </a:p>
          <a:p>
            <a:pPr lvl="1">
              <a:spcAft>
                <a:spcPts val="0"/>
              </a:spcAft>
              <a:buClr>
                <a:srgbClr val="292929"/>
              </a:buClr>
              <a:defRPr/>
            </a:pPr>
            <a:r>
              <a:rPr lang="tr-TR" sz="2000" b="1" i="1" dirty="0" smtClean="0">
                <a:solidFill>
                  <a:srgbClr val="000000"/>
                </a:solidFill>
                <a:latin typeface="Calibri" pitchFamily="34" charset="0"/>
                <a:cs typeface="Calibri" pitchFamily="34" charset="0"/>
              </a:rPr>
              <a:t>     Her şey? </a:t>
            </a:r>
          </a:p>
          <a:p>
            <a:pPr marL="1044000" lvl="1"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İşyeri</a:t>
            </a:r>
          </a:p>
          <a:p>
            <a:pPr marL="1044000" lvl="1"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Çalışan</a:t>
            </a:r>
          </a:p>
          <a:p>
            <a:pPr marL="1044000" lvl="1"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Çevre</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chemeClr val="bg1">
                    <a:lumMod val="50000"/>
                  </a:schemeClr>
                </a:solidFill>
                <a:latin typeface="Calibri" pitchFamily="34" charset="0"/>
                <a:cs typeface="Calibri" pitchFamily="34" charset="0"/>
              </a:rPr>
              <a:t>---------------------------------------------------------------------------</a:t>
            </a:r>
          </a:p>
          <a:p>
            <a:pPr lvl="1">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     Kime Zarar Verir? </a:t>
            </a:r>
            <a:endParaRPr lang="tr-TR" sz="2000" b="1" i="1" dirty="0">
              <a:solidFill>
                <a:schemeClr val="bg1">
                  <a:lumMod val="50000"/>
                </a:schemeClr>
              </a:solidFill>
              <a:latin typeface="Calibri" pitchFamily="34" charset="0"/>
              <a:cs typeface="Calibri" pitchFamily="34" charset="0"/>
            </a:endParaRPr>
          </a:p>
          <a:p>
            <a:pPr marL="1044000" lvl="1" indent="-252000">
              <a:spcAft>
                <a:spcPts val="0"/>
              </a:spcAft>
              <a:buClr>
                <a:srgbClr val="292929"/>
              </a:buClr>
              <a:buFont typeface="+mj-lt"/>
              <a:buAutoNum type="arabicPeriod"/>
              <a:defRPr/>
            </a:pPr>
            <a:r>
              <a:rPr lang="tr-TR" sz="2000" b="1" i="1" dirty="0">
                <a:solidFill>
                  <a:schemeClr val="bg1">
                    <a:lumMod val="50000"/>
                  </a:schemeClr>
                </a:solidFill>
                <a:latin typeface="Calibri" pitchFamily="34" charset="0"/>
                <a:cs typeface="Calibri" pitchFamily="34" charset="0"/>
              </a:rPr>
              <a:t>İşyeri</a:t>
            </a:r>
          </a:p>
          <a:p>
            <a:pPr marL="1044000" lvl="1" indent="-252000">
              <a:spcAft>
                <a:spcPts val="0"/>
              </a:spcAft>
              <a:buClr>
                <a:srgbClr val="292929"/>
              </a:buClr>
              <a:buFont typeface="+mj-lt"/>
              <a:buAutoNum type="arabicPeriod"/>
              <a:defRPr/>
            </a:pPr>
            <a:r>
              <a:rPr lang="tr-TR" sz="2000" b="1" i="1" dirty="0">
                <a:solidFill>
                  <a:schemeClr val="bg1">
                    <a:lumMod val="50000"/>
                  </a:schemeClr>
                </a:solidFill>
                <a:latin typeface="Calibri" pitchFamily="34" charset="0"/>
                <a:cs typeface="Calibri" pitchFamily="34" charset="0"/>
              </a:rPr>
              <a:t>Çalışan</a:t>
            </a:r>
          </a:p>
          <a:p>
            <a:pPr marL="1044000" lvl="1" indent="-252000">
              <a:spcAft>
                <a:spcPts val="0"/>
              </a:spcAft>
              <a:buClr>
                <a:srgbClr val="292929"/>
              </a:buClr>
              <a:buFont typeface="+mj-lt"/>
              <a:buAutoNum type="arabicPeriod"/>
              <a:defRPr/>
            </a:pPr>
            <a:r>
              <a:rPr lang="tr-TR" sz="2000" b="1" i="1" dirty="0">
                <a:solidFill>
                  <a:schemeClr val="bg1">
                    <a:lumMod val="50000"/>
                  </a:schemeClr>
                </a:solidFill>
                <a:latin typeface="Calibri" pitchFamily="34" charset="0"/>
                <a:cs typeface="Calibri" pitchFamily="34" charset="0"/>
              </a:rPr>
              <a:t>Çevre</a:t>
            </a: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Oval 16"/>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7</a:t>
            </a:r>
            <a:endParaRPr lang="tr-TR" sz="2800" b="1" dirty="0">
              <a:solidFill>
                <a:srgbClr val="000000"/>
              </a:solidFill>
              <a:latin typeface="Cambria" pitchFamily="18" charset="0"/>
            </a:endParaRPr>
          </a:p>
        </p:txBody>
      </p:sp>
      <p:grpSp>
        <p:nvGrpSpPr>
          <p:cNvPr id="2" name="Grup 1"/>
          <p:cNvGrpSpPr/>
          <p:nvPr/>
        </p:nvGrpSpPr>
        <p:grpSpPr>
          <a:xfrm>
            <a:off x="5132863" y="5458471"/>
            <a:ext cx="1112260" cy="380010"/>
            <a:chOff x="5132863" y="5458471"/>
            <a:chExt cx="1112260" cy="380010"/>
          </a:xfrm>
        </p:grpSpPr>
        <p:sp>
          <p:nvSpPr>
            <p:cNvPr id="18" name="53 Metin kutusu"/>
            <p:cNvSpPr txBox="1"/>
            <p:nvPr/>
          </p:nvSpPr>
          <p:spPr>
            <a:xfrm>
              <a:off x="5132863"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19" name="53 Metin kutusu"/>
            <p:cNvSpPr txBox="1"/>
            <p:nvPr/>
          </p:nvSpPr>
          <p:spPr>
            <a:xfrm>
              <a:off x="5504367"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sp>
          <p:nvSpPr>
            <p:cNvPr id="20" name="53 Metin kutusu"/>
            <p:cNvSpPr txBox="1"/>
            <p:nvPr/>
          </p:nvSpPr>
          <p:spPr>
            <a:xfrm>
              <a:off x="5878381"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3</a:t>
              </a:r>
              <a:endParaRPr lang="tr-TR" sz="2400" dirty="0" smtClean="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2258611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400" b="1" i="1" dirty="0" smtClean="0">
              <a:solidFill>
                <a:srgbClr val="C00000"/>
              </a:solidFill>
              <a:latin typeface="Calibri" pitchFamily="34" charset="0"/>
              <a:cs typeface="Calibri" pitchFamily="34" charset="0"/>
            </a:endParaRPr>
          </a:p>
          <a:p>
            <a:pPr algn="ctr">
              <a:spcAft>
                <a:spcPts val="0"/>
              </a:spcAft>
              <a:buClr>
                <a:srgbClr val="292929"/>
              </a:buClr>
              <a:defRPr/>
            </a:pPr>
            <a:endParaRPr lang="tr-TR" sz="2400" b="1" i="1" dirty="0">
              <a:solidFill>
                <a:srgbClr val="C00000"/>
              </a:solidFill>
              <a:latin typeface="Calibri" pitchFamily="34" charset="0"/>
              <a:cs typeface="Calibri" pitchFamily="34" charset="0"/>
            </a:endParaRPr>
          </a:p>
          <a:p>
            <a:pPr algn="ctr">
              <a:spcAft>
                <a:spcPts val="0"/>
              </a:spcAft>
              <a:buClr>
                <a:srgbClr val="292929"/>
              </a:buClr>
              <a:defRPr/>
            </a:pPr>
            <a:r>
              <a:rPr lang="tr-TR" sz="2400" b="1" i="1" dirty="0" smtClean="0">
                <a:solidFill>
                  <a:srgbClr val="C00000"/>
                </a:solidFill>
                <a:latin typeface="Calibri" pitchFamily="34" charset="0"/>
                <a:cs typeface="Calibri" pitchFamily="34" charset="0"/>
              </a:rPr>
              <a:t>Bir </a:t>
            </a:r>
            <a:r>
              <a:rPr lang="tr-TR" sz="2400" b="1" i="1" dirty="0">
                <a:solidFill>
                  <a:srgbClr val="C00000"/>
                </a:solidFill>
                <a:latin typeface="Calibri" pitchFamily="34" charset="0"/>
                <a:cs typeface="Calibri" pitchFamily="34" charset="0"/>
              </a:rPr>
              <a:t>şeyin </a:t>
            </a:r>
            <a:r>
              <a:rPr lang="tr-TR" sz="2000" b="1" i="1" dirty="0">
                <a:solidFill>
                  <a:srgbClr val="000000"/>
                </a:solidFill>
                <a:latin typeface="Calibri" pitchFamily="34" charset="0"/>
                <a:cs typeface="Calibri" pitchFamily="34" charset="0"/>
              </a:rPr>
              <a:t>zarar </a:t>
            </a:r>
            <a:r>
              <a:rPr lang="tr-TR" sz="2000" b="1" i="1" dirty="0" smtClean="0">
                <a:solidFill>
                  <a:schemeClr val="bg1">
                    <a:lumMod val="50000"/>
                  </a:schemeClr>
                </a:solidFill>
                <a:latin typeface="Calibri" pitchFamily="34" charset="0"/>
                <a:cs typeface="Calibri" pitchFamily="34" charset="0"/>
              </a:rPr>
              <a:t>(veya hasar) </a:t>
            </a:r>
            <a:r>
              <a:rPr lang="tr-TR" sz="2000" b="1" i="1" dirty="0">
                <a:solidFill>
                  <a:srgbClr val="000000"/>
                </a:solidFill>
                <a:latin typeface="Calibri" pitchFamily="34" charset="0"/>
                <a:cs typeface="Calibri" pitchFamily="34" charset="0"/>
              </a:rPr>
              <a:t>verme </a:t>
            </a:r>
            <a:r>
              <a:rPr lang="tr-TR" sz="2000" b="1" i="1" dirty="0" smtClean="0">
                <a:solidFill>
                  <a:srgbClr val="000000"/>
                </a:solidFill>
                <a:latin typeface="Calibri" pitchFamily="34" charset="0"/>
                <a:cs typeface="Calibri" pitchFamily="34" charset="0"/>
              </a:rPr>
              <a:t>potansiyeli</a:t>
            </a:r>
          </a:p>
          <a:p>
            <a:pPr>
              <a:spcAft>
                <a:spcPts val="0"/>
              </a:spcAft>
              <a:buClr>
                <a:srgbClr val="292929"/>
              </a:buClr>
              <a:defRPr/>
            </a:pPr>
            <a:endParaRPr lang="tr-TR" sz="1000" b="1" i="1" dirty="0" smtClean="0">
              <a:solidFill>
                <a:srgbClr val="000000"/>
              </a:solidFill>
              <a:latin typeface="Calibri" pitchFamily="34" charset="0"/>
              <a:cs typeface="Calibri" pitchFamily="34" charset="0"/>
            </a:endParaRPr>
          </a:p>
          <a:p>
            <a:r>
              <a:rPr lang="tr-TR" sz="2000" b="1" i="1" dirty="0" smtClean="0">
                <a:solidFill>
                  <a:srgbClr val="000000"/>
                </a:solidFill>
                <a:latin typeface="Calibri" pitchFamily="34" charset="0"/>
                <a:cs typeface="Calibri" pitchFamily="34" charset="0"/>
              </a:rPr>
              <a:t>  </a:t>
            </a:r>
            <a:endParaRPr lang="tr-TR" sz="2000" b="1" i="1" dirty="0">
              <a:solidFill>
                <a:srgbClr val="000000"/>
              </a:solidFill>
              <a:latin typeface="Calibri" pitchFamily="34" charset="0"/>
              <a:cs typeface="Calibri" pitchFamily="34" charset="0"/>
            </a:endParaRPr>
          </a:p>
          <a:p>
            <a:pPr algn="ctr"/>
            <a:r>
              <a:rPr lang="tr-TR" sz="2000" b="1" i="1" dirty="0" smtClean="0">
                <a:solidFill>
                  <a:srgbClr val="000000"/>
                </a:solidFill>
                <a:latin typeface="Calibri" pitchFamily="34" charset="0"/>
                <a:cs typeface="Calibri" pitchFamily="34" charset="0"/>
              </a:rPr>
              <a:t>Bir şey? (</a:t>
            </a:r>
            <a:r>
              <a:rPr lang="tr-TR" sz="2000" b="1" i="1" dirty="0" smtClean="0">
                <a:latin typeface="Calibri" panose="020F0502020204030204" pitchFamily="34" charset="0"/>
              </a:rPr>
              <a:t>İşyeri, Çalışan, Çevre)</a:t>
            </a:r>
            <a:endParaRPr lang="tr-TR" sz="2000" b="1" i="1" dirty="0">
              <a:latin typeface="Calibri" panose="020F0502020204030204"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2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
        <p:nvSpPr>
          <p:cNvPr id="18" name="Oval 17"/>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8</a:t>
            </a:r>
            <a:endParaRPr lang="tr-TR" sz="2800" b="1" dirty="0">
              <a:solidFill>
                <a:srgbClr val="000000"/>
              </a:solidFill>
              <a:latin typeface="Cambria" pitchFamily="18" charset="0"/>
            </a:endParaRPr>
          </a:p>
        </p:txBody>
      </p:sp>
      <p:grpSp>
        <p:nvGrpSpPr>
          <p:cNvPr id="19" name="Grup 18"/>
          <p:cNvGrpSpPr/>
          <p:nvPr/>
        </p:nvGrpSpPr>
        <p:grpSpPr>
          <a:xfrm>
            <a:off x="5132863" y="5458471"/>
            <a:ext cx="1112260" cy="380010"/>
            <a:chOff x="5132863" y="5458471"/>
            <a:chExt cx="1112260" cy="380010"/>
          </a:xfrm>
        </p:grpSpPr>
        <p:sp>
          <p:nvSpPr>
            <p:cNvPr id="20" name="53 Metin kutusu"/>
            <p:cNvSpPr txBox="1"/>
            <p:nvPr/>
          </p:nvSpPr>
          <p:spPr>
            <a:xfrm>
              <a:off x="5132863"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1</a:t>
              </a:r>
              <a:endParaRPr lang="tr-TR" sz="2400" dirty="0" smtClean="0">
                <a:solidFill>
                  <a:srgbClr val="000000"/>
                </a:solidFill>
                <a:latin typeface="Calibri" pitchFamily="34" charset="0"/>
                <a:cs typeface="Calibri" pitchFamily="34" charset="0"/>
              </a:endParaRPr>
            </a:p>
          </p:txBody>
        </p:sp>
        <p:sp>
          <p:nvSpPr>
            <p:cNvPr id="21" name="53 Metin kutusu"/>
            <p:cNvSpPr txBox="1"/>
            <p:nvPr/>
          </p:nvSpPr>
          <p:spPr>
            <a:xfrm>
              <a:off x="5504367"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2</a:t>
              </a:r>
              <a:endParaRPr lang="tr-TR" sz="2400" dirty="0" smtClean="0">
                <a:solidFill>
                  <a:srgbClr val="000000"/>
                </a:solidFill>
                <a:latin typeface="Calibri" pitchFamily="34" charset="0"/>
                <a:cs typeface="Calibri" pitchFamily="34" charset="0"/>
              </a:endParaRPr>
            </a:p>
          </p:txBody>
        </p:sp>
        <p:sp>
          <p:nvSpPr>
            <p:cNvPr id="22" name="53 Metin kutusu"/>
            <p:cNvSpPr txBox="1"/>
            <p:nvPr/>
          </p:nvSpPr>
          <p:spPr>
            <a:xfrm>
              <a:off x="5878381" y="5458471"/>
              <a:ext cx="366742" cy="380010"/>
            </a:xfrm>
            <a:prstGeom prst="rect">
              <a:avLst/>
            </a:prstGeom>
            <a:solidFill>
              <a:schemeClr val="bg2">
                <a:lumMod val="60000"/>
                <a:lumOff val="40000"/>
              </a:schemeClr>
            </a:solidFill>
            <a:ln w="3175" cmpd="sng">
              <a:solidFill>
                <a:schemeClr val="bg1">
                  <a:lumMod val="75000"/>
                </a:schemeClr>
              </a:solidFill>
            </a:ln>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tr-TR" sz="2400" b="1" dirty="0" smtClean="0">
                  <a:solidFill>
                    <a:srgbClr val="000000"/>
                  </a:solidFill>
                  <a:latin typeface="Calibri" pitchFamily="34" charset="0"/>
                  <a:cs typeface="Calibri" pitchFamily="34" charset="0"/>
                </a:rPr>
                <a:t>3</a:t>
              </a:r>
              <a:endParaRPr lang="tr-TR" sz="2400" dirty="0" smtClean="0">
                <a:solidFill>
                  <a:srgbClr val="000000"/>
                </a:solidFill>
                <a:latin typeface="Calibri" pitchFamily="34" charset="0"/>
                <a:cs typeface="Calibri" pitchFamily="34" charset="0"/>
              </a:endParaRPr>
            </a:p>
          </p:txBody>
        </p:sp>
      </p:grpSp>
    </p:spTree>
    <p:extLst>
      <p:ext uri="{BB962C8B-B14F-4D97-AF65-F5344CB8AC3E}">
        <p14:creationId xmlns:p14="http://schemas.microsoft.com/office/powerpoint/2010/main" val="66088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TANIM ÖRNEKLERİ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‘‘Bir kimyasal maddenin yapısal özelliği nedeni ile zarar verme potansiyeli’’</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t>
            </a:r>
            <a:r>
              <a:rPr lang="es-ES" sz="2000" b="1" i="1" dirty="0" smtClean="0">
                <a:solidFill>
                  <a:srgbClr val="000000"/>
                </a:solidFill>
                <a:latin typeface="Calibri" pitchFamily="34" charset="0"/>
                <a:cs typeface="Calibri" pitchFamily="34" charset="0"/>
              </a:rPr>
              <a:t>Bir </a:t>
            </a:r>
            <a:r>
              <a:rPr lang="es-ES" sz="2000" b="1" i="1" dirty="0">
                <a:solidFill>
                  <a:srgbClr val="000000"/>
                </a:solidFill>
                <a:latin typeface="Calibri" pitchFamily="34" charset="0"/>
                <a:cs typeface="Calibri" pitchFamily="34" charset="0"/>
              </a:rPr>
              <a:t>maddenin, makinanın veya ekipmanın hasar, yaralama ve zarar verebilme </a:t>
            </a:r>
            <a:r>
              <a:rPr lang="es-ES" sz="2000" b="1" i="1" dirty="0" smtClean="0">
                <a:solidFill>
                  <a:srgbClr val="000000"/>
                </a:solidFill>
                <a:latin typeface="Calibri" pitchFamily="34" charset="0"/>
                <a:cs typeface="Calibri" pitchFamily="34" charset="0"/>
              </a:rPr>
              <a:t>potansiyeli</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‘‘Büyük </a:t>
            </a:r>
            <a:r>
              <a:rPr lang="tr-TR" sz="2000" b="1" i="1" dirty="0">
                <a:solidFill>
                  <a:srgbClr val="000000"/>
                </a:solidFill>
                <a:latin typeface="Calibri" pitchFamily="34" charset="0"/>
                <a:cs typeface="Calibri" pitchFamily="34" charset="0"/>
              </a:rPr>
              <a:t>zarar veya yok olmaya yol açabilecek </a:t>
            </a:r>
            <a:r>
              <a:rPr lang="tr-TR" sz="2000" b="1" i="1" dirty="0" smtClean="0">
                <a:solidFill>
                  <a:srgbClr val="000000"/>
                </a:solidFill>
                <a:latin typeface="Calibri" pitchFamily="34" charset="0"/>
                <a:cs typeface="Calibri" pitchFamily="34" charset="0"/>
              </a:rPr>
              <a:t>durum’’</a:t>
            </a:r>
            <a:endParaRPr lang="tr-TR" sz="2000" b="1" i="1" dirty="0">
              <a:solidFill>
                <a:srgbClr val="000000"/>
              </a:solidFill>
              <a:latin typeface="Calibri" pitchFamily="34" charset="0"/>
              <a:cs typeface="Calibri"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2" name="Akış Çizelgesi: Belge 21"/>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4</a:t>
            </a:r>
            <a:endParaRPr lang="tr-TR" sz="2000" b="1" dirty="0">
              <a:solidFill>
                <a:srgbClr val="FFFFFF"/>
              </a:solidFill>
              <a:latin typeface="Calibri" pitchFamily="34" charset="0"/>
            </a:endParaRPr>
          </a:p>
        </p:txBody>
      </p:sp>
      <p:sp>
        <p:nvSpPr>
          <p:cNvPr id="18" name="Oval 17"/>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9</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659583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 SINIFI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&amp; 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b="1" i="1" dirty="0" smtClean="0">
              <a:solidFill>
                <a:srgbClr val="000000"/>
              </a:solidFill>
              <a:latin typeface="Calibri" pitchFamily="34" charset="0"/>
              <a:cs typeface="Calibri" pitchFamily="34" charset="0"/>
            </a:endParaRP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Az tehlikeli işyerleri</a:t>
            </a: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Tehlikeli işyerleri</a:t>
            </a:r>
          </a:p>
          <a:p>
            <a:pPr marL="1731600" lvl="3" indent="-252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Çok tehlikeli işyerleri</a:t>
            </a: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İSG açısından, yapılan işin özelliği, işin her safhasında kullanılan veya ortaya çıkan maddeler, iş ekipmanı, üretim yöntem ve şekilleri, çalışma ortam ve şartları ile ilgili diğer hususlar dikkate alınarak yapılan işyeri sınıflamasıdır.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Oval 17"/>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Ö</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46089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YÖNETİMİ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“Çalışma hayatında insan sağlığı ve çevre güvenliği ile ilgili risklerin değerlendirilmesi ve kontrol edilmesine yönelik </a:t>
            </a:r>
            <a:r>
              <a:rPr lang="tr-TR" sz="2000" b="1" i="1" dirty="0" smtClean="0">
                <a:solidFill>
                  <a:srgbClr val="C00000"/>
                </a:solidFill>
                <a:latin typeface="Calibri" pitchFamily="34" charset="0"/>
                <a:cs typeface="Calibri" pitchFamily="34" charset="0"/>
              </a:rPr>
              <a:t>politika </a:t>
            </a:r>
            <a:r>
              <a:rPr lang="tr-TR" sz="2000" b="1" i="1" dirty="0">
                <a:solidFill>
                  <a:srgbClr val="C00000"/>
                </a:solidFill>
                <a:latin typeface="Calibri" pitchFamily="34" charset="0"/>
                <a:cs typeface="Calibri" pitchFamily="34" charset="0"/>
              </a:rPr>
              <a:t>ve tecrübelerin </a:t>
            </a:r>
            <a:r>
              <a:rPr lang="tr-TR" sz="2000" b="1" i="1" dirty="0" smtClean="0">
                <a:solidFill>
                  <a:srgbClr val="C00000"/>
                </a:solidFill>
                <a:latin typeface="Calibri" pitchFamily="34" charset="0"/>
                <a:cs typeface="Calibri" pitchFamily="34" charset="0"/>
              </a:rPr>
              <a:t>uygulanmasıdır.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Risk yönetimi bir organizasyonda </a:t>
            </a:r>
            <a:r>
              <a:rPr lang="tr-TR" sz="2000" b="1" i="1" dirty="0">
                <a:solidFill>
                  <a:srgbClr val="C00000"/>
                </a:solidFill>
                <a:latin typeface="Calibri" pitchFamily="34" charset="0"/>
                <a:cs typeface="Calibri" pitchFamily="34" charset="0"/>
              </a:rPr>
              <a:t>stratejik ve </a:t>
            </a:r>
            <a:r>
              <a:rPr lang="tr-TR" sz="2000" b="1" i="1" dirty="0" err="1">
                <a:solidFill>
                  <a:srgbClr val="C00000"/>
                </a:solidFill>
                <a:latin typeface="Calibri" pitchFamily="34" charset="0"/>
                <a:cs typeface="Calibri" pitchFamily="34" charset="0"/>
              </a:rPr>
              <a:t>operasyonel</a:t>
            </a:r>
            <a:r>
              <a:rPr lang="tr-TR" sz="2000" b="1" i="1" dirty="0">
                <a:solidFill>
                  <a:srgbClr val="C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seviyede </a:t>
            </a:r>
            <a:r>
              <a:rPr lang="tr-TR" sz="2000" b="1" i="1" dirty="0" smtClean="0">
                <a:solidFill>
                  <a:srgbClr val="000000"/>
                </a:solidFill>
                <a:latin typeface="Calibri" pitchFamily="34" charset="0"/>
                <a:cs typeface="Calibri" pitchFamily="34" charset="0"/>
              </a:rPr>
              <a:t>uygulanır.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378761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a:t>
            </a:r>
            <a:r>
              <a:rPr lang="tr-TR" sz="2000" b="1" i="1" dirty="0" smtClean="0">
                <a:solidFill>
                  <a:srgbClr val="000000"/>
                </a:solidFill>
                <a:latin typeface="Calibri" pitchFamily="34" charset="0"/>
                <a:cs typeface="Calibri" pitchFamily="34" charset="0"/>
              </a:rPr>
              <a:t>olayın </a:t>
            </a:r>
            <a:r>
              <a:rPr lang="tr-TR" sz="2000" b="1" i="1" dirty="0">
                <a:solidFill>
                  <a:srgbClr val="000000"/>
                </a:solidFill>
                <a:latin typeface="Calibri" pitchFamily="34" charset="0"/>
                <a:cs typeface="Calibri" pitchFamily="34" charset="0"/>
              </a:rPr>
              <a:t>meydana gelme </a:t>
            </a:r>
            <a:r>
              <a:rPr lang="tr-TR" sz="2000" b="1" i="1" dirty="0" smtClean="0">
                <a:solidFill>
                  <a:srgbClr val="6B9B1A"/>
                </a:solidFill>
                <a:latin typeface="Calibri" pitchFamily="34" charset="0"/>
                <a:cs typeface="Calibri" pitchFamily="34" charset="0"/>
              </a:rPr>
              <a:t>olasılığı</a:t>
            </a:r>
            <a:r>
              <a:rPr lang="tr-TR" sz="2000" b="1" i="1" dirty="0" smtClean="0">
                <a:solidFill>
                  <a:srgbClr val="000000"/>
                </a:solidFill>
                <a:latin typeface="Calibri" pitchFamily="34" charset="0"/>
                <a:cs typeface="Calibri" pitchFamily="34" charset="0"/>
              </a:rPr>
              <a:t> ile </a:t>
            </a:r>
            <a:r>
              <a:rPr lang="tr-TR" sz="2000" b="1" i="1" dirty="0">
                <a:solidFill>
                  <a:srgbClr val="000000"/>
                </a:solidFill>
                <a:latin typeface="Calibri" pitchFamily="34" charset="0"/>
                <a:cs typeface="Calibri" pitchFamily="34" charset="0"/>
              </a:rPr>
              <a:t>zarar verme </a:t>
            </a:r>
            <a:r>
              <a:rPr lang="tr-TR" sz="2000" b="1" i="1" dirty="0" smtClean="0">
                <a:solidFill>
                  <a:srgbClr val="6B9B1A"/>
                </a:solidFill>
                <a:latin typeface="Calibri" pitchFamily="34" charset="0"/>
                <a:cs typeface="Calibri" pitchFamily="34" charset="0"/>
              </a:rPr>
              <a:t>şiddetinin</a:t>
            </a:r>
            <a:r>
              <a:rPr lang="tr-TR" sz="2000" b="1" i="1" dirty="0" smtClean="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bileşke</a:t>
            </a:r>
            <a:r>
              <a:rPr lang="tr-TR" sz="2000" b="1" i="1" dirty="0">
                <a:solidFill>
                  <a:srgbClr val="000000"/>
                </a:solidFill>
                <a:latin typeface="Calibri" pitchFamily="34" charset="0"/>
                <a:cs typeface="Calibri" pitchFamily="34" charset="0"/>
              </a:rPr>
              <a:t>sidir.</a:t>
            </a:r>
          </a:p>
          <a:p>
            <a:pPr algn="ctr">
              <a:spcAft>
                <a:spcPts val="0"/>
              </a:spcAft>
              <a:buClr>
                <a:srgbClr val="292929"/>
              </a:buClr>
              <a:defRPr/>
            </a:pPr>
            <a:endParaRPr lang="tr-TR" sz="2000" b="1" i="1" dirty="0" smtClean="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461569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NEDİR?</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4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Risk</a:t>
            </a:r>
            <a:r>
              <a:rPr lang="tr-TR" sz="2000" b="1" i="1" dirty="0" smtClean="0">
                <a:solidFill>
                  <a:srgbClr val="000000"/>
                </a:solidFill>
                <a:latin typeface="Calibri" pitchFamily="34" charset="0"/>
                <a:cs typeface="Calibri" pitchFamily="34" charset="0"/>
              </a:rPr>
              <a:t>; Gerçekleşmiş bir olayın olasılık ve şiddeti</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Ortada </a:t>
            </a:r>
            <a:r>
              <a:rPr lang="tr-TR" sz="2000" b="1" i="1" dirty="0">
                <a:solidFill>
                  <a:srgbClr val="000000"/>
                </a:solidFill>
                <a:latin typeface="Calibri" pitchFamily="34" charset="0"/>
                <a:cs typeface="Calibri" pitchFamily="34" charset="0"/>
              </a:rPr>
              <a:t>zarar </a:t>
            </a:r>
            <a:r>
              <a:rPr lang="tr-TR" sz="2000" b="1" i="1" dirty="0" smtClean="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hasar </a:t>
            </a:r>
            <a:r>
              <a:rPr lang="tr-TR" sz="2000" b="1" i="1" dirty="0" smtClean="0">
                <a:solidFill>
                  <a:srgbClr val="000000"/>
                </a:solidFill>
                <a:latin typeface="Calibri" pitchFamily="34" charset="0"/>
                <a:cs typeface="Calibri" pitchFamily="34" charset="0"/>
              </a:rPr>
              <a:t>vardır. Olay gerçekleşmiştir.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Benzer </a:t>
            </a:r>
            <a:r>
              <a:rPr lang="tr-TR" sz="2000" b="1" i="1" dirty="0">
                <a:solidFill>
                  <a:srgbClr val="C00000"/>
                </a:solidFill>
                <a:latin typeface="Calibri" pitchFamily="34" charset="0"/>
                <a:cs typeface="Calibri" pitchFamily="34" charset="0"/>
              </a:rPr>
              <a:t>kavramlar;</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Olasılık=İhtimal</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Şiddet=Zararın Derecesi</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56898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cxnSp>
        <p:nvCxnSpPr>
          <p:cNvPr id="5" name="Dirsek Bağlayıcısı 4"/>
          <p:cNvCxnSpPr/>
          <p:nvPr/>
        </p:nvCxnSpPr>
        <p:spPr>
          <a:xfrm rot="5400000" flipH="1" flipV="1">
            <a:off x="2971514" y="26121"/>
            <a:ext cx="540000" cy="3924000"/>
          </a:xfrm>
          <a:prstGeom prst="bentConnector3">
            <a:avLst>
              <a:gd name="adj1" fmla="val 140844"/>
            </a:avLst>
          </a:prstGeom>
          <a:noFill/>
          <a:ln w="47625">
            <a:solidFill>
              <a:schemeClr val="bg1">
                <a:lumMod val="50000"/>
              </a:schemeClr>
            </a:solidFill>
            <a:prstDash val="solid"/>
            <a:round/>
            <a:headEnd type="oval"/>
            <a:tailEnd type="triangle"/>
          </a:ln>
        </p:spPr>
      </p:cxnSp>
      <p:cxnSp>
        <p:nvCxnSpPr>
          <p:cNvPr id="9" name="Dirsek Bağlayıcısı 8"/>
          <p:cNvCxnSpPr/>
          <p:nvPr/>
        </p:nvCxnSpPr>
        <p:spPr>
          <a:xfrm rot="16200000" flipH="1">
            <a:off x="2970007" y="3070645"/>
            <a:ext cx="540000" cy="3924000"/>
          </a:xfrm>
          <a:prstGeom prst="bentConnector3">
            <a:avLst>
              <a:gd name="adj1" fmla="val 141975"/>
            </a:avLst>
          </a:prstGeom>
          <a:noFill/>
          <a:ln w="47625">
            <a:solidFill>
              <a:schemeClr val="bg1">
                <a:lumMod val="50000"/>
              </a:schemeClr>
            </a:solidFill>
            <a:prstDash val="solid"/>
            <a:round/>
            <a:headEnd type="oval"/>
            <a:tailEnd type="triangle"/>
          </a:ln>
        </p:spPr>
      </p:cxnSp>
      <p:sp>
        <p:nvSpPr>
          <p:cNvPr id="27" name="Dikdörtgen 26"/>
          <p:cNvSpPr/>
          <p:nvPr/>
        </p:nvSpPr>
        <p:spPr>
          <a:xfrm>
            <a:off x="1356089" y="4885754"/>
            <a:ext cx="2291986" cy="584775"/>
          </a:xfrm>
          <a:prstGeom prst="rect">
            <a:avLst/>
          </a:prstGeom>
          <a:ln w="0">
            <a:solidFill>
              <a:schemeClr val="bg1">
                <a:lumMod val="65000"/>
              </a:schemeClr>
            </a:solidFill>
          </a:ln>
        </p:spPr>
        <p:txBody>
          <a:bodyPr wrap="square">
            <a:spAutoFit/>
          </a:bodyPr>
          <a:lstStyle/>
          <a:p>
            <a:pPr algn="ctr"/>
            <a:r>
              <a:rPr lang="tr-TR" sz="1600" b="1" i="1" dirty="0">
                <a:solidFill>
                  <a:srgbClr val="000000"/>
                </a:solidFill>
                <a:latin typeface="Calibri" pitchFamily="34" charset="0"/>
              </a:rPr>
              <a:t>Tehlikeli bir </a:t>
            </a:r>
            <a:r>
              <a:rPr lang="tr-TR" sz="1600" b="1" i="1" dirty="0" smtClean="0">
                <a:solidFill>
                  <a:srgbClr val="000000"/>
                </a:solidFill>
                <a:latin typeface="Calibri" pitchFamily="34" charset="0"/>
              </a:rPr>
              <a:t>olayın </a:t>
            </a:r>
          </a:p>
          <a:p>
            <a:pPr algn="ctr"/>
            <a:r>
              <a:rPr lang="tr-TR" sz="1600" b="1" i="1" dirty="0" smtClean="0">
                <a:solidFill>
                  <a:srgbClr val="C00000"/>
                </a:solidFill>
                <a:latin typeface="Calibri" pitchFamily="34" charset="0"/>
              </a:rPr>
              <a:t>zarar </a:t>
            </a:r>
            <a:r>
              <a:rPr lang="tr-TR" sz="1600" b="1" i="1" dirty="0">
                <a:solidFill>
                  <a:srgbClr val="C00000"/>
                </a:solidFill>
                <a:latin typeface="Calibri" pitchFamily="34" charset="0"/>
              </a:rPr>
              <a:t>verme </a:t>
            </a:r>
            <a:r>
              <a:rPr lang="tr-TR" sz="1600" b="1" i="1" dirty="0" smtClean="0">
                <a:solidFill>
                  <a:srgbClr val="C00000"/>
                </a:solidFill>
                <a:latin typeface="Calibri" pitchFamily="34" charset="0"/>
              </a:rPr>
              <a:t>şiddeti</a:t>
            </a:r>
            <a:endParaRPr lang="tr-TR" sz="1600" b="1" i="1" dirty="0">
              <a:solidFill>
                <a:srgbClr val="C00000"/>
              </a:solidFill>
              <a:latin typeface="Calibri" pitchFamily="34" charset="0"/>
            </a:endParaRPr>
          </a:p>
        </p:txBody>
      </p:sp>
      <p:sp>
        <p:nvSpPr>
          <p:cNvPr id="28" name="Oval 27"/>
          <p:cNvSpPr>
            <a:spLocks/>
          </p:cNvSpPr>
          <p:nvPr/>
        </p:nvSpPr>
        <p:spPr bwMode="auto">
          <a:xfrm>
            <a:off x="4288854" y="2587767"/>
            <a:ext cx="1872000" cy="1872000"/>
          </a:xfrm>
          <a:prstGeom prst="ellipse">
            <a:avLst/>
          </a:prstGeom>
          <a:solidFill>
            <a:schemeClr val="bg1">
              <a:lumMod val="95000"/>
            </a:schemeClr>
          </a:solidFill>
          <a:ln w="63500">
            <a:solidFill>
              <a:srgbClr val="4D4D4D"/>
            </a:solidFill>
            <a:prstDash val="sysDash"/>
            <a:round/>
            <a:headEnd/>
            <a:tailEnd/>
          </a:ln>
        </p:spPr>
        <p:txBody>
          <a:bodyPr rtlCol="0" anchor="ctr"/>
          <a:lstStyle/>
          <a:p>
            <a:pPr algn="ctr"/>
            <a:r>
              <a:rPr lang="tr-TR" sz="2800" b="1" dirty="0" smtClean="0">
                <a:solidFill>
                  <a:srgbClr val="000000"/>
                </a:solidFill>
                <a:latin typeface="Cambria" panose="02040503050406030204" pitchFamily="18" charset="0"/>
              </a:rPr>
              <a:t>RİSK</a:t>
            </a:r>
            <a:endParaRPr lang="tr-TR" sz="2800" b="1" dirty="0">
              <a:solidFill>
                <a:srgbClr val="000000"/>
              </a:solidFill>
              <a:latin typeface="Cambria" panose="02040503050406030204" pitchFamily="18" charset="0"/>
            </a:endParaRPr>
          </a:p>
        </p:txBody>
      </p:sp>
      <p:sp>
        <p:nvSpPr>
          <p:cNvPr id="29" name="Dikdörtgen 28"/>
          <p:cNvSpPr/>
          <p:nvPr/>
        </p:nvSpPr>
        <p:spPr>
          <a:xfrm>
            <a:off x="1356089" y="1560128"/>
            <a:ext cx="2291986" cy="584775"/>
          </a:xfrm>
          <a:prstGeom prst="rect">
            <a:avLst/>
          </a:prstGeom>
          <a:ln w="0">
            <a:solidFill>
              <a:schemeClr val="bg1">
                <a:lumMod val="65000"/>
              </a:schemeClr>
            </a:solidFill>
          </a:ln>
        </p:spPr>
        <p:txBody>
          <a:bodyPr wrap="square">
            <a:spAutoFit/>
          </a:bodyPr>
          <a:lstStyle/>
          <a:p>
            <a:pPr algn="ctr"/>
            <a:r>
              <a:rPr lang="tr-TR" sz="1600" b="1" i="1" dirty="0">
                <a:solidFill>
                  <a:srgbClr val="000000"/>
                </a:solidFill>
                <a:latin typeface="Calibri" pitchFamily="34" charset="0"/>
              </a:rPr>
              <a:t>Tehlikeli bir olayın </a:t>
            </a:r>
            <a:endParaRPr lang="tr-TR" sz="1600" b="1" i="1" dirty="0" smtClean="0">
              <a:solidFill>
                <a:srgbClr val="000000"/>
              </a:solidFill>
              <a:latin typeface="Calibri" pitchFamily="34" charset="0"/>
            </a:endParaRPr>
          </a:p>
          <a:p>
            <a:pPr algn="ctr"/>
            <a:r>
              <a:rPr lang="tr-TR" sz="1600" b="1" i="1" dirty="0" smtClean="0">
                <a:solidFill>
                  <a:srgbClr val="C00000"/>
                </a:solidFill>
                <a:latin typeface="Calibri" pitchFamily="34" charset="0"/>
              </a:rPr>
              <a:t>meydana </a:t>
            </a:r>
            <a:r>
              <a:rPr lang="tr-TR" sz="1600" b="1" i="1" dirty="0">
                <a:solidFill>
                  <a:srgbClr val="C00000"/>
                </a:solidFill>
                <a:latin typeface="Calibri" pitchFamily="34" charset="0"/>
              </a:rPr>
              <a:t>gelme olasılığı</a:t>
            </a:r>
          </a:p>
        </p:txBody>
      </p:sp>
      <p:sp>
        <p:nvSpPr>
          <p:cNvPr id="30" name="Dikdörtgen 29"/>
          <p:cNvSpPr/>
          <p:nvPr/>
        </p:nvSpPr>
        <p:spPr>
          <a:xfrm>
            <a:off x="752475" y="5984501"/>
            <a:ext cx="7534275" cy="338554"/>
          </a:xfrm>
          <a:prstGeom prst="rect">
            <a:avLst/>
          </a:prstGeom>
          <a:ln w="0">
            <a:solidFill>
              <a:schemeClr val="bg1">
                <a:lumMod val="65000"/>
              </a:schemeClr>
            </a:solidFill>
          </a:ln>
        </p:spPr>
        <p:txBody>
          <a:bodyPr wrap="square">
            <a:spAutoFit/>
          </a:bodyPr>
          <a:lstStyle/>
          <a:p>
            <a:pPr algn="ctr"/>
            <a:r>
              <a:rPr lang="tr-TR" sz="1600" i="1" dirty="0">
                <a:solidFill>
                  <a:srgbClr val="000000"/>
                </a:solidFill>
                <a:latin typeface="Calibri" pitchFamily="34" charset="0"/>
              </a:rPr>
              <a:t>Tehlikeli bir olayın meydana gelme olasılığı ile zarar verme şiddetinin bileşkesidir.</a:t>
            </a:r>
          </a:p>
        </p:txBody>
      </p:sp>
      <p:sp>
        <p:nvSpPr>
          <p:cNvPr id="3" name="Yuvarlatılmış Dikdörtgen 2"/>
          <p:cNvSpPr/>
          <p:nvPr/>
        </p:nvSpPr>
        <p:spPr bwMode="auto">
          <a:xfrm>
            <a:off x="57149" y="2339446"/>
            <a:ext cx="2552701" cy="2343149"/>
          </a:xfrm>
          <a:prstGeom prst="roundRect">
            <a:avLst/>
          </a:prstGeom>
          <a:solidFill>
            <a:schemeClr val="accent1">
              <a:lumMod val="60000"/>
              <a:lumOff val="40000"/>
            </a:schemeClr>
          </a:solidFill>
          <a:ln w="28575">
            <a:noFill/>
            <a:prstDash val="sysDot"/>
            <a:round/>
            <a:headEnd/>
            <a:tailEnd/>
          </a:ln>
        </p:spPr>
        <p:txBody>
          <a:bodyPr rtlCol="0" anchor="ctr"/>
          <a:lstStyle/>
          <a:p>
            <a:pPr algn="ctr"/>
            <a:r>
              <a:rPr lang="tr-TR" sz="3200" b="1" dirty="0">
                <a:latin typeface="Calibri" pitchFamily="34" charset="0"/>
                <a:cs typeface="Calibri" pitchFamily="34" charset="0"/>
              </a:rPr>
              <a:t>TEHLİKE</a:t>
            </a:r>
          </a:p>
          <a:p>
            <a:pPr marL="144000" indent="-108000">
              <a:buFont typeface="Arial" panose="020B0604020202020204" pitchFamily="34" charset="0"/>
              <a:buChar char="•"/>
            </a:pPr>
            <a:r>
              <a:rPr lang="tr-TR" sz="1600" i="1" dirty="0" smtClean="0">
                <a:latin typeface="Calibri" pitchFamily="34" charset="0"/>
                <a:cs typeface="Calibri" pitchFamily="34" charset="0"/>
              </a:rPr>
              <a:t>Zarar </a:t>
            </a:r>
            <a:r>
              <a:rPr lang="tr-TR" sz="1600" i="1" dirty="0">
                <a:latin typeface="Calibri" pitchFamily="34" charset="0"/>
                <a:cs typeface="Calibri" pitchFamily="34" charset="0"/>
              </a:rPr>
              <a:t>Verme </a:t>
            </a:r>
            <a:r>
              <a:rPr lang="tr-TR" sz="1600" i="1" dirty="0" smtClean="0">
                <a:latin typeface="Calibri" pitchFamily="34" charset="0"/>
                <a:cs typeface="Calibri" pitchFamily="34" charset="0"/>
              </a:rPr>
              <a:t>Potansiyeli</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Riskin Kaynağı</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Kazanın Nedeni</a:t>
            </a:r>
            <a:endParaRPr lang="tr-TR" sz="1600" i="1" dirty="0">
              <a:latin typeface="Calibri" pitchFamily="34" charset="0"/>
              <a:cs typeface="Calibri" pitchFamily="34" charset="0"/>
            </a:endParaRPr>
          </a:p>
        </p:txBody>
      </p:sp>
      <p:sp>
        <p:nvSpPr>
          <p:cNvPr id="31" name="Yuvarlatılmış Dikdörtgen 30"/>
          <p:cNvSpPr/>
          <p:nvPr/>
        </p:nvSpPr>
        <p:spPr bwMode="auto">
          <a:xfrm>
            <a:off x="6600825" y="2317339"/>
            <a:ext cx="2505075" cy="2343149"/>
          </a:xfrm>
          <a:prstGeom prst="roundRect">
            <a:avLst/>
          </a:prstGeom>
          <a:solidFill>
            <a:schemeClr val="accent6">
              <a:lumMod val="40000"/>
              <a:lumOff val="60000"/>
            </a:schemeClr>
          </a:solidFill>
          <a:ln w="28575">
            <a:noFill/>
            <a:prstDash val="sysDot"/>
            <a:round/>
            <a:headEnd/>
            <a:tailEnd/>
          </a:ln>
        </p:spPr>
        <p:txBody>
          <a:bodyPr rtlCol="0" anchor="ctr"/>
          <a:lstStyle/>
          <a:p>
            <a:pPr algn="ctr"/>
            <a:r>
              <a:rPr lang="tr-TR" sz="3200" b="1" dirty="0">
                <a:latin typeface="Calibri" pitchFamily="34" charset="0"/>
                <a:cs typeface="Calibri" pitchFamily="34" charset="0"/>
              </a:rPr>
              <a:t>KAZA</a:t>
            </a:r>
          </a:p>
          <a:p>
            <a:pPr marL="144000" indent="-108000">
              <a:buFont typeface="Arial" panose="020B0604020202020204" pitchFamily="34" charset="0"/>
              <a:buChar char="•"/>
            </a:pPr>
            <a:r>
              <a:rPr lang="tr-TR" sz="1600" i="1" dirty="0" smtClean="0">
                <a:latin typeface="Calibri" pitchFamily="34" charset="0"/>
                <a:cs typeface="Calibri" pitchFamily="34" charset="0"/>
              </a:rPr>
              <a:t>Zararın </a:t>
            </a:r>
            <a:r>
              <a:rPr lang="tr-TR" sz="1600" i="1" dirty="0">
                <a:latin typeface="Calibri" pitchFamily="34" charset="0"/>
                <a:cs typeface="Calibri" pitchFamily="34" charset="0"/>
              </a:rPr>
              <a:t>Oluştuğu </a:t>
            </a:r>
            <a:r>
              <a:rPr lang="tr-TR" sz="1600" i="1" dirty="0" smtClean="0">
                <a:latin typeface="Calibri" pitchFamily="34" charset="0"/>
                <a:cs typeface="Calibri" pitchFamily="34" charset="0"/>
              </a:rPr>
              <a:t>Olay</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Riskin </a:t>
            </a:r>
            <a:r>
              <a:rPr lang="tr-TR" sz="1600" i="1" dirty="0">
                <a:latin typeface="Calibri" pitchFamily="34" charset="0"/>
                <a:cs typeface="Calibri" pitchFamily="34" charset="0"/>
              </a:rPr>
              <a:t>Geçekleştiği </a:t>
            </a:r>
            <a:r>
              <a:rPr lang="tr-TR" sz="1600" i="1" dirty="0" smtClean="0">
                <a:latin typeface="Calibri" pitchFamily="34" charset="0"/>
                <a:cs typeface="Calibri" pitchFamily="34" charset="0"/>
              </a:rPr>
              <a:t>Olay</a:t>
            </a:r>
          </a:p>
          <a:p>
            <a:pPr marL="144000" indent="-108000">
              <a:buFont typeface="Arial" panose="020B0604020202020204" pitchFamily="34" charset="0"/>
              <a:buChar char="•"/>
            </a:pPr>
            <a:r>
              <a:rPr lang="tr-TR" sz="1600" i="1" dirty="0" smtClean="0">
                <a:latin typeface="Calibri" pitchFamily="34" charset="0"/>
                <a:cs typeface="Calibri" pitchFamily="34" charset="0"/>
              </a:rPr>
              <a:t>Zararlı Sonuç</a:t>
            </a:r>
            <a:endParaRPr lang="tr-TR" sz="1600" i="1" dirty="0">
              <a:latin typeface="Calibri" pitchFamily="34" charset="0"/>
              <a:cs typeface="Calibri" pitchFamily="34" charset="0"/>
            </a:endParaRPr>
          </a:p>
        </p:txBody>
      </p:sp>
      <p:sp>
        <p:nvSpPr>
          <p:cNvPr id="41" name="Yuvarlatılmış Dikdörtgen 40"/>
          <p:cNvSpPr/>
          <p:nvPr/>
        </p:nvSpPr>
        <p:spPr bwMode="auto">
          <a:xfrm>
            <a:off x="4307561" y="4731290"/>
            <a:ext cx="1797964" cy="535251"/>
          </a:xfrm>
          <a:prstGeom prst="roundRect">
            <a:avLst/>
          </a:prstGeom>
          <a:solidFill>
            <a:schemeClr val="bg2">
              <a:lumMod val="60000"/>
              <a:lumOff val="40000"/>
            </a:schemeClr>
          </a:solidFill>
          <a:ln w="28575">
            <a:noFill/>
            <a:prstDash val="sysDot"/>
            <a:round/>
            <a:headEnd/>
            <a:tailEnd/>
          </a:ln>
        </p:spPr>
        <p:txBody>
          <a:bodyPr rtlCol="0" anchor="ctr"/>
          <a:lstStyle/>
          <a:p>
            <a:pPr algn="ctr"/>
            <a:r>
              <a:rPr lang="tr-TR" sz="3200" b="1" dirty="0" smtClean="0">
                <a:latin typeface="Calibri" pitchFamily="34" charset="0"/>
                <a:cs typeface="Calibri" pitchFamily="34" charset="0"/>
              </a:rPr>
              <a:t>ŞİDDET</a:t>
            </a:r>
            <a:endParaRPr lang="tr-TR" sz="1600" i="1" dirty="0">
              <a:latin typeface="Calibri" pitchFamily="34" charset="0"/>
              <a:cs typeface="Calibri" pitchFamily="34" charset="0"/>
            </a:endParaRPr>
          </a:p>
        </p:txBody>
      </p:sp>
      <p:sp>
        <p:nvSpPr>
          <p:cNvPr id="42" name="Yuvarlatılmış Dikdörtgen 41"/>
          <p:cNvSpPr/>
          <p:nvPr/>
        </p:nvSpPr>
        <p:spPr bwMode="auto">
          <a:xfrm>
            <a:off x="4307561" y="1763142"/>
            <a:ext cx="1797964" cy="535251"/>
          </a:xfrm>
          <a:prstGeom prst="roundRect">
            <a:avLst/>
          </a:prstGeom>
          <a:solidFill>
            <a:srgbClr val="92D050"/>
          </a:solidFill>
          <a:ln w="28575">
            <a:noFill/>
            <a:prstDash val="sysDot"/>
            <a:round/>
            <a:headEnd/>
            <a:tailEnd/>
          </a:ln>
        </p:spPr>
        <p:txBody>
          <a:bodyPr rtlCol="0" anchor="ctr"/>
          <a:lstStyle/>
          <a:p>
            <a:pPr algn="ctr"/>
            <a:r>
              <a:rPr lang="tr-TR" sz="3200" b="1" dirty="0" smtClean="0">
                <a:latin typeface="Calibri" pitchFamily="34" charset="0"/>
                <a:cs typeface="Calibri" pitchFamily="34" charset="0"/>
              </a:rPr>
              <a:t>OLASILIK</a:t>
            </a:r>
            <a:endParaRPr lang="tr-TR" sz="1600" i="1" dirty="0">
              <a:latin typeface="Calibri" pitchFamily="34" charset="0"/>
              <a:cs typeface="Calibri" pitchFamily="34" charset="0"/>
            </a:endParaRPr>
          </a:p>
        </p:txBody>
      </p:sp>
      <p:cxnSp>
        <p:nvCxnSpPr>
          <p:cNvPr id="8" name="Dirsek Bağlayıcısı 7"/>
          <p:cNvCxnSpPr/>
          <p:nvPr/>
        </p:nvCxnSpPr>
        <p:spPr>
          <a:xfrm>
            <a:off x="6176775" y="1892868"/>
            <a:ext cx="1512000" cy="396000"/>
          </a:xfrm>
          <a:prstGeom prst="bentConnector2">
            <a:avLst/>
          </a:prstGeom>
          <a:noFill/>
          <a:ln w="47625">
            <a:solidFill>
              <a:schemeClr val="bg1">
                <a:lumMod val="50000"/>
              </a:schemeClr>
            </a:solidFill>
            <a:prstDash val="solid"/>
            <a:round/>
            <a:headEnd type="oval"/>
            <a:tailEnd type="triangle"/>
          </a:ln>
        </p:spPr>
      </p:cxnSp>
      <p:cxnSp>
        <p:nvCxnSpPr>
          <p:cNvPr id="16" name="Dirsek Bağlayıcısı 15"/>
          <p:cNvCxnSpPr/>
          <p:nvPr/>
        </p:nvCxnSpPr>
        <p:spPr>
          <a:xfrm flipV="1">
            <a:off x="6184200" y="4674745"/>
            <a:ext cx="1512000" cy="396000"/>
          </a:xfrm>
          <a:prstGeom prst="bentConnector2">
            <a:avLst/>
          </a:prstGeom>
          <a:noFill/>
          <a:ln w="47625">
            <a:solidFill>
              <a:schemeClr val="bg1">
                <a:lumMod val="50000"/>
              </a:schemeClr>
            </a:solidFill>
            <a:prstDash val="solid"/>
            <a:round/>
            <a:headEnd type="oval"/>
            <a:tailEnd type="triangle"/>
          </a:ln>
        </p:spPr>
      </p:cxnSp>
    </p:spTree>
    <p:extLst>
      <p:ext uri="{BB962C8B-B14F-4D97-AF65-F5344CB8AC3E}">
        <p14:creationId xmlns:p14="http://schemas.microsoft.com/office/powerpoint/2010/main" val="192072083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&amp; 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Tehlikeden </a:t>
            </a:r>
            <a:r>
              <a:rPr lang="tr-TR" sz="2000" b="1" i="1" dirty="0">
                <a:solidFill>
                  <a:srgbClr val="000000"/>
                </a:solidFill>
                <a:latin typeface="Calibri" pitchFamily="34" charset="0"/>
                <a:cs typeface="Calibri" pitchFamily="34" charset="0"/>
              </a:rPr>
              <a:t>kaynaklanacak </a:t>
            </a:r>
            <a:r>
              <a:rPr lang="tr-TR" sz="2000" i="1" dirty="0" smtClean="0">
                <a:solidFill>
                  <a:srgbClr val="000000"/>
                </a:solidFill>
                <a:latin typeface="Calibri" pitchFamily="34" charset="0"/>
                <a:cs typeface="Calibri" pitchFamily="34" charset="0"/>
              </a:rPr>
              <a:t>kayıp</a:t>
            </a:r>
            <a:r>
              <a:rPr lang="tr-TR" sz="2000" i="1" dirty="0">
                <a:solidFill>
                  <a:srgbClr val="000000"/>
                </a:solidFill>
                <a:latin typeface="Calibri" pitchFamily="34" charset="0"/>
                <a:cs typeface="Calibri" pitchFamily="34" charset="0"/>
              </a:rPr>
              <a:t>, yaralanma ya da </a:t>
            </a:r>
            <a:r>
              <a:rPr lang="tr-TR" sz="2000" i="1" dirty="0" smtClean="0">
                <a:solidFill>
                  <a:srgbClr val="000000"/>
                </a:solidFill>
                <a:latin typeface="Calibri" pitchFamily="34" charset="0"/>
                <a:cs typeface="Calibri" pitchFamily="34" charset="0"/>
              </a:rPr>
              <a:t>başka </a:t>
            </a:r>
            <a:r>
              <a:rPr lang="tr-TR" sz="2000" b="1" i="1" dirty="0">
                <a:solidFill>
                  <a:srgbClr val="000000"/>
                </a:solidFill>
                <a:latin typeface="Calibri" pitchFamily="34" charset="0"/>
                <a:cs typeface="Calibri" pitchFamily="34" charset="0"/>
              </a:rPr>
              <a:t>zararlı </a:t>
            </a:r>
            <a:r>
              <a:rPr lang="tr-TR" sz="2000" b="1" i="1" dirty="0" smtClean="0">
                <a:solidFill>
                  <a:srgbClr val="000000"/>
                </a:solidFill>
                <a:latin typeface="Calibri" pitchFamily="34" charset="0"/>
                <a:cs typeface="Calibri" pitchFamily="34" charset="0"/>
              </a:rPr>
              <a:t>sonuç </a:t>
            </a:r>
            <a:r>
              <a:rPr lang="tr-TR" sz="2000" b="1" i="1" dirty="0">
                <a:solidFill>
                  <a:srgbClr val="000000"/>
                </a:solidFill>
                <a:latin typeface="Calibri" pitchFamily="34" charset="0"/>
                <a:cs typeface="Calibri" pitchFamily="34" charset="0"/>
              </a:rPr>
              <a:t>meydana gelme </a:t>
            </a:r>
            <a:r>
              <a:rPr lang="tr-TR" sz="2000" b="1" i="1" dirty="0" smtClean="0">
                <a:solidFill>
                  <a:srgbClr val="C00000"/>
                </a:solidFill>
                <a:latin typeface="Calibri" pitchFamily="34" charset="0"/>
                <a:cs typeface="Calibri" pitchFamily="34" charset="0"/>
              </a:rPr>
              <a:t>ihtimali</a:t>
            </a:r>
            <a:r>
              <a:rPr lang="tr-TR" sz="2000" b="1" i="1" dirty="0" smtClean="0">
                <a:solidFill>
                  <a:srgbClr val="000000"/>
                </a:solidFill>
                <a:latin typeface="Calibri" pitchFamily="34" charset="0"/>
                <a:cs typeface="Calibri" pitchFamily="34" charset="0"/>
              </a:rPr>
              <a:t>dir.</a:t>
            </a:r>
          </a:p>
          <a:p>
            <a:pPr algn="ctr">
              <a:spcAft>
                <a:spcPts val="0"/>
              </a:spcAft>
              <a:buClr>
                <a:srgbClr val="292929"/>
              </a:buClr>
              <a:defRPr/>
            </a:pPr>
            <a:endParaRPr lang="tr-TR" sz="12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FFFFFF">
                    <a:lumMod val="50000"/>
                  </a:srgbClr>
                </a:solidFill>
                <a:latin typeface="Calibri" pitchFamily="34" charset="0"/>
                <a:cs typeface="Calibri" pitchFamily="34" charset="0"/>
              </a:rPr>
              <a:t>---------------------------------------------------------------------------</a:t>
            </a:r>
            <a:endParaRPr lang="tr-TR" sz="2000" b="1" i="1" dirty="0">
              <a:solidFill>
                <a:srgbClr val="FFFFFF">
                  <a:lumMod val="50000"/>
                </a:srgbClr>
              </a:solidFill>
              <a:latin typeface="Calibri" pitchFamily="34" charset="0"/>
              <a:cs typeface="Calibri" pitchFamily="34" charset="0"/>
            </a:endParaRPr>
          </a:p>
          <a:p>
            <a:pPr algn="ctr">
              <a:spcAft>
                <a:spcPts val="0"/>
              </a:spcAft>
              <a:buClr>
                <a:srgbClr val="292929"/>
              </a:buClr>
              <a:defRPr/>
            </a:pPr>
            <a:endParaRPr lang="tr-TR" sz="12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Tehlikeden </a:t>
            </a:r>
            <a:r>
              <a:rPr lang="tr-TR" sz="2000" b="1" i="1" dirty="0" smtClean="0">
                <a:solidFill>
                  <a:srgbClr val="000000"/>
                </a:solidFill>
                <a:latin typeface="Calibri" pitchFamily="34" charset="0"/>
                <a:cs typeface="Calibri" pitchFamily="34" charset="0"/>
              </a:rPr>
              <a:t>kaynaklanan </a:t>
            </a:r>
            <a:r>
              <a:rPr lang="tr-TR" sz="2000" b="1" i="1" dirty="0" smtClean="0">
                <a:solidFill>
                  <a:srgbClr val="C00000"/>
                </a:solidFill>
                <a:latin typeface="Calibri" pitchFamily="34" charset="0"/>
                <a:cs typeface="Calibri" pitchFamily="34" charset="0"/>
              </a:rPr>
              <a:t>zararlı</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sonuç meydana gelme </a:t>
            </a:r>
            <a:r>
              <a:rPr lang="tr-TR" sz="2000" b="1" i="1" dirty="0">
                <a:solidFill>
                  <a:srgbClr val="C00000"/>
                </a:solidFill>
                <a:latin typeface="Calibri" pitchFamily="34" charset="0"/>
                <a:cs typeface="Calibri" pitchFamily="34" charset="0"/>
              </a:rPr>
              <a:t>ihtimali</a:t>
            </a:r>
            <a:r>
              <a:rPr lang="tr-TR" sz="2000" b="1" i="1" dirty="0">
                <a:solidFill>
                  <a:srgbClr val="000000"/>
                </a:solidFill>
                <a:latin typeface="Calibri" pitchFamily="34" charset="0"/>
                <a:cs typeface="Calibri" pitchFamily="34" charset="0"/>
              </a:rPr>
              <a:t>dir</a:t>
            </a:r>
            <a:r>
              <a:rPr lang="tr-TR" sz="2000" b="1" i="1" dirty="0" smtClean="0">
                <a:solidFill>
                  <a:srgbClr val="000000"/>
                </a:solidFill>
                <a:latin typeface="Calibri" pitchFamily="34" charset="0"/>
                <a:cs typeface="Calibri" pitchFamily="34" charset="0"/>
              </a:rPr>
              <a:t>.</a:t>
            </a:r>
          </a:p>
          <a:p>
            <a:pPr algn="ctr">
              <a:spcAft>
                <a:spcPts val="0"/>
              </a:spcAft>
              <a:buClr>
                <a:srgbClr val="292929"/>
              </a:buClr>
              <a:defRPr/>
            </a:pPr>
            <a:r>
              <a:rPr lang="tr-TR" sz="2000" b="1" i="1" dirty="0">
                <a:solidFill>
                  <a:srgbClr val="FFFFFF">
                    <a:lumMod val="50000"/>
                  </a:srgbClr>
                </a:solidFill>
                <a:latin typeface="Calibri" pitchFamily="34" charset="0"/>
                <a:cs typeface="Calibri" pitchFamily="34" charset="0"/>
              </a:rPr>
              <a: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Zararlı sonuç oluşma ihtimali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4</a:t>
            </a:r>
            <a:endParaRPr lang="tr-TR" sz="2000" b="1" dirty="0">
              <a:solidFill>
                <a:srgbClr val="FFFFFF"/>
              </a:solidFill>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1311534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cxnSp>
        <p:nvCxnSpPr>
          <p:cNvPr id="5" name="Dirsek Bağlayıcısı 4"/>
          <p:cNvCxnSpPr/>
          <p:nvPr/>
        </p:nvCxnSpPr>
        <p:spPr>
          <a:xfrm rot="5400000" flipH="1" flipV="1">
            <a:off x="2971514" y="26121"/>
            <a:ext cx="540000" cy="3924000"/>
          </a:xfrm>
          <a:prstGeom prst="bentConnector3">
            <a:avLst>
              <a:gd name="adj1" fmla="val 140844"/>
            </a:avLst>
          </a:prstGeom>
          <a:noFill/>
          <a:ln w="47625">
            <a:solidFill>
              <a:schemeClr val="bg1">
                <a:lumMod val="50000"/>
              </a:schemeClr>
            </a:solidFill>
            <a:prstDash val="solid"/>
            <a:round/>
            <a:headEnd type="oval"/>
            <a:tailEnd type="triangle"/>
          </a:ln>
        </p:spPr>
      </p:cxnSp>
      <p:sp>
        <p:nvSpPr>
          <p:cNvPr id="28" name="Oval 27"/>
          <p:cNvSpPr>
            <a:spLocks/>
          </p:cNvSpPr>
          <p:nvPr/>
        </p:nvSpPr>
        <p:spPr bwMode="auto">
          <a:xfrm>
            <a:off x="4288854" y="2587767"/>
            <a:ext cx="1872000" cy="1872000"/>
          </a:xfrm>
          <a:prstGeom prst="ellipse">
            <a:avLst/>
          </a:prstGeom>
          <a:solidFill>
            <a:schemeClr val="bg1">
              <a:lumMod val="95000"/>
            </a:schemeClr>
          </a:solidFill>
          <a:ln w="63500">
            <a:solidFill>
              <a:srgbClr val="4D4D4D"/>
            </a:solidFill>
            <a:prstDash val="sysDash"/>
            <a:round/>
            <a:headEnd/>
            <a:tailEnd/>
          </a:ln>
        </p:spPr>
        <p:txBody>
          <a:bodyPr rtlCol="0" anchor="ctr"/>
          <a:lstStyle/>
          <a:p>
            <a:pPr algn="ctr"/>
            <a:r>
              <a:rPr lang="tr-TR" sz="2800" b="1" dirty="0" smtClean="0">
                <a:solidFill>
                  <a:srgbClr val="000000"/>
                </a:solidFill>
                <a:latin typeface="Cambria" panose="02040503050406030204" pitchFamily="18" charset="0"/>
              </a:rPr>
              <a:t>RİSK</a:t>
            </a:r>
            <a:endParaRPr lang="tr-TR" sz="2800" b="1" dirty="0">
              <a:solidFill>
                <a:srgbClr val="000000"/>
              </a:solidFill>
              <a:latin typeface="Cambria" panose="02040503050406030204" pitchFamily="18" charset="0"/>
            </a:endParaRPr>
          </a:p>
        </p:txBody>
      </p:sp>
      <p:sp>
        <p:nvSpPr>
          <p:cNvPr id="29" name="Dikdörtgen 28"/>
          <p:cNvSpPr/>
          <p:nvPr/>
        </p:nvSpPr>
        <p:spPr>
          <a:xfrm>
            <a:off x="1356089" y="1560128"/>
            <a:ext cx="2291986" cy="584775"/>
          </a:xfrm>
          <a:prstGeom prst="rect">
            <a:avLst/>
          </a:prstGeom>
          <a:ln w="0">
            <a:solidFill>
              <a:schemeClr val="bg1">
                <a:lumMod val="65000"/>
              </a:schemeClr>
            </a:solidFill>
          </a:ln>
        </p:spPr>
        <p:txBody>
          <a:bodyPr wrap="square">
            <a:spAutoFit/>
          </a:bodyPr>
          <a:lstStyle/>
          <a:p>
            <a:pPr algn="ctr"/>
            <a:r>
              <a:rPr lang="tr-TR" sz="1600" b="1" i="1" dirty="0">
                <a:solidFill>
                  <a:srgbClr val="000000"/>
                </a:solidFill>
                <a:latin typeface="Calibri" pitchFamily="34" charset="0"/>
              </a:rPr>
              <a:t>Tehlikeli bir olayın </a:t>
            </a:r>
            <a:endParaRPr lang="tr-TR" sz="1600" b="1" i="1" dirty="0" smtClean="0">
              <a:solidFill>
                <a:srgbClr val="000000"/>
              </a:solidFill>
              <a:latin typeface="Calibri" pitchFamily="34" charset="0"/>
            </a:endParaRPr>
          </a:p>
          <a:p>
            <a:pPr algn="ctr"/>
            <a:r>
              <a:rPr lang="tr-TR" sz="1600" b="1" i="1" dirty="0" smtClean="0">
                <a:solidFill>
                  <a:srgbClr val="C00000"/>
                </a:solidFill>
                <a:latin typeface="Calibri" pitchFamily="34" charset="0"/>
              </a:rPr>
              <a:t>meydana </a:t>
            </a:r>
            <a:r>
              <a:rPr lang="tr-TR" sz="1600" b="1" i="1" dirty="0">
                <a:solidFill>
                  <a:srgbClr val="C00000"/>
                </a:solidFill>
                <a:latin typeface="Calibri" pitchFamily="34" charset="0"/>
              </a:rPr>
              <a:t>gelme olasılığı</a:t>
            </a:r>
          </a:p>
        </p:txBody>
      </p:sp>
      <p:sp>
        <p:nvSpPr>
          <p:cNvPr id="3" name="Yuvarlatılmış Dikdörtgen 2"/>
          <p:cNvSpPr/>
          <p:nvPr/>
        </p:nvSpPr>
        <p:spPr bwMode="auto">
          <a:xfrm>
            <a:off x="57149" y="2339446"/>
            <a:ext cx="2552701" cy="2343149"/>
          </a:xfrm>
          <a:prstGeom prst="roundRect">
            <a:avLst/>
          </a:prstGeom>
          <a:solidFill>
            <a:schemeClr val="accent1">
              <a:lumMod val="60000"/>
              <a:lumOff val="40000"/>
            </a:schemeClr>
          </a:solidFill>
          <a:ln w="28575">
            <a:noFill/>
            <a:prstDash val="sysDot"/>
            <a:round/>
            <a:headEnd/>
            <a:tailEnd/>
          </a:ln>
        </p:spPr>
        <p:txBody>
          <a:bodyPr rtlCol="0" anchor="ctr"/>
          <a:lstStyle/>
          <a:p>
            <a:pPr algn="ctr"/>
            <a:r>
              <a:rPr lang="tr-TR" sz="3200" b="1" dirty="0">
                <a:latin typeface="Calibri" pitchFamily="34" charset="0"/>
                <a:cs typeface="Calibri" pitchFamily="34" charset="0"/>
              </a:rPr>
              <a:t>TEHLİKE</a:t>
            </a:r>
          </a:p>
          <a:p>
            <a:pPr marL="144000" indent="-108000">
              <a:buFont typeface="Arial" panose="020B0604020202020204" pitchFamily="34" charset="0"/>
              <a:buChar char="•"/>
            </a:pPr>
            <a:r>
              <a:rPr lang="tr-TR" sz="1600" i="1" dirty="0" smtClean="0">
                <a:latin typeface="Calibri" pitchFamily="34" charset="0"/>
                <a:cs typeface="Calibri" pitchFamily="34" charset="0"/>
              </a:rPr>
              <a:t>Zarar </a:t>
            </a:r>
            <a:r>
              <a:rPr lang="tr-TR" sz="1600" i="1" dirty="0">
                <a:latin typeface="Calibri" pitchFamily="34" charset="0"/>
                <a:cs typeface="Calibri" pitchFamily="34" charset="0"/>
              </a:rPr>
              <a:t>Verme </a:t>
            </a:r>
            <a:r>
              <a:rPr lang="tr-TR" sz="1600" i="1" dirty="0" smtClean="0">
                <a:latin typeface="Calibri" pitchFamily="34" charset="0"/>
                <a:cs typeface="Calibri" pitchFamily="34" charset="0"/>
              </a:rPr>
              <a:t>Potansiyeli</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Riskin Kaynağı</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Kazanın Nedeni</a:t>
            </a:r>
            <a:endParaRPr lang="tr-TR" sz="1600" i="1" dirty="0">
              <a:latin typeface="Calibri" pitchFamily="34" charset="0"/>
              <a:cs typeface="Calibri" pitchFamily="34" charset="0"/>
            </a:endParaRPr>
          </a:p>
        </p:txBody>
      </p:sp>
      <p:sp>
        <p:nvSpPr>
          <p:cNvPr id="31" name="Yuvarlatılmış Dikdörtgen 30"/>
          <p:cNvSpPr/>
          <p:nvPr/>
        </p:nvSpPr>
        <p:spPr bwMode="auto">
          <a:xfrm>
            <a:off x="6600825" y="2317339"/>
            <a:ext cx="2505075" cy="2343149"/>
          </a:xfrm>
          <a:prstGeom prst="roundRect">
            <a:avLst/>
          </a:prstGeom>
          <a:solidFill>
            <a:schemeClr val="accent6">
              <a:lumMod val="40000"/>
              <a:lumOff val="60000"/>
            </a:schemeClr>
          </a:solidFill>
          <a:ln w="28575">
            <a:noFill/>
            <a:prstDash val="sysDot"/>
            <a:round/>
            <a:headEnd/>
            <a:tailEnd/>
          </a:ln>
        </p:spPr>
        <p:txBody>
          <a:bodyPr rtlCol="0" anchor="ctr"/>
          <a:lstStyle/>
          <a:p>
            <a:pPr algn="ctr"/>
            <a:r>
              <a:rPr lang="tr-TR" sz="3200" b="1" dirty="0">
                <a:latin typeface="Calibri" pitchFamily="34" charset="0"/>
                <a:cs typeface="Calibri" pitchFamily="34" charset="0"/>
              </a:rPr>
              <a:t>KAZA</a:t>
            </a:r>
          </a:p>
          <a:p>
            <a:pPr marL="144000" indent="-108000">
              <a:buFont typeface="Arial" panose="020B0604020202020204" pitchFamily="34" charset="0"/>
              <a:buChar char="•"/>
            </a:pPr>
            <a:r>
              <a:rPr lang="tr-TR" sz="1600" i="1" dirty="0" smtClean="0">
                <a:latin typeface="Calibri" pitchFamily="34" charset="0"/>
                <a:cs typeface="Calibri" pitchFamily="34" charset="0"/>
              </a:rPr>
              <a:t>Zararın </a:t>
            </a:r>
            <a:r>
              <a:rPr lang="tr-TR" sz="1600" i="1" dirty="0">
                <a:latin typeface="Calibri" pitchFamily="34" charset="0"/>
                <a:cs typeface="Calibri" pitchFamily="34" charset="0"/>
              </a:rPr>
              <a:t>Oluştuğu </a:t>
            </a:r>
            <a:r>
              <a:rPr lang="tr-TR" sz="1600" i="1" dirty="0" smtClean="0">
                <a:latin typeface="Calibri" pitchFamily="34" charset="0"/>
                <a:cs typeface="Calibri" pitchFamily="34" charset="0"/>
              </a:rPr>
              <a:t>Olay</a:t>
            </a:r>
            <a:endParaRPr lang="tr-TR" sz="1600" i="1" dirty="0">
              <a:latin typeface="Calibri" pitchFamily="34" charset="0"/>
              <a:cs typeface="Calibri" pitchFamily="34" charset="0"/>
            </a:endParaRPr>
          </a:p>
          <a:p>
            <a:pPr marL="144000" indent="-108000">
              <a:buFont typeface="Arial" panose="020B0604020202020204" pitchFamily="34" charset="0"/>
              <a:buChar char="•"/>
            </a:pPr>
            <a:r>
              <a:rPr lang="tr-TR" sz="1600" i="1" dirty="0" smtClean="0">
                <a:latin typeface="Calibri" pitchFamily="34" charset="0"/>
                <a:cs typeface="Calibri" pitchFamily="34" charset="0"/>
              </a:rPr>
              <a:t>Riskin </a:t>
            </a:r>
            <a:r>
              <a:rPr lang="tr-TR" sz="1600" i="1" dirty="0">
                <a:latin typeface="Calibri" pitchFamily="34" charset="0"/>
                <a:cs typeface="Calibri" pitchFamily="34" charset="0"/>
              </a:rPr>
              <a:t>Geçekleştiği </a:t>
            </a:r>
            <a:r>
              <a:rPr lang="tr-TR" sz="1600" i="1" dirty="0" smtClean="0">
                <a:latin typeface="Calibri" pitchFamily="34" charset="0"/>
                <a:cs typeface="Calibri" pitchFamily="34" charset="0"/>
              </a:rPr>
              <a:t>Olay</a:t>
            </a:r>
          </a:p>
          <a:p>
            <a:pPr marL="144000" indent="-108000">
              <a:buFont typeface="Arial" panose="020B0604020202020204" pitchFamily="34" charset="0"/>
              <a:buChar char="•"/>
            </a:pPr>
            <a:r>
              <a:rPr lang="tr-TR" sz="1600" i="1" dirty="0" smtClean="0">
                <a:latin typeface="Calibri" pitchFamily="34" charset="0"/>
                <a:cs typeface="Calibri" pitchFamily="34" charset="0"/>
              </a:rPr>
              <a:t>Zararlı Sonuç</a:t>
            </a:r>
            <a:endParaRPr lang="tr-TR" sz="1600" i="1" dirty="0">
              <a:latin typeface="Calibri" pitchFamily="34" charset="0"/>
              <a:cs typeface="Calibri" pitchFamily="34" charset="0"/>
            </a:endParaRPr>
          </a:p>
        </p:txBody>
      </p:sp>
      <p:sp>
        <p:nvSpPr>
          <p:cNvPr id="42" name="Yuvarlatılmış Dikdörtgen 41"/>
          <p:cNvSpPr/>
          <p:nvPr/>
        </p:nvSpPr>
        <p:spPr bwMode="auto">
          <a:xfrm>
            <a:off x="4307561" y="1763142"/>
            <a:ext cx="1797964" cy="535251"/>
          </a:xfrm>
          <a:prstGeom prst="roundRect">
            <a:avLst/>
          </a:prstGeom>
          <a:solidFill>
            <a:srgbClr val="92D050"/>
          </a:solidFill>
          <a:ln w="28575">
            <a:noFill/>
            <a:prstDash val="sysDot"/>
            <a:round/>
            <a:headEnd/>
            <a:tailEnd/>
          </a:ln>
        </p:spPr>
        <p:txBody>
          <a:bodyPr rtlCol="0" anchor="ctr"/>
          <a:lstStyle/>
          <a:p>
            <a:pPr algn="ctr"/>
            <a:r>
              <a:rPr lang="tr-TR" sz="3200" b="1" dirty="0" smtClean="0">
                <a:latin typeface="Calibri" pitchFamily="34" charset="0"/>
                <a:cs typeface="Calibri" pitchFamily="34" charset="0"/>
              </a:rPr>
              <a:t>OLASILIK</a:t>
            </a:r>
            <a:endParaRPr lang="tr-TR" sz="1600" i="1" dirty="0">
              <a:latin typeface="Calibri" pitchFamily="34" charset="0"/>
              <a:cs typeface="Calibri" pitchFamily="34" charset="0"/>
            </a:endParaRPr>
          </a:p>
        </p:txBody>
      </p:sp>
      <p:cxnSp>
        <p:nvCxnSpPr>
          <p:cNvPr id="8" name="Dirsek Bağlayıcısı 7"/>
          <p:cNvCxnSpPr/>
          <p:nvPr/>
        </p:nvCxnSpPr>
        <p:spPr>
          <a:xfrm>
            <a:off x="6176775" y="1892868"/>
            <a:ext cx="1512000" cy="396000"/>
          </a:xfrm>
          <a:prstGeom prst="bentConnector2">
            <a:avLst/>
          </a:prstGeom>
          <a:noFill/>
          <a:ln w="47625">
            <a:solidFill>
              <a:schemeClr val="bg1">
                <a:lumMod val="50000"/>
              </a:schemeClr>
            </a:solidFill>
            <a:prstDash val="solid"/>
            <a:round/>
            <a:headEnd type="oval"/>
            <a:tailEnd type="triangle"/>
          </a:ln>
        </p:spPr>
      </p:cxnSp>
      <p:sp>
        <p:nvSpPr>
          <p:cNvPr id="17" name="Dikdörtgen 16"/>
          <p:cNvSpPr/>
          <p:nvPr/>
        </p:nvSpPr>
        <p:spPr>
          <a:xfrm>
            <a:off x="231797" y="5552261"/>
            <a:ext cx="8702653" cy="830997"/>
          </a:xfrm>
          <a:prstGeom prst="rect">
            <a:avLst/>
          </a:prstGeom>
          <a:ln w="0">
            <a:solidFill>
              <a:schemeClr val="bg1">
                <a:lumMod val="85000"/>
              </a:schemeClr>
            </a:solidFill>
          </a:ln>
        </p:spPr>
        <p:txBody>
          <a:bodyPr wrap="square">
            <a:spAutoFit/>
          </a:bodyPr>
          <a:lstStyle/>
          <a:p>
            <a:pPr algn="ctr"/>
            <a:r>
              <a:rPr lang="tr-TR" sz="1600" i="1" dirty="0">
                <a:solidFill>
                  <a:srgbClr val="000000"/>
                </a:solidFill>
                <a:latin typeface="Calibri" pitchFamily="34" charset="0"/>
              </a:rPr>
              <a:t>Tehlikeden kaynaklanacak kayıp, yaralanma ya da başka zararlı sonuç meydana gelme ihtimalidir.</a:t>
            </a:r>
          </a:p>
          <a:p>
            <a:pPr algn="ctr"/>
            <a:r>
              <a:rPr lang="tr-TR" sz="1600" i="1" dirty="0" smtClean="0">
                <a:solidFill>
                  <a:srgbClr val="000000"/>
                </a:solidFill>
                <a:latin typeface="Calibri" pitchFamily="34" charset="0"/>
              </a:rPr>
              <a:t>Tehlikeden kaynaklanan </a:t>
            </a:r>
            <a:r>
              <a:rPr lang="tr-TR" sz="1600" i="1" dirty="0">
                <a:solidFill>
                  <a:srgbClr val="000000"/>
                </a:solidFill>
                <a:latin typeface="Calibri" pitchFamily="34" charset="0"/>
              </a:rPr>
              <a:t>zararlı sonuç meydana gelme ihtimalidir</a:t>
            </a:r>
            <a:r>
              <a:rPr lang="tr-TR" sz="1600" i="1" dirty="0" smtClean="0">
                <a:solidFill>
                  <a:srgbClr val="000000"/>
                </a:solidFill>
                <a:latin typeface="Calibri" pitchFamily="34" charset="0"/>
              </a:rPr>
              <a:t>.</a:t>
            </a:r>
          </a:p>
          <a:p>
            <a:pPr algn="ctr"/>
            <a:r>
              <a:rPr lang="tr-TR" sz="1600" i="1" dirty="0">
                <a:solidFill>
                  <a:srgbClr val="000000"/>
                </a:solidFill>
                <a:latin typeface="Calibri" pitchFamily="34" charset="0"/>
              </a:rPr>
              <a:t>Zararlı sonuç oluşma </a:t>
            </a:r>
            <a:r>
              <a:rPr lang="tr-TR" sz="1600" i="1" dirty="0" smtClean="0">
                <a:solidFill>
                  <a:srgbClr val="000000"/>
                </a:solidFill>
                <a:latin typeface="Calibri" pitchFamily="34" charset="0"/>
              </a:rPr>
              <a:t>ihtimalidir.</a:t>
            </a:r>
            <a:endParaRPr lang="tr-TR" sz="1600" i="1" dirty="0">
              <a:solidFill>
                <a:srgbClr val="000000"/>
              </a:solidFill>
              <a:latin typeface="Calibri" pitchFamily="34" charset="0"/>
            </a:endParaRPr>
          </a:p>
        </p:txBody>
      </p:sp>
    </p:spTree>
    <p:extLst>
      <p:ext uri="{BB962C8B-B14F-4D97-AF65-F5344CB8AC3E}">
        <p14:creationId xmlns:p14="http://schemas.microsoft.com/office/powerpoint/2010/main" val="3405546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Tehlikeden </a:t>
            </a:r>
            <a:r>
              <a:rPr lang="tr-TR" sz="2000" b="1" i="1" dirty="0">
                <a:solidFill>
                  <a:srgbClr val="000000"/>
                </a:solidFill>
                <a:latin typeface="Calibri" pitchFamily="34" charset="0"/>
                <a:cs typeface="Calibri" pitchFamily="34" charset="0"/>
              </a:rPr>
              <a:t>kaynaklanacak </a:t>
            </a:r>
            <a:r>
              <a:rPr lang="tr-TR" sz="2000" i="1" dirty="0">
                <a:solidFill>
                  <a:srgbClr val="000000"/>
                </a:solidFill>
                <a:latin typeface="Calibri" pitchFamily="34" charset="0"/>
                <a:cs typeface="Calibri" pitchFamily="34" charset="0"/>
              </a:rPr>
              <a:t>kayıp, yaralanma ya da başka </a:t>
            </a:r>
            <a:r>
              <a:rPr lang="tr-TR" sz="2000" b="1" i="1" dirty="0">
                <a:solidFill>
                  <a:srgbClr val="000000"/>
                </a:solidFill>
                <a:latin typeface="Calibri" pitchFamily="34" charset="0"/>
                <a:cs typeface="Calibri" pitchFamily="34" charset="0"/>
              </a:rPr>
              <a:t>zararlı </a:t>
            </a:r>
            <a:r>
              <a:rPr lang="tr-TR" sz="2000" b="1" i="1" dirty="0" smtClean="0">
                <a:solidFill>
                  <a:srgbClr val="000000"/>
                </a:solidFill>
                <a:latin typeface="Calibri" pitchFamily="34" charset="0"/>
                <a:cs typeface="Calibri" pitchFamily="34" charset="0"/>
              </a:rPr>
              <a:t>sonuçların derecesidir.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a:solidFill>
                  <a:srgbClr val="FFFFFF">
                    <a:lumMod val="50000"/>
                  </a:srgbClr>
                </a:solidFill>
                <a:latin typeface="Calibri" pitchFamily="34" charset="0"/>
                <a:cs typeface="Calibri" pitchFamily="34" charset="0"/>
              </a:rPr>
              <a:t>---------------------------------------------------------------------------</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olayın </a:t>
            </a:r>
            <a:r>
              <a:rPr lang="tr-TR" sz="2000" b="1" i="1" dirty="0" smtClean="0">
                <a:solidFill>
                  <a:srgbClr val="000000"/>
                </a:solidFill>
                <a:latin typeface="Calibri" pitchFamily="34" charset="0"/>
                <a:cs typeface="Calibri" pitchFamily="34" charset="0"/>
              </a:rPr>
              <a:t>zarar </a:t>
            </a:r>
            <a:r>
              <a:rPr lang="tr-TR" sz="2000" b="1" i="1" dirty="0">
                <a:solidFill>
                  <a:srgbClr val="000000"/>
                </a:solidFill>
                <a:latin typeface="Calibri" pitchFamily="34" charset="0"/>
                <a:cs typeface="Calibri" pitchFamily="34" charset="0"/>
              </a:rPr>
              <a:t>verme </a:t>
            </a:r>
            <a:r>
              <a:rPr lang="tr-TR" sz="2000" b="1" i="1" dirty="0" smtClean="0">
                <a:solidFill>
                  <a:srgbClr val="000000"/>
                </a:solidFill>
                <a:latin typeface="Calibri" pitchFamily="34" charset="0"/>
                <a:cs typeface="Calibri" pitchFamily="34" charset="0"/>
              </a:rPr>
              <a:t>derecesidir.</a:t>
            </a:r>
          </a:p>
          <a:p>
            <a:pPr algn="ctr">
              <a:spcAft>
                <a:spcPts val="0"/>
              </a:spcAft>
              <a:buClr>
                <a:srgbClr val="292929"/>
              </a:buClr>
              <a:defRPr/>
            </a:pPr>
            <a:r>
              <a:rPr lang="tr-TR" sz="2000" b="1" i="1" dirty="0">
                <a:solidFill>
                  <a:srgbClr val="000000"/>
                </a:solidFill>
                <a:latin typeface="Calibri" pitchFamily="34" charset="0"/>
                <a:cs typeface="Calibri" pitchFamily="34" charset="0"/>
              </a:rPr>
              <a:t>Tehlikeli bir olayın </a:t>
            </a:r>
            <a:r>
              <a:rPr lang="tr-TR" sz="2000" b="1" i="1" dirty="0" smtClean="0">
                <a:solidFill>
                  <a:srgbClr val="000000"/>
                </a:solidFill>
                <a:latin typeface="Calibri" pitchFamily="34" charset="0"/>
                <a:cs typeface="Calibri" pitchFamily="34" charset="0"/>
              </a:rPr>
              <a:t>zarar verme şiddetidir.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449055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cxnSp>
        <p:nvCxnSpPr>
          <p:cNvPr id="9" name="Dirsek Bağlayıcısı 8"/>
          <p:cNvCxnSpPr/>
          <p:nvPr/>
        </p:nvCxnSpPr>
        <p:spPr>
          <a:xfrm rot="16200000" flipH="1">
            <a:off x="2970007" y="3070645"/>
            <a:ext cx="540000" cy="3924000"/>
          </a:xfrm>
          <a:prstGeom prst="bentConnector3">
            <a:avLst>
              <a:gd name="adj1" fmla="val 141975"/>
            </a:avLst>
          </a:prstGeom>
          <a:noFill/>
          <a:ln w="47625">
            <a:solidFill>
              <a:schemeClr val="bg1">
                <a:lumMod val="50000"/>
              </a:schemeClr>
            </a:solidFill>
            <a:prstDash val="solid"/>
            <a:round/>
            <a:headEnd type="oval"/>
            <a:tailEnd type="triangle"/>
          </a:ln>
        </p:spPr>
      </p:cxnSp>
      <p:sp>
        <p:nvSpPr>
          <p:cNvPr id="27" name="Dikdörtgen 26"/>
          <p:cNvSpPr/>
          <p:nvPr/>
        </p:nvSpPr>
        <p:spPr>
          <a:xfrm>
            <a:off x="1356089" y="4885754"/>
            <a:ext cx="2291986" cy="584775"/>
          </a:xfrm>
          <a:prstGeom prst="rect">
            <a:avLst/>
          </a:prstGeom>
          <a:ln w="0">
            <a:solidFill>
              <a:schemeClr val="bg1">
                <a:lumMod val="65000"/>
              </a:schemeClr>
            </a:solidFill>
          </a:ln>
        </p:spPr>
        <p:txBody>
          <a:bodyPr wrap="square">
            <a:spAutoFit/>
          </a:bodyPr>
          <a:lstStyle/>
          <a:p>
            <a:pPr algn="ctr"/>
            <a:r>
              <a:rPr lang="tr-TR" sz="1600" b="1" i="1" dirty="0">
                <a:solidFill>
                  <a:srgbClr val="000000"/>
                </a:solidFill>
                <a:latin typeface="Calibri" pitchFamily="34" charset="0"/>
              </a:rPr>
              <a:t>Tehlikeli bir </a:t>
            </a:r>
            <a:r>
              <a:rPr lang="tr-TR" sz="1600" b="1" i="1" dirty="0" smtClean="0">
                <a:solidFill>
                  <a:srgbClr val="000000"/>
                </a:solidFill>
                <a:latin typeface="Calibri" pitchFamily="34" charset="0"/>
              </a:rPr>
              <a:t>olayın </a:t>
            </a:r>
          </a:p>
          <a:p>
            <a:pPr algn="ctr"/>
            <a:r>
              <a:rPr lang="tr-TR" sz="1600" b="1" i="1" dirty="0" smtClean="0">
                <a:solidFill>
                  <a:srgbClr val="C00000"/>
                </a:solidFill>
                <a:latin typeface="Calibri" pitchFamily="34" charset="0"/>
              </a:rPr>
              <a:t>zarar </a:t>
            </a:r>
            <a:r>
              <a:rPr lang="tr-TR" sz="1600" b="1" i="1" dirty="0">
                <a:solidFill>
                  <a:srgbClr val="C00000"/>
                </a:solidFill>
                <a:latin typeface="Calibri" pitchFamily="34" charset="0"/>
              </a:rPr>
              <a:t>verme </a:t>
            </a:r>
            <a:r>
              <a:rPr lang="tr-TR" sz="1600" b="1" i="1" dirty="0" smtClean="0">
                <a:solidFill>
                  <a:srgbClr val="C00000"/>
                </a:solidFill>
                <a:latin typeface="Calibri" pitchFamily="34" charset="0"/>
              </a:rPr>
              <a:t>şiddeti</a:t>
            </a:r>
            <a:endParaRPr lang="tr-TR" sz="1600" b="1" i="1" dirty="0">
              <a:solidFill>
                <a:srgbClr val="C00000"/>
              </a:solidFill>
              <a:latin typeface="Calibri" pitchFamily="34" charset="0"/>
            </a:endParaRPr>
          </a:p>
        </p:txBody>
      </p:sp>
      <p:sp>
        <p:nvSpPr>
          <p:cNvPr id="28" name="Oval 27"/>
          <p:cNvSpPr>
            <a:spLocks/>
          </p:cNvSpPr>
          <p:nvPr/>
        </p:nvSpPr>
        <p:spPr bwMode="auto">
          <a:xfrm>
            <a:off x="4288854" y="2587767"/>
            <a:ext cx="1872000" cy="1872000"/>
          </a:xfrm>
          <a:prstGeom prst="ellipse">
            <a:avLst/>
          </a:prstGeom>
          <a:solidFill>
            <a:schemeClr val="bg1">
              <a:lumMod val="95000"/>
            </a:schemeClr>
          </a:solidFill>
          <a:ln w="63500">
            <a:solidFill>
              <a:srgbClr val="4D4D4D"/>
            </a:solidFill>
            <a:prstDash val="sysDash"/>
            <a:round/>
            <a:headEnd/>
            <a:tailEnd/>
          </a:ln>
        </p:spPr>
        <p:txBody>
          <a:bodyPr rtlCol="0" anchor="ctr"/>
          <a:lstStyle/>
          <a:p>
            <a:pPr algn="ctr"/>
            <a:r>
              <a:rPr lang="tr-TR" sz="2800" b="1" dirty="0" smtClean="0">
                <a:solidFill>
                  <a:srgbClr val="000000"/>
                </a:solidFill>
                <a:latin typeface="Cambria" panose="02040503050406030204" pitchFamily="18" charset="0"/>
              </a:rPr>
              <a:t>RİSK</a:t>
            </a:r>
            <a:endParaRPr lang="tr-TR" sz="2800" b="1" dirty="0">
              <a:solidFill>
                <a:srgbClr val="000000"/>
              </a:solidFill>
              <a:latin typeface="Cambria" panose="02040503050406030204" pitchFamily="18" charset="0"/>
            </a:endParaRPr>
          </a:p>
        </p:txBody>
      </p:sp>
      <p:sp>
        <p:nvSpPr>
          <p:cNvPr id="3" name="Yuvarlatılmış Dikdörtgen 2"/>
          <p:cNvSpPr/>
          <p:nvPr/>
        </p:nvSpPr>
        <p:spPr bwMode="auto">
          <a:xfrm>
            <a:off x="57149" y="2339446"/>
            <a:ext cx="2552701" cy="2343149"/>
          </a:xfrm>
          <a:prstGeom prst="roundRect">
            <a:avLst/>
          </a:prstGeom>
          <a:solidFill>
            <a:schemeClr val="accent1">
              <a:lumMod val="60000"/>
              <a:lumOff val="40000"/>
            </a:schemeClr>
          </a:solidFill>
          <a:ln w="28575">
            <a:noFill/>
            <a:prstDash val="sysDot"/>
            <a:round/>
            <a:headEnd/>
            <a:tailEnd/>
          </a:ln>
        </p:spPr>
        <p:txBody>
          <a:bodyPr rtlCol="0" anchor="ctr"/>
          <a:lstStyle/>
          <a:p>
            <a:pPr algn="ctr"/>
            <a:r>
              <a:rPr lang="tr-TR" sz="3200" b="1" dirty="0">
                <a:solidFill>
                  <a:srgbClr val="000000"/>
                </a:solidFill>
                <a:latin typeface="Calibri" pitchFamily="34" charset="0"/>
                <a:cs typeface="Calibri" pitchFamily="34" charset="0"/>
              </a:rPr>
              <a:t>TEHLİKE</a:t>
            </a: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Zarar </a:t>
            </a:r>
            <a:r>
              <a:rPr lang="tr-TR" sz="1600" i="1" dirty="0">
                <a:solidFill>
                  <a:srgbClr val="000000"/>
                </a:solidFill>
                <a:latin typeface="Calibri" pitchFamily="34" charset="0"/>
                <a:cs typeface="Calibri" pitchFamily="34" charset="0"/>
              </a:rPr>
              <a:t>Verme </a:t>
            </a:r>
            <a:r>
              <a:rPr lang="tr-TR" sz="1600" i="1" dirty="0" smtClean="0">
                <a:solidFill>
                  <a:srgbClr val="000000"/>
                </a:solidFill>
                <a:latin typeface="Calibri" pitchFamily="34" charset="0"/>
                <a:cs typeface="Calibri" pitchFamily="34" charset="0"/>
              </a:rPr>
              <a:t>Potansiyeli</a:t>
            </a:r>
            <a:endParaRPr lang="tr-TR" sz="1600" i="1" dirty="0">
              <a:solidFill>
                <a:srgbClr val="000000"/>
              </a:solidFill>
              <a:latin typeface="Calibri" pitchFamily="34" charset="0"/>
              <a:cs typeface="Calibri" pitchFamily="34" charset="0"/>
            </a:endParaRP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Riskin Kaynağı</a:t>
            </a:r>
            <a:endParaRPr lang="tr-TR" sz="1600" i="1" dirty="0">
              <a:solidFill>
                <a:srgbClr val="000000"/>
              </a:solidFill>
              <a:latin typeface="Calibri" pitchFamily="34" charset="0"/>
              <a:cs typeface="Calibri" pitchFamily="34" charset="0"/>
            </a:endParaRP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Kazanın Nedeni</a:t>
            </a:r>
            <a:endParaRPr lang="tr-TR" sz="1600" i="1" dirty="0">
              <a:solidFill>
                <a:srgbClr val="000000"/>
              </a:solidFill>
              <a:latin typeface="Calibri" pitchFamily="34" charset="0"/>
              <a:cs typeface="Calibri" pitchFamily="34" charset="0"/>
            </a:endParaRPr>
          </a:p>
        </p:txBody>
      </p:sp>
      <p:sp>
        <p:nvSpPr>
          <p:cNvPr id="31" name="Yuvarlatılmış Dikdörtgen 30"/>
          <p:cNvSpPr/>
          <p:nvPr/>
        </p:nvSpPr>
        <p:spPr bwMode="auto">
          <a:xfrm>
            <a:off x="6600825" y="2317339"/>
            <a:ext cx="2505075" cy="2343149"/>
          </a:xfrm>
          <a:prstGeom prst="roundRect">
            <a:avLst/>
          </a:prstGeom>
          <a:solidFill>
            <a:schemeClr val="accent6">
              <a:lumMod val="40000"/>
              <a:lumOff val="60000"/>
            </a:schemeClr>
          </a:solidFill>
          <a:ln w="28575">
            <a:noFill/>
            <a:prstDash val="sysDot"/>
            <a:round/>
            <a:headEnd/>
            <a:tailEnd/>
          </a:ln>
        </p:spPr>
        <p:txBody>
          <a:bodyPr rtlCol="0" anchor="ctr"/>
          <a:lstStyle/>
          <a:p>
            <a:pPr algn="ctr"/>
            <a:r>
              <a:rPr lang="tr-TR" sz="3200" b="1" dirty="0">
                <a:solidFill>
                  <a:srgbClr val="000000"/>
                </a:solidFill>
                <a:latin typeface="Calibri" pitchFamily="34" charset="0"/>
                <a:cs typeface="Calibri" pitchFamily="34" charset="0"/>
              </a:rPr>
              <a:t>KAZA</a:t>
            </a: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Zararın </a:t>
            </a:r>
            <a:r>
              <a:rPr lang="tr-TR" sz="1600" i="1" dirty="0">
                <a:solidFill>
                  <a:srgbClr val="000000"/>
                </a:solidFill>
                <a:latin typeface="Calibri" pitchFamily="34" charset="0"/>
                <a:cs typeface="Calibri" pitchFamily="34" charset="0"/>
              </a:rPr>
              <a:t>Oluştuğu </a:t>
            </a:r>
            <a:r>
              <a:rPr lang="tr-TR" sz="1600" i="1" dirty="0" smtClean="0">
                <a:solidFill>
                  <a:srgbClr val="000000"/>
                </a:solidFill>
                <a:latin typeface="Calibri" pitchFamily="34" charset="0"/>
                <a:cs typeface="Calibri" pitchFamily="34" charset="0"/>
              </a:rPr>
              <a:t>Olay</a:t>
            </a:r>
            <a:endParaRPr lang="tr-TR" sz="1600" i="1" dirty="0">
              <a:solidFill>
                <a:srgbClr val="000000"/>
              </a:solidFill>
              <a:latin typeface="Calibri" pitchFamily="34" charset="0"/>
              <a:cs typeface="Calibri" pitchFamily="34" charset="0"/>
            </a:endParaRP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Riskin </a:t>
            </a:r>
            <a:r>
              <a:rPr lang="tr-TR" sz="1600" i="1" dirty="0">
                <a:solidFill>
                  <a:srgbClr val="000000"/>
                </a:solidFill>
                <a:latin typeface="Calibri" pitchFamily="34" charset="0"/>
                <a:cs typeface="Calibri" pitchFamily="34" charset="0"/>
              </a:rPr>
              <a:t>Geçekleştiği </a:t>
            </a:r>
            <a:r>
              <a:rPr lang="tr-TR" sz="1600" i="1" dirty="0" smtClean="0">
                <a:solidFill>
                  <a:srgbClr val="000000"/>
                </a:solidFill>
                <a:latin typeface="Calibri" pitchFamily="34" charset="0"/>
                <a:cs typeface="Calibri" pitchFamily="34" charset="0"/>
              </a:rPr>
              <a:t>Olay</a:t>
            </a:r>
          </a:p>
          <a:p>
            <a:pPr marL="144000" indent="-108000">
              <a:buFont typeface="Arial" panose="020B0604020202020204" pitchFamily="34" charset="0"/>
              <a:buChar char="•"/>
            </a:pPr>
            <a:r>
              <a:rPr lang="tr-TR" sz="1600" i="1" dirty="0" smtClean="0">
                <a:solidFill>
                  <a:srgbClr val="000000"/>
                </a:solidFill>
                <a:latin typeface="Calibri" pitchFamily="34" charset="0"/>
                <a:cs typeface="Calibri" pitchFamily="34" charset="0"/>
              </a:rPr>
              <a:t>Zararlı Sonuç</a:t>
            </a:r>
            <a:endParaRPr lang="tr-TR" sz="1600" i="1" dirty="0">
              <a:solidFill>
                <a:srgbClr val="000000"/>
              </a:solidFill>
              <a:latin typeface="Calibri" pitchFamily="34" charset="0"/>
              <a:cs typeface="Calibri" pitchFamily="34" charset="0"/>
            </a:endParaRPr>
          </a:p>
        </p:txBody>
      </p:sp>
      <p:sp>
        <p:nvSpPr>
          <p:cNvPr id="41" name="Yuvarlatılmış Dikdörtgen 40"/>
          <p:cNvSpPr/>
          <p:nvPr/>
        </p:nvSpPr>
        <p:spPr bwMode="auto">
          <a:xfrm>
            <a:off x="4307561" y="4731290"/>
            <a:ext cx="1797964" cy="535251"/>
          </a:xfrm>
          <a:prstGeom prst="roundRect">
            <a:avLst/>
          </a:prstGeom>
          <a:solidFill>
            <a:schemeClr val="bg2">
              <a:lumMod val="60000"/>
              <a:lumOff val="40000"/>
            </a:schemeClr>
          </a:solidFill>
          <a:ln w="28575">
            <a:noFill/>
            <a:prstDash val="sysDot"/>
            <a:round/>
            <a:headEnd/>
            <a:tailEnd/>
          </a:ln>
        </p:spPr>
        <p:txBody>
          <a:bodyPr rtlCol="0" anchor="ctr"/>
          <a:lstStyle/>
          <a:p>
            <a:pPr algn="ctr"/>
            <a:r>
              <a:rPr lang="tr-TR" sz="3200" b="1" dirty="0" smtClean="0">
                <a:solidFill>
                  <a:srgbClr val="000000"/>
                </a:solidFill>
                <a:latin typeface="Calibri" pitchFamily="34" charset="0"/>
                <a:cs typeface="Calibri" pitchFamily="34" charset="0"/>
              </a:rPr>
              <a:t>ŞİDDET</a:t>
            </a:r>
            <a:endParaRPr lang="tr-TR" sz="1600" i="1" dirty="0">
              <a:solidFill>
                <a:srgbClr val="000000"/>
              </a:solidFill>
              <a:latin typeface="Calibri" pitchFamily="34" charset="0"/>
              <a:cs typeface="Calibri" pitchFamily="34" charset="0"/>
            </a:endParaRPr>
          </a:p>
        </p:txBody>
      </p:sp>
      <p:cxnSp>
        <p:nvCxnSpPr>
          <p:cNvPr id="16" name="Dirsek Bağlayıcısı 15"/>
          <p:cNvCxnSpPr/>
          <p:nvPr/>
        </p:nvCxnSpPr>
        <p:spPr>
          <a:xfrm flipV="1">
            <a:off x="6184200" y="4674745"/>
            <a:ext cx="1512000" cy="396000"/>
          </a:xfrm>
          <a:prstGeom prst="bentConnector2">
            <a:avLst/>
          </a:prstGeom>
          <a:noFill/>
          <a:ln w="47625">
            <a:solidFill>
              <a:schemeClr val="bg1">
                <a:lumMod val="50000"/>
              </a:schemeClr>
            </a:solidFill>
            <a:prstDash val="solid"/>
            <a:round/>
            <a:headEnd type="oval"/>
            <a:tailEnd type="triangle"/>
          </a:ln>
        </p:spPr>
      </p:cxnSp>
      <p:sp>
        <p:nvSpPr>
          <p:cNvPr id="17" name="Dikdörtgen 16"/>
          <p:cNvSpPr/>
          <p:nvPr/>
        </p:nvSpPr>
        <p:spPr>
          <a:xfrm>
            <a:off x="129981" y="1228886"/>
            <a:ext cx="8756844" cy="830997"/>
          </a:xfrm>
          <a:prstGeom prst="rect">
            <a:avLst/>
          </a:prstGeom>
          <a:ln w="0">
            <a:solidFill>
              <a:schemeClr val="bg1">
                <a:lumMod val="85000"/>
              </a:schemeClr>
            </a:solidFill>
          </a:ln>
        </p:spPr>
        <p:txBody>
          <a:bodyPr wrap="square">
            <a:spAutoFit/>
          </a:bodyPr>
          <a:lstStyle/>
          <a:p>
            <a:pPr algn="ctr"/>
            <a:r>
              <a:rPr lang="tr-TR" sz="1600" i="1" dirty="0">
                <a:solidFill>
                  <a:srgbClr val="000000"/>
                </a:solidFill>
                <a:latin typeface="Calibri" pitchFamily="34" charset="0"/>
              </a:rPr>
              <a:t>Tehlikeden kaynaklanacak kayıp, yaralanma ya da başka zararlı sonuçların derecesidir</a:t>
            </a:r>
            <a:r>
              <a:rPr lang="tr-TR" sz="1600" i="1" dirty="0" smtClean="0">
                <a:solidFill>
                  <a:srgbClr val="000000"/>
                </a:solidFill>
                <a:latin typeface="Calibri" pitchFamily="34" charset="0"/>
              </a:rPr>
              <a:t>.</a:t>
            </a:r>
            <a:endParaRPr lang="tr-TR" sz="1600" i="1" dirty="0">
              <a:solidFill>
                <a:srgbClr val="000000"/>
              </a:solidFill>
              <a:latin typeface="Calibri" pitchFamily="34" charset="0"/>
            </a:endParaRPr>
          </a:p>
          <a:p>
            <a:pPr algn="ctr"/>
            <a:r>
              <a:rPr lang="tr-TR" sz="1600" i="1" dirty="0">
                <a:solidFill>
                  <a:srgbClr val="000000"/>
                </a:solidFill>
                <a:latin typeface="Calibri" pitchFamily="34" charset="0"/>
              </a:rPr>
              <a:t>Tehlikeli bir olayın zarar verme derecesidir.</a:t>
            </a:r>
          </a:p>
          <a:p>
            <a:pPr algn="ctr"/>
            <a:r>
              <a:rPr lang="tr-TR" sz="1600" i="1" dirty="0">
                <a:solidFill>
                  <a:srgbClr val="000000"/>
                </a:solidFill>
                <a:latin typeface="Calibri" pitchFamily="34" charset="0"/>
              </a:rPr>
              <a:t>Tehlikeli bir </a:t>
            </a:r>
            <a:r>
              <a:rPr lang="tr-TR" sz="1600" i="1" dirty="0" smtClean="0">
                <a:solidFill>
                  <a:srgbClr val="000000"/>
                </a:solidFill>
                <a:latin typeface="Calibri" pitchFamily="34" charset="0"/>
              </a:rPr>
              <a:t>olayın zarar verme </a:t>
            </a:r>
            <a:r>
              <a:rPr lang="tr-TR" sz="1600" i="1" dirty="0">
                <a:solidFill>
                  <a:srgbClr val="000000"/>
                </a:solidFill>
                <a:latin typeface="Calibri" pitchFamily="34" charset="0"/>
              </a:rPr>
              <a:t>şiddetidir</a:t>
            </a:r>
            <a:r>
              <a:rPr lang="tr-TR" sz="1600" i="1" dirty="0" smtClean="0">
                <a:solidFill>
                  <a:srgbClr val="000000"/>
                </a:solidFill>
                <a:latin typeface="Calibri" pitchFamily="34" charset="0"/>
              </a:rPr>
              <a:t>.</a:t>
            </a:r>
            <a:endParaRPr lang="tr-TR" sz="1600" i="1" dirty="0">
              <a:solidFill>
                <a:srgbClr val="000000"/>
              </a:solidFill>
              <a:latin typeface="Calibri" pitchFamily="34" charset="0"/>
            </a:endParaRPr>
          </a:p>
        </p:txBody>
      </p:sp>
    </p:spTree>
    <p:extLst>
      <p:ext uri="{BB962C8B-B14F-4D97-AF65-F5344CB8AC3E}">
        <p14:creationId xmlns:p14="http://schemas.microsoft.com/office/powerpoint/2010/main" val="46131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2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İşyerinde  </a:t>
            </a:r>
            <a:r>
              <a:rPr lang="tr-TR" sz="2000" i="1" dirty="0">
                <a:solidFill>
                  <a:srgbClr val="000000"/>
                </a:solidFill>
                <a:latin typeface="Calibri" pitchFamily="34" charset="0"/>
                <a:cs typeface="Calibri" pitchFamily="34" charset="0"/>
              </a:rPr>
              <a:t>meydana gelebilecek, maruz kimselere veya çalışma çevresine zarar ya da hasar verici </a:t>
            </a:r>
            <a:r>
              <a:rPr lang="tr-TR" sz="2000" i="1" dirty="0" smtClean="0">
                <a:solidFill>
                  <a:srgbClr val="000000"/>
                </a:solidFill>
                <a:latin typeface="Calibri" pitchFamily="34" charset="0"/>
                <a:cs typeface="Calibri" pitchFamily="34" charset="0"/>
              </a:rPr>
              <a:t>nitelikteki bir olayın;</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meydana gelme </a:t>
            </a:r>
            <a:r>
              <a:rPr lang="tr-TR" sz="2000" b="1" i="1" dirty="0">
                <a:solidFill>
                  <a:srgbClr val="6B9B1A"/>
                </a:solidFill>
                <a:latin typeface="Calibri" pitchFamily="34" charset="0"/>
                <a:cs typeface="Calibri" pitchFamily="34" charset="0"/>
              </a:rPr>
              <a:t>ihtimali </a:t>
            </a:r>
            <a:r>
              <a:rPr lang="tr-TR" sz="2000" b="1" i="1" dirty="0" smtClean="0">
                <a:solidFill>
                  <a:srgbClr val="000000"/>
                </a:solidFill>
                <a:latin typeface="Calibri" pitchFamily="34" charset="0"/>
                <a:cs typeface="Calibri" pitchFamily="34" charset="0"/>
              </a:rPr>
              <a:t>ile, zarar </a:t>
            </a:r>
            <a:r>
              <a:rPr lang="tr-TR" sz="2000" b="1" i="1" dirty="0">
                <a:solidFill>
                  <a:srgbClr val="000000"/>
                </a:solidFill>
                <a:latin typeface="Calibri" pitchFamily="34" charset="0"/>
                <a:cs typeface="Calibri" pitchFamily="34" charset="0"/>
              </a:rPr>
              <a:t>verme </a:t>
            </a:r>
            <a:r>
              <a:rPr lang="tr-TR" sz="2000" b="1" i="1" dirty="0" smtClean="0">
                <a:solidFill>
                  <a:srgbClr val="6B9B1A"/>
                </a:solidFill>
                <a:latin typeface="Calibri" pitchFamily="34" charset="0"/>
                <a:cs typeface="Calibri" pitchFamily="34" charset="0"/>
              </a:rPr>
              <a:t>derece</a:t>
            </a:r>
            <a:r>
              <a:rPr lang="tr-TR" sz="2000" b="1" i="1" dirty="0" smtClean="0">
                <a:solidFill>
                  <a:srgbClr val="000000"/>
                </a:solidFill>
                <a:latin typeface="Calibri" pitchFamily="34" charset="0"/>
                <a:cs typeface="Calibri" pitchFamily="34" charset="0"/>
              </a:rPr>
              <a:t>sinin </a:t>
            </a:r>
            <a:r>
              <a:rPr lang="tr-TR" sz="2000" b="1" i="1" dirty="0" smtClean="0">
                <a:solidFill>
                  <a:srgbClr val="C00000"/>
                </a:solidFill>
                <a:latin typeface="Calibri" pitchFamily="34" charset="0"/>
                <a:cs typeface="Calibri" pitchFamily="34" charset="0"/>
              </a:rPr>
              <a:t>bileşke</a:t>
            </a:r>
            <a:r>
              <a:rPr lang="tr-TR" sz="2000" b="1" i="1" dirty="0" smtClean="0">
                <a:solidFill>
                  <a:srgbClr val="000000"/>
                </a:solidFill>
                <a:latin typeface="Calibri" pitchFamily="34" charset="0"/>
                <a:cs typeface="Calibri" pitchFamily="34" charset="0"/>
              </a:rPr>
              <a:t>sidir.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FFFFFF">
                    <a:lumMod val="50000"/>
                  </a:srgbClr>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Bir olayın sonuçlarının ve karşılık gelen olma ihtimalinin </a:t>
            </a:r>
            <a:r>
              <a:rPr lang="tr-TR" sz="2000" b="1" i="1" dirty="0" smtClean="0">
                <a:solidFill>
                  <a:srgbClr val="000000"/>
                </a:solidFill>
                <a:latin typeface="Calibri" pitchFamily="34" charset="0"/>
                <a:cs typeface="Calibri" pitchFamily="34" charset="0"/>
              </a:rPr>
              <a:t>birleşimi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6" name="Akış Çizelgesi: Belge 35"/>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4</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428651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olayın oluşma olasılığı ile zarar verme derecesinin </a:t>
            </a:r>
            <a:r>
              <a:rPr lang="tr-TR" sz="2000" b="1" i="1" dirty="0" smtClean="0">
                <a:solidFill>
                  <a:srgbClr val="C00000"/>
                </a:solidFill>
                <a:latin typeface="Calibri" pitchFamily="34" charset="0"/>
                <a:cs typeface="Calibri" pitchFamily="34" charset="0"/>
              </a:rPr>
              <a:t>birleşim</a:t>
            </a:r>
            <a:r>
              <a:rPr lang="tr-TR" sz="2000" b="1" i="1" dirty="0" smtClean="0">
                <a:latin typeface="Calibri" pitchFamily="34" charset="0"/>
                <a:cs typeface="Calibri" pitchFamily="34" charset="0"/>
              </a:rPr>
              <a:t>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5</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392812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(TS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18001-2007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Versiyonu)</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Tehlikeli </a:t>
            </a:r>
            <a:r>
              <a:rPr lang="tr-TR" sz="2000" b="1" i="1" dirty="0">
                <a:solidFill>
                  <a:srgbClr val="000000"/>
                </a:solidFill>
                <a:latin typeface="Calibri" pitchFamily="34" charset="0"/>
                <a:cs typeface="Calibri" pitchFamily="34" charset="0"/>
              </a:rPr>
              <a:t>bir olayın veya maruz </a:t>
            </a:r>
            <a:r>
              <a:rPr lang="tr-TR" sz="2000" b="1" i="1" dirty="0" smtClean="0">
                <a:solidFill>
                  <a:srgbClr val="000000"/>
                </a:solidFill>
                <a:latin typeface="Calibri" pitchFamily="34" charset="0"/>
                <a:cs typeface="Calibri" pitchFamily="34" charset="0"/>
              </a:rPr>
              <a:t>kalma durumunun </a:t>
            </a:r>
            <a:r>
              <a:rPr lang="tr-TR" sz="2000" b="1" i="1" dirty="0">
                <a:solidFill>
                  <a:srgbClr val="000000"/>
                </a:solidFill>
                <a:latin typeface="Calibri" pitchFamily="34" charset="0"/>
                <a:cs typeface="Calibri" pitchFamily="34" charset="0"/>
              </a:rPr>
              <a:t>meydana gelme </a:t>
            </a:r>
            <a:r>
              <a:rPr lang="tr-TR" sz="2000" b="1" i="1" dirty="0">
                <a:solidFill>
                  <a:srgbClr val="C00000"/>
                </a:solidFill>
                <a:latin typeface="Calibri" pitchFamily="34" charset="0"/>
                <a:cs typeface="Calibri" pitchFamily="34" charset="0"/>
              </a:rPr>
              <a:t>olasılığı</a:t>
            </a:r>
            <a:r>
              <a:rPr lang="tr-TR" sz="2000" b="1" i="1" dirty="0">
                <a:solidFill>
                  <a:srgbClr val="000000"/>
                </a:solidFill>
                <a:latin typeface="Calibri" pitchFamily="34" charset="0"/>
                <a:cs typeface="Calibri" pitchFamily="34" charset="0"/>
              </a:rPr>
              <a:t> ile </a:t>
            </a:r>
            <a:r>
              <a:rPr lang="tr-TR" sz="2000" b="1" i="1" dirty="0" smtClean="0">
                <a:solidFill>
                  <a:srgbClr val="000000"/>
                </a:solidFill>
                <a:latin typeface="Calibri" pitchFamily="34" charset="0"/>
                <a:cs typeface="Calibri" pitchFamily="34" charset="0"/>
              </a:rPr>
              <a:t>olay veya </a:t>
            </a:r>
            <a:r>
              <a:rPr lang="tr-TR" sz="2000" b="1" i="1" dirty="0">
                <a:solidFill>
                  <a:srgbClr val="000000"/>
                </a:solidFill>
                <a:latin typeface="Calibri" pitchFamily="34" charset="0"/>
                <a:cs typeface="Calibri" pitchFamily="34" charset="0"/>
              </a:rPr>
              <a:t>maruz kalma durumunun yol </a:t>
            </a:r>
            <a:r>
              <a:rPr lang="tr-TR" sz="2000" b="1" i="1" dirty="0" smtClean="0">
                <a:solidFill>
                  <a:srgbClr val="000000"/>
                </a:solidFill>
                <a:latin typeface="Calibri" pitchFamily="34" charset="0"/>
                <a:cs typeface="Calibri" pitchFamily="34" charset="0"/>
              </a:rPr>
              <a:t>açabileceği yaralanma </a:t>
            </a:r>
            <a:r>
              <a:rPr lang="tr-TR" sz="2000" b="1" i="1" dirty="0">
                <a:solidFill>
                  <a:srgbClr val="000000"/>
                </a:solidFill>
                <a:latin typeface="Calibri" pitchFamily="34" charset="0"/>
                <a:cs typeface="Calibri" pitchFamily="34" charset="0"/>
              </a:rPr>
              <a:t>veya sağlık bozulmasının </a:t>
            </a:r>
            <a:r>
              <a:rPr lang="tr-TR" sz="2000" b="1" i="1" dirty="0" smtClean="0">
                <a:solidFill>
                  <a:srgbClr val="C00000"/>
                </a:solidFill>
                <a:latin typeface="Calibri" pitchFamily="34" charset="0"/>
                <a:cs typeface="Calibri" pitchFamily="34" charset="0"/>
              </a:rPr>
              <a:t>ciddiyet</a:t>
            </a:r>
            <a:r>
              <a:rPr lang="tr-TR" sz="2000" b="1" i="1" dirty="0" smtClean="0">
                <a:solidFill>
                  <a:srgbClr val="000000"/>
                </a:solidFill>
                <a:latin typeface="Calibri" pitchFamily="34" charset="0"/>
                <a:cs typeface="Calibri" pitchFamily="34" charset="0"/>
              </a:rPr>
              <a:t> derecesinin </a:t>
            </a:r>
            <a:r>
              <a:rPr lang="tr-TR" sz="2000" b="1" i="1" dirty="0" smtClean="0">
                <a:solidFill>
                  <a:srgbClr val="C00000"/>
                </a:solidFill>
                <a:latin typeface="Calibri" pitchFamily="34" charset="0"/>
                <a:cs typeface="Calibri" pitchFamily="34" charset="0"/>
              </a:rPr>
              <a:t>birleşim</a:t>
            </a:r>
            <a:r>
              <a:rPr lang="tr-TR" sz="2000" b="1" i="1" dirty="0" smtClean="0">
                <a:latin typeface="Calibri" pitchFamily="34" charset="0"/>
                <a:cs typeface="Calibri" pitchFamily="34" charset="0"/>
              </a:rPr>
              <a:t>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6</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634566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 YÖNETİMİNİN AMACI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yönetim sisteminin temel </a:t>
            </a:r>
            <a:r>
              <a:rPr lang="tr-TR" sz="2000" b="1" i="1" dirty="0" smtClean="0">
                <a:solidFill>
                  <a:srgbClr val="000000"/>
                </a:solidFill>
                <a:latin typeface="Calibri" pitchFamily="34" charset="0"/>
                <a:cs typeface="Calibri" pitchFamily="34" charset="0"/>
              </a:rPr>
              <a:t>amacı işyerlerindeki çalışma koşullarından </a:t>
            </a:r>
            <a:r>
              <a:rPr lang="tr-TR" sz="2000" b="1" i="1" dirty="0">
                <a:solidFill>
                  <a:srgbClr val="000000"/>
                </a:solidFill>
                <a:latin typeface="Calibri" pitchFamily="34" charset="0"/>
                <a:cs typeface="Calibri" pitchFamily="34" charset="0"/>
              </a:rPr>
              <a:t>kaynaklanan her türlü tehlike ve sağlık riskini azaltarak </a:t>
            </a:r>
            <a:r>
              <a:rPr lang="tr-TR" sz="2000" b="1" i="1" dirty="0">
                <a:solidFill>
                  <a:srgbClr val="C00000"/>
                </a:solidFill>
                <a:latin typeface="Calibri" pitchFamily="34" charset="0"/>
                <a:cs typeface="Calibri" pitchFamily="34" charset="0"/>
              </a:rPr>
              <a:t>insan </a:t>
            </a:r>
            <a:r>
              <a:rPr lang="tr-TR" sz="2000" b="1" i="1" dirty="0" smtClean="0">
                <a:solidFill>
                  <a:srgbClr val="C00000"/>
                </a:solidFill>
                <a:latin typeface="Calibri" pitchFamily="34" charset="0"/>
                <a:cs typeface="Calibri" pitchFamily="34" charset="0"/>
              </a:rPr>
              <a:t>sağlığını </a:t>
            </a:r>
            <a:r>
              <a:rPr lang="tr-TR" sz="2000" b="1" i="1" dirty="0" smtClean="0">
                <a:solidFill>
                  <a:srgbClr val="000000"/>
                </a:solidFill>
                <a:latin typeface="Calibri" pitchFamily="34" charset="0"/>
                <a:cs typeface="Calibri" pitchFamily="34" charset="0"/>
              </a:rPr>
              <a:t>etkilemeyen </a:t>
            </a:r>
            <a:r>
              <a:rPr lang="tr-TR" sz="2000" b="1" i="1" dirty="0">
                <a:solidFill>
                  <a:srgbClr val="000000"/>
                </a:solidFill>
                <a:latin typeface="Calibri" pitchFamily="34" charset="0"/>
                <a:cs typeface="Calibri" pitchFamily="34" charset="0"/>
              </a:rPr>
              <a:t>seviyeye </a:t>
            </a:r>
            <a:r>
              <a:rPr lang="tr-TR" sz="2000" b="1" i="1" dirty="0" smtClean="0">
                <a:solidFill>
                  <a:srgbClr val="000000"/>
                </a:solidFill>
                <a:latin typeface="Calibri" pitchFamily="34" charset="0"/>
                <a:cs typeface="Calibri" pitchFamily="34" charset="0"/>
              </a:rPr>
              <a:t>düşürmek, </a:t>
            </a:r>
            <a:r>
              <a:rPr lang="tr-TR" sz="2000" b="1" i="1" dirty="0" smtClean="0">
                <a:solidFill>
                  <a:srgbClr val="6B9B1A"/>
                </a:solidFill>
                <a:latin typeface="Calibri" pitchFamily="34" charset="0"/>
                <a:cs typeface="Calibri" pitchFamily="34" charset="0"/>
              </a:rPr>
              <a:t>işletmenin zarar ve hasara </a:t>
            </a:r>
            <a:r>
              <a:rPr lang="tr-TR" sz="2000" b="1" i="1" dirty="0" smtClean="0">
                <a:solidFill>
                  <a:srgbClr val="000000"/>
                </a:solidFill>
                <a:latin typeface="Calibri" pitchFamily="34" charset="0"/>
                <a:cs typeface="Calibri" pitchFamily="34" charset="0"/>
              </a:rPr>
              <a:t>uğramasına engel olmaktır.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FFFFFF">
                    <a:lumMod val="65000"/>
                  </a:srgbClr>
                </a:solidFill>
                <a:latin typeface="Calibri" pitchFamily="34" charset="0"/>
                <a:cs typeface="Calibri" pitchFamily="34" charset="0"/>
              </a:rPr>
              <a:t>---------------------------------------------------------------------------</a:t>
            </a: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yönetim sisteminin </a:t>
            </a:r>
            <a:r>
              <a:rPr lang="tr-TR" sz="2000" b="1" i="1" dirty="0" smtClean="0">
                <a:solidFill>
                  <a:srgbClr val="000000"/>
                </a:solidFill>
                <a:latin typeface="Calibri" pitchFamily="34" charset="0"/>
                <a:cs typeface="Calibri" pitchFamily="34" charset="0"/>
              </a:rPr>
              <a:t>amacı </a:t>
            </a:r>
            <a:r>
              <a:rPr lang="tr-TR" sz="2000" b="1" i="1" dirty="0" smtClean="0">
                <a:solidFill>
                  <a:srgbClr val="C00000"/>
                </a:solidFill>
                <a:latin typeface="Calibri" pitchFamily="34" charset="0"/>
                <a:cs typeface="Calibri" pitchFamily="34" charset="0"/>
              </a:rPr>
              <a:t>çalışanı ve işletmeyi </a:t>
            </a:r>
            <a:r>
              <a:rPr lang="tr-TR" sz="2000" b="1" i="1" dirty="0" smtClean="0">
                <a:solidFill>
                  <a:srgbClr val="000000"/>
                </a:solidFill>
                <a:latin typeface="Calibri" pitchFamily="34" charset="0"/>
                <a:cs typeface="Calibri" pitchFamily="34" charset="0"/>
              </a:rPr>
              <a:t>korumaktır.</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77611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bir tehlikeli olayın meydana gelme olasılığı ile bu olayın sonuçlarının ortaya </a:t>
            </a:r>
            <a:r>
              <a:rPr lang="tr-TR" sz="2000" b="1" i="1" dirty="0" smtClean="0">
                <a:solidFill>
                  <a:srgbClr val="000000"/>
                </a:solidFill>
                <a:latin typeface="Calibri" pitchFamily="34" charset="0"/>
                <a:cs typeface="Calibri" pitchFamily="34" charset="0"/>
              </a:rPr>
              <a:t>çıkardığı </a:t>
            </a:r>
            <a:r>
              <a:rPr lang="tr-TR" sz="2000" b="1" i="1" dirty="0">
                <a:solidFill>
                  <a:srgbClr val="000000"/>
                </a:solidFill>
                <a:latin typeface="Calibri" pitchFamily="34" charset="0"/>
                <a:cs typeface="Calibri" pitchFamily="34" charset="0"/>
              </a:rPr>
              <a:t>zarar, hasar veya </a:t>
            </a:r>
            <a:r>
              <a:rPr lang="tr-TR" sz="2000" b="1" i="1" dirty="0" smtClean="0">
                <a:solidFill>
                  <a:srgbClr val="000000"/>
                </a:solidFill>
                <a:latin typeface="Calibri" pitchFamily="34" charset="0"/>
                <a:cs typeface="Calibri" pitchFamily="34" charset="0"/>
              </a:rPr>
              <a:t>yaralanma </a:t>
            </a:r>
            <a:r>
              <a:rPr lang="tr-TR" sz="2000" b="1" i="1" dirty="0">
                <a:solidFill>
                  <a:srgbClr val="000000"/>
                </a:solidFill>
                <a:latin typeface="Calibri" pitchFamily="34" charset="0"/>
                <a:cs typeface="Calibri" pitchFamily="34" charset="0"/>
              </a:rPr>
              <a:t>şiddetinin </a:t>
            </a:r>
            <a:r>
              <a:rPr lang="tr-TR" sz="2000" b="1" i="1" dirty="0" smtClean="0">
                <a:solidFill>
                  <a:srgbClr val="C00000"/>
                </a:solidFill>
                <a:latin typeface="Calibri" pitchFamily="34" charset="0"/>
                <a:cs typeface="Calibri" pitchFamily="34" charset="0"/>
              </a:rPr>
              <a:t>bileşim</a:t>
            </a:r>
            <a:r>
              <a:rPr lang="tr-TR" sz="2000" b="1" i="1" dirty="0" smtClean="0">
                <a:latin typeface="Calibri" pitchFamily="34" charset="0"/>
                <a:cs typeface="Calibri" pitchFamily="34" charset="0"/>
              </a:rPr>
              <a:t>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7</a:t>
            </a:r>
            <a:endParaRPr lang="tr-TR" sz="2800" b="1" dirty="0">
              <a:solidFill>
                <a:srgbClr val="000000"/>
              </a:solidFill>
              <a:latin typeface="Cambria" pitchFamily="18"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2441895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Bir </a:t>
            </a:r>
            <a:r>
              <a:rPr lang="tr-TR" sz="2000" i="1" dirty="0">
                <a:solidFill>
                  <a:srgbClr val="000000"/>
                </a:solidFill>
                <a:latin typeface="Calibri" pitchFamily="34" charset="0"/>
                <a:cs typeface="Calibri" pitchFamily="34" charset="0"/>
              </a:rPr>
              <a:t>kimyasal maddenin zarar verme potansiyelinin </a:t>
            </a:r>
            <a:r>
              <a:rPr lang="tr-TR" sz="2000" b="1" i="1" dirty="0">
                <a:solidFill>
                  <a:srgbClr val="000000"/>
                </a:solidFill>
                <a:latin typeface="Calibri" pitchFamily="34" charset="0"/>
                <a:cs typeface="Calibri" pitchFamily="34" charset="0"/>
              </a:rPr>
              <a:t>çalışma ve/veya maruziyet koşullarında ortaya çıkma </a:t>
            </a:r>
            <a:r>
              <a:rPr lang="tr-TR" sz="2000" b="1" i="1" dirty="0" smtClean="0">
                <a:solidFill>
                  <a:srgbClr val="000000"/>
                </a:solidFill>
                <a:latin typeface="Calibri" pitchFamily="34" charset="0"/>
                <a:cs typeface="Calibri" pitchFamily="34" charset="0"/>
              </a:rPr>
              <a:t>olasılığı</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p>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Tehlikenin</a:t>
            </a:r>
            <a:r>
              <a:rPr lang="tr-TR" sz="2000" i="1" dirty="0" smtClean="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maruziyet </a:t>
            </a:r>
            <a:r>
              <a:rPr lang="tr-TR" sz="2000" b="1" i="1" dirty="0">
                <a:solidFill>
                  <a:srgbClr val="000000"/>
                </a:solidFill>
                <a:latin typeface="Calibri" pitchFamily="34" charset="0"/>
                <a:cs typeface="Calibri" pitchFamily="34" charset="0"/>
              </a:rPr>
              <a:t>koşullarında ortaya çıkma </a:t>
            </a:r>
            <a:r>
              <a:rPr lang="tr-TR" sz="2000" b="1" i="1" dirty="0" smtClean="0">
                <a:solidFill>
                  <a:srgbClr val="000000"/>
                </a:solidFill>
                <a:latin typeface="Calibri" pitchFamily="34" charset="0"/>
                <a:cs typeface="Calibri" pitchFamily="34" charset="0"/>
              </a:rPr>
              <a:t>olasılığı</a:t>
            </a:r>
          </a:p>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chemeClr val="bg1">
                    <a:lumMod val="50000"/>
                  </a:schemeClr>
                </a:solidFill>
                <a:latin typeface="Calibri" pitchFamily="34" charset="0"/>
                <a:cs typeface="Calibri" pitchFamily="34" charset="0"/>
              </a:rPr>
              <a:t>---------------------------------------------------------------------------</a:t>
            </a:r>
          </a:p>
          <a:p>
            <a:pPr algn="ctr">
              <a:spcAft>
                <a:spcPts val="0"/>
              </a:spcAft>
              <a:buClr>
                <a:srgbClr val="292929"/>
              </a:buClr>
              <a:defRPr/>
            </a:pPr>
            <a:endParaRPr lang="tr-TR" sz="1000" b="1" i="1" dirty="0" smtClean="0">
              <a:solidFill>
                <a:schemeClr val="bg1">
                  <a:lumMod val="50000"/>
                </a:schemeClr>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Tehlikenin </a:t>
            </a:r>
            <a:r>
              <a:rPr lang="tr-TR" sz="2000" b="1" i="1" dirty="0">
                <a:solidFill>
                  <a:schemeClr val="bg1">
                    <a:lumMod val="50000"/>
                  </a:schemeClr>
                </a:solidFill>
                <a:latin typeface="Calibri" pitchFamily="34" charset="0"/>
                <a:cs typeface="Calibri" pitchFamily="34" charset="0"/>
              </a:rPr>
              <a:t>gerçekleşme </a:t>
            </a:r>
            <a:r>
              <a:rPr lang="tr-TR" sz="2000" b="1" i="1" dirty="0" smtClean="0">
                <a:solidFill>
                  <a:schemeClr val="bg1">
                    <a:lumMod val="50000"/>
                  </a:schemeClr>
                </a:solidFill>
                <a:latin typeface="Calibri" pitchFamily="34" charset="0"/>
                <a:cs typeface="Calibri" pitchFamily="34" charset="0"/>
              </a:rPr>
              <a:t>olasılığı</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8</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33227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olayın meydana gelme olasılığı </a:t>
            </a: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1600" i="1" dirty="0">
                <a:solidFill>
                  <a:srgbClr val="000000"/>
                </a:solidFill>
                <a:latin typeface="Calibri" pitchFamily="34" charset="0"/>
                <a:cs typeface="Calibri" pitchFamily="34" charset="0"/>
              </a:rPr>
              <a:t>(TDK Bilim ve Sanat Terimleri Sözlüğü)</a:t>
            </a: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İnsan </a:t>
            </a:r>
            <a:r>
              <a:rPr lang="tr-TR" sz="2000" i="1" dirty="0">
                <a:solidFill>
                  <a:srgbClr val="000000"/>
                </a:solidFill>
                <a:latin typeface="Calibri" pitchFamily="34" charset="0"/>
                <a:cs typeface="Calibri" pitchFamily="34" charset="0"/>
              </a:rPr>
              <a:t>sağlığına zararlı olma </a:t>
            </a:r>
            <a:r>
              <a:rPr lang="tr-TR" sz="2000" i="1" dirty="0" smtClean="0">
                <a:solidFill>
                  <a:srgbClr val="000000"/>
                </a:solidFill>
                <a:latin typeface="Calibri" pitchFamily="34" charset="0"/>
                <a:cs typeface="Calibri" pitchFamily="34" charset="0"/>
              </a:rPr>
              <a:t>olasılığının ölçüsü </a:t>
            </a:r>
          </a:p>
          <a:p>
            <a:pPr algn="ctr">
              <a:spcAft>
                <a:spcPts val="0"/>
              </a:spcAft>
              <a:buClr>
                <a:srgbClr val="292929"/>
              </a:buClr>
              <a:defRPr/>
            </a:pPr>
            <a:r>
              <a:rPr lang="tr-TR" sz="1600" i="1" dirty="0" smtClean="0">
                <a:solidFill>
                  <a:srgbClr val="000000"/>
                </a:solidFill>
                <a:latin typeface="Calibri" pitchFamily="34" charset="0"/>
                <a:cs typeface="Calibri" pitchFamily="34" charset="0"/>
              </a:rPr>
              <a:t>(</a:t>
            </a:r>
            <a:r>
              <a:rPr lang="tr-TR" sz="1600" i="1" dirty="0">
                <a:solidFill>
                  <a:srgbClr val="000000"/>
                </a:solidFill>
                <a:latin typeface="Calibri" pitchFamily="34" charset="0"/>
                <a:cs typeface="Calibri" pitchFamily="34" charset="0"/>
              </a:rPr>
              <a:t>Veteriner Hekimliği </a:t>
            </a:r>
            <a:r>
              <a:rPr lang="tr-TR" sz="1600" i="1" dirty="0" smtClean="0">
                <a:solidFill>
                  <a:srgbClr val="000000"/>
                </a:solidFill>
                <a:latin typeface="Calibri" pitchFamily="34" charset="0"/>
                <a:cs typeface="Calibri" pitchFamily="34" charset="0"/>
              </a:rPr>
              <a:t>Terimleri Sözlüğü)</a:t>
            </a: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endParaRPr lang="tr-TR" sz="2000" i="1" dirty="0">
              <a:solidFill>
                <a:srgbClr val="0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Zarara uğrama tehlikesi </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1600" i="1" dirty="0" smtClean="0">
                <a:solidFill>
                  <a:srgbClr val="000000"/>
                </a:solidFill>
                <a:latin typeface="Calibri" pitchFamily="34" charset="0"/>
                <a:cs typeface="Calibri" pitchFamily="34" charset="0"/>
              </a:rPr>
              <a:t>(</a:t>
            </a:r>
            <a:r>
              <a:rPr lang="tr-TR" sz="1600" i="1" dirty="0">
                <a:solidFill>
                  <a:srgbClr val="000000"/>
                </a:solidFill>
                <a:latin typeface="Calibri" pitchFamily="34" charset="0"/>
                <a:cs typeface="Calibri" pitchFamily="34" charset="0"/>
              </a:rPr>
              <a:t>TDK Büyük </a:t>
            </a:r>
            <a:r>
              <a:rPr lang="tr-TR" sz="1600" i="1" dirty="0" smtClean="0">
                <a:solidFill>
                  <a:srgbClr val="000000"/>
                </a:solidFill>
                <a:latin typeface="Calibri" pitchFamily="34" charset="0"/>
                <a:cs typeface="Calibri" pitchFamily="34" charset="0"/>
              </a:rPr>
              <a:t>Türkçe Sözlük)</a:t>
            </a: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a:t>
            </a: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Çalışanın yaralanma veya zarar görme </a:t>
            </a:r>
            <a:r>
              <a:rPr lang="tr-TR" sz="2000" b="1" i="1" dirty="0" smtClean="0">
                <a:solidFill>
                  <a:srgbClr val="000000"/>
                </a:solidFill>
                <a:latin typeface="Calibri" pitchFamily="34" charset="0"/>
                <a:cs typeface="Calibri" pitchFamily="34" charset="0"/>
              </a:rPr>
              <a:t>ihtimali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3"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34" name="Akış Çizelgesi: Belge 3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9</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487250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Dikdörtgen 1"/>
          <p:cNvSpPr/>
          <p:nvPr/>
        </p:nvSpPr>
        <p:spPr bwMode="auto">
          <a:xfrm>
            <a:off x="1032373" y="1412690"/>
            <a:ext cx="6924675" cy="4571134"/>
          </a:xfrm>
          <a:prstGeom prst="rect">
            <a:avLst/>
          </a:prstGeom>
          <a:solidFill>
            <a:schemeClr val="bg1">
              <a:lumMod val="95000"/>
              <a:alpha val="88000"/>
            </a:schemeClr>
          </a:solidFill>
          <a:ln w="50800" cmpd="dbl">
            <a:solidFill>
              <a:schemeClr val="bg2"/>
            </a:solidFill>
            <a:prstDash val="solid"/>
            <a:round/>
            <a:headEnd/>
            <a:tailEnd/>
          </a:ln>
        </p:spPr>
        <p:txBody>
          <a:bodyPr rtlCol="0" anchor="ctr"/>
          <a:lstStyle/>
          <a:p>
            <a:pPr algn="ctr"/>
            <a:endParaRPr lang="tr-TR" dirty="0">
              <a:solidFill>
                <a:srgbClr val="000000"/>
              </a:solidFill>
            </a:endParaRPr>
          </a:p>
        </p:txBody>
      </p:sp>
      <p:sp>
        <p:nvSpPr>
          <p:cNvPr id="14" name="Line 11"/>
          <p:cNvSpPr>
            <a:spLocks noChangeShapeType="1"/>
          </p:cNvSpPr>
          <p:nvPr/>
        </p:nvSpPr>
        <p:spPr bwMode="auto">
          <a:xfrm>
            <a:off x="2156773" y="175447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5" name="Line 12"/>
          <p:cNvSpPr>
            <a:spLocks noChangeShapeType="1"/>
          </p:cNvSpPr>
          <p:nvPr/>
        </p:nvSpPr>
        <p:spPr bwMode="auto">
          <a:xfrm>
            <a:off x="2144072" y="5523202"/>
            <a:ext cx="4644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6" name="Rectangle 13"/>
          <p:cNvSpPr>
            <a:spLocks noChangeArrowheads="1"/>
          </p:cNvSpPr>
          <p:nvPr/>
        </p:nvSpPr>
        <p:spPr bwMode="auto">
          <a:xfrm>
            <a:off x="6721397" y="5257754"/>
            <a:ext cx="84625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smtClean="0">
                <a:solidFill>
                  <a:prstClr val="black"/>
                </a:solidFill>
                <a:latin typeface="Calibri" pitchFamily="34" charset="0"/>
                <a:ea typeface="MS PGothic" pitchFamily="34" charset="-128"/>
                <a:cs typeface="Calibri" pitchFamily="34" charset="0"/>
              </a:rPr>
              <a:t>Şiddet</a:t>
            </a:r>
            <a:endParaRPr lang="en-US" sz="2000" b="1" i="1" dirty="0">
              <a:solidFill>
                <a:prstClr val="black"/>
              </a:solidFill>
              <a:latin typeface="Calibri" pitchFamily="34" charset="0"/>
              <a:ea typeface="MS PGothic" pitchFamily="34" charset="-128"/>
              <a:cs typeface="Calibri" pitchFamily="34" charset="0"/>
            </a:endParaRPr>
          </a:p>
        </p:txBody>
      </p:sp>
      <p:sp>
        <p:nvSpPr>
          <p:cNvPr id="27" name="Rectangle 14"/>
          <p:cNvSpPr>
            <a:spLocks noChangeArrowheads="1"/>
          </p:cNvSpPr>
          <p:nvPr/>
        </p:nvSpPr>
        <p:spPr bwMode="auto">
          <a:xfrm>
            <a:off x="1551553" y="1442657"/>
            <a:ext cx="1223896" cy="397545"/>
          </a:xfrm>
          <a:prstGeom prst="rect">
            <a:avLst/>
          </a:prstGeom>
          <a:noFill/>
          <a:ln w="12700">
            <a:noFill/>
            <a:miter lim="800000"/>
            <a:headEnd/>
            <a:tailEnd/>
          </a:ln>
          <a:effectLst/>
        </p:spPr>
        <p:txBody>
          <a:bodyPr wrap="square" lIns="90488" tIns="44450" rIns="90488" bIns="44450">
            <a:spAutoFit/>
          </a:bodyPr>
          <a:lstStyle/>
          <a:p>
            <a:pPr algn="ctr">
              <a:defRPr/>
            </a:pPr>
            <a:r>
              <a:rPr lang="tr-TR" sz="2000" b="1" i="1" dirty="0" smtClean="0">
                <a:solidFill>
                  <a:prstClr val="black"/>
                </a:solidFill>
                <a:latin typeface="Calibri" pitchFamily="34" charset="0"/>
                <a:ea typeface="MS PGothic" pitchFamily="34" charset="-128"/>
                <a:cs typeface="Calibri" pitchFamily="34" charset="0"/>
              </a:rPr>
              <a:t>Olasılık</a:t>
            </a:r>
            <a:endParaRPr lang="en-US" sz="2000" b="1" i="1" dirty="0">
              <a:solidFill>
                <a:prstClr val="black"/>
              </a:solidFill>
              <a:latin typeface="Calibri" pitchFamily="34" charset="0"/>
              <a:ea typeface="MS PGothic" pitchFamily="34" charset="-128"/>
              <a:cs typeface="Calibri" pitchFamily="34" charset="0"/>
            </a:endParaRPr>
          </a:p>
        </p:txBody>
      </p:sp>
      <p:sp>
        <p:nvSpPr>
          <p:cNvPr id="20" name="Dikdörtgen 19"/>
          <p:cNvSpPr/>
          <p:nvPr/>
        </p:nvSpPr>
        <p:spPr>
          <a:xfrm>
            <a:off x="4287203" y="2856042"/>
            <a:ext cx="1837715" cy="400110"/>
          </a:xfrm>
          <a:prstGeom prst="rect">
            <a:avLst/>
          </a:prstGeom>
        </p:spPr>
        <p:txBody>
          <a:bodyPr wrap="square">
            <a:spAutoFit/>
          </a:bodyPr>
          <a:lstStyle/>
          <a:p>
            <a:r>
              <a:rPr lang="tr-TR" sz="2000" i="1" dirty="0" err="1" smtClean="0">
                <a:solidFill>
                  <a:srgbClr val="000000"/>
                </a:solidFill>
                <a:latin typeface="Calibri" pitchFamily="34" charset="0"/>
                <a:cs typeface="Calibri" pitchFamily="34" charset="0"/>
              </a:rPr>
              <a:t>Vektörel</a:t>
            </a:r>
            <a:r>
              <a:rPr lang="tr-TR" sz="2000" i="1" dirty="0" smtClean="0">
                <a:solidFill>
                  <a:srgbClr val="000000"/>
                </a:solidFill>
                <a:latin typeface="Calibri" pitchFamily="34" charset="0"/>
                <a:cs typeface="Calibri" pitchFamily="34" charset="0"/>
              </a:rPr>
              <a:t> Bileşke</a:t>
            </a:r>
            <a:endParaRPr lang="tr-TR" sz="2000" i="1" dirty="0">
              <a:solidFill>
                <a:srgbClr val="000000"/>
              </a:solidFill>
              <a:latin typeface="Calibri" pitchFamily="34" charset="0"/>
              <a:cs typeface="Calibri" pitchFamily="34" charset="0"/>
            </a:endParaRPr>
          </a:p>
        </p:txBody>
      </p:sp>
      <p:grpSp>
        <p:nvGrpSpPr>
          <p:cNvPr id="22" name="Grup 21"/>
          <p:cNvGrpSpPr/>
          <p:nvPr/>
        </p:nvGrpSpPr>
        <p:grpSpPr>
          <a:xfrm>
            <a:off x="82223" y="805237"/>
            <a:ext cx="8475038" cy="612000"/>
            <a:chOff x="345112" y="1447959"/>
            <a:chExt cx="8475038" cy="612000"/>
          </a:xfrm>
        </p:grpSpPr>
        <p:sp>
          <p:nvSpPr>
            <p:cNvPr id="24"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OLASILIK VE ŞİDDET BİLEŞKESİ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0" name="Rectangle 3"/>
          <p:cNvSpPr txBox="1">
            <a:spLocks noChangeArrowheads="1"/>
          </p:cNvSpPr>
          <p:nvPr/>
        </p:nvSpPr>
        <p:spPr bwMode="auto">
          <a:xfrm>
            <a:off x="8493700" y="6342796"/>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1" name="Dikdörtgen 40"/>
          <p:cNvSpPr/>
          <p:nvPr/>
        </p:nvSpPr>
        <p:spPr>
          <a:xfrm>
            <a:off x="1770628" y="4796325"/>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1</a:t>
            </a:r>
            <a:endParaRPr lang="tr-TR" b="1" dirty="0">
              <a:solidFill>
                <a:srgbClr val="000000"/>
              </a:solidFill>
              <a:latin typeface="Calibri" pitchFamily="34" charset="0"/>
              <a:cs typeface="Calibri" pitchFamily="34" charset="0"/>
            </a:endParaRPr>
          </a:p>
        </p:txBody>
      </p:sp>
      <p:cxnSp>
        <p:nvCxnSpPr>
          <p:cNvPr id="5" name="Düz Bağlayıcı 4"/>
          <p:cNvCxnSpPr/>
          <p:nvPr/>
        </p:nvCxnSpPr>
        <p:spPr>
          <a:xfrm>
            <a:off x="2002371" y="4980991"/>
            <a:ext cx="144000" cy="0"/>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42" name="Dikdörtgen 41"/>
          <p:cNvSpPr/>
          <p:nvPr/>
        </p:nvSpPr>
        <p:spPr>
          <a:xfrm>
            <a:off x="1770627" y="4043850"/>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2</a:t>
            </a:r>
            <a:endParaRPr lang="tr-TR" b="1" dirty="0">
              <a:solidFill>
                <a:srgbClr val="000000"/>
              </a:solidFill>
              <a:latin typeface="Calibri" pitchFamily="34" charset="0"/>
              <a:cs typeface="Calibri" pitchFamily="34" charset="0"/>
            </a:endParaRPr>
          </a:p>
        </p:txBody>
      </p:sp>
      <p:cxnSp>
        <p:nvCxnSpPr>
          <p:cNvPr id="43" name="Düz Bağlayıcı 42"/>
          <p:cNvCxnSpPr/>
          <p:nvPr/>
        </p:nvCxnSpPr>
        <p:spPr>
          <a:xfrm>
            <a:off x="2002370" y="4238041"/>
            <a:ext cx="144000" cy="0"/>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44" name="Dikdörtgen 43"/>
          <p:cNvSpPr/>
          <p:nvPr/>
        </p:nvSpPr>
        <p:spPr>
          <a:xfrm>
            <a:off x="1770626" y="3411262"/>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3</a:t>
            </a:r>
            <a:endParaRPr lang="tr-TR" b="1" dirty="0">
              <a:solidFill>
                <a:srgbClr val="000000"/>
              </a:solidFill>
              <a:latin typeface="Calibri" pitchFamily="34" charset="0"/>
              <a:cs typeface="Calibri" pitchFamily="34" charset="0"/>
            </a:endParaRPr>
          </a:p>
        </p:txBody>
      </p:sp>
      <p:cxnSp>
        <p:nvCxnSpPr>
          <p:cNvPr id="45" name="Düz Bağlayıcı 44"/>
          <p:cNvCxnSpPr/>
          <p:nvPr/>
        </p:nvCxnSpPr>
        <p:spPr>
          <a:xfrm>
            <a:off x="2002369" y="3595928"/>
            <a:ext cx="144000" cy="0"/>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46" name="Dikdörtgen 45"/>
          <p:cNvSpPr/>
          <p:nvPr/>
        </p:nvSpPr>
        <p:spPr>
          <a:xfrm>
            <a:off x="1770628" y="2841987"/>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4</a:t>
            </a:r>
            <a:endParaRPr lang="tr-TR" b="1" dirty="0">
              <a:solidFill>
                <a:srgbClr val="000000"/>
              </a:solidFill>
              <a:latin typeface="Calibri" pitchFamily="34" charset="0"/>
              <a:cs typeface="Calibri" pitchFamily="34" charset="0"/>
            </a:endParaRPr>
          </a:p>
        </p:txBody>
      </p:sp>
      <p:cxnSp>
        <p:nvCxnSpPr>
          <p:cNvPr id="47" name="Düz Bağlayıcı 46"/>
          <p:cNvCxnSpPr/>
          <p:nvPr/>
        </p:nvCxnSpPr>
        <p:spPr>
          <a:xfrm>
            <a:off x="2002371" y="3026653"/>
            <a:ext cx="144000" cy="0"/>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48" name="Dikdörtgen 47"/>
          <p:cNvSpPr/>
          <p:nvPr/>
        </p:nvSpPr>
        <p:spPr>
          <a:xfrm>
            <a:off x="1770625" y="2146662"/>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5</a:t>
            </a:r>
            <a:endParaRPr lang="tr-TR" b="1" dirty="0">
              <a:solidFill>
                <a:srgbClr val="000000"/>
              </a:solidFill>
              <a:latin typeface="Calibri" pitchFamily="34" charset="0"/>
              <a:cs typeface="Calibri" pitchFamily="34" charset="0"/>
            </a:endParaRPr>
          </a:p>
        </p:txBody>
      </p:sp>
      <p:cxnSp>
        <p:nvCxnSpPr>
          <p:cNvPr id="49" name="Düz Bağlayıcı 48"/>
          <p:cNvCxnSpPr/>
          <p:nvPr/>
        </p:nvCxnSpPr>
        <p:spPr>
          <a:xfrm>
            <a:off x="2002368" y="2331328"/>
            <a:ext cx="144000" cy="0"/>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0" name="Dikdörtgen 49"/>
          <p:cNvSpPr/>
          <p:nvPr/>
        </p:nvSpPr>
        <p:spPr>
          <a:xfrm>
            <a:off x="2494528" y="5614491"/>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1</a:t>
            </a:r>
            <a:endParaRPr lang="tr-TR" b="1" dirty="0">
              <a:solidFill>
                <a:srgbClr val="000000"/>
              </a:solidFill>
              <a:latin typeface="Calibri" pitchFamily="34" charset="0"/>
              <a:cs typeface="Calibri" pitchFamily="34" charset="0"/>
            </a:endParaRPr>
          </a:p>
        </p:txBody>
      </p:sp>
      <p:cxnSp>
        <p:nvCxnSpPr>
          <p:cNvPr id="7" name="Düz Bağlayıcı 6"/>
          <p:cNvCxnSpPr/>
          <p:nvPr/>
        </p:nvCxnSpPr>
        <p:spPr>
          <a:xfrm>
            <a:off x="2658800" y="5542252"/>
            <a:ext cx="0" cy="132097"/>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1" name="Dikdörtgen 50"/>
          <p:cNvSpPr/>
          <p:nvPr/>
        </p:nvSpPr>
        <p:spPr>
          <a:xfrm>
            <a:off x="3332728" y="5614491"/>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2</a:t>
            </a:r>
            <a:endParaRPr lang="tr-TR" b="1" dirty="0">
              <a:solidFill>
                <a:srgbClr val="000000"/>
              </a:solidFill>
              <a:latin typeface="Calibri" pitchFamily="34" charset="0"/>
              <a:cs typeface="Calibri" pitchFamily="34" charset="0"/>
            </a:endParaRPr>
          </a:p>
        </p:txBody>
      </p:sp>
      <p:cxnSp>
        <p:nvCxnSpPr>
          <p:cNvPr id="52" name="Düz Bağlayıcı 51"/>
          <p:cNvCxnSpPr/>
          <p:nvPr/>
        </p:nvCxnSpPr>
        <p:spPr>
          <a:xfrm>
            <a:off x="3497000" y="5542252"/>
            <a:ext cx="0" cy="132097"/>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3" name="Dikdörtgen 52"/>
          <p:cNvSpPr/>
          <p:nvPr/>
        </p:nvSpPr>
        <p:spPr>
          <a:xfrm>
            <a:off x="4132828" y="5614491"/>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3</a:t>
            </a:r>
            <a:endParaRPr lang="tr-TR" b="1" dirty="0">
              <a:solidFill>
                <a:srgbClr val="000000"/>
              </a:solidFill>
              <a:latin typeface="Calibri" pitchFamily="34" charset="0"/>
              <a:cs typeface="Calibri" pitchFamily="34" charset="0"/>
            </a:endParaRPr>
          </a:p>
        </p:txBody>
      </p:sp>
      <p:cxnSp>
        <p:nvCxnSpPr>
          <p:cNvPr id="54" name="Düz Bağlayıcı 53"/>
          <p:cNvCxnSpPr/>
          <p:nvPr/>
        </p:nvCxnSpPr>
        <p:spPr>
          <a:xfrm>
            <a:off x="4297100" y="5542252"/>
            <a:ext cx="0" cy="132097"/>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5" name="Dikdörtgen 54"/>
          <p:cNvSpPr/>
          <p:nvPr/>
        </p:nvSpPr>
        <p:spPr>
          <a:xfrm>
            <a:off x="4928165" y="5614491"/>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4</a:t>
            </a:r>
            <a:endParaRPr lang="tr-TR" b="1" dirty="0">
              <a:solidFill>
                <a:srgbClr val="000000"/>
              </a:solidFill>
              <a:latin typeface="Calibri" pitchFamily="34" charset="0"/>
              <a:cs typeface="Calibri" pitchFamily="34" charset="0"/>
            </a:endParaRPr>
          </a:p>
        </p:txBody>
      </p:sp>
      <p:cxnSp>
        <p:nvCxnSpPr>
          <p:cNvPr id="56" name="Düz Bağlayıcı 55"/>
          <p:cNvCxnSpPr/>
          <p:nvPr/>
        </p:nvCxnSpPr>
        <p:spPr>
          <a:xfrm>
            <a:off x="5092437" y="5542252"/>
            <a:ext cx="0" cy="132097"/>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7" name="Dikdörtgen 56"/>
          <p:cNvSpPr/>
          <p:nvPr/>
        </p:nvSpPr>
        <p:spPr>
          <a:xfrm>
            <a:off x="5777323" y="5608300"/>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5</a:t>
            </a:r>
            <a:endParaRPr lang="tr-TR" b="1" dirty="0">
              <a:solidFill>
                <a:srgbClr val="000000"/>
              </a:solidFill>
              <a:latin typeface="Calibri" pitchFamily="34" charset="0"/>
              <a:cs typeface="Calibri" pitchFamily="34" charset="0"/>
            </a:endParaRPr>
          </a:p>
        </p:txBody>
      </p:sp>
      <p:cxnSp>
        <p:nvCxnSpPr>
          <p:cNvPr id="58" name="Düz Bağlayıcı 57"/>
          <p:cNvCxnSpPr/>
          <p:nvPr/>
        </p:nvCxnSpPr>
        <p:spPr>
          <a:xfrm>
            <a:off x="5941595" y="5536061"/>
            <a:ext cx="0" cy="132097"/>
          </a:xfrm>
          <a:prstGeom prst="line">
            <a:avLst/>
          </a:prstGeom>
          <a:noFill/>
          <a:ln w="53975">
            <a:solidFill>
              <a:sysClr val="window" lastClr="FFFFFF">
                <a:lumMod val="50000"/>
              </a:sysClr>
            </a:solidFill>
            <a:round/>
            <a:headEnd type="none"/>
            <a:tailEnd type="none"/>
          </a:ln>
          <a:extLst>
            <a:ext uri="{909E8E84-426E-40DD-AFC4-6F175D3DCCD1}">
              <a14:hiddenFill xmlns:a14="http://schemas.microsoft.com/office/drawing/2010/main">
                <a:noFill/>
              </a14:hiddenFill>
            </a:ext>
          </a:extLst>
        </p:spPr>
      </p:cxnSp>
      <p:sp>
        <p:nvSpPr>
          <p:cNvPr id="59" name="Dikdörtgen 58"/>
          <p:cNvSpPr/>
          <p:nvPr/>
        </p:nvSpPr>
        <p:spPr>
          <a:xfrm>
            <a:off x="1944422" y="5489683"/>
            <a:ext cx="347595" cy="369332"/>
          </a:xfrm>
          <a:prstGeom prst="rect">
            <a:avLst/>
          </a:prstGeom>
        </p:spPr>
        <p:txBody>
          <a:bodyPr wrap="square">
            <a:spAutoFit/>
          </a:bodyPr>
          <a:lstStyle/>
          <a:p>
            <a:pPr algn="ctr"/>
            <a:r>
              <a:rPr lang="tr-TR" b="1" dirty="0" smtClean="0">
                <a:solidFill>
                  <a:srgbClr val="000000"/>
                </a:solidFill>
                <a:latin typeface="Calibri" pitchFamily="34" charset="0"/>
                <a:cs typeface="Calibri" pitchFamily="34" charset="0"/>
              </a:rPr>
              <a:t>0</a:t>
            </a:r>
            <a:endParaRPr lang="tr-TR" b="1" dirty="0">
              <a:solidFill>
                <a:srgbClr val="000000"/>
              </a:solidFill>
              <a:latin typeface="Calibri" pitchFamily="34" charset="0"/>
              <a:cs typeface="Calibri" pitchFamily="34" charset="0"/>
            </a:endParaRPr>
          </a:p>
        </p:txBody>
      </p:sp>
      <p:cxnSp>
        <p:nvCxnSpPr>
          <p:cNvPr id="4" name="Düz Bağlayıcı 3"/>
          <p:cNvCxnSpPr/>
          <p:nvPr/>
        </p:nvCxnSpPr>
        <p:spPr>
          <a:xfrm>
            <a:off x="2167822" y="3017128"/>
            <a:ext cx="212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4299078" y="3007603"/>
            <a:ext cx="0" cy="2484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60" name="Tablo 59"/>
          <p:cNvGraphicFramePr>
            <a:graphicFrameLocks noGrp="1"/>
          </p:cNvGraphicFramePr>
          <p:nvPr>
            <p:extLst>
              <p:ext uri="{D42A27DB-BD31-4B8C-83A1-F6EECF244321}">
                <p14:modId xmlns:p14="http://schemas.microsoft.com/office/powerpoint/2010/main" val="1360551970"/>
              </p:ext>
            </p:extLst>
          </p:nvPr>
        </p:nvGraphicFramePr>
        <p:xfrm>
          <a:off x="304697" y="6128757"/>
          <a:ext cx="1183686" cy="579120"/>
        </p:xfrm>
        <a:graphic>
          <a:graphicData uri="http://schemas.openxmlformats.org/drawingml/2006/table">
            <a:tbl>
              <a:tblPr firstRow="1" bandRow="1">
                <a:tableStyleId>{5C22544A-7EE6-4342-B048-85BDC9FD1C3A}</a:tableStyleId>
              </a:tblPr>
              <a:tblGrid>
                <a:gridCol w="814705"/>
                <a:gridCol w="368981"/>
              </a:tblGrid>
              <a:tr h="409904">
                <a:tc>
                  <a:txBody>
                    <a:bodyPr/>
                    <a:lstStyle/>
                    <a:p>
                      <a:pPr algn="ctr"/>
                      <a:r>
                        <a:rPr lang="tr-TR" sz="2400" dirty="0" smtClean="0">
                          <a:latin typeface="Calibri" pitchFamily="34" charset="0"/>
                          <a:cs typeface="Calibri" pitchFamily="34" charset="0"/>
                        </a:rPr>
                        <a:t>RİSK</a:t>
                      </a:r>
                      <a:endParaRPr lang="tr-TR" sz="2400" dirty="0">
                        <a:latin typeface="Calibri" pitchFamily="34" charset="0"/>
                        <a:cs typeface="Calibri" pitchFamily="34" charset="0"/>
                      </a:endParaRPr>
                    </a:p>
                  </a:txBody>
                  <a:tcPr anchor="ctr" anchorCtr="1">
                    <a:solidFill>
                      <a:srgbClr val="00B050"/>
                    </a:solidFill>
                  </a:tcPr>
                </a:tc>
                <a:tc>
                  <a:txBody>
                    <a:bodyPr/>
                    <a:lstStyle/>
                    <a:p>
                      <a:pPr algn="ctr"/>
                      <a:r>
                        <a:rPr lang="tr-TR" sz="3200" dirty="0" smtClean="0">
                          <a:solidFill>
                            <a:schemeClr val="tx1"/>
                          </a:solidFill>
                          <a:latin typeface="Calibri" pitchFamily="34" charset="0"/>
                          <a:cs typeface="Calibri" pitchFamily="34" charset="0"/>
                        </a:rPr>
                        <a:t>=</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61" name="Tablo 60"/>
          <p:cNvGraphicFramePr>
            <a:graphicFrameLocks noGrp="1"/>
          </p:cNvGraphicFramePr>
          <p:nvPr>
            <p:extLst>
              <p:ext uri="{D42A27DB-BD31-4B8C-83A1-F6EECF244321}">
                <p14:modId xmlns:p14="http://schemas.microsoft.com/office/powerpoint/2010/main" val="2888786270"/>
              </p:ext>
            </p:extLst>
          </p:nvPr>
        </p:nvGraphicFramePr>
        <p:xfrm>
          <a:off x="1457732" y="6131934"/>
          <a:ext cx="1794016" cy="579120"/>
        </p:xfrm>
        <a:graphic>
          <a:graphicData uri="http://schemas.openxmlformats.org/drawingml/2006/table">
            <a:tbl>
              <a:tblPr firstRow="1" bandRow="1">
                <a:tableStyleId>{5C22544A-7EE6-4342-B048-85BDC9FD1C3A}</a:tableStyleId>
              </a:tblPr>
              <a:tblGrid>
                <a:gridCol w="1487805"/>
                <a:gridCol w="306211"/>
              </a:tblGrid>
              <a:tr h="409904">
                <a:tc>
                  <a:txBody>
                    <a:bodyPr/>
                    <a:lstStyle/>
                    <a:p>
                      <a:pPr algn="ctr"/>
                      <a:r>
                        <a:rPr lang="tr-TR" sz="2400" dirty="0" smtClean="0">
                          <a:latin typeface="Calibri" pitchFamily="34" charset="0"/>
                          <a:cs typeface="Calibri" pitchFamily="34" charset="0"/>
                        </a:rPr>
                        <a:t>OLASILIK</a:t>
                      </a:r>
                      <a:r>
                        <a:rPr lang="tr-TR" sz="3200" dirty="0" smtClean="0">
                          <a:latin typeface="Calibri" pitchFamily="34" charset="0"/>
                          <a:cs typeface="Calibri" pitchFamily="34" charset="0"/>
                        </a:rPr>
                        <a:t> </a:t>
                      </a:r>
                    </a:p>
                  </a:txBody>
                  <a:tcPr anchor="ctr" anchorCtr="1">
                    <a:solidFill>
                      <a:schemeClr val="bg2">
                        <a:lumMod val="60000"/>
                        <a:lumOff val="40000"/>
                      </a:schemeClr>
                    </a:solidFill>
                  </a:tcPr>
                </a:tc>
                <a:tc>
                  <a:txBody>
                    <a:bodyPr/>
                    <a:lstStyle/>
                    <a:p>
                      <a:r>
                        <a:rPr lang="tr-TR" sz="3200" dirty="0" smtClean="0">
                          <a:solidFill>
                            <a:schemeClr val="tx1"/>
                          </a:solidFill>
                          <a:latin typeface="Calibri" pitchFamily="34" charset="0"/>
                          <a:cs typeface="Calibri" pitchFamily="34" charset="0"/>
                        </a:rPr>
                        <a:t>x</a:t>
                      </a: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62" name="Tablo 61"/>
          <p:cNvGraphicFramePr>
            <a:graphicFrameLocks noGrp="1"/>
          </p:cNvGraphicFramePr>
          <p:nvPr>
            <p:extLst>
              <p:ext uri="{D42A27DB-BD31-4B8C-83A1-F6EECF244321}">
                <p14:modId xmlns:p14="http://schemas.microsoft.com/office/powerpoint/2010/main" val="3000618788"/>
              </p:ext>
            </p:extLst>
          </p:nvPr>
        </p:nvGraphicFramePr>
        <p:xfrm>
          <a:off x="3259735" y="6134880"/>
          <a:ext cx="1264821" cy="579120"/>
        </p:xfrm>
        <a:graphic>
          <a:graphicData uri="http://schemas.openxmlformats.org/drawingml/2006/table">
            <a:tbl>
              <a:tblPr firstRow="1" bandRow="1">
                <a:tableStyleId>{5C22544A-7EE6-4342-B048-85BDC9FD1C3A}</a:tableStyleId>
              </a:tblPr>
              <a:tblGrid>
                <a:gridCol w="1264821"/>
              </a:tblGrid>
              <a:tr h="409904">
                <a:tc>
                  <a:txBody>
                    <a:bodyPr/>
                    <a:lstStyle/>
                    <a:p>
                      <a:pPr algn="ctr"/>
                      <a:r>
                        <a:rPr lang="tr-TR" sz="2400" dirty="0" smtClean="0">
                          <a:latin typeface="Calibri" pitchFamily="34" charset="0"/>
                          <a:cs typeface="Calibri" pitchFamily="34" charset="0"/>
                        </a:rPr>
                        <a:t>ŞİDDET</a:t>
                      </a:r>
                      <a:r>
                        <a:rPr lang="tr-TR" sz="3200" dirty="0" smtClean="0">
                          <a:latin typeface="Calibri" pitchFamily="34" charset="0"/>
                          <a:cs typeface="Calibri" pitchFamily="34" charset="0"/>
                        </a:rPr>
                        <a:t> </a:t>
                      </a:r>
                    </a:p>
                  </a:txBody>
                  <a:tcPr anchor="ctr" anchorCtr="1">
                    <a:solidFill>
                      <a:schemeClr val="bg2">
                        <a:lumMod val="75000"/>
                      </a:schemeClr>
                    </a:solidFill>
                  </a:tcPr>
                </a:tc>
              </a:tr>
            </a:tbl>
          </a:graphicData>
        </a:graphic>
      </p:graphicFrame>
      <p:sp>
        <p:nvSpPr>
          <p:cNvPr id="63" name="Dikdörtgen 62"/>
          <p:cNvSpPr/>
          <p:nvPr/>
        </p:nvSpPr>
        <p:spPr>
          <a:xfrm>
            <a:off x="4566513" y="6143383"/>
            <a:ext cx="3867812" cy="540000"/>
          </a:xfrm>
          <a:prstGeom prst="rect">
            <a:avLst/>
          </a:prstGeom>
          <a:ln>
            <a:solidFill>
              <a:schemeClr val="bg1">
                <a:lumMod val="65000"/>
              </a:schemeClr>
            </a:solidFill>
          </a:ln>
        </p:spPr>
        <p:txBody>
          <a:bodyPr wrap="square">
            <a:spAutoFit/>
          </a:bodyPr>
          <a:lstStyle/>
          <a:p>
            <a:pPr marL="36000" algn="ctr">
              <a:spcAft>
                <a:spcPts val="0"/>
              </a:spcAft>
              <a:buClr>
                <a:srgbClr val="292929"/>
              </a:buClr>
            </a:pPr>
            <a:r>
              <a:rPr lang="tr-TR" sz="1600" i="1" dirty="0" smtClean="0">
                <a:solidFill>
                  <a:srgbClr val="000000"/>
                </a:solidFill>
                <a:latin typeface="Calibri" pitchFamily="34" charset="0"/>
                <a:cs typeface="Calibri" pitchFamily="34" charset="0"/>
              </a:rPr>
              <a:t>Pratik Kullanımı (Gerçekte yanlıştır. Olasılık veya şiddet sıfır olunca risk sıfır olur.</a:t>
            </a:r>
            <a:endParaRPr lang="tr-TR" sz="1600" i="1" dirty="0">
              <a:solidFill>
                <a:srgbClr val="000000"/>
              </a:solidFill>
              <a:latin typeface="Calibri" pitchFamily="34" charset="0"/>
              <a:cs typeface="Calibri" pitchFamily="34" charset="0"/>
            </a:endParaRPr>
          </a:p>
        </p:txBody>
      </p:sp>
    </p:spTree>
    <p:extLst>
      <p:ext uri="{BB962C8B-B14F-4D97-AF65-F5344CB8AC3E}">
        <p14:creationId xmlns:p14="http://schemas.microsoft.com/office/powerpoint/2010/main" val="619725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down)">
                                      <p:cBhvr>
                                        <p:cTn id="22" dur="500"/>
                                        <p:tgtEl>
                                          <p:spTgt spid="60"/>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down)">
                                      <p:cBhvr>
                                        <p:cTn id="26" dur="500"/>
                                        <p:tgtEl>
                                          <p:spTgt spid="61"/>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down)">
                                      <p:cBhvr>
                                        <p:cTn id="30" dur="500"/>
                                        <p:tgtEl>
                                          <p:spTgt spid="6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barn(inVertical)">
                                      <p:cBhvr>
                                        <p:cTn id="3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RİSK – KONTROL ÖNLEMLERİ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Bir </a:t>
            </a:r>
            <a:r>
              <a:rPr lang="tr-TR" sz="2000" b="1" i="1" dirty="0">
                <a:solidFill>
                  <a:srgbClr val="000000"/>
                </a:solidFill>
                <a:latin typeface="Calibri" pitchFamily="34" charset="0"/>
                <a:cs typeface="Calibri" pitchFamily="34" charset="0"/>
              </a:rPr>
              <a:t>tehlike kaynağından birden çok tehlike</a:t>
            </a:r>
            <a:r>
              <a:rPr lang="tr-TR" sz="2000" b="1" i="1" dirty="0" smtClean="0">
                <a:solidFill>
                  <a:srgbClr val="000000"/>
                </a:solidFill>
                <a:latin typeface="Calibri" pitchFamily="34" charset="0"/>
                <a:cs typeface="Calibri" pitchFamily="34" charset="0"/>
              </a:rPr>
              <a:t>, her </a:t>
            </a:r>
            <a:r>
              <a:rPr lang="tr-TR" sz="2000" b="1" i="1" dirty="0">
                <a:solidFill>
                  <a:srgbClr val="000000"/>
                </a:solidFill>
                <a:latin typeface="Calibri" pitchFamily="34" charset="0"/>
                <a:cs typeface="Calibri" pitchFamily="34" charset="0"/>
              </a:rPr>
              <a:t>bir tehlikeden de birden çok risk </a:t>
            </a:r>
            <a:r>
              <a:rPr lang="tr-TR" sz="2000" b="1" i="1" dirty="0" smtClean="0">
                <a:solidFill>
                  <a:srgbClr val="000000"/>
                </a:solidFill>
                <a:latin typeface="Calibri" pitchFamily="34" charset="0"/>
                <a:cs typeface="Calibri" pitchFamily="34" charset="0"/>
              </a:rPr>
              <a:t>ortaya çıkabilir</a:t>
            </a:r>
            <a:r>
              <a:rPr lang="tr-TR" sz="2000" b="1" i="1" dirty="0">
                <a:solidFill>
                  <a:srgbClr val="000000"/>
                </a:solidFill>
                <a:latin typeface="Calibri" pitchFamily="34" charset="0"/>
                <a:cs typeface="Calibri" pitchFamily="34" charset="0"/>
              </a:rPr>
              <a:t>. Her bir </a:t>
            </a:r>
            <a:r>
              <a:rPr lang="tr-TR" sz="2000" b="1" i="1" dirty="0" smtClean="0">
                <a:solidFill>
                  <a:srgbClr val="000000"/>
                </a:solidFill>
                <a:latin typeface="Calibri" pitchFamily="34" charset="0"/>
                <a:cs typeface="Calibri" pitchFamily="34" charset="0"/>
              </a:rPr>
              <a:t>riskte </a:t>
            </a:r>
            <a:r>
              <a:rPr lang="tr-TR" sz="2000" b="1" i="1" dirty="0">
                <a:solidFill>
                  <a:srgbClr val="000000"/>
                </a:solidFill>
                <a:latin typeface="Calibri" pitchFamily="34" charset="0"/>
                <a:cs typeface="Calibri" pitchFamily="34" charset="0"/>
              </a:rPr>
              <a:t>birden çok </a:t>
            </a:r>
            <a:r>
              <a:rPr lang="tr-TR" sz="2000" b="1" i="1" dirty="0" smtClean="0">
                <a:solidFill>
                  <a:srgbClr val="000000"/>
                </a:solidFill>
                <a:latin typeface="Calibri" pitchFamily="34" charset="0"/>
                <a:cs typeface="Calibri" pitchFamily="34" charset="0"/>
              </a:rPr>
              <a:t>yöntemle kontrol edebilir.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1467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TANIMLAR</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22" name="Grup 21"/>
          <p:cNvGrpSpPr/>
          <p:nvPr/>
        </p:nvGrpSpPr>
        <p:grpSpPr>
          <a:xfrm>
            <a:off x="44123" y="845562"/>
            <a:ext cx="8998326" cy="612000"/>
            <a:chOff x="345112" y="1447959"/>
            <a:chExt cx="8998326" cy="612000"/>
          </a:xfrm>
        </p:grpSpPr>
        <p:sp>
          <p:nvSpPr>
            <p:cNvPr id="24" name="Rectangle 11"/>
            <p:cNvSpPr>
              <a:spLocks noChangeArrowheads="1"/>
            </p:cNvSpPr>
            <p:nvPr/>
          </p:nvSpPr>
          <p:spPr bwMode="gray">
            <a:xfrm>
              <a:off x="957404" y="1554539"/>
              <a:ext cx="8386034"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 RİSK VE KONTROL TEDBİRLERİ İLİŞKİSİ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graphicFrame>
        <p:nvGraphicFramePr>
          <p:cNvPr id="45" name="Tablo 44"/>
          <p:cNvGraphicFramePr>
            <a:graphicFrameLocks noGrp="1"/>
          </p:cNvGraphicFramePr>
          <p:nvPr>
            <p:extLst>
              <p:ext uri="{D42A27DB-BD31-4B8C-83A1-F6EECF244321}">
                <p14:modId xmlns:p14="http://schemas.microsoft.com/office/powerpoint/2010/main" val="2827718131"/>
              </p:ext>
            </p:extLst>
          </p:nvPr>
        </p:nvGraphicFramePr>
        <p:xfrm>
          <a:off x="69134" y="1552989"/>
          <a:ext cx="2308291" cy="634584"/>
        </p:xfrm>
        <a:graphic>
          <a:graphicData uri="http://schemas.openxmlformats.org/drawingml/2006/table">
            <a:tbl>
              <a:tblPr firstRow="1" bandRow="1">
                <a:tableStyleId>{5C22544A-7EE6-4342-B048-85BDC9FD1C3A}</a:tableStyleId>
              </a:tblPr>
              <a:tblGrid>
                <a:gridCol w="2060733"/>
                <a:gridCol w="247558"/>
              </a:tblGrid>
              <a:tr h="634584">
                <a:tc>
                  <a:txBody>
                    <a:bodyPr/>
                    <a:lstStyle/>
                    <a:p>
                      <a:pPr algn="ctr"/>
                      <a:r>
                        <a:rPr lang="tr-TR" sz="2000" dirty="0" smtClean="0">
                          <a:latin typeface="Calibri" pitchFamily="34" charset="0"/>
                          <a:cs typeface="Calibri" pitchFamily="34" charset="0"/>
                        </a:rPr>
                        <a:t>TEHLİKE KAYNAĞI</a:t>
                      </a:r>
                      <a:endParaRPr lang="tr-TR" sz="2000" dirty="0">
                        <a:latin typeface="Calibri" pitchFamily="34" charset="0"/>
                        <a:cs typeface="Calibri" pitchFamily="34" charset="0"/>
                      </a:endParaRPr>
                    </a:p>
                  </a:txBody>
                  <a:tcPr anchor="ctr" anchorCtr="1">
                    <a:solidFill>
                      <a:srgbClr val="00B050"/>
                    </a:solidFill>
                  </a:tcPr>
                </a:tc>
                <a:tc>
                  <a:txBody>
                    <a:bodyPr/>
                    <a:lstStyle/>
                    <a:p>
                      <a:pPr algn="ctr"/>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6" name="Tablo 45"/>
          <p:cNvGraphicFramePr>
            <a:graphicFrameLocks noGrp="1"/>
          </p:cNvGraphicFramePr>
          <p:nvPr>
            <p:extLst>
              <p:ext uri="{D42A27DB-BD31-4B8C-83A1-F6EECF244321}">
                <p14:modId xmlns:p14="http://schemas.microsoft.com/office/powerpoint/2010/main" val="3114808833"/>
              </p:ext>
            </p:extLst>
          </p:nvPr>
        </p:nvGraphicFramePr>
        <p:xfrm>
          <a:off x="2434444" y="1558696"/>
          <a:ext cx="1708011" cy="634584"/>
        </p:xfrm>
        <a:graphic>
          <a:graphicData uri="http://schemas.openxmlformats.org/drawingml/2006/table">
            <a:tbl>
              <a:tblPr firstRow="1" bandRow="1">
                <a:tableStyleId>{5C22544A-7EE6-4342-B048-85BDC9FD1C3A}</a:tableStyleId>
              </a:tblPr>
              <a:tblGrid>
                <a:gridCol w="1463993"/>
                <a:gridCol w="244018"/>
              </a:tblGrid>
              <a:tr h="634584">
                <a:tc>
                  <a:txBody>
                    <a:bodyPr/>
                    <a:lstStyle/>
                    <a:p>
                      <a:pPr algn="ctr"/>
                      <a:r>
                        <a:rPr lang="tr-TR" sz="2000" dirty="0" smtClean="0">
                          <a:latin typeface="Calibri" pitchFamily="34" charset="0"/>
                          <a:cs typeface="Calibri" pitchFamily="34" charset="0"/>
                        </a:rPr>
                        <a:t>TEHLİKELER</a:t>
                      </a:r>
                    </a:p>
                  </a:txBody>
                  <a:tcPr anchor="ctr" anchorCtr="1">
                    <a:solidFill>
                      <a:schemeClr val="bg2">
                        <a:lumMod val="60000"/>
                        <a:lumOff val="40000"/>
                      </a:schemeClr>
                    </a:solidFill>
                  </a:tcPr>
                </a:tc>
                <a:tc>
                  <a:txBody>
                    <a:bodyPr/>
                    <a:lstStyle/>
                    <a:p>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graphicFrame>
        <p:nvGraphicFramePr>
          <p:cNvPr id="47" name="Tablo 46"/>
          <p:cNvGraphicFramePr>
            <a:graphicFrameLocks noGrp="1"/>
          </p:cNvGraphicFramePr>
          <p:nvPr>
            <p:extLst>
              <p:ext uri="{D42A27DB-BD31-4B8C-83A1-F6EECF244321}">
                <p14:modId xmlns:p14="http://schemas.microsoft.com/office/powerpoint/2010/main" val="1734701508"/>
              </p:ext>
            </p:extLst>
          </p:nvPr>
        </p:nvGraphicFramePr>
        <p:xfrm>
          <a:off x="6040697" y="1573883"/>
          <a:ext cx="3044190" cy="634584"/>
        </p:xfrm>
        <a:graphic>
          <a:graphicData uri="http://schemas.openxmlformats.org/drawingml/2006/table">
            <a:tbl>
              <a:tblPr firstRow="1" bandRow="1">
                <a:tableStyleId>{5C22544A-7EE6-4342-B048-85BDC9FD1C3A}</a:tableStyleId>
              </a:tblPr>
              <a:tblGrid>
                <a:gridCol w="3044190"/>
              </a:tblGrid>
              <a:tr h="634584">
                <a:tc>
                  <a:txBody>
                    <a:bodyPr/>
                    <a:lstStyle/>
                    <a:p>
                      <a:pPr algn="ctr"/>
                      <a:r>
                        <a:rPr lang="tr-TR" sz="2000" dirty="0" smtClean="0">
                          <a:latin typeface="Calibri" pitchFamily="34" charset="0"/>
                          <a:cs typeface="Calibri" pitchFamily="34" charset="0"/>
                        </a:rPr>
                        <a:t>RİSK KONTROL TEDBİRLERİ</a:t>
                      </a:r>
                    </a:p>
                  </a:txBody>
                  <a:tcPr anchor="ctr" anchorCtr="1">
                    <a:solidFill>
                      <a:schemeClr val="bg2">
                        <a:lumMod val="75000"/>
                      </a:schemeClr>
                    </a:solidFill>
                  </a:tcPr>
                </a:tc>
              </a:tr>
            </a:tbl>
          </a:graphicData>
        </a:graphic>
      </p:graphicFrame>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aphicFrame>
        <p:nvGraphicFramePr>
          <p:cNvPr id="25" name="Tablo 24"/>
          <p:cNvGraphicFramePr>
            <a:graphicFrameLocks noGrp="1"/>
          </p:cNvGraphicFramePr>
          <p:nvPr>
            <p:extLst>
              <p:ext uri="{D42A27DB-BD31-4B8C-83A1-F6EECF244321}">
                <p14:modId xmlns:p14="http://schemas.microsoft.com/office/powerpoint/2010/main" val="4240611750"/>
              </p:ext>
            </p:extLst>
          </p:nvPr>
        </p:nvGraphicFramePr>
        <p:xfrm>
          <a:off x="4194289" y="1568221"/>
          <a:ext cx="1796097" cy="634584"/>
        </p:xfrm>
        <a:graphic>
          <a:graphicData uri="http://schemas.openxmlformats.org/drawingml/2006/table">
            <a:tbl>
              <a:tblPr firstRow="1" bandRow="1">
                <a:tableStyleId>{5C22544A-7EE6-4342-B048-85BDC9FD1C3A}</a:tableStyleId>
              </a:tblPr>
              <a:tblGrid>
                <a:gridCol w="1587817"/>
                <a:gridCol w="208280"/>
              </a:tblGrid>
              <a:tr h="634584">
                <a:tc>
                  <a:txBody>
                    <a:bodyPr/>
                    <a:lstStyle/>
                    <a:p>
                      <a:pPr algn="ctr"/>
                      <a:r>
                        <a:rPr lang="tr-TR" sz="2000" dirty="0" smtClean="0">
                          <a:latin typeface="Calibri" pitchFamily="34" charset="0"/>
                          <a:cs typeface="Calibri" pitchFamily="34" charset="0"/>
                        </a:rPr>
                        <a:t>RİSKLER</a:t>
                      </a:r>
                    </a:p>
                  </a:txBody>
                  <a:tcPr anchor="ctr" anchorCtr="1">
                    <a:solidFill>
                      <a:schemeClr val="accent2">
                        <a:lumMod val="60000"/>
                        <a:lumOff val="40000"/>
                      </a:schemeClr>
                    </a:solidFill>
                  </a:tcPr>
                </a:tc>
                <a:tc>
                  <a:txBody>
                    <a:bodyPr/>
                    <a:lstStyle/>
                    <a:p>
                      <a:endParaRPr lang="tr-TR" sz="3200" dirty="0">
                        <a:solidFill>
                          <a:schemeClr val="tx1"/>
                        </a:solidFill>
                        <a:latin typeface="Calibri" pitchFamily="34" charset="0"/>
                        <a:cs typeface="Calibri" pitchFamily="34" charset="0"/>
                      </a:endParaRPr>
                    </a:p>
                  </a:txBody>
                  <a:tcPr anchor="ctr" anchorCtr="1">
                    <a:solidFill>
                      <a:schemeClr val="bg1">
                        <a:lumMod val="85000"/>
                      </a:schemeClr>
                    </a:solidFill>
                  </a:tcPr>
                </a:tc>
              </a:tr>
            </a:tbl>
          </a:graphicData>
        </a:graphic>
      </p:graphicFrame>
      <p:sp>
        <p:nvSpPr>
          <p:cNvPr id="2" name="Sağ Ok 1"/>
          <p:cNvSpPr/>
          <p:nvPr/>
        </p:nvSpPr>
        <p:spPr bwMode="auto">
          <a:xfrm>
            <a:off x="2177400" y="16954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27" name="Sağ Ok 26"/>
          <p:cNvSpPr/>
          <p:nvPr/>
        </p:nvSpPr>
        <p:spPr bwMode="auto">
          <a:xfrm>
            <a:off x="3940875" y="16954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28" name="Sağ Ok 27"/>
          <p:cNvSpPr/>
          <p:nvPr/>
        </p:nvSpPr>
        <p:spPr bwMode="auto">
          <a:xfrm>
            <a:off x="5809625" y="1733550"/>
            <a:ext cx="171450" cy="381000"/>
          </a:xfrm>
          <a:prstGeom prst="rightArrow">
            <a:avLst/>
          </a:prstGeom>
          <a:noFill/>
          <a:ln w="28575">
            <a:solidFill>
              <a:srgbClr val="4D4D4D"/>
            </a:solidFill>
            <a:prstDash val="solid"/>
            <a:round/>
            <a:headEnd/>
            <a:tailEnd/>
          </a:ln>
        </p:spPr>
        <p:txBody>
          <a:bodyPr rtlCol="0" anchor="ctr"/>
          <a:lstStyle/>
          <a:p>
            <a:pPr algn="ctr"/>
            <a:endParaRPr lang="tr-TR" dirty="0">
              <a:solidFill>
                <a:srgbClr val="000000"/>
              </a:solidFill>
            </a:endParaRPr>
          </a:p>
        </p:txBody>
      </p:sp>
      <p:sp>
        <p:nvSpPr>
          <p:cNvPr id="4" name="Dikdörtgen 3"/>
          <p:cNvSpPr/>
          <p:nvPr/>
        </p:nvSpPr>
        <p:spPr>
          <a:xfrm>
            <a:off x="73719" y="2211140"/>
            <a:ext cx="2037006" cy="400110"/>
          </a:xfrm>
          <a:prstGeom prst="rect">
            <a:avLst/>
          </a:prstGeom>
          <a:ln>
            <a:solidFill>
              <a:schemeClr val="bg1">
                <a:lumMod val="65000"/>
              </a:schemeClr>
            </a:solidFill>
          </a:ln>
        </p:spPr>
        <p:txBody>
          <a:bodyPr wrap="square">
            <a:spAutoFit/>
          </a:bodyPr>
          <a:lstStyle/>
          <a:p>
            <a:pPr algn="ctr"/>
            <a:r>
              <a:rPr lang="tr-TR" sz="2000" b="1" i="1" dirty="0">
                <a:solidFill>
                  <a:srgbClr val="000000"/>
                </a:solidFill>
                <a:latin typeface="Calibri" pitchFamily="34" charset="0"/>
              </a:rPr>
              <a:t>Torna Tezgahı</a:t>
            </a:r>
          </a:p>
        </p:txBody>
      </p:sp>
      <p:sp>
        <p:nvSpPr>
          <p:cNvPr id="5" name="Dikdörtgen 4"/>
          <p:cNvSpPr/>
          <p:nvPr/>
        </p:nvSpPr>
        <p:spPr>
          <a:xfrm>
            <a:off x="4199902" y="2233347"/>
            <a:ext cx="1562099" cy="400110"/>
          </a:xfrm>
          <a:prstGeom prst="rect">
            <a:avLst/>
          </a:prstGeom>
          <a:ln>
            <a:solidFill>
              <a:schemeClr val="bg1">
                <a:lumMod val="65000"/>
              </a:schemeClr>
            </a:solidFill>
          </a:ln>
        </p:spPr>
        <p:txBody>
          <a:bodyPr wrap="square">
            <a:spAutoFit/>
          </a:bodyPr>
          <a:lstStyle/>
          <a:p>
            <a:pPr algn="ctr"/>
            <a:r>
              <a:rPr lang="tr-TR" sz="2000" b="1" i="1" dirty="0" smtClean="0">
                <a:solidFill>
                  <a:srgbClr val="000000"/>
                </a:solidFill>
                <a:latin typeface="Calibri" pitchFamily="34" charset="0"/>
              </a:rPr>
              <a:t>Fiziksek</a:t>
            </a:r>
          </a:p>
        </p:txBody>
      </p:sp>
      <p:sp>
        <p:nvSpPr>
          <p:cNvPr id="29" name="Dikdörtgen 28"/>
          <p:cNvSpPr/>
          <p:nvPr/>
        </p:nvSpPr>
        <p:spPr>
          <a:xfrm>
            <a:off x="4199902" y="3993386"/>
            <a:ext cx="1345748" cy="338554"/>
          </a:xfrm>
          <a:prstGeom prst="rect">
            <a:avLst/>
          </a:prstGeom>
          <a:ln>
            <a:solidFill>
              <a:schemeClr val="bg1">
                <a:lumMod val="65000"/>
              </a:schemeClr>
            </a:solidFill>
          </a:ln>
        </p:spPr>
        <p:txBody>
          <a:bodyPr wrap="square">
            <a:spAutoFit/>
          </a:bodyPr>
          <a:lstStyle/>
          <a:p>
            <a:pPr algn="ctr"/>
            <a:r>
              <a:rPr lang="tr-TR" sz="1600" i="1" dirty="0" smtClean="0">
                <a:solidFill>
                  <a:srgbClr val="000000"/>
                </a:solidFill>
                <a:latin typeface="Calibri" pitchFamily="34" charset="0"/>
              </a:rPr>
              <a:t>İşitme Kaybı</a:t>
            </a:r>
            <a:endParaRPr lang="tr-TR" sz="1600" i="1" dirty="0">
              <a:solidFill>
                <a:srgbClr val="000000"/>
              </a:solidFill>
              <a:latin typeface="Calibri" pitchFamily="34" charset="0"/>
            </a:endParaRPr>
          </a:p>
        </p:txBody>
      </p:sp>
      <p:sp>
        <p:nvSpPr>
          <p:cNvPr id="30" name="Dikdörtgen 29"/>
          <p:cNvSpPr/>
          <p:nvPr/>
        </p:nvSpPr>
        <p:spPr>
          <a:xfrm>
            <a:off x="6042300" y="2218315"/>
            <a:ext cx="3038249" cy="400110"/>
          </a:xfrm>
          <a:prstGeom prst="rect">
            <a:avLst/>
          </a:prstGeom>
          <a:ln>
            <a:solidFill>
              <a:schemeClr val="bg1">
                <a:lumMod val="65000"/>
              </a:schemeClr>
            </a:solidFill>
          </a:ln>
        </p:spPr>
        <p:txBody>
          <a:bodyPr wrap="square">
            <a:spAutoFit/>
          </a:bodyPr>
          <a:lstStyle/>
          <a:p>
            <a:pPr marL="162900" algn="ctr"/>
            <a:r>
              <a:rPr lang="tr-TR" sz="2000" i="1" dirty="0" smtClean="0">
                <a:solidFill>
                  <a:srgbClr val="000000"/>
                </a:solidFill>
                <a:latin typeface="Calibri" pitchFamily="34" charset="0"/>
              </a:rPr>
              <a:t>Kaynakta kontrol</a:t>
            </a:r>
          </a:p>
        </p:txBody>
      </p:sp>
      <p:sp>
        <p:nvSpPr>
          <p:cNvPr id="31" name="Akış Çizelgesi: Belge 30"/>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6" name="Dikdörtgen 5"/>
          <p:cNvSpPr/>
          <p:nvPr/>
        </p:nvSpPr>
        <p:spPr>
          <a:xfrm>
            <a:off x="2110725" y="5645319"/>
            <a:ext cx="4957865" cy="1077218"/>
          </a:xfrm>
          <a:prstGeom prst="rect">
            <a:avLst/>
          </a:prstGeom>
          <a:ln w="0">
            <a:solidFill>
              <a:schemeClr val="bg1">
                <a:lumMod val="65000"/>
              </a:schemeClr>
            </a:solidFill>
          </a:ln>
        </p:spPr>
        <p:txBody>
          <a:bodyPr wrap="square">
            <a:spAutoFit/>
          </a:bodyPr>
          <a:lstStyle/>
          <a:p>
            <a:pPr>
              <a:spcAft>
                <a:spcPts val="0"/>
              </a:spcAft>
              <a:buClr>
                <a:srgbClr val="292929"/>
              </a:buClr>
              <a:defRPr/>
            </a:pPr>
            <a:r>
              <a:rPr lang="tr-TR" sz="1600" i="1" dirty="0">
                <a:solidFill>
                  <a:srgbClr val="000000"/>
                </a:solidFill>
                <a:latin typeface="Calibri" pitchFamily="34" charset="0"/>
                <a:cs typeface="Calibri" pitchFamily="34" charset="0"/>
              </a:rPr>
              <a:t>1.Tehlike kaynağından bir çok (başka) tehlike çıkabilir</a:t>
            </a:r>
          </a:p>
          <a:p>
            <a:pPr>
              <a:spcAft>
                <a:spcPts val="0"/>
              </a:spcAft>
              <a:buClr>
                <a:srgbClr val="292929"/>
              </a:buClr>
              <a:defRPr/>
            </a:pPr>
            <a:r>
              <a:rPr lang="tr-TR" altLang="zh-CN" sz="1600" i="1" dirty="0">
                <a:solidFill>
                  <a:srgbClr val="000000"/>
                </a:solidFill>
                <a:latin typeface="Calibri" pitchFamily="34" charset="0"/>
              </a:rPr>
              <a:t>2.Tehlikelerin sonucu olarak risk/riskler ortaya çıkar</a:t>
            </a:r>
            <a:endParaRPr lang="tr-TR" sz="1600" dirty="0">
              <a:solidFill>
                <a:srgbClr val="000000"/>
              </a:solidFill>
            </a:endParaRPr>
          </a:p>
          <a:p>
            <a:pPr>
              <a:spcAft>
                <a:spcPts val="0"/>
              </a:spcAft>
              <a:buClr>
                <a:srgbClr val="292929"/>
              </a:buClr>
              <a:defRPr/>
            </a:pPr>
            <a:r>
              <a:rPr lang="tr-TR" altLang="zh-CN" sz="1600" i="1" dirty="0">
                <a:solidFill>
                  <a:srgbClr val="000000"/>
                </a:solidFill>
                <a:latin typeface="Calibri" pitchFamily="34" charset="0"/>
              </a:rPr>
              <a:t>3.Tehlike, işyerinde her bölümde ve evrede çıkar/çıkabilir</a:t>
            </a:r>
            <a:endParaRPr lang="tr-TR" sz="1600" dirty="0">
              <a:solidFill>
                <a:srgbClr val="000000"/>
              </a:solidFill>
            </a:endParaRPr>
          </a:p>
          <a:p>
            <a:pPr>
              <a:spcAft>
                <a:spcPts val="0"/>
              </a:spcAft>
              <a:buClr>
                <a:srgbClr val="292929"/>
              </a:buClr>
              <a:defRPr/>
            </a:pPr>
            <a:r>
              <a:rPr lang="tr-TR" altLang="zh-CN" sz="1600" i="1" dirty="0">
                <a:solidFill>
                  <a:srgbClr val="000000"/>
                </a:solidFill>
                <a:latin typeface="Calibri" pitchFamily="34" charset="0"/>
              </a:rPr>
              <a:t>4.Tehlikeler kaza olmayana kadar fark edilmeyebilir</a:t>
            </a:r>
            <a:endParaRPr lang="tr-TR" sz="1600" dirty="0">
              <a:solidFill>
                <a:srgbClr val="000000"/>
              </a:solidFill>
            </a:endParaRPr>
          </a:p>
        </p:txBody>
      </p:sp>
      <p:sp>
        <p:nvSpPr>
          <p:cNvPr id="41" name="Dikdörtgen 40"/>
          <p:cNvSpPr/>
          <p:nvPr/>
        </p:nvSpPr>
        <p:spPr>
          <a:xfrm>
            <a:off x="2445451" y="2233287"/>
            <a:ext cx="1421699" cy="400110"/>
          </a:xfrm>
          <a:prstGeom prst="rect">
            <a:avLst/>
          </a:prstGeom>
          <a:ln>
            <a:solidFill>
              <a:schemeClr val="bg1">
                <a:lumMod val="65000"/>
              </a:schemeClr>
            </a:solidFill>
          </a:ln>
        </p:spPr>
        <p:txBody>
          <a:bodyPr wrap="square">
            <a:spAutoFit/>
          </a:bodyPr>
          <a:lstStyle/>
          <a:p>
            <a:pPr algn="ctr"/>
            <a:r>
              <a:rPr lang="tr-TR" sz="2000" b="1" i="1" dirty="0" smtClean="0">
                <a:solidFill>
                  <a:srgbClr val="000000"/>
                </a:solidFill>
                <a:latin typeface="Calibri" pitchFamily="34" charset="0"/>
              </a:rPr>
              <a:t>Gürültü</a:t>
            </a:r>
            <a:endParaRPr lang="tr-TR" sz="2000" b="1" i="1" dirty="0">
              <a:solidFill>
                <a:srgbClr val="000000"/>
              </a:solidFill>
              <a:latin typeface="Calibri" pitchFamily="34" charset="0"/>
            </a:endParaRPr>
          </a:p>
        </p:txBody>
      </p:sp>
      <p:sp>
        <p:nvSpPr>
          <p:cNvPr id="42" name="Dikdörtgen 41"/>
          <p:cNvSpPr/>
          <p:nvPr/>
        </p:nvSpPr>
        <p:spPr>
          <a:xfrm>
            <a:off x="2445451" y="267149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Mekanik</a:t>
            </a:r>
            <a:endParaRPr lang="tr-TR" sz="2000" i="1" dirty="0">
              <a:solidFill>
                <a:srgbClr val="000000"/>
              </a:solidFill>
              <a:latin typeface="Calibri" pitchFamily="34" charset="0"/>
            </a:endParaRPr>
          </a:p>
        </p:txBody>
      </p:sp>
      <p:sp>
        <p:nvSpPr>
          <p:cNvPr id="43" name="Dikdörtgen 42"/>
          <p:cNvSpPr/>
          <p:nvPr/>
        </p:nvSpPr>
        <p:spPr>
          <a:xfrm>
            <a:off x="2445450" y="310815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Buhar</a:t>
            </a:r>
            <a:endParaRPr lang="tr-TR" sz="2000" i="1" dirty="0">
              <a:solidFill>
                <a:srgbClr val="000000"/>
              </a:solidFill>
              <a:latin typeface="Calibri" pitchFamily="34" charset="0"/>
            </a:endParaRPr>
          </a:p>
        </p:txBody>
      </p:sp>
      <p:sp>
        <p:nvSpPr>
          <p:cNvPr id="44" name="Dikdörtgen 43"/>
          <p:cNvSpPr/>
          <p:nvPr/>
        </p:nvSpPr>
        <p:spPr>
          <a:xfrm>
            <a:off x="2445450" y="3546367"/>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Gazlar</a:t>
            </a:r>
            <a:endParaRPr lang="tr-TR" sz="2000" i="1" dirty="0">
              <a:solidFill>
                <a:srgbClr val="000000"/>
              </a:solidFill>
              <a:latin typeface="Calibri" pitchFamily="34" charset="0"/>
            </a:endParaRPr>
          </a:p>
        </p:txBody>
      </p:sp>
      <p:sp>
        <p:nvSpPr>
          <p:cNvPr id="48" name="Dikdörtgen 47"/>
          <p:cNvSpPr/>
          <p:nvPr/>
        </p:nvSpPr>
        <p:spPr>
          <a:xfrm>
            <a:off x="2445450" y="397817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Basınç</a:t>
            </a:r>
            <a:endParaRPr lang="tr-TR" sz="2000" i="1" dirty="0">
              <a:solidFill>
                <a:srgbClr val="000000"/>
              </a:solidFill>
              <a:latin typeface="Calibri" pitchFamily="34" charset="0"/>
            </a:endParaRPr>
          </a:p>
        </p:txBody>
      </p:sp>
      <p:sp>
        <p:nvSpPr>
          <p:cNvPr id="49" name="Dikdörtgen 48"/>
          <p:cNvSpPr/>
          <p:nvPr/>
        </p:nvSpPr>
        <p:spPr>
          <a:xfrm>
            <a:off x="2445449" y="441483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Elektrik</a:t>
            </a:r>
            <a:endParaRPr lang="tr-TR" sz="2000" i="1" dirty="0">
              <a:solidFill>
                <a:srgbClr val="000000"/>
              </a:solidFill>
              <a:latin typeface="Calibri" pitchFamily="34" charset="0"/>
            </a:endParaRPr>
          </a:p>
        </p:txBody>
      </p:sp>
      <p:sp>
        <p:nvSpPr>
          <p:cNvPr id="50" name="Dikdörtgen 49"/>
          <p:cNvSpPr/>
          <p:nvPr/>
        </p:nvSpPr>
        <p:spPr>
          <a:xfrm>
            <a:off x="2445449" y="4853049"/>
            <a:ext cx="14216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Kimyasallar</a:t>
            </a:r>
            <a:endParaRPr lang="tr-TR" sz="2000" i="1" dirty="0">
              <a:solidFill>
                <a:srgbClr val="000000"/>
              </a:solidFill>
              <a:latin typeface="Calibri" pitchFamily="34" charset="0"/>
            </a:endParaRPr>
          </a:p>
        </p:txBody>
      </p:sp>
      <p:sp>
        <p:nvSpPr>
          <p:cNvPr id="51" name="Dikdörtgen 50"/>
          <p:cNvSpPr/>
          <p:nvPr/>
        </p:nvSpPr>
        <p:spPr>
          <a:xfrm>
            <a:off x="4202625" y="2671497"/>
            <a:ext cx="1562099" cy="400110"/>
          </a:xfrm>
          <a:prstGeom prst="rect">
            <a:avLst/>
          </a:prstGeom>
          <a:ln>
            <a:solidFill>
              <a:schemeClr val="bg1">
                <a:lumMod val="65000"/>
              </a:schemeClr>
            </a:solidFill>
          </a:ln>
        </p:spPr>
        <p:txBody>
          <a:bodyPr wrap="square">
            <a:spAutoFit/>
          </a:bodyPr>
          <a:lstStyle/>
          <a:p>
            <a:pPr algn="ctr"/>
            <a:r>
              <a:rPr lang="tr-TR" sz="2000" i="1" dirty="0" smtClean="0">
                <a:solidFill>
                  <a:srgbClr val="000000"/>
                </a:solidFill>
                <a:latin typeface="Calibri" pitchFamily="34" charset="0"/>
              </a:rPr>
              <a:t>Fizyolojik</a:t>
            </a:r>
            <a:endParaRPr lang="tr-TR" sz="2000" i="1" dirty="0">
              <a:solidFill>
                <a:srgbClr val="000000"/>
              </a:solidFill>
              <a:latin typeface="Calibri" pitchFamily="34" charset="0"/>
            </a:endParaRPr>
          </a:p>
        </p:txBody>
      </p:sp>
      <p:sp>
        <p:nvSpPr>
          <p:cNvPr id="52" name="Dikdörtgen 51"/>
          <p:cNvSpPr/>
          <p:nvPr/>
        </p:nvSpPr>
        <p:spPr>
          <a:xfrm>
            <a:off x="4202624" y="3105060"/>
            <a:ext cx="1562099" cy="400110"/>
          </a:xfrm>
          <a:prstGeom prst="rect">
            <a:avLst/>
          </a:prstGeom>
          <a:ln>
            <a:solidFill>
              <a:schemeClr val="bg1">
                <a:lumMod val="65000"/>
              </a:schemeClr>
            </a:solidFill>
          </a:ln>
        </p:spPr>
        <p:txBody>
          <a:bodyPr wrap="square">
            <a:spAutoFit/>
          </a:bodyPr>
          <a:lstStyle/>
          <a:p>
            <a:pPr algn="ctr"/>
            <a:r>
              <a:rPr lang="tr-TR" sz="2000" i="1" dirty="0">
                <a:solidFill>
                  <a:srgbClr val="000000"/>
                </a:solidFill>
                <a:latin typeface="Calibri" pitchFamily="34" charset="0"/>
              </a:rPr>
              <a:t>Psikolojik</a:t>
            </a:r>
          </a:p>
        </p:txBody>
      </p:sp>
      <p:sp>
        <p:nvSpPr>
          <p:cNvPr id="53" name="Dikdörtgen 52"/>
          <p:cNvSpPr/>
          <p:nvPr/>
        </p:nvSpPr>
        <p:spPr>
          <a:xfrm>
            <a:off x="4202624" y="3546367"/>
            <a:ext cx="1562099" cy="400110"/>
          </a:xfrm>
          <a:prstGeom prst="rect">
            <a:avLst/>
          </a:prstGeom>
          <a:ln>
            <a:solidFill>
              <a:schemeClr val="bg1">
                <a:lumMod val="65000"/>
              </a:schemeClr>
            </a:solidFill>
          </a:ln>
        </p:spPr>
        <p:txBody>
          <a:bodyPr wrap="square">
            <a:spAutoFit/>
          </a:bodyPr>
          <a:lstStyle/>
          <a:p>
            <a:pPr algn="ctr"/>
            <a:r>
              <a:rPr lang="tr-TR" sz="2000" i="1" dirty="0">
                <a:solidFill>
                  <a:srgbClr val="000000"/>
                </a:solidFill>
                <a:latin typeface="Calibri" pitchFamily="34" charset="0"/>
              </a:rPr>
              <a:t>Performans</a:t>
            </a:r>
          </a:p>
        </p:txBody>
      </p:sp>
      <p:sp>
        <p:nvSpPr>
          <p:cNvPr id="55" name="Dikdörtgen 54"/>
          <p:cNvSpPr/>
          <p:nvPr/>
        </p:nvSpPr>
        <p:spPr>
          <a:xfrm>
            <a:off x="6042300" y="2661972"/>
            <a:ext cx="3038249" cy="400110"/>
          </a:xfrm>
          <a:prstGeom prst="rect">
            <a:avLst/>
          </a:prstGeom>
          <a:ln>
            <a:solidFill>
              <a:schemeClr val="bg1">
                <a:lumMod val="65000"/>
              </a:schemeClr>
            </a:solidFill>
          </a:ln>
        </p:spPr>
        <p:txBody>
          <a:bodyPr wrap="square">
            <a:spAutoFit/>
          </a:bodyPr>
          <a:lstStyle/>
          <a:p>
            <a:pPr marL="162900" algn="ctr"/>
            <a:r>
              <a:rPr lang="tr-TR" sz="2000" i="1" dirty="0">
                <a:solidFill>
                  <a:srgbClr val="000000"/>
                </a:solidFill>
                <a:latin typeface="Calibri" pitchFamily="34" charset="0"/>
              </a:rPr>
              <a:t>Ortamda kontrol</a:t>
            </a:r>
          </a:p>
        </p:txBody>
      </p:sp>
      <p:sp>
        <p:nvSpPr>
          <p:cNvPr id="56" name="Dikdörtgen 55"/>
          <p:cNvSpPr/>
          <p:nvPr/>
        </p:nvSpPr>
        <p:spPr>
          <a:xfrm>
            <a:off x="6042299" y="3098632"/>
            <a:ext cx="3038249" cy="400110"/>
          </a:xfrm>
          <a:prstGeom prst="rect">
            <a:avLst/>
          </a:prstGeom>
          <a:ln>
            <a:solidFill>
              <a:schemeClr val="bg1">
                <a:lumMod val="65000"/>
              </a:schemeClr>
            </a:solidFill>
          </a:ln>
        </p:spPr>
        <p:txBody>
          <a:bodyPr wrap="square">
            <a:spAutoFit/>
          </a:bodyPr>
          <a:lstStyle/>
          <a:p>
            <a:pPr marL="162900" algn="ctr"/>
            <a:r>
              <a:rPr lang="tr-TR" sz="2000" b="1" i="1" dirty="0">
                <a:solidFill>
                  <a:srgbClr val="000000"/>
                </a:solidFill>
                <a:latin typeface="Calibri" pitchFamily="34" charset="0"/>
              </a:rPr>
              <a:t>Kişide kontrol</a:t>
            </a:r>
          </a:p>
        </p:txBody>
      </p:sp>
      <p:cxnSp>
        <p:nvCxnSpPr>
          <p:cNvPr id="20" name="Dirsek Bağlayıcısı 19"/>
          <p:cNvCxnSpPr/>
          <p:nvPr/>
        </p:nvCxnSpPr>
        <p:spPr>
          <a:xfrm rot="16200000" flipH="1">
            <a:off x="3419657" y="3203588"/>
            <a:ext cx="1908000" cy="432000"/>
          </a:xfrm>
          <a:prstGeom prst="bentConnector3">
            <a:avLst>
              <a:gd name="adj1" fmla="val 112420"/>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67" name="Dirsek Bağlayıcısı 66"/>
          <p:cNvCxnSpPr/>
          <p:nvPr/>
        </p:nvCxnSpPr>
        <p:spPr>
          <a:xfrm rot="16200000" flipH="1">
            <a:off x="5905357" y="3405547"/>
            <a:ext cx="612000" cy="432000"/>
          </a:xfrm>
          <a:prstGeom prst="bentConnector3">
            <a:avLst>
              <a:gd name="adj1" fmla="val 137408"/>
            </a:avLst>
          </a:prstGeom>
          <a:ln>
            <a:headEnd type="oval"/>
            <a:tailEnd type="arrow"/>
          </a:ln>
        </p:spPr>
        <p:style>
          <a:lnRef idx="1">
            <a:schemeClr val="accent1"/>
          </a:lnRef>
          <a:fillRef idx="0">
            <a:schemeClr val="accent1"/>
          </a:fillRef>
          <a:effectRef idx="0">
            <a:schemeClr val="accent1"/>
          </a:effectRef>
          <a:fontRef idx="minor">
            <a:schemeClr val="tx1"/>
          </a:fontRef>
        </p:style>
      </p:cxnSp>
      <p:sp>
        <p:nvSpPr>
          <p:cNvPr id="69" name="Dikdörtgen 68"/>
          <p:cNvSpPr/>
          <p:nvPr/>
        </p:nvSpPr>
        <p:spPr>
          <a:xfrm>
            <a:off x="6042299" y="3546367"/>
            <a:ext cx="2120626" cy="338554"/>
          </a:xfrm>
          <a:prstGeom prst="rect">
            <a:avLst/>
          </a:prstGeom>
          <a:ln>
            <a:solidFill>
              <a:schemeClr val="bg1">
                <a:lumMod val="65000"/>
              </a:schemeClr>
            </a:solidFill>
          </a:ln>
        </p:spPr>
        <p:txBody>
          <a:bodyPr wrap="square">
            <a:spAutoFit/>
          </a:bodyPr>
          <a:lstStyle/>
          <a:p>
            <a:pPr algn="ctr"/>
            <a:r>
              <a:rPr lang="tr-TR" sz="1600" i="1" dirty="0" smtClean="0">
                <a:solidFill>
                  <a:srgbClr val="000000"/>
                </a:solidFill>
                <a:latin typeface="Calibri" pitchFamily="34" charset="0"/>
              </a:rPr>
              <a:t>Kulak Koruyucu</a:t>
            </a:r>
            <a:endParaRPr lang="tr-TR" sz="1600" i="1" dirty="0">
              <a:solidFill>
                <a:srgbClr val="000000"/>
              </a:solidFill>
              <a:latin typeface="Calibri" pitchFamily="34" charset="0"/>
            </a:endParaRPr>
          </a:p>
        </p:txBody>
      </p:sp>
    </p:spTree>
    <p:extLst>
      <p:ext uri="{BB962C8B-B14F-4D97-AF65-F5344CB8AC3E}">
        <p14:creationId xmlns:p14="http://schemas.microsoft.com/office/powerpoint/2010/main" val="3222654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arn(inVertical)">
                                      <p:cBhvr>
                                        <p:cTn id="35" dur="500"/>
                                        <p:tgtEl>
                                          <p:spTgt spid="43"/>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arn(inVertical)">
                                      <p:cBhvr>
                                        <p:cTn id="43" dur="500"/>
                                        <p:tgtEl>
                                          <p:spTgt spid="4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arn(inVertical)">
                                      <p:cBhvr>
                                        <p:cTn id="47" dur="500"/>
                                        <p:tgtEl>
                                          <p:spTgt spid="49"/>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barn(inVertical)">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arn(inVertical)">
                                      <p:cBhvr>
                                        <p:cTn id="56" dur="500"/>
                                        <p:tgtEl>
                                          <p:spTgt spid="28"/>
                                        </p:tgtEl>
                                      </p:cBhvr>
                                    </p:animEffect>
                                  </p:childTnLst>
                                </p:cTn>
                              </p:par>
                              <p:par>
                                <p:cTn id="57" presetID="16" presetClass="entr" presetSubtype="21"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inVertic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Vertical)">
                                      <p:cBhvr>
                                        <p:cTn id="64" dur="500"/>
                                        <p:tgtEl>
                                          <p:spTgt spid="5"/>
                                        </p:tgtEl>
                                      </p:cBhvr>
                                    </p:animEffect>
                                  </p:childTnLst>
                                </p:cTn>
                              </p:par>
                            </p:childTnLst>
                          </p:cTn>
                        </p:par>
                        <p:par>
                          <p:cTn id="65" fill="hold">
                            <p:stCondLst>
                              <p:cond delay="500"/>
                            </p:stCondLst>
                            <p:childTnLst>
                              <p:par>
                                <p:cTn id="66" presetID="16" presetClass="entr" presetSubtype="21"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barn(inVertical)">
                                      <p:cBhvr>
                                        <p:cTn id="68" dur="500"/>
                                        <p:tgtEl>
                                          <p:spTgt spid="51"/>
                                        </p:tgtEl>
                                      </p:cBhvr>
                                    </p:animEffect>
                                  </p:childTnLst>
                                </p:cTn>
                              </p:par>
                            </p:childTnLst>
                          </p:cTn>
                        </p:par>
                        <p:par>
                          <p:cTn id="69" fill="hold">
                            <p:stCondLst>
                              <p:cond delay="1000"/>
                            </p:stCondLst>
                            <p:childTnLst>
                              <p:par>
                                <p:cTn id="70" presetID="16" presetClass="entr" presetSubtype="21" fill="hold" grpId="0" nodeType="after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barn(inVertical)">
                                      <p:cBhvr>
                                        <p:cTn id="72" dur="500"/>
                                        <p:tgtEl>
                                          <p:spTgt spid="52"/>
                                        </p:tgtEl>
                                      </p:cBhvr>
                                    </p:animEffect>
                                  </p:childTnLst>
                                </p:cTn>
                              </p:par>
                            </p:childTnLst>
                          </p:cTn>
                        </p:par>
                        <p:par>
                          <p:cTn id="73" fill="hold">
                            <p:stCondLst>
                              <p:cond delay="1500"/>
                            </p:stCondLst>
                            <p:childTnLst>
                              <p:par>
                                <p:cTn id="74" presetID="16" presetClass="entr" presetSubtype="2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arn(inVertical)">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47"/>
                                        </p:tgtEl>
                                        <p:attrNameLst>
                                          <p:attrName>style.visibility</p:attrName>
                                        </p:attrNameLst>
                                      </p:cBhvr>
                                      <p:to>
                                        <p:strVal val="visible"/>
                                      </p:to>
                                    </p:set>
                                    <p:animEffect transition="in" filter="barn(inVertical)">
                                      <p:cBhvr>
                                        <p:cTn id="89" dur="500"/>
                                        <p:tgtEl>
                                          <p:spTgt spid="4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arn(inVertical)">
                                      <p:cBhvr>
                                        <p:cTn id="94" dur="500"/>
                                        <p:tgtEl>
                                          <p:spTgt spid="30"/>
                                        </p:tgtEl>
                                      </p:cBhvr>
                                    </p:animEffect>
                                  </p:childTnLst>
                                </p:cTn>
                              </p:par>
                            </p:childTnLst>
                          </p:cTn>
                        </p:par>
                        <p:par>
                          <p:cTn id="95" fill="hold">
                            <p:stCondLst>
                              <p:cond delay="500"/>
                            </p:stCondLst>
                            <p:childTnLst>
                              <p:par>
                                <p:cTn id="96" presetID="16" presetClass="entr" presetSubtype="21"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barn(inVertical)">
                                      <p:cBhvr>
                                        <p:cTn id="98" dur="500"/>
                                        <p:tgtEl>
                                          <p:spTgt spid="55"/>
                                        </p:tgtEl>
                                      </p:cBhvr>
                                    </p:animEffect>
                                  </p:childTnLst>
                                </p:cTn>
                              </p:par>
                            </p:childTnLst>
                          </p:cTn>
                        </p:par>
                        <p:par>
                          <p:cTn id="99" fill="hold">
                            <p:stCondLst>
                              <p:cond delay="1000"/>
                            </p:stCondLst>
                            <p:childTnLst>
                              <p:par>
                                <p:cTn id="100" presetID="16" presetClass="entr" presetSubtype="21"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barn(inVertical)">
                                      <p:cBhvr>
                                        <p:cTn id="102" dur="500"/>
                                        <p:tgtEl>
                                          <p:spTgt spid="5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barn(inVertical)">
                                      <p:cBhvr>
                                        <p:cTn id="107" dur="500"/>
                                        <p:tgtEl>
                                          <p:spTgt spid="67"/>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barn(inVertical)">
                                      <p:cBhvr>
                                        <p:cTn id="110" dur="500"/>
                                        <p:tgtEl>
                                          <p:spTgt spid="69"/>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6"/>
                                        </p:tgtEl>
                                        <p:attrNameLst>
                                          <p:attrName>style.visibility</p:attrName>
                                        </p:attrNameLst>
                                      </p:cBhvr>
                                      <p:to>
                                        <p:strVal val="visible"/>
                                      </p:to>
                                    </p:set>
                                    <p:animEffect transition="in" filter="barn(inVertical)">
                                      <p:cBhvr>
                                        <p:cTn id="1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4" grpId="0" animBg="1"/>
      <p:bldP spid="5" grpId="0" animBg="1"/>
      <p:bldP spid="29" grpId="0" animBg="1"/>
      <p:bldP spid="30" grpId="0" animBg="1"/>
      <p:bldP spid="6" grpId="0" animBg="1"/>
      <p:bldP spid="41" grpId="0" animBg="1"/>
      <p:bldP spid="42" grpId="0" animBg="1"/>
      <p:bldP spid="43" grpId="0" animBg="1"/>
      <p:bldP spid="44" grpId="0" animBg="1"/>
      <p:bldP spid="48" grpId="0" animBg="1"/>
      <p:bldP spid="49" grpId="0" animBg="1"/>
      <p:bldP spid="50" grpId="0" animBg="1"/>
      <p:bldP spid="51" grpId="0" animBg="1"/>
      <p:bldP spid="52" grpId="0" animBg="1"/>
      <p:bldP spid="53" grpId="0" animBg="1"/>
      <p:bldP spid="55" grpId="0" animBg="1"/>
      <p:bldP spid="56" grpId="0" animBg="1"/>
      <p:bldP spid="6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644553028"/>
              </p:ext>
            </p:extLst>
          </p:nvPr>
        </p:nvGraphicFramePr>
        <p:xfrm>
          <a:off x="70978" y="136033"/>
          <a:ext cx="8971598" cy="6340966"/>
        </p:xfrm>
        <a:graphic>
          <a:graphicData uri="http://schemas.openxmlformats.org/drawingml/2006/table">
            <a:tbl>
              <a:tblPr firstRow="1" firstCol="1" bandRow="1"/>
              <a:tblGrid>
                <a:gridCol w="446723"/>
                <a:gridCol w="4048125"/>
                <a:gridCol w="4476750"/>
              </a:tblGrid>
              <a:tr h="295692">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TEHLİKELER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kern="1200" dirty="0" smtClean="0">
                          <a:solidFill>
                            <a:schemeClr val="bg1"/>
                          </a:solidFill>
                          <a:effectLst/>
                          <a:latin typeface="Calibri" panose="020F0502020204030204" pitchFamily="34" charset="0"/>
                          <a:ea typeface="Times New Roman"/>
                          <a:cs typeface="Times New Roman"/>
                        </a:rPr>
                        <a:t>RİSKLERİ</a:t>
                      </a:r>
                      <a:endParaRPr lang="tr-TR" sz="1800" b="1" i="1" kern="1200"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rgbClr val="000000"/>
                          </a:solidFill>
                          <a:latin typeface="Calibri" pitchFamily="34" charset="0"/>
                          <a:ea typeface="+mn-ea"/>
                          <a:cs typeface="Calibri" pitchFamily="34" charset="0"/>
                        </a:rPr>
                        <a:t>Torna tezgahında 220 volt seyyar lamba var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kern="1200" dirty="0" smtClean="0">
                          <a:solidFill>
                            <a:schemeClr val="tx1"/>
                          </a:solidFill>
                          <a:effectLst/>
                          <a:latin typeface="Calibri" pitchFamily="34" charset="0"/>
                          <a:ea typeface="Times New Roman"/>
                          <a:cs typeface="Calibri" pitchFamily="34" charset="0"/>
                        </a:rPr>
                        <a:t>Elektrik çarpması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solidFill>
                            <a:srgbClr val="000000"/>
                          </a:solidFill>
                          <a:latin typeface="Calibri" pitchFamily="34" charset="0"/>
                          <a:cs typeface="Calibri" pitchFamily="34" charset="0"/>
                        </a:rPr>
                        <a:t>Kapalı ortamlarda çalışma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Zehirli gazlardan etkilenme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solidFill>
                            <a:srgbClr val="000000"/>
                          </a:solidFill>
                          <a:latin typeface="Calibri" pitchFamily="34" charset="0"/>
                          <a:cs typeface="Calibri" pitchFamily="34" charset="0"/>
                        </a:rPr>
                        <a:t>Elektrik enerjisi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İzolesi bozuk iletkene dokunma ile elektrik çarpması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Yüksekte çalışma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Düşme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1" i="1" kern="1200" dirty="0" smtClean="0">
                          <a:solidFill>
                            <a:schemeClr val="tx1"/>
                          </a:solidFill>
                          <a:effectLst/>
                          <a:latin typeface="Calibri" pitchFamily="34" charset="0"/>
                          <a:ea typeface="Times New Roman"/>
                          <a:cs typeface="Calibri" pitchFamily="34" charset="0"/>
                        </a:rPr>
                        <a:t>Kimyasal madde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Zehirlenme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Yetersiz aydınlatma</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 Göz bozulması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600" b="1" i="1" kern="1200" dirty="0" smtClean="0">
                          <a:solidFill>
                            <a:schemeClr val="tx1"/>
                          </a:solidFill>
                          <a:effectLst/>
                          <a:latin typeface="Calibri" pitchFamily="34" charset="0"/>
                          <a:ea typeface="Times New Roman"/>
                          <a:cs typeface="Calibri" pitchFamily="34" charset="0"/>
                        </a:rPr>
                        <a:t>Asma kat platform korkuluğu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Yüksekten düşme</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Preste açık kalıpla çalışma yapılıyor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El - parmak kopması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a:t>
                      </a:r>
                      <a:r>
                        <a:rPr lang="tr-TR" sz="1600" b="1" i="1" kern="1200" dirty="0" err="1" smtClean="0">
                          <a:solidFill>
                            <a:schemeClr val="tx1"/>
                          </a:solidFill>
                          <a:effectLst/>
                          <a:latin typeface="Calibri" pitchFamily="34" charset="0"/>
                          <a:ea typeface="Times New Roman"/>
                          <a:cs typeface="Calibri" pitchFamily="34" charset="0"/>
                        </a:rPr>
                        <a:t>solvent</a:t>
                      </a:r>
                      <a:r>
                        <a:rPr lang="tr-TR" sz="1600" b="1" i="1" kern="1200" dirty="0" smtClean="0">
                          <a:solidFill>
                            <a:schemeClr val="tx1"/>
                          </a:solidFill>
                          <a:effectLst/>
                          <a:latin typeface="Calibri" pitchFamily="34" charset="0"/>
                          <a:ea typeface="Times New Roman"/>
                          <a:cs typeface="Calibri" pitchFamily="34" charset="0"/>
                        </a:rPr>
                        <a:t> içeren cila kullanılıyor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err="1" smtClean="0">
                          <a:solidFill>
                            <a:schemeClr val="tx1"/>
                          </a:solidFill>
                          <a:effectLst/>
                          <a:latin typeface="Calibri" pitchFamily="34" charset="0"/>
                          <a:ea typeface="Times New Roman"/>
                          <a:cs typeface="Calibri" pitchFamily="34" charset="0"/>
                        </a:rPr>
                        <a:t>Solvent</a:t>
                      </a:r>
                      <a:r>
                        <a:rPr lang="tr-TR" sz="1600" b="0" i="1" kern="1200" dirty="0" smtClean="0">
                          <a:solidFill>
                            <a:schemeClr val="tx1"/>
                          </a:solidFill>
                          <a:effectLst/>
                          <a:latin typeface="Calibri" pitchFamily="34" charset="0"/>
                          <a:ea typeface="Times New Roman"/>
                          <a:cs typeface="Calibri" pitchFamily="34" charset="0"/>
                        </a:rPr>
                        <a:t> buharlarından etkilenme-Buharın parlaması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Tezgahların altında yağ, bez vb. birikintiler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Yangın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Çöp bidonları dolu bırakılıyor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Yangın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rahatsız edici seviyede gürültü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İşitme kaybı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İşyerinde kırık fiş-priz var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Elektrik çarpması-Kısa devre-Yangın </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Mutfak kısmı temiz değil</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Enfeksiyon</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Seyyar kablolar yerlerde ve kontrolsüz</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Kaçak akım-Takılıp düşme</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Kaynakhanede havalandırma sistemi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i="1" kern="1200" dirty="0" smtClean="0">
                          <a:solidFill>
                            <a:schemeClr val="tx1"/>
                          </a:solidFill>
                          <a:effectLst/>
                          <a:latin typeface="Calibri" pitchFamily="34" charset="0"/>
                          <a:ea typeface="Times New Roman"/>
                          <a:cs typeface="Calibri" pitchFamily="34" charset="0"/>
                        </a:rPr>
                        <a:t>Kaynak dumanları sonucu solunum sistemi hastalığı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Ekranla çalışmada ekran koruyucu yok</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Göz rahatsızlıkları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Ekranla çalışmada koltuklar uygun değil</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Kas ve iskelet sistemi hastalıkları</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19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Ara mamuller düzensiz stoklanıyor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Acil durumda tahliye zorluğu-Çalışma engeli</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20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1" i="1" kern="1200" dirty="0" smtClean="0">
                          <a:solidFill>
                            <a:schemeClr val="tx1"/>
                          </a:solidFill>
                          <a:effectLst/>
                          <a:latin typeface="Calibri" pitchFamily="34" charset="0"/>
                          <a:ea typeface="Times New Roman"/>
                          <a:cs typeface="Calibri" pitchFamily="34" charset="0"/>
                        </a:rPr>
                        <a:t>Kompresör atölye içinde, korumasız-kontrolsüz</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Patlama riski</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21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kern="1200" dirty="0" smtClean="0">
                          <a:solidFill>
                            <a:schemeClr val="tx1"/>
                          </a:solidFill>
                          <a:effectLst/>
                          <a:latin typeface="Calibri" pitchFamily="34" charset="0"/>
                          <a:ea typeface="Times New Roman"/>
                          <a:cs typeface="Calibri" pitchFamily="34" charset="0"/>
                        </a:rPr>
                        <a:t>Çalışanların sağlık muayeneleri yapılmıyor</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Meslek hastalıklarına yakalanma</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22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1" i="1" kern="1200" dirty="0" smtClean="0">
                          <a:solidFill>
                            <a:schemeClr val="tx1"/>
                          </a:solidFill>
                          <a:effectLst/>
                          <a:latin typeface="Calibri" pitchFamily="34" charset="0"/>
                          <a:ea typeface="Times New Roman"/>
                          <a:cs typeface="Calibri" pitchFamily="34" charset="0"/>
                        </a:rPr>
                        <a:t>Kapalı ortamlarda çalışma</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0" i="1" kern="1200" dirty="0" smtClean="0">
                          <a:solidFill>
                            <a:schemeClr val="tx1"/>
                          </a:solidFill>
                          <a:effectLst/>
                          <a:latin typeface="Calibri" pitchFamily="34" charset="0"/>
                          <a:ea typeface="Times New Roman"/>
                          <a:cs typeface="Calibri" pitchFamily="34" charset="0"/>
                        </a:rPr>
                        <a:t>Zehirli gazlardan etkilenme</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2838">
                <a:tc>
                  <a:txBody>
                    <a:bodyPr/>
                    <a:lstStyle/>
                    <a:p>
                      <a:pPr algn="ctr">
                        <a:spcAft>
                          <a:spcPts val="0"/>
                        </a:spcAft>
                      </a:pPr>
                      <a:r>
                        <a:rPr lang="tr-TR" sz="1600" b="0" i="1" dirty="0" smtClean="0">
                          <a:effectLst/>
                          <a:latin typeface="Calibri" pitchFamily="34" charset="0"/>
                          <a:ea typeface="Times New Roman"/>
                          <a:cs typeface="Calibri" pitchFamily="34" charset="0"/>
                        </a:rPr>
                        <a:t>23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1" i="1" kern="1200" dirty="0" smtClean="0">
                          <a:solidFill>
                            <a:schemeClr val="tx1"/>
                          </a:solidFill>
                          <a:effectLst/>
                          <a:latin typeface="Calibri" pitchFamily="34" charset="0"/>
                          <a:ea typeface="Times New Roman"/>
                          <a:cs typeface="Calibri" pitchFamily="34" charset="0"/>
                        </a:rPr>
                        <a:t>Titreşim</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c>
                  <a:txBody>
                    <a:bodyPr/>
                    <a:lstStyle/>
                    <a:p>
                      <a:r>
                        <a:rPr lang="tr-TR" sz="1600" b="0" i="1" kern="1200" dirty="0" smtClean="0">
                          <a:solidFill>
                            <a:schemeClr val="tx1"/>
                          </a:solidFill>
                          <a:effectLst/>
                          <a:latin typeface="Calibri" pitchFamily="34" charset="0"/>
                          <a:ea typeface="Times New Roman"/>
                          <a:cs typeface="Calibri" pitchFamily="34" charset="0"/>
                        </a:rPr>
                        <a:t>Beyaz el </a:t>
                      </a:r>
                      <a:endParaRPr lang="tr-TR" sz="1600" b="0"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A"/>
                    </a:solidFill>
                  </a:tcPr>
                </a:tc>
              </a:tr>
            </a:tbl>
          </a:graphicData>
        </a:graphic>
      </p:graphicFrame>
      <p:sp>
        <p:nvSpPr>
          <p:cNvPr id="4" name="Akış Çizelgesi: Belge 3"/>
          <p:cNvSpPr/>
          <p:nvPr/>
        </p:nvSpPr>
        <p:spPr>
          <a:xfrm>
            <a:off x="0" y="6543674"/>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37808755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t>
            </a: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EĞERLENDİRMESİ</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Kanunu&amp;RD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lgn="ctr">
              <a:spcBef>
                <a:spcPts val="600"/>
              </a:spcBef>
              <a:spcAft>
                <a:spcPts val="0"/>
              </a:spcAft>
              <a:buClr>
                <a:srgbClr val="292929"/>
              </a:buClr>
              <a:defRPr/>
            </a:pPr>
            <a:endParaRPr lang="tr-TR" sz="1000" b="1" i="1" dirty="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var olan ya da dışarıdan gelebilecek </a:t>
            </a:r>
            <a:r>
              <a:rPr lang="tr-TR" sz="2000" b="1" i="1" dirty="0">
                <a:solidFill>
                  <a:srgbClr val="C00000"/>
                </a:solidFill>
                <a:latin typeface="Calibri" pitchFamily="34" charset="0"/>
                <a:cs typeface="Calibri" pitchFamily="34" charset="0"/>
              </a:rPr>
              <a:t>tehlikelerin belirlenmesi</a:t>
            </a:r>
            <a:r>
              <a:rPr lang="tr-TR" sz="2000" b="1" i="1" dirty="0">
                <a:solidFill>
                  <a:srgbClr val="000000"/>
                </a:solidFill>
                <a:latin typeface="Calibri" pitchFamily="34" charset="0"/>
                <a:cs typeface="Calibri" pitchFamily="34" charset="0"/>
              </a:rPr>
              <a:t>, bu tehlikelerin </a:t>
            </a:r>
            <a:r>
              <a:rPr lang="tr-TR" sz="2000" b="1" i="1" dirty="0">
                <a:latin typeface="Calibri" pitchFamily="34" charset="0"/>
                <a:cs typeface="Calibri" pitchFamily="34" charset="0"/>
              </a:rPr>
              <a:t>riske </a:t>
            </a:r>
            <a:r>
              <a:rPr lang="tr-TR" sz="2000" b="1" i="1" dirty="0">
                <a:solidFill>
                  <a:srgbClr val="000000"/>
                </a:solidFill>
                <a:latin typeface="Calibri" pitchFamily="34" charset="0"/>
                <a:cs typeface="Calibri" pitchFamily="34" charset="0"/>
              </a:rPr>
              <a:t>dönüşmesine yol açan faktörler ile tehlikelerden kaynaklanan </a:t>
            </a:r>
            <a:r>
              <a:rPr lang="tr-TR" sz="2000" b="1" i="1" dirty="0">
                <a:solidFill>
                  <a:srgbClr val="C00000"/>
                </a:solidFill>
                <a:latin typeface="Calibri" pitchFamily="34" charset="0"/>
                <a:cs typeface="Calibri" pitchFamily="34" charset="0"/>
              </a:rPr>
              <a:t>risklerin analiz </a:t>
            </a:r>
            <a:r>
              <a:rPr lang="tr-TR" sz="2000" b="1" i="1" dirty="0">
                <a:solidFill>
                  <a:srgbClr val="000000"/>
                </a:solidFill>
                <a:latin typeface="Calibri" pitchFamily="34" charset="0"/>
                <a:cs typeface="Calibri" pitchFamily="34" charset="0"/>
              </a:rPr>
              <a:t>edilerek derecelendirilmesi ve </a:t>
            </a:r>
            <a:r>
              <a:rPr lang="tr-TR" sz="2000" b="1" i="1" dirty="0">
                <a:solidFill>
                  <a:srgbClr val="C00000"/>
                </a:solidFill>
                <a:latin typeface="Calibri" pitchFamily="34" charset="0"/>
                <a:cs typeface="Calibri" pitchFamily="34" charset="0"/>
              </a:rPr>
              <a:t>kontrol tedbirlerinin </a:t>
            </a:r>
            <a:r>
              <a:rPr lang="tr-TR" sz="2000" b="1" i="1" dirty="0">
                <a:solidFill>
                  <a:srgbClr val="000000"/>
                </a:solidFill>
                <a:latin typeface="Calibri" pitchFamily="34" charset="0"/>
                <a:cs typeface="Calibri" pitchFamily="34" charset="0"/>
              </a:rPr>
              <a:t>kararlaştırılması amacıyla yapılması gerekli </a:t>
            </a:r>
            <a:r>
              <a:rPr lang="tr-TR" sz="2000" b="1" i="1" dirty="0" smtClean="0">
                <a:solidFill>
                  <a:srgbClr val="000000"/>
                </a:solidFill>
                <a:latin typeface="Calibri" pitchFamily="34" charset="0"/>
                <a:cs typeface="Calibri" pitchFamily="34" charset="0"/>
              </a:rPr>
              <a:t>çalışmalardır.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2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56356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a:t>
            </a: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EĞERLENDİRMESİ</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Kanunu&amp;RD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lgn="ctr">
              <a:spcBef>
                <a:spcPts val="600"/>
              </a:spcBef>
              <a:spcAft>
                <a:spcPts val="0"/>
              </a:spcAft>
              <a:buClr>
                <a:srgbClr val="292929"/>
              </a:buClr>
              <a:defRPr/>
            </a:pPr>
            <a:endParaRPr lang="tr-TR" sz="1000" b="1" i="1" dirty="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a:solidFill>
                  <a:srgbClr val="000000"/>
                </a:solidFill>
                <a:latin typeface="Calibri" pitchFamily="34" charset="0"/>
                <a:cs typeface="Calibri" pitchFamily="34" charset="0"/>
              </a:rPr>
              <a:t>"Risk değerlendirmesi; tüm işyerleri için </a:t>
            </a:r>
            <a:r>
              <a:rPr lang="tr-TR" sz="2000" b="1" i="1" dirty="0">
                <a:solidFill>
                  <a:srgbClr val="C00000"/>
                </a:solidFill>
                <a:latin typeface="Calibri" pitchFamily="34" charset="0"/>
                <a:cs typeface="Calibri" pitchFamily="34" charset="0"/>
              </a:rPr>
              <a:t>tasarım veya kuruluş aşamasından </a:t>
            </a:r>
            <a:r>
              <a:rPr lang="tr-TR" sz="2000" b="1" i="1" dirty="0">
                <a:solidFill>
                  <a:srgbClr val="000000"/>
                </a:solidFill>
                <a:latin typeface="Calibri" pitchFamily="34" charset="0"/>
                <a:cs typeface="Calibri" pitchFamily="34" charset="0"/>
              </a:rPr>
              <a:t>başlamak üzere </a:t>
            </a:r>
            <a:r>
              <a:rPr lang="tr-TR" sz="2000" b="1" i="1" dirty="0">
                <a:solidFill>
                  <a:srgbClr val="6B9B1A"/>
                </a:solidFill>
                <a:latin typeface="Calibri" pitchFamily="34" charset="0"/>
                <a:cs typeface="Calibri" pitchFamily="34" charset="0"/>
              </a:rPr>
              <a:t>tehlikeleri </a:t>
            </a:r>
            <a:r>
              <a:rPr lang="tr-TR" sz="2000" b="1" i="1" dirty="0">
                <a:solidFill>
                  <a:srgbClr val="000000"/>
                </a:solidFill>
                <a:latin typeface="Calibri" pitchFamily="34" charset="0"/>
                <a:cs typeface="Calibri" pitchFamily="34" charset="0"/>
              </a:rPr>
              <a:t>tanımlama, </a:t>
            </a:r>
            <a:r>
              <a:rPr lang="tr-TR" sz="2000" b="1" i="1" dirty="0">
                <a:solidFill>
                  <a:srgbClr val="6B9B1A"/>
                </a:solidFill>
                <a:latin typeface="Calibri" pitchFamily="34" charset="0"/>
                <a:cs typeface="Calibri" pitchFamily="34" charset="0"/>
              </a:rPr>
              <a:t>riskleri</a:t>
            </a:r>
            <a:r>
              <a:rPr lang="tr-TR" sz="2000" b="1" i="1" dirty="0">
                <a:solidFill>
                  <a:srgbClr val="000000"/>
                </a:solidFill>
                <a:latin typeface="Calibri" pitchFamily="34" charset="0"/>
                <a:cs typeface="Calibri" pitchFamily="34" charset="0"/>
              </a:rPr>
              <a:t> belirleme ve analiz etme, risk kontrol tedbirlerinin kararlaştırılması, dokümantasyon, yapılan çalışmaların güncellenmesi ve gerektiğinde yenileme aşamaları izlenerek gerçekleştirilir."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2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0931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Tehlikelerden kaynaklanan </a:t>
            </a:r>
            <a:r>
              <a:rPr lang="tr-TR" sz="2000" b="1" i="1" dirty="0">
                <a:solidFill>
                  <a:srgbClr val="000000"/>
                </a:solidFill>
                <a:latin typeface="Calibri" pitchFamily="34" charset="0"/>
                <a:cs typeface="Calibri" pitchFamily="34" charset="0"/>
              </a:rPr>
              <a:t>riskin büyüklüğünü tahmin</a:t>
            </a:r>
          </a:p>
          <a:p>
            <a:pPr algn="ctr">
              <a:spcAft>
                <a:spcPts val="0"/>
              </a:spcAft>
              <a:buClr>
                <a:srgbClr val="292929"/>
              </a:buClr>
              <a:defRPr/>
            </a:pPr>
            <a:r>
              <a:rPr lang="tr-TR" sz="2000" b="1" i="1" dirty="0">
                <a:solidFill>
                  <a:srgbClr val="000000"/>
                </a:solidFill>
                <a:latin typeface="Calibri" pitchFamily="34" charset="0"/>
                <a:cs typeface="Calibri" pitchFamily="34" charset="0"/>
              </a:rPr>
              <a:t>etmek ve </a:t>
            </a:r>
            <a:r>
              <a:rPr lang="tr-TR" sz="2000" b="1" i="1" dirty="0">
                <a:solidFill>
                  <a:srgbClr val="6B9B1A"/>
                </a:solidFill>
                <a:latin typeface="Calibri" pitchFamily="34" charset="0"/>
                <a:cs typeface="Calibri" pitchFamily="34" charset="0"/>
              </a:rPr>
              <a:t>mevcut kontrollerin </a:t>
            </a:r>
            <a:r>
              <a:rPr lang="tr-TR" sz="2000" b="1" i="1" dirty="0" smtClean="0">
                <a:solidFill>
                  <a:srgbClr val="6B9B1A"/>
                </a:solidFill>
                <a:latin typeface="Calibri" pitchFamily="34" charset="0"/>
                <a:cs typeface="Calibri" pitchFamily="34" charset="0"/>
              </a:rPr>
              <a:t>yeterliliğini dikkate </a:t>
            </a:r>
            <a:r>
              <a:rPr lang="tr-TR" sz="2000" b="1" i="1" dirty="0">
                <a:solidFill>
                  <a:srgbClr val="6B9B1A"/>
                </a:solidFill>
                <a:latin typeface="Calibri" pitchFamily="34" charset="0"/>
                <a:cs typeface="Calibri" pitchFamily="34" charset="0"/>
              </a:rPr>
              <a:t>alarak </a:t>
            </a:r>
            <a:r>
              <a:rPr lang="tr-TR" sz="2000" b="1" i="1" dirty="0">
                <a:solidFill>
                  <a:srgbClr val="C00000"/>
                </a:solidFill>
                <a:latin typeface="Calibri" pitchFamily="34" charset="0"/>
                <a:cs typeface="Calibri" pitchFamily="34" charset="0"/>
              </a:rPr>
              <a:t>riskin </a:t>
            </a:r>
            <a:r>
              <a:rPr lang="tr-TR" sz="2000" b="1" i="1" dirty="0" smtClean="0">
                <a:solidFill>
                  <a:srgbClr val="C00000"/>
                </a:solidFill>
                <a:latin typeface="Calibri" pitchFamily="34" charset="0"/>
                <a:cs typeface="Calibri" pitchFamily="34" charset="0"/>
              </a:rPr>
              <a:t>kabul edilebilir olup olmadığına </a:t>
            </a:r>
            <a:r>
              <a:rPr lang="tr-TR" sz="2000" b="1" i="1" dirty="0">
                <a:solidFill>
                  <a:srgbClr val="000000"/>
                </a:solidFill>
                <a:latin typeface="Calibri" pitchFamily="34" charset="0"/>
                <a:cs typeface="Calibri" pitchFamily="34" charset="0"/>
              </a:rPr>
              <a:t>karar vermek için </a:t>
            </a:r>
            <a:r>
              <a:rPr lang="tr-TR" sz="2000" b="1" i="1" dirty="0" smtClean="0">
                <a:solidFill>
                  <a:srgbClr val="000000"/>
                </a:solidFill>
                <a:latin typeface="Calibri" pitchFamily="34" charset="0"/>
                <a:cs typeface="Calibri" pitchFamily="34" charset="0"/>
              </a:rPr>
              <a:t>kullanılan bir süreçtir.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Oval 17"/>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3</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90409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 YÖNETİM SİSTEMİ (OHSAS)</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grpSp>
        <p:nvGrpSpPr>
          <p:cNvPr id="32" name="Grup 31"/>
          <p:cNvGrpSpPr/>
          <p:nvPr/>
        </p:nvGrpSpPr>
        <p:grpSpPr>
          <a:xfrm>
            <a:off x="248754" y="990740"/>
            <a:ext cx="8475038" cy="612000"/>
            <a:chOff x="345112" y="1447959"/>
            <a:chExt cx="8475038" cy="612000"/>
          </a:xfrm>
        </p:grpSpPr>
        <p:sp>
          <p:nvSpPr>
            <p:cNvPr id="33" name="Rectangle 11"/>
            <p:cNvSpPr>
              <a:spLocks noChangeArrowheads="1"/>
            </p:cNvSpPr>
            <p:nvPr/>
          </p:nvSpPr>
          <p:spPr bwMode="gray">
            <a:xfrm>
              <a:off x="957404" y="1554539"/>
              <a:ext cx="7862746"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SÜREKLİ İYİLEŞTİRME</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34" name="Group 9"/>
            <p:cNvGrpSpPr>
              <a:grpSpLocks noChangeAspect="1"/>
            </p:cNvGrpSpPr>
            <p:nvPr/>
          </p:nvGrpSpPr>
          <p:grpSpPr bwMode="auto">
            <a:xfrm>
              <a:off x="345112" y="1447959"/>
              <a:ext cx="612000" cy="612000"/>
              <a:chOff x="1710" y="1035"/>
              <a:chExt cx="2316" cy="2316"/>
            </a:xfrm>
          </p:grpSpPr>
          <p:grpSp>
            <p:nvGrpSpPr>
              <p:cNvPr id="35" name="Group 10"/>
              <p:cNvGrpSpPr>
                <a:grpSpLocks/>
              </p:cNvGrpSpPr>
              <p:nvPr/>
            </p:nvGrpSpPr>
            <p:grpSpPr bwMode="auto">
              <a:xfrm rot="3600000">
                <a:off x="1710" y="1035"/>
                <a:ext cx="2316" cy="2316"/>
                <a:chOff x="1710" y="1035"/>
                <a:chExt cx="2316" cy="2316"/>
              </a:xfrm>
            </p:grpSpPr>
            <p:sp>
              <p:nvSpPr>
                <p:cNvPr id="40"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41"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42"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6" name="Group 14"/>
              <p:cNvGrpSpPr>
                <a:grpSpLocks/>
              </p:cNvGrpSpPr>
              <p:nvPr/>
            </p:nvGrpSpPr>
            <p:grpSpPr bwMode="auto">
              <a:xfrm rot="7200000">
                <a:off x="2059" y="1386"/>
                <a:ext cx="1616" cy="1614"/>
                <a:chOff x="2060" y="1387"/>
                <a:chExt cx="1616" cy="1614"/>
              </a:xfrm>
            </p:grpSpPr>
            <p:sp>
              <p:nvSpPr>
                <p:cNvPr id="37"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8"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9"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3" name="Rectangle 3"/>
          <p:cNvSpPr>
            <a:spLocks noChangeArrowheads="1"/>
          </p:cNvSpPr>
          <p:nvPr/>
        </p:nvSpPr>
        <p:spPr bwMode="auto">
          <a:xfrm>
            <a:off x="563563" y="6000322"/>
            <a:ext cx="5416550" cy="610028"/>
          </a:xfrm>
          <a:prstGeom prst="rect">
            <a:avLst/>
          </a:prstGeom>
          <a:solidFill>
            <a:srgbClr val="E5FFBF"/>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smtClean="0">
                <a:solidFill>
                  <a:srgbClr val="000000"/>
                </a:solidFill>
                <a:latin typeface="Calibri" pitchFamily="34" charset="0"/>
                <a:cs typeface="Calibri" pitchFamily="34" charset="0"/>
              </a:rPr>
              <a:t>UYGULAMA – ÖLÇME</a:t>
            </a:r>
            <a:r>
              <a:rPr lang="tr-TR" sz="1600" b="1" dirty="0" smtClean="0">
                <a:solidFill>
                  <a:srgbClr val="000000"/>
                </a:solidFill>
                <a:latin typeface="Calibri" pitchFamily="34" charset="0"/>
                <a:cs typeface="Calibri" pitchFamily="34" charset="0"/>
              </a:rPr>
              <a:t> (VE DEĞERLENDİRME)</a:t>
            </a:r>
            <a:r>
              <a:rPr lang="en-US" sz="1600" b="1" dirty="0" smtClean="0">
                <a:solidFill>
                  <a:srgbClr val="000000"/>
                </a:solidFill>
                <a:latin typeface="Calibri" pitchFamily="34" charset="0"/>
                <a:cs typeface="Calibri" pitchFamily="34" charset="0"/>
              </a:rPr>
              <a:t> – İZLEME</a:t>
            </a:r>
          </a:p>
        </p:txBody>
      </p:sp>
      <p:sp>
        <p:nvSpPr>
          <p:cNvPr id="44" name="AutoShape 4"/>
          <p:cNvSpPr>
            <a:spLocks noChangeArrowheads="1"/>
          </p:cNvSpPr>
          <p:nvPr/>
        </p:nvSpPr>
        <p:spPr bwMode="auto">
          <a:xfrm>
            <a:off x="2451580" y="1509848"/>
            <a:ext cx="1830387" cy="1219200"/>
          </a:xfrm>
          <a:prstGeom prst="triangle">
            <a:avLst>
              <a:gd name="adj" fmla="val 50000"/>
            </a:avLst>
          </a:prstGeom>
          <a:solidFill>
            <a:schemeClr val="accent1">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2000" b="1" dirty="0" smtClean="0">
                <a:solidFill>
                  <a:srgbClr val="FFFFFF"/>
                </a:solidFill>
                <a:latin typeface="Calibri" pitchFamily="34" charset="0"/>
                <a:cs typeface="Calibri" pitchFamily="34" charset="0"/>
              </a:rPr>
              <a:t>İSG</a:t>
            </a:r>
          </a:p>
          <a:p>
            <a:pPr algn="ctr" eaLnBrk="0" hangingPunct="0"/>
            <a:r>
              <a:rPr lang="en-US" sz="2000" b="1" dirty="0" smtClean="0">
                <a:solidFill>
                  <a:srgbClr val="FFFFFF"/>
                </a:solidFill>
                <a:latin typeface="Calibri" pitchFamily="34" charset="0"/>
                <a:cs typeface="Calibri" pitchFamily="34" charset="0"/>
              </a:rPr>
              <a:t>POLİTİKASI</a:t>
            </a:r>
          </a:p>
        </p:txBody>
      </p:sp>
      <p:sp>
        <p:nvSpPr>
          <p:cNvPr id="46" name="AutoShape 5"/>
          <p:cNvSpPr>
            <a:spLocks noChangeArrowheads="1"/>
          </p:cNvSpPr>
          <p:nvPr/>
        </p:nvSpPr>
        <p:spPr bwMode="auto">
          <a:xfrm flipV="1">
            <a:off x="1477963" y="2806994"/>
            <a:ext cx="3798887" cy="10597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5">
              <a:lumMod val="75000"/>
            </a:schemeClr>
          </a:solidFill>
          <a:ln w="9525">
            <a:solidFill>
              <a:schemeClr val="tx1"/>
            </a:solidFill>
            <a:miter lim="800000"/>
            <a:headEnd/>
            <a:tailEnd/>
          </a:ln>
          <a:effectLst>
            <a:outerShdw dist="107763" dir="2700000" algn="ctr" rotWithShape="0">
              <a:schemeClr val="bg2"/>
            </a:outerShdw>
          </a:effectLst>
        </p:spPr>
        <p:txBody>
          <a:bodyPr rot="10800000" wrap="none" anchor="ctr"/>
          <a:lstStyle/>
          <a:p>
            <a:pPr algn="ctr" eaLnBrk="0" hangingPunct="0"/>
            <a:endParaRPr lang="tr-TR" sz="1600" dirty="0" smtClean="0">
              <a:solidFill>
                <a:srgbClr val="FFFFFF"/>
              </a:solidFill>
              <a:latin typeface="Calibri" pitchFamily="34" charset="0"/>
              <a:cs typeface="Calibri" pitchFamily="34" charset="0"/>
            </a:endParaRPr>
          </a:p>
        </p:txBody>
      </p:sp>
      <p:sp>
        <p:nvSpPr>
          <p:cNvPr id="47" name="Text Box 6"/>
          <p:cNvSpPr txBox="1">
            <a:spLocks noChangeArrowheads="1"/>
          </p:cNvSpPr>
          <p:nvPr/>
        </p:nvSpPr>
        <p:spPr bwMode="auto">
          <a:xfrm>
            <a:off x="1945758" y="3022172"/>
            <a:ext cx="27857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tr-TR" b="1" dirty="0" smtClean="0">
                <a:solidFill>
                  <a:srgbClr val="000000"/>
                </a:solidFill>
                <a:latin typeface="Calibri" pitchFamily="34" charset="0"/>
                <a:cs typeface="Calibri" pitchFamily="34" charset="0"/>
              </a:rPr>
              <a:t>RİSK DEĞERLENDİRME</a:t>
            </a:r>
            <a:endParaRPr lang="en-US" b="1" dirty="0" smtClean="0">
              <a:solidFill>
                <a:srgbClr val="000000"/>
              </a:solidFill>
              <a:latin typeface="Calibri" pitchFamily="34" charset="0"/>
              <a:cs typeface="Calibri" pitchFamily="34" charset="0"/>
            </a:endParaRPr>
          </a:p>
          <a:p>
            <a:pPr algn="ctr" eaLnBrk="0" hangingPunct="0"/>
            <a:r>
              <a:rPr lang="tr-TR" sz="1000" dirty="0" smtClean="0">
                <a:solidFill>
                  <a:srgbClr val="000000"/>
                </a:solidFill>
                <a:latin typeface="Calibri" pitchFamily="34" charset="0"/>
                <a:cs typeface="Calibri" pitchFamily="34" charset="0"/>
              </a:rPr>
              <a:t>(</a:t>
            </a:r>
            <a:r>
              <a:rPr lang="en-US" sz="1000" dirty="0" smtClean="0">
                <a:solidFill>
                  <a:srgbClr val="000000"/>
                </a:solidFill>
                <a:latin typeface="Calibri" pitchFamily="34" charset="0"/>
                <a:cs typeface="Calibri" pitchFamily="34" charset="0"/>
              </a:rPr>
              <a:t>ÖNEMLİ RİSKLER</a:t>
            </a:r>
            <a:r>
              <a:rPr lang="tr-TR" sz="1000" dirty="0" smtClean="0">
                <a:solidFill>
                  <a:srgbClr val="000000"/>
                </a:solidFill>
                <a:latin typeface="Calibri" pitchFamily="34" charset="0"/>
                <a:cs typeface="Calibri" pitchFamily="34" charset="0"/>
              </a:rPr>
              <a:t>, </a:t>
            </a:r>
            <a:r>
              <a:rPr lang="en-US" sz="1000" dirty="0" smtClean="0">
                <a:solidFill>
                  <a:srgbClr val="000000"/>
                </a:solidFill>
                <a:latin typeface="Calibri" pitchFamily="34" charset="0"/>
                <a:cs typeface="Calibri" pitchFamily="34" charset="0"/>
              </a:rPr>
              <a:t>AMAÇ VE HEDEFLER</a:t>
            </a:r>
            <a:r>
              <a:rPr lang="tr-TR" sz="1000" dirty="0" smtClean="0">
                <a:solidFill>
                  <a:srgbClr val="000000"/>
                </a:solidFill>
                <a:latin typeface="Calibri" pitchFamily="34" charset="0"/>
                <a:cs typeface="Calibri" pitchFamily="34" charset="0"/>
              </a:rPr>
              <a:t>)</a:t>
            </a:r>
            <a:endParaRPr lang="en-US" sz="1000" dirty="0" smtClean="0">
              <a:solidFill>
                <a:srgbClr val="000000"/>
              </a:solidFill>
              <a:latin typeface="Calibri" pitchFamily="34" charset="0"/>
              <a:cs typeface="Calibri" pitchFamily="34" charset="0"/>
            </a:endParaRPr>
          </a:p>
        </p:txBody>
      </p:sp>
      <p:sp>
        <p:nvSpPr>
          <p:cNvPr id="48" name="AutoShape 7"/>
          <p:cNvSpPr>
            <a:spLocks noChangeArrowheads="1"/>
          </p:cNvSpPr>
          <p:nvPr/>
        </p:nvSpPr>
        <p:spPr bwMode="auto">
          <a:xfrm>
            <a:off x="1125538" y="3942922"/>
            <a:ext cx="4151312" cy="838200"/>
          </a:xfrm>
          <a:prstGeom prst="flowChartMultidocument">
            <a:avLst/>
          </a:prstGeom>
          <a:solidFill>
            <a:srgbClr val="C0FF63"/>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dirty="0" smtClean="0">
                <a:solidFill>
                  <a:srgbClr val="000000"/>
                </a:solidFill>
                <a:latin typeface="Calibri" pitchFamily="34" charset="0"/>
                <a:cs typeface="Calibri" pitchFamily="34" charset="0"/>
              </a:rPr>
              <a:t>İSG PROGRAMLARI</a:t>
            </a:r>
          </a:p>
        </p:txBody>
      </p:sp>
      <p:sp>
        <p:nvSpPr>
          <p:cNvPr id="49" name="AutoShape 8"/>
          <p:cNvSpPr>
            <a:spLocks noChangeArrowheads="1"/>
          </p:cNvSpPr>
          <p:nvPr/>
        </p:nvSpPr>
        <p:spPr bwMode="auto">
          <a:xfrm>
            <a:off x="422275"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Plan</a:t>
            </a:r>
          </a:p>
        </p:txBody>
      </p:sp>
      <p:sp>
        <p:nvSpPr>
          <p:cNvPr id="50" name="AutoShape 9"/>
          <p:cNvSpPr>
            <a:spLocks noChangeArrowheads="1"/>
          </p:cNvSpPr>
          <p:nvPr/>
        </p:nvSpPr>
        <p:spPr bwMode="auto">
          <a:xfrm>
            <a:off x="1828800"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Prosedür</a:t>
            </a:r>
          </a:p>
        </p:txBody>
      </p:sp>
      <p:sp>
        <p:nvSpPr>
          <p:cNvPr id="51" name="AutoShape 10"/>
          <p:cNvSpPr>
            <a:spLocks noChangeArrowheads="1"/>
          </p:cNvSpPr>
          <p:nvPr/>
        </p:nvSpPr>
        <p:spPr bwMode="auto">
          <a:xfrm>
            <a:off x="3236913"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Talimat</a:t>
            </a:r>
          </a:p>
        </p:txBody>
      </p:sp>
      <p:sp>
        <p:nvSpPr>
          <p:cNvPr id="56" name="AutoShape 11"/>
          <p:cNvSpPr>
            <a:spLocks noChangeArrowheads="1"/>
          </p:cNvSpPr>
          <p:nvPr/>
        </p:nvSpPr>
        <p:spPr bwMode="auto">
          <a:xfrm>
            <a:off x="4643438" y="4857322"/>
            <a:ext cx="1336675" cy="990600"/>
          </a:xfrm>
          <a:prstGeom prst="flowChartMultidocument">
            <a:avLst/>
          </a:prstGeom>
          <a:solidFill>
            <a:srgbClr val="D6FF99"/>
          </a:solidFill>
          <a:ln w="9525">
            <a:solidFill>
              <a:schemeClr val="tx1"/>
            </a:solidFill>
            <a:miter lim="800000"/>
            <a:headEnd/>
            <a:tailEnd/>
          </a:ln>
          <a:effectLst>
            <a:outerShdw dist="107763" dir="2700000" algn="ctr" rotWithShape="0">
              <a:schemeClr val="bg2"/>
            </a:outerShdw>
          </a:effectLst>
        </p:spPr>
        <p:txBody>
          <a:bodyPr wrap="none" anchor="ctr"/>
          <a:lstStyle/>
          <a:p>
            <a:pPr algn="ctr" eaLnBrk="0" hangingPunct="0"/>
            <a:r>
              <a:rPr lang="en-US" sz="1600" b="1" smtClean="0">
                <a:solidFill>
                  <a:srgbClr val="000000"/>
                </a:solidFill>
                <a:latin typeface="Calibri" pitchFamily="34" charset="0"/>
                <a:cs typeface="Calibri" pitchFamily="34" charset="0"/>
              </a:rPr>
              <a:t>Harici</a:t>
            </a:r>
          </a:p>
          <a:p>
            <a:pPr algn="ctr" eaLnBrk="0" hangingPunct="0"/>
            <a:r>
              <a:rPr lang="en-US" sz="1600" b="1" smtClean="0">
                <a:solidFill>
                  <a:srgbClr val="000000"/>
                </a:solidFill>
                <a:latin typeface="Calibri" pitchFamily="34" charset="0"/>
                <a:cs typeface="Calibri" pitchFamily="34" charset="0"/>
              </a:rPr>
              <a:t>Doküman</a:t>
            </a:r>
          </a:p>
        </p:txBody>
      </p:sp>
      <p:sp>
        <p:nvSpPr>
          <p:cNvPr id="57" name="AutoShape 12"/>
          <p:cNvSpPr>
            <a:spLocks noChangeArrowheads="1"/>
          </p:cNvSpPr>
          <p:nvPr/>
        </p:nvSpPr>
        <p:spPr bwMode="auto">
          <a:xfrm>
            <a:off x="6754813" y="2647522"/>
            <a:ext cx="2054704" cy="1295400"/>
          </a:xfrm>
          <a:prstGeom prst="horizontalScroll">
            <a:avLst>
              <a:gd name="adj" fmla="val 125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tr-TR" sz="1600" b="1" dirty="0" smtClean="0">
                <a:solidFill>
                  <a:srgbClr val="000000"/>
                </a:solidFill>
                <a:latin typeface="Calibri" pitchFamily="34" charset="0"/>
                <a:cs typeface="Calibri" pitchFamily="34" charset="0"/>
              </a:rPr>
              <a:t>(</a:t>
            </a:r>
            <a:r>
              <a:rPr lang="en-US" sz="1600" b="1" dirty="0" smtClean="0">
                <a:solidFill>
                  <a:srgbClr val="000000"/>
                </a:solidFill>
                <a:latin typeface="Calibri" pitchFamily="34" charset="0"/>
                <a:cs typeface="Calibri" pitchFamily="34" charset="0"/>
              </a:rPr>
              <a:t>YÖNETİMİN</a:t>
            </a:r>
            <a:r>
              <a:rPr lang="tr-TR" sz="1600" b="1" dirty="0" smtClean="0">
                <a:solidFill>
                  <a:srgbClr val="000000"/>
                </a:solidFill>
                <a:latin typeface="Calibri" pitchFamily="34" charset="0"/>
                <a:cs typeface="Calibri" pitchFamily="34" charset="0"/>
              </a:rPr>
              <a:t>)</a:t>
            </a:r>
            <a:endParaRPr lang="en-US" sz="1600" b="1" dirty="0" smtClean="0">
              <a:solidFill>
                <a:srgbClr val="000000"/>
              </a:solidFill>
              <a:latin typeface="Calibri" pitchFamily="34" charset="0"/>
              <a:cs typeface="Calibri" pitchFamily="34" charset="0"/>
            </a:endParaRPr>
          </a:p>
          <a:p>
            <a:pPr algn="ctr" eaLnBrk="0" hangingPunct="0"/>
            <a:r>
              <a:rPr lang="en-US" sz="1600" b="1" dirty="0" smtClean="0">
                <a:solidFill>
                  <a:srgbClr val="000000"/>
                </a:solidFill>
                <a:latin typeface="Calibri" pitchFamily="34" charset="0"/>
                <a:cs typeface="Calibri" pitchFamily="34" charset="0"/>
              </a:rPr>
              <a:t>GÖZDEN</a:t>
            </a:r>
            <a:r>
              <a:rPr lang="tr-TR" sz="1600" b="1" dirty="0" smtClean="0">
                <a:solidFill>
                  <a:srgbClr val="000000"/>
                </a:solidFill>
                <a:latin typeface="Calibri" pitchFamily="34" charset="0"/>
                <a:cs typeface="Calibri" pitchFamily="34" charset="0"/>
              </a:rPr>
              <a:t> </a:t>
            </a:r>
            <a:r>
              <a:rPr lang="en-US" sz="1600" b="1" dirty="0" smtClean="0">
                <a:solidFill>
                  <a:srgbClr val="000000"/>
                </a:solidFill>
                <a:latin typeface="Calibri" pitchFamily="34" charset="0"/>
                <a:cs typeface="Calibri" pitchFamily="34" charset="0"/>
              </a:rPr>
              <a:t>GEÇİRME</a:t>
            </a:r>
          </a:p>
        </p:txBody>
      </p:sp>
      <p:sp>
        <p:nvSpPr>
          <p:cNvPr id="58" name="AutoShape 13"/>
          <p:cNvSpPr>
            <a:spLocks noChangeArrowheads="1"/>
          </p:cNvSpPr>
          <p:nvPr/>
        </p:nvSpPr>
        <p:spPr bwMode="auto">
          <a:xfrm>
            <a:off x="6191250" y="3866721"/>
            <a:ext cx="2286000" cy="2857648"/>
          </a:xfrm>
          <a:custGeom>
            <a:avLst/>
            <a:gdLst>
              <a:gd name="G0" fmla="+- 8486 0 0"/>
              <a:gd name="G1" fmla="+- 17357 0 0"/>
              <a:gd name="G2" fmla="+- 5400 0 0"/>
              <a:gd name="G3" fmla="*/ 8486 1 2"/>
              <a:gd name="G4" fmla="+- G3 10800 0"/>
              <a:gd name="G5" fmla="+- 21600 8486 17357"/>
              <a:gd name="G6" fmla="+- 17357 5400 0"/>
              <a:gd name="G7" fmla="*/ G6 1 2"/>
              <a:gd name="G8" fmla="*/ 17357 2 1"/>
              <a:gd name="G9" fmla="+- G8 0 21600"/>
              <a:gd name="G10" fmla="*/ 21600 G0 G1"/>
              <a:gd name="G11" fmla="*/ 21600 G4 G1"/>
              <a:gd name="G12" fmla="*/ 21600 G5 G1"/>
              <a:gd name="G13" fmla="*/ 21600 G7 G1"/>
              <a:gd name="G14" fmla="*/ 17357 1 2"/>
              <a:gd name="G15" fmla="+- G5 0 G4"/>
              <a:gd name="G16" fmla="+- G0 0 G4"/>
              <a:gd name="G17" fmla="*/ G2 G15 G16"/>
              <a:gd name="T0" fmla="*/ 15043 w 21600"/>
              <a:gd name="T1" fmla="*/ 0 h 21600"/>
              <a:gd name="T2" fmla="*/ 8486 w 21600"/>
              <a:gd name="T3" fmla="*/ 5400 h 21600"/>
              <a:gd name="T4" fmla="*/ 0 w 21600"/>
              <a:gd name="T5" fmla="*/ 18720 h 21600"/>
              <a:gd name="T6" fmla="*/ 8679 w 21600"/>
              <a:gd name="T7" fmla="*/ 21600 h 21600"/>
              <a:gd name="T8" fmla="*/ 17357 w 21600"/>
              <a:gd name="T9" fmla="*/ 14161 h 21600"/>
              <a:gd name="T10" fmla="*/ 21600 w 21600"/>
              <a:gd name="T11" fmla="*/ 54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043" y="0"/>
                </a:moveTo>
                <a:lnTo>
                  <a:pt x="8486" y="5400"/>
                </a:lnTo>
                <a:lnTo>
                  <a:pt x="12729" y="5400"/>
                </a:lnTo>
                <a:lnTo>
                  <a:pt x="12729" y="15841"/>
                </a:lnTo>
                <a:lnTo>
                  <a:pt x="0" y="15841"/>
                </a:lnTo>
                <a:lnTo>
                  <a:pt x="0" y="21600"/>
                </a:lnTo>
                <a:lnTo>
                  <a:pt x="17357" y="21600"/>
                </a:lnTo>
                <a:lnTo>
                  <a:pt x="17357" y="5400"/>
                </a:lnTo>
                <a:lnTo>
                  <a:pt x="21600" y="5400"/>
                </a:lnTo>
                <a:close/>
              </a:path>
            </a:pathLst>
          </a:custGeom>
          <a:solidFill>
            <a:schemeClr val="bg1">
              <a:lumMod val="75000"/>
              <a:alpha val="68000"/>
            </a:schemeClr>
          </a:solidFill>
          <a:ln w="12700">
            <a:solidFill>
              <a:schemeClr val="bg1">
                <a:lumMod val="50000"/>
              </a:schemeClr>
            </a:solidFill>
            <a:miter lim="800000"/>
            <a:headEnd/>
            <a:tailEnd/>
          </a:ln>
          <a:effectLst/>
          <a:extLst/>
        </p:spPr>
        <p:txBody>
          <a:bodyPr wrap="none" anchor="ctr"/>
          <a:lstStyle/>
          <a:p>
            <a:pPr eaLnBrk="0" hangingPunct="0"/>
            <a:endParaRPr lang="tr-TR" sz="2400" smtClean="0">
              <a:ln>
                <a:solidFill>
                  <a:schemeClr val="bg1">
                    <a:lumMod val="75000"/>
                  </a:schemeClr>
                </a:solidFill>
              </a:ln>
              <a:solidFill>
                <a:schemeClr val="bg1">
                  <a:lumMod val="75000"/>
                </a:schemeClr>
              </a:solidFill>
              <a:latin typeface="Times New Roman" pitchFamily="18" charset="0"/>
            </a:endParaRPr>
          </a:p>
        </p:txBody>
      </p:sp>
      <p:sp>
        <p:nvSpPr>
          <p:cNvPr id="59" name="Line 14"/>
          <p:cNvSpPr>
            <a:spLocks noChangeShapeType="1"/>
          </p:cNvSpPr>
          <p:nvPr/>
        </p:nvSpPr>
        <p:spPr bwMode="auto">
          <a:xfrm flipH="1" flipV="1">
            <a:off x="3953908" y="1968810"/>
            <a:ext cx="2765977" cy="1053362"/>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smtClean="0">
              <a:solidFill>
                <a:srgbClr val="000000"/>
              </a:solidFill>
            </a:endParaRPr>
          </a:p>
        </p:txBody>
      </p:sp>
      <p:sp>
        <p:nvSpPr>
          <p:cNvPr id="60" name="Line 15"/>
          <p:cNvSpPr>
            <a:spLocks noChangeShapeType="1"/>
          </p:cNvSpPr>
          <p:nvPr/>
        </p:nvSpPr>
        <p:spPr bwMode="auto">
          <a:xfrm flipH="1" flipV="1">
            <a:off x="4807539" y="3172062"/>
            <a:ext cx="1912347" cy="762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61" name="Line 16"/>
          <p:cNvSpPr>
            <a:spLocks noChangeShapeType="1"/>
          </p:cNvSpPr>
          <p:nvPr/>
        </p:nvSpPr>
        <p:spPr bwMode="auto">
          <a:xfrm flipH="1">
            <a:off x="5383211" y="3604452"/>
            <a:ext cx="1336676" cy="73867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62" name="Line 17"/>
          <p:cNvSpPr>
            <a:spLocks noChangeShapeType="1"/>
          </p:cNvSpPr>
          <p:nvPr/>
        </p:nvSpPr>
        <p:spPr bwMode="auto">
          <a:xfrm flipH="1">
            <a:off x="6051549" y="4019122"/>
            <a:ext cx="720000" cy="720000"/>
          </a:xfrm>
          <a:prstGeom prst="line">
            <a:avLst/>
          </a:prstGeom>
          <a:ln>
            <a:headEnd/>
            <a:tailEnd type="triangle" w="med" len="med"/>
          </a:ln>
          <a:extLst/>
        </p:spPr>
        <p:style>
          <a:lnRef idx="3">
            <a:schemeClr val="dk1"/>
          </a:lnRef>
          <a:fillRef idx="0">
            <a:schemeClr val="dk1"/>
          </a:fillRef>
          <a:effectRef idx="2">
            <a:schemeClr val="dk1"/>
          </a:effectRef>
          <a:fontRef idx="minor">
            <a:schemeClr val="tx1"/>
          </a:fontRef>
        </p:style>
        <p:txBody>
          <a:bodyPr wrap="none" anchor="ctr"/>
          <a:lstStyle/>
          <a:p>
            <a:pPr eaLnBrk="0" hangingPunct="0"/>
            <a:endParaRPr lang="tr-TR" sz="2400">
              <a:solidFill>
                <a:srgbClr val="000000"/>
              </a:solidFill>
            </a:endParaRPr>
          </a:p>
        </p:txBody>
      </p:sp>
      <p:sp>
        <p:nvSpPr>
          <p:cNvPr id="2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5213515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KABUL EDİLEBİLİR RİSK SEVİYESİ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spcBef>
                <a:spcPts val="600"/>
              </a:spcBef>
              <a:spcAft>
                <a:spcPts val="0"/>
              </a:spcAft>
              <a:buClr>
                <a:srgbClr val="292929"/>
              </a:buClr>
              <a:defRPr/>
            </a:pPr>
            <a:endParaRPr lang="tr-TR" sz="1000" i="1" dirty="0" smtClean="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a:solidFill>
                  <a:srgbClr val="C00000"/>
                </a:solidFill>
                <a:latin typeface="Calibri" pitchFamily="34" charset="0"/>
                <a:cs typeface="Calibri" pitchFamily="34" charset="0"/>
              </a:rPr>
              <a:t>Kabul Edilebilir Risk Düzeyi - KERD </a:t>
            </a:r>
          </a:p>
          <a:p>
            <a:pPr marL="108000" lvl="1" algn="ctr">
              <a:spcBef>
                <a:spcPts val="600"/>
              </a:spcBef>
              <a:spcAft>
                <a:spcPts val="0"/>
              </a:spcAft>
              <a:buClr>
                <a:srgbClr val="292929"/>
              </a:buClr>
              <a:defRPr/>
            </a:pPr>
            <a:r>
              <a:rPr lang="tr-TR" sz="2000" b="1" i="1" dirty="0" smtClean="0">
                <a:solidFill>
                  <a:srgbClr val="000000"/>
                </a:solidFill>
                <a:latin typeface="Calibri" pitchFamily="34" charset="0"/>
                <a:cs typeface="Calibri" pitchFamily="34" charset="0"/>
              </a:rPr>
              <a:t>Kuruluşun </a:t>
            </a:r>
            <a:r>
              <a:rPr lang="tr-TR" sz="2000" b="1" i="1" dirty="0">
                <a:solidFill>
                  <a:srgbClr val="000000"/>
                </a:solidFill>
                <a:latin typeface="Calibri" pitchFamily="34" charset="0"/>
                <a:cs typeface="Calibri" pitchFamily="34" charset="0"/>
              </a:rPr>
              <a:t>yasal zorunluluklara ve kendi İSG politikasına </a:t>
            </a:r>
            <a:r>
              <a:rPr lang="tr-TR" sz="2000" b="1" i="1" dirty="0" smtClean="0">
                <a:solidFill>
                  <a:srgbClr val="000000"/>
                </a:solidFill>
                <a:latin typeface="Calibri" pitchFamily="34" charset="0"/>
                <a:cs typeface="Calibri" pitchFamily="34" charset="0"/>
              </a:rPr>
              <a:t>göre </a:t>
            </a:r>
            <a:r>
              <a:rPr lang="tr-TR" sz="2000" b="1" i="1" dirty="0">
                <a:solidFill>
                  <a:srgbClr val="000000"/>
                </a:solidFill>
                <a:latin typeface="Calibri" pitchFamily="34" charset="0"/>
                <a:cs typeface="Calibri" pitchFamily="34" charset="0"/>
              </a:rPr>
              <a:t>tahammül edebileceği düzeye indirilmiş risktir</a:t>
            </a:r>
            <a:r>
              <a:rPr lang="tr-TR" sz="2000" b="1" i="1" dirty="0" smtClean="0">
                <a:solidFill>
                  <a:srgbClr val="000000"/>
                </a:solidFill>
                <a:latin typeface="Calibri" pitchFamily="34" charset="0"/>
                <a:cs typeface="Calibri" pitchFamily="34" charset="0"/>
              </a:rPr>
              <a:t>.</a:t>
            </a:r>
            <a:endParaRPr lang="tr-TR" sz="2000" b="1" i="1" dirty="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graphicFrame>
        <p:nvGraphicFramePr>
          <p:cNvPr id="18" name="Tablo 17"/>
          <p:cNvGraphicFramePr>
            <a:graphicFrameLocks noGrp="1"/>
          </p:cNvGraphicFramePr>
          <p:nvPr>
            <p:extLst>
              <p:ext uri="{D42A27DB-BD31-4B8C-83A1-F6EECF244321}">
                <p14:modId xmlns:p14="http://schemas.microsoft.com/office/powerpoint/2010/main" val="1025379511"/>
              </p:ext>
            </p:extLst>
          </p:nvPr>
        </p:nvGraphicFramePr>
        <p:xfrm>
          <a:off x="5078796" y="4401008"/>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11-20</a:t>
                      </a:r>
                      <a:endParaRPr lang="tr-TR" dirty="0">
                        <a:solidFill>
                          <a:schemeClr val="tx1"/>
                        </a:solidFill>
                      </a:endParaRPr>
                    </a:p>
                  </a:txBody>
                  <a:tcPr>
                    <a:solidFill>
                      <a:srgbClr val="FFC000"/>
                    </a:solidFill>
                  </a:tcPr>
                </a:tc>
                <a:tc>
                  <a:txBody>
                    <a:bodyPr/>
                    <a:lstStyle/>
                    <a:p>
                      <a:r>
                        <a:rPr lang="tr-TR" b="0" dirty="0" smtClean="0">
                          <a:solidFill>
                            <a:schemeClr val="tx1"/>
                          </a:solidFill>
                          <a:latin typeface="Calibri" pitchFamily="34" charset="0"/>
                          <a:cs typeface="Calibri" pitchFamily="34" charset="0"/>
                        </a:rPr>
                        <a:t>Dikkate değer risk</a:t>
                      </a:r>
                      <a:r>
                        <a:rPr lang="tr-TR" dirty="0" smtClean="0">
                          <a:solidFill>
                            <a:schemeClr val="tx1"/>
                          </a:solidFill>
                          <a:latin typeface="Calibri" pitchFamily="34" charset="0"/>
                          <a:cs typeface="Calibri" pitchFamily="34" charset="0"/>
                        </a:rPr>
                        <a:t>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20" name="Tablo 19"/>
          <p:cNvGraphicFramePr>
            <a:graphicFrameLocks noGrp="1"/>
          </p:cNvGraphicFramePr>
          <p:nvPr>
            <p:extLst>
              <p:ext uri="{D42A27DB-BD31-4B8C-83A1-F6EECF244321}">
                <p14:modId xmlns:p14="http://schemas.microsoft.com/office/powerpoint/2010/main" val="649030301"/>
              </p:ext>
            </p:extLst>
          </p:nvPr>
        </p:nvGraphicFramePr>
        <p:xfrm>
          <a:off x="5073349" y="4008937"/>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solidFill>
                            <a:schemeClr val="tx1"/>
                          </a:solidFill>
                        </a:rPr>
                        <a:t>1-10</a:t>
                      </a:r>
                      <a:endParaRPr lang="tr-TR" dirty="0">
                        <a:solidFill>
                          <a:schemeClr val="tx1"/>
                        </a:solidFill>
                      </a:endParaRPr>
                    </a:p>
                  </a:txBody>
                  <a:tcPr>
                    <a:solidFill>
                      <a:srgbClr val="FFFF00"/>
                    </a:solidFill>
                  </a:tcPr>
                </a:tc>
                <a:tc>
                  <a:txBody>
                    <a:bodyPr/>
                    <a:lstStyle/>
                    <a:p>
                      <a:r>
                        <a:rPr lang="tr-TR" b="0" dirty="0" smtClean="0">
                          <a:solidFill>
                            <a:schemeClr val="tx1"/>
                          </a:solidFill>
                          <a:latin typeface="Calibri" pitchFamily="34" charset="0"/>
                          <a:cs typeface="Calibri" pitchFamily="34" charset="0"/>
                        </a:rPr>
                        <a:t>Kabul edilebilir risk </a:t>
                      </a:r>
                      <a:endParaRPr lang="tr-TR" b="0"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graphicFrame>
        <p:nvGraphicFramePr>
          <p:cNvPr id="21" name="Tablo 20"/>
          <p:cNvGraphicFramePr>
            <a:graphicFrameLocks noGrp="1"/>
          </p:cNvGraphicFramePr>
          <p:nvPr>
            <p:extLst>
              <p:ext uri="{D42A27DB-BD31-4B8C-83A1-F6EECF244321}">
                <p14:modId xmlns:p14="http://schemas.microsoft.com/office/powerpoint/2010/main" val="2482192743"/>
              </p:ext>
            </p:extLst>
          </p:nvPr>
        </p:nvGraphicFramePr>
        <p:xfrm>
          <a:off x="5079677" y="4794996"/>
          <a:ext cx="3097401" cy="370840"/>
        </p:xfrm>
        <a:graphic>
          <a:graphicData uri="http://schemas.openxmlformats.org/drawingml/2006/table">
            <a:tbl>
              <a:tblPr firstRow="1" bandRow="1">
                <a:effectLst>
                  <a:innerShdw blurRad="114300">
                    <a:prstClr val="black"/>
                  </a:innerShdw>
                </a:effectLst>
                <a:tableStyleId>{5C22544A-7EE6-4342-B048-85BDC9FD1C3A}</a:tableStyleId>
              </a:tblPr>
              <a:tblGrid>
                <a:gridCol w="944880"/>
                <a:gridCol w="2152521"/>
              </a:tblGrid>
              <a:tr h="370840">
                <a:tc>
                  <a:txBody>
                    <a:bodyPr/>
                    <a:lstStyle/>
                    <a:p>
                      <a:pPr algn="ctr"/>
                      <a:r>
                        <a:rPr lang="tr-TR" dirty="0" smtClean="0"/>
                        <a:t>21-25</a:t>
                      </a:r>
                      <a:endParaRPr lang="tr-TR" dirty="0"/>
                    </a:p>
                  </a:txBody>
                  <a:tcPr>
                    <a:solidFill>
                      <a:srgbClr val="FF0000"/>
                    </a:solidFill>
                  </a:tcPr>
                </a:tc>
                <a:tc>
                  <a:txBody>
                    <a:bodyPr/>
                    <a:lstStyle/>
                    <a:p>
                      <a:r>
                        <a:rPr lang="tr-TR" dirty="0" smtClean="0">
                          <a:solidFill>
                            <a:schemeClr val="tx1"/>
                          </a:solidFill>
                          <a:latin typeface="Calibri" pitchFamily="34" charset="0"/>
                          <a:cs typeface="Calibri" pitchFamily="34" charset="0"/>
                        </a:rPr>
                        <a:t>Kabul edilemez risk </a:t>
                      </a:r>
                      <a:endParaRPr lang="tr-TR" dirty="0">
                        <a:solidFill>
                          <a:schemeClr val="tx1"/>
                        </a:solidFill>
                        <a:latin typeface="Calibri" pitchFamily="34" charset="0"/>
                        <a:cs typeface="Calibri" pitchFamily="34" charset="0"/>
                      </a:endParaRPr>
                    </a:p>
                  </a:txBody>
                  <a:tcPr>
                    <a:solidFill>
                      <a:schemeClr val="bg1">
                        <a:lumMod val="85000"/>
                      </a:schemeClr>
                    </a:solidFill>
                  </a:tcPr>
                </a:tc>
              </a:tr>
            </a:tbl>
          </a:graphicData>
        </a:graphic>
      </p:graphicFrame>
      <p:sp>
        <p:nvSpPr>
          <p:cNvPr id="2" name="Yuvarlatılmış Dikdörtgen 1"/>
          <p:cNvSpPr/>
          <p:nvPr/>
        </p:nvSpPr>
        <p:spPr>
          <a:xfrm>
            <a:off x="3219450" y="3990975"/>
            <a:ext cx="1800225" cy="123825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latin typeface="Calibri" panose="020F0502020204030204" pitchFamily="34" charset="0"/>
              </a:rPr>
              <a:t>İSG</a:t>
            </a:r>
          </a:p>
          <a:p>
            <a:pPr algn="ctr"/>
            <a:r>
              <a:rPr lang="tr-TR" sz="2400" b="1" dirty="0" smtClean="0">
                <a:latin typeface="Calibri" panose="020F0502020204030204" pitchFamily="34" charset="0"/>
              </a:rPr>
              <a:t>POLİTİKASI</a:t>
            </a:r>
            <a:endParaRPr lang="tr-TR" sz="2400" b="1" dirty="0">
              <a:latin typeface="Calibri" panose="020F0502020204030204" pitchFamily="34" charset="0"/>
            </a:endParaRPr>
          </a:p>
        </p:txBody>
      </p:sp>
      <p:sp>
        <p:nvSpPr>
          <p:cNvPr id="22" name="Akış Çizelgesi: Belge 21"/>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4</a:t>
            </a:r>
            <a:endParaRPr lang="tr-TR" sz="2000" b="1" dirty="0">
              <a:latin typeface="Calibri" pitchFamily="34" charset="0"/>
            </a:endParaRPr>
          </a:p>
        </p:txBody>
      </p:sp>
      <p:sp>
        <p:nvSpPr>
          <p:cNvPr id="2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48214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r-F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KABUL EDİLEBİLİR RİSK SEVİYESİ</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 /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08000" lvl="1">
              <a:spcBef>
                <a:spcPts val="600"/>
              </a:spcBef>
              <a:spcAft>
                <a:spcPts val="0"/>
              </a:spcAft>
              <a:buClr>
                <a:srgbClr val="292929"/>
              </a:buClr>
              <a:defRPr/>
            </a:pPr>
            <a:endParaRPr lang="tr-TR" sz="1000" i="1" dirty="0" smtClean="0">
              <a:solidFill>
                <a:srgbClr val="000000"/>
              </a:solidFill>
              <a:latin typeface="Calibri" pitchFamily="34" charset="0"/>
              <a:cs typeface="Calibri" pitchFamily="34" charset="0"/>
            </a:endParaRPr>
          </a:p>
          <a:p>
            <a:pPr marL="108000" lvl="1" algn="ctr">
              <a:spcBef>
                <a:spcPts val="600"/>
              </a:spcBef>
              <a:spcAft>
                <a:spcPts val="0"/>
              </a:spcAft>
              <a:buClr>
                <a:srgbClr val="292929"/>
              </a:buClr>
              <a:defRPr/>
            </a:pPr>
            <a:r>
              <a:rPr lang="tr-TR" sz="2000" b="1" i="1" dirty="0">
                <a:solidFill>
                  <a:srgbClr val="C00000"/>
                </a:solidFill>
                <a:latin typeface="Calibri" pitchFamily="34" charset="0"/>
                <a:cs typeface="Calibri" pitchFamily="34" charset="0"/>
              </a:rPr>
              <a:t>Kabul Edilebilir Risk Düzeyi - KERD </a:t>
            </a:r>
          </a:p>
          <a:p>
            <a:pPr marL="108000" lvl="1" algn="ctr">
              <a:spcBef>
                <a:spcPts val="600"/>
              </a:spcBef>
              <a:spcAft>
                <a:spcPts val="0"/>
              </a:spcAft>
              <a:buClr>
                <a:srgbClr val="292929"/>
              </a:buClr>
              <a:defRPr/>
            </a:pPr>
            <a:r>
              <a:rPr lang="tr-TR" sz="2000" b="1" i="1" dirty="0" smtClean="0">
                <a:solidFill>
                  <a:srgbClr val="000000"/>
                </a:solidFill>
                <a:latin typeface="Calibri" pitchFamily="34" charset="0"/>
                <a:cs typeface="Calibri" pitchFamily="34" charset="0"/>
              </a:rPr>
              <a:t>Yasal </a:t>
            </a:r>
            <a:r>
              <a:rPr lang="tr-TR" sz="2000" b="1" i="1" dirty="0">
                <a:solidFill>
                  <a:srgbClr val="000000"/>
                </a:solidFill>
                <a:latin typeface="Calibri" pitchFamily="34" charset="0"/>
                <a:cs typeface="Calibri" pitchFamily="34" charset="0"/>
              </a:rPr>
              <a:t>yükümlülüklere ve işyerinin önleme politikasına uygun, kayıp veya yaralanma oluşturmayacak risk </a:t>
            </a:r>
            <a:r>
              <a:rPr lang="tr-TR" sz="2000" b="1" i="1" dirty="0" smtClean="0">
                <a:solidFill>
                  <a:srgbClr val="000000"/>
                </a:solidFill>
                <a:latin typeface="Calibri" pitchFamily="34" charset="0"/>
                <a:cs typeface="Calibri" pitchFamily="34" charset="0"/>
              </a:rPr>
              <a:t>seviyesidir.</a:t>
            </a:r>
          </a:p>
          <a:p>
            <a:pPr marL="108000" lvl="1" algn="ctr">
              <a:spcBef>
                <a:spcPts val="600"/>
              </a:spcBef>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Oval 16"/>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2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54984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RAMAK KALA OLAY / İSG Risk Değerlendirme Yönet.</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Ramak Kala Olay – Kıl Payı – Hasarsız Olay </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meydana gelen; çalışan, işyeri ya da iş ekipmanını zarara uğratma potansiyeli olduğu halde zarara 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endParaRPr lang="tr-TR" sz="2000" i="1" dirty="0" smtClean="0">
              <a:solidFill>
                <a:schemeClr val="bg1">
                  <a:lumMod val="65000"/>
                </a:schemeClr>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50000"/>
                  </a:schemeClr>
                </a:solidFill>
                <a:latin typeface="Calibri" pitchFamily="34" charset="0"/>
                <a:cs typeface="Calibri" pitchFamily="34" charset="0"/>
              </a:rPr>
              <a:t>Tehlikeden kaynaklanan ama </a:t>
            </a:r>
            <a:r>
              <a:rPr lang="tr-TR" sz="2000" b="1" i="1" dirty="0" smtClean="0">
                <a:solidFill>
                  <a:srgbClr val="000000"/>
                </a:solidFill>
                <a:latin typeface="Calibri" pitchFamily="34" charset="0"/>
                <a:cs typeface="Calibri" pitchFamily="34" charset="0"/>
              </a:rPr>
              <a:t>zarara </a:t>
            </a:r>
            <a:r>
              <a:rPr lang="tr-TR" sz="2000" b="1" i="1" dirty="0">
                <a:solidFill>
                  <a:srgbClr val="000000"/>
                </a:solidFill>
                <a:latin typeface="Calibri" pitchFamily="34" charset="0"/>
                <a:cs typeface="Calibri" pitchFamily="34" charset="0"/>
              </a:rPr>
              <a:t>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Zarara </a:t>
            </a:r>
            <a:r>
              <a:rPr lang="tr-TR" sz="2000" b="1" i="1" dirty="0">
                <a:solidFill>
                  <a:srgbClr val="000000"/>
                </a:solidFill>
                <a:latin typeface="Calibri" pitchFamily="34" charset="0"/>
                <a:cs typeface="Calibri" pitchFamily="34" charset="0"/>
              </a:rPr>
              <a:t>uğratmayan </a:t>
            </a:r>
            <a:r>
              <a:rPr lang="tr-TR" sz="2000" b="1" i="1" dirty="0" smtClean="0">
                <a:solidFill>
                  <a:srgbClr val="000000"/>
                </a:solidFill>
                <a:latin typeface="Calibri" pitchFamily="34" charset="0"/>
                <a:cs typeface="Calibri" pitchFamily="34" charset="0"/>
              </a:rPr>
              <a:t>olay</a:t>
            </a:r>
          </a:p>
          <a:p>
            <a:pPr algn="ctr">
              <a:spcAft>
                <a:spcPts val="0"/>
              </a:spcAft>
              <a:buClr>
                <a:srgbClr val="292929"/>
              </a:buClr>
              <a:defRPr/>
            </a:pPr>
            <a:r>
              <a:rPr lang="tr-TR" sz="2000" b="1" i="1" dirty="0">
                <a:solidFill>
                  <a:srgbClr val="000000"/>
                </a:solidFill>
                <a:latin typeface="Calibri" pitchFamily="34" charset="0"/>
                <a:cs typeface="Calibri" pitchFamily="34" charset="0"/>
              </a:rPr>
              <a:t>Kazayla sonuçlanmayan </a:t>
            </a:r>
            <a:r>
              <a:rPr lang="tr-TR" sz="2000" b="1" i="1" dirty="0" smtClean="0">
                <a:solidFill>
                  <a:srgbClr val="000000"/>
                </a:solidFill>
                <a:latin typeface="Calibri" pitchFamily="34" charset="0"/>
                <a:cs typeface="Calibri" pitchFamily="34" charset="0"/>
              </a:rPr>
              <a:t>olay</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
        <p:nvSpPr>
          <p:cNvPr id="19" name="Oval 18"/>
          <p:cNvSpPr/>
          <p:nvPr/>
        </p:nvSpPr>
        <p:spPr bwMode="auto">
          <a:xfrm>
            <a:off x="757785"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1</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235678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RAMAK KALA OLAY (VAKA)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C00000"/>
                </a:solidFill>
                <a:latin typeface="Calibri" pitchFamily="34" charset="0"/>
                <a:cs typeface="Calibri" pitchFamily="34" charset="0"/>
              </a:rPr>
              <a:t>Ramak Kala Olay – Kıl Payı – Hasarsız Olay </a:t>
            </a:r>
          </a:p>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Oluşum </a:t>
            </a:r>
            <a:r>
              <a:rPr lang="tr-TR" sz="2000" i="1" dirty="0">
                <a:solidFill>
                  <a:srgbClr val="000000"/>
                </a:solidFill>
                <a:latin typeface="Calibri" pitchFamily="34" charset="0"/>
                <a:cs typeface="Calibri" pitchFamily="34" charset="0"/>
              </a:rPr>
              <a:t>tarzı itibariyle bir kaza olmasına rağmen sonuçları </a:t>
            </a:r>
            <a:r>
              <a:rPr lang="tr-TR" sz="2000" i="1" dirty="0" smtClean="0">
                <a:solidFill>
                  <a:srgbClr val="000000"/>
                </a:solidFill>
                <a:latin typeface="Calibri" pitchFamily="34" charset="0"/>
                <a:cs typeface="Calibri" pitchFamily="34" charset="0"/>
              </a:rPr>
              <a:t>açısından bakıldığında; </a:t>
            </a:r>
            <a:r>
              <a:rPr lang="tr-TR" sz="2000" b="1" i="1" dirty="0" smtClean="0">
                <a:solidFill>
                  <a:srgbClr val="000000"/>
                </a:solidFill>
                <a:latin typeface="Calibri" pitchFamily="34" charset="0"/>
                <a:cs typeface="Calibri" pitchFamily="34" charset="0"/>
              </a:rPr>
              <a:t>yaralanma</a:t>
            </a:r>
            <a:r>
              <a:rPr lang="tr-TR" sz="2000" b="1" i="1" dirty="0">
                <a:solidFill>
                  <a:srgbClr val="000000"/>
                </a:solidFill>
                <a:latin typeface="Calibri" pitchFamily="34" charset="0"/>
                <a:cs typeface="Calibri" pitchFamily="34" charset="0"/>
              </a:rPr>
              <a:t>, zarar veya hasarın meydana gelmediği </a:t>
            </a:r>
            <a:r>
              <a:rPr lang="tr-TR" sz="2000" b="1" i="1" dirty="0" smtClean="0">
                <a:solidFill>
                  <a:srgbClr val="000000"/>
                </a:solidFill>
                <a:latin typeface="Calibri" pitchFamily="34" charset="0"/>
                <a:cs typeface="Calibri" pitchFamily="34" charset="0"/>
              </a:rPr>
              <a:t>durumdur.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9" name="Oval 18"/>
          <p:cNvSpPr/>
          <p:nvPr/>
        </p:nvSpPr>
        <p:spPr bwMode="auto">
          <a:xfrm>
            <a:off x="767310" y="1994563"/>
            <a:ext cx="587815" cy="600075"/>
          </a:xfrm>
          <a:prstGeom prst="ellipse">
            <a:avLst/>
          </a:prstGeom>
          <a:noFill/>
          <a:ln w="28575">
            <a:solidFill>
              <a:srgbClr val="4D4D4D"/>
            </a:solidFill>
            <a:prstDash val="sysDot"/>
            <a:round/>
            <a:headEnd/>
            <a:tailEnd/>
          </a:ln>
        </p:spPr>
        <p:txBody>
          <a:bodyPr rtlCol="0" anchor="ctr"/>
          <a:lstStyle/>
          <a:p>
            <a:pPr algn="ctr"/>
            <a:r>
              <a:rPr lang="tr-TR" sz="2800" b="1" dirty="0" smtClean="0">
                <a:solidFill>
                  <a:srgbClr val="000000"/>
                </a:solidFill>
                <a:latin typeface="Cambria" pitchFamily="18" charset="0"/>
              </a:rPr>
              <a:t>2</a:t>
            </a:r>
            <a:endParaRPr lang="tr-TR" sz="2800" b="1" dirty="0">
              <a:solidFill>
                <a:srgbClr val="000000"/>
              </a:solidFill>
              <a:latin typeface="Cambria" pitchFamily="18" charset="0"/>
            </a:endParaRPr>
          </a:p>
        </p:txBody>
      </p:sp>
    </p:spTree>
    <p:extLst>
      <p:ext uri="{BB962C8B-B14F-4D97-AF65-F5344CB8AC3E}">
        <p14:creationId xmlns:p14="http://schemas.microsoft.com/office/powerpoint/2010/main" val="3594603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sp>
        <p:nvSpPr>
          <p:cNvPr id="28" name="Rectangle 2"/>
          <p:cNvSpPr>
            <a:spLocks noChangeArrowheads="1"/>
          </p:cNvSpPr>
          <p:nvPr/>
        </p:nvSpPr>
        <p:spPr bwMode="gray">
          <a:xfrm flipV="1">
            <a:off x="0" y="0"/>
            <a:ext cx="9144000" cy="2632075"/>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a:solidFill>
                <a:srgbClr val="FFFFFF"/>
              </a:solidFill>
              <a:cs typeface="Arial" pitchFamily="34" charset="0"/>
            </a:endParaRPr>
          </a:p>
        </p:txBody>
      </p:sp>
      <p:sp>
        <p:nvSpPr>
          <p:cNvPr id="29" name="Rectangle 3"/>
          <p:cNvSpPr>
            <a:spLocks noChangeArrowheads="1"/>
          </p:cNvSpPr>
          <p:nvPr/>
        </p:nvSpPr>
        <p:spPr bwMode="gray">
          <a:xfrm>
            <a:off x="0" y="3524687"/>
            <a:ext cx="9144000" cy="1473200"/>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a:solidFill>
                <a:srgbClr val="FFFFFF"/>
              </a:solidFill>
              <a:cs typeface="Arial" pitchFamily="34" charset="0"/>
            </a:endParaRPr>
          </a:p>
        </p:txBody>
      </p:sp>
      <p:pic>
        <p:nvPicPr>
          <p:cNvPr id="32" name="Picture 9"/>
          <p:cNvPicPr>
            <a:picLocks noChangeAspect="1" noChangeArrowheads="1"/>
          </p:cNvPicPr>
          <p:nvPr/>
        </p:nvPicPr>
        <p:blipFill>
          <a:blip r:embed="rId3" cstate="print"/>
          <a:srcRect/>
          <a:stretch>
            <a:fillRect/>
          </a:stretch>
        </p:blipFill>
        <p:spPr bwMode="gray">
          <a:xfrm>
            <a:off x="1920874" y="5805308"/>
            <a:ext cx="5222875" cy="488950"/>
          </a:xfrm>
          <a:prstGeom prst="rect">
            <a:avLst/>
          </a:prstGeom>
          <a:noFill/>
          <a:ln w="9525">
            <a:noFill/>
            <a:miter lim="800000"/>
            <a:headEnd/>
            <a:tailEnd/>
          </a:ln>
        </p:spPr>
      </p:pic>
      <p:sp>
        <p:nvSpPr>
          <p:cNvPr id="33" name="Rectangle 31"/>
          <p:cNvSpPr txBox="1">
            <a:spLocks noChangeArrowheads="1"/>
          </p:cNvSpPr>
          <p:nvPr/>
        </p:nvSpPr>
        <p:spPr bwMode="gray">
          <a:xfrm>
            <a:off x="109183" y="220091"/>
            <a:ext cx="8939283"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r>
              <a:rPr lang="tr-TR" sz="3200" noProof="1" smtClean="0">
                <a:solidFill>
                  <a:srgbClr val="FFFFFF"/>
                </a:solidFill>
                <a:effectLst>
                  <a:innerShdw blurRad="63500" dist="50800" dir="8100000">
                    <a:prstClr val="black">
                      <a:alpha val="50000"/>
                    </a:prstClr>
                  </a:innerShdw>
                </a:effectLst>
                <a:latin typeface="Calibri" pitchFamily="34" charset="0"/>
                <a:cs typeface="Calibri" pitchFamily="34" charset="0"/>
              </a:rPr>
              <a:t>KAZA ZİNCİRİNİN 5 TEMEL FAKTÖRÜ      YAKLAŞIM</a:t>
            </a:r>
            <a:endParaRPr lang="en-GB" sz="3200" noProof="1" smtClean="0">
              <a:solidFill>
                <a:srgbClr val="FFFFFF"/>
              </a:solidFill>
              <a:effectLst>
                <a:innerShdw blurRad="63500" dist="50800" dir="8100000">
                  <a:prstClr val="black">
                    <a:alpha val="50000"/>
                  </a:prstClr>
                </a:innerShdw>
              </a:effectLst>
              <a:latin typeface="Calibri" pitchFamily="34" charset="0"/>
              <a:cs typeface="Calibri" pitchFamily="34" charset="0"/>
            </a:endParaRPr>
          </a:p>
        </p:txBody>
      </p:sp>
      <p:sp>
        <p:nvSpPr>
          <p:cNvPr id="35" name="Oval 14"/>
          <p:cNvSpPr>
            <a:spLocks noChangeArrowheads="1"/>
          </p:cNvSpPr>
          <p:nvPr/>
        </p:nvSpPr>
        <p:spPr bwMode="gray">
          <a:xfrm>
            <a:off x="2436504" y="1651437"/>
            <a:ext cx="4248150" cy="4248150"/>
          </a:xfrm>
          <a:prstGeom prst="ellipse">
            <a:avLst/>
          </a:prstGeom>
          <a:solidFill>
            <a:srgbClr val="9DC2EB"/>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6" name="Oval 15"/>
          <p:cNvSpPr>
            <a:spLocks noChangeArrowheads="1"/>
          </p:cNvSpPr>
          <p:nvPr/>
        </p:nvSpPr>
        <p:spPr bwMode="gray">
          <a:xfrm>
            <a:off x="2761942" y="2292787"/>
            <a:ext cx="3595687" cy="3594100"/>
          </a:xfrm>
          <a:prstGeom prst="ellipse">
            <a:avLst/>
          </a:prstGeom>
          <a:solidFill>
            <a:srgbClr val="69A2E1"/>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a:p>
            <a:pPr algn="ctr" eaLnBrk="0" hangingPunct="0"/>
            <a:endParaRPr lang="en-US" sz="1000">
              <a:solidFill>
                <a:srgbClr val="000000"/>
              </a:solidFill>
              <a:cs typeface="Arial" pitchFamily="34" charset="0"/>
            </a:endParaRPr>
          </a:p>
        </p:txBody>
      </p:sp>
      <p:sp>
        <p:nvSpPr>
          <p:cNvPr id="37" name="Oval 16"/>
          <p:cNvSpPr>
            <a:spLocks noChangeArrowheads="1"/>
          </p:cNvSpPr>
          <p:nvPr/>
        </p:nvSpPr>
        <p:spPr bwMode="gray">
          <a:xfrm>
            <a:off x="3088967" y="2943662"/>
            <a:ext cx="2940050" cy="2940050"/>
          </a:xfrm>
          <a:prstGeom prst="ellipse">
            <a:avLst/>
          </a:prstGeom>
          <a:solidFill>
            <a:srgbClr val="2A79D0"/>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8" name="Oval 17"/>
          <p:cNvSpPr>
            <a:spLocks noChangeArrowheads="1"/>
          </p:cNvSpPr>
          <p:nvPr/>
        </p:nvSpPr>
        <p:spPr bwMode="gray">
          <a:xfrm>
            <a:off x="3414404" y="3597712"/>
            <a:ext cx="2287588" cy="2286000"/>
          </a:xfrm>
          <a:prstGeom prst="ellipse">
            <a:avLst/>
          </a:prstGeom>
          <a:solidFill>
            <a:srgbClr val="0061B2"/>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sp>
        <p:nvSpPr>
          <p:cNvPr id="39" name="Oval 18"/>
          <p:cNvSpPr>
            <a:spLocks noChangeArrowheads="1"/>
          </p:cNvSpPr>
          <p:nvPr/>
        </p:nvSpPr>
        <p:spPr bwMode="gray">
          <a:xfrm>
            <a:off x="3739842" y="4240650"/>
            <a:ext cx="1635125" cy="1635125"/>
          </a:xfrm>
          <a:prstGeom prst="ellipse">
            <a:avLst/>
          </a:prstGeom>
          <a:solidFill>
            <a:srgbClr val="004074"/>
          </a:solidFill>
          <a:ln w="9525" algn="ctr">
            <a:solidFill>
              <a:srgbClr val="FFFFFF"/>
            </a:solidFill>
            <a:round/>
            <a:headEnd/>
            <a:tailEnd/>
          </a:ln>
          <a:effectLst/>
        </p:spPr>
        <p:txBody>
          <a:bodyPr/>
          <a:lstStyle/>
          <a:p>
            <a:pPr algn="ctr" eaLnBrk="0" hangingPunct="0"/>
            <a:endParaRPr lang="en-US" sz="1000">
              <a:solidFill>
                <a:srgbClr val="000000"/>
              </a:solidFill>
              <a:cs typeface="Arial" pitchFamily="34" charset="0"/>
            </a:endParaRPr>
          </a:p>
        </p:txBody>
      </p:sp>
      <p:grpSp>
        <p:nvGrpSpPr>
          <p:cNvPr id="9" name="Grup 8"/>
          <p:cNvGrpSpPr/>
          <p:nvPr/>
        </p:nvGrpSpPr>
        <p:grpSpPr>
          <a:xfrm>
            <a:off x="-3176" y="4616955"/>
            <a:ext cx="5419085" cy="1285231"/>
            <a:chOff x="-3176" y="4016443"/>
            <a:chExt cx="5419085" cy="1285231"/>
          </a:xfrm>
        </p:grpSpPr>
        <p:sp>
          <p:nvSpPr>
            <p:cNvPr id="62" name="Text Box 19"/>
            <p:cNvSpPr txBox="1">
              <a:spLocks noChangeArrowheads="1"/>
            </p:cNvSpPr>
            <p:nvPr/>
          </p:nvSpPr>
          <p:spPr bwMode="gray">
            <a:xfrm>
              <a:off x="3780785" y="4016443"/>
              <a:ext cx="1635124" cy="947952"/>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İnsan Tabiat Şartları Karşısında  Zayıftır</a:t>
              </a:r>
            </a:p>
            <a:p>
              <a:pPr algn="ctr" defTabSz="801688">
                <a:spcAft>
                  <a:spcPct val="40000"/>
                </a:spcAft>
              </a:pPr>
              <a:r>
                <a:rPr lang="tr-TR" sz="1400" i="1" dirty="0" smtClean="0">
                  <a:solidFill>
                    <a:srgbClr val="FFFFFF"/>
                  </a:solidFill>
                  <a:latin typeface="Calibri" pitchFamily="34" charset="0"/>
                  <a:cs typeface="Calibri" pitchFamily="34" charset="0"/>
                </a:rPr>
                <a:t>«İnsanın Zayıflığı»         %0,5-1</a:t>
              </a:r>
              <a:endParaRPr lang="en-US" sz="1400" i="1" dirty="0">
                <a:solidFill>
                  <a:srgbClr val="FFFFFF"/>
                </a:solidFill>
                <a:latin typeface="Calibri" pitchFamily="34" charset="0"/>
                <a:cs typeface="Calibri" pitchFamily="34" charset="0"/>
              </a:endParaRPr>
            </a:p>
          </p:txBody>
        </p:sp>
        <p:sp>
          <p:nvSpPr>
            <p:cNvPr id="57" name="Line 17"/>
            <p:cNvSpPr>
              <a:spLocks noChangeShapeType="1"/>
            </p:cNvSpPr>
            <p:nvPr/>
          </p:nvSpPr>
          <p:spPr bwMode="gray">
            <a:xfrm rot="10800000">
              <a:off x="49209" y="4475358"/>
              <a:ext cx="4049714" cy="1687"/>
            </a:xfrm>
            <a:prstGeom prst="line">
              <a:avLst/>
            </a:prstGeom>
            <a:noFill/>
            <a:ln w="19050">
              <a:solidFill>
                <a:srgbClr val="4D4D4D"/>
              </a:solidFill>
              <a:prstDash val="sysDot"/>
              <a:round/>
              <a:headEnd/>
              <a:tailEnd/>
            </a:ln>
          </p:spPr>
          <p:txBody>
            <a:bodyPr/>
            <a:lstStyle/>
            <a:p>
              <a:endParaRPr lang="tr-TR">
                <a:solidFill>
                  <a:srgbClr val="000000"/>
                </a:solidFill>
              </a:endParaRPr>
            </a:p>
          </p:txBody>
        </p:sp>
        <p:sp>
          <p:nvSpPr>
            <p:cNvPr id="50" name="Text Box 13"/>
            <p:cNvSpPr txBox="1">
              <a:spLocks noChangeArrowheads="1"/>
            </p:cNvSpPr>
            <p:nvPr/>
          </p:nvSpPr>
          <p:spPr bwMode="gray">
            <a:xfrm>
              <a:off x="49209" y="4603021"/>
              <a:ext cx="3039757" cy="69865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Kazalar tam önlenemez</a:t>
              </a:r>
              <a:r>
                <a:rPr lang="tr-TR" sz="1600" b="1" i="1" dirty="0">
                  <a:solidFill>
                    <a:srgbClr val="080808"/>
                  </a:solidFill>
                  <a:latin typeface="Calibri" pitchFamily="34" charset="0"/>
                  <a:cs typeface="Calibri" pitchFamily="34" charset="0"/>
                </a:rPr>
                <a:t>!</a:t>
              </a:r>
              <a:endParaRPr lang="tr-TR" sz="1600" b="1" i="1" dirty="0" smtClean="0">
                <a:solidFill>
                  <a:srgbClr val="080808"/>
                </a:solidFill>
                <a:latin typeface="Calibri" pitchFamily="34" charset="0"/>
                <a:cs typeface="Calibri" pitchFamily="34" charset="0"/>
              </a:endParaRPr>
            </a:p>
            <a:p>
              <a:pPr algn="ctr" defTabSz="801688">
                <a:spcAft>
                  <a:spcPct val="40000"/>
                </a:spcAft>
              </a:pPr>
              <a:r>
                <a:rPr lang="tr-TR" sz="1200" i="1" dirty="0">
                  <a:solidFill>
                    <a:srgbClr val="080808"/>
                  </a:solidFill>
                  <a:latin typeface="Calibri" pitchFamily="34" charset="0"/>
                  <a:cs typeface="Calibri" pitchFamily="34" charset="0"/>
                </a:rPr>
                <a:t> </a:t>
              </a:r>
              <a:r>
                <a:rPr lang="tr-TR" sz="1100" i="1" dirty="0" smtClean="0">
                  <a:solidFill>
                    <a:srgbClr val="080808"/>
                  </a:solidFill>
                  <a:latin typeface="Calibri" pitchFamily="34" charset="0"/>
                  <a:cs typeface="Calibri" pitchFamily="34" charset="0"/>
                </a:rPr>
                <a:t>Örneğin</a:t>
              </a:r>
              <a:r>
                <a:rPr lang="tr-TR" sz="1100" i="1" dirty="0">
                  <a:solidFill>
                    <a:srgbClr val="080808"/>
                  </a:solidFill>
                  <a:latin typeface="Calibri" pitchFamily="34" charset="0"/>
                  <a:cs typeface="Calibri" pitchFamily="34" charset="0"/>
                </a:rPr>
                <a:t>, bir pres kazasının temel nedeni, insan bedeninin pres karşısındaki zayıflığıdır</a:t>
              </a:r>
              <a:r>
                <a:rPr lang="tr-TR" sz="1100" i="1" dirty="0" smtClean="0">
                  <a:solidFill>
                    <a:srgbClr val="080808"/>
                  </a:solidFill>
                  <a:latin typeface="Calibri" pitchFamily="34" charset="0"/>
                  <a:cs typeface="Calibri" pitchFamily="34" charset="0"/>
                </a:rPr>
                <a:t>.</a:t>
              </a:r>
              <a:endParaRPr lang="tr-TR" sz="1600" b="1" i="1" dirty="0" smtClean="0">
                <a:solidFill>
                  <a:srgbClr val="FF0000"/>
                </a:solidFill>
                <a:latin typeface="Calibri" pitchFamily="34" charset="0"/>
                <a:cs typeface="Calibri" pitchFamily="34" charset="0"/>
              </a:endParaRPr>
            </a:p>
          </p:txBody>
        </p:sp>
        <p:sp>
          <p:nvSpPr>
            <p:cNvPr id="51" name="Oval 50"/>
            <p:cNvSpPr/>
            <p:nvPr/>
          </p:nvSpPr>
          <p:spPr>
            <a:xfrm>
              <a:off x="-3176" y="4261046"/>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1</a:t>
              </a:r>
              <a:endParaRPr lang="tr-TR" sz="2400" b="1" dirty="0">
                <a:solidFill>
                  <a:srgbClr val="FFFFFF"/>
                </a:solidFill>
                <a:latin typeface="Calibri" pitchFamily="34" charset="0"/>
                <a:cs typeface="Calibri" pitchFamily="34" charset="0"/>
              </a:endParaRPr>
            </a:p>
          </p:txBody>
        </p:sp>
      </p:grpSp>
      <p:grpSp>
        <p:nvGrpSpPr>
          <p:cNvPr id="10" name="Grup 9"/>
          <p:cNvGrpSpPr/>
          <p:nvPr/>
        </p:nvGrpSpPr>
        <p:grpSpPr>
          <a:xfrm>
            <a:off x="3913518" y="3761423"/>
            <a:ext cx="5197784" cy="1740600"/>
            <a:chOff x="3913518" y="3160911"/>
            <a:chExt cx="5197784" cy="1740600"/>
          </a:xfrm>
        </p:grpSpPr>
        <p:sp>
          <p:nvSpPr>
            <p:cNvPr id="61" name="Text Box 19"/>
            <p:cNvSpPr txBox="1">
              <a:spLocks noChangeArrowheads="1"/>
            </p:cNvSpPr>
            <p:nvPr/>
          </p:nvSpPr>
          <p:spPr bwMode="gray">
            <a:xfrm>
              <a:off x="3913518" y="3162014"/>
              <a:ext cx="1266824"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FFFFFF"/>
                  </a:solidFill>
                  <a:latin typeface="Calibri" pitchFamily="34" charset="0"/>
                  <a:cs typeface="Calibri" pitchFamily="34" charset="0"/>
                </a:rPr>
                <a:t>Kişisel Kusurlar  %0,5-1</a:t>
              </a:r>
            </a:p>
          </p:txBody>
        </p:sp>
        <p:sp>
          <p:nvSpPr>
            <p:cNvPr id="42" name="Text Box 13"/>
            <p:cNvSpPr txBox="1">
              <a:spLocks noChangeArrowheads="1"/>
            </p:cNvSpPr>
            <p:nvPr/>
          </p:nvSpPr>
          <p:spPr bwMode="gray">
            <a:xfrm>
              <a:off x="6552167" y="3510361"/>
              <a:ext cx="2559135" cy="1391150"/>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80808"/>
                  </a:solidFill>
                  <a:latin typeface="Calibri" pitchFamily="34" charset="0"/>
                  <a:cs typeface="Calibri" pitchFamily="34" charset="0"/>
                </a:rPr>
                <a:t>Zayıflığın Kişisel Boyutu Psikososyal ve Çevresel Faktörlere Bağlı </a:t>
              </a:r>
            </a:p>
            <a:p>
              <a:pPr algn="ctr" defTabSz="801688">
                <a:spcAft>
                  <a:spcPct val="40000"/>
                </a:spcAft>
              </a:pPr>
              <a:r>
                <a:rPr lang="tr-TR" sz="1200" i="1" dirty="0">
                  <a:solidFill>
                    <a:srgbClr val="080808"/>
                  </a:solidFill>
                  <a:latin typeface="Calibri" pitchFamily="34" charset="0"/>
                  <a:cs typeface="Calibri" pitchFamily="34" charset="0"/>
                </a:rPr>
                <a:t>Kişisel kusurların ne zaman ortaya çıkacağı bilinemeyeceği için, insanı kusurlu bir varlık olarak kabul eder</a:t>
              </a:r>
              <a:r>
                <a:rPr lang="tr-TR" sz="1200" i="1" dirty="0" smtClean="0">
                  <a:solidFill>
                    <a:srgbClr val="080808"/>
                  </a:solidFill>
                  <a:latin typeface="Calibri" pitchFamily="34" charset="0"/>
                  <a:cs typeface="Calibri" pitchFamily="34" charset="0"/>
                </a:rPr>
                <a:t>.</a:t>
              </a:r>
              <a:endParaRPr lang="tr-TR" sz="1200" i="1" dirty="0">
                <a:solidFill>
                  <a:srgbClr val="080808"/>
                </a:solidFill>
                <a:latin typeface="Calibri" pitchFamily="34" charset="0"/>
                <a:cs typeface="Calibri" pitchFamily="34" charset="0"/>
              </a:endParaRPr>
            </a:p>
          </p:txBody>
        </p:sp>
        <p:sp>
          <p:nvSpPr>
            <p:cNvPr id="46" name="Line 17"/>
            <p:cNvSpPr>
              <a:spLocks noChangeShapeType="1"/>
            </p:cNvSpPr>
            <p:nvPr/>
          </p:nvSpPr>
          <p:spPr bwMode="gray">
            <a:xfrm rot="10800000">
              <a:off x="5227660" y="3406534"/>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2" name="Oval 51"/>
            <p:cNvSpPr/>
            <p:nvPr/>
          </p:nvSpPr>
          <p:spPr>
            <a:xfrm>
              <a:off x="8679302" y="3160911"/>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2</a:t>
              </a:r>
              <a:endParaRPr lang="tr-TR" sz="2400" b="1" dirty="0">
                <a:solidFill>
                  <a:srgbClr val="FFFFFF"/>
                </a:solidFill>
                <a:latin typeface="Calibri" pitchFamily="34" charset="0"/>
                <a:cs typeface="Calibri" pitchFamily="34" charset="0"/>
              </a:endParaRPr>
            </a:p>
          </p:txBody>
        </p:sp>
      </p:grpSp>
      <p:grpSp>
        <p:nvGrpSpPr>
          <p:cNvPr id="11" name="Grup 10"/>
          <p:cNvGrpSpPr/>
          <p:nvPr/>
        </p:nvGrpSpPr>
        <p:grpSpPr>
          <a:xfrm>
            <a:off x="13648" y="3138924"/>
            <a:ext cx="5282251" cy="1052786"/>
            <a:chOff x="13648" y="2538412"/>
            <a:chExt cx="5282251" cy="1052786"/>
          </a:xfrm>
        </p:grpSpPr>
        <p:sp>
          <p:nvSpPr>
            <p:cNvPr id="60" name="Text Box 19"/>
            <p:cNvSpPr txBox="1">
              <a:spLocks noChangeArrowheads="1"/>
            </p:cNvSpPr>
            <p:nvPr/>
          </p:nvSpPr>
          <p:spPr bwMode="gray">
            <a:xfrm>
              <a:off x="3767137" y="2538412"/>
              <a:ext cx="1528762" cy="43021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400" b="1" i="1" dirty="0" smtClean="0">
                  <a:solidFill>
                    <a:srgbClr val="FFFF00"/>
                  </a:solidFill>
                  <a:latin typeface="Calibri" pitchFamily="34" charset="0"/>
                  <a:cs typeface="Calibri" pitchFamily="34" charset="0"/>
                </a:rPr>
                <a:t>Tehlikeli Hareket Tehlike Durum %98</a:t>
              </a:r>
              <a:endParaRPr lang="en-US" sz="1400" b="1" i="1" dirty="0">
                <a:solidFill>
                  <a:srgbClr val="FFFF00"/>
                </a:solidFill>
                <a:latin typeface="Calibri" pitchFamily="34" charset="0"/>
                <a:cs typeface="Calibri" pitchFamily="34" charset="0"/>
              </a:endParaRPr>
            </a:p>
          </p:txBody>
        </p:sp>
        <p:sp>
          <p:nvSpPr>
            <p:cNvPr id="41" name="Text Box 13"/>
            <p:cNvSpPr txBox="1">
              <a:spLocks noChangeArrowheads="1"/>
            </p:cNvSpPr>
            <p:nvPr/>
          </p:nvSpPr>
          <p:spPr bwMode="gray">
            <a:xfrm>
              <a:off x="62858" y="3098755"/>
              <a:ext cx="2389190"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FFFFFF"/>
                  </a:solidFill>
                  <a:latin typeface="Calibri" pitchFamily="34" charset="0"/>
                  <a:cs typeface="Calibri" pitchFamily="34" charset="0"/>
                </a:rPr>
                <a:t>Tehlikeli hareket-durumun aynı anda olması</a:t>
              </a:r>
              <a:endParaRPr lang="en-US" sz="1600" b="1" i="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7" name="Line 17"/>
            <p:cNvSpPr>
              <a:spLocks noChangeShapeType="1"/>
            </p:cNvSpPr>
            <p:nvPr/>
          </p:nvSpPr>
          <p:spPr bwMode="gray">
            <a:xfrm rot="10800000">
              <a:off x="176104" y="2890484"/>
              <a:ext cx="3528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3" name="Oval 52"/>
            <p:cNvSpPr/>
            <p:nvPr/>
          </p:nvSpPr>
          <p:spPr>
            <a:xfrm>
              <a:off x="13648" y="2674893"/>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3</a:t>
              </a:r>
              <a:endParaRPr lang="tr-TR" sz="2400" b="1" dirty="0">
                <a:solidFill>
                  <a:srgbClr val="FFFFFF"/>
                </a:solidFill>
                <a:latin typeface="Calibri" pitchFamily="34" charset="0"/>
                <a:cs typeface="Calibri" pitchFamily="34" charset="0"/>
              </a:endParaRPr>
            </a:p>
          </p:txBody>
        </p:sp>
      </p:grpSp>
      <p:grpSp>
        <p:nvGrpSpPr>
          <p:cNvPr id="12" name="Grup 11"/>
          <p:cNvGrpSpPr/>
          <p:nvPr/>
        </p:nvGrpSpPr>
        <p:grpSpPr>
          <a:xfrm>
            <a:off x="4117974" y="2336234"/>
            <a:ext cx="5083175" cy="950042"/>
            <a:chOff x="4117974" y="1749370"/>
            <a:chExt cx="5083175" cy="950042"/>
          </a:xfrm>
        </p:grpSpPr>
        <p:sp>
          <p:nvSpPr>
            <p:cNvPr id="59" name="Text Box 19"/>
            <p:cNvSpPr txBox="1">
              <a:spLocks noChangeArrowheads="1"/>
            </p:cNvSpPr>
            <p:nvPr/>
          </p:nvSpPr>
          <p:spPr bwMode="gray">
            <a:xfrm>
              <a:off x="4117974" y="1887537"/>
              <a:ext cx="938212" cy="430887"/>
            </a:xfrm>
            <a:prstGeom prst="rect">
              <a:avLst/>
            </a:prstGeom>
            <a:noFill/>
            <a:ln w="9525">
              <a:noFill/>
              <a:miter lim="800000"/>
              <a:headEnd/>
              <a:tailEnd/>
            </a:ln>
          </p:spPr>
          <p:txBody>
            <a:bodyPr lIns="0" tIns="0" rIns="0" bIns="0">
              <a:spAutoFit/>
            </a:bodyPr>
            <a:lstStyle/>
            <a:p>
              <a:pPr algn="ctr" defTabSz="801688">
                <a:spcAft>
                  <a:spcPct val="40000"/>
                </a:spcAft>
              </a:pPr>
              <a:r>
                <a:rPr lang="tr-TR" sz="1400" i="1" dirty="0" smtClean="0">
                  <a:solidFill>
                    <a:srgbClr val="000000"/>
                  </a:solidFill>
                  <a:latin typeface="Calibri" pitchFamily="34" charset="0"/>
                  <a:cs typeface="Calibri" pitchFamily="34" charset="0"/>
                </a:rPr>
                <a:t>Ramak Kala Olayı</a:t>
              </a:r>
              <a:endParaRPr lang="en-US" sz="1400" i="1" dirty="0">
                <a:solidFill>
                  <a:srgbClr val="000000"/>
                </a:solidFill>
                <a:latin typeface="Calibri" pitchFamily="34" charset="0"/>
                <a:cs typeface="Calibri" pitchFamily="34" charset="0"/>
              </a:endParaRPr>
            </a:p>
          </p:txBody>
        </p:sp>
        <p:sp>
          <p:nvSpPr>
            <p:cNvPr id="45" name="Line 17"/>
            <p:cNvSpPr>
              <a:spLocks noChangeShapeType="1"/>
            </p:cNvSpPr>
            <p:nvPr/>
          </p:nvSpPr>
          <p:spPr bwMode="gray">
            <a:xfrm rot="10800000">
              <a:off x="5173068" y="1974895"/>
              <a:ext cx="3514725"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48" name="Text Box 13"/>
            <p:cNvSpPr txBox="1">
              <a:spLocks noChangeArrowheads="1"/>
            </p:cNvSpPr>
            <p:nvPr/>
          </p:nvSpPr>
          <p:spPr bwMode="gray">
            <a:xfrm>
              <a:off x="6572250" y="2206969"/>
              <a:ext cx="2628899"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Zarar-Hasar oluşmamış       </a:t>
              </a:r>
              <a:r>
                <a:rPr lang="tr-TR" sz="1600" i="1" dirty="0">
                  <a:solidFill>
                    <a:srgbClr val="FFFFFF"/>
                  </a:solidFill>
                  <a:latin typeface="Calibri" pitchFamily="34" charset="0"/>
                  <a:cs typeface="Calibri" pitchFamily="34" charset="0"/>
                </a:rPr>
                <a:t>(</a:t>
              </a:r>
              <a:r>
                <a:rPr lang="tr-TR" sz="1600" i="1" dirty="0" smtClean="0">
                  <a:solidFill>
                    <a:srgbClr val="FFFFFF"/>
                  </a:solidFill>
                  <a:latin typeface="Calibri" pitchFamily="34" charset="0"/>
                  <a:cs typeface="Calibri" pitchFamily="34" charset="0"/>
                </a:rPr>
                <a:t>Ramak Kala Olay)</a:t>
              </a:r>
              <a:endParaRPr lang="en-US" sz="1600" b="1" i="1" dirty="0">
                <a:solidFill>
                  <a:srgbClr val="FF0000"/>
                </a:solidFill>
                <a:latin typeface="Calibri" pitchFamily="34" charset="0"/>
                <a:cs typeface="Calibri" pitchFamily="34" charset="0"/>
              </a:endParaRPr>
            </a:p>
          </p:txBody>
        </p:sp>
        <p:sp>
          <p:nvSpPr>
            <p:cNvPr id="54" name="Oval 53"/>
            <p:cNvSpPr/>
            <p:nvPr/>
          </p:nvSpPr>
          <p:spPr>
            <a:xfrm>
              <a:off x="8663219" y="1749370"/>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4</a:t>
              </a:r>
              <a:endParaRPr lang="tr-TR" sz="2400" b="1" dirty="0">
                <a:solidFill>
                  <a:srgbClr val="FFFFFF"/>
                </a:solidFill>
                <a:latin typeface="Calibri" pitchFamily="34" charset="0"/>
                <a:cs typeface="Calibri" pitchFamily="34" charset="0"/>
              </a:endParaRPr>
            </a:p>
          </p:txBody>
        </p:sp>
      </p:grpSp>
      <p:grpSp>
        <p:nvGrpSpPr>
          <p:cNvPr id="13" name="Grup 12"/>
          <p:cNvGrpSpPr/>
          <p:nvPr/>
        </p:nvGrpSpPr>
        <p:grpSpPr>
          <a:xfrm>
            <a:off x="4763" y="1708819"/>
            <a:ext cx="5107339" cy="916405"/>
            <a:chOff x="4763" y="1108307"/>
            <a:chExt cx="5107339" cy="916405"/>
          </a:xfrm>
        </p:grpSpPr>
        <p:sp>
          <p:nvSpPr>
            <p:cNvPr id="58" name="Text Box 19"/>
            <p:cNvSpPr txBox="1">
              <a:spLocks noChangeArrowheads="1"/>
            </p:cNvSpPr>
            <p:nvPr/>
          </p:nvSpPr>
          <p:spPr bwMode="gray">
            <a:xfrm>
              <a:off x="3989740" y="1253507"/>
              <a:ext cx="1122362" cy="246221"/>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b="1" i="1" dirty="0" smtClean="0">
                  <a:solidFill>
                    <a:srgbClr val="000000"/>
                  </a:solidFill>
                  <a:latin typeface="Calibri" pitchFamily="34" charset="0"/>
                  <a:cs typeface="Calibri" pitchFamily="34" charset="0"/>
                </a:rPr>
                <a:t>Kaza Olayı</a:t>
              </a:r>
            </a:p>
          </p:txBody>
        </p:sp>
        <p:sp>
          <p:nvSpPr>
            <p:cNvPr id="43" name="Text Box 13"/>
            <p:cNvSpPr txBox="1">
              <a:spLocks noChangeArrowheads="1"/>
            </p:cNvSpPr>
            <p:nvPr/>
          </p:nvSpPr>
          <p:spPr bwMode="gray">
            <a:xfrm>
              <a:off x="109183" y="1532269"/>
              <a:ext cx="2420743" cy="492443"/>
            </a:xfrm>
            <a:prstGeom prst="rect">
              <a:avLst/>
            </a:prstGeom>
            <a:noFill/>
            <a:ln w="9525">
              <a:noFill/>
              <a:miter lim="800000"/>
              <a:headEnd/>
              <a:tailEnd/>
            </a:ln>
          </p:spPr>
          <p:txBody>
            <a:bodyPr wrap="square" lIns="0" tIns="0" rIns="0" bIns="0">
              <a:spAutoFit/>
            </a:bodyPr>
            <a:lstStyle/>
            <a:p>
              <a:pPr algn="ctr" defTabSz="801688">
                <a:spcAft>
                  <a:spcPct val="40000"/>
                </a:spcAft>
              </a:pPr>
              <a:r>
                <a:rPr lang="tr-TR" sz="1600" i="1" dirty="0" smtClean="0">
                  <a:solidFill>
                    <a:srgbClr val="FFFFFF"/>
                  </a:solidFill>
                  <a:latin typeface="Calibri" pitchFamily="34" charset="0"/>
                  <a:cs typeface="Calibri" pitchFamily="34" charset="0"/>
                </a:rPr>
                <a:t>Yaralanmanın (zarar/hasar) meydana gelmesi </a:t>
              </a:r>
              <a:r>
                <a:rPr lang="tr-TR" sz="1600" b="1" i="1" dirty="0" smtClean="0">
                  <a:solidFill>
                    <a:srgbClr val="FFFFFF"/>
                  </a:solidFill>
                  <a:latin typeface="Calibri" pitchFamily="34" charset="0"/>
                  <a:cs typeface="Calibri" pitchFamily="34" charset="0"/>
                </a:rPr>
                <a:t>( Kaza)</a:t>
              </a:r>
              <a:endParaRPr lang="tr-TR" sz="1600" i="1" dirty="0" smtClean="0">
                <a:solidFill>
                  <a:srgbClr val="FFFFFF"/>
                </a:solidFill>
                <a:latin typeface="Calibri" pitchFamily="34" charset="0"/>
                <a:cs typeface="Calibri" pitchFamily="34" charset="0"/>
              </a:endParaRPr>
            </a:p>
          </p:txBody>
        </p:sp>
        <p:sp>
          <p:nvSpPr>
            <p:cNvPr id="44" name="Line 17"/>
            <p:cNvSpPr>
              <a:spLocks noChangeShapeType="1"/>
            </p:cNvSpPr>
            <p:nvPr/>
          </p:nvSpPr>
          <p:spPr bwMode="gray">
            <a:xfrm rot="10800000">
              <a:off x="35788" y="1365250"/>
              <a:ext cx="3852000" cy="0"/>
            </a:xfrm>
            <a:prstGeom prst="line">
              <a:avLst/>
            </a:prstGeom>
            <a:noFill/>
            <a:ln w="19050">
              <a:solidFill>
                <a:schemeClr val="bg1"/>
              </a:solidFill>
              <a:prstDash val="sysDot"/>
              <a:round/>
              <a:headEnd/>
              <a:tailEnd/>
            </a:ln>
          </p:spPr>
          <p:txBody>
            <a:bodyPr/>
            <a:lstStyle/>
            <a:p>
              <a:endParaRPr lang="tr-TR">
                <a:solidFill>
                  <a:srgbClr val="000000"/>
                </a:solidFill>
              </a:endParaRPr>
            </a:p>
          </p:txBody>
        </p:sp>
        <p:sp>
          <p:nvSpPr>
            <p:cNvPr id="55" name="Oval 54"/>
            <p:cNvSpPr/>
            <p:nvPr/>
          </p:nvSpPr>
          <p:spPr>
            <a:xfrm>
              <a:off x="4763" y="1108307"/>
              <a:ext cx="432000" cy="43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rgbClr val="FFFFFF"/>
                  </a:solidFill>
                  <a:latin typeface="Calibri" pitchFamily="34" charset="0"/>
                  <a:cs typeface="Calibri" pitchFamily="34" charset="0"/>
                </a:rPr>
                <a:t>5</a:t>
              </a:r>
              <a:endParaRPr lang="tr-TR" sz="2400" b="1" dirty="0">
                <a:solidFill>
                  <a:srgbClr val="FFFFFF"/>
                </a:solidFill>
                <a:latin typeface="Calibri" pitchFamily="34" charset="0"/>
                <a:cs typeface="Calibri" pitchFamily="34" charset="0"/>
              </a:endParaRPr>
            </a:p>
          </p:txBody>
        </p:sp>
      </p:grpSp>
      <p:sp>
        <p:nvSpPr>
          <p:cNvPr id="63" name="Text Box 13"/>
          <p:cNvSpPr txBox="1">
            <a:spLocks noChangeArrowheads="1"/>
          </p:cNvSpPr>
          <p:nvPr/>
        </p:nvSpPr>
        <p:spPr bwMode="gray">
          <a:xfrm>
            <a:off x="46328" y="867791"/>
            <a:ext cx="8971965" cy="586745"/>
          </a:xfrm>
          <a:prstGeom prst="rect">
            <a:avLst/>
          </a:prstGeom>
          <a:noFill/>
          <a:ln w="3175">
            <a:solidFill>
              <a:schemeClr val="bg1">
                <a:lumMod val="85000"/>
              </a:schemeClr>
            </a:solidFill>
            <a:miter lim="800000"/>
            <a:headEnd/>
            <a:tailEnd/>
          </a:ln>
        </p:spPr>
        <p:txBody>
          <a:bodyPr wrap="square" lIns="0" tIns="0" rIns="0" bIns="0" anchor="ctr" anchorCtr="0">
            <a:noAutofit/>
          </a:bodyPr>
          <a:lstStyle/>
          <a:p>
            <a:pPr algn="ctr" defTabSz="801688">
              <a:spcAft>
                <a:spcPct val="40000"/>
              </a:spcAft>
            </a:pPr>
            <a:r>
              <a:rPr lang="tr-TR" i="1" dirty="0" smtClean="0">
                <a:solidFill>
                  <a:srgbClr val="FFFFFF"/>
                </a:solidFill>
                <a:latin typeface="Calibri" pitchFamily="34" charset="0"/>
                <a:cs typeface="Calibri" pitchFamily="34" charset="0"/>
              </a:rPr>
              <a:t>Kaza zincirini oluşturan halkalardan biri olmadıkça diğeri oluşmaz ve kaza meydana gelmez!</a:t>
            </a:r>
            <a:endParaRPr lang="en-US" b="1" i="1" dirty="0">
              <a:solidFill>
                <a:srgbClr val="FFFFFF"/>
              </a:solidFill>
              <a:latin typeface="Calibri" pitchFamily="34" charset="0"/>
              <a:cs typeface="Calibri" pitchFamily="34" charset="0"/>
            </a:endParaRPr>
          </a:p>
        </p:txBody>
      </p:sp>
      <p:pic>
        <p:nvPicPr>
          <p:cNvPr id="1026" name="Picture 2" descr="E:\Taş yapı\03-white.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33886" y="288331"/>
            <a:ext cx="431063" cy="43222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2242713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KAZA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OLAYI / OHSAS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18001</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Ölüme</a:t>
            </a:r>
            <a:r>
              <a:rPr lang="tr-TR" sz="2000" b="1" i="1" dirty="0">
                <a:solidFill>
                  <a:srgbClr val="000000"/>
                </a:solidFill>
                <a:latin typeface="Calibri" pitchFamily="34" charset="0"/>
                <a:cs typeface="Calibri" pitchFamily="34" charset="0"/>
              </a:rPr>
              <a:t>, </a:t>
            </a:r>
            <a:r>
              <a:rPr lang="tr-TR" sz="2000" b="1" i="1" dirty="0" smtClean="0">
                <a:solidFill>
                  <a:srgbClr val="C00000"/>
                </a:solidFill>
                <a:latin typeface="Calibri" pitchFamily="34" charset="0"/>
                <a:cs typeface="Calibri" pitchFamily="34" charset="0"/>
              </a:rPr>
              <a:t>hastalığa, </a:t>
            </a:r>
            <a:r>
              <a:rPr lang="tr-TR" sz="2000" b="1" i="1" dirty="0">
                <a:solidFill>
                  <a:srgbClr val="C00000"/>
                </a:solidFill>
                <a:latin typeface="Calibri" pitchFamily="34" charset="0"/>
                <a:cs typeface="Calibri" pitchFamily="34" charset="0"/>
              </a:rPr>
              <a:t>yaralanmaya, hasara </a:t>
            </a:r>
            <a:r>
              <a:rPr lang="tr-TR" sz="2000" b="1" i="1" dirty="0">
                <a:solidFill>
                  <a:srgbClr val="000000"/>
                </a:solidFill>
                <a:latin typeface="Calibri" pitchFamily="34" charset="0"/>
                <a:cs typeface="Calibri" pitchFamily="34" charset="0"/>
              </a:rPr>
              <a:t>veya diğer kayıplara sebebiyet veren istenmeyen </a:t>
            </a:r>
            <a:r>
              <a:rPr lang="tr-TR" sz="2000" b="1" i="1" dirty="0" smtClean="0">
                <a:solidFill>
                  <a:srgbClr val="000000"/>
                </a:solidFill>
                <a:latin typeface="Calibri" pitchFamily="34" charset="0"/>
                <a:cs typeface="Calibri" pitchFamily="34" charset="0"/>
              </a:rPr>
              <a:t>olay </a:t>
            </a: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a:solidFill>
                  <a:srgbClr val="000000"/>
                </a:solidFill>
                <a:latin typeface="Calibri" pitchFamily="34" charset="0"/>
                <a:cs typeface="Calibri" pitchFamily="34" charset="0"/>
              </a:rPr>
              <a:t>Kazayla </a:t>
            </a:r>
            <a:r>
              <a:rPr lang="tr-TR" sz="2000" b="1" i="1" dirty="0" smtClean="0">
                <a:solidFill>
                  <a:srgbClr val="000000"/>
                </a:solidFill>
                <a:latin typeface="Calibri" pitchFamily="34" charset="0"/>
                <a:cs typeface="Calibri" pitchFamily="34" charset="0"/>
              </a:rPr>
              <a:t>sonuçlanan olay</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046135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OLAY / OHSAS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18001</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b="1" i="1" dirty="0">
              <a:solidFill>
                <a:srgbClr val="000000"/>
              </a:solidFill>
              <a:latin typeface="Calibri" pitchFamily="34" charset="0"/>
              <a:cs typeface="Calibri" pitchFamily="34" charset="0"/>
            </a:endParaRPr>
          </a:p>
          <a:p>
            <a:pPr algn="ctr">
              <a:spcAft>
                <a:spcPts val="0"/>
              </a:spcAft>
              <a:buClr>
                <a:srgbClr val="292929"/>
              </a:buClr>
              <a:defRPr/>
            </a:pPr>
            <a:endParaRPr lang="tr-TR" sz="8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Olay</a:t>
            </a:r>
            <a:r>
              <a:rPr lang="tr-TR" sz="2000" b="1" i="1" dirty="0">
                <a:solidFill>
                  <a:srgbClr val="C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 Yaralanmaya, sağlığın </a:t>
            </a:r>
            <a:r>
              <a:rPr lang="tr-TR" sz="2000" b="1" i="1" dirty="0" smtClean="0">
                <a:solidFill>
                  <a:srgbClr val="000000"/>
                </a:solidFill>
                <a:latin typeface="Calibri" pitchFamily="34" charset="0"/>
                <a:cs typeface="Calibri" pitchFamily="34" charset="0"/>
              </a:rPr>
              <a:t>bozulmasına veya </a:t>
            </a:r>
            <a:r>
              <a:rPr lang="tr-TR" sz="2000" b="1" i="1" dirty="0">
                <a:solidFill>
                  <a:srgbClr val="000000"/>
                </a:solidFill>
                <a:latin typeface="Calibri" pitchFamily="34" charset="0"/>
                <a:cs typeface="Calibri" pitchFamily="34" charset="0"/>
              </a:rPr>
              <a:t>ölüme </a:t>
            </a:r>
            <a:r>
              <a:rPr lang="tr-TR" sz="2000" b="1" i="1" dirty="0">
                <a:solidFill>
                  <a:srgbClr val="C00000"/>
                </a:solidFill>
                <a:latin typeface="Calibri" pitchFamily="34" charset="0"/>
                <a:cs typeface="Calibri" pitchFamily="34" charset="0"/>
              </a:rPr>
              <a:t>sebep </a:t>
            </a:r>
            <a:r>
              <a:rPr lang="tr-TR" sz="2000" b="1" i="1" dirty="0" smtClean="0">
                <a:solidFill>
                  <a:srgbClr val="C00000"/>
                </a:solidFill>
                <a:latin typeface="Calibri" pitchFamily="34" charset="0"/>
                <a:cs typeface="Calibri" pitchFamily="34" charset="0"/>
              </a:rPr>
              <a:t>olan </a:t>
            </a:r>
            <a:r>
              <a:rPr lang="tr-TR" sz="2000" b="1" i="1" dirty="0" smtClean="0">
                <a:solidFill>
                  <a:schemeClr val="bg1">
                    <a:lumMod val="50000"/>
                  </a:schemeClr>
                </a:solidFill>
                <a:latin typeface="Calibri" pitchFamily="34" charset="0"/>
                <a:cs typeface="Calibri" pitchFamily="34" charset="0"/>
              </a:rPr>
              <a:t>(kaza) </a:t>
            </a:r>
            <a:r>
              <a:rPr lang="tr-TR" sz="2000" b="1" i="1" dirty="0">
                <a:solidFill>
                  <a:srgbClr val="000000"/>
                </a:solidFill>
                <a:latin typeface="Calibri" pitchFamily="34" charset="0"/>
                <a:cs typeface="Calibri" pitchFamily="34" charset="0"/>
              </a:rPr>
              <a:t>veya </a:t>
            </a:r>
            <a:r>
              <a:rPr lang="tr-TR" sz="2000" b="1" i="1" dirty="0">
                <a:solidFill>
                  <a:srgbClr val="C00000"/>
                </a:solidFill>
                <a:latin typeface="Calibri" pitchFamily="34" charset="0"/>
                <a:cs typeface="Calibri" pitchFamily="34" charset="0"/>
              </a:rPr>
              <a:t>sebep </a:t>
            </a:r>
            <a:r>
              <a:rPr lang="tr-TR" sz="2000" b="1" i="1" dirty="0" smtClean="0">
                <a:solidFill>
                  <a:srgbClr val="C00000"/>
                </a:solidFill>
                <a:latin typeface="Calibri" pitchFamily="34" charset="0"/>
                <a:cs typeface="Calibri" pitchFamily="34" charset="0"/>
              </a:rPr>
              <a:t>olacak potansiyele sahip </a:t>
            </a:r>
            <a:r>
              <a:rPr lang="tr-TR" sz="2000" b="1" i="1" dirty="0" smtClean="0">
                <a:solidFill>
                  <a:schemeClr val="bg1">
                    <a:lumMod val="50000"/>
                  </a:schemeClr>
                </a:solidFill>
                <a:latin typeface="Calibri" pitchFamily="34" charset="0"/>
                <a:cs typeface="Calibri" pitchFamily="34" charset="0"/>
              </a:rPr>
              <a:t>(ramak kala) </a:t>
            </a:r>
            <a:r>
              <a:rPr lang="tr-TR" sz="2000" b="1" i="1" dirty="0">
                <a:solidFill>
                  <a:srgbClr val="000000"/>
                </a:solidFill>
                <a:latin typeface="Calibri" pitchFamily="34" charset="0"/>
                <a:cs typeface="Calibri" pitchFamily="34" charset="0"/>
              </a:rPr>
              <a:t>olan işle ilgili </a:t>
            </a:r>
            <a:r>
              <a:rPr lang="tr-TR" sz="2000" b="1" i="1" dirty="0" smtClean="0">
                <a:solidFill>
                  <a:srgbClr val="000000"/>
                </a:solidFill>
                <a:latin typeface="Calibri" pitchFamily="34" charset="0"/>
                <a:cs typeface="Calibri" pitchFamily="34" charset="0"/>
              </a:rPr>
              <a:t>olaylar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r>
              <a:rPr lang="tr-TR" sz="2000" b="1" i="1" dirty="0">
                <a:solidFill>
                  <a:srgbClr val="000000"/>
                </a:solidFill>
                <a:latin typeface="Calibri" pitchFamily="34" charset="0"/>
                <a:cs typeface="Calibri" pitchFamily="34" charset="0"/>
              </a:rPr>
              <a:t>«Kazaya sebep </a:t>
            </a:r>
            <a:r>
              <a:rPr lang="tr-TR" sz="2000" b="1" i="1" dirty="0" smtClean="0">
                <a:solidFill>
                  <a:srgbClr val="000000"/>
                </a:solidFill>
                <a:latin typeface="Calibri" pitchFamily="34" charset="0"/>
                <a:cs typeface="Calibri" pitchFamily="34" charset="0"/>
              </a:rPr>
              <a:t>olan</a:t>
            </a:r>
            <a:r>
              <a:rPr lang="tr-TR" sz="2000" b="1" i="1" dirty="0">
                <a:solidFill>
                  <a:schemeClr val="bg1">
                    <a:lumMod val="50000"/>
                  </a:schemeClr>
                </a:solidFill>
                <a:latin typeface="Calibri" pitchFamily="34" charset="0"/>
                <a:cs typeface="Calibri" pitchFamily="34" charset="0"/>
              </a:rPr>
              <a:t> (kaza)</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veya kazaya sebep olacak potansiyele sahip </a:t>
            </a:r>
            <a:r>
              <a:rPr lang="tr-TR" sz="2000" b="1" i="1" dirty="0">
                <a:solidFill>
                  <a:schemeClr val="bg1">
                    <a:lumMod val="50000"/>
                  </a:schemeClr>
                </a:solidFill>
                <a:latin typeface="Calibri" pitchFamily="34" charset="0"/>
                <a:cs typeface="Calibri" pitchFamily="34" charset="0"/>
              </a:rPr>
              <a:t>(ramak kala) </a:t>
            </a:r>
            <a:r>
              <a:rPr lang="tr-TR" sz="2000" b="1" i="1" dirty="0" smtClean="0">
                <a:solidFill>
                  <a:srgbClr val="000000"/>
                </a:solidFill>
                <a:latin typeface="Calibri" pitchFamily="34" charset="0"/>
                <a:cs typeface="Calibri" pitchFamily="34" charset="0"/>
              </a:rPr>
              <a:t>oluşum</a:t>
            </a:r>
            <a:r>
              <a:rPr lang="tr-TR" sz="2000" b="1" i="1" dirty="0">
                <a:solidFill>
                  <a:srgbClr val="000000"/>
                </a:solidFill>
                <a:latin typeface="Calibri" pitchFamily="34" charset="0"/>
                <a:cs typeface="Calibri" pitchFamily="34" charset="0"/>
              </a:rPr>
              <a:t>" </a:t>
            </a:r>
          </a:p>
          <a:p>
            <a:pPr algn="ctr">
              <a:spcAft>
                <a:spcPts val="0"/>
              </a:spcAft>
              <a:buClr>
                <a:srgbClr val="292929"/>
              </a:buClr>
              <a:defRPr/>
            </a:pPr>
            <a:r>
              <a:rPr lang="tr-TR" sz="2000" b="1" i="1" dirty="0">
                <a:solidFill>
                  <a:schemeClr val="bg1">
                    <a:lumMod val="65000"/>
                  </a:schemeClr>
                </a:solidFill>
                <a:latin typeface="Calibri" pitchFamily="34" charset="0"/>
                <a:cs typeface="Calibri" pitchFamily="34" charset="0"/>
              </a:rPr>
              <a:t>---------------------------------------------------------------------------</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Olay </a:t>
            </a:r>
            <a:r>
              <a:rPr lang="tr-TR" sz="2000" b="1" i="1" dirty="0">
                <a:solidFill>
                  <a:srgbClr val="000000"/>
                </a:solidFill>
                <a:latin typeface="Calibri" pitchFamily="34" charset="0"/>
                <a:cs typeface="Calibri" pitchFamily="34" charset="0"/>
              </a:rPr>
              <a:t>= Kaza + Ramak </a:t>
            </a:r>
            <a:r>
              <a:rPr lang="tr-TR" sz="2000" b="1" i="1" dirty="0" smtClean="0">
                <a:solidFill>
                  <a:srgbClr val="000000"/>
                </a:solidFill>
                <a:latin typeface="Calibri" pitchFamily="34" charset="0"/>
                <a:cs typeface="Calibri" pitchFamily="34" charset="0"/>
              </a:rPr>
              <a:t>Kala</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501766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KAZASI / İSG Kanunu &amp; RD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veya işin yürütümü nedeniyle meydana gelen, ölüme sebebiyet veren veya vücut bütünlüğünü ruhen ya da bedenen özre uğratan </a:t>
            </a:r>
            <a:r>
              <a:rPr lang="tr-TR" sz="2000" b="1" i="1" dirty="0" smtClean="0">
                <a:solidFill>
                  <a:srgbClr val="000000"/>
                </a:solidFill>
                <a:latin typeface="Calibri" pitchFamily="34" charset="0"/>
                <a:cs typeface="Calibri" pitchFamily="34" charset="0"/>
              </a:rPr>
              <a:t>olayıdır.</a:t>
            </a: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67175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ÖNLEM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ÖNLEME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Kanunu Madde-3</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İşyerinde </a:t>
            </a:r>
            <a:r>
              <a:rPr lang="tr-TR" sz="2000" b="1" i="1" dirty="0">
                <a:solidFill>
                  <a:srgbClr val="000000"/>
                </a:solidFill>
                <a:latin typeface="Calibri" pitchFamily="34" charset="0"/>
                <a:cs typeface="Calibri" pitchFamily="34" charset="0"/>
              </a:rPr>
              <a:t>yürütülen </a:t>
            </a:r>
            <a:r>
              <a:rPr lang="tr-TR" sz="2000" b="1" i="1" dirty="0">
                <a:solidFill>
                  <a:srgbClr val="C00000"/>
                </a:solidFill>
                <a:latin typeface="Calibri" pitchFamily="34" charset="0"/>
                <a:cs typeface="Calibri" pitchFamily="34" charset="0"/>
              </a:rPr>
              <a:t>işlerin bütün safhalarında </a:t>
            </a:r>
            <a:r>
              <a:rPr lang="tr-TR" sz="2000" b="1" i="1" dirty="0">
                <a:solidFill>
                  <a:srgbClr val="000000"/>
                </a:solidFill>
                <a:latin typeface="Calibri" pitchFamily="34" charset="0"/>
                <a:cs typeface="Calibri" pitchFamily="34" charset="0"/>
              </a:rPr>
              <a:t>iş sağlığı ve güvenliği ile ilgili </a:t>
            </a:r>
            <a:r>
              <a:rPr lang="tr-TR" sz="2000" b="1" i="1" dirty="0">
                <a:solidFill>
                  <a:srgbClr val="C00000"/>
                </a:solidFill>
                <a:latin typeface="Calibri" pitchFamily="34" charset="0"/>
                <a:cs typeface="Calibri" pitchFamily="34" charset="0"/>
              </a:rPr>
              <a:t>riskleri ortadan kaldırmak veya azaltmak </a:t>
            </a:r>
            <a:r>
              <a:rPr lang="tr-TR" sz="2000" b="1" i="1" dirty="0">
                <a:solidFill>
                  <a:srgbClr val="000000"/>
                </a:solidFill>
                <a:latin typeface="Calibri" pitchFamily="34" charset="0"/>
                <a:cs typeface="Calibri" pitchFamily="34" charset="0"/>
              </a:rPr>
              <a:t>için planlanan ve alınan tedbirlerin </a:t>
            </a:r>
            <a:r>
              <a:rPr lang="tr-TR" sz="2000" b="1" i="1" dirty="0" smtClean="0">
                <a:solidFill>
                  <a:srgbClr val="000000"/>
                </a:solidFill>
                <a:latin typeface="Calibri" pitchFamily="34" charset="0"/>
                <a:cs typeface="Calibri" pitchFamily="34" charset="0"/>
              </a:rPr>
              <a:t>tümüdür.</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   Önlemlerin </a:t>
            </a:r>
            <a:r>
              <a:rPr lang="tr-TR" sz="2000" b="1" i="1" dirty="0">
                <a:solidFill>
                  <a:srgbClr val="000000"/>
                </a:solidFill>
                <a:latin typeface="Calibri" pitchFamily="34" charset="0"/>
                <a:cs typeface="Calibri" pitchFamily="34" charset="0"/>
              </a:rPr>
              <a:t>T</a:t>
            </a:r>
            <a:r>
              <a:rPr lang="tr-TR" sz="2000" b="1" i="1" dirty="0" smtClean="0">
                <a:solidFill>
                  <a:srgbClr val="000000"/>
                </a:solidFill>
                <a:latin typeface="Calibri" pitchFamily="34" charset="0"/>
                <a:cs typeface="Calibri" pitchFamily="34" charset="0"/>
              </a:rPr>
              <a:t>emel Amacı;</a:t>
            </a:r>
          </a:p>
          <a:p>
            <a:pPr marL="324000" algn="ctr">
              <a:spcAft>
                <a:spcPts val="0"/>
              </a:spcAft>
              <a:buClr>
                <a:srgbClr val="292929"/>
              </a:buClr>
              <a:defRPr/>
            </a:pPr>
            <a:endParaRPr lang="tr-TR" sz="500" b="1" i="1" dirty="0" smtClean="0">
              <a:solidFill>
                <a:srgbClr val="000000"/>
              </a:solidFill>
              <a:latin typeface="Calibri" pitchFamily="34" charset="0"/>
              <a:cs typeface="Calibri" pitchFamily="34" charset="0"/>
            </a:endParaRPr>
          </a:p>
          <a:p>
            <a:pPr marL="324000" algn="ctr">
              <a:spcAft>
                <a:spcPts val="0"/>
              </a:spcAft>
              <a:buClr>
                <a:srgbClr val="292929"/>
              </a:buClr>
              <a:defRPr/>
            </a:pPr>
            <a:r>
              <a:rPr lang="tr-TR" sz="2000" b="1" i="1" dirty="0" smtClean="0">
                <a:solidFill>
                  <a:srgbClr val="C00000"/>
                </a:solidFill>
                <a:latin typeface="Calibri" pitchFamily="34" charset="0"/>
                <a:cs typeface="Calibri" pitchFamily="34" charset="0"/>
              </a:rPr>
              <a:t>Riskleri ortadan kaldırmak</a:t>
            </a:r>
          </a:p>
          <a:p>
            <a:pPr marL="324000" algn="ctr">
              <a:spcAft>
                <a:spcPts val="0"/>
              </a:spcAft>
              <a:buClr>
                <a:srgbClr val="292929"/>
              </a:buClr>
              <a:defRPr/>
            </a:pPr>
            <a:r>
              <a:rPr lang="tr-TR" sz="2000" b="1" i="1" dirty="0">
                <a:solidFill>
                  <a:srgbClr val="000000"/>
                </a:solidFill>
                <a:latin typeface="Calibri" pitchFamily="34" charset="0"/>
                <a:cs typeface="Calibri" pitchFamily="34" charset="0"/>
              </a:rPr>
              <a:t>&amp;</a:t>
            </a:r>
            <a:endParaRPr lang="tr-TR" sz="2000" b="1" i="1" dirty="0" smtClean="0">
              <a:solidFill>
                <a:srgbClr val="000000"/>
              </a:solidFill>
              <a:latin typeface="Calibri" pitchFamily="34" charset="0"/>
              <a:cs typeface="Calibri" pitchFamily="34" charset="0"/>
            </a:endParaRPr>
          </a:p>
          <a:p>
            <a:pPr marL="324000" algn="ctr">
              <a:spcAft>
                <a:spcPts val="0"/>
              </a:spcAft>
              <a:buClr>
                <a:srgbClr val="292929"/>
              </a:buClr>
              <a:defRPr/>
            </a:pPr>
            <a:r>
              <a:rPr lang="tr-TR" sz="2000" b="1" i="1" dirty="0" smtClean="0">
                <a:solidFill>
                  <a:srgbClr val="C00000"/>
                </a:solidFill>
                <a:latin typeface="Calibri" pitchFamily="34" charset="0"/>
                <a:cs typeface="Calibri" pitchFamily="34" charset="0"/>
              </a:rPr>
              <a:t>Riskleri azaltmak (KERD indirmek)</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57225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GÜVENLİK</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Risklerin </a:t>
            </a:r>
            <a:r>
              <a:rPr lang="tr-TR" sz="2000" b="1" i="1" dirty="0">
                <a:solidFill>
                  <a:srgbClr val="000000"/>
                </a:solidFill>
                <a:latin typeface="Calibri" pitchFamily="34" charset="0"/>
                <a:cs typeface="Calibri" pitchFamily="34" charset="0"/>
              </a:rPr>
              <a:t>tanımlanmış bir zaman aralığı </a:t>
            </a:r>
            <a:r>
              <a:rPr lang="tr-TR" sz="2000" b="1" i="1" dirty="0" smtClean="0">
                <a:solidFill>
                  <a:srgbClr val="000000"/>
                </a:solidFill>
                <a:latin typeface="Calibri" pitchFamily="34" charset="0"/>
                <a:cs typeface="Calibri" pitchFamily="34" charset="0"/>
              </a:rPr>
              <a:t>süresince, </a:t>
            </a:r>
            <a:r>
              <a:rPr lang="tr-TR" sz="2000" b="1" i="1" dirty="0">
                <a:solidFill>
                  <a:srgbClr val="C00000"/>
                </a:solidFill>
                <a:latin typeface="Calibri" pitchFamily="34" charset="0"/>
                <a:cs typeface="Calibri" pitchFamily="34" charset="0"/>
              </a:rPr>
              <a:t>kabul edilebilir </a:t>
            </a:r>
            <a:r>
              <a:rPr lang="tr-TR" sz="2000" b="1" i="1" dirty="0" smtClean="0">
                <a:solidFill>
                  <a:srgbClr val="C00000"/>
                </a:solidFill>
                <a:latin typeface="Calibri" pitchFamily="34" charset="0"/>
                <a:cs typeface="Calibri" pitchFamily="34" charset="0"/>
              </a:rPr>
              <a:t>düzey içerisinde</a:t>
            </a:r>
            <a:r>
              <a:rPr lang="tr-TR" sz="2000" b="1" i="1" dirty="0" smtClean="0">
                <a:solidFill>
                  <a:srgbClr val="000000"/>
                </a:solidFill>
                <a:latin typeface="Calibri" pitchFamily="34" charset="0"/>
                <a:cs typeface="Calibri" pitchFamily="34" charset="0"/>
              </a:rPr>
              <a:t> kalmasına </a:t>
            </a:r>
            <a:r>
              <a:rPr lang="tr-TR" sz="2000" b="1" i="1" dirty="0" smtClean="0">
                <a:solidFill>
                  <a:schemeClr val="bg1">
                    <a:lumMod val="50000"/>
                  </a:schemeClr>
                </a:solidFill>
                <a:latin typeface="Calibri" pitchFamily="34" charset="0"/>
                <a:cs typeface="Calibri" pitchFamily="34" charset="0"/>
              </a:rPr>
              <a:t>(kalma yeteneğine) </a:t>
            </a:r>
            <a:r>
              <a:rPr lang="tr-TR" sz="2000" b="1" i="1" dirty="0" smtClean="0">
                <a:solidFill>
                  <a:srgbClr val="000000"/>
                </a:solidFill>
                <a:latin typeface="Calibri" pitchFamily="34" charset="0"/>
                <a:cs typeface="Calibri" pitchFamily="34" charset="0"/>
              </a:rPr>
              <a:t>güvenlik denir.</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chemeClr val="bg1">
                    <a:lumMod val="65000"/>
                  </a:schemeClr>
                </a:solidFill>
                <a:latin typeface="Calibri" pitchFamily="34" charset="0"/>
                <a:cs typeface="Calibri" pitchFamily="34" charset="0"/>
              </a:rPr>
              <a:t>---------------------------------------------------------------------------</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Riskin KERD içerisinde kalması</a:t>
            </a:r>
          </a:p>
          <a:p>
            <a:pPr algn="ctr">
              <a:spcAft>
                <a:spcPts val="0"/>
              </a:spcAft>
              <a:buClr>
                <a:srgbClr val="292929"/>
              </a:buClr>
              <a:defRPr/>
            </a:pPr>
            <a:r>
              <a:rPr lang="tr-TR" sz="2000" b="1" i="1" dirty="0">
                <a:solidFill>
                  <a:srgbClr val="000000"/>
                </a:solidFill>
                <a:latin typeface="Calibri" pitchFamily="34" charset="0"/>
                <a:cs typeface="Calibri" pitchFamily="34" charset="0"/>
              </a:rPr>
              <a:t>Kaza riskinin olmadığı </a:t>
            </a:r>
            <a:r>
              <a:rPr lang="tr-TR" sz="2000" b="1" i="1" dirty="0" smtClean="0">
                <a:solidFill>
                  <a:srgbClr val="000000"/>
                </a:solidFill>
                <a:latin typeface="Calibri" pitchFamily="34" charset="0"/>
                <a:cs typeface="Calibri" pitchFamily="34" charset="0"/>
              </a:rPr>
              <a:t>durum</a:t>
            </a: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TANIMLAR</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496809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 YÖNETİMDE PUKÖ DÖNGÜSÜ</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20" name="Akış Çizelgesi: Belge 19"/>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3</a:t>
            </a:r>
            <a:endParaRPr lang="tr-TR" sz="2000" b="1" dirty="0">
              <a:solidFill>
                <a:srgbClr val="FFFFFF"/>
              </a:solidFill>
              <a:latin typeface="Calibri" pitchFamily="34" charset="0"/>
            </a:endParaRPr>
          </a:p>
        </p:txBody>
      </p:sp>
      <p:sp>
        <p:nvSpPr>
          <p:cNvPr id="17" name="Dikdörtgen 16"/>
          <p:cNvSpPr/>
          <p:nvPr/>
        </p:nvSpPr>
        <p:spPr>
          <a:xfrm>
            <a:off x="85060" y="1130929"/>
            <a:ext cx="3923432" cy="2031325"/>
          </a:xfrm>
          <a:prstGeom prst="rect">
            <a:avLst/>
          </a:prstGeom>
          <a:ln>
            <a:solidFill>
              <a:schemeClr val="bg1">
                <a:lumMod val="65000"/>
              </a:schemeClr>
            </a:solidFill>
          </a:ln>
        </p:spPr>
        <p:txBody>
          <a:bodyPr wrap="square">
            <a:noAutofit/>
          </a:bodyPr>
          <a:lstStyle/>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İSG açısından amacın belirlenmesi (neyi </a:t>
            </a:r>
            <a:r>
              <a:rPr lang="tr-TR" sz="1400" i="1" dirty="0">
                <a:solidFill>
                  <a:srgbClr val="000000"/>
                </a:solidFill>
                <a:latin typeface="Calibri" pitchFamily="34" charset="0"/>
                <a:cs typeface="Calibri" pitchFamily="34" charset="0"/>
              </a:rPr>
              <a:t>başarmak istiyoruz, nerede, </a:t>
            </a:r>
            <a:r>
              <a:rPr lang="tr-TR" sz="1400" i="1" dirty="0" smtClean="0">
                <a:solidFill>
                  <a:srgbClr val="000000"/>
                </a:solidFill>
                <a:latin typeface="Calibri" pitchFamily="34" charset="0"/>
                <a:cs typeface="Calibri" pitchFamily="34" charset="0"/>
              </a:rPr>
              <a:t>ne zaman?)</a:t>
            </a:r>
            <a:endParaRPr lang="tr-TR" sz="1400" i="1" dirty="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Mevcut </a:t>
            </a:r>
            <a:r>
              <a:rPr lang="tr-TR" sz="1400" i="1" dirty="0">
                <a:solidFill>
                  <a:srgbClr val="000000"/>
                </a:solidFill>
                <a:latin typeface="Calibri" pitchFamily="34" charset="0"/>
                <a:cs typeface="Calibri" pitchFamily="34" charset="0"/>
              </a:rPr>
              <a:t>durumu analiz etme</a:t>
            </a: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Hedeflerin </a:t>
            </a:r>
            <a:r>
              <a:rPr lang="tr-TR" sz="1400" i="1" dirty="0">
                <a:solidFill>
                  <a:srgbClr val="000000"/>
                </a:solidFill>
                <a:latin typeface="Calibri" pitchFamily="34" charset="0"/>
                <a:cs typeface="Calibri" pitchFamily="34" charset="0"/>
              </a:rPr>
              <a:t>belirlenmesi</a:t>
            </a: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Kayıtların </a:t>
            </a:r>
            <a:r>
              <a:rPr lang="tr-TR" sz="1400" i="1" dirty="0">
                <a:solidFill>
                  <a:srgbClr val="000000"/>
                </a:solidFill>
                <a:latin typeface="Calibri" pitchFamily="34" charset="0"/>
                <a:cs typeface="Calibri" pitchFamily="34" charset="0"/>
              </a:rPr>
              <a:t>analizi</a:t>
            </a: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Tehlikelerin </a:t>
            </a:r>
            <a:r>
              <a:rPr lang="tr-TR" sz="1400" i="1" dirty="0">
                <a:solidFill>
                  <a:srgbClr val="000000"/>
                </a:solidFill>
                <a:latin typeface="Calibri" pitchFamily="34" charset="0"/>
                <a:cs typeface="Calibri" pitchFamily="34" charset="0"/>
              </a:rPr>
              <a:t>b</a:t>
            </a:r>
            <a:r>
              <a:rPr lang="tr-TR" sz="1400" i="1" dirty="0" smtClean="0">
                <a:solidFill>
                  <a:srgbClr val="000000"/>
                </a:solidFill>
                <a:latin typeface="Calibri" pitchFamily="34" charset="0"/>
                <a:cs typeface="Calibri" pitchFamily="34" charset="0"/>
              </a:rPr>
              <a:t>elirlenmesi</a:t>
            </a:r>
            <a:endParaRPr lang="tr-TR" sz="1400" i="1" dirty="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değerlendirme tekniklerinin belirlenmesi</a:t>
            </a: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Detaylı uygulama planının hazırlaması</a:t>
            </a:r>
            <a:endParaRPr lang="tr-TR" sz="1400" i="1" dirty="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defRPr/>
            </a:pPr>
            <a:r>
              <a:rPr lang="tr-TR" sz="1400" i="1" dirty="0" smtClean="0">
                <a:solidFill>
                  <a:srgbClr val="000000"/>
                </a:solidFill>
                <a:latin typeface="Calibri" pitchFamily="34" charset="0"/>
                <a:cs typeface="Calibri" pitchFamily="34" charset="0"/>
              </a:rPr>
              <a:t>İç talimatların hazırlaması</a:t>
            </a:r>
            <a:endParaRPr lang="tr-TR" sz="1400" i="1" dirty="0">
              <a:solidFill>
                <a:srgbClr val="000000"/>
              </a:solidFill>
              <a:latin typeface="Calibri" pitchFamily="34" charset="0"/>
              <a:cs typeface="Calibri" pitchFamily="34" charset="0"/>
            </a:endParaRPr>
          </a:p>
        </p:txBody>
      </p:sp>
      <p:sp>
        <p:nvSpPr>
          <p:cNvPr id="18" name="Dikdörtgen 17"/>
          <p:cNvSpPr/>
          <p:nvPr/>
        </p:nvSpPr>
        <p:spPr>
          <a:xfrm>
            <a:off x="5411769" y="1130929"/>
            <a:ext cx="3625911" cy="2031325"/>
          </a:xfrm>
          <a:prstGeom prst="rect">
            <a:avLst/>
          </a:prstGeom>
          <a:ln>
            <a:solidFill>
              <a:schemeClr val="bg1">
                <a:lumMod val="65000"/>
              </a:schemeClr>
            </a:solidFill>
          </a:ln>
        </p:spPr>
        <p:txBody>
          <a:bodyPr wrap="square">
            <a:noAutofit/>
          </a:bodyPr>
          <a:lstStyle/>
          <a:p>
            <a:pPr marL="144000" indent="-108000">
              <a:spcAft>
                <a:spcPts val="0"/>
              </a:spcAft>
              <a:buClr>
                <a:srgbClr val="292929"/>
              </a:buClr>
              <a:buFont typeface="Wingdings" pitchFamily="2" charset="2"/>
              <a:buChar char="§"/>
            </a:pPr>
            <a:r>
              <a:rPr lang="tr-TR" sz="1400" b="1" i="1" dirty="0">
                <a:solidFill>
                  <a:srgbClr val="000000"/>
                </a:solidFill>
                <a:latin typeface="Calibri" pitchFamily="34" charset="0"/>
                <a:cs typeface="Calibri" pitchFamily="34" charset="0"/>
              </a:rPr>
              <a:t>Riskleri </a:t>
            </a:r>
            <a:r>
              <a:rPr lang="tr-TR" sz="1400" b="1" i="1" dirty="0" smtClean="0">
                <a:solidFill>
                  <a:srgbClr val="000000"/>
                </a:solidFill>
                <a:latin typeface="Calibri" pitchFamily="34" charset="0"/>
                <a:cs typeface="Calibri" pitchFamily="34" charset="0"/>
              </a:rPr>
              <a:t>değerlendirmesi</a:t>
            </a:r>
            <a:endParaRPr lang="tr-TR" sz="1400" b="1" i="1" dirty="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pPr>
            <a:r>
              <a:rPr lang="tr-TR" sz="1400" b="1" i="1" dirty="0" smtClean="0">
                <a:solidFill>
                  <a:srgbClr val="000000"/>
                </a:solidFill>
                <a:latin typeface="Calibri" pitchFamily="34" charset="0"/>
                <a:cs typeface="Calibri" pitchFamily="34" charset="0"/>
              </a:rPr>
              <a:t>Risklerin KERD olduğuna karar </a:t>
            </a:r>
            <a:r>
              <a:rPr lang="tr-TR" sz="1400" b="1" i="1" dirty="0">
                <a:solidFill>
                  <a:srgbClr val="000000"/>
                </a:solidFill>
                <a:latin typeface="Calibri" pitchFamily="34" charset="0"/>
                <a:cs typeface="Calibri" pitchFamily="34" charset="0"/>
              </a:rPr>
              <a:t>verme</a:t>
            </a:r>
          </a:p>
          <a:p>
            <a:pPr marL="144000" indent="-108000">
              <a:spcAft>
                <a:spcPts val="0"/>
              </a:spcAft>
              <a:buClr>
                <a:srgbClr val="292929"/>
              </a:buClr>
              <a:buFont typeface="Wingdings" pitchFamily="2" charset="2"/>
              <a:buChar char="§"/>
            </a:pPr>
            <a:r>
              <a:rPr lang="tr-TR" sz="1400" b="1" i="1" dirty="0" smtClean="0">
                <a:solidFill>
                  <a:srgbClr val="000000"/>
                </a:solidFill>
                <a:latin typeface="Calibri" pitchFamily="34" charset="0"/>
                <a:cs typeface="Calibri" pitchFamily="34" charset="0"/>
              </a:rPr>
              <a:t>Kontrol önlemlerinin </a:t>
            </a:r>
            <a:r>
              <a:rPr lang="tr-TR" sz="1400" i="1" dirty="0">
                <a:solidFill>
                  <a:srgbClr val="000000"/>
                </a:solidFill>
                <a:latin typeface="Calibri" pitchFamily="34" charset="0"/>
                <a:cs typeface="Calibri" pitchFamily="34" charset="0"/>
              </a:rPr>
              <a:t>seçimi ve uygulaması</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Her </a:t>
            </a:r>
            <a:r>
              <a:rPr lang="tr-TR" sz="1400" i="1" dirty="0">
                <a:solidFill>
                  <a:srgbClr val="000000"/>
                </a:solidFill>
                <a:latin typeface="Calibri" pitchFamily="34" charset="0"/>
                <a:cs typeface="Calibri" pitchFamily="34" charset="0"/>
              </a:rPr>
              <a:t>bölümdeki </a:t>
            </a:r>
            <a:r>
              <a:rPr lang="tr-TR" sz="1400" i="1" dirty="0" smtClean="0">
                <a:solidFill>
                  <a:srgbClr val="000000"/>
                </a:solidFill>
                <a:latin typeface="Calibri" pitchFamily="34" charset="0"/>
                <a:cs typeface="Calibri" pitchFamily="34" charset="0"/>
              </a:rPr>
              <a:t>ilgili </a:t>
            </a:r>
            <a:r>
              <a:rPr lang="tr-TR" sz="1400" i="1" dirty="0">
                <a:solidFill>
                  <a:srgbClr val="000000"/>
                </a:solidFill>
                <a:latin typeface="Calibri" pitchFamily="34" charset="0"/>
                <a:cs typeface="Calibri" pitchFamily="34" charset="0"/>
              </a:rPr>
              <a:t>kişileri </a:t>
            </a:r>
            <a:r>
              <a:rPr lang="tr-TR" sz="1400" b="1" i="1" dirty="0" smtClean="0">
                <a:solidFill>
                  <a:srgbClr val="000000"/>
                </a:solidFill>
                <a:latin typeface="Calibri" pitchFamily="34" charset="0"/>
                <a:cs typeface="Calibri" pitchFamily="34" charset="0"/>
              </a:rPr>
              <a:t>bilgilendirme, eğitme </a:t>
            </a:r>
            <a:r>
              <a:rPr lang="tr-TR" sz="1400" b="1" i="1" dirty="0">
                <a:solidFill>
                  <a:srgbClr val="000000"/>
                </a:solidFill>
                <a:latin typeface="Calibri" pitchFamily="34" charset="0"/>
                <a:cs typeface="Calibri" pitchFamily="34" charset="0"/>
              </a:rPr>
              <a:t>ve katılımını </a:t>
            </a:r>
            <a:r>
              <a:rPr lang="tr-TR" sz="1400" i="1" dirty="0">
                <a:solidFill>
                  <a:srgbClr val="000000"/>
                </a:solidFill>
                <a:latin typeface="Calibri" pitchFamily="34" charset="0"/>
                <a:cs typeface="Calibri" pitchFamily="34" charset="0"/>
              </a:rPr>
              <a:t>sağlama</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Faaliyet </a:t>
            </a:r>
            <a:r>
              <a:rPr lang="tr-TR" sz="1400" i="1" dirty="0">
                <a:solidFill>
                  <a:srgbClr val="000000"/>
                </a:solidFill>
                <a:latin typeface="Calibri" pitchFamily="34" charset="0"/>
                <a:cs typeface="Calibri" pitchFamily="34" charset="0"/>
              </a:rPr>
              <a:t>planını </a:t>
            </a:r>
            <a:r>
              <a:rPr lang="tr-TR" sz="1400" b="1" i="1" dirty="0">
                <a:solidFill>
                  <a:srgbClr val="000000"/>
                </a:solidFill>
                <a:latin typeface="Calibri" pitchFamily="34" charset="0"/>
                <a:cs typeface="Calibri" pitchFamily="34" charset="0"/>
              </a:rPr>
              <a:t>izleme ve gerçekleştirme</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Uygulama </a:t>
            </a:r>
            <a:r>
              <a:rPr lang="tr-TR" sz="1400" i="1" dirty="0">
                <a:solidFill>
                  <a:srgbClr val="000000"/>
                </a:solidFill>
                <a:latin typeface="Calibri" pitchFamily="34" charset="0"/>
                <a:cs typeface="Calibri" pitchFamily="34" charset="0"/>
              </a:rPr>
              <a:t>sonuçlarını yakın </a:t>
            </a:r>
            <a:r>
              <a:rPr lang="tr-TR" sz="1400" b="1" i="1" dirty="0">
                <a:solidFill>
                  <a:srgbClr val="000000"/>
                </a:solidFill>
                <a:latin typeface="Calibri" pitchFamily="34" charset="0"/>
                <a:cs typeface="Calibri" pitchFamily="34" charset="0"/>
              </a:rPr>
              <a:t>takip etme</a:t>
            </a:r>
          </a:p>
        </p:txBody>
      </p:sp>
      <p:sp>
        <p:nvSpPr>
          <p:cNvPr id="19" name="Dikdörtgen 18"/>
          <p:cNvSpPr/>
          <p:nvPr/>
        </p:nvSpPr>
        <p:spPr>
          <a:xfrm>
            <a:off x="85060" y="4591793"/>
            <a:ext cx="3923432" cy="988536"/>
          </a:xfrm>
          <a:prstGeom prst="rect">
            <a:avLst/>
          </a:prstGeom>
          <a:ln>
            <a:solidFill>
              <a:schemeClr val="bg1">
                <a:lumMod val="65000"/>
              </a:schemeClr>
            </a:solidFill>
          </a:ln>
        </p:spPr>
        <p:txBody>
          <a:bodyPr wrap="square">
            <a:noAutofit/>
          </a:bodyPr>
          <a:lstStyle/>
          <a:p>
            <a:pPr marL="144000" indent="-108000">
              <a:spcAft>
                <a:spcPts val="0"/>
              </a:spcAft>
              <a:buClr>
                <a:srgbClr val="292929"/>
              </a:buClr>
              <a:buFont typeface="Wingdings" pitchFamily="2" charset="2"/>
              <a:buChar char="§"/>
            </a:pPr>
            <a:r>
              <a:rPr lang="tr-TR" sz="1400" b="1" i="1" dirty="0">
                <a:solidFill>
                  <a:srgbClr val="000000"/>
                </a:solidFill>
                <a:latin typeface="Calibri" pitchFamily="34" charset="0"/>
                <a:cs typeface="Calibri" pitchFamily="34" charset="0"/>
              </a:rPr>
              <a:t>Kalıcı bir denetleme sistemi </a:t>
            </a:r>
            <a:r>
              <a:rPr lang="tr-TR" sz="1400" i="1" dirty="0">
                <a:solidFill>
                  <a:srgbClr val="000000"/>
                </a:solidFill>
                <a:latin typeface="Calibri" pitchFamily="34" charset="0"/>
                <a:cs typeface="Calibri" pitchFamily="34" charset="0"/>
              </a:rPr>
              <a:t>kurma</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Etkili </a:t>
            </a:r>
            <a:r>
              <a:rPr lang="tr-TR" sz="1400" b="1" i="1" dirty="0">
                <a:solidFill>
                  <a:srgbClr val="000000"/>
                </a:solidFill>
                <a:latin typeface="Calibri" pitchFamily="34" charset="0"/>
                <a:cs typeface="Calibri" pitchFamily="34" charset="0"/>
              </a:rPr>
              <a:t>önlemleri standartlaştırma</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Gerekli </a:t>
            </a:r>
            <a:r>
              <a:rPr lang="tr-TR" sz="1400" b="1" i="1" dirty="0">
                <a:solidFill>
                  <a:srgbClr val="000000"/>
                </a:solidFill>
                <a:latin typeface="Calibri" pitchFamily="34" charset="0"/>
                <a:cs typeface="Calibri" pitchFamily="34" charset="0"/>
              </a:rPr>
              <a:t>eğitim ve yönlendirmeleri </a:t>
            </a:r>
            <a:r>
              <a:rPr lang="tr-TR" sz="1400" i="1" dirty="0">
                <a:solidFill>
                  <a:srgbClr val="000000"/>
                </a:solidFill>
                <a:latin typeface="Calibri" pitchFamily="34" charset="0"/>
                <a:cs typeface="Calibri" pitchFamily="34" charset="0"/>
              </a:rPr>
              <a:t>sağlama</a:t>
            </a:r>
          </a:p>
        </p:txBody>
      </p:sp>
      <p:sp>
        <p:nvSpPr>
          <p:cNvPr id="24" name="Dikdörtgen 23"/>
          <p:cNvSpPr/>
          <p:nvPr/>
        </p:nvSpPr>
        <p:spPr>
          <a:xfrm>
            <a:off x="5400675" y="4493952"/>
            <a:ext cx="3677403" cy="1086377"/>
          </a:xfrm>
          <a:prstGeom prst="rect">
            <a:avLst/>
          </a:prstGeom>
          <a:ln>
            <a:solidFill>
              <a:schemeClr val="bg1">
                <a:lumMod val="65000"/>
              </a:schemeClr>
            </a:solidFill>
          </a:ln>
        </p:spPr>
        <p:txBody>
          <a:bodyPr wrap="square">
            <a:noAutofit/>
          </a:bodyPr>
          <a:lstStyle/>
          <a:p>
            <a:pPr marL="144000" indent="-108000">
              <a:spcAft>
                <a:spcPts val="0"/>
              </a:spcAft>
              <a:buClr>
                <a:srgbClr val="292929"/>
              </a:buClr>
              <a:buFont typeface="Wingdings" pitchFamily="2" charset="2"/>
              <a:buChar char="§"/>
            </a:pPr>
            <a:endParaRPr lang="tr-TR" sz="800" b="1" i="1" dirty="0" smtClean="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pPr>
            <a:r>
              <a:rPr lang="tr-TR" sz="1400" b="1" i="1" dirty="0" smtClean="0">
                <a:solidFill>
                  <a:srgbClr val="000000"/>
                </a:solidFill>
                <a:latin typeface="Calibri" pitchFamily="34" charset="0"/>
                <a:cs typeface="Calibri" pitchFamily="34" charset="0"/>
              </a:rPr>
              <a:t>Ölçüm </a:t>
            </a:r>
            <a:r>
              <a:rPr lang="tr-TR" sz="1400" b="1" i="1" dirty="0">
                <a:solidFill>
                  <a:srgbClr val="000000"/>
                </a:solidFill>
                <a:latin typeface="Calibri" pitchFamily="34" charset="0"/>
                <a:cs typeface="Calibri" pitchFamily="34" charset="0"/>
              </a:rPr>
              <a:t>ve Analiz </a:t>
            </a:r>
            <a:r>
              <a:rPr lang="tr-TR" sz="1400" i="1" dirty="0" smtClean="0">
                <a:solidFill>
                  <a:srgbClr val="000000"/>
                </a:solidFill>
                <a:latin typeface="Calibri" pitchFamily="34" charset="0"/>
                <a:cs typeface="Calibri" pitchFamily="34" charset="0"/>
              </a:rPr>
              <a:t>(hedef/hedeflere ulaşıldı </a:t>
            </a:r>
            <a:r>
              <a:rPr lang="tr-TR" sz="1400" i="1" dirty="0">
                <a:solidFill>
                  <a:srgbClr val="000000"/>
                </a:solidFill>
                <a:latin typeface="Calibri" pitchFamily="34" charset="0"/>
                <a:cs typeface="Calibri" pitchFamily="34" charset="0"/>
              </a:rPr>
              <a:t>mı</a:t>
            </a:r>
            <a:r>
              <a:rPr lang="tr-TR" sz="1400" i="1" dirty="0" smtClean="0">
                <a:solidFill>
                  <a:srgbClr val="000000"/>
                </a:solidFill>
                <a:latin typeface="Calibri" pitchFamily="34" charset="0"/>
                <a:cs typeface="Calibri" pitchFamily="34" charset="0"/>
              </a:rPr>
              <a:t>?)</a:t>
            </a:r>
            <a:endParaRPr lang="tr-TR" sz="1400" i="1" dirty="0">
              <a:solidFill>
                <a:srgbClr val="000000"/>
              </a:solidFill>
              <a:latin typeface="Calibri" pitchFamily="34" charset="0"/>
              <a:cs typeface="Calibri" pitchFamily="34" charset="0"/>
            </a:endParaRPr>
          </a:p>
          <a:p>
            <a:pPr marL="144000" indent="-108000">
              <a:spcAft>
                <a:spcPts val="0"/>
              </a:spcAft>
              <a:buClr>
                <a:srgbClr val="292929"/>
              </a:buClr>
              <a:buFont typeface="Wingdings" pitchFamily="2" charset="2"/>
              <a:buChar char="§"/>
            </a:pPr>
            <a:r>
              <a:rPr lang="tr-TR" sz="1400" b="1" i="1" dirty="0" smtClean="0">
                <a:solidFill>
                  <a:srgbClr val="000000"/>
                </a:solidFill>
                <a:latin typeface="Calibri" pitchFamily="34" charset="0"/>
                <a:cs typeface="Calibri" pitchFamily="34" charset="0"/>
              </a:rPr>
              <a:t>İç </a:t>
            </a:r>
            <a:r>
              <a:rPr lang="tr-TR" sz="1400" b="1" i="1" dirty="0">
                <a:solidFill>
                  <a:srgbClr val="000000"/>
                </a:solidFill>
                <a:latin typeface="Calibri" pitchFamily="34" charset="0"/>
                <a:cs typeface="Calibri" pitchFamily="34" charset="0"/>
              </a:rPr>
              <a:t>talimatlar ve yönergeleri </a:t>
            </a:r>
            <a:r>
              <a:rPr lang="tr-TR" sz="1400" i="1" dirty="0">
                <a:solidFill>
                  <a:srgbClr val="000000"/>
                </a:solidFill>
                <a:latin typeface="Calibri" pitchFamily="34" charset="0"/>
                <a:cs typeface="Calibri" pitchFamily="34" charset="0"/>
              </a:rPr>
              <a:t>gözden geçirme</a:t>
            </a:r>
          </a:p>
          <a:p>
            <a:pPr marL="144000" indent="-108000">
              <a:spcAft>
                <a:spcPts val="0"/>
              </a:spcAft>
              <a:buClr>
                <a:srgbClr val="292929"/>
              </a:buClr>
              <a:buFont typeface="Wingdings" pitchFamily="2" charset="2"/>
              <a:buChar char="§"/>
            </a:pPr>
            <a:r>
              <a:rPr lang="tr-TR" sz="1400" b="1" i="1" dirty="0" smtClean="0">
                <a:solidFill>
                  <a:srgbClr val="000000"/>
                </a:solidFill>
                <a:latin typeface="Calibri" pitchFamily="34" charset="0"/>
                <a:cs typeface="Calibri" pitchFamily="34" charset="0"/>
              </a:rPr>
              <a:t>Olası </a:t>
            </a:r>
            <a:r>
              <a:rPr lang="tr-TR" sz="1400" b="1" i="1" dirty="0">
                <a:solidFill>
                  <a:srgbClr val="000000"/>
                </a:solidFill>
                <a:latin typeface="Calibri" pitchFamily="34" charset="0"/>
                <a:cs typeface="Calibri" pitchFamily="34" charset="0"/>
              </a:rPr>
              <a:t>sapmaları </a:t>
            </a:r>
            <a:r>
              <a:rPr lang="tr-TR" sz="1400" i="1" dirty="0">
                <a:solidFill>
                  <a:srgbClr val="000000"/>
                </a:solidFill>
                <a:latin typeface="Calibri" pitchFamily="34" charset="0"/>
                <a:cs typeface="Calibri" pitchFamily="34" charset="0"/>
              </a:rPr>
              <a:t>tespit etme ve kaydetme</a:t>
            </a:r>
          </a:p>
          <a:p>
            <a:pPr marL="144000" indent="-108000">
              <a:spcAft>
                <a:spcPts val="0"/>
              </a:spcAft>
              <a:buClr>
                <a:srgbClr val="292929"/>
              </a:buClr>
              <a:buFont typeface="Wingdings" pitchFamily="2" charset="2"/>
              <a:buChar char="§"/>
            </a:pPr>
            <a:r>
              <a:rPr lang="tr-TR" sz="1400" i="1" dirty="0" smtClean="0">
                <a:solidFill>
                  <a:srgbClr val="000000"/>
                </a:solidFill>
                <a:latin typeface="Calibri" pitchFamily="34" charset="0"/>
                <a:cs typeface="Calibri" pitchFamily="34" charset="0"/>
              </a:rPr>
              <a:t>İlgili </a:t>
            </a:r>
            <a:r>
              <a:rPr lang="tr-TR" sz="1400" i="1" dirty="0">
                <a:solidFill>
                  <a:srgbClr val="000000"/>
                </a:solidFill>
                <a:latin typeface="Calibri" pitchFamily="34" charset="0"/>
                <a:cs typeface="Calibri" pitchFamily="34" charset="0"/>
              </a:rPr>
              <a:t>kişileri </a:t>
            </a:r>
            <a:r>
              <a:rPr lang="tr-TR" sz="1400" b="1" i="1" dirty="0" smtClean="0">
                <a:solidFill>
                  <a:srgbClr val="000000"/>
                </a:solidFill>
                <a:latin typeface="Calibri" pitchFamily="34" charset="0"/>
                <a:cs typeface="Calibri" pitchFamily="34" charset="0"/>
              </a:rPr>
              <a:t>bilgilendirme</a:t>
            </a:r>
          </a:p>
        </p:txBody>
      </p:sp>
      <p:sp>
        <p:nvSpPr>
          <p:cNvPr id="29" name="Dikdörtgen 28"/>
          <p:cNvSpPr/>
          <p:nvPr/>
        </p:nvSpPr>
        <p:spPr>
          <a:xfrm>
            <a:off x="7259438" y="3516461"/>
            <a:ext cx="1778242" cy="523220"/>
          </a:xfrm>
          <a:prstGeom prst="rect">
            <a:avLst/>
          </a:prstGeom>
          <a:ln>
            <a:solidFill>
              <a:schemeClr val="bg1">
                <a:lumMod val="65000"/>
              </a:schemeClr>
            </a:solidFill>
          </a:ln>
        </p:spPr>
        <p:txBody>
          <a:bodyPr wrap="square">
            <a:spAutoFit/>
          </a:bodyPr>
          <a:lstStyle/>
          <a:p>
            <a:pPr marL="36000" algn="ctr">
              <a:spcAft>
                <a:spcPts val="0"/>
              </a:spcAft>
              <a:buClr>
                <a:srgbClr val="292929"/>
              </a:buClr>
            </a:pPr>
            <a:r>
              <a:rPr lang="tr-TR" sz="1400" b="1" i="1" dirty="0" smtClean="0">
                <a:solidFill>
                  <a:srgbClr val="000000"/>
                </a:solidFill>
                <a:latin typeface="Calibri" pitchFamily="34" charset="0"/>
                <a:cs typeface="Calibri" pitchFamily="34" charset="0"/>
              </a:rPr>
              <a:t>PUKO</a:t>
            </a:r>
            <a:r>
              <a:rPr lang="tr-TR" sz="1400" i="1" dirty="0" smtClean="0">
                <a:solidFill>
                  <a:srgbClr val="000000"/>
                </a:solidFill>
                <a:latin typeface="Calibri" pitchFamily="34" charset="0"/>
                <a:cs typeface="Calibri" pitchFamily="34" charset="0"/>
              </a:rPr>
              <a:t> döngüsü</a:t>
            </a:r>
          </a:p>
          <a:p>
            <a:pPr marL="36000" algn="ctr">
              <a:spcAft>
                <a:spcPts val="0"/>
              </a:spcAft>
              <a:buClr>
                <a:srgbClr val="292929"/>
              </a:buClr>
            </a:pPr>
            <a:r>
              <a:rPr lang="tr-TR" sz="1400" i="1" dirty="0" smtClean="0">
                <a:solidFill>
                  <a:srgbClr val="000000"/>
                </a:solidFill>
                <a:latin typeface="Calibri" pitchFamily="34" charset="0"/>
                <a:cs typeface="Calibri" pitchFamily="34" charset="0"/>
              </a:rPr>
              <a:t>üzerine kurulmuştur.</a:t>
            </a:r>
            <a:endParaRPr lang="tr-TR" sz="1400" i="1" dirty="0">
              <a:solidFill>
                <a:srgbClr val="000000"/>
              </a:solidFill>
              <a:latin typeface="Calibri" pitchFamily="34" charset="0"/>
              <a:cs typeface="Calibri" pitchFamily="34" charset="0"/>
            </a:endParaRPr>
          </a:p>
        </p:txBody>
      </p:sp>
      <p:grpSp>
        <p:nvGrpSpPr>
          <p:cNvPr id="30" name="Grup 29"/>
          <p:cNvGrpSpPr/>
          <p:nvPr/>
        </p:nvGrpSpPr>
        <p:grpSpPr>
          <a:xfrm>
            <a:off x="3527498" y="2774752"/>
            <a:ext cx="2382964" cy="1988618"/>
            <a:chOff x="221876" y="2700670"/>
            <a:chExt cx="4394005" cy="3211032"/>
          </a:xfrm>
        </p:grpSpPr>
        <p:graphicFrame>
          <p:nvGraphicFramePr>
            <p:cNvPr id="31" name="Diyagram 30"/>
            <p:cNvGraphicFramePr/>
            <p:nvPr>
              <p:extLst>
                <p:ext uri="{D42A27DB-BD31-4B8C-83A1-F6EECF244321}">
                  <p14:modId xmlns:p14="http://schemas.microsoft.com/office/powerpoint/2010/main" val="1808970996"/>
                </p:ext>
              </p:extLst>
            </p:nvPr>
          </p:nvGraphicFramePr>
          <p:xfrm>
            <a:off x="372141" y="2700670"/>
            <a:ext cx="4199859" cy="3211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Metin kutusu 31"/>
            <p:cNvSpPr txBox="1"/>
            <p:nvPr/>
          </p:nvSpPr>
          <p:spPr>
            <a:xfrm>
              <a:off x="3010363" y="2908313"/>
              <a:ext cx="1605518" cy="447272"/>
            </a:xfrm>
            <a:prstGeom prst="rect">
              <a:avLst/>
            </a:prstGeom>
            <a:noFill/>
          </p:spPr>
          <p:txBody>
            <a:bodyPr wrap="square" rtlCol="0">
              <a:spAutoFit/>
            </a:bodyPr>
            <a:lstStyle/>
            <a:p>
              <a:pPr algn="ctr"/>
              <a:r>
                <a:rPr lang="tr-TR" sz="1200" b="1" i="1" dirty="0" smtClean="0">
                  <a:solidFill>
                    <a:srgbClr val="000000"/>
                  </a:solidFill>
                  <a:latin typeface="Calibri" pitchFamily="34" charset="0"/>
                  <a:cs typeface="Calibri" pitchFamily="34" charset="0"/>
                </a:rPr>
                <a:t>Uygula</a:t>
              </a:r>
              <a:endParaRPr lang="tr-TR" sz="1200" b="1" i="1" dirty="0">
                <a:solidFill>
                  <a:srgbClr val="000000"/>
                </a:solidFill>
                <a:latin typeface="Calibri" pitchFamily="34" charset="0"/>
                <a:cs typeface="Calibri" pitchFamily="34" charset="0"/>
              </a:endParaRPr>
            </a:p>
          </p:txBody>
        </p:sp>
        <p:sp>
          <p:nvSpPr>
            <p:cNvPr id="33" name="Metin kutusu 32"/>
            <p:cNvSpPr txBox="1"/>
            <p:nvPr/>
          </p:nvSpPr>
          <p:spPr>
            <a:xfrm>
              <a:off x="2993670" y="5253036"/>
              <a:ext cx="1605516" cy="447272"/>
            </a:xfrm>
            <a:prstGeom prst="rect">
              <a:avLst/>
            </a:prstGeom>
            <a:noFill/>
          </p:spPr>
          <p:txBody>
            <a:bodyPr wrap="square" rtlCol="0">
              <a:spAutoFit/>
            </a:bodyPr>
            <a:lstStyle/>
            <a:p>
              <a:pPr algn="ctr"/>
              <a:r>
                <a:rPr lang="tr-TR" sz="1200" b="1" i="1" dirty="0" smtClean="0">
                  <a:solidFill>
                    <a:srgbClr val="000000"/>
                  </a:solidFill>
                  <a:latin typeface="Calibri" pitchFamily="34" charset="0"/>
                  <a:cs typeface="Calibri" pitchFamily="34" charset="0"/>
                </a:rPr>
                <a:t>Kontrol Et</a:t>
              </a:r>
              <a:endParaRPr lang="tr-TR" sz="1200" b="1" i="1" dirty="0">
                <a:solidFill>
                  <a:srgbClr val="000000"/>
                </a:solidFill>
                <a:latin typeface="Calibri" pitchFamily="34" charset="0"/>
                <a:cs typeface="Calibri" pitchFamily="34" charset="0"/>
              </a:endParaRPr>
            </a:p>
          </p:txBody>
        </p:sp>
        <p:sp>
          <p:nvSpPr>
            <p:cNvPr id="34" name="Metin kutusu 33"/>
            <p:cNvSpPr txBox="1"/>
            <p:nvPr/>
          </p:nvSpPr>
          <p:spPr>
            <a:xfrm>
              <a:off x="258375" y="5265699"/>
              <a:ext cx="1594886" cy="447272"/>
            </a:xfrm>
            <a:prstGeom prst="rect">
              <a:avLst/>
            </a:prstGeom>
            <a:noFill/>
          </p:spPr>
          <p:txBody>
            <a:bodyPr wrap="square" rtlCol="0">
              <a:spAutoFit/>
            </a:bodyPr>
            <a:lstStyle/>
            <a:p>
              <a:pPr algn="ctr"/>
              <a:r>
                <a:rPr lang="tr-TR" sz="1200" b="1" i="1" dirty="0" smtClean="0">
                  <a:solidFill>
                    <a:srgbClr val="000000"/>
                  </a:solidFill>
                  <a:latin typeface="Calibri" pitchFamily="34" charset="0"/>
                  <a:cs typeface="Calibri" pitchFamily="34" charset="0"/>
                </a:rPr>
                <a:t>Önlem Al</a:t>
              </a:r>
              <a:endParaRPr lang="tr-TR" sz="1200" b="1" i="1" dirty="0">
                <a:solidFill>
                  <a:srgbClr val="000000"/>
                </a:solidFill>
                <a:latin typeface="Calibri" pitchFamily="34" charset="0"/>
                <a:cs typeface="Calibri" pitchFamily="34" charset="0"/>
              </a:endParaRPr>
            </a:p>
          </p:txBody>
        </p:sp>
        <p:sp>
          <p:nvSpPr>
            <p:cNvPr id="35" name="Metin kutusu 34"/>
            <p:cNvSpPr txBox="1"/>
            <p:nvPr/>
          </p:nvSpPr>
          <p:spPr>
            <a:xfrm>
              <a:off x="221876" y="2921319"/>
              <a:ext cx="1488559" cy="447272"/>
            </a:xfrm>
            <a:prstGeom prst="rect">
              <a:avLst/>
            </a:prstGeom>
            <a:noFill/>
          </p:spPr>
          <p:txBody>
            <a:bodyPr wrap="square" rtlCol="0">
              <a:spAutoFit/>
            </a:bodyPr>
            <a:lstStyle/>
            <a:p>
              <a:pPr algn="ctr"/>
              <a:r>
                <a:rPr lang="tr-TR" sz="1200" b="1" i="1" dirty="0" smtClean="0">
                  <a:solidFill>
                    <a:srgbClr val="000000"/>
                  </a:solidFill>
                  <a:latin typeface="Calibri" pitchFamily="34" charset="0"/>
                  <a:cs typeface="Calibri" pitchFamily="34" charset="0"/>
                </a:rPr>
                <a:t>Planla</a:t>
              </a:r>
              <a:endParaRPr lang="tr-TR" sz="1200" b="1" i="1" dirty="0">
                <a:solidFill>
                  <a:srgbClr val="000000"/>
                </a:solidFill>
                <a:latin typeface="Calibri" pitchFamily="34" charset="0"/>
                <a:cs typeface="Calibri" pitchFamily="34" charset="0"/>
              </a:endParaRPr>
            </a:p>
          </p:txBody>
        </p:sp>
      </p:grpSp>
      <p:sp>
        <p:nvSpPr>
          <p:cNvPr id="36" name="Dikdörtgen 35"/>
          <p:cNvSpPr/>
          <p:nvPr/>
        </p:nvSpPr>
        <p:spPr>
          <a:xfrm>
            <a:off x="5576261" y="3581519"/>
            <a:ext cx="1658345" cy="400110"/>
          </a:xfrm>
          <a:prstGeom prst="rect">
            <a:avLst/>
          </a:prstGeom>
          <a:ln>
            <a:solidFill>
              <a:schemeClr val="bg1">
                <a:lumMod val="65000"/>
              </a:schemeClr>
            </a:solidFill>
          </a:ln>
        </p:spPr>
        <p:txBody>
          <a:bodyPr wrap="square">
            <a:spAutoFit/>
          </a:bodyPr>
          <a:lstStyle/>
          <a:p>
            <a:pPr marL="36000" algn="ctr">
              <a:spcAft>
                <a:spcPts val="0"/>
              </a:spcAft>
              <a:buClr>
                <a:srgbClr val="292929"/>
              </a:buClr>
            </a:pPr>
            <a:r>
              <a:rPr lang="tr-TR" sz="2000" b="1" i="1" dirty="0" smtClean="0">
                <a:solidFill>
                  <a:srgbClr val="C00000"/>
                </a:solidFill>
                <a:latin typeface="Calibri" pitchFamily="34" charset="0"/>
                <a:cs typeface="Calibri" pitchFamily="34" charset="0"/>
              </a:rPr>
              <a:t>18001 OHSAS </a:t>
            </a:r>
            <a:endParaRPr lang="tr-TR" sz="2000" b="1" i="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131325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animBg="1"/>
      <p:bldP spid="29" grpId="0" animBg="1"/>
      <p:bldP spid="3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64839097"/>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n>
                          <a:solidFill>
                            <a:schemeClr val="bg2">
                              <a:lumMod val="20000"/>
                              <a:lumOff val="80000"/>
                            </a:schemeClr>
                          </a:solidFill>
                        </a:ln>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Yönetim Prosesi (Süreci)Risk </a:t>
                      </a:r>
                      <a:r>
                        <a:rPr kumimoji="0" lang="tr-TR" sz="4000" b="0"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Management Proses-RMP)</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Oval 9"/>
          <p:cNvSpPr>
            <a:spLocks noChangeArrowheads="1"/>
          </p:cNvSpPr>
          <p:nvPr/>
        </p:nvSpPr>
        <p:spPr bwMode="auto">
          <a:xfrm>
            <a:off x="577271" y="1427616"/>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4</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2977162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 /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Tüm</a:t>
            </a:r>
            <a:r>
              <a:rPr lang="tr-TR" sz="2000" b="1" i="1" dirty="0" smtClean="0">
                <a:latin typeface="Calibri" pitchFamily="34" charset="0"/>
                <a:cs typeface="Calibri" pitchFamily="34" charset="0"/>
              </a:rPr>
              <a:t> </a:t>
            </a:r>
            <a:r>
              <a:rPr lang="tr-TR" sz="2000" b="1" i="1" dirty="0">
                <a:latin typeface="Calibri" pitchFamily="34" charset="0"/>
                <a:cs typeface="Calibri" pitchFamily="34" charset="0"/>
              </a:rPr>
              <a:t>işyerleri </a:t>
            </a:r>
            <a:r>
              <a:rPr lang="tr-TR" sz="2000" b="1" i="1" dirty="0">
                <a:solidFill>
                  <a:srgbClr val="000000"/>
                </a:solidFill>
                <a:latin typeface="Calibri" pitchFamily="34" charset="0"/>
                <a:cs typeface="Calibri" pitchFamily="34" charset="0"/>
              </a:rPr>
              <a:t>için </a:t>
            </a:r>
            <a:r>
              <a:rPr lang="tr-TR" sz="2000" b="1" i="1" dirty="0">
                <a:solidFill>
                  <a:srgbClr val="C00000"/>
                </a:solidFill>
                <a:latin typeface="Calibri" pitchFamily="34" charset="0"/>
                <a:cs typeface="Calibri" pitchFamily="34" charset="0"/>
              </a:rPr>
              <a:t>tasarım veya kuruluş aşamasından </a:t>
            </a:r>
            <a:r>
              <a:rPr lang="tr-TR" sz="2000" b="1" i="1" dirty="0">
                <a:solidFill>
                  <a:srgbClr val="000000"/>
                </a:solidFill>
                <a:latin typeface="Calibri" pitchFamily="34" charset="0"/>
                <a:cs typeface="Calibri" pitchFamily="34" charset="0"/>
              </a:rPr>
              <a:t>başlamak </a:t>
            </a:r>
            <a:r>
              <a:rPr lang="tr-TR" sz="2000" b="1" i="1" dirty="0" smtClean="0">
                <a:solidFill>
                  <a:srgbClr val="000000"/>
                </a:solidFill>
                <a:latin typeface="Calibri" pitchFamily="34" charset="0"/>
                <a:cs typeface="Calibri" pitchFamily="34" charset="0"/>
              </a:rPr>
              <a:t>üzere;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Tehlikeleri tanımlama,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Riskleri belirleme ve analiz etme,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 kontrol tedbirlerinin kararlaştırılması,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Dokümantasyon,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Yapılan çalışmaların güncellenmesi ve </a:t>
            </a:r>
          </a:p>
          <a:p>
            <a:pPr marL="457200" indent="-252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Gerektiğinde yenileme </a:t>
            </a:r>
          </a:p>
          <a:p>
            <a:pPr marL="457200" indent="-252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i="1" dirty="0" smtClean="0">
                <a:solidFill>
                  <a:srgbClr val="000000"/>
                </a:solidFill>
                <a:latin typeface="Calibri" pitchFamily="34" charset="0"/>
                <a:cs typeface="Calibri" pitchFamily="34" charset="0"/>
              </a:rPr>
              <a:t>                     ….…aşamaları </a:t>
            </a:r>
            <a:r>
              <a:rPr lang="tr-TR" sz="2000" i="1" dirty="0">
                <a:solidFill>
                  <a:srgbClr val="000000"/>
                </a:solidFill>
                <a:latin typeface="Calibri" pitchFamily="34" charset="0"/>
                <a:cs typeface="Calibri" pitchFamily="34" charset="0"/>
              </a:rPr>
              <a:t>izlenerek </a:t>
            </a:r>
            <a:r>
              <a:rPr lang="tr-TR" sz="2000" i="1" dirty="0" smtClean="0">
                <a:solidFill>
                  <a:srgbClr val="000000"/>
                </a:solidFill>
                <a:latin typeface="Calibri" pitchFamily="34" charset="0"/>
                <a:cs typeface="Calibri" pitchFamily="34" charset="0"/>
              </a:rPr>
              <a:t>gerçekleştirilmesidir.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spTree>
    <p:extLst>
      <p:ext uri="{BB962C8B-B14F-4D97-AF65-F5344CB8AC3E}">
        <p14:creationId xmlns:p14="http://schemas.microsoft.com/office/powerpoint/2010/main" val="345247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 15"/>
          <p:cNvGrpSpPr/>
          <p:nvPr/>
        </p:nvGrpSpPr>
        <p:grpSpPr>
          <a:xfrm>
            <a:off x="817955" y="1872440"/>
            <a:ext cx="5284256" cy="2301740"/>
            <a:chOff x="1967014" y="2200939"/>
            <a:chExt cx="5167451" cy="2015626"/>
          </a:xfrm>
        </p:grpSpPr>
        <p:sp>
          <p:nvSpPr>
            <p:cNvPr id="5" name="Dikdörtgen 4"/>
            <p:cNvSpPr/>
            <p:nvPr/>
          </p:nvSpPr>
          <p:spPr>
            <a:xfrm>
              <a:off x="1967014" y="2200939"/>
              <a:ext cx="5167451" cy="2015626"/>
            </a:xfrm>
            <a:prstGeom prst="rect">
              <a:avLst/>
            </a:prstGeom>
            <a:solidFill>
              <a:schemeClr val="accent2">
                <a:lumMod val="20000"/>
                <a:lumOff val="80000"/>
                <a:alpha val="14000"/>
              </a:schemeClr>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7" name="Metin kutusu 6"/>
            <p:cNvSpPr txBox="1"/>
            <p:nvPr/>
          </p:nvSpPr>
          <p:spPr>
            <a:xfrm>
              <a:off x="1980365" y="2872882"/>
              <a:ext cx="1669309" cy="56764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b="1" i="1">
                  <a:solidFill>
                    <a:srgbClr val="000000"/>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tr-TR" dirty="0"/>
                <a:t>Risklerin Değerlendirilmesi</a:t>
              </a:r>
            </a:p>
          </p:txBody>
        </p:sp>
      </p:grpSp>
      <p:sp>
        <p:nvSpPr>
          <p:cNvPr id="14" name="Yuvarlatılmış Dikdörtgen 13"/>
          <p:cNvSpPr/>
          <p:nvPr/>
        </p:nvSpPr>
        <p:spPr>
          <a:xfrm rot="16200000">
            <a:off x="-2547001" y="3228712"/>
            <a:ext cx="5771289" cy="343657"/>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i="1" dirty="0" smtClean="0">
                <a:solidFill>
                  <a:srgbClr val="000000"/>
                </a:solidFill>
                <a:latin typeface="Calibri" pitchFamily="34" charset="0"/>
                <a:cs typeface="Calibri" pitchFamily="34" charset="0"/>
              </a:rPr>
              <a:t>Risk</a:t>
            </a:r>
            <a:r>
              <a:rPr lang="tr-TR" sz="1600" b="1" i="1" dirty="0" smtClean="0">
                <a:solidFill>
                  <a:srgbClr val="000000"/>
                </a:solidFill>
                <a:latin typeface="Calibri" pitchFamily="34" charset="0"/>
                <a:cs typeface="Calibri" pitchFamily="34" charset="0"/>
              </a:rPr>
              <a:t> İletişim</a:t>
            </a:r>
            <a:r>
              <a:rPr lang="tr-TR" sz="1600" i="1" dirty="0" smtClean="0">
                <a:solidFill>
                  <a:srgbClr val="000000"/>
                </a:solidFill>
                <a:latin typeface="Calibri" pitchFamily="34" charset="0"/>
                <a:cs typeface="Calibri" pitchFamily="34" charset="0"/>
              </a:rPr>
              <a:t>i</a:t>
            </a:r>
            <a:r>
              <a:rPr lang="tr-TR" sz="1600" b="1" i="1" dirty="0" smtClean="0">
                <a:solidFill>
                  <a:srgbClr val="000000"/>
                </a:solidFill>
                <a:latin typeface="Calibri" pitchFamily="34" charset="0"/>
                <a:cs typeface="Calibri" pitchFamily="34" charset="0"/>
              </a:rPr>
              <a:t> </a:t>
            </a:r>
            <a:r>
              <a:rPr lang="tr-TR" sz="1200" i="1" dirty="0" smtClean="0">
                <a:solidFill>
                  <a:srgbClr val="000000"/>
                </a:solidFill>
                <a:latin typeface="Calibri" pitchFamily="34" charset="0"/>
                <a:cs typeface="Calibri" pitchFamily="34" charset="0"/>
              </a:rPr>
              <a:t>(Tüm taraflarla-sağlıklı) /</a:t>
            </a:r>
            <a:r>
              <a:rPr lang="tr-TR" sz="1600" b="1" i="1" dirty="0" smtClean="0">
                <a:solidFill>
                  <a:srgbClr val="000000"/>
                </a:solidFill>
                <a:latin typeface="Calibri" pitchFamily="34" charset="0"/>
                <a:cs typeface="Calibri" pitchFamily="34" charset="0"/>
              </a:rPr>
              <a:t> Danışma </a:t>
            </a:r>
            <a:r>
              <a:rPr lang="tr-TR" sz="1200" i="1" dirty="0" smtClean="0">
                <a:solidFill>
                  <a:srgbClr val="000000"/>
                </a:solidFill>
                <a:latin typeface="Calibri" pitchFamily="34" charset="0"/>
                <a:cs typeface="Calibri" pitchFamily="34" charset="0"/>
              </a:rPr>
              <a:t>(Çalışana Risk-Önlemler)</a:t>
            </a:r>
            <a:endParaRPr lang="tr-TR" sz="1200" i="1" dirty="0">
              <a:solidFill>
                <a:srgbClr val="C00000"/>
              </a:solidFill>
              <a:latin typeface="Calibri" pitchFamily="34" charset="0"/>
              <a:cs typeface="Calibri" pitchFamily="34" charset="0"/>
            </a:endParaRPr>
          </a:p>
        </p:txBody>
      </p:sp>
      <p:cxnSp>
        <p:nvCxnSpPr>
          <p:cNvPr id="38" name="Düz Ok Bağlayıcısı 37"/>
          <p:cNvCxnSpPr/>
          <p:nvPr/>
        </p:nvCxnSpPr>
        <p:spPr>
          <a:xfrm>
            <a:off x="5806287" y="1287643"/>
            <a:ext cx="648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77" name="Düz Ok Bağlayıcısı 76"/>
          <p:cNvCxnSpPr/>
          <p:nvPr/>
        </p:nvCxnSpPr>
        <p:spPr>
          <a:xfrm>
            <a:off x="6135910" y="2979337"/>
            <a:ext cx="324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79" name="Düz Ok Bağlayıcısı 78"/>
          <p:cNvCxnSpPr/>
          <p:nvPr/>
        </p:nvCxnSpPr>
        <p:spPr>
          <a:xfrm>
            <a:off x="541445" y="1087618"/>
            <a:ext cx="1800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80" name="Düz Ok Bağlayıcısı 79"/>
          <p:cNvCxnSpPr/>
          <p:nvPr/>
        </p:nvCxnSpPr>
        <p:spPr>
          <a:xfrm>
            <a:off x="530812" y="4692442"/>
            <a:ext cx="1800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81" name="Düz Ok Bağlayıcısı 80"/>
          <p:cNvCxnSpPr/>
          <p:nvPr/>
        </p:nvCxnSpPr>
        <p:spPr>
          <a:xfrm>
            <a:off x="529704" y="2988466"/>
            <a:ext cx="288000" cy="0"/>
          </a:xfrm>
          <a:prstGeom prst="straightConnector1">
            <a:avLst/>
          </a:prstGeom>
          <a:ln w="28575">
            <a:solidFill>
              <a:schemeClr val="accent1">
                <a:lumMod val="50000"/>
              </a:schemeClr>
            </a:solidFill>
            <a:headEnd type="stealth"/>
            <a:tailEnd type="stealth"/>
          </a:ln>
        </p:spPr>
        <p:style>
          <a:lnRef idx="3">
            <a:schemeClr val="dk1"/>
          </a:lnRef>
          <a:fillRef idx="0">
            <a:schemeClr val="dk1"/>
          </a:fillRef>
          <a:effectRef idx="2">
            <a:schemeClr val="dk1"/>
          </a:effectRef>
          <a:fontRef idx="minor">
            <a:schemeClr val="tx1"/>
          </a:fontRef>
        </p:style>
      </p:cxnSp>
      <p:cxnSp>
        <p:nvCxnSpPr>
          <p:cNvPr id="47" name="Düz Ok Bağlayıcısı 46"/>
          <p:cNvCxnSpPr/>
          <p:nvPr/>
        </p:nvCxnSpPr>
        <p:spPr>
          <a:xfrm>
            <a:off x="4072240" y="1618129"/>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5" name="Düz Ok Bağlayıcısı 84"/>
          <p:cNvCxnSpPr/>
          <p:nvPr/>
        </p:nvCxnSpPr>
        <p:spPr>
          <a:xfrm>
            <a:off x="4071245" y="2753841"/>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6" name="Düz Ok Bağlayıcısı 85"/>
          <p:cNvCxnSpPr/>
          <p:nvPr/>
        </p:nvCxnSpPr>
        <p:spPr>
          <a:xfrm>
            <a:off x="4061720" y="3976178"/>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cxnSp>
        <p:nvCxnSpPr>
          <p:cNvPr id="87" name="Düz Ok Bağlayıcısı 86"/>
          <p:cNvCxnSpPr/>
          <p:nvPr/>
        </p:nvCxnSpPr>
        <p:spPr>
          <a:xfrm>
            <a:off x="4060612" y="4990178"/>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grpSp>
        <p:nvGrpSpPr>
          <p:cNvPr id="3" name="Grup 2"/>
          <p:cNvGrpSpPr/>
          <p:nvPr/>
        </p:nvGrpSpPr>
        <p:grpSpPr>
          <a:xfrm>
            <a:off x="2104851" y="514897"/>
            <a:ext cx="3680170" cy="1072463"/>
            <a:chOff x="2114376" y="724447"/>
            <a:chExt cx="3680170" cy="1072463"/>
          </a:xfrm>
        </p:grpSpPr>
        <p:sp>
          <p:nvSpPr>
            <p:cNvPr id="2" name="Yuvarlatılmış Dikdörtgen 1"/>
            <p:cNvSpPr/>
            <p:nvPr/>
          </p:nvSpPr>
          <p:spPr>
            <a:xfrm>
              <a:off x="2351556" y="867322"/>
              <a:ext cx="3442990" cy="929588"/>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Tehlikeleri Belirlenme (Tanımlama)</a:t>
              </a:r>
            </a:p>
            <a:p>
              <a:pPr algn="ctr"/>
              <a:r>
                <a:rPr lang="tr-TR" sz="1200" i="1" dirty="0" smtClean="0">
                  <a:solidFill>
                    <a:srgbClr val="000000"/>
                  </a:solidFill>
                  <a:latin typeface="Calibri" pitchFamily="34" charset="0"/>
                  <a:cs typeface="Calibri" pitchFamily="34" charset="0"/>
                </a:rPr>
                <a:t>(Mevzuat-Standart-Rehber)</a:t>
              </a:r>
            </a:p>
            <a:p>
              <a:pPr algn="ctr"/>
              <a:r>
                <a:rPr lang="tr-TR" sz="1200" i="1" dirty="0">
                  <a:solidFill>
                    <a:srgbClr val="000000"/>
                  </a:solidFill>
                  <a:latin typeface="Calibri" pitchFamily="34" charset="0"/>
                  <a:cs typeface="Calibri" pitchFamily="34" charset="0"/>
                </a:rPr>
                <a:t>(Fiziksel-Kimyasal-Biyolojik-Psikososyal-Ergonomik</a:t>
              </a:r>
              <a:r>
                <a:rPr lang="tr-TR" sz="1200" i="1" dirty="0" smtClean="0">
                  <a:solidFill>
                    <a:srgbClr val="000000"/>
                  </a:solidFill>
                  <a:latin typeface="Calibri" pitchFamily="34" charset="0"/>
                  <a:cs typeface="Calibri" pitchFamily="34" charset="0"/>
                </a:rPr>
                <a:t>)</a:t>
              </a:r>
            </a:p>
            <a:p>
              <a:pPr algn="ctr"/>
              <a:r>
                <a:rPr lang="tr-TR" sz="1200" i="1" dirty="0" smtClean="0">
                  <a:solidFill>
                    <a:srgbClr val="000000"/>
                  </a:solidFill>
                  <a:latin typeface="Calibri" pitchFamily="34" charset="0"/>
                  <a:cs typeface="Calibri" pitchFamily="34" charset="0"/>
                </a:rPr>
                <a:t>(Kontrol</a:t>
              </a:r>
              <a:r>
                <a:rPr lang="tr-TR" sz="1200" i="1" dirty="0">
                  <a:solidFill>
                    <a:srgbClr val="000000"/>
                  </a:solidFill>
                  <a:latin typeface="Calibri" pitchFamily="34" charset="0"/>
                  <a:cs typeface="Calibri" pitchFamily="34" charset="0"/>
                </a:rPr>
                <a:t>, </a:t>
              </a:r>
              <a:r>
                <a:rPr lang="tr-TR" sz="1200" i="1" dirty="0" smtClean="0">
                  <a:solidFill>
                    <a:srgbClr val="000000"/>
                  </a:solidFill>
                  <a:latin typeface="Calibri" pitchFamily="34" charset="0"/>
                  <a:cs typeface="Calibri" pitchFamily="34" charset="0"/>
                </a:rPr>
                <a:t>Ölçüm</a:t>
              </a:r>
              <a:r>
                <a:rPr lang="tr-TR" sz="1200" i="1" dirty="0">
                  <a:solidFill>
                    <a:srgbClr val="000000"/>
                  </a:solidFill>
                  <a:latin typeface="Calibri" pitchFamily="34" charset="0"/>
                  <a:cs typeface="Calibri" pitchFamily="34" charset="0"/>
                </a:rPr>
                <a:t>, </a:t>
              </a:r>
              <a:r>
                <a:rPr lang="tr-TR" sz="1200" i="1" dirty="0" smtClean="0">
                  <a:solidFill>
                    <a:srgbClr val="000000"/>
                  </a:solidFill>
                  <a:latin typeface="Calibri" pitchFamily="34" charset="0"/>
                  <a:cs typeface="Calibri" pitchFamily="34" charset="0"/>
                </a:rPr>
                <a:t>İnceleme) Görevler</a:t>
              </a:r>
            </a:p>
          </p:txBody>
        </p:sp>
        <p:sp>
          <p:nvSpPr>
            <p:cNvPr id="25" name="Yuvarlatılmış Dikdörtgen 24"/>
            <p:cNvSpPr/>
            <p:nvPr/>
          </p:nvSpPr>
          <p:spPr>
            <a:xfrm>
              <a:off x="2114376" y="724447"/>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1</a:t>
              </a:r>
              <a:endParaRPr lang="tr-TR" sz="2400" b="1" dirty="0">
                <a:solidFill>
                  <a:srgbClr val="FF0000"/>
                </a:solidFill>
                <a:latin typeface="Calibri" pitchFamily="34" charset="0"/>
                <a:cs typeface="Calibri" pitchFamily="34" charset="0"/>
              </a:endParaRPr>
            </a:p>
          </p:txBody>
        </p:sp>
      </p:grpSp>
      <p:grpSp>
        <p:nvGrpSpPr>
          <p:cNvPr id="8" name="Grup 7"/>
          <p:cNvGrpSpPr/>
          <p:nvPr/>
        </p:nvGrpSpPr>
        <p:grpSpPr>
          <a:xfrm>
            <a:off x="2103078" y="1732381"/>
            <a:ext cx="3681943" cy="993979"/>
            <a:chOff x="2112603" y="1913356"/>
            <a:chExt cx="3681943" cy="993979"/>
          </a:xfrm>
        </p:grpSpPr>
        <p:sp>
          <p:nvSpPr>
            <p:cNvPr id="67" name="Yuvarlatılmış Dikdörtgen 66"/>
            <p:cNvSpPr/>
            <p:nvPr/>
          </p:nvSpPr>
          <p:spPr>
            <a:xfrm>
              <a:off x="2351556" y="2222194"/>
              <a:ext cx="3442990" cy="685141"/>
            </a:xfrm>
            <a:prstGeom prst="roundRect">
              <a:avLst/>
            </a:prstGeom>
            <a:solidFill>
              <a:schemeClr val="bg1">
                <a:lumMod val="95000"/>
                <a:alpha val="4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Riskleri Belirleme (Tahmin Etme)</a:t>
              </a:r>
            </a:p>
            <a:p>
              <a:pPr algn="ctr"/>
              <a:r>
                <a:rPr lang="tr-TR" sz="1200" i="1" dirty="0">
                  <a:solidFill>
                    <a:srgbClr val="000000"/>
                  </a:solidFill>
                  <a:latin typeface="Calibri" pitchFamily="34" charset="0"/>
                  <a:cs typeface="Calibri" pitchFamily="34" charset="0"/>
                </a:rPr>
                <a:t>(Risk </a:t>
              </a:r>
              <a:r>
                <a:rPr lang="tr-TR" sz="1200" i="1" dirty="0" smtClean="0">
                  <a:solidFill>
                    <a:srgbClr val="000000"/>
                  </a:solidFill>
                  <a:latin typeface="Calibri" pitchFamily="34" charset="0"/>
                  <a:cs typeface="Calibri" pitchFamily="34" charset="0"/>
                </a:rPr>
                <a:t>Haritası-İşyeri </a:t>
              </a:r>
              <a:r>
                <a:rPr lang="tr-TR" sz="1200" i="1" dirty="0">
                  <a:solidFill>
                    <a:srgbClr val="000000"/>
                  </a:solidFill>
                  <a:latin typeface="Calibri" pitchFamily="34" charset="0"/>
                  <a:cs typeface="Calibri" pitchFamily="34" charset="0"/>
                </a:rPr>
                <a:t>Bilgi </a:t>
              </a:r>
              <a:r>
                <a:rPr lang="tr-TR" sz="1200" i="1" dirty="0" smtClean="0">
                  <a:solidFill>
                    <a:srgbClr val="000000"/>
                  </a:solidFill>
                  <a:latin typeface="Calibri" pitchFamily="34" charset="0"/>
                  <a:cs typeface="Calibri" pitchFamily="34" charset="0"/>
                </a:rPr>
                <a:t>Bankası)</a:t>
              </a:r>
            </a:p>
            <a:p>
              <a:pPr algn="ctr"/>
              <a:r>
                <a:rPr lang="tr-TR" sz="1200" i="1" dirty="0">
                  <a:solidFill>
                    <a:srgbClr val="000000"/>
                  </a:solidFill>
                  <a:latin typeface="Calibri" pitchFamily="34" charset="0"/>
                  <a:cs typeface="Calibri" pitchFamily="34" charset="0"/>
                </a:rPr>
                <a:t>(</a:t>
              </a:r>
              <a:r>
                <a:rPr lang="tr-TR" sz="1200" i="1" dirty="0" smtClean="0">
                  <a:solidFill>
                    <a:srgbClr val="000000"/>
                  </a:solidFill>
                  <a:latin typeface="Calibri" pitchFamily="34" charset="0"/>
                  <a:cs typeface="Calibri" pitchFamily="34" charset="0"/>
                </a:rPr>
                <a:t>Risk Algısı: Kişi-Toplum-Zaman Faktörü)</a:t>
              </a:r>
              <a:endParaRPr lang="tr-TR" sz="1200" i="1" dirty="0">
                <a:solidFill>
                  <a:srgbClr val="000000"/>
                </a:solidFill>
                <a:latin typeface="Calibri" pitchFamily="34" charset="0"/>
                <a:cs typeface="Calibri" pitchFamily="34" charset="0"/>
              </a:endParaRPr>
            </a:p>
          </p:txBody>
        </p:sp>
        <p:sp>
          <p:nvSpPr>
            <p:cNvPr id="26" name="Yuvarlatılmış Dikdörtgen 25"/>
            <p:cNvSpPr/>
            <p:nvPr/>
          </p:nvSpPr>
          <p:spPr>
            <a:xfrm>
              <a:off x="2112603" y="1913356"/>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2</a:t>
              </a:r>
              <a:endParaRPr lang="tr-TR" sz="2400" b="1" dirty="0">
                <a:solidFill>
                  <a:srgbClr val="FF0000"/>
                </a:solidFill>
                <a:latin typeface="Calibri" pitchFamily="34" charset="0"/>
                <a:cs typeface="Calibri" pitchFamily="34" charset="0"/>
              </a:endParaRPr>
            </a:p>
          </p:txBody>
        </p:sp>
      </p:grpSp>
      <p:grpSp>
        <p:nvGrpSpPr>
          <p:cNvPr id="11" name="Grup 10"/>
          <p:cNvGrpSpPr/>
          <p:nvPr/>
        </p:nvGrpSpPr>
        <p:grpSpPr>
          <a:xfrm>
            <a:off x="2112602" y="3183724"/>
            <a:ext cx="3681944" cy="1123948"/>
            <a:chOff x="2112602" y="2993224"/>
            <a:chExt cx="3681944" cy="1123948"/>
          </a:xfrm>
        </p:grpSpPr>
        <p:sp>
          <p:nvSpPr>
            <p:cNvPr id="68" name="Yuvarlatılmış Dikdörtgen 67"/>
            <p:cNvSpPr/>
            <p:nvPr/>
          </p:nvSpPr>
          <p:spPr>
            <a:xfrm>
              <a:off x="2351556" y="2993224"/>
              <a:ext cx="3442990" cy="747434"/>
            </a:xfrm>
            <a:prstGeom prst="roundRect">
              <a:avLst/>
            </a:prstGeom>
            <a:solidFill>
              <a:schemeClr val="bg1">
                <a:lumMod val="95000"/>
                <a:alpha val="4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Riskleri Derecelendirme (Analizi)</a:t>
              </a:r>
            </a:p>
            <a:p>
              <a:pPr algn="ctr"/>
              <a:r>
                <a:rPr lang="tr-TR" sz="1200" i="1" dirty="0" smtClean="0">
                  <a:solidFill>
                    <a:srgbClr val="000000"/>
                  </a:solidFill>
                  <a:latin typeface="Calibri" pitchFamily="34" charset="0"/>
                  <a:cs typeface="Calibri" pitchFamily="34" charset="0"/>
                </a:rPr>
                <a:t>(Ulusal/Uluslararası Standartlar-Kısıtlar-Riskin Niteliği-Faaliyetin Özelliği-Bölümlerin Etkileşimleri)</a:t>
              </a:r>
              <a:endParaRPr lang="tr-TR" sz="1200" i="1" dirty="0">
                <a:solidFill>
                  <a:srgbClr val="000000"/>
                </a:solidFill>
                <a:latin typeface="Calibri" pitchFamily="34" charset="0"/>
                <a:cs typeface="Calibri" pitchFamily="34" charset="0"/>
              </a:endParaRPr>
            </a:p>
          </p:txBody>
        </p:sp>
        <p:sp>
          <p:nvSpPr>
            <p:cNvPr id="27" name="Yuvarlatılmış Dikdörtgen 26"/>
            <p:cNvSpPr/>
            <p:nvPr/>
          </p:nvSpPr>
          <p:spPr>
            <a:xfrm>
              <a:off x="2112602" y="3674050"/>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3</a:t>
              </a:r>
              <a:endParaRPr lang="tr-TR" sz="2400" b="1" dirty="0">
                <a:solidFill>
                  <a:srgbClr val="FF0000"/>
                </a:solidFill>
                <a:latin typeface="Calibri" pitchFamily="34" charset="0"/>
                <a:cs typeface="Calibri" pitchFamily="34" charset="0"/>
              </a:endParaRPr>
            </a:p>
          </p:txBody>
        </p:sp>
      </p:grpSp>
      <p:grpSp>
        <p:nvGrpSpPr>
          <p:cNvPr id="6" name="Grup 5"/>
          <p:cNvGrpSpPr/>
          <p:nvPr/>
        </p:nvGrpSpPr>
        <p:grpSpPr>
          <a:xfrm>
            <a:off x="4246451" y="3966663"/>
            <a:ext cx="2412000" cy="1976993"/>
            <a:chOff x="5351351" y="4110490"/>
            <a:chExt cx="3204000" cy="1878141"/>
          </a:xfrm>
        </p:grpSpPr>
        <p:cxnSp>
          <p:nvCxnSpPr>
            <p:cNvPr id="50" name="Dirsek Bağlayıcısı 49"/>
            <p:cNvCxnSpPr/>
            <p:nvPr/>
          </p:nvCxnSpPr>
          <p:spPr>
            <a:xfrm rot="5400000" flipH="1" flipV="1">
              <a:off x="6884951" y="4318231"/>
              <a:ext cx="136800" cy="3204000"/>
            </a:xfrm>
            <a:prstGeom prst="bentConnector3">
              <a:avLst>
                <a:gd name="adj1" fmla="val -417177"/>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a:off x="5351351" y="4110490"/>
              <a:ext cx="0" cy="1846800"/>
            </a:xfrm>
            <a:prstGeom prst="line">
              <a:avLst/>
            </a:prstGeom>
            <a:ln w="381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Grup 16"/>
          <p:cNvGrpSpPr/>
          <p:nvPr/>
        </p:nvGrpSpPr>
        <p:grpSpPr>
          <a:xfrm>
            <a:off x="2112602" y="4412447"/>
            <a:ext cx="3684160" cy="908476"/>
            <a:chOff x="2112602" y="4174322"/>
            <a:chExt cx="3684160" cy="908476"/>
          </a:xfrm>
        </p:grpSpPr>
        <p:sp>
          <p:nvSpPr>
            <p:cNvPr id="28" name="Yuvarlatılmış Dikdörtgen 27"/>
            <p:cNvSpPr/>
            <p:nvPr/>
          </p:nvSpPr>
          <p:spPr>
            <a:xfrm>
              <a:off x="2112602" y="4639676"/>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4</a:t>
              </a:r>
              <a:endParaRPr lang="tr-TR" sz="2400" b="1" dirty="0">
                <a:solidFill>
                  <a:srgbClr val="FF0000"/>
                </a:solidFill>
                <a:latin typeface="Calibri" pitchFamily="34" charset="0"/>
                <a:cs typeface="Calibri" pitchFamily="34" charset="0"/>
              </a:endParaRPr>
            </a:p>
          </p:txBody>
        </p:sp>
        <p:sp>
          <p:nvSpPr>
            <p:cNvPr id="33" name="Yuvarlatılmış Dikdörtgen 32"/>
            <p:cNvSpPr/>
            <p:nvPr/>
          </p:nvSpPr>
          <p:spPr>
            <a:xfrm>
              <a:off x="2353772" y="4174322"/>
              <a:ext cx="3442990" cy="54228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Kontrol Önlemlerinin Belirlenmesi</a:t>
              </a:r>
            </a:p>
            <a:p>
              <a:pPr algn="ctr"/>
              <a:r>
                <a:rPr lang="tr-TR" sz="1200" i="1" dirty="0">
                  <a:solidFill>
                    <a:srgbClr val="000000"/>
                  </a:solidFill>
                  <a:latin typeface="Calibri" pitchFamily="34" charset="0"/>
                  <a:cs typeface="Calibri" pitchFamily="34" charset="0"/>
                </a:rPr>
                <a:t>[</a:t>
              </a:r>
              <a:r>
                <a:rPr lang="tr-TR" sz="1200" i="1" dirty="0" smtClean="0">
                  <a:solidFill>
                    <a:srgbClr val="000000"/>
                  </a:solidFill>
                  <a:latin typeface="Calibri" pitchFamily="34" charset="0"/>
                  <a:cs typeface="Calibri" pitchFamily="34" charset="0"/>
                </a:rPr>
                <a:t>Seçenekler, Metotlar, Yanıtlama (4 Tip), Kontrol…]</a:t>
              </a:r>
              <a:endParaRPr lang="tr-TR" sz="1200" i="1" dirty="0">
                <a:solidFill>
                  <a:srgbClr val="000000"/>
                </a:solidFill>
                <a:latin typeface="Calibri" pitchFamily="34" charset="0"/>
                <a:cs typeface="Calibri" pitchFamily="34" charset="0"/>
              </a:endParaRPr>
            </a:p>
          </p:txBody>
        </p:sp>
      </p:grpSp>
      <p:grpSp>
        <p:nvGrpSpPr>
          <p:cNvPr id="19" name="Grup 18"/>
          <p:cNvGrpSpPr/>
          <p:nvPr/>
        </p:nvGrpSpPr>
        <p:grpSpPr>
          <a:xfrm>
            <a:off x="2109826" y="5418562"/>
            <a:ext cx="3687861" cy="867624"/>
            <a:chOff x="2109826" y="5180437"/>
            <a:chExt cx="3687861" cy="867624"/>
          </a:xfrm>
        </p:grpSpPr>
        <p:sp>
          <p:nvSpPr>
            <p:cNvPr id="29" name="Yuvarlatılmış Dikdörtgen 28"/>
            <p:cNvSpPr/>
            <p:nvPr/>
          </p:nvSpPr>
          <p:spPr>
            <a:xfrm>
              <a:off x="2109826" y="5604939"/>
              <a:ext cx="344384" cy="443122"/>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rgbClr val="FF0000"/>
                  </a:solidFill>
                  <a:latin typeface="Calibri" pitchFamily="34" charset="0"/>
                  <a:cs typeface="Calibri" pitchFamily="34" charset="0"/>
                </a:rPr>
                <a:t>5</a:t>
              </a:r>
              <a:endParaRPr lang="tr-TR" sz="2400" b="1" dirty="0">
                <a:solidFill>
                  <a:srgbClr val="FF0000"/>
                </a:solidFill>
                <a:latin typeface="Calibri" pitchFamily="34" charset="0"/>
                <a:cs typeface="Calibri" pitchFamily="34" charset="0"/>
              </a:endParaRPr>
            </a:p>
          </p:txBody>
        </p:sp>
        <p:sp>
          <p:nvSpPr>
            <p:cNvPr id="34" name="Yuvarlatılmış Dikdörtgen 33"/>
            <p:cNvSpPr/>
            <p:nvPr/>
          </p:nvSpPr>
          <p:spPr>
            <a:xfrm>
              <a:off x="2354697" y="5180437"/>
              <a:ext cx="3442990" cy="542281"/>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Kontrol Önlemlerinin Uygulanması</a:t>
              </a:r>
            </a:p>
            <a:p>
              <a:pPr algn="ctr"/>
              <a:r>
                <a:rPr lang="tr-TR" sz="1200" i="1" dirty="0" smtClean="0">
                  <a:solidFill>
                    <a:srgbClr val="000000"/>
                  </a:solidFill>
                  <a:latin typeface="Calibri" pitchFamily="34" charset="0"/>
                  <a:cs typeface="Calibri" pitchFamily="34" charset="0"/>
                </a:rPr>
                <a:t>(Planlar-Uygulama-Denetleme ve Yeniden RD)</a:t>
              </a:r>
              <a:endParaRPr lang="tr-TR" sz="1200" i="1" dirty="0">
                <a:solidFill>
                  <a:srgbClr val="000000"/>
                </a:solidFill>
                <a:latin typeface="Calibri" pitchFamily="34" charset="0"/>
                <a:cs typeface="Calibri" pitchFamily="34" charset="0"/>
              </a:endParaRPr>
            </a:p>
          </p:txBody>
        </p:sp>
      </p:grpSp>
      <p:grpSp>
        <p:nvGrpSpPr>
          <p:cNvPr id="13" name="Grup 12"/>
          <p:cNvGrpSpPr/>
          <p:nvPr/>
        </p:nvGrpSpPr>
        <p:grpSpPr>
          <a:xfrm>
            <a:off x="5815812" y="3206991"/>
            <a:ext cx="3214887" cy="690963"/>
            <a:chOff x="5815812" y="3121266"/>
            <a:chExt cx="3214887" cy="690963"/>
          </a:xfrm>
        </p:grpSpPr>
        <p:cxnSp>
          <p:nvCxnSpPr>
            <p:cNvPr id="9" name="Düz Bağlayıcı 8"/>
            <p:cNvCxnSpPr/>
            <p:nvPr/>
          </p:nvCxnSpPr>
          <p:spPr>
            <a:xfrm>
              <a:off x="5815812" y="3467203"/>
              <a:ext cx="1440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39" name="Yuvarlatılmış Dikdörtgen 38"/>
            <p:cNvSpPr/>
            <p:nvPr/>
          </p:nvSpPr>
          <p:spPr>
            <a:xfrm>
              <a:off x="7270854" y="3121266"/>
              <a:ext cx="1759845" cy="690963"/>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Risk Analiz Metot </a:t>
              </a:r>
              <a:r>
                <a:rPr lang="tr-TR" sz="1200" i="1" dirty="0" smtClean="0">
                  <a:solidFill>
                    <a:srgbClr val="000000"/>
                  </a:solidFill>
                  <a:latin typeface="Calibri" pitchFamily="34" charset="0"/>
                  <a:cs typeface="Calibri" pitchFamily="34" charset="0"/>
                </a:rPr>
                <a:t>(Bir veya Birkaç Metot)</a:t>
              </a:r>
              <a:endParaRPr lang="tr-TR" sz="1200" i="1" dirty="0">
                <a:solidFill>
                  <a:srgbClr val="000000"/>
                </a:solidFill>
                <a:latin typeface="Calibri" pitchFamily="34" charset="0"/>
                <a:cs typeface="Calibri" pitchFamily="34" charset="0"/>
              </a:endParaRPr>
            </a:p>
          </p:txBody>
        </p:sp>
      </p:grpSp>
      <p:grpSp>
        <p:nvGrpSpPr>
          <p:cNvPr id="18" name="Grup 17"/>
          <p:cNvGrpSpPr/>
          <p:nvPr/>
        </p:nvGrpSpPr>
        <p:grpSpPr>
          <a:xfrm>
            <a:off x="5815811" y="4294654"/>
            <a:ext cx="3232655" cy="780573"/>
            <a:chOff x="5815811" y="4056529"/>
            <a:chExt cx="3232655" cy="780573"/>
          </a:xfrm>
        </p:grpSpPr>
        <p:cxnSp>
          <p:nvCxnSpPr>
            <p:cNvPr id="40" name="Düz Bağlayıcı 39"/>
            <p:cNvCxnSpPr/>
            <p:nvPr/>
          </p:nvCxnSpPr>
          <p:spPr>
            <a:xfrm>
              <a:off x="5815811" y="4451268"/>
              <a:ext cx="1440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1" name="Yuvarlatılmış Dikdörtgen 40"/>
            <p:cNvSpPr/>
            <p:nvPr/>
          </p:nvSpPr>
          <p:spPr>
            <a:xfrm>
              <a:off x="7270853" y="4056529"/>
              <a:ext cx="1777613" cy="780573"/>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a:solidFill>
                    <a:srgbClr val="000000"/>
                  </a:solidFill>
                  <a:latin typeface="Calibri" pitchFamily="34" charset="0"/>
                  <a:cs typeface="Calibri" pitchFamily="34" charset="0"/>
                </a:rPr>
                <a:t>Kaldırma/KERD </a:t>
              </a:r>
              <a:r>
                <a:rPr lang="tr-TR" sz="1600" b="1" i="1" dirty="0" smtClean="0">
                  <a:solidFill>
                    <a:srgbClr val="000000"/>
                  </a:solidFill>
                  <a:latin typeface="Calibri" pitchFamily="34" charset="0"/>
                  <a:cs typeface="Calibri" pitchFamily="34" charset="0"/>
                </a:rPr>
                <a:t>Korunma Önceliği</a:t>
              </a:r>
            </a:p>
            <a:p>
              <a:pPr algn="ctr"/>
              <a:r>
                <a:rPr lang="tr-TR" sz="1600" b="1" i="1" dirty="0" smtClean="0">
                  <a:solidFill>
                    <a:srgbClr val="000000"/>
                  </a:solidFill>
                  <a:latin typeface="Calibri" pitchFamily="34" charset="0"/>
                  <a:cs typeface="Calibri" pitchFamily="34" charset="0"/>
                </a:rPr>
                <a:t>Kontrol Adımları</a:t>
              </a:r>
              <a:endParaRPr lang="tr-TR" sz="1600" b="1" i="1" dirty="0">
                <a:solidFill>
                  <a:srgbClr val="000000"/>
                </a:solidFill>
                <a:latin typeface="Calibri" pitchFamily="34" charset="0"/>
                <a:cs typeface="Calibri" pitchFamily="34" charset="0"/>
              </a:endParaRPr>
            </a:p>
          </p:txBody>
        </p:sp>
      </p:grpSp>
      <p:grpSp>
        <p:nvGrpSpPr>
          <p:cNvPr id="15" name="Grup 14"/>
          <p:cNvGrpSpPr/>
          <p:nvPr/>
        </p:nvGrpSpPr>
        <p:grpSpPr>
          <a:xfrm>
            <a:off x="5806287" y="2013577"/>
            <a:ext cx="3214887" cy="683337"/>
            <a:chOff x="5806287" y="2366002"/>
            <a:chExt cx="3214887" cy="683337"/>
          </a:xfrm>
        </p:grpSpPr>
        <p:cxnSp>
          <p:nvCxnSpPr>
            <p:cNvPr id="43" name="Düz Bağlayıcı 42"/>
            <p:cNvCxnSpPr/>
            <p:nvPr/>
          </p:nvCxnSpPr>
          <p:spPr>
            <a:xfrm>
              <a:off x="5806287" y="2713116"/>
              <a:ext cx="1476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4" name="Yuvarlatılmış Dikdörtgen 43"/>
            <p:cNvSpPr/>
            <p:nvPr/>
          </p:nvSpPr>
          <p:spPr>
            <a:xfrm>
              <a:off x="7261329" y="2366002"/>
              <a:ext cx="1759845" cy="683337"/>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a:solidFill>
                    <a:srgbClr val="000000"/>
                  </a:solidFill>
                  <a:latin typeface="Calibri" pitchFamily="34" charset="0"/>
                  <a:cs typeface="Calibri" pitchFamily="34" charset="0"/>
                </a:rPr>
                <a:t>Kontrollerin Etkisi</a:t>
              </a:r>
              <a:endParaRPr lang="tr-TR" sz="1400" b="1" i="1" dirty="0">
                <a:solidFill>
                  <a:srgbClr val="000000"/>
                </a:solidFill>
                <a:latin typeface="Calibri" pitchFamily="34" charset="0"/>
                <a:cs typeface="Calibri" pitchFamily="34" charset="0"/>
              </a:endParaRPr>
            </a:p>
            <a:p>
              <a:pPr algn="ctr"/>
              <a:r>
                <a:rPr lang="tr-TR" sz="1100" i="1" dirty="0">
                  <a:solidFill>
                    <a:srgbClr val="000000"/>
                  </a:solidFill>
                  <a:latin typeface="Calibri" pitchFamily="34" charset="0"/>
                  <a:cs typeface="Calibri" pitchFamily="34" charset="0"/>
                </a:rPr>
                <a:t>(Sıklık, Kimi, Neyi, Nasıl, Hangi Şiddette </a:t>
              </a:r>
              <a:r>
                <a:rPr lang="tr-TR" sz="1100" i="1" dirty="0" smtClean="0">
                  <a:solidFill>
                    <a:srgbClr val="000000"/>
                  </a:solidFill>
                  <a:latin typeface="Calibri" pitchFamily="34" charset="0"/>
                  <a:cs typeface="Calibri" pitchFamily="34" charset="0"/>
                </a:rPr>
                <a:t>Etkilediği)</a:t>
              </a:r>
            </a:p>
          </p:txBody>
        </p:sp>
      </p:grpSp>
      <p:sp>
        <p:nvSpPr>
          <p:cNvPr id="45" name="Yuvarlatılmış Dikdörtgen 44"/>
          <p:cNvSpPr/>
          <p:nvPr/>
        </p:nvSpPr>
        <p:spPr>
          <a:xfrm rot="16200000">
            <a:off x="4352072" y="3305072"/>
            <a:ext cx="4622564" cy="328507"/>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İzleme </a:t>
            </a:r>
            <a:r>
              <a:rPr lang="tr-TR" sz="1200" i="1" dirty="0" smtClean="0">
                <a:solidFill>
                  <a:srgbClr val="000000"/>
                </a:solidFill>
                <a:latin typeface="Calibri" pitchFamily="34" charset="0"/>
                <a:cs typeface="Calibri" pitchFamily="34" charset="0"/>
              </a:rPr>
              <a:t>(Düzeltici-Önleyici Faaliyetleri) </a:t>
            </a:r>
            <a:r>
              <a:rPr lang="tr-TR" sz="1600" b="1" i="1" dirty="0" smtClean="0">
                <a:solidFill>
                  <a:srgbClr val="000000"/>
                </a:solidFill>
                <a:latin typeface="Calibri" pitchFamily="34" charset="0"/>
                <a:cs typeface="Calibri" pitchFamily="34" charset="0"/>
              </a:rPr>
              <a:t>/ Gözden Geçirme </a:t>
            </a:r>
            <a:r>
              <a:rPr lang="tr-TR" sz="1200" i="1" dirty="0" smtClean="0">
                <a:solidFill>
                  <a:srgbClr val="000000"/>
                </a:solidFill>
                <a:latin typeface="Calibri" pitchFamily="34" charset="0"/>
                <a:cs typeface="Calibri" pitchFamily="34" charset="0"/>
              </a:rPr>
              <a:t>(DÖF)</a:t>
            </a:r>
            <a:endParaRPr lang="tr-TR" sz="1200" i="1" dirty="0">
              <a:solidFill>
                <a:srgbClr val="000000"/>
              </a:solidFill>
              <a:latin typeface="Calibri" pitchFamily="34" charset="0"/>
              <a:cs typeface="Calibri" pitchFamily="34" charset="0"/>
            </a:endParaRPr>
          </a:p>
        </p:txBody>
      </p:sp>
      <p:grpSp>
        <p:nvGrpSpPr>
          <p:cNvPr id="12" name="Grup 11"/>
          <p:cNvGrpSpPr/>
          <p:nvPr/>
        </p:nvGrpSpPr>
        <p:grpSpPr>
          <a:xfrm>
            <a:off x="5829343" y="636621"/>
            <a:ext cx="3186312" cy="763553"/>
            <a:chOff x="5829343" y="960471"/>
            <a:chExt cx="3186312" cy="763553"/>
          </a:xfrm>
        </p:grpSpPr>
        <p:cxnSp>
          <p:nvCxnSpPr>
            <p:cNvPr id="42" name="Düz Bağlayıcı 41"/>
            <p:cNvCxnSpPr/>
            <p:nvPr/>
          </p:nvCxnSpPr>
          <p:spPr>
            <a:xfrm>
              <a:off x="5829343" y="1355210"/>
              <a:ext cx="1404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46" name="Yuvarlatılmış Dikdörtgen 45"/>
            <p:cNvSpPr/>
            <p:nvPr/>
          </p:nvSpPr>
          <p:spPr>
            <a:xfrm>
              <a:off x="7255810" y="960471"/>
              <a:ext cx="1759845" cy="763553"/>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Tehlike Girdileri</a:t>
              </a:r>
            </a:p>
            <a:p>
              <a:pPr algn="ctr"/>
              <a:r>
                <a:rPr lang="tr-TR" sz="1200" i="1" dirty="0" smtClean="0">
                  <a:solidFill>
                    <a:srgbClr val="000000"/>
                  </a:solidFill>
                  <a:latin typeface="Calibri" pitchFamily="34" charset="0"/>
                  <a:cs typeface="Calibri" pitchFamily="34" charset="0"/>
                </a:rPr>
                <a:t>Risklerin Nicelik-Nitelik</a:t>
              </a:r>
            </a:p>
            <a:p>
              <a:pPr algn="ctr"/>
              <a:r>
                <a:rPr lang="tr-TR" sz="1200" i="1" dirty="0" smtClean="0">
                  <a:solidFill>
                    <a:srgbClr val="000000"/>
                  </a:solidFill>
                  <a:latin typeface="Calibri" pitchFamily="34" charset="0"/>
                  <a:cs typeface="Calibri" pitchFamily="34" charset="0"/>
                </a:rPr>
                <a:t>Maruziyet Seviyesi</a:t>
              </a:r>
              <a:endParaRPr lang="tr-TR" sz="1200" i="1" dirty="0">
                <a:solidFill>
                  <a:srgbClr val="000000"/>
                </a:solidFill>
                <a:latin typeface="Calibri" pitchFamily="34" charset="0"/>
                <a:cs typeface="Calibri" pitchFamily="34" charset="0"/>
              </a:endParaRPr>
            </a:p>
          </p:txBody>
        </p:sp>
      </p:grpSp>
      <p:sp>
        <p:nvSpPr>
          <p:cNvPr id="48" name="Akış Çizelgesi: Belge 47"/>
          <p:cNvSpPr/>
          <p:nvPr/>
        </p:nvSpPr>
        <p:spPr>
          <a:xfrm>
            <a:off x="22531"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10</a:t>
            </a:r>
            <a:endParaRPr lang="tr-TR" sz="800" b="1" dirty="0">
              <a:latin typeface="Calibri" pitchFamily="34" charset="0"/>
            </a:endParaRPr>
          </a:p>
        </p:txBody>
      </p:sp>
      <p:grpSp>
        <p:nvGrpSpPr>
          <p:cNvPr id="52" name="Grup 51"/>
          <p:cNvGrpSpPr/>
          <p:nvPr/>
        </p:nvGrpSpPr>
        <p:grpSpPr>
          <a:xfrm>
            <a:off x="5829343" y="5419725"/>
            <a:ext cx="3232655" cy="555488"/>
            <a:chOff x="5815811" y="4176839"/>
            <a:chExt cx="3232655" cy="555488"/>
          </a:xfrm>
        </p:grpSpPr>
        <p:cxnSp>
          <p:nvCxnSpPr>
            <p:cNvPr id="53" name="Düz Bağlayıcı 52"/>
            <p:cNvCxnSpPr/>
            <p:nvPr/>
          </p:nvCxnSpPr>
          <p:spPr>
            <a:xfrm>
              <a:off x="5815811" y="4451268"/>
              <a:ext cx="1440000" cy="0"/>
            </a:xfrm>
            <a:prstGeom prst="line">
              <a:avLst/>
            </a:prstGeom>
            <a:ln>
              <a:headEnd type="stealth"/>
            </a:ln>
          </p:spPr>
          <p:style>
            <a:lnRef idx="3">
              <a:schemeClr val="accent2"/>
            </a:lnRef>
            <a:fillRef idx="0">
              <a:schemeClr val="accent2"/>
            </a:fillRef>
            <a:effectRef idx="2">
              <a:schemeClr val="accent2"/>
            </a:effectRef>
            <a:fontRef idx="minor">
              <a:schemeClr val="tx1"/>
            </a:fontRef>
          </p:style>
        </p:cxnSp>
        <p:sp>
          <p:nvSpPr>
            <p:cNvPr id="54" name="Yuvarlatılmış Dikdörtgen 53"/>
            <p:cNvSpPr/>
            <p:nvPr/>
          </p:nvSpPr>
          <p:spPr>
            <a:xfrm>
              <a:off x="7270853" y="4176839"/>
              <a:ext cx="1777613" cy="555488"/>
            </a:xfrm>
            <a:prstGeom prst="round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i="1" dirty="0" smtClean="0">
                  <a:solidFill>
                    <a:srgbClr val="000000"/>
                  </a:solidFill>
                  <a:latin typeface="Calibri" pitchFamily="34" charset="0"/>
                  <a:cs typeface="Calibri" pitchFamily="34" charset="0"/>
                </a:rPr>
                <a:t>Güvenlik</a:t>
              </a:r>
            </a:p>
            <a:p>
              <a:pPr algn="ctr"/>
              <a:r>
                <a:rPr lang="tr-TR" sz="1200" i="1" dirty="0" smtClean="0">
                  <a:solidFill>
                    <a:srgbClr val="000000"/>
                  </a:solidFill>
                  <a:latin typeface="Calibri" pitchFamily="34" charset="0"/>
                  <a:cs typeface="Calibri" pitchFamily="34" charset="0"/>
                </a:rPr>
                <a:t>(KERD İçinde Kalma)</a:t>
              </a:r>
              <a:endParaRPr lang="tr-TR" sz="1200" i="1" dirty="0">
                <a:solidFill>
                  <a:srgbClr val="000000"/>
                </a:solidFill>
                <a:latin typeface="Calibri" pitchFamily="34" charset="0"/>
                <a:cs typeface="Calibri" pitchFamily="34" charset="0"/>
              </a:endParaRPr>
            </a:p>
          </p:txBody>
        </p:sp>
      </p:grpSp>
      <p:sp>
        <p:nvSpPr>
          <p:cNvPr id="62" name="Metin kutusu 61"/>
          <p:cNvSpPr txBox="1"/>
          <p:nvPr/>
        </p:nvSpPr>
        <p:spPr>
          <a:xfrm>
            <a:off x="984383" y="3757134"/>
            <a:ext cx="797608" cy="28164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b="1" i="1">
                <a:solidFill>
                  <a:srgbClr val="000000"/>
                </a:solidFill>
                <a:latin typeface="Calibri" pitchFamily="34" charset="0"/>
                <a:cs typeface="Calibri"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tr-TR" dirty="0" smtClean="0"/>
              <a:t>KERD</a:t>
            </a:r>
            <a:endParaRPr lang="tr-TR" dirty="0"/>
          </a:p>
        </p:txBody>
      </p:sp>
      <p:sp>
        <p:nvSpPr>
          <p:cNvPr id="51"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grpSp>
        <p:nvGrpSpPr>
          <p:cNvPr id="20" name="Grup 19"/>
          <p:cNvGrpSpPr/>
          <p:nvPr/>
        </p:nvGrpSpPr>
        <p:grpSpPr>
          <a:xfrm>
            <a:off x="1294195" y="3316555"/>
            <a:ext cx="762000" cy="396000"/>
            <a:chOff x="1294195" y="3316555"/>
            <a:chExt cx="762000" cy="396000"/>
          </a:xfrm>
        </p:grpSpPr>
        <p:sp>
          <p:nvSpPr>
            <p:cNvPr id="10" name="Metin kutusu 9"/>
            <p:cNvSpPr txBox="1"/>
            <p:nvPr/>
          </p:nvSpPr>
          <p:spPr>
            <a:xfrm>
              <a:off x="1294195" y="3342569"/>
              <a:ext cx="762000" cy="261610"/>
            </a:xfrm>
            <a:prstGeom prst="rect">
              <a:avLst/>
            </a:prstGeom>
            <a:noFill/>
          </p:spPr>
          <p:txBody>
            <a:bodyPr wrap="square" rtlCol="0">
              <a:spAutoFit/>
            </a:bodyPr>
            <a:lstStyle/>
            <a:p>
              <a:pPr algn="ctr"/>
              <a:r>
                <a:rPr lang="tr-TR" sz="1100" i="1" dirty="0" smtClean="0">
                  <a:latin typeface="Calibri" panose="020F0502020204030204" pitchFamily="34" charset="0"/>
                </a:rPr>
                <a:t>Kıyaslama</a:t>
              </a:r>
              <a:endParaRPr lang="tr-TR" sz="1100" i="1" dirty="0">
                <a:latin typeface="Calibri" panose="020F0502020204030204" pitchFamily="34" charset="0"/>
              </a:endParaRPr>
            </a:p>
          </p:txBody>
        </p:sp>
        <p:cxnSp>
          <p:nvCxnSpPr>
            <p:cNvPr id="55" name="Düz Ok Bağlayıcısı 54"/>
            <p:cNvCxnSpPr/>
            <p:nvPr/>
          </p:nvCxnSpPr>
          <p:spPr>
            <a:xfrm>
              <a:off x="1356328" y="3316555"/>
              <a:ext cx="0" cy="396000"/>
            </a:xfrm>
            <a:prstGeom prst="straightConnector1">
              <a:avLst/>
            </a:prstGeom>
            <a:ln>
              <a:solidFill>
                <a:schemeClr val="bg2">
                  <a:lumMod val="60000"/>
                  <a:lumOff val="40000"/>
                </a:schemeClr>
              </a:solidFill>
              <a:headEnd type="none"/>
              <a:tailEnd type="arrow"/>
            </a:ln>
          </p:spPr>
          <p:style>
            <a:lnRef idx="3">
              <a:schemeClr val="dk1"/>
            </a:lnRef>
            <a:fillRef idx="0">
              <a:schemeClr val="dk1"/>
            </a:fillRef>
            <a:effectRef idx="2">
              <a:schemeClr val="dk1"/>
            </a:effectRef>
            <a:fontRef idx="minor">
              <a:schemeClr val="tx1"/>
            </a:fontRef>
          </p:style>
        </p:cxnSp>
      </p:grpSp>
      <p:sp>
        <p:nvSpPr>
          <p:cNvPr id="56" name="Akış Çizelgesi: Belge 55"/>
          <p:cNvSpPr/>
          <p:nvPr/>
        </p:nvSpPr>
        <p:spPr>
          <a:xfrm>
            <a:off x="661651" y="65341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50</a:t>
            </a:r>
            <a:endParaRPr lang="tr-TR" sz="800" b="1" dirty="0">
              <a:latin typeface="Calibri" pitchFamily="34" charset="0"/>
            </a:endParaRPr>
          </a:p>
        </p:txBody>
      </p:sp>
    </p:spTree>
    <p:extLst>
      <p:ext uri="{BB962C8B-B14F-4D97-AF65-F5344CB8AC3E}">
        <p14:creationId xmlns:p14="http://schemas.microsoft.com/office/powerpoint/2010/main" val="952508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wipe(down)">
                                      <p:cBhvr>
                                        <p:cTn id="24" dur="500"/>
                                        <p:tgtEl>
                                          <p:spTgt spid="85"/>
                                        </p:tgtEl>
                                      </p:cBhvr>
                                    </p:animEffect>
                                  </p:childTnLst>
                                </p:cTn>
                              </p:par>
                            </p:childTnLst>
                          </p:cTn>
                        </p:par>
                        <p:par>
                          <p:cTn id="25" fill="hold">
                            <p:stCondLst>
                              <p:cond delay="1000"/>
                            </p:stCondLst>
                            <p:childTnLst>
                              <p:par>
                                <p:cTn id="26" presetID="16" presetClass="entr" presetSubtype="2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500"/>
                            </p:stCondLst>
                            <p:childTnLst>
                              <p:par>
                                <p:cTn id="46" presetID="16" presetClass="entr" presetSubtype="21"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par>
                          <p:cTn id="49" fill="hold">
                            <p:stCondLst>
                              <p:cond delay="1000"/>
                            </p:stCondLst>
                            <p:childTnLst>
                              <p:par>
                                <p:cTn id="50" presetID="16" presetClass="entr" presetSubtype="21"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arn(inVertical)">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ircle(in)">
                                      <p:cBhvr>
                                        <p:cTn id="57" dur="500"/>
                                        <p:tgtEl>
                                          <p:spTgt spid="6"/>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childTnLst>
                          </p:cTn>
                        </p:par>
                        <p:par>
                          <p:cTn id="62" fill="hold">
                            <p:stCondLst>
                              <p:cond delay="1000"/>
                            </p:stCondLst>
                            <p:childTnLst>
                              <p:par>
                                <p:cTn id="63" presetID="16" presetClass="entr" presetSubtype="21"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barn(inVertical)">
                                      <p:cBhvr>
                                        <p:cTn id="65" dur="500"/>
                                        <p:tgtEl>
                                          <p:spTgt spid="77"/>
                                        </p:tgtEl>
                                      </p:cBhvr>
                                    </p:animEffect>
                                  </p:childTnLst>
                                </p:cTn>
                              </p:par>
                            </p:childTnLst>
                          </p:cTn>
                        </p:par>
                        <p:par>
                          <p:cTn id="66" fill="hold">
                            <p:stCondLst>
                              <p:cond delay="1500"/>
                            </p:stCondLst>
                            <p:childTnLst>
                              <p:par>
                                <p:cTn id="67" presetID="16" presetClass="entr" presetSubtype="21"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arn(inVertical)">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wipe(down)">
                                      <p:cBhvr>
                                        <p:cTn id="74" dur="500"/>
                                        <p:tgtEl>
                                          <p:spTgt spid="86"/>
                                        </p:tgtEl>
                                      </p:cBhvr>
                                    </p:animEffect>
                                  </p:childTnLst>
                                </p:cTn>
                              </p:par>
                            </p:childTnLst>
                          </p:cTn>
                        </p:par>
                        <p:par>
                          <p:cTn id="75" fill="hold">
                            <p:stCondLst>
                              <p:cond delay="500"/>
                            </p:stCondLst>
                            <p:childTnLst>
                              <p:par>
                                <p:cTn id="76" presetID="16" presetClass="entr" presetSubtype="21"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barn(inVertical)">
                                      <p:cBhvr>
                                        <p:cTn id="78" dur="500"/>
                                        <p:tgtEl>
                                          <p:spTgt spid="17"/>
                                        </p:tgtEl>
                                      </p:cBhvr>
                                    </p:animEffect>
                                  </p:childTnLst>
                                </p:cTn>
                              </p:par>
                            </p:childTnLst>
                          </p:cTn>
                        </p:par>
                        <p:par>
                          <p:cTn id="79" fill="hold">
                            <p:stCondLst>
                              <p:cond delay="1000"/>
                            </p:stCondLst>
                            <p:childTnLst>
                              <p:par>
                                <p:cTn id="80" presetID="16" presetClass="entr" presetSubtype="21"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barn(inVertical)">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down)">
                                      <p:cBhvr>
                                        <p:cTn id="87" dur="500"/>
                                        <p:tgtEl>
                                          <p:spTgt spid="87"/>
                                        </p:tgtEl>
                                      </p:cBhvr>
                                    </p:animEffect>
                                  </p:childTnLst>
                                </p:cTn>
                              </p:par>
                            </p:childTnLst>
                          </p:cTn>
                        </p:par>
                        <p:par>
                          <p:cTn id="88" fill="hold">
                            <p:stCondLst>
                              <p:cond delay="500"/>
                            </p:stCondLst>
                            <p:childTnLst>
                              <p:par>
                                <p:cTn id="89" presetID="16" presetClass="entr" presetSubtype="21"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par>
                          <p:cTn id="92" fill="hold">
                            <p:stCondLst>
                              <p:cond delay="1000"/>
                            </p:stCondLst>
                            <p:childTnLst>
                              <p:par>
                                <p:cTn id="93" presetID="16" presetClass="entr" presetSubtype="21" fill="hold"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barn(inVertical)">
                                      <p:cBhvr>
                                        <p:cTn id="95" dur="5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down)">
                                      <p:cBhvr>
                                        <p:cTn id="100" dur="500"/>
                                        <p:tgtEl>
                                          <p:spTgt spid="14"/>
                                        </p:tgtEl>
                                      </p:cBhvr>
                                    </p:animEffect>
                                  </p:childTnLst>
                                </p:cTn>
                              </p:par>
                            </p:childTnLst>
                          </p:cTn>
                        </p:par>
                        <p:par>
                          <p:cTn id="101" fill="hold">
                            <p:stCondLst>
                              <p:cond delay="500"/>
                            </p:stCondLst>
                            <p:childTnLst>
                              <p:par>
                                <p:cTn id="102" presetID="16" presetClass="entr" presetSubtype="21" fill="hold" nodeType="after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barn(inVertical)">
                                      <p:cBhvr>
                                        <p:cTn id="104" dur="500"/>
                                        <p:tgtEl>
                                          <p:spTgt spid="80"/>
                                        </p:tgtEl>
                                      </p:cBhvr>
                                    </p:animEffect>
                                  </p:childTnLst>
                                </p:cTn>
                              </p:par>
                            </p:childTnLst>
                          </p:cTn>
                        </p:par>
                        <p:par>
                          <p:cTn id="105" fill="hold">
                            <p:stCondLst>
                              <p:cond delay="1000"/>
                            </p:stCondLst>
                            <p:childTnLst>
                              <p:par>
                                <p:cTn id="106" presetID="16" presetClass="entr" presetSubtype="21" fill="hold" nodeType="afterEffect">
                                  <p:stCondLst>
                                    <p:cond delay="0"/>
                                  </p:stCondLst>
                                  <p:childTnLst>
                                    <p:set>
                                      <p:cBhvr>
                                        <p:cTn id="107" dur="1" fill="hold">
                                          <p:stCondLst>
                                            <p:cond delay="0"/>
                                          </p:stCondLst>
                                        </p:cTn>
                                        <p:tgtEl>
                                          <p:spTgt spid="81"/>
                                        </p:tgtEl>
                                        <p:attrNameLst>
                                          <p:attrName>style.visibility</p:attrName>
                                        </p:attrNameLst>
                                      </p:cBhvr>
                                      <p:to>
                                        <p:strVal val="visible"/>
                                      </p:to>
                                    </p:set>
                                    <p:animEffect transition="in" filter="barn(inVertical)">
                                      <p:cBhvr>
                                        <p:cTn id="108" dur="500"/>
                                        <p:tgtEl>
                                          <p:spTgt spid="81"/>
                                        </p:tgtEl>
                                      </p:cBhvr>
                                    </p:animEffect>
                                  </p:childTnLst>
                                </p:cTn>
                              </p:par>
                            </p:childTnLst>
                          </p:cTn>
                        </p:par>
                        <p:par>
                          <p:cTn id="109" fill="hold">
                            <p:stCondLst>
                              <p:cond delay="1500"/>
                            </p:stCondLst>
                            <p:childTnLst>
                              <p:par>
                                <p:cTn id="110" presetID="16" presetClass="entr" presetSubtype="21" fill="hold"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barn(inVertical)">
                                      <p:cBhvr>
                                        <p:cTn id="11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5" grpId="0" animBg="1"/>
      <p:bldP spid="6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945511"/>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Tehlikeleri Tanımlama (Belirleme)</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[Girdiler; Kontrol</a:t>
            </a: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Ölçüm</a:t>
            </a: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İnceleme]</a:t>
            </a: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1</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6115197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TEHLİKELERİN TANIMLANMASI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41200" lvl="1">
              <a:spcBef>
                <a:spcPts val="0"/>
              </a:spcBef>
              <a:spcAft>
                <a:spcPts val="0"/>
              </a:spcAft>
              <a:buClr>
                <a:srgbClr val="292929"/>
              </a:buClr>
              <a:defRPr/>
            </a:pPr>
            <a:endParaRPr lang="tr-TR" sz="900" b="1" i="1" dirty="0" smtClean="0">
              <a:solidFill>
                <a:srgbClr val="000000"/>
              </a:solidFill>
              <a:latin typeface="Calibri" pitchFamily="34" charset="0"/>
              <a:cs typeface="Calibri" pitchFamily="34" charset="0"/>
            </a:endParaRPr>
          </a:p>
          <a:p>
            <a:pPr marL="241200" lvl="1">
              <a:spcBef>
                <a:spcPts val="0"/>
              </a:spcBef>
              <a:spcAft>
                <a:spcPts val="0"/>
              </a:spcAft>
              <a:buClr>
                <a:srgbClr val="292929"/>
              </a:buClr>
              <a:defRPr/>
            </a:pPr>
            <a:r>
              <a:rPr lang="tr-TR" sz="2000" b="1" i="1" dirty="0" smtClean="0">
                <a:solidFill>
                  <a:srgbClr val="000000"/>
                </a:solidFill>
                <a:latin typeface="Calibri" pitchFamily="34" charset="0"/>
                <a:cs typeface="Calibri" pitchFamily="34" charset="0"/>
              </a:rPr>
              <a:t>Çalışma ortamında bulunan;</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Fiziksel,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Kimyasal,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Biyolojik,</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Psikososyal,</a:t>
            </a:r>
          </a:p>
          <a:p>
            <a:pPr marL="648000" lvl="1" indent="-288000">
              <a:spcBef>
                <a:spcPts val="0"/>
              </a:spcBef>
              <a:spcAft>
                <a:spcPts val="0"/>
              </a:spcAft>
              <a:buClr>
                <a:srgbClr val="C00000"/>
              </a:buClr>
              <a:buFont typeface="+mj-lt"/>
              <a:buAutoNum type="arabicPeriod"/>
              <a:defRPr/>
            </a:pPr>
            <a:r>
              <a:rPr lang="tr-TR" sz="2000" b="1" i="1" dirty="0" smtClean="0">
                <a:solidFill>
                  <a:srgbClr val="000000"/>
                </a:solidFill>
                <a:latin typeface="Calibri" pitchFamily="34" charset="0"/>
                <a:cs typeface="Calibri" pitchFamily="34" charset="0"/>
              </a:rPr>
              <a:t>Ergonomik</a:t>
            </a:r>
          </a:p>
          <a:p>
            <a:pPr marL="108000" lvl="1" algn="ctr">
              <a:spcBef>
                <a:spcPts val="600"/>
              </a:spcBef>
              <a:spcAft>
                <a:spcPts val="0"/>
              </a:spcAft>
              <a:buClr>
                <a:srgbClr val="292929"/>
              </a:buClr>
              <a:defRPr/>
            </a:pPr>
            <a:r>
              <a:rPr lang="tr-TR" sz="2000" i="1" dirty="0" smtClean="0">
                <a:solidFill>
                  <a:srgbClr val="000000"/>
                </a:solidFill>
                <a:latin typeface="Calibri" pitchFamily="34" charset="0"/>
                <a:cs typeface="Calibri" pitchFamily="34" charset="0"/>
              </a:rPr>
              <a:t>………..ve </a:t>
            </a:r>
            <a:r>
              <a:rPr lang="tr-TR" sz="2000" i="1" dirty="0">
                <a:solidFill>
                  <a:srgbClr val="000000"/>
                </a:solidFill>
                <a:latin typeface="Calibri" pitchFamily="34" charset="0"/>
                <a:cs typeface="Calibri" pitchFamily="34" charset="0"/>
              </a:rPr>
              <a:t>benzeri </a:t>
            </a:r>
            <a:r>
              <a:rPr lang="tr-TR" sz="2000" b="1" i="1" dirty="0" smtClean="0">
                <a:solidFill>
                  <a:srgbClr val="000000"/>
                </a:solidFill>
                <a:latin typeface="Calibri" pitchFamily="34" charset="0"/>
                <a:cs typeface="Calibri" pitchFamily="34" charset="0"/>
              </a:rPr>
              <a:t>tehlikelerin, nitelik </a:t>
            </a:r>
            <a:r>
              <a:rPr lang="tr-TR" sz="2000" b="1" i="1" dirty="0">
                <a:solidFill>
                  <a:srgbClr val="000000"/>
                </a:solidFill>
                <a:latin typeface="Calibri" pitchFamily="34" charset="0"/>
                <a:cs typeface="Calibri" pitchFamily="34" charset="0"/>
              </a:rPr>
              <a:t>ve niceliklerini </a:t>
            </a:r>
            <a:r>
              <a:rPr lang="tr-TR" sz="2000" b="1" i="1" dirty="0" smtClean="0">
                <a:solidFill>
                  <a:srgbClr val="000000"/>
                </a:solidFill>
                <a:latin typeface="Calibri" pitchFamily="34" charset="0"/>
                <a:cs typeface="Calibri" pitchFamily="34" charset="0"/>
              </a:rPr>
              <a:t>ve çalışanların </a:t>
            </a:r>
            <a:r>
              <a:rPr lang="tr-TR" sz="2000" b="1" i="1" dirty="0">
                <a:solidFill>
                  <a:srgbClr val="000000"/>
                </a:solidFill>
                <a:latin typeface="Calibri" pitchFamily="34" charset="0"/>
                <a:cs typeface="Calibri" pitchFamily="34" charset="0"/>
              </a:rPr>
              <a:t>bunlara maruziyet seviyelerini belirlemek </a:t>
            </a:r>
            <a:r>
              <a:rPr lang="tr-TR" sz="2000" i="1" dirty="0">
                <a:solidFill>
                  <a:srgbClr val="000000"/>
                </a:solidFill>
                <a:latin typeface="Calibri" pitchFamily="34" charset="0"/>
                <a:cs typeface="Calibri" pitchFamily="34" charset="0"/>
              </a:rPr>
              <a:t>amacıyla gerekli bütün </a:t>
            </a:r>
            <a:r>
              <a:rPr lang="tr-TR" sz="2000" b="1" i="1" dirty="0">
                <a:solidFill>
                  <a:srgbClr val="C00000"/>
                </a:solidFill>
                <a:latin typeface="Calibri" pitchFamily="34" charset="0"/>
                <a:cs typeface="Calibri" pitchFamily="34" charset="0"/>
              </a:rPr>
              <a:t>kontrol, ölçüm, inceleme ve araştırmalar</a:t>
            </a:r>
            <a:r>
              <a:rPr lang="tr-TR" sz="2000" i="1" dirty="0">
                <a:solidFill>
                  <a:srgbClr val="000000"/>
                </a:solidFill>
                <a:latin typeface="Calibri" pitchFamily="34" charset="0"/>
                <a:cs typeface="Calibri" pitchFamily="34" charset="0"/>
              </a:rPr>
              <a:t> yapılır.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
        <p:nvSpPr>
          <p:cNvPr id="1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516978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TEHLİKE GİRDİLERİ – 1 </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Benzer kuruluşlarda olmuş olan kaza ve olaylar</a:t>
            </a:r>
            <a:r>
              <a:rPr lang="tr-TR" sz="2000" i="1" dirty="0">
                <a:solidFill>
                  <a:srgbClr val="000000"/>
                </a:solidFill>
                <a:latin typeface="Calibri" pitchFamily="34" charset="0"/>
                <a:cs typeface="Calibri" pitchFamily="34" charset="0"/>
              </a:rPr>
              <a:t>,</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Diğer ilgili taraflardan alınan bilgiler,</a:t>
            </a:r>
          </a:p>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Çalışanlardan elde edilen İSG bilgileri, </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İşyerindeki gözden geçirme ve iyileştirme faaliyetleri (reaktif ya da proaktif olabilir)</a:t>
            </a:r>
          </a:p>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Denetim sonuçları,</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Elektrik kullanımı,</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En iyi uygulamalar hakkındaki bilgiler,</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İletişim belgeleri,</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İnceleme raporları,</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İSG politikası,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971816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TEHLİKE GİRDİLERİ – 2</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252000" indent="-216000">
              <a:spcAft>
                <a:spcPts val="0"/>
              </a:spcAft>
              <a:buClr>
                <a:srgbClr val="292929"/>
              </a:buClr>
              <a:buFont typeface="Wingdings" pitchFamily="2" charset="2"/>
              <a:buChar char="ü"/>
              <a:defRPr/>
            </a:pPr>
            <a:r>
              <a:rPr lang="tr-TR" sz="2000" b="1" i="1" dirty="0" err="1">
                <a:solidFill>
                  <a:srgbClr val="000000"/>
                </a:solidFill>
                <a:latin typeface="Calibri" pitchFamily="34" charset="0"/>
                <a:cs typeface="Calibri" pitchFamily="34" charset="0"/>
              </a:rPr>
              <a:t>İSG’ne</a:t>
            </a:r>
            <a:r>
              <a:rPr lang="tr-TR" sz="2000" b="1" i="1" dirty="0">
                <a:solidFill>
                  <a:srgbClr val="000000"/>
                </a:solidFill>
                <a:latin typeface="Calibri" pitchFamily="34" charset="0"/>
                <a:cs typeface="Calibri" pitchFamily="34" charset="0"/>
              </a:rPr>
              <a:t> ilişkin hukuki ve diğer şartlar (mevzuat),</a:t>
            </a:r>
          </a:p>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Kaza ve </a:t>
            </a:r>
            <a:r>
              <a:rPr lang="tr-TR" sz="2000" b="1" i="1" dirty="0" smtClean="0">
                <a:solidFill>
                  <a:srgbClr val="000000"/>
                </a:solidFill>
                <a:latin typeface="Calibri" pitchFamily="34" charset="0"/>
                <a:cs typeface="Calibri" pitchFamily="34" charset="0"/>
              </a:rPr>
              <a:t>ramak kala olay </a:t>
            </a:r>
            <a:r>
              <a:rPr lang="tr-TR" sz="2000" b="1" i="1" dirty="0">
                <a:solidFill>
                  <a:srgbClr val="000000"/>
                </a:solidFill>
                <a:latin typeface="Calibri" pitchFamily="34" charset="0"/>
                <a:cs typeface="Calibri" pitchFamily="34" charset="0"/>
              </a:rPr>
              <a:t>kayıtları,</a:t>
            </a:r>
          </a:p>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Kimyasal ve biyolojik maddeler,</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Kuruluşa özgü tipik tehlike riskleri, </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Kuruluşun tesisleri, prosesleri ve faaliyetleri hakkındaki bilgiler,</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Makina, ekipman bilgileri,</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Malzeme envanterleri (ham maddeler, kimyasallar, atıklar, ürünler ve alt ürünler),</a:t>
            </a:r>
          </a:p>
          <a:p>
            <a:pPr marL="252000" indent="-216000">
              <a:spcAft>
                <a:spcPts val="0"/>
              </a:spcAft>
              <a:buClr>
                <a:srgbClr val="292929"/>
              </a:buClr>
              <a:buFont typeface="Wingdings" pitchFamily="2" charset="2"/>
              <a:buChar char="ü"/>
              <a:defRPr/>
            </a:pPr>
            <a:r>
              <a:rPr lang="tr-TR" sz="2000" b="1" i="1" dirty="0">
                <a:solidFill>
                  <a:srgbClr val="000000"/>
                </a:solidFill>
                <a:latin typeface="Calibri" pitchFamily="34" charset="0"/>
                <a:cs typeface="Calibri" pitchFamily="34" charset="0"/>
              </a:rPr>
              <a:t>Malzeme Güvenlik Bilgi Formları (MSDS),</a:t>
            </a:r>
          </a:p>
          <a:p>
            <a:pPr marL="252000" indent="-216000">
              <a:spcAft>
                <a:spcPts val="0"/>
              </a:spcAft>
              <a:buClr>
                <a:srgbClr val="292929"/>
              </a:buClr>
              <a:buFont typeface="Wingdings" pitchFamily="2" charset="2"/>
              <a:buChar char="ü"/>
              <a:defRPr/>
            </a:pPr>
            <a:r>
              <a:rPr lang="tr-TR" sz="2000" i="1" dirty="0">
                <a:solidFill>
                  <a:srgbClr val="000000"/>
                </a:solidFill>
                <a:latin typeface="Calibri" pitchFamily="34" charset="0"/>
                <a:cs typeface="Calibri" pitchFamily="34" charset="0"/>
              </a:rPr>
              <a:t>Ön gözden geçirme sonuçları,</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en-GB" sz="3200" b="1" dirty="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21599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840075"/>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Riskleri Belirleme (Tahmin Etme)</a:t>
            </a: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2</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69193154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RİSKLERİ BELİRLEME / İSG 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Tespit </a:t>
            </a:r>
            <a:r>
              <a:rPr lang="tr-TR" sz="2000" b="1" i="1" dirty="0">
                <a:solidFill>
                  <a:srgbClr val="000000"/>
                </a:solidFill>
                <a:latin typeface="Calibri" pitchFamily="34" charset="0"/>
                <a:cs typeface="Calibri" pitchFamily="34" charset="0"/>
              </a:rPr>
              <a:t>edilmiş olan tehlikelerin her biri ayrı ayrı dikkate alınarak bu tehlikelerden kaynaklanabilecek </a:t>
            </a:r>
            <a:r>
              <a:rPr lang="tr-TR" sz="2000" b="1" i="1" dirty="0" smtClean="0">
                <a:solidFill>
                  <a:srgbClr val="000000"/>
                </a:solidFill>
                <a:latin typeface="Calibri" pitchFamily="34" charset="0"/>
                <a:cs typeface="Calibri" pitchFamily="34" charset="0"/>
              </a:rPr>
              <a:t>risklerin;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Hangi sıklıkta oluşabileceği,</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Risklerden kimlerin,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Nelerin,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Ne şekilde,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Hangi şiddette,…. </a:t>
            </a:r>
            <a:r>
              <a:rPr lang="tr-TR" sz="2000" i="1" dirty="0" smtClean="0">
                <a:solidFill>
                  <a:srgbClr val="000000"/>
                </a:solidFill>
                <a:latin typeface="Calibri" pitchFamily="34" charset="0"/>
                <a:cs typeface="Calibri" pitchFamily="34" charset="0"/>
              </a:rPr>
              <a:t>zarar görebileceği belirlenir. </a:t>
            </a:r>
          </a:p>
          <a:p>
            <a:pP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i="1" dirty="0" smtClean="0">
                <a:solidFill>
                  <a:srgbClr val="000000"/>
                </a:solidFill>
                <a:latin typeface="Calibri" pitchFamily="34" charset="0"/>
                <a:cs typeface="Calibri" pitchFamily="34" charset="0"/>
              </a:rPr>
              <a:t>Bu </a:t>
            </a:r>
            <a:r>
              <a:rPr lang="tr-TR" sz="2000" i="1" dirty="0">
                <a:solidFill>
                  <a:srgbClr val="000000"/>
                </a:solidFill>
                <a:latin typeface="Calibri" pitchFamily="34" charset="0"/>
                <a:cs typeface="Calibri" pitchFamily="34" charset="0"/>
              </a:rPr>
              <a:t>belirleme yapılırken </a:t>
            </a:r>
            <a:r>
              <a:rPr lang="tr-TR" sz="2000" b="1" i="1" dirty="0">
                <a:solidFill>
                  <a:srgbClr val="C00000"/>
                </a:solidFill>
                <a:latin typeface="Calibri" pitchFamily="34" charset="0"/>
                <a:cs typeface="Calibri" pitchFamily="34" charset="0"/>
              </a:rPr>
              <a:t>mevcut kontrol tedbirlerinin etkisi</a:t>
            </a:r>
            <a:r>
              <a:rPr lang="tr-TR" sz="2000" b="1" i="1" dirty="0">
                <a:solidFill>
                  <a:srgbClr val="000000"/>
                </a:solidFill>
                <a:latin typeface="Calibri" pitchFamily="34" charset="0"/>
                <a:cs typeface="Calibri" pitchFamily="34" charset="0"/>
              </a:rPr>
              <a:t> </a:t>
            </a:r>
            <a:r>
              <a:rPr lang="tr-TR" sz="2000" i="1" dirty="0">
                <a:solidFill>
                  <a:srgbClr val="000000"/>
                </a:solidFill>
                <a:latin typeface="Calibri" pitchFamily="34" charset="0"/>
                <a:cs typeface="Calibri" pitchFamily="34" charset="0"/>
              </a:rPr>
              <a:t>de göz önünde bulundurulur</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73625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KİŞİSEL RİSK ALGILAMASINI ETKİLEYEN FAKTÖRLER</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04000" indent="-216000">
              <a:spcAft>
                <a:spcPts val="0"/>
              </a:spcAft>
              <a:buClr>
                <a:srgbClr val="292929"/>
              </a:buClr>
              <a:buFont typeface="+mj-lt"/>
              <a:buAutoNum type="arabicPeriod"/>
              <a:defRPr/>
            </a:pPr>
            <a:endParaRPr lang="tr-TR" sz="2000" i="1" dirty="0" smtClean="0">
              <a:solidFill>
                <a:srgbClr val="000000"/>
              </a:solidFill>
              <a:latin typeface="Calibri" pitchFamily="34" charset="0"/>
              <a:cs typeface="Calibri" pitchFamily="34" charset="0"/>
            </a:endParaRP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korkutuculuk </a:t>
            </a:r>
            <a:r>
              <a:rPr lang="tr-TR" sz="2000" b="1" i="1" dirty="0">
                <a:solidFill>
                  <a:srgbClr val="000000"/>
                </a:solidFill>
                <a:latin typeface="Calibri" pitchFamily="34" charset="0"/>
                <a:cs typeface="Calibri" pitchFamily="34" charset="0"/>
              </a:rPr>
              <a:t>düzeyi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err="1" smtClean="0">
                <a:solidFill>
                  <a:srgbClr val="000000"/>
                </a:solidFill>
                <a:latin typeface="Calibri" pitchFamily="34" charset="0"/>
                <a:cs typeface="Calibri" pitchFamily="34" charset="0"/>
              </a:rPr>
              <a:t>anlaşılabilirlik</a:t>
            </a:r>
            <a:r>
              <a:rPr lang="tr-TR" sz="2000" b="1" i="1" dirty="0" smtClean="0">
                <a:solidFill>
                  <a:srgbClr val="000000"/>
                </a:solidFill>
                <a:latin typeface="Calibri" pitchFamily="34" charset="0"/>
                <a:cs typeface="Calibri" pitchFamily="34" charset="0"/>
              </a:rPr>
              <a:t> </a:t>
            </a:r>
            <a:r>
              <a:rPr lang="tr-TR" sz="2000" b="1" i="1" dirty="0">
                <a:solidFill>
                  <a:srgbClr val="000000"/>
                </a:solidFill>
                <a:latin typeface="Calibri" pitchFamily="34" charset="0"/>
                <a:cs typeface="Calibri" pitchFamily="34" charset="0"/>
              </a:rPr>
              <a:t>düzeyi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Etkilenecek </a:t>
            </a:r>
            <a:r>
              <a:rPr lang="tr-TR" sz="2000" b="1" i="1" dirty="0">
                <a:solidFill>
                  <a:srgbClr val="000000"/>
                </a:solidFill>
                <a:latin typeface="Calibri" pitchFamily="34" charset="0"/>
                <a:cs typeface="Calibri" pitchFamily="34" charset="0"/>
              </a:rPr>
              <a:t>kişi sayısı</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ne derece eşit dağıldığı</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 </a:t>
            </a:r>
            <a:r>
              <a:rPr lang="tr-TR" sz="2000" b="1" i="1" dirty="0">
                <a:solidFill>
                  <a:srgbClr val="000000"/>
                </a:solidFill>
                <a:latin typeface="Calibri" pitchFamily="34" charset="0"/>
                <a:cs typeface="Calibri" pitchFamily="34" charset="0"/>
              </a:rPr>
              <a:t>kişinin ne derece önleyebileceği</a:t>
            </a:r>
          </a:p>
          <a:p>
            <a:pPr marL="504000" indent="-216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Riskin </a:t>
            </a:r>
            <a:r>
              <a:rPr lang="tr-TR" sz="2000" b="1" i="1" dirty="0">
                <a:solidFill>
                  <a:srgbClr val="000000"/>
                </a:solidFill>
                <a:latin typeface="Calibri" pitchFamily="34" charset="0"/>
                <a:cs typeface="Calibri" pitchFamily="34" charset="0"/>
              </a:rPr>
              <a:t>kişisel olarak </a:t>
            </a:r>
            <a:r>
              <a:rPr lang="tr-TR" sz="2000" b="1" i="1" dirty="0" smtClean="0">
                <a:solidFill>
                  <a:srgbClr val="000000"/>
                </a:solidFill>
                <a:latin typeface="Calibri" pitchFamily="34" charset="0"/>
                <a:cs typeface="Calibri" pitchFamily="34" charset="0"/>
              </a:rPr>
              <a:t>kabullenilip kabullenilmediği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1888223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1893779703"/>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Mevzuat Açısından Risk Değerlendirmesi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9" name="Oval 8"/>
          <p:cNvSpPr>
            <a:spLocks noChangeArrowheads="1"/>
          </p:cNvSpPr>
          <p:nvPr/>
        </p:nvSpPr>
        <p:spPr bwMode="auto">
          <a:xfrm>
            <a:off x="577271" y="1413325"/>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2</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20028302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25350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2" name="Dikdörtgen 1"/>
          <p:cNvSpPr/>
          <p:nvPr/>
        </p:nvSpPr>
        <p:spPr bwMode="auto">
          <a:xfrm>
            <a:off x="122955" y="1511649"/>
            <a:ext cx="8890484" cy="4845133"/>
          </a:xfrm>
          <a:prstGeom prst="rect">
            <a:avLst/>
          </a:prstGeom>
          <a:solidFill>
            <a:schemeClr val="bg1">
              <a:lumMod val="95000"/>
              <a:alpha val="88000"/>
            </a:schemeClr>
          </a:solidFill>
          <a:ln w="50800" cmpd="dbl">
            <a:solidFill>
              <a:schemeClr val="bg2"/>
            </a:solidFill>
            <a:prstDash val="solid"/>
            <a:round/>
            <a:headEnd/>
            <a:tailEnd/>
          </a:ln>
        </p:spPr>
        <p:txBody>
          <a:bodyPr rtlCol="0" anchor="ctr"/>
          <a:lstStyle/>
          <a:p>
            <a:pPr algn="ctr"/>
            <a:endParaRPr lang="tr-TR" dirty="0">
              <a:solidFill>
                <a:srgbClr val="000000"/>
              </a:solidFill>
            </a:endParaRPr>
          </a:p>
        </p:txBody>
      </p:sp>
      <p:sp>
        <p:nvSpPr>
          <p:cNvPr id="14" name="Line 11"/>
          <p:cNvSpPr>
            <a:spLocks noChangeShapeType="1"/>
          </p:cNvSpPr>
          <p:nvPr/>
        </p:nvSpPr>
        <p:spPr bwMode="auto">
          <a:xfrm>
            <a:off x="1543500" y="2082037"/>
            <a:ext cx="0" cy="3790950"/>
          </a:xfrm>
          <a:prstGeom prst="line">
            <a:avLst/>
          </a:prstGeom>
          <a:noFill/>
          <a:ln w="53975">
            <a:solidFill>
              <a:sysClr val="window" lastClr="FFFFFF">
                <a:lumMod val="50000"/>
              </a:sysClr>
            </a:solidFill>
            <a:round/>
            <a:headEnd type="stealth"/>
            <a:tailEnd type="none"/>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5" name="Line 12"/>
          <p:cNvSpPr>
            <a:spLocks noChangeShapeType="1"/>
          </p:cNvSpPr>
          <p:nvPr/>
        </p:nvSpPr>
        <p:spPr bwMode="auto">
          <a:xfrm>
            <a:off x="1530799" y="5841237"/>
            <a:ext cx="6588000" cy="0"/>
          </a:xfrm>
          <a:prstGeom prst="line">
            <a:avLst/>
          </a:prstGeom>
          <a:noFill/>
          <a:ln w="53975">
            <a:solidFill>
              <a:sysClr val="window" lastClr="FFFFFF">
                <a:lumMod val="50000"/>
              </a:sysClr>
            </a:solidFill>
            <a:round/>
            <a:headEnd/>
            <a:tailEnd type="stealth"/>
          </a:ln>
          <a:extLst>
            <a:ext uri="{909E8E84-426E-40DD-AFC4-6F175D3DCCD1}">
              <a14:hiddenFill xmlns:a14="http://schemas.microsoft.com/office/drawing/2010/main">
                <a:noFill/>
              </a14:hiddenFill>
            </a:ext>
          </a:extLst>
        </p:spPr>
        <p:txBody>
          <a:bodyPr wrap="none" anchor="ctr"/>
          <a:lstStyle/>
          <a:p>
            <a:pPr fontAlgn="auto">
              <a:spcBef>
                <a:spcPts val="0"/>
              </a:spcBef>
              <a:spcAft>
                <a:spcPts val="0"/>
              </a:spcAft>
            </a:pPr>
            <a:endParaRPr lang="tr-TR" i="1" kern="0" smtClean="0">
              <a:solidFill>
                <a:prstClr val="black"/>
              </a:solidFill>
              <a:latin typeface="Arial" pitchFamily="34" charset="0"/>
              <a:ea typeface="MS PGothic" pitchFamily="34" charset="-128"/>
              <a:cs typeface="Arial" pitchFamily="34" charset="0"/>
            </a:endParaRPr>
          </a:p>
        </p:txBody>
      </p:sp>
      <p:sp>
        <p:nvSpPr>
          <p:cNvPr id="16" name="Rectangle 13"/>
          <p:cNvSpPr>
            <a:spLocks noChangeArrowheads="1"/>
          </p:cNvSpPr>
          <p:nvPr/>
        </p:nvSpPr>
        <p:spPr bwMode="auto">
          <a:xfrm>
            <a:off x="8087794" y="5633274"/>
            <a:ext cx="913328" cy="397545"/>
          </a:xfrm>
          <a:prstGeom prst="rect">
            <a:avLst/>
          </a:prstGeom>
          <a:noFill/>
          <a:ln w="12700">
            <a:noFill/>
            <a:miter lim="800000"/>
            <a:headEnd/>
            <a:tailEnd/>
          </a:ln>
          <a:effectLst/>
        </p:spPr>
        <p:txBody>
          <a:bodyPr wrap="none" lIns="90488" tIns="44450" rIns="90488" bIns="44450">
            <a:spAutoFit/>
          </a:bodyPr>
          <a:lstStyle/>
          <a:p>
            <a:pPr>
              <a:defRPr/>
            </a:pPr>
            <a:r>
              <a:rPr lang="tr-TR" sz="2000" b="1" i="1" dirty="0">
                <a:solidFill>
                  <a:prstClr val="black"/>
                </a:solidFill>
                <a:latin typeface="Calibri" pitchFamily="34" charset="0"/>
                <a:ea typeface="MS PGothic" pitchFamily="34" charset="-128"/>
                <a:cs typeface="Calibri" pitchFamily="34" charset="0"/>
              </a:rPr>
              <a:t>Zaman</a:t>
            </a:r>
            <a:endParaRPr lang="en-US" sz="2000" b="1" i="1" dirty="0">
              <a:solidFill>
                <a:prstClr val="black"/>
              </a:solidFill>
              <a:latin typeface="Calibri" pitchFamily="34" charset="0"/>
              <a:ea typeface="MS PGothic" pitchFamily="34" charset="-128"/>
              <a:cs typeface="Calibri" pitchFamily="34" charset="0"/>
            </a:endParaRPr>
          </a:p>
        </p:txBody>
      </p:sp>
      <p:sp>
        <p:nvSpPr>
          <p:cNvPr id="27" name="Rectangle 14"/>
          <p:cNvSpPr>
            <a:spLocks noChangeArrowheads="1"/>
          </p:cNvSpPr>
          <p:nvPr/>
        </p:nvSpPr>
        <p:spPr bwMode="auto">
          <a:xfrm>
            <a:off x="273137" y="1732117"/>
            <a:ext cx="3277585" cy="397545"/>
          </a:xfrm>
          <a:prstGeom prst="rect">
            <a:avLst/>
          </a:prstGeom>
          <a:noFill/>
          <a:ln w="12700">
            <a:noFill/>
            <a:miter lim="800000"/>
            <a:headEnd/>
            <a:tailEnd/>
          </a:ln>
          <a:effectLst/>
        </p:spPr>
        <p:txBody>
          <a:bodyPr wrap="square" lIns="90488" tIns="44450" rIns="90488" bIns="44450">
            <a:spAutoFit/>
          </a:bodyPr>
          <a:lstStyle/>
          <a:p>
            <a:pPr algn="ctr">
              <a:defRPr/>
            </a:pPr>
            <a:r>
              <a:rPr lang="en-US" sz="2000" b="1" i="1" dirty="0">
                <a:solidFill>
                  <a:prstClr val="black"/>
                </a:solidFill>
                <a:latin typeface="Calibri" pitchFamily="34" charset="0"/>
                <a:ea typeface="MS PGothic" pitchFamily="34" charset="-128"/>
                <a:cs typeface="Calibri" pitchFamily="34" charset="0"/>
              </a:rPr>
              <a:t>Risk</a:t>
            </a:r>
            <a:r>
              <a:rPr lang="tr-TR" sz="2000" b="1" i="1" dirty="0">
                <a:solidFill>
                  <a:prstClr val="black"/>
                </a:solidFill>
                <a:latin typeface="Calibri" pitchFamily="34" charset="0"/>
                <a:ea typeface="MS PGothic" pitchFamily="34" charset="-128"/>
                <a:cs typeface="Calibri" pitchFamily="34" charset="0"/>
              </a:rPr>
              <a:t> </a:t>
            </a:r>
            <a:r>
              <a:rPr lang="tr-TR" sz="2000" b="1" i="1" dirty="0" smtClean="0">
                <a:solidFill>
                  <a:prstClr val="black"/>
                </a:solidFill>
                <a:latin typeface="Calibri" pitchFamily="34" charset="0"/>
                <a:ea typeface="MS PGothic" pitchFamily="34" charset="-128"/>
                <a:cs typeface="Calibri" pitchFamily="34" charset="0"/>
              </a:rPr>
              <a:t>Algılama (Önem) Düzeyi </a:t>
            </a:r>
            <a:endParaRPr lang="en-US" sz="2000" b="1" i="1" dirty="0">
              <a:solidFill>
                <a:prstClr val="black"/>
              </a:solidFill>
              <a:latin typeface="Calibri" pitchFamily="34" charset="0"/>
              <a:ea typeface="MS PGothic" pitchFamily="34" charset="-128"/>
              <a:cs typeface="Calibri" pitchFamily="34" charset="0"/>
            </a:endParaRPr>
          </a:p>
        </p:txBody>
      </p:sp>
      <p:sp>
        <p:nvSpPr>
          <p:cNvPr id="28" name="Arc 15"/>
          <p:cNvSpPr>
            <a:spLocks/>
          </p:cNvSpPr>
          <p:nvPr/>
        </p:nvSpPr>
        <p:spPr bwMode="auto">
          <a:xfrm rot="10800000">
            <a:off x="1553275" y="4777612"/>
            <a:ext cx="2081213" cy="581025"/>
          </a:xfrm>
          <a:custGeom>
            <a:avLst/>
            <a:gdLst>
              <a:gd name="T0" fmla="*/ 0 w 21600"/>
              <a:gd name="T1" fmla="*/ 0 h 21600"/>
              <a:gd name="T2" fmla="*/ 200529979 w 21600"/>
              <a:gd name="T3" fmla="*/ 15629169 h 21600"/>
              <a:gd name="T4" fmla="*/ 0 w 21600"/>
              <a:gd name="T5" fmla="*/ 1562916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29" name="Line 12"/>
          <p:cNvSpPr>
            <a:spLocks noChangeShapeType="1"/>
          </p:cNvSpPr>
          <p:nvPr/>
        </p:nvSpPr>
        <p:spPr bwMode="auto">
          <a:xfrm flipV="1">
            <a:off x="3613342" y="2675762"/>
            <a:ext cx="0" cy="270819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0" name="Arc 13"/>
          <p:cNvSpPr>
            <a:spLocks/>
          </p:cNvSpPr>
          <p:nvPr/>
        </p:nvSpPr>
        <p:spPr bwMode="auto">
          <a:xfrm rot="10800000">
            <a:off x="3615486" y="2692032"/>
            <a:ext cx="3452764" cy="2757093"/>
          </a:xfrm>
          <a:custGeom>
            <a:avLst/>
            <a:gdLst>
              <a:gd name="T0" fmla="*/ 0 w 21600"/>
              <a:gd name="T1" fmla="*/ 0 h 21600"/>
              <a:gd name="T2" fmla="*/ 253 w 21600"/>
              <a:gd name="T3" fmla="*/ 124 h 21600"/>
              <a:gd name="T4" fmla="*/ 0 w 21600"/>
              <a:gd name="T5" fmla="*/ 12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57150" cap="rnd">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i="1">
              <a:solidFill>
                <a:prstClr val="black"/>
              </a:solidFill>
              <a:latin typeface="Arial" pitchFamily="34" charset="0"/>
              <a:ea typeface="MS PGothic" pitchFamily="34" charset="-128"/>
              <a:cs typeface="Arial" pitchFamily="34" charset="0"/>
            </a:endParaRPr>
          </a:p>
        </p:txBody>
      </p:sp>
      <p:sp>
        <p:nvSpPr>
          <p:cNvPr id="31" name="Rectangle 11"/>
          <p:cNvSpPr>
            <a:spLocks noChangeArrowheads="1"/>
          </p:cNvSpPr>
          <p:nvPr/>
        </p:nvSpPr>
        <p:spPr bwMode="auto">
          <a:xfrm>
            <a:off x="2911332" y="2340737"/>
            <a:ext cx="1410543" cy="397545"/>
          </a:xfrm>
          <a:prstGeom prst="rect">
            <a:avLst/>
          </a:prstGeom>
          <a:noFill/>
          <a:ln w="12700">
            <a:noFill/>
            <a:miter lim="800000"/>
            <a:headEnd/>
            <a:tailEnd/>
          </a:ln>
          <a:effectLst/>
        </p:spPr>
        <p:txBody>
          <a:bodyPr wrap="square" lIns="90488" tIns="44450" rIns="90488" bIns="44450">
            <a:spAutoFit/>
          </a:bodyPr>
          <a:lstStyle/>
          <a:p>
            <a:pPr algn="r"/>
            <a:r>
              <a:rPr lang="tr-TR" sz="2000" b="1" i="1" dirty="0">
                <a:solidFill>
                  <a:srgbClr val="C00000"/>
                </a:solidFill>
                <a:latin typeface="Calibri" pitchFamily="34" charset="0"/>
                <a:ea typeface="MS PGothic" pitchFamily="34" charset="-128"/>
                <a:cs typeface="Calibri" pitchFamily="34" charset="0"/>
              </a:rPr>
              <a:t>Ciddi </a:t>
            </a:r>
            <a:r>
              <a:rPr lang="tr-TR" sz="2000" b="1" i="1" dirty="0" smtClean="0">
                <a:solidFill>
                  <a:srgbClr val="C00000"/>
                </a:solidFill>
                <a:latin typeface="Calibri" pitchFamily="34" charset="0"/>
                <a:ea typeface="MS PGothic" pitchFamily="34" charset="-128"/>
                <a:cs typeface="Calibri" pitchFamily="34" charset="0"/>
              </a:rPr>
              <a:t>Kaza</a:t>
            </a:r>
          </a:p>
        </p:txBody>
      </p:sp>
      <p:sp>
        <p:nvSpPr>
          <p:cNvPr id="4" name="Oval 3"/>
          <p:cNvSpPr>
            <a:spLocks noChangeAspect="1"/>
          </p:cNvSpPr>
          <p:nvPr/>
        </p:nvSpPr>
        <p:spPr bwMode="auto">
          <a:xfrm>
            <a:off x="1344674" y="4622559"/>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
        <p:nvSpPr>
          <p:cNvPr id="17" name="Dikdörtgen 16"/>
          <p:cNvSpPr/>
          <p:nvPr/>
        </p:nvSpPr>
        <p:spPr>
          <a:xfrm>
            <a:off x="329106" y="4438024"/>
            <a:ext cx="1208290" cy="738664"/>
          </a:xfrm>
          <a:prstGeom prst="rect">
            <a:avLst/>
          </a:prstGeom>
        </p:spPr>
        <p:txBody>
          <a:bodyPr wrap="square">
            <a:spAutoFit/>
          </a:bodyPr>
          <a:lstStyle/>
          <a:p>
            <a:pPr algn="ctr"/>
            <a:r>
              <a:rPr lang="tr-TR" sz="1400" i="1" dirty="0">
                <a:solidFill>
                  <a:srgbClr val="000000"/>
                </a:solidFill>
                <a:latin typeface="Calibri" pitchFamily="34" charset="0"/>
                <a:cs typeface="Calibri" pitchFamily="34" charset="0"/>
              </a:rPr>
              <a:t>İlk </a:t>
            </a:r>
            <a:r>
              <a:rPr lang="tr-TR" sz="1400" i="1" dirty="0" smtClean="0">
                <a:solidFill>
                  <a:srgbClr val="000000"/>
                </a:solidFill>
                <a:latin typeface="Calibri" pitchFamily="34" charset="0"/>
                <a:cs typeface="Calibri" pitchFamily="34" charset="0"/>
              </a:rPr>
              <a:t>Risk </a:t>
            </a:r>
          </a:p>
          <a:p>
            <a:pPr algn="ctr"/>
            <a:r>
              <a:rPr lang="tr-TR" sz="1400" i="1" dirty="0" smtClean="0">
                <a:solidFill>
                  <a:srgbClr val="000000"/>
                </a:solidFill>
                <a:latin typeface="Calibri" pitchFamily="34" charset="0"/>
                <a:cs typeface="Calibri" pitchFamily="34" charset="0"/>
              </a:rPr>
              <a:t>Belirleme Noktası</a:t>
            </a:r>
            <a:endParaRPr lang="tr-TR" sz="1400" i="1" dirty="0">
              <a:solidFill>
                <a:srgbClr val="000000"/>
              </a:solidFill>
              <a:latin typeface="Calibri" pitchFamily="34" charset="0"/>
              <a:cs typeface="Calibri" pitchFamily="34" charset="0"/>
            </a:endParaRPr>
          </a:p>
        </p:txBody>
      </p:sp>
      <p:sp>
        <p:nvSpPr>
          <p:cNvPr id="19" name="Rectangle 11"/>
          <p:cNvSpPr>
            <a:spLocks noChangeArrowheads="1"/>
          </p:cNvSpPr>
          <p:nvPr/>
        </p:nvSpPr>
        <p:spPr bwMode="auto">
          <a:xfrm>
            <a:off x="4232193" y="2403280"/>
            <a:ext cx="4768928" cy="307777"/>
          </a:xfrm>
          <a:prstGeom prst="rect">
            <a:avLst/>
          </a:prstGeom>
        </p:spPr>
        <p:txBody>
          <a:bodyPr wrap="square">
            <a:spAutoFit/>
          </a:bodyPr>
          <a:lstStyle/>
          <a:p>
            <a:r>
              <a:rPr lang="tr-TR" sz="1400" i="1" dirty="0" smtClean="0">
                <a:solidFill>
                  <a:srgbClr val="000000"/>
                </a:solidFill>
                <a:latin typeface="Calibri" pitchFamily="34" charset="0"/>
                <a:cs typeface="Calibri" pitchFamily="34" charset="0"/>
              </a:rPr>
              <a:t>(Risk </a:t>
            </a:r>
            <a:r>
              <a:rPr lang="tr-TR" sz="1400" i="1" dirty="0">
                <a:solidFill>
                  <a:srgbClr val="000000"/>
                </a:solidFill>
                <a:latin typeface="Calibri" pitchFamily="34" charset="0"/>
                <a:cs typeface="Calibri" pitchFamily="34" charset="0"/>
              </a:rPr>
              <a:t>Algılama Seviyesinde </a:t>
            </a:r>
            <a:r>
              <a:rPr lang="tr-TR" sz="1400" i="1" dirty="0" smtClean="0">
                <a:solidFill>
                  <a:srgbClr val="000000"/>
                </a:solidFill>
                <a:latin typeface="Calibri" pitchFamily="34" charset="0"/>
                <a:cs typeface="Calibri" pitchFamily="34" charset="0"/>
              </a:rPr>
              <a:t>Artış/Kazanın ciddiyetiyle orantılı)</a:t>
            </a:r>
          </a:p>
        </p:txBody>
      </p:sp>
      <p:sp>
        <p:nvSpPr>
          <p:cNvPr id="20" name="Dikdörtgen 19"/>
          <p:cNvSpPr/>
          <p:nvPr/>
        </p:nvSpPr>
        <p:spPr>
          <a:xfrm>
            <a:off x="6852025" y="5259191"/>
            <a:ext cx="1683497" cy="307777"/>
          </a:xfrm>
          <a:prstGeom prst="rect">
            <a:avLst/>
          </a:prstGeom>
        </p:spPr>
        <p:txBody>
          <a:bodyPr wrap="square">
            <a:spAutoFit/>
          </a:bodyPr>
          <a:lstStyle/>
          <a:p>
            <a:pPr algn="ctr"/>
            <a:r>
              <a:rPr lang="tr-TR" sz="1400" i="1" dirty="0" smtClean="0">
                <a:solidFill>
                  <a:srgbClr val="000000"/>
                </a:solidFill>
                <a:latin typeface="Calibri" pitchFamily="34" charset="0"/>
                <a:cs typeface="Calibri" pitchFamily="34" charset="0"/>
              </a:rPr>
              <a:t>Zamanla Düşüş</a:t>
            </a:r>
            <a:endParaRPr lang="tr-TR" sz="1400" i="1" dirty="0">
              <a:solidFill>
                <a:srgbClr val="000000"/>
              </a:solidFill>
              <a:latin typeface="Calibri" pitchFamily="34" charset="0"/>
              <a:cs typeface="Calibri" pitchFamily="34" charset="0"/>
            </a:endParaRPr>
          </a:p>
        </p:txBody>
      </p:sp>
      <p:sp>
        <p:nvSpPr>
          <p:cNvPr id="21" name="Dikdörtgen 20"/>
          <p:cNvSpPr/>
          <p:nvPr/>
        </p:nvSpPr>
        <p:spPr>
          <a:xfrm>
            <a:off x="1818035" y="5335595"/>
            <a:ext cx="3334989" cy="523220"/>
          </a:xfrm>
          <a:prstGeom prst="rect">
            <a:avLst/>
          </a:prstGeom>
        </p:spPr>
        <p:txBody>
          <a:bodyPr wrap="square">
            <a:spAutoFit/>
          </a:bodyPr>
          <a:lstStyle/>
          <a:p>
            <a:pPr algn="ctr"/>
            <a:r>
              <a:rPr lang="tr-TR" sz="1400" b="1" i="1" dirty="0" smtClean="0">
                <a:solidFill>
                  <a:srgbClr val="000000"/>
                </a:solidFill>
                <a:latin typeface="Calibri" pitchFamily="34" charset="0"/>
                <a:cs typeface="Calibri" pitchFamily="34" charset="0"/>
              </a:rPr>
              <a:t>Tehlikenin Kanıksanmasına </a:t>
            </a:r>
          </a:p>
          <a:p>
            <a:pPr algn="ctr"/>
            <a:r>
              <a:rPr lang="tr-TR" sz="1400" i="1" dirty="0" smtClean="0">
                <a:solidFill>
                  <a:srgbClr val="000000"/>
                </a:solidFill>
                <a:latin typeface="Calibri" pitchFamily="34" charset="0"/>
                <a:cs typeface="Calibri" pitchFamily="34" charset="0"/>
              </a:rPr>
              <a:t>(Sistem Körlüğüne) Bağlı Zamanla Düşüş</a:t>
            </a:r>
            <a:r>
              <a:rPr lang="tr-TR" sz="1400" i="1" dirty="0">
                <a:solidFill>
                  <a:srgbClr val="000000"/>
                </a:solidFill>
                <a:latin typeface="Calibri" pitchFamily="34" charset="0"/>
                <a:cs typeface="Calibri" pitchFamily="34" charset="0"/>
              </a:rPr>
              <a:t>)</a:t>
            </a:r>
          </a:p>
        </p:txBody>
      </p:sp>
      <p:grpSp>
        <p:nvGrpSpPr>
          <p:cNvPr id="22" name="Grup 21"/>
          <p:cNvGrpSpPr/>
          <p:nvPr/>
        </p:nvGrpSpPr>
        <p:grpSpPr>
          <a:xfrm>
            <a:off x="82223" y="864612"/>
            <a:ext cx="8918898" cy="612000"/>
            <a:chOff x="345112" y="1447959"/>
            <a:chExt cx="8918898" cy="612000"/>
          </a:xfrm>
        </p:grpSpPr>
        <p:sp>
          <p:nvSpPr>
            <p:cNvPr id="24" name="Rectangle 11"/>
            <p:cNvSpPr>
              <a:spLocks noChangeArrowheads="1"/>
            </p:cNvSpPr>
            <p:nvPr/>
          </p:nvSpPr>
          <p:spPr bwMode="gray">
            <a:xfrm>
              <a:off x="957403" y="1554539"/>
              <a:ext cx="8306607"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ALGILAMASINI ETKİLEYEN ZAMAN FAKTÖRÜ</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nvGrpSpPr>
            <p:cNvPr id="26" name="Group 9"/>
            <p:cNvGrpSpPr>
              <a:grpSpLocks noChangeAspect="1"/>
            </p:cNvGrpSpPr>
            <p:nvPr/>
          </p:nvGrpSpPr>
          <p:grpSpPr bwMode="auto">
            <a:xfrm>
              <a:off x="345112" y="1447959"/>
              <a:ext cx="612000" cy="612000"/>
              <a:chOff x="1710" y="1035"/>
              <a:chExt cx="2316" cy="2316"/>
            </a:xfrm>
          </p:grpSpPr>
          <p:grpSp>
            <p:nvGrpSpPr>
              <p:cNvPr id="32" name="Group 10"/>
              <p:cNvGrpSpPr>
                <a:grpSpLocks/>
              </p:cNvGrpSpPr>
              <p:nvPr/>
            </p:nvGrpSpPr>
            <p:grpSpPr bwMode="auto">
              <a:xfrm rot="3600000">
                <a:off x="1710" y="1035"/>
                <a:ext cx="2316" cy="2316"/>
                <a:chOff x="1710" y="1035"/>
                <a:chExt cx="2316" cy="2316"/>
              </a:xfrm>
            </p:grpSpPr>
            <p:sp>
              <p:nvSpPr>
                <p:cNvPr id="37"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38"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39"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33" name="Group 14"/>
              <p:cNvGrpSpPr>
                <a:grpSpLocks/>
              </p:cNvGrpSpPr>
              <p:nvPr/>
            </p:nvGrpSpPr>
            <p:grpSpPr bwMode="auto">
              <a:xfrm rot="7200000">
                <a:off x="2059" y="1386"/>
                <a:ext cx="1616" cy="1614"/>
                <a:chOff x="2060" y="1387"/>
                <a:chExt cx="1616" cy="1614"/>
              </a:xfrm>
            </p:grpSpPr>
            <p:sp>
              <p:nvSpPr>
                <p:cNvPr id="34"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5"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36"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grpSp>
      <p:sp>
        <p:nvSpPr>
          <p:cNvPr id="40"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41" name="Dikdörtgen 40"/>
          <p:cNvSpPr/>
          <p:nvPr/>
        </p:nvSpPr>
        <p:spPr>
          <a:xfrm>
            <a:off x="1471648" y="3520141"/>
            <a:ext cx="1422142" cy="307777"/>
          </a:xfrm>
          <a:prstGeom prst="rect">
            <a:avLst/>
          </a:prstGeom>
        </p:spPr>
        <p:txBody>
          <a:bodyPr wrap="square">
            <a:spAutoFit/>
          </a:bodyPr>
          <a:lstStyle/>
          <a:p>
            <a:pPr algn="r"/>
            <a:r>
              <a:rPr lang="tr-TR" sz="1400" b="1" i="1" dirty="0" smtClean="0">
                <a:solidFill>
                  <a:srgbClr val="000000"/>
                </a:solidFill>
                <a:latin typeface="Calibri" pitchFamily="34" charset="0"/>
                <a:cs typeface="Calibri" pitchFamily="34" charset="0"/>
              </a:rPr>
              <a:t>Sürekli Eğitim</a:t>
            </a:r>
            <a:endParaRPr lang="tr-TR" sz="1400" b="1" i="1" dirty="0">
              <a:solidFill>
                <a:srgbClr val="000000"/>
              </a:solidFill>
              <a:latin typeface="Calibri" pitchFamily="34" charset="0"/>
              <a:cs typeface="Calibri" pitchFamily="34" charset="0"/>
            </a:endParaRPr>
          </a:p>
        </p:txBody>
      </p:sp>
      <p:sp>
        <p:nvSpPr>
          <p:cNvPr id="42" name="Oval 41"/>
          <p:cNvSpPr>
            <a:spLocks noChangeAspect="1"/>
          </p:cNvSpPr>
          <p:nvPr/>
        </p:nvSpPr>
        <p:spPr bwMode="auto">
          <a:xfrm>
            <a:off x="1339396" y="3454906"/>
            <a:ext cx="396000" cy="396000"/>
          </a:xfrm>
          <a:prstGeom prst="ellipse">
            <a:avLst/>
          </a:prstGeom>
          <a:solidFill>
            <a:schemeClr val="bg2">
              <a:lumMod val="40000"/>
              <a:lumOff val="60000"/>
            </a:schemeClr>
          </a:solidFill>
          <a:ln w="28575">
            <a:solidFill>
              <a:schemeClr val="bg1">
                <a:lumMod val="50000"/>
              </a:schemeClr>
            </a:solidFill>
            <a:prstDash val="solid"/>
            <a:round/>
            <a:headEnd/>
            <a:tailEnd/>
          </a:ln>
        </p:spPr>
        <p:txBody>
          <a:bodyPr rtlCol="0" anchor="ctr"/>
          <a:lstStyle/>
          <a:p>
            <a:pPr algn="ctr"/>
            <a:endParaRPr lang="tr-TR" dirty="0">
              <a:solidFill>
                <a:srgbClr val="000000"/>
              </a:solidFill>
            </a:endParaRPr>
          </a:p>
        </p:txBody>
      </p:sp>
    </p:spTree>
    <p:extLst>
      <p:ext uri="{BB962C8B-B14F-4D97-AF65-F5344CB8AC3E}">
        <p14:creationId xmlns:p14="http://schemas.microsoft.com/office/powerpoint/2010/main" val="2072887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par>
                          <p:cTn id="39" fill="hold">
                            <p:stCondLst>
                              <p:cond delay="500"/>
                            </p:stCondLst>
                            <p:childTnLst>
                              <p:par>
                                <p:cTn id="40" presetID="16" presetClass="entr" presetSubtype="21"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heel(1)">
                                      <p:cBhvr>
                                        <p:cTn id="47" dur="500"/>
                                        <p:tgtEl>
                                          <p:spTgt spid="42"/>
                                        </p:tgtEl>
                                      </p:cBhvr>
                                    </p:animEffect>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barn(inVertical)">
                                      <p:cBhvr>
                                        <p:cTn id="5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4" grpId="0" animBg="1"/>
      <p:bldP spid="17" grpId="0"/>
      <p:bldP spid="19" grpId="0"/>
      <p:bldP spid="20" grpId="0"/>
      <p:bldP spid="21" grpId="0"/>
      <p:bldP spid="41" grpId="0"/>
      <p:bldP spid="4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04275" y="2619375"/>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 Derecelendirme (Analiz Etme)</a:t>
            </a: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a:solidFill>
                  <a:srgbClr val="FFFFFF"/>
                </a:solidFill>
                <a:latin typeface="Cambria" pitchFamily="18" charset="0"/>
              </a:rPr>
              <a:t>3</a:t>
            </a: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7380830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RİSKLERİ ANALİZ ETME / İSG RD Yönetmeliği</a:t>
            </a:r>
            <a:endPar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5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Toplanan </a:t>
            </a:r>
            <a:r>
              <a:rPr lang="tr-TR" sz="2000" b="1" i="1" dirty="0">
                <a:solidFill>
                  <a:srgbClr val="000000"/>
                </a:solidFill>
                <a:latin typeface="Calibri" pitchFamily="34" charset="0"/>
                <a:cs typeface="Calibri" pitchFamily="34" charset="0"/>
              </a:rPr>
              <a:t>bilgi ve veriler ışığında belirlenen riskler; </a:t>
            </a:r>
            <a:endParaRPr lang="tr-TR" sz="2000" b="1" i="1" dirty="0" smtClean="0">
              <a:solidFill>
                <a:srgbClr val="000000"/>
              </a:solidFill>
              <a:latin typeface="Calibri" pitchFamily="34" charset="0"/>
              <a:cs typeface="Calibri" pitchFamily="34" charset="0"/>
            </a:endParaRP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İşletmenin faaliyetine ilişkin özellikleri,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İşyerindeki tehlike veya risklerin nitelikleri, </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İşyerinin kısıtları (imkanları),</a:t>
            </a:r>
          </a:p>
          <a:p>
            <a:pPr marL="792000" lvl="1" indent="-252000">
              <a:spcAft>
                <a:spcPts val="0"/>
              </a:spcAft>
              <a:buClr>
                <a:srgbClr val="C00000"/>
              </a:buClr>
              <a:buFont typeface="Wingdings" pitchFamily="2" charset="2"/>
              <a:buChar char="§"/>
              <a:defRPr/>
            </a:pPr>
            <a:r>
              <a:rPr lang="tr-TR" sz="2000" b="1" i="1" dirty="0" smtClean="0">
                <a:solidFill>
                  <a:srgbClr val="000000"/>
                </a:solidFill>
                <a:latin typeface="Calibri" pitchFamily="34" charset="0"/>
                <a:cs typeface="Calibri" pitchFamily="34" charset="0"/>
              </a:rPr>
              <a:t>Ulusal veya uluslararası standartlar,</a:t>
            </a:r>
          </a:p>
          <a:p>
            <a:pPr>
              <a:spcAft>
                <a:spcPts val="0"/>
              </a:spcAft>
              <a:buClr>
                <a:srgbClr val="292929"/>
              </a:buClr>
              <a:defRPr/>
            </a:pPr>
            <a:r>
              <a:rPr lang="tr-TR" sz="2000" b="1" i="1" dirty="0" smtClean="0">
                <a:solidFill>
                  <a:srgbClr val="000000"/>
                </a:solidFill>
                <a:latin typeface="Calibri" pitchFamily="34" charset="0"/>
                <a:cs typeface="Calibri" pitchFamily="34" charset="0"/>
              </a:rPr>
              <a:t>    </a:t>
            </a: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………….esas </a:t>
            </a:r>
            <a:r>
              <a:rPr lang="tr-TR" sz="2000" b="1" i="1" dirty="0">
                <a:solidFill>
                  <a:srgbClr val="000000"/>
                </a:solidFill>
                <a:latin typeface="Calibri" pitchFamily="34" charset="0"/>
                <a:cs typeface="Calibri" pitchFamily="34" charset="0"/>
              </a:rPr>
              <a:t>alınarak </a:t>
            </a:r>
            <a:r>
              <a:rPr lang="tr-TR" sz="2000" b="1" i="1" dirty="0">
                <a:solidFill>
                  <a:srgbClr val="C00000"/>
                </a:solidFill>
                <a:latin typeface="Calibri" pitchFamily="34" charset="0"/>
                <a:cs typeface="Calibri" pitchFamily="34" charset="0"/>
              </a:rPr>
              <a:t>seçilen yöntemlerden biri veya birkaçı</a:t>
            </a:r>
            <a:r>
              <a:rPr lang="tr-TR" sz="2000" b="1" i="1" dirty="0">
                <a:solidFill>
                  <a:srgbClr val="000000"/>
                </a:solidFill>
                <a:latin typeface="Calibri" pitchFamily="34" charset="0"/>
                <a:cs typeface="Calibri" pitchFamily="34" charset="0"/>
              </a:rPr>
              <a:t> bir arada kullanılarak analiz </a:t>
            </a:r>
            <a:r>
              <a:rPr lang="tr-TR" sz="2000" b="1" i="1" dirty="0" smtClean="0">
                <a:solidFill>
                  <a:srgbClr val="000000"/>
                </a:solidFill>
                <a:latin typeface="Calibri" pitchFamily="34" charset="0"/>
                <a:cs typeface="Calibri" pitchFamily="34" charset="0"/>
              </a:rPr>
              <a:t>edilir.</a:t>
            </a:r>
          </a:p>
          <a:p>
            <a:pPr algn="ctr">
              <a:spcAft>
                <a:spcPts val="0"/>
              </a:spcAft>
              <a:buClr>
                <a:srgbClr val="292929"/>
              </a:buClr>
              <a:defRPr/>
            </a:pPr>
            <a:endParaRPr lang="tr-TR" sz="1200" b="1" i="1" dirty="0">
              <a:solidFill>
                <a:srgbClr val="000000"/>
              </a:solidFill>
              <a:latin typeface="Calibri" pitchFamily="34" charset="0"/>
              <a:cs typeface="Calibri" pitchFamily="34" charset="0"/>
            </a:endParaRPr>
          </a:p>
          <a:p>
            <a:pPr algn="ctr">
              <a:spcAft>
                <a:spcPts val="0"/>
              </a:spcAft>
              <a:buClr>
                <a:srgbClr val="292929"/>
              </a:buClr>
              <a:defRPr/>
            </a:pPr>
            <a:r>
              <a:rPr lang="tr-TR" sz="1600" i="1" dirty="0" smtClean="0">
                <a:solidFill>
                  <a:srgbClr val="000000"/>
                </a:solidFill>
                <a:latin typeface="Calibri" pitchFamily="34" charset="0"/>
                <a:cs typeface="Calibri" pitchFamily="34" charset="0"/>
              </a:rPr>
              <a:t>Bir başka ifadeyle; Yukarıda sayılanlar riskleri </a:t>
            </a:r>
            <a:r>
              <a:rPr lang="tr-TR" sz="1600" i="1" dirty="0">
                <a:solidFill>
                  <a:srgbClr val="000000"/>
                </a:solidFill>
                <a:latin typeface="Calibri" pitchFamily="34" charset="0"/>
                <a:cs typeface="Calibri" pitchFamily="34" charset="0"/>
              </a:rPr>
              <a:t>analiz ederken kullanılacak yöntemi seçerken esas </a:t>
            </a:r>
            <a:r>
              <a:rPr lang="tr-TR" sz="1600" i="1" dirty="0" smtClean="0">
                <a:solidFill>
                  <a:srgbClr val="000000"/>
                </a:solidFill>
                <a:latin typeface="Calibri" pitchFamily="34" charset="0"/>
                <a:cs typeface="Calibri" pitchFamily="34" charset="0"/>
              </a:rPr>
              <a:t>alınacak faktörlerdir.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548924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04275" y="2933700"/>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 Değerlendirmesi</a:t>
            </a:r>
          </a:p>
          <a:p>
            <a:pPr marL="36000" algn="ctr"/>
            <a:r>
              <a:rPr lang="tr-TR" sz="40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[KERD ve Kontrol Tedbirlerine Karar Verme]</a:t>
            </a:r>
            <a:endParaRPr lang="tr-TR" sz="40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42481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3</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6" name="Altıgen 5"/>
          <p:cNvSpPr/>
          <p:nvPr/>
        </p:nvSpPr>
        <p:spPr>
          <a:xfrm>
            <a:off x="2676525" y="173355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2</a:t>
            </a:r>
            <a:endParaRPr lang="tr-TR" sz="7200" b="1" dirty="0">
              <a:solidFill>
                <a:srgbClr val="FFFFFF"/>
              </a:solidFill>
              <a:latin typeface="Cambria" pitchFamily="18" charset="0"/>
            </a:endParaRPr>
          </a:p>
        </p:txBody>
      </p:sp>
    </p:spTree>
    <p:extLst>
      <p:ext uri="{BB962C8B-B14F-4D97-AF65-F5344CB8AC3E}">
        <p14:creationId xmlns:p14="http://schemas.microsoft.com/office/powerpoint/2010/main" val="216098346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RİSKLERİ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DEĞERLENDİRME /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İSG RD Yönetmeliği</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marL="36000" algn="ctr">
              <a:spcAft>
                <a:spcPts val="0"/>
              </a:spcAft>
              <a:buClr>
                <a:srgbClr val="292929"/>
              </a:buClr>
              <a:defRPr/>
            </a:pPr>
            <a:r>
              <a:rPr lang="tr-TR" sz="2000" i="1" dirty="0" smtClean="0">
                <a:solidFill>
                  <a:srgbClr val="000000"/>
                </a:solidFill>
                <a:latin typeface="Calibri" pitchFamily="34" charset="0"/>
                <a:cs typeface="Calibri" pitchFamily="34" charset="0"/>
              </a:rPr>
              <a:t>Analiz </a:t>
            </a:r>
            <a:r>
              <a:rPr lang="tr-TR" sz="2000" i="1" dirty="0">
                <a:solidFill>
                  <a:srgbClr val="000000"/>
                </a:solidFill>
                <a:latin typeface="Calibri" pitchFamily="34" charset="0"/>
                <a:cs typeface="Calibri" pitchFamily="34" charset="0"/>
              </a:rPr>
              <a:t>edilen riskler, kontrol tedbirlerine karar verilmek üzere </a:t>
            </a:r>
            <a:r>
              <a:rPr lang="tr-TR" sz="2000" b="1" i="1" dirty="0">
                <a:solidFill>
                  <a:srgbClr val="000000"/>
                </a:solidFill>
                <a:latin typeface="Calibri" pitchFamily="34" charset="0"/>
                <a:cs typeface="Calibri" pitchFamily="34" charset="0"/>
              </a:rPr>
              <a:t>etkilerinin büyüklüğüne ve önemlerine göre en yüksek risk seviyesine sahip olandan başlanarak sıralanır </a:t>
            </a:r>
            <a:r>
              <a:rPr lang="tr-TR" sz="2000" i="1" dirty="0">
                <a:solidFill>
                  <a:srgbClr val="000000"/>
                </a:solidFill>
                <a:latin typeface="Calibri" pitchFamily="34" charset="0"/>
                <a:cs typeface="Calibri" pitchFamily="34" charset="0"/>
              </a:rPr>
              <a:t>ve </a:t>
            </a:r>
            <a:r>
              <a:rPr lang="tr-TR" sz="2000" b="1" i="1" dirty="0">
                <a:solidFill>
                  <a:srgbClr val="000000"/>
                </a:solidFill>
                <a:latin typeface="Calibri" pitchFamily="34" charset="0"/>
                <a:cs typeface="Calibri" pitchFamily="34" charset="0"/>
              </a:rPr>
              <a:t>yazılı hale </a:t>
            </a:r>
            <a:r>
              <a:rPr lang="tr-TR" sz="2000" i="1" dirty="0">
                <a:solidFill>
                  <a:srgbClr val="000000"/>
                </a:solidFill>
                <a:latin typeface="Calibri" pitchFamily="34" charset="0"/>
                <a:cs typeface="Calibri" pitchFamily="34" charset="0"/>
              </a:rPr>
              <a:t>getirilir</a:t>
            </a:r>
            <a:r>
              <a:rPr lang="tr-TR" sz="2000" i="1" dirty="0" smtClean="0">
                <a:solidFill>
                  <a:srgbClr val="000000"/>
                </a:solidFill>
                <a:latin typeface="Calibri" pitchFamily="34" charset="0"/>
                <a:cs typeface="Calibri" pitchFamily="34" charset="0"/>
              </a:rPr>
              <a:t>.</a:t>
            </a:r>
          </a:p>
          <a:p>
            <a:pPr marL="36000" algn="ctr">
              <a:spcAft>
                <a:spcPts val="0"/>
              </a:spcAft>
              <a:buClr>
                <a:srgbClr val="292929"/>
              </a:buClr>
              <a:defRPr/>
            </a:pPr>
            <a:endParaRPr lang="tr-TR" sz="2000" i="1" dirty="0">
              <a:solidFill>
                <a:srgbClr val="000000"/>
              </a:solidFill>
              <a:latin typeface="Calibri" pitchFamily="34" charset="0"/>
              <a:cs typeface="Calibri" pitchFamily="34" charset="0"/>
            </a:endParaRPr>
          </a:p>
          <a:p>
            <a:pPr marL="36000" algn="ctr">
              <a:spcAft>
                <a:spcPts val="0"/>
              </a:spcAft>
              <a:buClr>
                <a:srgbClr val="292929"/>
              </a:buClr>
              <a:defRPr/>
            </a:pPr>
            <a:r>
              <a:rPr lang="tr-TR" sz="2000" b="1" i="1" dirty="0">
                <a:solidFill>
                  <a:srgbClr val="000000"/>
                </a:solidFill>
                <a:latin typeface="Calibri" pitchFamily="34" charset="0"/>
                <a:cs typeface="Calibri" pitchFamily="34" charset="0"/>
              </a:rPr>
              <a:t>Derecelendirilen risklerin </a:t>
            </a:r>
            <a:r>
              <a:rPr lang="tr-TR" sz="2000" b="1" i="1" dirty="0" smtClean="0">
                <a:solidFill>
                  <a:srgbClr val="C00000"/>
                </a:solidFill>
                <a:latin typeface="Calibri" pitchFamily="34" charset="0"/>
                <a:cs typeface="Calibri" pitchFamily="34" charset="0"/>
              </a:rPr>
              <a:t>risk </a:t>
            </a:r>
            <a:r>
              <a:rPr lang="tr-TR" sz="2000" b="1" i="1" dirty="0">
                <a:solidFill>
                  <a:srgbClr val="C00000"/>
                </a:solidFill>
                <a:latin typeface="Calibri" pitchFamily="34" charset="0"/>
                <a:cs typeface="Calibri" pitchFamily="34" charset="0"/>
              </a:rPr>
              <a:t>seviyelerinin kabul edilebilirliğinin</a:t>
            </a:r>
            <a:r>
              <a:rPr lang="tr-TR" sz="2000" b="1" i="1" dirty="0">
                <a:solidFill>
                  <a:srgbClr val="000000"/>
                </a:solidFill>
                <a:latin typeface="Calibri" pitchFamily="34" charset="0"/>
                <a:cs typeface="Calibri" pitchFamily="34" charset="0"/>
              </a:rPr>
              <a:t> önceden </a:t>
            </a:r>
            <a:r>
              <a:rPr lang="tr-TR" sz="2000" i="1" dirty="0">
                <a:solidFill>
                  <a:schemeClr val="bg1">
                    <a:lumMod val="50000"/>
                  </a:schemeClr>
                </a:solidFill>
                <a:latin typeface="Calibri" pitchFamily="34" charset="0"/>
                <a:cs typeface="Calibri" pitchFamily="34" charset="0"/>
              </a:rPr>
              <a:t>(yasal yükümlülüklere ve işyerinin önleme </a:t>
            </a:r>
            <a:r>
              <a:rPr lang="tr-TR" sz="2000" i="1" dirty="0" smtClean="0">
                <a:solidFill>
                  <a:schemeClr val="bg1">
                    <a:lumMod val="50000"/>
                  </a:schemeClr>
                </a:solidFill>
                <a:latin typeface="Calibri" pitchFamily="34" charset="0"/>
                <a:cs typeface="Calibri" pitchFamily="34" charset="0"/>
              </a:rPr>
              <a:t>politikasına göre) </a:t>
            </a:r>
            <a:r>
              <a:rPr lang="tr-TR" sz="2000" b="1" i="1" dirty="0" smtClean="0">
                <a:solidFill>
                  <a:srgbClr val="000000"/>
                </a:solidFill>
                <a:latin typeface="Calibri" pitchFamily="34" charset="0"/>
                <a:cs typeface="Calibri" pitchFamily="34" charset="0"/>
              </a:rPr>
              <a:t>oluşturulmuş kriterler </a:t>
            </a:r>
            <a:r>
              <a:rPr lang="tr-TR" sz="2000" b="1" i="1" dirty="0">
                <a:solidFill>
                  <a:srgbClr val="000000"/>
                </a:solidFill>
                <a:latin typeface="Calibri" pitchFamily="34" charset="0"/>
                <a:cs typeface="Calibri" pitchFamily="34" charset="0"/>
              </a:rPr>
              <a:t>ile kıyaslaması yapılır.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827144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149523" y="3195824"/>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Önlemlerini Belirleme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Hiyararşisi, Güvenlik…]</a:t>
            </a:r>
          </a:p>
          <a:p>
            <a:pPr marL="36000" algn="ct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4</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83704125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KONTROL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ADIMLARI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edilerek etkilerinin büyüklüğüne ve önemine göre sıralı hale getirilen risklerin </a:t>
            </a:r>
            <a:r>
              <a:rPr lang="tr-TR" sz="2000" b="1" i="1" dirty="0" smtClean="0">
                <a:solidFill>
                  <a:srgbClr val="000000"/>
                </a:solidFill>
                <a:latin typeface="Calibri" pitchFamily="34" charset="0"/>
                <a:cs typeface="Calibri" pitchFamily="34" charset="0"/>
              </a:rPr>
              <a:t>kontrolü amacıyla </a:t>
            </a:r>
            <a:r>
              <a:rPr lang="tr-TR" sz="2000" b="1" i="1" dirty="0">
                <a:solidFill>
                  <a:srgbClr val="000000"/>
                </a:solidFill>
                <a:latin typeface="Calibri" pitchFamily="34" charset="0"/>
                <a:cs typeface="Calibri" pitchFamily="34" charset="0"/>
              </a:rPr>
              <a:t>bir planlama </a:t>
            </a:r>
            <a:r>
              <a:rPr lang="tr-TR" sz="2000" b="1" i="1" dirty="0" smtClean="0">
                <a:solidFill>
                  <a:srgbClr val="000000"/>
                </a:solidFill>
                <a:latin typeface="Calibri" pitchFamily="34" charset="0"/>
                <a:cs typeface="Calibri" pitchFamily="34" charset="0"/>
              </a:rPr>
              <a:t>yapılır.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Planlamadan sonra belirlenen </a:t>
            </a:r>
            <a:r>
              <a:rPr lang="tr-TR" sz="2000" b="1" i="1" dirty="0">
                <a:solidFill>
                  <a:srgbClr val="C00000"/>
                </a:solidFill>
                <a:latin typeface="Calibri" pitchFamily="34" charset="0"/>
                <a:cs typeface="Calibri" pitchFamily="34" charset="0"/>
              </a:rPr>
              <a:t>tehlikelerin ortadan </a:t>
            </a:r>
            <a:r>
              <a:rPr lang="tr-TR" sz="2000" b="1" i="1" dirty="0" smtClean="0">
                <a:solidFill>
                  <a:srgbClr val="C00000"/>
                </a:solidFill>
                <a:latin typeface="Calibri" pitchFamily="34" charset="0"/>
                <a:cs typeface="Calibri" pitchFamily="34" charset="0"/>
              </a:rPr>
              <a:t>kaldırılması (bertaraf edilmesi), </a:t>
            </a:r>
            <a:r>
              <a:rPr lang="tr-TR" sz="2000" b="1" i="1" dirty="0" smtClean="0">
                <a:latin typeface="Calibri" pitchFamily="34" charset="0"/>
                <a:cs typeface="Calibri" pitchFamily="34" charset="0"/>
              </a:rPr>
              <a:t>bu mümkün değil ise </a:t>
            </a:r>
            <a:r>
              <a:rPr lang="tr-TR" sz="2000" b="1" i="1" dirty="0">
                <a:solidFill>
                  <a:srgbClr val="C00000"/>
                </a:solidFill>
                <a:latin typeface="Calibri" pitchFamily="34" charset="0"/>
                <a:cs typeface="Calibri" pitchFamily="34" charset="0"/>
              </a:rPr>
              <a:t>risklerin kabul edilebilir düzeye indirilmesi </a:t>
            </a:r>
            <a:r>
              <a:rPr lang="tr-TR" sz="2000" b="1" i="1" dirty="0">
                <a:solidFill>
                  <a:schemeClr val="bg1">
                    <a:lumMod val="50000"/>
                  </a:schemeClr>
                </a:solidFill>
                <a:latin typeface="Calibri" pitchFamily="34" charset="0"/>
                <a:cs typeface="Calibri" pitchFamily="34" charset="0"/>
              </a:rPr>
              <a:t>(güvenlik) </a:t>
            </a:r>
            <a:r>
              <a:rPr lang="tr-TR" sz="2000" b="1" i="1" dirty="0" smtClean="0">
                <a:solidFill>
                  <a:srgbClr val="000000"/>
                </a:solidFill>
                <a:latin typeface="Calibri" pitchFamily="34" charset="0"/>
                <a:cs typeface="Calibri" pitchFamily="34" charset="0"/>
              </a:rPr>
              <a:t>için gerekli </a:t>
            </a:r>
            <a:r>
              <a:rPr lang="tr-TR" sz="2000" b="1" i="1" dirty="0">
                <a:solidFill>
                  <a:srgbClr val="000000"/>
                </a:solidFill>
                <a:latin typeface="Calibri" pitchFamily="34" charset="0"/>
                <a:cs typeface="Calibri" pitchFamily="34" charset="0"/>
              </a:rPr>
              <a:t>kontrol tedbirlerine karar verilir</a:t>
            </a:r>
            <a:r>
              <a:rPr lang="tr-TR" sz="2000" b="1" i="1" dirty="0" smtClean="0">
                <a:solidFill>
                  <a:srgbClr val="000000"/>
                </a:solidFill>
                <a:latin typeface="Calibri" pitchFamily="34" charset="0"/>
                <a:cs typeface="Calibri" pitchFamily="34" charset="0"/>
              </a:rPr>
              <a:t>.</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617264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KONTROL </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ADIMLARI / İSG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RD 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540000" indent="-288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54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Planlama</a:t>
            </a:r>
          </a:p>
          <a:p>
            <a:pPr marL="54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kontrol tedbirlerinin </a:t>
            </a:r>
            <a:r>
              <a:rPr lang="tr-TR" sz="2000" b="1" i="1" dirty="0" smtClean="0">
                <a:solidFill>
                  <a:srgbClr val="000000"/>
                </a:solidFill>
                <a:latin typeface="Calibri" pitchFamily="34" charset="0"/>
                <a:cs typeface="Calibri" pitchFamily="34" charset="0"/>
              </a:rPr>
              <a:t>kararlaştırılması</a:t>
            </a:r>
          </a:p>
          <a:p>
            <a:pPr marL="997200" lvl="1" indent="-216000">
              <a:spcAft>
                <a:spcPts val="0"/>
              </a:spcAft>
              <a:buClr>
                <a:srgbClr val="292929"/>
              </a:buClr>
              <a:buFont typeface="Wingdings" panose="05000000000000000000" pitchFamily="2" charset="2"/>
              <a:buChar char="§"/>
              <a:defRPr/>
            </a:pPr>
            <a:r>
              <a:rPr lang="tr-TR" sz="1600" i="1" dirty="0">
                <a:solidFill>
                  <a:srgbClr val="000000"/>
                </a:solidFill>
                <a:latin typeface="Calibri" pitchFamily="34" charset="0"/>
                <a:cs typeface="Calibri" pitchFamily="34" charset="0"/>
              </a:rPr>
              <a:t>Tehlike veya tehlike kaynaklarının ortadan kaldırılması</a:t>
            </a:r>
          </a:p>
          <a:p>
            <a:pPr marL="997200" lvl="1" indent="-216000">
              <a:spcAft>
                <a:spcPts val="0"/>
              </a:spcAft>
              <a:buClr>
                <a:srgbClr val="292929"/>
              </a:buClr>
              <a:buFont typeface="Wingdings" panose="05000000000000000000" pitchFamily="2" charset="2"/>
              <a:buChar char="§"/>
              <a:defRPr/>
            </a:pPr>
            <a:r>
              <a:rPr lang="tr-TR" sz="1600" i="1" dirty="0" smtClean="0">
                <a:solidFill>
                  <a:srgbClr val="000000"/>
                </a:solidFill>
                <a:latin typeface="Calibri" pitchFamily="34" charset="0"/>
                <a:cs typeface="Calibri" pitchFamily="34" charset="0"/>
              </a:rPr>
              <a:t>Tehlikelinin</a:t>
            </a:r>
            <a:r>
              <a:rPr lang="tr-TR" sz="1600" i="1" dirty="0">
                <a:solidFill>
                  <a:srgbClr val="000000"/>
                </a:solidFill>
                <a:latin typeface="Calibri" pitchFamily="34" charset="0"/>
                <a:cs typeface="Calibri" pitchFamily="34" charset="0"/>
              </a:rPr>
              <a:t>, tehlikeli olmayanla veya daha az tehlikeli olanla değiştirilmesi</a:t>
            </a:r>
          </a:p>
          <a:p>
            <a:pPr marL="997200" lvl="1" indent="-216000">
              <a:spcAft>
                <a:spcPts val="0"/>
              </a:spcAft>
              <a:buClr>
                <a:srgbClr val="292929"/>
              </a:buClr>
              <a:buFont typeface="Wingdings" panose="05000000000000000000" pitchFamily="2" charset="2"/>
              <a:buChar char="§"/>
              <a:defRPr/>
            </a:pPr>
            <a:r>
              <a:rPr lang="tr-TR" sz="1600" i="1" dirty="0" smtClean="0">
                <a:solidFill>
                  <a:srgbClr val="000000"/>
                </a:solidFill>
                <a:latin typeface="Calibri" pitchFamily="34" charset="0"/>
                <a:cs typeface="Calibri" pitchFamily="34" charset="0"/>
              </a:rPr>
              <a:t>Riskler </a:t>
            </a:r>
            <a:r>
              <a:rPr lang="tr-TR" sz="1600" i="1" dirty="0">
                <a:solidFill>
                  <a:srgbClr val="000000"/>
                </a:solidFill>
                <a:latin typeface="Calibri" pitchFamily="34" charset="0"/>
                <a:cs typeface="Calibri" pitchFamily="34" charset="0"/>
              </a:rPr>
              <a:t>ile kaynağında mücadele edilmesi</a:t>
            </a:r>
          </a:p>
          <a:p>
            <a:pPr marL="540000" indent="-288000">
              <a:spcAft>
                <a:spcPts val="0"/>
              </a:spcAft>
              <a:buClr>
                <a:srgbClr val="292929"/>
              </a:buClr>
              <a:buFont typeface="+mj-lt"/>
              <a:buAutoNum type="arabicPeriod"/>
              <a:defRPr/>
            </a:pPr>
            <a:endParaRPr lang="tr-TR" sz="2000" b="1" i="1" dirty="0" smtClean="0">
              <a:solidFill>
                <a:srgbClr val="000000"/>
              </a:solidFill>
              <a:latin typeface="Calibri" pitchFamily="34" charset="0"/>
              <a:cs typeface="Calibri" pitchFamily="34" charset="0"/>
            </a:endParaRPr>
          </a:p>
          <a:p>
            <a:pPr marL="540000" indent="-288000">
              <a:spcAft>
                <a:spcPts val="0"/>
              </a:spcAft>
              <a:buClr>
                <a:srgbClr val="292929"/>
              </a:buClr>
              <a:buFont typeface="+mj-lt"/>
              <a:buAutoNum type="arabicPeriod"/>
              <a:defRPr/>
            </a:pPr>
            <a:r>
              <a:rPr lang="tr-TR" sz="2000" b="1" i="1" dirty="0">
                <a:solidFill>
                  <a:srgbClr val="000000"/>
                </a:solidFill>
                <a:latin typeface="Calibri" pitchFamily="34" charset="0"/>
                <a:cs typeface="Calibri" pitchFamily="34" charset="0"/>
              </a:rPr>
              <a:t>Risk kontrol tedbirlerinin </a:t>
            </a:r>
            <a:r>
              <a:rPr lang="tr-TR" sz="2000" b="1" i="1" dirty="0" smtClean="0">
                <a:solidFill>
                  <a:srgbClr val="000000"/>
                </a:solidFill>
                <a:latin typeface="Calibri" pitchFamily="34" charset="0"/>
                <a:cs typeface="Calibri" pitchFamily="34" charset="0"/>
              </a:rPr>
              <a:t>uygulanması</a:t>
            </a:r>
          </a:p>
          <a:p>
            <a:pPr marL="540000" indent="-288000">
              <a:spcAft>
                <a:spcPts val="0"/>
              </a:spcAft>
              <a:buClr>
                <a:srgbClr val="292929"/>
              </a:buClr>
              <a:buFont typeface="+mj-lt"/>
              <a:buAutoNum type="arabicPeriod"/>
              <a:defRPr/>
            </a:pPr>
            <a:r>
              <a:rPr lang="tr-TR" sz="2000" b="1" i="1" dirty="0" smtClean="0">
                <a:solidFill>
                  <a:srgbClr val="000000"/>
                </a:solidFill>
                <a:latin typeface="Calibri" pitchFamily="34" charset="0"/>
                <a:cs typeface="Calibri" pitchFamily="34" charset="0"/>
              </a:rPr>
              <a:t>Uygulamaların </a:t>
            </a:r>
            <a:r>
              <a:rPr lang="tr-TR" sz="2000" b="1" i="1" dirty="0">
                <a:solidFill>
                  <a:srgbClr val="000000"/>
                </a:solidFill>
                <a:latin typeface="Calibri" pitchFamily="34" charset="0"/>
                <a:cs typeface="Calibri" pitchFamily="34" charset="0"/>
              </a:rPr>
              <a:t>izlenmesi</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470366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t>
            </a:r>
            <a:r>
              <a:rPr lang="tr-TR" sz="3200" b="1" noProof="1" smtClean="0">
                <a:solidFill>
                  <a:srgbClr val="C00000"/>
                </a:solidFill>
                <a:effectLst>
                  <a:innerShdw blurRad="63500" dist="50800" dir="8100000">
                    <a:prstClr val="black">
                      <a:alpha val="50000"/>
                    </a:prstClr>
                  </a:innerShdw>
                </a:effectLst>
                <a:latin typeface="Calibri" pitchFamily="34" charset="0"/>
                <a:cs typeface="Calibri" pitchFamily="34" charset="0"/>
              </a:rPr>
              <a:t>***</a:t>
            </a:r>
            <a:endParaRPr lang="tr-TR" sz="3200" b="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
        <p:nvSpPr>
          <p:cNvPr id="8" name="AutoShape 5"/>
          <p:cNvSpPr>
            <a:spLocks noChangeArrowheads="1"/>
          </p:cNvSpPr>
          <p:nvPr/>
        </p:nvSpPr>
        <p:spPr bwMode="auto">
          <a:xfrm>
            <a:off x="231797" y="1131111"/>
            <a:ext cx="8626453" cy="694102"/>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b="1" dirty="0" smtClean="0">
                <a:solidFill>
                  <a:srgbClr val="000000"/>
                </a:solidFill>
                <a:latin typeface="Calibri" panose="020F0502020204030204" pitchFamily="34" charset="0"/>
                <a:cs typeface="Calibri" pitchFamily="34" charset="0"/>
              </a:rPr>
              <a:t>RİSK KONTROLÜNDE ÖNCELİK  SIRALAMASI (HİYERARŞİSİ)</a:t>
            </a:r>
            <a:endParaRPr lang="tr-TR" altLang="zh-CN" sz="2400" b="1" dirty="0">
              <a:solidFill>
                <a:srgbClr val="000000"/>
              </a:solidFill>
              <a:latin typeface="Calibri" panose="020F0502020204030204" pitchFamily="34" charset="0"/>
              <a:cs typeface="Calibri" pitchFamily="34" charset="0"/>
            </a:endParaRPr>
          </a:p>
        </p:txBody>
      </p:sp>
      <p:sp>
        <p:nvSpPr>
          <p:cNvPr id="39" name="AutoShape 5"/>
          <p:cNvSpPr>
            <a:spLocks noChangeArrowheads="1"/>
          </p:cNvSpPr>
          <p:nvPr/>
        </p:nvSpPr>
        <p:spPr bwMode="auto">
          <a:xfrm>
            <a:off x="782368" y="2498458"/>
            <a:ext cx="2570432" cy="934077"/>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Kaynakta Koruma</a:t>
            </a:r>
            <a:endParaRPr lang="tr-TR" altLang="zh-CN" sz="2000" i="1" dirty="0">
              <a:solidFill>
                <a:srgbClr val="000000"/>
              </a:solidFill>
              <a:latin typeface="Calibri" panose="020F0502020204030204" pitchFamily="34" charset="0"/>
              <a:cs typeface="Calibri" pitchFamily="34" charset="0"/>
            </a:endParaRPr>
          </a:p>
        </p:txBody>
      </p:sp>
      <p:sp>
        <p:nvSpPr>
          <p:cNvPr id="40" name="AutoShape 5"/>
          <p:cNvSpPr>
            <a:spLocks noChangeArrowheads="1"/>
          </p:cNvSpPr>
          <p:nvPr/>
        </p:nvSpPr>
        <p:spPr bwMode="auto">
          <a:xfrm>
            <a:off x="295275" y="2491840"/>
            <a:ext cx="533261" cy="934077"/>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1</a:t>
            </a:r>
            <a:endParaRPr lang="zh-CN" altLang="zh-CN" sz="2400" b="1" i="1" dirty="0">
              <a:solidFill>
                <a:srgbClr val="000000"/>
              </a:solidFill>
              <a:latin typeface="Calibri" panose="020F0502020204030204" pitchFamily="34" charset="0"/>
              <a:cs typeface="Calibri" pitchFamily="34" charset="0"/>
            </a:endParaRPr>
          </a:p>
        </p:txBody>
      </p:sp>
      <p:sp>
        <p:nvSpPr>
          <p:cNvPr id="47" name="AutoShape 5"/>
          <p:cNvSpPr>
            <a:spLocks noChangeArrowheads="1"/>
          </p:cNvSpPr>
          <p:nvPr/>
        </p:nvSpPr>
        <p:spPr bwMode="auto">
          <a:xfrm>
            <a:off x="3755743" y="2491503"/>
            <a:ext cx="5093874"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smtClean="0">
                <a:solidFill>
                  <a:srgbClr val="000000"/>
                </a:solidFill>
                <a:latin typeface="Calibri" panose="020F0502020204030204" pitchFamily="34" charset="0"/>
                <a:cs typeface="Calibri" pitchFamily="34" charset="0"/>
              </a:rPr>
              <a:t>Elimine Etme (Eliminasyon-Yok Etme-Ortadan Kaldırma, </a:t>
            </a:r>
          </a:p>
          <a:p>
            <a:r>
              <a:rPr lang="tr-TR" altLang="zh-CN" sz="1600" i="1" dirty="0" smtClean="0">
                <a:solidFill>
                  <a:srgbClr val="000000"/>
                </a:solidFill>
                <a:latin typeface="Calibri" panose="020F0502020204030204" pitchFamily="34" charset="0"/>
                <a:cs typeface="Calibri" pitchFamily="34" charset="0"/>
              </a:rPr>
              <a:t>Bertaraf Etme)</a:t>
            </a:r>
            <a:endParaRPr lang="tr-TR" altLang="zh-CN" sz="1600" i="1" dirty="0">
              <a:solidFill>
                <a:srgbClr val="000000"/>
              </a:solidFill>
              <a:latin typeface="Calibri" panose="020F0502020204030204" pitchFamily="34" charset="0"/>
              <a:cs typeface="Calibri" pitchFamily="34" charset="0"/>
            </a:endParaRPr>
          </a:p>
        </p:txBody>
      </p:sp>
      <p:sp>
        <p:nvSpPr>
          <p:cNvPr id="48" name="AutoShape 5"/>
          <p:cNvSpPr>
            <a:spLocks noChangeArrowheads="1"/>
          </p:cNvSpPr>
          <p:nvPr/>
        </p:nvSpPr>
        <p:spPr bwMode="auto">
          <a:xfrm>
            <a:off x="3401147" y="2493302"/>
            <a:ext cx="402221"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1</a:t>
            </a:r>
            <a:endParaRPr lang="zh-CN" altLang="zh-CN" b="1" dirty="0">
              <a:solidFill>
                <a:srgbClr val="000000"/>
              </a:solidFill>
              <a:latin typeface="Calibri" panose="020F0502020204030204" pitchFamily="34" charset="0"/>
              <a:cs typeface="Calibri" pitchFamily="34" charset="0"/>
            </a:endParaRPr>
          </a:p>
        </p:txBody>
      </p:sp>
      <p:sp>
        <p:nvSpPr>
          <p:cNvPr id="30" name="AutoShape 5"/>
          <p:cNvSpPr>
            <a:spLocks noChangeArrowheads="1"/>
          </p:cNvSpPr>
          <p:nvPr/>
        </p:nvSpPr>
        <p:spPr bwMode="auto">
          <a:xfrm>
            <a:off x="3755743" y="2986803"/>
            <a:ext cx="5093874"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smtClean="0">
                <a:solidFill>
                  <a:srgbClr val="000000"/>
                </a:solidFill>
                <a:latin typeface="Calibri" panose="020F0502020204030204" pitchFamily="34" charset="0"/>
                <a:cs typeface="Calibri" pitchFamily="34" charset="0"/>
              </a:rPr>
              <a:t> </a:t>
            </a:r>
            <a:r>
              <a:rPr lang="tr-TR" altLang="zh-CN" sz="1600" i="1" dirty="0">
                <a:solidFill>
                  <a:srgbClr val="000000"/>
                </a:solidFill>
                <a:latin typeface="Calibri" panose="020F0502020204030204" pitchFamily="34" charset="0"/>
                <a:cs typeface="Calibri" pitchFamily="34" charset="0"/>
              </a:rPr>
              <a:t>İkame </a:t>
            </a:r>
            <a:r>
              <a:rPr lang="tr-TR" altLang="zh-CN" sz="1600" i="1" dirty="0" smtClean="0">
                <a:solidFill>
                  <a:srgbClr val="000000"/>
                </a:solidFill>
                <a:latin typeface="Calibri" panose="020F0502020204030204" pitchFamily="34" charset="0"/>
                <a:cs typeface="Calibri" pitchFamily="34" charset="0"/>
              </a:rPr>
              <a:t>Etme (Yerine Koyma-Değiştirme-</a:t>
            </a:r>
            <a:r>
              <a:rPr lang="tr-TR" altLang="zh-CN" sz="1600" i="1" dirty="0" err="1" smtClean="0">
                <a:solidFill>
                  <a:srgbClr val="000000"/>
                </a:solidFill>
                <a:latin typeface="Calibri" panose="020F0502020204030204" pitchFamily="34" charset="0"/>
                <a:cs typeface="Calibri" pitchFamily="34" charset="0"/>
              </a:rPr>
              <a:t>Substitusyon</a:t>
            </a:r>
            <a:r>
              <a:rPr lang="tr-TR" altLang="zh-CN" sz="1600" i="1" dirty="0" smtClean="0">
                <a:solidFill>
                  <a:srgbClr val="000000"/>
                </a:solidFill>
                <a:latin typeface="Calibri" panose="020F0502020204030204" pitchFamily="34" charset="0"/>
                <a:cs typeface="Calibri" pitchFamily="34" charset="0"/>
              </a:rPr>
              <a:t>)</a:t>
            </a:r>
            <a:endParaRPr lang="tr-TR" altLang="zh-CN" sz="1600" i="1" dirty="0">
              <a:solidFill>
                <a:srgbClr val="000000"/>
              </a:solidFill>
              <a:latin typeface="Calibri" panose="020F0502020204030204" pitchFamily="34" charset="0"/>
              <a:cs typeface="Calibri" pitchFamily="34" charset="0"/>
            </a:endParaRPr>
          </a:p>
        </p:txBody>
      </p:sp>
      <p:sp>
        <p:nvSpPr>
          <p:cNvPr id="33" name="AutoShape 5"/>
          <p:cNvSpPr>
            <a:spLocks noChangeArrowheads="1"/>
          </p:cNvSpPr>
          <p:nvPr/>
        </p:nvSpPr>
        <p:spPr bwMode="auto">
          <a:xfrm>
            <a:off x="3401147" y="2988602"/>
            <a:ext cx="402221" cy="445732"/>
          </a:xfrm>
          <a:prstGeom prst="roundRect">
            <a:avLst>
              <a:gd name="adj" fmla="val 16667"/>
            </a:avLst>
          </a:prstGeom>
          <a:solidFill>
            <a:schemeClr val="accent1">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2</a:t>
            </a:r>
            <a:endParaRPr lang="zh-CN" altLang="zh-CN" b="1" dirty="0">
              <a:solidFill>
                <a:srgbClr val="000000"/>
              </a:solidFill>
              <a:latin typeface="Calibri" panose="020F0502020204030204" pitchFamily="34" charset="0"/>
              <a:cs typeface="Calibri" pitchFamily="34" charset="0"/>
            </a:endParaRPr>
          </a:p>
        </p:txBody>
      </p:sp>
      <p:sp>
        <p:nvSpPr>
          <p:cNvPr id="36" name="AutoShape 5"/>
          <p:cNvSpPr>
            <a:spLocks noChangeArrowheads="1"/>
          </p:cNvSpPr>
          <p:nvPr/>
        </p:nvSpPr>
        <p:spPr bwMode="auto">
          <a:xfrm>
            <a:off x="791893" y="3565258"/>
            <a:ext cx="2570432" cy="934077"/>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Ortamda Koruma</a:t>
            </a:r>
            <a:endParaRPr lang="tr-TR" altLang="zh-CN" sz="2000" i="1" dirty="0">
              <a:solidFill>
                <a:srgbClr val="000000"/>
              </a:solidFill>
              <a:latin typeface="Calibri" panose="020F0502020204030204" pitchFamily="34" charset="0"/>
              <a:cs typeface="Calibri" pitchFamily="34" charset="0"/>
            </a:endParaRPr>
          </a:p>
        </p:txBody>
      </p:sp>
      <p:sp>
        <p:nvSpPr>
          <p:cNvPr id="37" name="AutoShape 5"/>
          <p:cNvSpPr>
            <a:spLocks noChangeArrowheads="1"/>
          </p:cNvSpPr>
          <p:nvPr/>
        </p:nvSpPr>
        <p:spPr bwMode="auto">
          <a:xfrm>
            <a:off x="304800" y="3558640"/>
            <a:ext cx="533261" cy="934077"/>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2</a:t>
            </a:r>
            <a:endParaRPr lang="zh-CN" altLang="zh-CN" sz="2400" b="1" i="1" dirty="0">
              <a:solidFill>
                <a:srgbClr val="000000"/>
              </a:solidFill>
              <a:latin typeface="Calibri" panose="020F0502020204030204" pitchFamily="34" charset="0"/>
              <a:cs typeface="Calibri" pitchFamily="34" charset="0"/>
            </a:endParaRPr>
          </a:p>
        </p:txBody>
      </p:sp>
      <p:sp>
        <p:nvSpPr>
          <p:cNvPr id="38" name="AutoShape 5"/>
          <p:cNvSpPr>
            <a:spLocks noChangeArrowheads="1"/>
          </p:cNvSpPr>
          <p:nvPr/>
        </p:nvSpPr>
        <p:spPr bwMode="auto">
          <a:xfrm>
            <a:off x="3765268" y="3558303"/>
            <a:ext cx="5093874"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Tecrit Etme </a:t>
            </a:r>
            <a:r>
              <a:rPr lang="tr-TR" altLang="zh-CN" sz="1600" i="1" dirty="0" smtClean="0">
                <a:solidFill>
                  <a:srgbClr val="000000"/>
                </a:solidFill>
                <a:latin typeface="Calibri" panose="020F0502020204030204" pitchFamily="34" charset="0"/>
                <a:cs typeface="Calibri" pitchFamily="34" charset="0"/>
              </a:rPr>
              <a:t>(Yalıtım-Kontrol-İzolasyon)</a:t>
            </a:r>
            <a:endParaRPr lang="tr-TR" altLang="zh-CN" sz="1600" i="1" dirty="0">
              <a:solidFill>
                <a:srgbClr val="000000"/>
              </a:solidFill>
              <a:latin typeface="Calibri" panose="020F0502020204030204" pitchFamily="34" charset="0"/>
              <a:cs typeface="Calibri" pitchFamily="34" charset="0"/>
            </a:endParaRPr>
          </a:p>
        </p:txBody>
      </p:sp>
      <p:sp>
        <p:nvSpPr>
          <p:cNvPr id="49" name="AutoShape 5"/>
          <p:cNvSpPr>
            <a:spLocks noChangeArrowheads="1"/>
          </p:cNvSpPr>
          <p:nvPr/>
        </p:nvSpPr>
        <p:spPr bwMode="auto">
          <a:xfrm>
            <a:off x="3410672" y="3560102"/>
            <a:ext cx="402221"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3</a:t>
            </a:r>
            <a:endParaRPr lang="zh-CN" altLang="zh-CN" b="1" dirty="0">
              <a:solidFill>
                <a:srgbClr val="000000"/>
              </a:solidFill>
              <a:latin typeface="Calibri" panose="020F0502020204030204" pitchFamily="34" charset="0"/>
              <a:cs typeface="Calibri" pitchFamily="34" charset="0"/>
            </a:endParaRPr>
          </a:p>
        </p:txBody>
      </p:sp>
      <p:sp>
        <p:nvSpPr>
          <p:cNvPr id="50" name="AutoShape 5"/>
          <p:cNvSpPr>
            <a:spLocks noChangeArrowheads="1"/>
          </p:cNvSpPr>
          <p:nvPr/>
        </p:nvSpPr>
        <p:spPr bwMode="auto">
          <a:xfrm>
            <a:off x="3765268" y="4053603"/>
            <a:ext cx="5093874"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 Yönetsel </a:t>
            </a:r>
            <a:r>
              <a:rPr lang="tr-TR" altLang="zh-CN" sz="1600" i="1" dirty="0" smtClean="0">
                <a:solidFill>
                  <a:srgbClr val="000000"/>
                </a:solidFill>
                <a:latin typeface="Calibri" panose="020F0502020204030204" pitchFamily="34" charset="0"/>
                <a:cs typeface="Calibri" pitchFamily="34" charset="0"/>
              </a:rPr>
              <a:t>Önlemler (Mühendislik Önlemleri-Proses)</a:t>
            </a:r>
            <a:endParaRPr lang="tr-TR" altLang="zh-CN" sz="1600" i="1" dirty="0">
              <a:solidFill>
                <a:srgbClr val="000000"/>
              </a:solidFill>
              <a:latin typeface="Calibri" panose="020F0502020204030204" pitchFamily="34" charset="0"/>
              <a:cs typeface="Calibri" pitchFamily="34" charset="0"/>
            </a:endParaRPr>
          </a:p>
        </p:txBody>
      </p:sp>
      <p:sp>
        <p:nvSpPr>
          <p:cNvPr id="51" name="AutoShape 5"/>
          <p:cNvSpPr>
            <a:spLocks noChangeArrowheads="1"/>
          </p:cNvSpPr>
          <p:nvPr/>
        </p:nvSpPr>
        <p:spPr bwMode="auto">
          <a:xfrm>
            <a:off x="3410672" y="4055402"/>
            <a:ext cx="402221" cy="445732"/>
          </a:xfrm>
          <a:prstGeom prst="roundRect">
            <a:avLst>
              <a:gd name="adj" fmla="val 16667"/>
            </a:avLst>
          </a:prstGeom>
          <a:solidFill>
            <a:srgbClr val="D3DFE9">
              <a:alpha val="50000"/>
            </a:srgb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4</a:t>
            </a:r>
            <a:endParaRPr lang="zh-CN" altLang="zh-CN" b="1" dirty="0">
              <a:solidFill>
                <a:srgbClr val="000000"/>
              </a:solidFill>
              <a:latin typeface="Calibri" panose="020F0502020204030204" pitchFamily="34" charset="0"/>
              <a:cs typeface="Calibri" pitchFamily="34" charset="0"/>
            </a:endParaRPr>
          </a:p>
        </p:txBody>
      </p:sp>
      <p:sp>
        <p:nvSpPr>
          <p:cNvPr id="52" name="AutoShape 5"/>
          <p:cNvSpPr>
            <a:spLocks noChangeArrowheads="1"/>
          </p:cNvSpPr>
          <p:nvPr/>
        </p:nvSpPr>
        <p:spPr bwMode="auto">
          <a:xfrm>
            <a:off x="791893" y="4622533"/>
            <a:ext cx="2570432" cy="934077"/>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000" b="1" i="1" dirty="0" smtClean="0">
                <a:solidFill>
                  <a:srgbClr val="000000"/>
                </a:solidFill>
                <a:latin typeface="Calibri" panose="020F0502020204030204" pitchFamily="34" charset="0"/>
                <a:cs typeface="Calibri" pitchFamily="34" charset="0"/>
              </a:rPr>
              <a:t>Kişide Koruma</a:t>
            </a:r>
            <a:endParaRPr lang="tr-TR" altLang="zh-CN" sz="2000" i="1" dirty="0">
              <a:solidFill>
                <a:srgbClr val="000000"/>
              </a:solidFill>
              <a:latin typeface="Calibri" panose="020F0502020204030204" pitchFamily="34" charset="0"/>
              <a:cs typeface="Calibri" pitchFamily="34" charset="0"/>
            </a:endParaRPr>
          </a:p>
        </p:txBody>
      </p:sp>
      <p:sp>
        <p:nvSpPr>
          <p:cNvPr id="53" name="AutoShape 5"/>
          <p:cNvSpPr>
            <a:spLocks noChangeArrowheads="1"/>
          </p:cNvSpPr>
          <p:nvPr/>
        </p:nvSpPr>
        <p:spPr bwMode="auto">
          <a:xfrm>
            <a:off x="304800" y="4615915"/>
            <a:ext cx="533261" cy="934077"/>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sz="2400" b="1" i="1" dirty="0" smtClean="0">
                <a:solidFill>
                  <a:srgbClr val="000000"/>
                </a:solidFill>
                <a:latin typeface="Calibri" panose="020F0502020204030204" pitchFamily="34" charset="0"/>
                <a:cs typeface="Calibri" pitchFamily="34" charset="0"/>
              </a:rPr>
              <a:t>3</a:t>
            </a:r>
            <a:endParaRPr lang="zh-CN" altLang="zh-CN" sz="2400" b="1" i="1" dirty="0">
              <a:solidFill>
                <a:srgbClr val="000000"/>
              </a:solidFill>
              <a:latin typeface="Calibri" panose="020F0502020204030204" pitchFamily="34" charset="0"/>
              <a:cs typeface="Calibri" pitchFamily="34" charset="0"/>
            </a:endParaRPr>
          </a:p>
        </p:txBody>
      </p:sp>
      <p:sp>
        <p:nvSpPr>
          <p:cNvPr id="54" name="AutoShape 5"/>
          <p:cNvSpPr>
            <a:spLocks noChangeArrowheads="1"/>
          </p:cNvSpPr>
          <p:nvPr/>
        </p:nvSpPr>
        <p:spPr bwMode="auto">
          <a:xfrm>
            <a:off x="3765268" y="4615578"/>
            <a:ext cx="5093874"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r>
              <a:rPr lang="tr-TR" sz="1600" i="1" dirty="0">
                <a:solidFill>
                  <a:srgbClr val="000000"/>
                </a:solidFill>
                <a:latin typeface="Calibri" panose="020F0502020204030204" pitchFamily="34" charset="0"/>
                <a:cs typeface="Calibri" pitchFamily="34" charset="0"/>
              </a:rPr>
              <a:t>Toplu </a:t>
            </a:r>
            <a:r>
              <a:rPr lang="tr-TR" sz="1600" i="1" dirty="0" smtClean="0">
                <a:solidFill>
                  <a:srgbClr val="000000"/>
                </a:solidFill>
                <a:latin typeface="Calibri" panose="020F0502020204030204" pitchFamily="34" charset="0"/>
                <a:cs typeface="Calibri" pitchFamily="34" charset="0"/>
              </a:rPr>
              <a:t>Önlemler (Korumalar)</a:t>
            </a:r>
            <a:endParaRPr lang="tr-TR" sz="1600" i="1" dirty="0">
              <a:solidFill>
                <a:srgbClr val="000000"/>
              </a:solidFill>
              <a:latin typeface="Calibri" panose="020F0502020204030204" pitchFamily="34" charset="0"/>
              <a:cs typeface="Calibri" pitchFamily="34" charset="0"/>
            </a:endParaRPr>
          </a:p>
        </p:txBody>
      </p:sp>
      <p:sp>
        <p:nvSpPr>
          <p:cNvPr id="55" name="AutoShape 5"/>
          <p:cNvSpPr>
            <a:spLocks noChangeArrowheads="1"/>
          </p:cNvSpPr>
          <p:nvPr/>
        </p:nvSpPr>
        <p:spPr bwMode="auto">
          <a:xfrm>
            <a:off x="3410672" y="4617377"/>
            <a:ext cx="402221"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5</a:t>
            </a:r>
            <a:endParaRPr lang="zh-CN" altLang="zh-CN" b="1" dirty="0">
              <a:solidFill>
                <a:srgbClr val="000000"/>
              </a:solidFill>
              <a:latin typeface="Calibri" panose="020F0502020204030204" pitchFamily="34" charset="0"/>
              <a:cs typeface="Calibri" pitchFamily="34" charset="0"/>
            </a:endParaRPr>
          </a:p>
        </p:txBody>
      </p:sp>
      <p:sp>
        <p:nvSpPr>
          <p:cNvPr id="57" name="AutoShape 5"/>
          <p:cNvSpPr>
            <a:spLocks noChangeArrowheads="1"/>
          </p:cNvSpPr>
          <p:nvPr/>
        </p:nvSpPr>
        <p:spPr bwMode="auto">
          <a:xfrm>
            <a:off x="3765268" y="5110878"/>
            <a:ext cx="5093874"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r>
              <a:rPr lang="tr-TR" altLang="zh-CN" sz="1600" i="1" dirty="0">
                <a:solidFill>
                  <a:srgbClr val="000000"/>
                </a:solidFill>
                <a:latin typeface="Calibri" panose="020F0502020204030204" pitchFamily="34" charset="0"/>
                <a:cs typeface="Calibri" pitchFamily="34" charset="0"/>
              </a:rPr>
              <a:t> </a:t>
            </a:r>
            <a:r>
              <a:rPr lang="tr-TR" altLang="zh-CN" sz="1600" i="1" dirty="0" smtClean="0">
                <a:solidFill>
                  <a:srgbClr val="000000"/>
                </a:solidFill>
                <a:latin typeface="Calibri" panose="020F0502020204030204" pitchFamily="34" charset="0"/>
                <a:cs typeface="Calibri" pitchFamily="34" charset="0"/>
              </a:rPr>
              <a:t>Bireysel Önlemler (Kişisel Önlemler-Korumalar)</a:t>
            </a:r>
            <a:endParaRPr lang="tr-TR" altLang="zh-CN" sz="1600" i="1" dirty="0">
              <a:solidFill>
                <a:srgbClr val="000000"/>
              </a:solidFill>
              <a:latin typeface="Calibri" panose="020F0502020204030204" pitchFamily="34" charset="0"/>
              <a:cs typeface="Calibri" pitchFamily="34" charset="0"/>
            </a:endParaRPr>
          </a:p>
        </p:txBody>
      </p:sp>
      <p:sp>
        <p:nvSpPr>
          <p:cNvPr id="58" name="AutoShape 5"/>
          <p:cNvSpPr>
            <a:spLocks noChangeArrowheads="1"/>
          </p:cNvSpPr>
          <p:nvPr/>
        </p:nvSpPr>
        <p:spPr bwMode="auto">
          <a:xfrm>
            <a:off x="3410672" y="5112677"/>
            <a:ext cx="402221" cy="445732"/>
          </a:xfrm>
          <a:prstGeom prst="roundRect">
            <a:avLst>
              <a:gd name="adj" fmla="val 16667"/>
            </a:avLst>
          </a:prstGeom>
          <a:solidFill>
            <a:schemeClr val="tx2">
              <a:lumMod val="20000"/>
              <a:lumOff val="80000"/>
              <a:alpha val="50000"/>
            </a:schemeClr>
          </a:solidFill>
          <a:ln w="9525">
            <a:solidFill>
              <a:schemeClr val="bg1">
                <a:lumMod val="50000"/>
              </a:schemeClr>
            </a:solidFill>
            <a:round/>
            <a:headEnd/>
            <a:tailEnd/>
          </a:ln>
          <a:effectLst/>
        </p:spPr>
        <p:txBody>
          <a:bodyPr wrap="none" anchor="ctr"/>
          <a:lstStyle/>
          <a:p>
            <a:pPr algn="ctr"/>
            <a:r>
              <a:rPr lang="tr-TR" altLang="zh-CN" b="1" dirty="0" smtClean="0">
                <a:solidFill>
                  <a:srgbClr val="000000"/>
                </a:solidFill>
                <a:latin typeface="Calibri" panose="020F0502020204030204" pitchFamily="34" charset="0"/>
                <a:cs typeface="Calibri" pitchFamily="34" charset="0"/>
              </a:rPr>
              <a:t>6</a:t>
            </a:r>
            <a:endParaRPr lang="zh-CN" altLang="zh-CN" b="1" dirty="0">
              <a:solidFill>
                <a:srgbClr val="000000"/>
              </a:solidFill>
              <a:latin typeface="Calibri" panose="020F0502020204030204" pitchFamily="34" charset="0"/>
              <a:cs typeface="Calibri" pitchFamily="34" charset="0"/>
            </a:endParaRPr>
          </a:p>
        </p:txBody>
      </p:sp>
      <p:sp>
        <p:nvSpPr>
          <p:cNvPr id="59" name="AutoShape 5"/>
          <p:cNvSpPr>
            <a:spLocks noChangeArrowheads="1"/>
          </p:cNvSpPr>
          <p:nvPr/>
        </p:nvSpPr>
        <p:spPr bwMode="auto">
          <a:xfrm>
            <a:off x="1200150" y="1943099"/>
            <a:ext cx="6457950" cy="420991"/>
          </a:xfrm>
          <a:prstGeom prst="roundRect">
            <a:avLst>
              <a:gd name="adj" fmla="val 16667"/>
            </a:avLst>
          </a:prstGeom>
          <a:noFill/>
          <a:ln w="19050">
            <a:solidFill>
              <a:schemeClr val="bg2">
                <a:lumMod val="75000"/>
              </a:schemeClr>
            </a:solidFill>
            <a:round/>
            <a:headEnd/>
            <a:tailEnd/>
          </a:ln>
          <a:effectLst/>
        </p:spPr>
        <p:txBody>
          <a:bodyPr wrap="none" anchor="ctr"/>
          <a:lstStyle/>
          <a:p>
            <a:pPr algn="ctr"/>
            <a:r>
              <a:rPr lang="tr-TR" altLang="zh-CN" sz="2400" dirty="0">
                <a:solidFill>
                  <a:srgbClr val="000000"/>
                </a:solidFill>
                <a:latin typeface="Calibri" panose="020F0502020204030204" pitchFamily="34" charset="0"/>
                <a:cs typeface="Calibri" pitchFamily="34" charset="0"/>
              </a:rPr>
              <a:t>Üretimin </a:t>
            </a:r>
            <a:r>
              <a:rPr lang="tr-TR" altLang="zh-CN" sz="2400" dirty="0" smtClean="0">
                <a:solidFill>
                  <a:srgbClr val="000000"/>
                </a:solidFill>
                <a:latin typeface="Calibri" panose="020F0502020204030204" pitchFamily="34" charset="0"/>
                <a:cs typeface="Calibri" pitchFamily="34" charset="0"/>
              </a:rPr>
              <a:t>planlanmasından sonra…….</a:t>
            </a:r>
            <a:endParaRPr lang="tr-TR" altLang="zh-CN" sz="2400" dirty="0">
              <a:solidFill>
                <a:srgbClr val="000000"/>
              </a:solidFill>
              <a:latin typeface="Calibri" panose="020F0502020204030204" pitchFamily="34" charset="0"/>
              <a:cs typeface="Calibri" pitchFamily="34" charset="0"/>
            </a:endParaRPr>
          </a:p>
        </p:txBody>
      </p:sp>
      <p:sp>
        <p:nvSpPr>
          <p:cNvPr id="60" name="Akış Çizelgesi: Belge 59"/>
          <p:cNvSpPr/>
          <p:nvPr/>
        </p:nvSpPr>
        <p:spPr>
          <a:xfrm>
            <a:off x="32056" y="6524625"/>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25</a:t>
            </a:r>
            <a:endParaRPr lang="tr-TR" sz="2000" b="1" dirty="0">
              <a:latin typeface="Calibri" pitchFamily="34" charset="0"/>
            </a:endParaRPr>
          </a:p>
        </p:txBody>
      </p:sp>
      <p:sp>
        <p:nvSpPr>
          <p:cNvPr id="27" name="AutoShape 5"/>
          <p:cNvSpPr>
            <a:spLocks noChangeArrowheads="1"/>
          </p:cNvSpPr>
          <p:nvPr/>
        </p:nvSpPr>
        <p:spPr bwMode="auto">
          <a:xfrm>
            <a:off x="868092" y="5686290"/>
            <a:ext cx="2294208" cy="1123712"/>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a:solidFill>
                  <a:srgbClr val="000000"/>
                </a:solidFill>
                <a:latin typeface="Calibri" panose="020F0502020204030204" pitchFamily="34" charset="0"/>
                <a:cs typeface="Calibri" pitchFamily="34" charset="0"/>
              </a:rPr>
              <a:t> </a:t>
            </a:r>
            <a:r>
              <a:rPr lang="tr-TR" altLang="zh-CN" sz="1200" i="1" dirty="0" smtClean="0">
                <a:solidFill>
                  <a:srgbClr val="000000"/>
                </a:solidFill>
                <a:latin typeface="Calibri" panose="020F0502020204030204" pitchFamily="34" charset="0"/>
                <a:cs typeface="Calibri" pitchFamily="34" charset="0"/>
              </a:rPr>
              <a:t>En etkili korunma </a:t>
            </a:r>
          </a:p>
          <a:p>
            <a:pPr algn="ctr"/>
            <a:r>
              <a:rPr lang="tr-TR" altLang="zh-CN" sz="1200" i="1" dirty="0" smtClean="0">
                <a:solidFill>
                  <a:srgbClr val="000000"/>
                </a:solidFill>
                <a:latin typeface="Calibri" panose="020F0502020204030204" pitchFamily="34" charset="0"/>
                <a:cs typeface="Calibri" pitchFamily="34" charset="0"/>
              </a:rPr>
              <a:t>İlk </a:t>
            </a:r>
            <a:r>
              <a:rPr lang="tr-TR" altLang="zh-CN" sz="1200" i="1" dirty="0">
                <a:solidFill>
                  <a:srgbClr val="000000"/>
                </a:solidFill>
                <a:latin typeface="Calibri" panose="020F0502020204030204" pitchFamily="34" charset="0"/>
                <a:cs typeface="Calibri" pitchFamily="34" charset="0"/>
              </a:rPr>
              <a:t>b</a:t>
            </a:r>
            <a:r>
              <a:rPr lang="tr-TR" altLang="zh-CN" sz="1200" i="1" dirty="0" smtClean="0">
                <a:solidFill>
                  <a:srgbClr val="000000"/>
                </a:solidFill>
                <a:latin typeface="Calibri" panose="020F0502020204030204" pitchFamily="34" charset="0"/>
                <a:cs typeface="Calibri" pitchFamily="34" charset="0"/>
              </a:rPr>
              <a:t>aşvurulacak korunma</a:t>
            </a:r>
          </a:p>
          <a:p>
            <a:pPr algn="ctr"/>
            <a:r>
              <a:rPr lang="tr-TR" altLang="zh-CN" sz="1200" i="1" dirty="0" smtClean="0">
                <a:solidFill>
                  <a:srgbClr val="000000"/>
                </a:solidFill>
                <a:latin typeface="Calibri" panose="020F0502020204030204" pitchFamily="34" charset="0"/>
                <a:cs typeface="Calibri" pitchFamily="34" charset="0"/>
              </a:rPr>
              <a:t>Daha öncelikli </a:t>
            </a:r>
            <a:r>
              <a:rPr lang="tr-TR" altLang="zh-CN" sz="1200" i="1" dirty="0">
                <a:solidFill>
                  <a:srgbClr val="000000"/>
                </a:solidFill>
                <a:latin typeface="Calibri" panose="020F0502020204030204" pitchFamily="34" charset="0"/>
                <a:cs typeface="Calibri" pitchFamily="34" charset="0"/>
              </a:rPr>
              <a:t>yaklaşım olan</a:t>
            </a:r>
          </a:p>
          <a:p>
            <a:pPr algn="ctr"/>
            <a:r>
              <a:rPr lang="tr-TR" altLang="zh-CN" sz="1200" i="1" dirty="0" smtClean="0">
                <a:solidFill>
                  <a:srgbClr val="000000"/>
                </a:solidFill>
                <a:latin typeface="Calibri" panose="020F0502020204030204" pitchFamily="34" charset="0"/>
                <a:cs typeface="Calibri" pitchFamily="34" charset="0"/>
              </a:rPr>
              <a:t>En etkisiz korunma</a:t>
            </a:r>
          </a:p>
          <a:p>
            <a:pPr algn="ctr"/>
            <a:r>
              <a:rPr lang="tr-TR" altLang="zh-CN" sz="1200" i="1" dirty="0" smtClean="0">
                <a:solidFill>
                  <a:srgbClr val="000000"/>
                </a:solidFill>
                <a:latin typeface="Calibri" panose="020F0502020204030204" pitchFamily="34" charset="0"/>
                <a:cs typeface="Calibri" pitchFamily="34" charset="0"/>
              </a:rPr>
              <a:t>En son başvurulacak korunma</a:t>
            </a:r>
          </a:p>
        </p:txBody>
      </p:sp>
      <p:sp>
        <p:nvSpPr>
          <p:cNvPr id="28" name="AutoShape 5"/>
          <p:cNvSpPr>
            <a:spLocks noChangeArrowheads="1"/>
          </p:cNvSpPr>
          <p:nvPr/>
        </p:nvSpPr>
        <p:spPr bwMode="auto">
          <a:xfrm>
            <a:off x="4925741" y="5890121"/>
            <a:ext cx="2589483" cy="715089"/>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Diğerlerine göre daha önceliklidir</a:t>
            </a:r>
          </a:p>
          <a:p>
            <a:pPr algn="ctr"/>
            <a:r>
              <a:rPr lang="tr-TR" altLang="zh-CN" sz="1200" i="1" dirty="0" smtClean="0">
                <a:solidFill>
                  <a:srgbClr val="000000"/>
                </a:solidFill>
                <a:latin typeface="Calibri" panose="020F0502020204030204" pitchFamily="34" charset="0"/>
                <a:cs typeface="Calibri" pitchFamily="34" charset="0"/>
              </a:rPr>
              <a:t>Öncelik sıralaması nasıl olmalıdır</a:t>
            </a:r>
          </a:p>
          <a:p>
            <a:pPr algn="ctr"/>
            <a:endParaRPr lang="tr-TR" altLang="zh-CN" sz="1200" i="1" dirty="0" smtClean="0">
              <a:solidFill>
                <a:srgbClr val="000000"/>
              </a:solidFill>
              <a:latin typeface="Calibri" panose="020F0502020204030204" pitchFamily="34" charset="0"/>
              <a:cs typeface="Calibri" pitchFamily="34" charset="0"/>
            </a:endParaRPr>
          </a:p>
        </p:txBody>
      </p:sp>
      <p:sp>
        <p:nvSpPr>
          <p:cNvPr id="2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149269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barn(inVertical)">
                                      <p:cBhvr>
                                        <p:cTn id="25" dur="500"/>
                                        <p:tgtEl>
                                          <p:spTgt spid="4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inVertic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arn(inVertical)">
                                      <p:cBhvr>
                                        <p:cTn id="41" dur="500"/>
                                        <p:tgtEl>
                                          <p:spTgt spid="3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barn(inVertical)">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barn(inVertical)">
                                      <p:cBhvr>
                                        <p:cTn id="49" dur="500"/>
                                        <p:tgtEl>
                                          <p:spTgt spid="4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arn(inVertical)">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barn(inVertical)">
                                      <p:cBhvr>
                                        <p:cTn id="65" dur="500"/>
                                        <p:tgtEl>
                                          <p:spTgt spid="52"/>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barn(inVertical)">
                                      <p:cBhvr>
                                        <p:cTn id="68" dur="500"/>
                                        <p:tgtEl>
                                          <p:spTgt spid="5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barn(inVertical)">
                                      <p:cBhvr>
                                        <p:cTn id="81" dur="500"/>
                                        <p:tgtEl>
                                          <p:spTgt spid="58"/>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barn(inVertical)">
                                      <p:cBhvr>
                                        <p:cTn id="84" dur="500"/>
                                        <p:tgtEl>
                                          <p:spTgt spid="57"/>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arn(inVertical)">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animBg="1"/>
      <p:bldP spid="47" grpId="0" animBg="1"/>
      <p:bldP spid="48" grpId="0" animBg="1"/>
      <p:bldP spid="30" grpId="0" animBg="1"/>
      <p:bldP spid="33" grpId="0" animBg="1"/>
      <p:bldP spid="36" grpId="0" animBg="1"/>
      <p:bldP spid="37" grpId="0" animBg="1"/>
      <p:bldP spid="38" grpId="0" animBg="1"/>
      <p:bldP spid="49" grpId="0" animBg="1"/>
      <p:bldP spid="50" grpId="0" animBg="1"/>
      <p:bldP spid="51" grpId="0" animBg="1"/>
      <p:bldP spid="52" grpId="0" animBg="1"/>
      <p:bldP spid="53" grpId="0" animBg="1"/>
      <p:bldP spid="54" grpId="0" animBg="1"/>
      <p:bldP spid="55" grpId="0" animBg="1"/>
      <p:bldP spid="57" grpId="0" animBg="1"/>
      <p:bldP spid="58" grpId="0" animBg="1"/>
      <p:bldP spid="59" grpId="0" animBg="1"/>
      <p:bldP spid="27" grpId="0" animBg="1"/>
      <p:bldP spid="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1533525" y="3228974"/>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Riskin Yanıtlanması</a:t>
            </a:r>
            <a:endPar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40962" name="Picture 2" descr="D:\DOKTOR\1-DRUZ DOK\2-DRUZ EGITIMLER\4-RESİMLER\z.Diğer\Check.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051" y="2616805"/>
            <a:ext cx="1692449" cy="20193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0877228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846266876"/>
              </p:ext>
            </p:extLst>
          </p:nvPr>
        </p:nvGraphicFramePr>
        <p:xfrm>
          <a:off x="60345" y="859933"/>
          <a:ext cx="8997930" cy="5864987"/>
        </p:xfrm>
        <a:graphic>
          <a:graphicData uri="http://schemas.openxmlformats.org/drawingml/2006/table">
            <a:tbl>
              <a:tblPr firstRow="1" firstCol="1" bandRow="1"/>
              <a:tblGrid>
                <a:gridCol w="473055"/>
                <a:gridCol w="6810375"/>
                <a:gridCol w="1714500"/>
              </a:tblGrid>
              <a:tr h="446560">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KANUN VE YÖNETMELİKLER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endParaRPr lang="tr-TR" sz="2000" b="1" i="1" dirty="0">
                        <a:solidFill>
                          <a:schemeClr val="bg1"/>
                        </a:solidFill>
                        <a:effectLst/>
                        <a:latin typeface="Cambria" pitchFamily="18"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Calibri" pitchFamily="34" charset="0"/>
                          <a:ea typeface="Times New Roman"/>
                          <a:cs typeface="Calibri" pitchFamily="34" charset="0"/>
                        </a:rPr>
                        <a:t>6331 Sayılı İSG Kanunu</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cs typeface="Calibri" pitchFamily="34" charset="0"/>
                        </a:rPr>
                        <a:t>En Önemli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İSG Risk Değerlendirmesi Yönetmeliği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Asıl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Kanserojen ve Mutajen Maddelerle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Kimyasal Maddelerle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 Yapı İşlerinde Sağlık ve Güvenlik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Sağlık ve Güvenlik Dokümanı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1" i="1" dirty="0" smtClean="0">
                          <a:effectLst/>
                          <a:latin typeface="Calibri" pitchFamily="34" charset="0"/>
                          <a:ea typeface="Times New Roman"/>
                          <a:cs typeface="Calibri" pitchFamily="34" charset="0"/>
                        </a:rPr>
                        <a:t>Yeraltı ve Yerüstü Maden İşletmelerinde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r>
                        <a:rPr lang="tr-TR" sz="1600" b="0" i="1" dirty="0" smtClean="0">
                          <a:effectLst/>
                          <a:latin typeface="Calibri" pitchFamily="34" charset="0"/>
                          <a:ea typeface="Times New Roman"/>
                          <a:cs typeface="Calibri" pitchFamily="34" charset="0"/>
                        </a:rPr>
                        <a:t>Sağlık ve Güvenlik Dokümanı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65665">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i="1" dirty="0" smtClean="0">
                          <a:effectLst/>
                          <a:latin typeface="Calibri" pitchFamily="34" charset="0"/>
                          <a:ea typeface="Times New Roman"/>
                          <a:cs typeface="Calibri" pitchFamily="34" charset="0"/>
                        </a:rPr>
                        <a:t>Patlayıcı Ortamların Tehlikelerinden Çalışanların Korunması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Asbestle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Biyolojik Etkenlere Maruziyet Risklerinin Önlenmesi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Titreşim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lvl="0" algn="l" defTabSz="914400" rtl="0" eaLnBrk="1" latinLnBrk="0" hangingPunct="1">
                        <a:spcAft>
                          <a:spcPts val="0"/>
                        </a:spcAft>
                      </a:pPr>
                      <a:r>
                        <a:rPr lang="tr-TR" sz="1600" b="0" i="1" kern="1200" dirty="0" smtClean="0">
                          <a:solidFill>
                            <a:schemeClr val="tx1"/>
                          </a:solidFill>
                          <a:effectLst/>
                          <a:latin typeface="Calibri" pitchFamily="34" charset="0"/>
                          <a:ea typeface="Times New Roman"/>
                          <a:cs typeface="Calibri" pitchFamily="34" charset="0"/>
                        </a:rPr>
                        <a:t>Gürültü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ctr">
                        <a:spcAft>
                          <a:spcPts val="0"/>
                        </a:spcAft>
                      </a:pPr>
                      <a:endParaRPr lang="tr-TR" sz="1600" b="0" i="1" dirty="0" smtClean="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2296">
                <a:tc>
                  <a:txBody>
                    <a:bodyPr/>
                    <a:lstStyle/>
                    <a:p>
                      <a:pPr algn="ctr">
                        <a:spcAft>
                          <a:spcPts val="0"/>
                        </a:spcAft>
                      </a:pPr>
                      <a:r>
                        <a:rPr lang="tr-TR" sz="1600" b="0" i="1" dirty="0" smtClean="0">
                          <a:effectLst/>
                          <a:latin typeface="Calibri" pitchFamily="34" charset="0"/>
                          <a:ea typeface="Times New Roman"/>
                          <a:cs typeface="Calibri" pitchFamily="34" charset="0"/>
                        </a:rPr>
                        <a:t>12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0" i="1" kern="1200" dirty="0" smtClean="0">
                          <a:solidFill>
                            <a:schemeClr val="tx1"/>
                          </a:solidFill>
                          <a:effectLst/>
                          <a:latin typeface="Calibri" pitchFamily="34" charset="0"/>
                          <a:ea typeface="Times New Roman"/>
                          <a:cs typeface="Calibri" pitchFamily="34" charset="0"/>
                        </a:rPr>
                        <a:t>Ekranlı Araçlarla Çalışmalarda Sağlık ve Güvenlik Önlemleri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ctr">
                        <a:spcAft>
                          <a:spcPts val="0"/>
                        </a:spcAft>
                      </a:pP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348510831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YANITLANMASI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1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yanıtlaması; kurum üst yönetimi tarafından, riske karşılık alınacak tutumun belirlenmesidir. </a:t>
            </a:r>
          </a:p>
          <a:p>
            <a:pPr algn="ctr">
              <a:spcAft>
                <a:spcPts val="0"/>
              </a:spcAft>
              <a:buClr>
                <a:srgbClr val="292929"/>
              </a:buClr>
              <a:defRPr/>
            </a:pPr>
            <a:endParaRPr lang="tr-TR" sz="1100" b="1" i="1" dirty="0" smtClean="0">
              <a:solidFill>
                <a:srgbClr val="C00000"/>
              </a:solidFill>
              <a:latin typeface="Calibri" pitchFamily="34" charset="0"/>
              <a:cs typeface="Calibri" pitchFamily="34" charset="0"/>
            </a:endParaRPr>
          </a:p>
          <a:p>
            <a:pPr algn="ctr">
              <a:spcAft>
                <a:spcPts val="0"/>
              </a:spcAft>
              <a:buClr>
                <a:srgbClr val="292929"/>
              </a:buClr>
              <a:defRPr/>
            </a:pPr>
            <a:r>
              <a:rPr lang="tr-TR" sz="2000" i="1" dirty="0">
                <a:solidFill>
                  <a:srgbClr val="000000"/>
                </a:solidFill>
                <a:latin typeface="Calibri" pitchFamily="34" charset="0"/>
                <a:cs typeface="Calibri" pitchFamily="34" charset="0"/>
              </a:rPr>
              <a:t>Tüm riskler kontrol edilmek zorunda değildir. Yönetim, kontrol dışında da risk stratejileri belirleyebilir</a:t>
            </a:r>
            <a:r>
              <a:rPr lang="tr-TR" sz="2000" i="1" dirty="0" smtClean="0">
                <a:solidFill>
                  <a:srgbClr val="000000"/>
                </a:solidFill>
                <a:latin typeface="Calibri" pitchFamily="34" charset="0"/>
                <a:cs typeface="Calibri" pitchFamily="34" charset="0"/>
              </a:rPr>
              <a:t>.</a:t>
            </a:r>
          </a:p>
          <a:p>
            <a:pPr algn="ctr">
              <a:spcAft>
                <a:spcPts val="0"/>
              </a:spcAft>
              <a:buClr>
                <a:srgbClr val="292929"/>
              </a:buClr>
              <a:defRPr/>
            </a:pPr>
            <a:endParaRPr lang="tr-TR" sz="11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latin typeface="Calibri" pitchFamily="34" charset="0"/>
                <a:cs typeface="Calibri" pitchFamily="34" charset="0"/>
              </a:rPr>
              <a:t>4 </a:t>
            </a:r>
            <a:r>
              <a:rPr lang="tr-TR" sz="2000" b="1" i="1" dirty="0">
                <a:latin typeface="Calibri" pitchFamily="34" charset="0"/>
                <a:cs typeface="Calibri" pitchFamily="34" charset="0"/>
              </a:rPr>
              <a:t>başlıkta risk yanıtlama </a:t>
            </a:r>
            <a:r>
              <a:rPr lang="tr-TR" sz="2000" b="1" i="1" dirty="0" smtClean="0">
                <a:latin typeface="Calibri" pitchFamily="34" charset="0"/>
                <a:cs typeface="Calibri" pitchFamily="34" charset="0"/>
              </a:rPr>
              <a:t>planlaması </a:t>
            </a:r>
            <a:r>
              <a:rPr lang="tr-TR" sz="2000" b="1" i="1" dirty="0" smtClean="0">
                <a:solidFill>
                  <a:srgbClr val="000000"/>
                </a:solidFill>
                <a:latin typeface="Calibri" pitchFamily="34" charset="0"/>
                <a:cs typeface="Calibri" pitchFamily="34" charset="0"/>
              </a:rPr>
              <a:t>yapılır;</a:t>
            </a:r>
            <a:endParaRPr lang="tr-TR" sz="2000" b="1" i="1" dirty="0">
              <a:solidFill>
                <a:srgbClr val="000000"/>
              </a:solidFill>
              <a:latin typeface="Calibri" pitchFamily="34" charset="0"/>
              <a:cs typeface="Calibri" pitchFamily="34" charset="0"/>
            </a:endParaRP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Kabullenme (Kabul Etmek – Kabul – Üstlenmek)</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Kaçınma (Kaçınmak) </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Azaltma</a:t>
            </a:r>
          </a:p>
          <a:p>
            <a:pPr marL="396000" indent="-216000">
              <a:spcAft>
                <a:spcPts val="0"/>
              </a:spcAft>
              <a:buClr>
                <a:srgbClr val="C00000"/>
              </a:buClr>
              <a:buFont typeface="+mj-lt"/>
              <a:buAutoNum type="arabicPeriod"/>
              <a:defRPr/>
            </a:pPr>
            <a:r>
              <a:rPr lang="tr-TR" sz="2000" b="1" i="1" dirty="0">
                <a:solidFill>
                  <a:srgbClr val="000000"/>
                </a:solidFill>
                <a:latin typeface="Calibri" pitchFamily="34" charset="0"/>
                <a:cs typeface="Calibri" pitchFamily="34" charset="0"/>
              </a:rPr>
              <a:t>Transfer Etme (Devretme)</a:t>
            </a: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22531" y="6524625"/>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5</a:t>
            </a:r>
            <a:endParaRPr lang="tr-TR" sz="2000" b="1" dirty="0">
              <a:latin typeface="Calibri" pitchFamily="34" charset="0"/>
            </a:endParaRPr>
          </a:p>
        </p:txBody>
      </p:sp>
      <p:sp>
        <p:nvSpPr>
          <p:cNvPr id="19" name="AutoShape 5"/>
          <p:cNvSpPr>
            <a:spLocks noChangeArrowheads="1"/>
          </p:cNvSpPr>
          <p:nvPr/>
        </p:nvSpPr>
        <p:spPr bwMode="auto">
          <a:xfrm>
            <a:off x="5081916" y="5472806"/>
            <a:ext cx="1294741"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spAutoFit/>
          </a:bodyPr>
          <a:lstStyle/>
          <a:p>
            <a:pPr algn="ctr"/>
            <a:r>
              <a:rPr lang="tr-TR" altLang="zh-CN" sz="1200" i="1" dirty="0" smtClean="0">
                <a:solidFill>
                  <a:srgbClr val="000000"/>
                </a:solidFill>
                <a:latin typeface="Calibri" panose="020F0502020204030204" pitchFamily="34" charset="0"/>
                <a:cs typeface="Calibri" pitchFamily="34" charset="0"/>
              </a:rPr>
              <a:t>Basitleştirme</a:t>
            </a:r>
          </a:p>
          <a:p>
            <a:pPr algn="ctr"/>
            <a:r>
              <a:rPr lang="tr-TR" altLang="zh-CN" sz="1200" i="1" dirty="0" smtClean="0">
                <a:solidFill>
                  <a:srgbClr val="000000"/>
                </a:solidFill>
                <a:latin typeface="Calibri" panose="020F0502020204030204" pitchFamily="34" charset="0"/>
                <a:cs typeface="Calibri" pitchFamily="34" charset="0"/>
              </a:rPr>
              <a:t>Birleştirme</a:t>
            </a:r>
          </a:p>
        </p:txBody>
      </p:sp>
    </p:spTree>
    <p:extLst>
      <p:ext uri="{BB962C8B-B14F-4D97-AF65-F5344CB8AC3E}">
        <p14:creationId xmlns:p14="http://schemas.microsoft.com/office/powerpoint/2010/main" val="2178266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P spid="1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078861"/>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Kontrol Önlemlerini Uygulama </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(Yerine Getirme)</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5</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91369926"/>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Kontrol Önlemlerini </a:t>
            </a: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Uygulama</a:t>
            </a:r>
            <a:r>
              <a:rPr lang="tr-TR"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rPr>
              <a:t> / İSG RD </a:t>
            </a: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Yönetmeliği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8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Kararlaştırılan </a:t>
            </a:r>
            <a:r>
              <a:rPr lang="tr-TR" sz="2000" b="1" i="1" dirty="0">
                <a:solidFill>
                  <a:srgbClr val="000000"/>
                </a:solidFill>
                <a:latin typeface="Calibri" pitchFamily="34" charset="0"/>
                <a:cs typeface="Calibri" pitchFamily="34" charset="0"/>
              </a:rPr>
              <a:t>tedbirlerin iş ve işlem basamakları, işlemi yapacak kişi ya da işyeri bölümü, sorumlu </a:t>
            </a:r>
            <a:r>
              <a:rPr lang="tr-TR" sz="2000" b="1" i="1" dirty="0" smtClean="0">
                <a:solidFill>
                  <a:srgbClr val="000000"/>
                </a:solidFill>
                <a:latin typeface="Calibri" pitchFamily="34" charset="0"/>
                <a:cs typeface="Calibri" pitchFamily="34" charset="0"/>
              </a:rPr>
              <a:t>kişi, </a:t>
            </a:r>
            <a:r>
              <a:rPr lang="tr-TR" sz="2000" b="1" i="1" dirty="0">
                <a:solidFill>
                  <a:srgbClr val="000000"/>
                </a:solidFill>
                <a:latin typeface="Calibri" pitchFamily="34" charset="0"/>
                <a:cs typeface="Calibri" pitchFamily="34" charset="0"/>
              </a:rPr>
              <a:t>başlama ve bitiş tarihi ile benzeri bilgileri içeren </a:t>
            </a:r>
            <a:r>
              <a:rPr lang="tr-TR" sz="2000" b="1" i="1" dirty="0">
                <a:solidFill>
                  <a:srgbClr val="C00000"/>
                </a:solidFill>
                <a:latin typeface="Calibri" pitchFamily="34" charset="0"/>
                <a:cs typeface="Calibri" pitchFamily="34" charset="0"/>
              </a:rPr>
              <a:t>planlar hazırlanır. </a:t>
            </a:r>
            <a:r>
              <a:rPr lang="tr-TR" sz="2000" b="1" i="1" dirty="0">
                <a:solidFill>
                  <a:srgbClr val="000000"/>
                </a:solidFill>
                <a:latin typeface="Calibri" pitchFamily="34" charset="0"/>
                <a:cs typeface="Calibri" pitchFamily="34" charset="0"/>
              </a:rPr>
              <a:t>Bu planlar </a:t>
            </a:r>
            <a:r>
              <a:rPr lang="tr-TR" sz="2000" b="1" i="1" dirty="0">
                <a:solidFill>
                  <a:srgbClr val="C00000"/>
                </a:solidFill>
                <a:latin typeface="Calibri" pitchFamily="34" charset="0"/>
                <a:cs typeface="Calibri" pitchFamily="34" charset="0"/>
              </a:rPr>
              <a:t>işverence</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uygulamaya konulur</a:t>
            </a:r>
            <a:r>
              <a:rPr lang="tr-TR" sz="2000" b="1" i="1" dirty="0" smtClean="0">
                <a:solidFill>
                  <a:srgbClr val="C00000"/>
                </a:solidFill>
                <a:latin typeface="Calibri" pitchFamily="34" charset="0"/>
                <a:cs typeface="Calibri" pitchFamily="34" charset="0"/>
              </a:rPr>
              <a:t>.</a:t>
            </a: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i="1" dirty="0">
              <a:solidFill>
                <a:srgbClr val="000000"/>
              </a:solidFill>
              <a:latin typeface="Calibri" pitchFamily="34" charset="0"/>
              <a:cs typeface="Calibri" pitchFamily="34" charset="0"/>
            </a:endParaRPr>
          </a:p>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Not; </a:t>
            </a:r>
            <a:r>
              <a:rPr lang="tr-TR" sz="2000" i="1" dirty="0" smtClean="0">
                <a:solidFill>
                  <a:srgbClr val="000000"/>
                </a:solidFill>
                <a:latin typeface="Calibri" pitchFamily="34" charset="0"/>
                <a:cs typeface="Calibri" pitchFamily="34" charset="0"/>
              </a:rPr>
              <a:t>Ancak her risk </a:t>
            </a:r>
            <a:r>
              <a:rPr lang="tr-TR" sz="2000" i="1" dirty="0">
                <a:solidFill>
                  <a:srgbClr val="000000"/>
                </a:solidFill>
                <a:latin typeface="Calibri" pitchFamily="34" charset="0"/>
                <a:cs typeface="Calibri" pitchFamily="34" charset="0"/>
              </a:rPr>
              <a:t>azaltma ve kontrol önlemleri ile ilgili değişiklikler </a:t>
            </a:r>
            <a:r>
              <a:rPr lang="tr-TR" sz="2000" b="1" i="1" dirty="0">
                <a:solidFill>
                  <a:srgbClr val="000000"/>
                </a:solidFill>
                <a:latin typeface="Calibri" pitchFamily="34" charset="0"/>
                <a:cs typeface="Calibri" pitchFamily="34" charset="0"/>
              </a:rPr>
              <a:t>uygulamaya konulmadan önce </a:t>
            </a:r>
            <a:r>
              <a:rPr lang="tr-TR" sz="2000" b="1" i="1" dirty="0" smtClean="0">
                <a:solidFill>
                  <a:srgbClr val="000000"/>
                </a:solidFill>
                <a:latin typeface="Calibri" pitchFamily="34" charset="0"/>
                <a:cs typeface="Calibri" pitchFamily="34" charset="0"/>
              </a:rPr>
              <a:t>mümkünse denenmelidir</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Tree>
    <p:extLst>
      <p:ext uri="{BB962C8B-B14F-4D97-AF65-F5344CB8AC3E}">
        <p14:creationId xmlns:p14="http://schemas.microsoft.com/office/powerpoint/2010/main" val="3089488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3250311"/>
            <a:ext cx="8935450" cy="1054989"/>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Yeniden Risk Değerlendirme Zamanı</a:t>
            </a:r>
          </a:p>
          <a:p>
            <a:pPr marL="36000" algn="ct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[İzleme </a:t>
            </a:r>
            <a:r>
              <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rPr>
              <a:t>ve Gözden </a:t>
            </a:r>
            <a:r>
              <a:rPr lang="tr-TR" sz="4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Geçirme]</a:t>
            </a:r>
            <a:endParaRPr lang="tr-TR" sz="4400"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6</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136218113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İZLEME</a:t>
            </a: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Hazırlanan </a:t>
            </a:r>
            <a:r>
              <a:rPr lang="tr-TR" sz="2000" b="1" i="1" dirty="0">
                <a:solidFill>
                  <a:srgbClr val="000000"/>
                </a:solidFill>
                <a:latin typeface="Calibri" pitchFamily="34" charset="0"/>
                <a:cs typeface="Calibri" pitchFamily="34" charset="0"/>
              </a:rPr>
              <a:t>önleme eylem planlarının uygulama adımları düzenli olarak </a:t>
            </a:r>
            <a:r>
              <a:rPr lang="tr-TR" sz="2000" b="1" i="1" dirty="0">
                <a:solidFill>
                  <a:srgbClr val="C00000"/>
                </a:solidFill>
                <a:latin typeface="Calibri" pitchFamily="34" charset="0"/>
                <a:cs typeface="Calibri" pitchFamily="34" charset="0"/>
              </a:rPr>
              <a:t>takip </a:t>
            </a:r>
            <a:r>
              <a:rPr lang="tr-TR" sz="2000" b="1" i="1" dirty="0">
                <a:solidFill>
                  <a:srgbClr val="000000"/>
                </a:solidFill>
                <a:latin typeface="Calibri" pitchFamily="34" charset="0"/>
                <a:cs typeface="Calibri" pitchFamily="34" charset="0"/>
              </a:rPr>
              <a:t>edilir, </a:t>
            </a:r>
            <a:r>
              <a:rPr lang="tr-TR" sz="2000" b="1" i="1" dirty="0">
                <a:solidFill>
                  <a:srgbClr val="C00000"/>
                </a:solidFill>
                <a:latin typeface="Calibri" pitchFamily="34" charset="0"/>
                <a:cs typeface="Calibri" pitchFamily="34" charset="0"/>
              </a:rPr>
              <a:t>denetlenir</a:t>
            </a:r>
            <a:r>
              <a:rPr lang="tr-TR" sz="2000" b="1" i="1" dirty="0">
                <a:solidFill>
                  <a:srgbClr val="000000"/>
                </a:solidFill>
                <a:latin typeface="Calibri" pitchFamily="34" charset="0"/>
                <a:cs typeface="Calibri" pitchFamily="34" charset="0"/>
              </a:rPr>
              <a:t> ve aksayan yönler yeniden gözden geçirilerek gerekli </a:t>
            </a:r>
            <a:r>
              <a:rPr lang="tr-TR" sz="2000" b="1" i="1" dirty="0">
                <a:solidFill>
                  <a:srgbClr val="C00000"/>
                </a:solidFill>
                <a:latin typeface="Calibri" pitchFamily="34" charset="0"/>
                <a:cs typeface="Calibri" pitchFamily="34" charset="0"/>
              </a:rPr>
              <a:t>önleyici ve düzeltici işlemler </a:t>
            </a:r>
            <a:r>
              <a:rPr lang="tr-TR" sz="2000" b="1" i="1" dirty="0" smtClean="0">
                <a:solidFill>
                  <a:srgbClr val="000000"/>
                </a:solidFill>
                <a:latin typeface="Calibri" pitchFamily="34" charset="0"/>
                <a:cs typeface="Calibri" pitchFamily="34" charset="0"/>
              </a:rPr>
              <a:t>tamamlanır.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Değerlendirme </a:t>
            </a:r>
            <a:r>
              <a:rPr lang="tr-TR" sz="2000" b="1" i="1" dirty="0">
                <a:solidFill>
                  <a:srgbClr val="000000"/>
                </a:solidFill>
                <a:latin typeface="Calibri" pitchFamily="34" charset="0"/>
                <a:cs typeface="Calibri" pitchFamily="34" charset="0"/>
              </a:rPr>
              <a:t>üç kategoride yapılmalıdır:</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İşin </a:t>
            </a:r>
            <a:r>
              <a:rPr lang="tr-TR" sz="2000" i="1" dirty="0">
                <a:solidFill>
                  <a:srgbClr val="000000"/>
                </a:solidFill>
                <a:latin typeface="Calibri" pitchFamily="34" charset="0"/>
                <a:cs typeface="Calibri" pitchFamily="34" charset="0"/>
              </a:rPr>
              <a:t>yapılış biçiminin (süreçlerin) </a:t>
            </a:r>
            <a:r>
              <a:rPr lang="tr-TR" sz="2000" i="1" dirty="0" smtClean="0">
                <a:solidFill>
                  <a:srgbClr val="000000"/>
                </a:solidFill>
                <a:latin typeface="Calibri" pitchFamily="34" charset="0"/>
                <a:cs typeface="Calibri" pitchFamily="34" charset="0"/>
              </a:rPr>
              <a:t>değerlendirilmesi</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Önlemlerin </a:t>
            </a:r>
            <a:r>
              <a:rPr lang="tr-TR" sz="2000" i="1" dirty="0">
                <a:solidFill>
                  <a:srgbClr val="000000"/>
                </a:solidFill>
                <a:latin typeface="Calibri" pitchFamily="34" charset="0"/>
                <a:cs typeface="Calibri" pitchFamily="34" charset="0"/>
              </a:rPr>
              <a:t>etkili olup </a:t>
            </a:r>
            <a:r>
              <a:rPr lang="tr-TR" sz="2000" i="1" dirty="0" smtClean="0">
                <a:solidFill>
                  <a:srgbClr val="000000"/>
                </a:solidFill>
                <a:latin typeface="Calibri" pitchFamily="34" charset="0"/>
                <a:cs typeface="Calibri" pitchFamily="34" charset="0"/>
              </a:rPr>
              <a:t>olmadıklarının değerlendirilmesi</a:t>
            </a:r>
          </a:p>
          <a:p>
            <a:pPr marL="216000" indent="-216000">
              <a:spcAft>
                <a:spcPts val="0"/>
              </a:spcAft>
              <a:buClr>
                <a:srgbClr val="292929"/>
              </a:buClr>
              <a:buFont typeface="Wingdings" panose="05000000000000000000" pitchFamily="2" charset="2"/>
              <a:buChar char="§"/>
              <a:defRPr/>
            </a:pPr>
            <a:r>
              <a:rPr lang="tr-TR" sz="2000" i="1" dirty="0" smtClean="0">
                <a:solidFill>
                  <a:srgbClr val="000000"/>
                </a:solidFill>
                <a:latin typeface="Calibri" pitchFamily="34" charset="0"/>
                <a:cs typeface="Calibri" pitchFamily="34" charset="0"/>
              </a:rPr>
              <a:t>Sonuçların değerlendirilmesi</a:t>
            </a:r>
            <a:endParaRPr lang="tr-TR" sz="2000" i="1" dirty="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953394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RG YENİLEME / RD Yönetmeliği -12</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900" i="1" dirty="0" smtClean="0">
              <a:solidFill>
                <a:srgbClr val="000000"/>
              </a:solidFill>
              <a:latin typeface="Calibri" pitchFamily="34" charset="0"/>
              <a:cs typeface="Calibri" pitchFamily="34" charset="0"/>
            </a:endParaRPr>
          </a:p>
          <a:p>
            <a:pPr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Belirli </a:t>
            </a:r>
            <a:r>
              <a:rPr lang="tr-TR" sz="2000" b="1" i="1" dirty="0">
                <a:solidFill>
                  <a:srgbClr val="000000"/>
                </a:solidFill>
                <a:latin typeface="Calibri" pitchFamily="34" charset="0"/>
                <a:cs typeface="Calibri" pitchFamily="34" charset="0"/>
              </a:rPr>
              <a:t>durumlarda ortaya çıkabilecek yeni risklerin, işyerinin tamamını veya bir bölümünü etkiliyor olması göz önünde </a:t>
            </a:r>
            <a:r>
              <a:rPr lang="tr-TR" sz="2000" b="1" i="1" dirty="0" smtClean="0">
                <a:solidFill>
                  <a:srgbClr val="000000"/>
                </a:solidFill>
                <a:latin typeface="Calibri" pitchFamily="34" charset="0"/>
                <a:cs typeface="Calibri" pitchFamily="34" charset="0"/>
              </a:rPr>
              <a:t>bulundurularak, </a:t>
            </a:r>
            <a:r>
              <a:rPr lang="tr-TR" sz="2000" b="1" i="1" dirty="0">
                <a:solidFill>
                  <a:srgbClr val="C00000"/>
                </a:solidFill>
                <a:latin typeface="Calibri" pitchFamily="34" charset="0"/>
                <a:cs typeface="Calibri" pitchFamily="34" charset="0"/>
              </a:rPr>
              <a:t>risk değerlendirmesi tamamen veya kısmen</a:t>
            </a:r>
            <a:r>
              <a:rPr lang="tr-TR" sz="2000" b="1" i="1" dirty="0">
                <a:solidFill>
                  <a:srgbClr val="000000"/>
                </a:solidFill>
                <a:latin typeface="Calibri" pitchFamily="34" charset="0"/>
                <a:cs typeface="Calibri" pitchFamily="34" charset="0"/>
              </a:rPr>
              <a:t> yenilenir. </a:t>
            </a:r>
            <a:endParaRPr lang="tr-TR" sz="20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804068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25576745"/>
              </p:ext>
            </p:extLst>
          </p:nvPr>
        </p:nvGraphicFramePr>
        <p:xfrm>
          <a:off x="60345" y="958647"/>
          <a:ext cx="8933530" cy="3526966"/>
        </p:xfrm>
        <a:graphic>
          <a:graphicData uri="http://schemas.openxmlformats.org/drawingml/2006/table">
            <a:tbl>
              <a:tblPr firstRow="1" firstCol="1" bandRow="1"/>
              <a:tblGrid>
                <a:gridCol w="484822"/>
                <a:gridCol w="8448708"/>
              </a:tblGrid>
              <a:tr h="347169">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YENİDEN RİSK DEĞERLENDİRME ZAMANI (RD</a:t>
                      </a:r>
                      <a:r>
                        <a:rPr lang="tr-TR" sz="1800" b="1" i="1" baseline="0" dirty="0" smtClean="0">
                          <a:solidFill>
                            <a:schemeClr val="bg1"/>
                          </a:solidFill>
                          <a:effectLst/>
                          <a:latin typeface="Calibri" panose="020F0502020204030204" pitchFamily="34" charset="0"/>
                          <a:ea typeface="Times New Roman"/>
                          <a:cs typeface="Times New Roman"/>
                        </a:rPr>
                        <a:t> Yönetmeliği</a:t>
                      </a:r>
                      <a:r>
                        <a:rPr lang="tr-TR" sz="1800" b="1" i="1" dirty="0" smtClean="0">
                          <a:solidFill>
                            <a:schemeClr val="bg1"/>
                          </a:solidFill>
                          <a:effectLst/>
                          <a:latin typeface="Calibri" panose="020F0502020204030204" pitchFamily="34" charset="0"/>
                          <a:ea typeface="Times New Roman"/>
                          <a:cs typeface="Times New Roman"/>
                        </a:rPr>
                        <a:t>)</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Çok tehlikeli</a:t>
                      </a:r>
                      <a:r>
                        <a:rPr lang="tr-TR" sz="1600" b="0" i="1" baseline="0" dirty="0" smtClean="0">
                          <a:effectLst/>
                          <a:latin typeface="Calibri" pitchFamily="34" charset="0"/>
                          <a:cs typeface="Calibri" pitchFamily="34" charset="0"/>
                        </a:rPr>
                        <a:t> işyerlerinde </a:t>
                      </a:r>
                      <a:r>
                        <a:rPr lang="tr-TR" sz="1600" b="0" i="1" dirty="0" smtClean="0">
                          <a:effectLst/>
                          <a:latin typeface="Calibri" pitchFamily="34" charset="0"/>
                          <a:cs typeface="Calibri" pitchFamily="34" charset="0"/>
                        </a:rPr>
                        <a:t>en geç </a:t>
                      </a:r>
                      <a:r>
                        <a:rPr lang="tr-TR" sz="1600" b="0" i="1" dirty="0" smtClean="0">
                          <a:solidFill>
                            <a:srgbClr val="FF0000"/>
                          </a:solidFill>
                          <a:effectLst/>
                          <a:latin typeface="Calibri" pitchFamily="34" charset="0"/>
                          <a:cs typeface="Calibri" pitchFamily="34" charset="0"/>
                        </a:rPr>
                        <a:t>2 yılda </a:t>
                      </a:r>
                      <a:r>
                        <a:rPr lang="tr-TR" sz="1600" b="0" i="1" dirty="0" smtClean="0">
                          <a:effectLst/>
                          <a:latin typeface="Calibri" pitchFamily="34" charset="0"/>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Tehlikeli işyerlerinde en geç </a:t>
                      </a:r>
                      <a:r>
                        <a:rPr lang="tr-TR" sz="1600" b="0" i="1" dirty="0" smtClean="0">
                          <a:solidFill>
                            <a:srgbClr val="FF0000"/>
                          </a:solidFill>
                          <a:effectLst/>
                          <a:latin typeface="Calibri" pitchFamily="34" charset="0"/>
                          <a:ea typeface="Times New Roman"/>
                          <a:cs typeface="Calibri" pitchFamily="34" charset="0"/>
                        </a:rPr>
                        <a:t>4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Az tehlikeli işyerlerinde en geç </a:t>
                      </a:r>
                      <a:r>
                        <a:rPr lang="tr-TR" sz="1600" b="0" i="1" dirty="0" smtClean="0">
                          <a:solidFill>
                            <a:srgbClr val="FF0000"/>
                          </a:solidFill>
                          <a:effectLst/>
                          <a:latin typeface="Calibri" pitchFamily="34" charset="0"/>
                          <a:ea typeface="Times New Roman"/>
                          <a:cs typeface="Calibri" pitchFamily="34" charset="0"/>
                        </a:rPr>
                        <a:t>6 yılda </a:t>
                      </a:r>
                      <a:r>
                        <a:rPr lang="tr-TR" sz="1600" b="0" i="1" dirty="0" smtClean="0">
                          <a:effectLst/>
                          <a:latin typeface="Calibri" pitchFamily="34" charset="0"/>
                          <a:ea typeface="Times New Roman"/>
                          <a:cs typeface="Calibri" pitchFamily="34" charset="0"/>
                        </a:rPr>
                        <a:t>bir yenilenir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İşyerinin taşınması veya binalarda değişiklik yapılması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959">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uygulanan teknoloji, kullanılan madde ve ekipmanlarda değişiklikler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Üretim yönteminde değişiklikler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kazası, meslek hastalığı veya ramak kala olay meydana gelmesi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ortamına ait sınır değerlere ilişkin bir mevzuat değişikliği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Çalışma ortamı ölçümü ve sağlık gözetim sonuçlarına göre gerekli görülmesi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982">
                <a:tc>
                  <a:txBody>
                    <a:bodyPr/>
                    <a:lstStyle/>
                    <a:p>
                      <a:pPr algn="ctr">
                        <a:spcAft>
                          <a:spcPts val="0"/>
                        </a:spcAft>
                      </a:pPr>
                      <a:r>
                        <a:rPr lang="tr-TR" sz="1600" b="0" i="1" dirty="0" smtClean="0">
                          <a:effectLst/>
                          <a:latin typeface="Calibri" pitchFamily="34" charset="0"/>
                          <a:ea typeface="Times New Roman"/>
                          <a:cs typeface="Calibri" pitchFamily="34" charset="0"/>
                        </a:rPr>
                        <a:t>10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dışından kaynaklanan ve işyerini etkileyebilecek yeni bir tehlikenin ortaya çıkması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Akış Çizelgesi: Belge 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4</a:t>
            </a:r>
            <a:endParaRPr lang="tr-TR" sz="2000" b="1" dirty="0">
              <a:latin typeface="Calibri" pitchFamily="34" charset="0"/>
            </a:endParaRPr>
          </a:p>
        </p:txBody>
      </p:sp>
      <p:graphicFrame>
        <p:nvGraphicFramePr>
          <p:cNvPr id="5" name="Tablo 4"/>
          <p:cNvGraphicFramePr>
            <a:graphicFrameLocks noGrp="1"/>
          </p:cNvGraphicFramePr>
          <p:nvPr>
            <p:extLst>
              <p:ext uri="{D42A27DB-BD31-4B8C-83A1-F6EECF244321}">
                <p14:modId xmlns:p14="http://schemas.microsoft.com/office/powerpoint/2010/main" val="3040485737"/>
              </p:ext>
            </p:extLst>
          </p:nvPr>
        </p:nvGraphicFramePr>
        <p:xfrm>
          <a:off x="4137331" y="4530520"/>
          <a:ext cx="4854269" cy="602794"/>
        </p:xfrm>
        <a:graphic>
          <a:graphicData uri="http://schemas.openxmlformats.org/drawingml/2006/table">
            <a:tbl>
              <a:tblPr firstRow="1" firstCol="1" bandRow="1"/>
              <a:tblGrid>
                <a:gridCol w="472769"/>
                <a:gridCol w="4381500"/>
              </a:tblGrid>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1</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İSG ile ilgili teftişlerde gerekli görülmüş olması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1397">
                <a:tc>
                  <a:txBody>
                    <a:bodyPr/>
                    <a:lstStyle/>
                    <a:p>
                      <a:pPr algn="ctr">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2</a:t>
                      </a:r>
                      <a:endParaRPr lang="tr-TR" sz="1600" b="0" i="1" dirty="0">
                        <a:solidFill>
                          <a:schemeClr val="bg1">
                            <a:lumMod val="50000"/>
                          </a:schemeClr>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solidFill>
                            <a:schemeClr val="bg1">
                              <a:lumMod val="50000"/>
                            </a:schemeClr>
                          </a:solidFill>
                          <a:effectLst/>
                          <a:latin typeface="Calibri" pitchFamily="34" charset="0"/>
                          <a:ea typeface="Times New Roman"/>
                          <a:cs typeface="Calibri" pitchFamily="34" charset="0"/>
                        </a:rPr>
                        <a:t>Risk değerlendirme raporunda belirtilmiş olması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AutoShape 5"/>
          <p:cNvSpPr>
            <a:spLocks noChangeArrowheads="1"/>
          </p:cNvSpPr>
          <p:nvPr/>
        </p:nvSpPr>
        <p:spPr bwMode="auto">
          <a:xfrm>
            <a:off x="740569" y="5547806"/>
            <a:ext cx="647370"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pPr algn="ctr"/>
            <a:r>
              <a:rPr lang="tr-TR" altLang="zh-CN" sz="1200" i="1" dirty="0" smtClean="0">
                <a:solidFill>
                  <a:srgbClr val="000000"/>
                </a:solidFill>
                <a:latin typeface="Calibri" panose="020F0502020204030204" pitchFamily="34" charset="0"/>
                <a:cs typeface="Calibri" pitchFamily="34" charset="0"/>
              </a:rPr>
              <a:t>Değil</a:t>
            </a:r>
          </a:p>
        </p:txBody>
      </p:sp>
      <p:sp>
        <p:nvSpPr>
          <p:cNvPr id="7" name="AutoShape 5"/>
          <p:cNvSpPr>
            <a:spLocks noChangeArrowheads="1"/>
          </p:cNvSpPr>
          <p:nvPr/>
        </p:nvSpPr>
        <p:spPr bwMode="auto">
          <a:xfrm>
            <a:off x="1319541" y="5547806"/>
            <a:ext cx="7557759" cy="510778"/>
          </a:xfrm>
          <a:prstGeom prst="roundRect">
            <a:avLst>
              <a:gd name="adj" fmla="val 16667"/>
            </a:avLst>
          </a:prstGeom>
          <a:solidFill>
            <a:srgbClr val="FFC000">
              <a:alpha val="50000"/>
            </a:srgbClr>
          </a:solidFill>
          <a:ln w="9525">
            <a:solidFill>
              <a:schemeClr val="bg1">
                <a:lumMod val="50000"/>
              </a:schemeClr>
            </a:solidFill>
            <a:round/>
            <a:headEnd/>
            <a:tailEnd/>
          </a:ln>
          <a:effectLst/>
        </p:spPr>
        <p:txBody>
          <a:bodyPr wrap="square" anchor="ctr">
            <a:noAutofit/>
          </a:bodyPr>
          <a:lstStyle/>
          <a:p>
            <a:r>
              <a:rPr lang="tr-TR" altLang="zh-CN" sz="1200" i="1" dirty="0">
                <a:solidFill>
                  <a:srgbClr val="000000"/>
                </a:solidFill>
                <a:latin typeface="Calibri" panose="020F0502020204030204" pitchFamily="34" charset="0"/>
                <a:cs typeface="Calibri" pitchFamily="34" charset="0"/>
              </a:rPr>
              <a:t>İşyeri dış denetimden geçtiğinde</a:t>
            </a:r>
            <a:endParaRPr lang="tr-TR" altLang="zh-CN" sz="1200" i="1" dirty="0" smtClean="0">
              <a:solidFill>
                <a:srgbClr val="000000"/>
              </a:solidFill>
              <a:latin typeface="Calibri" panose="020F0502020204030204" pitchFamily="34" charset="0"/>
              <a:cs typeface="Calibri"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16050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545461"/>
            <a:ext cx="8935450" cy="1683637"/>
          </a:xfrm>
          <a:prstGeom prst="rect">
            <a:avLst/>
          </a:prstGeom>
          <a:noFill/>
          <a:ln w="9525" algn="ctr">
            <a:noFill/>
            <a:round/>
            <a:headEnd/>
            <a:tailEnd/>
          </a:ln>
        </p:spPr>
        <p:txBody>
          <a:bodyPr wrap="none" anchor="ctr"/>
          <a:lstStyle/>
          <a:p>
            <a:pPr marL="36000" algn="ctr"/>
            <a:r>
              <a:rPr lang="tr-TR" sz="44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İletişim ve Danışma</a:t>
            </a:r>
            <a:endParaRPr lang="tr-TR" sz="4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7</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2556370064"/>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İLETİŞİM VE DANIŞMA</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C00000"/>
                </a:solidFill>
                <a:latin typeface="Calibri" pitchFamily="34" charset="0"/>
                <a:cs typeface="Calibri" pitchFamily="34" charset="0"/>
              </a:rPr>
              <a:t>Sonuçlar</a:t>
            </a:r>
            <a:r>
              <a:rPr lang="tr-TR" sz="2000" b="1" i="1" dirty="0">
                <a:solidFill>
                  <a:srgbClr val="C00000"/>
                </a:solidFill>
                <a:latin typeface="Calibri" pitchFamily="34" charset="0"/>
                <a:cs typeface="Calibri" pitchFamily="34" charset="0"/>
              </a:rPr>
              <a:t>,</a:t>
            </a:r>
            <a:r>
              <a:rPr lang="tr-TR" sz="2000" b="1" i="1" dirty="0">
                <a:solidFill>
                  <a:srgbClr val="000000"/>
                </a:solidFill>
                <a:latin typeface="Calibri" pitchFamily="34" charset="0"/>
                <a:cs typeface="Calibri" pitchFamily="34" charset="0"/>
              </a:rPr>
              <a:t> </a:t>
            </a:r>
            <a:r>
              <a:rPr lang="tr-TR" sz="2000" b="1" i="1" dirty="0" smtClean="0">
                <a:solidFill>
                  <a:srgbClr val="000000"/>
                </a:solidFill>
                <a:latin typeface="Calibri" pitchFamily="34" charset="0"/>
                <a:cs typeface="Calibri" pitchFamily="34" charset="0"/>
              </a:rPr>
              <a:t>düzeltici veya önleyici </a:t>
            </a:r>
            <a:r>
              <a:rPr lang="tr-TR" sz="2000" b="1" i="1" dirty="0">
                <a:solidFill>
                  <a:srgbClr val="000000"/>
                </a:solidFill>
                <a:latin typeface="Calibri" pitchFamily="34" charset="0"/>
                <a:cs typeface="Calibri" pitchFamily="34" charset="0"/>
              </a:rPr>
              <a:t>faaliyetlerin tanımlanması, konu ile ilgili gelişmeler, </a:t>
            </a:r>
            <a:r>
              <a:rPr lang="tr-TR" sz="2000" b="1" i="1" dirty="0" smtClean="0">
                <a:solidFill>
                  <a:srgbClr val="000000"/>
                </a:solidFill>
                <a:latin typeface="Calibri" pitchFamily="34" charset="0"/>
                <a:cs typeface="Calibri" pitchFamily="34" charset="0"/>
              </a:rPr>
              <a:t>değişiklik yapılan </a:t>
            </a:r>
            <a:r>
              <a:rPr lang="tr-TR" sz="2000" b="1" i="1" dirty="0">
                <a:solidFill>
                  <a:srgbClr val="000000"/>
                </a:solidFill>
                <a:latin typeface="Calibri" pitchFamily="34" charset="0"/>
                <a:cs typeface="Calibri" pitchFamily="34" charset="0"/>
              </a:rPr>
              <a:t>veya yeni </a:t>
            </a:r>
            <a:r>
              <a:rPr lang="tr-TR" sz="2000" b="1" i="1" dirty="0" smtClean="0">
                <a:solidFill>
                  <a:srgbClr val="000000"/>
                </a:solidFill>
                <a:latin typeface="Calibri" pitchFamily="34" charset="0"/>
                <a:cs typeface="Calibri" pitchFamily="34" charset="0"/>
              </a:rPr>
              <a:t>İSG </a:t>
            </a:r>
            <a:r>
              <a:rPr lang="tr-TR" sz="2000" b="1" i="1" dirty="0">
                <a:solidFill>
                  <a:srgbClr val="000000"/>
                </a:solidFill>
                <a:latin typeface="Calibri" pitchFamily="34" charset="0"/>
                <a:cs typeface="Calibri" pitchFamily="34" charset="0"/>
              </a:rPr>
              <a:t>amaçlarının oluşturulması için girdi </a:t>
            </a:r>
            <a:r>
              <a:rPr lang="tr-TR" sz="2000" b="1" i="1" dirty="0" smtClean="0">
                <a:solidFill>
                  <a:srgbClr val="000000"/>
                </a:solidFill>
                <a:latin typeface="Calibri" pitchFamily="34" charset="0"/>
                <a:cs typeface="Calibri" pitchFamily="34" charset="0"/>
              </a:rPr>
              <a:t>sağlanması amacıyla </a:t>
            </a:r>
            <a:r>
              <a:rPr lang="tr-TR" sz="2000" b="1" i="1" dirty="0">
                <a:solidFill>
                  <a:srgbClr val="C00000"/>
                </a:solidFill>
                <a:latin typeface="Calibri" pitchFamily="34" charset="0"/>
                <a:cs typeface="Calibri" pitchFamily="34" charset="0"/>
              </a:rPr>
              <a:t>yönetime bilgi </a:t>
            </a:r>
            <a:r>
              <a:rPr lang="tr-TR" sz="2000" b="1" i="1" dirty="0" smtClean="0">
                <a:solidFill>
                  <a:srgbClr val="C00000"/>
                </a:solidFill>
                <a:latin typeface="Calibri" pitchFamily="34" charset="0"/>
                <a:cs typeface="Calibri" pitchFamily="34" charset="0"/>
              </a:rPr>
              <a:t>verilmelidir.</a:t>
            </a:r>
          </a:p>
          <a:p>
            <a:pPr algn="ctr">
              <a:spcAft>
                <a:spcPts val="0"/>
              </a:spcAft>
              <a:buClr>
                <a:srgbClr val="292929"/>
              </a:buClr>
              <a:defRPr/>
            </a:pPr>
            <a:endParaRPr lang="tr-TR" sz="2000" b="1" i="1" dirty="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Ayrıca </a:t>
            </a:r>
            <a:r>
              <a:rPr lang="tr-TR" sz="2000" b="1" i="1" dirty="0">
                <a:solidFill>
                  <a:srgbClr val="000000"/>
                </a:solidFill>
                <a:latin typeface="Calibri" pitchFamily="34" charset="0"/>
                <a:cs typeface="Calibri" pitchFamily="34" charset="0"/>
              </a:rPr>
              <a:t>bilgi toplama aşamasında alt işverenlerde </a:t>
            </a:r>
            <a:r>
              <a:rPr lang="tr-TR" sz="2000" b="1" i="1" dirty="0" smtClean="0">
                <a:solidFill>
                  <a:srgbClr val="000000"/>
                </a:solidFill>
                <a:latin typeface="Calibri" pitchFamily="34" charset="0"/>
                <a:cs typeface="Calibri" pitchFamily="34" charset="0"/>
              </a:rPr>
              <a:t>dahil olmak </a:t>
            </a:r>
            <a:r>
              <a:rPr lang="tr-TR" sz="2000" b="1" i="1" dirty="0">
                <a:solidFill>
                  <a:srgbClr val="000000"/>
                </a:solidFill>
                <a:latin typeface="Calibri" pitchFamily="34" charset="0"/>
                <a:cs typeface="Calibri" pitchFamily="34" charset="0"/>
              </a:rPr>
              <a:t>üzere tüm </a:t>
            </a:r>
            <a:r>
              <a:rPr lang="tr-TR" sz="2000" b="1" i="1" dirty="0" smtClean="0">
                <a:solidFill>
                  <a:srgbClr val="000000"/>
                </a:solidFill>
                <a:latin typeface="Calibri" pitchFamily="34" charset="0"/>
                <a:cs typeface="Calibri" pitchFamily="34" charset="0"/>
              </a:rPr>
              <a:t>gruplarla (taraflarla) </a:t>
            </a:r>
            <a:r>
              <a:rPr lang="tr-TR" sz="2000" b="1" i="1" dirty="0" smtClean="0">
                <a:solidFill>
                  <a:srgbClr val="C00000"/>
                </a:solidFill>
                <a:latin typeface="Calibri" pitchFamily="34" charset="0"/>
                <a:cs typeface="Calibri" pitchFamily="34" charset="0"/>
              </a:rPr>
              <a:t>iletişim </a:t>
            </a:r>
            <a:r>
              <a:rPr lang="tr-TR" sz="2000" b="1" i="1" dirty="0">
                <a:solidFill>
                  <a:srgbClr val="C00000"/>
                </a:solidFill>
                <a:latin typeface="Calibri" pitchFamily="34" charset="0"/>
                <a:cs typeface="Calibri" pitchFamily="34" charset="0"/>
              </a:rPr>
              <a:t>ve danışma </a:t>
            </a:r>
            <a:r>
              <a:rPr lang="tr-TR" sz="2000" b="1" i="1" dirty="0" smtClean="0">
                <a:solidFill>
                  <a:srgbClr val="000000"/>
                </a:solidFill>
                <a:latin typeface="Calibri" pitchFamily="34" charset="0"/>
                <a:cs typeface="Calibri" pitchFamily="34" charset="0"/>
              </a:rPr>
              <a:t>kurulmalıdır.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743424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4"/>
          <p:cNvSpPr>
            <a:spLocks noChangeArrowheads="1"/>
          </p:cNvSpPr>
          <p:nvPr/>
        </p:nvSpPr>
        <p:spPr bwMode="auto">
          <a:xfrm>
            <a:off x="85725" y="2497836"/>
            <a:ext cx="8935450" cy="1683637"/>
          </a:xfrm>
          <a:prstGeom prst="rect">
            <a:avLst/>
          </a:prstGeom>
          <a:noFill/>
          <a:ln w="9525" algn="ctr">
            <a:noFill/>
            <a:round/>
            <a:headEnd/>
            <a:tailEnd/>
          </a:ln>
        </p:spPr>
        <p:txBody>
          <a:bodyPr wrap="none" anchor="ctr"/>
          <a:lstStyle/>
          <a:p>
            <a:pPr marL="36000" algn="ctr"/>
            <a:r>
              <a:rPr lang="tr-TR" sz="4400" b="1" noProof="1">
                <a:solidFill>
                  <a:srgbClr val="575757"/>
                </a:solidFill>
                <a:effectLst>
                  <a:innerShdw blurRad="63500" dist="50800" dir="8100000">
                    <a:prstClr val="black">
                      <a:alpha val="50000"/>
                    </a:prstClr>
                  </a:innerShdw>
                </a:effectLst>
                <a:latin typeface="Calibri" pitchFamily="34" charset="0"/>
                <a:cs typeface="Calibri" pitchFamily="34" charset="0"/>
              </a:rPr>
              <a:t>Dokümantasyon</a:t>
            </a:r>
            <a:endParaRPr lang="tr-TR" sz="4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 name="Altıgen 1"/>
          <p:cNvSpPr/>
          <p:nvPr/>
        </p:nvSpPr>
        <p:spPr>
          <a:xfrm>
            <a:off x="3829050" y="1714500"/>
            <a:ext cx="1476375" cy="1219200"/>
          </a:xfrm>
          <a:prstGeom prst="hexagon">
            <a:avLst/>
          </a:prstGeom>
          <a:ln w="47625">
            <a:solidFill>
              <a:srgbClr val="575F57"/>
            </a:solidFill>
          </a:ln>
          <a:effectLst>
            <a:innerShdw blurRad="114300">
              <a:prstClr val="black"/>
            </a:innerShdw>
          </a:effectLst>
        </p:spPr>
        <p:style>
          <a:lnRef idx="0">
            <a:schemeClr val="dk1"/>
          </a:lnRef>
          <a:fillRef idx="3">
            <a:schemeClr val="dk1"/>
          </a:fillRef>
          <a:effectRef idx="3">
            <a:schemeClr val="dk1"/>
          </a:effectRef>
          <a:fontRef idx="minor">
            <a:schemeClr val="lt1"/>
          </a:fontRef>
        </p:style>
        <p:txBody>
          <a:bodyPr rtlCol="0" anchor="ctr"/>
          <a:lstStyle/>
          <a:p>
            <a:pPr algn="ctr"/>
            <a:r>
              <a:rPr lang="tr-TR" sz="7200" b="1" dirty="0" smtClean="0">
                <a:solidFill>
                  <a:srgbClr val="FFFFFF"/>
                </a:solidFill>
                <a:latin typeface="Cambria" pitchFamily="18" charset="0"/>
              </a:rPr>
              <a:t>8</a:t>
            </a:r>
            <a:endParaRPr lang="tr-TR" sz="7200" b="1" dirty="0">
              <a:solidFill>
                <a:srgbClr val="FFFFFF"/>
              </a:solidFill>
              <a:latin typeface="Cambria" pitchFamily="18"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14764516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629420050"/>
              </p:ext>
            </p:extLst>
          </p:nvPr>
        </p:nvGraphicFramePr>
        <p:xfrm>
          <a:off x="60345" y="859933"/>
          <a:ext cx="8933530" cy="5669210"/>
        </p:xfrm>
        <a:graphic>
          <a:graphicData uri="http://schemas.openxmlformats.org/drawingml/2006/table">
            <a:tbl>
              <a:tblPr firstRow="1" firstCol="1" bandRow="1"/>
              <a:tblGrid>
                <a:gridCol w="484822"/>
                <a:gridCol w="8448708"/>
              </a:tblGrid>
              <a:tr h="406892">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KANUN VE YÖNETMELİKLER</a:t>
                      </a:r>
                      <a:endParaRPr lang="tr-TR" sz="1800" b="1" i="1" dirty="0">
                        <a:solidFill>
                          <a:schemeClr val="bg1"/>
                        </a:solidFill>
                        <a:effectLst/>
                        <a:latin typeface="Calibri" panose="020F0502020204030204" pitchFamily="34" charset="0"/>
                        <a:ea typeface="Times New Roman"/>
                        <a:cs typeface="Times New Roman"/>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Elle Taşıma İşleri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 Ekipmanlarının Kullanımında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Sondajla Maden Çıkarılan İşletmelerde Sağlık Ve Güvenlik Şartları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Büyük Endüstriyel Kazaların Kontrolü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Gebe veya Emziren Kadınların Çalıştırılma Şartlarıyla Emzirme Odaları ve Çocuk Bakım Yurtlarına Dair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Radyasyon Güvenliği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19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Güvenlik ve Sağlık İşaretleri Yönetmeliği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20</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 İşyeri Bina ve Eklentilerinde Alınacak Sağlık Ve Güvenlik Önlemlerine İlişkin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Kişisel Koruyucu Donanımların İşyerlerinde Kullanılması Hakkında Yönetmelik</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Hekimlerinin Görev, Yetki, Sorumluluk ve Eğitimleri Hakkında Yönetmelik</a:t>
                      </a:r>
                      <a:endParaRPr lang="tr-TR" sz="1600" b="0" i="1" dirty="0">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4058">
                <a:tc>
                  <a:txBody>
                    <a:bodyPr/>
                    <a:lstStyle/>
                    <a:p>
                      <a:pPr algn="ctr">
                        <a:spcAft>
                          <a:spcPts val="0"/>
                        </a:spcAft>
                      </a:pPr>
                      <a:r>
                        <a:rPr lang="tr-TR" sz="1600" b="0" i="1" dirty="0" smtClean="0">
                          <a:effectLst/>
                          <a:latin typeface="Calibri" pitchFamily="34" charset="0"/>
                          <a:ea typeface="Times New Roman"/>
                          <a:cs typeface="Calibri" pitchFamily="34" charset="0"/>
                        </a:rPr>
                        <a:t>23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b="1" i="1" dirty="0" smtClean="0">
                          <a:effectLst/>
                          <a:latin typeface="Calibri" pitchFamily="34" charset="0"/>
                          <a:ea typeface="Times New Roman"/>
                          <a:cs typeface="Calibri" pitchFamily="34" charset="0"/>
                        </a:rPr>
                        <a:t>İş Sağlığı Hizmetlerine İlişkin 161 Numaralı ILO (Uluslararası Çalışma Örgütü) Sözleşmesi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34058">
                <a:tc>
                  <a:txBody>
                    <a:bodyPr/>
                    <a:lstStyle/>
                    <a:p>
                      <a:pPr algn="ctr">
                        <a:spcAft>
                          <a:spcPts val="0"/>
                        </a:spcAft>
                      </a:pPr>
                      <a:r>
                        <a:rPr lang="tr-TR" sz="1600" b="0" i="1" kern="1200" dirty="0" smtClean="0">
                          <a:solidFill>
                            <a:schemeClr val="tx1"/>
                          </a:solidFill>
                          <a:effectLst/>
                          <a:latin typeface="Calibri" pitchFamily="34" charset="0"/>
                          <a:ea typeface="Times New Roman"/>
                          <a:cs typeface="Calibri" pitchFamily="34" charset="0"/>
                        </a:rPr>
                        <a:t>24</a:t>
                      </a:r>
                      <a:endParaRPr lang="tr-TR" sz="1600" b="0" i="1" kern="1200" dirty="0">
                        <a:solidFill>
                          <a:schemeClr val="tx1"/>
                        </a:solidFill>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r>
                        <a:rPr lang="tr-TR" sz="1600" b="1" i="1" kern="1200" dirty="0" smtClean="0">
                          <a:solidFill>
                            <a:schemeClr val="tx1"/>
                          </a:solidFill>
                          <a:effectLst/>
                          <a:latin typeface="Calibri" pitchFamily="34" charset="0"/>
                          <a:ea typeface="Times New Roman"/>
                          <a:cs typeface="Calibri" pitchFamily="34" charset="0"/>
                        </a:rPr>
                        <a:t>Kalite Yönetim Sistemleri (9001, 14001, 18001)</a:t>
                      </a:r>
                      <a:endParaRPr lang="tr-TR" sz="1600" b="1" i="1" kern="1200" dirty="0">
                        <a:solidFill>
                          <a:schemeClr val="tx1"/>
                        </a:solidFill>
                        <a:effectLst/>
                        <a:latin typeface="Calibri" pitchFamily="34" charset="0"/>
                        <a:ea typeface="Times New Roman"/>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30840"/>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MEVZUATTA RİSK DEĞERLENDİRME</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Akış Çizelgesi: Belge 3"/>
          <p:cNvSpPr/>
          <p:nvPr/>
        </p:nvSpPr>
        <p:spPr>
          <a:xfrm>
            <a:off x="32056" y="6562725"/>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10</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949639760"/>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DOKÜMANTASYON</a:t>
            </a:r>
            <a:endParaRPr lang="fi-FI"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0"/>
              </a:spcAft>
              <a:buClr>
                <a:srgbClr val="292929"/>
              </a:buClr>
              <a:defRPr/>
            </a:pPr>
            <a:endParaRPr lang="tr-TR" sz="2000" i="1" dirty="0" smtClean="0">
              <a:solidFill>
                <a:srgbClr val="000000"/>
              </a:solidFill>
              <a:latin typeface="Calibri" pitchFamily="34" charset="0"/>
              <a:cs typeface="Calibri" pitchFamily="34" charset="0"/>
            </a:endParaRPr>
          </a:p>
          <a:p>
            <a:pPr algn="ctr">
              <a:spcAft>
                <a:spcPts val="0"/>
              </a:spcAft>
              <a:buClr>
                <a:srgbClr val="292929"/>
              </a:buClr>
              <a:defRPr/>
            </a:pPr>
            <a:r>
              <a:rPr lang="tr-TR" sz="2000" b="1" i="1" dirty="0" smtClean="0">
                <a:solidFill>
                  <a:srgbClr val="000000"/>
                </a:solidFill>
                <a:latin typeface="Calibri" pitchFamily="34" charset="0"/>
                <a:cs typeface="Calibri" pitchFamily="34" charset="0"/>
              </a:rPr>
              <a:t>Risk </a:t>
            </a:r>
            <a:r>
              <a:rPr lang="tr-TR" sz="2000" b="1" i="1" dirty="0">
                <a:solidFill>
                  <a:srgbClr val="000000"/>
                </a:solidFill>
                <a:latin typeface="Calibri" pitchFamily="34" charset="0"/>
                <a:cs typeface="Calibri" pitchFamily="34" charset="0"/>
              </a:rPr>
              <a:t>değerlendirmesi dokümanının </a:t>
            </a:r>
            <a:r>
              <a:rPr lang="tr-TR" sz="2000" b="1" i="1" dirty="0">
                <a:solidFill>
                  <a:srgbClr val="C00000"/>
                </a:solidFill>
                <a:latin typeface="Calibri" pitchFamily="34" charset="0"/>
                <a:cs typeface="Calibri" pitchFamily="34" charset="0"/>
              </a:rPr>
              <a:t>sayfaları numaralandırılarak;</a:t>
            </a:r>
            <a:r>
              <a:rPr lang="tr-TR" sz="2000" b="1" i="1" dirty="0">
                <a:solidFill>
                  <a:srgbClr val="000000"/>
                </a:solidFill>
                <a:latin typeface="Calibri" pitchFamily="34" charset="0"/>
                <a:cs typeface="Calibri" pitchFamily="34" charset="0"/>
              </a:rPr>
              <a:t> gerçekleştiren kişiler tarafından </a:t>
            </a:r>
            <a:r>
              <a:rPr lang="tr-TR" sz="2000" b="1" i="1" dirty="0">
                <a:solidFill>
                  <a:srgbClr val="C00000"/>
                </a:solidFill>
                <a:latin typeface="Calibri" pitchFamily="34" charset="0"/>
                <a:cs typeface="Calibri" pitchFamily="34" charset="0"/>
              </a:rPr>
              <a:t>her sayfası paraflanıp</a:t>
            </a:r>
            <a:r>
              <a:rPr lang="tr-TR" sz="2000" b="1" i="1" dirty="0">
                <a:solidFill>
                  <a:srgbClr val="000000"/>
                </a:solidFill>
                <a:latin typeface="Calibri" pitchFamily="34" charset="0"/>
                <a:cs typeface="Calibri" pitchFamily="34" charset="0"/>
              </a:rPr>
              <a:t>, </a:t>
            </a:r>
            <a:r>
              <a:rPr lang="tr-TR" sz="2000" b="1" i="1" dirty="0">
                <a:solidFill>
                  <a:srgbClr val="C00000"/>
                </a:solidFill>
                <a:latin typeface="Calibri" pitchFamily="34" charset="0"/>
                <a:cs typeface="Calibri" pitchFamily="34" charset="0"/>
              </a:rPr>
              <a:t>son sayfası imzalanır </a:t>
            </a:r>
            <a:r>
              <a:rPr lang="tr-TR" sz="2000" b="1" i="1" dirty="0">
                <a:solidFill>
                  <a:srgbClr val="000000"/>
                </a:solidFill>
                <a:latin typeface="Calibri" pitchFamily="34" charset="0"/>
                <a:cs typeface="Calibri" pitchFamily="34" charset="0"/>
              </a:rPr>
              <a:t>ve </a:t>
            </a:r>
            <a:r>
              <a:rPr lang="tr-TR" sz="2000" b="1" i="1" dirty="0">
                <a:solidFill>
                  <a:srgbClr val="6B9B1A"/>
                </a:solidFill>
                <a:latin typeface="Calibri" pitchFamily="34" charset="0"/>
                <a:cs typeface="Calibri" pitchFamily="34" charset="0"/>
              </a:rPr>
              <a:t>işyerinde </a:t>
            </a:r>
            <a:r>
              <a:rPr lang="tr-TR" sz="2000" b="1" i="1" dirty="0" smtClean="0">
                <a:solidFill>
                  <a:srgbClr val="6B9B1A"/>
                </a:solidFill>
                <a:latin typeface="Calibri" pitchFamily="34" charset="0"/>
                <a:cs typeface="Calibri" pitchFamily="34" charset="0"/>
              </a:rPr>
              <a:t>saklanır </a:t>
            </a:r>
            <a:r>
              <a:rPr lang="tr-TR" sz="2000" b="1" i="1" dirty="0">
                <a:solidFill>
                  <a:srgbClr val="000000"/>
                </a:solidFill>
                <a:latin typeface="Calibri" pitchFamily="34" charset="0"/>
                <a:cs typeface="Calibri" pitchFamily="34" charset="0"/>
              </a:rPr>
              <a:t>ve r</a:t>
            </a:r>
            <a:r>
              <a:rPr lang="tr-TR" sz="2000" b="1" i="1" dirty="0" smtClean="0">
                <a:solidFill>
                  <a:srgbClr val="000000"/>
                </a:solidFill>
                <a:latin typeface="Calibri" pitchFamily="34" charset="0"/>
                <a:cs typeface="Calibri" pitchFamily="34" charset="0"/>
              </a:rPr>
              <a:t>isk </a:t>
            </a:r>
            <a:r>
              <a:rPr lang="tr-TR" sz="2000" b="1" i="1" dirty="0">
                <a:solidFill>
                  <a:srgbClr val="000000"/>
                </a:solidFill>
                <a:latin typeface="Calibri" pitchFamily="34" charset="0"/>
                <a:cs typeface="Calibri" pitchFamily="34" charset="0"/>
              </a:rPr>
              <a:t>değerlendirmesi dokümanı </a:t>
            </a:r>
            <a:r>
              <a:rPr lang="tr-TR" sz="2000" b="1" i="1" dirty="0">
                <a:solidFill>
                  <a:srgbClr val="C00000"/>
                </a:solidFill>
                <a:latin typeface="Calibri" pitchFamily="34" charset="0"/>
                <a:cs typeface="Calibri" pitchFamily="34" charset="0"/>
              </a:rPr>
              <a:t>elektronik ve benzeri ortamlarda hazırlanıp arşivlenebilir</a:t>
            </a:r>
            <a:r>
              <a:rPr lang="tr-TR" sz="2000" b="1" i="1" dirty="0" smtClean="0">
                <a:solidFill>
                  <a:srgbClr val="C00000"/>
                </a:solidFill>
                <a:latin typeface="Calibri" pitchFamily="34" charset="0"/>
                <a:cs typeface="Calibri" pitchFamily="34" charset="0"/>
              </a:rPr>
              <a:t>. </a:t>
            </a:r>
            <a:endParaRPr lang="tr-TR" sz="2000" b="1" i="1" dirty="0">
              <a:solidFill>
                <a:srgbClr val="C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p>
        </p:txBody>
      </p:sp>
      <p:sp>
        <p:nvSpPr>
          <p:cNvPr id="17"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8" name="Akış Çizelgesi: Belge 17"/>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631471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115068022"/>
              </p:ext>
            </p:extLst>
          </p:nvPr>
        </p:nvGraphicFramePr>
        <p:xfrm>
          <a:off x="60345" y="987881"/>
          <a:ext cx="8933530" cy="5365295"/>
        </p:xfrm>
        <a:graphic>
          <a:graphicData uri="http://schemas.openxmlformats.org/drawingml/2006/table">
            <a:tbl>
              <a:tblPr firstRow="1" firstCol="1" bandRow="1"/>
              <a:tblGrid>
                <a:gridCol w="484822"/>
                <a:gridCol w="8448708"/>
              </a:tblGrid>
              <a:tr h="482327">
                <a:tc>
                  <a:txBody>
                    <a:bodyPr/>
                    <a:lstStyle/>
                    <a:p>
                      <a:pPr algn="ctr">
                        <a:spcAft>
                          <a:spcPts val="0"/>
                        </a:spcAft>
                      </a:pPr>
                      <a:r>
                        <a:rPr lang="tr-TR" sz="2000" b="1" i="1" dirty="0" smtClean="0">
                          <a:solidFill>
                            <a:schemeClr val="bg1"/>
                          </a:solidFill>
                          <a:effectLst/>
                          <a:latin typeface="Calibri" panose="020F0502020204030204" pitchFamily="34" charset="0"/>
                          <a:ea typeface="Times New Roman"/>
                          <a:cs typeface="Times New Roman"/>
                        </a:rPr>
                        <a:t>SN</a:t>
                      </a:r>
                      <a:endParaRPr lang="tr-TR" sz="20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defTabSz="801688" eaLnBrk="0" hangingPunct="0">
                        <a:defRPr/>
                      </a:pPr>
                      <a:r>
                        <a:rPr lang="tr-TR" sz="2000" b="1" i="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DOKÜMANTASYON İÇERİĞİ</a:t>
                      </a:r>
                      <a:endParaRPr lang="fi-FI" sz="2000" b="1" i="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496838">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İşyerinin unvanı, adresi ve işverenin adı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26330">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Gerçekleştiren kişilerin isim ve unvanları ile bunlardan iş güvenliği uzmanı ve işyeri hekimi olanların Bakanlıkça verilmiş belge bilgileri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6838">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Gerçekleştirildiği tarih ve geçerlilik tarihi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26330">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Risk değerlendirmesi işyerindeki farklı bölümler için ayrı ayrı yapılmışsa her birinin adı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19788">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Belirlenen tehlike kaynakları ile tehlikeler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6838">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Tespit edilen riskler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6838">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1" i="1" dirty="0" smtClean="0">
                          <a:effectLst/>
                          <a:latin typeface="Calibri" pitchFamily="34" charset="0"/>
                          <a:ea typeface="Times New Roman"/>
                          <a:cs typeface="Calibri" pitchFamily="34" charset="0"/>
                        </a:rPr>
                        <a:t>Risk analizinde kullanılan yöntem veya yöntemler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96838">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Tespit edilen risklerin önem ve öncelik sırasını da içeren analiz sonuçları</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26330">
                <a:tc>
                  <a:txBody>
                    <a:bodyPr/>
                    <a:lstStyle/>
                    <a:p>
                      <a:pPr algn="ctr">
                        <a:spcAft>
                          <a:spcPts val="0"/>
                        </a:spcAft>
                      </a:pPr>
                      <a:r>
                        <a:rPr lang="tr-TR" sz="1600" b="0" i="1" dirty="0" smtClean="0">
                          <a:effectLst/>
                          <a:latin typeface="Calibri" pitchFamily="34" charset="0"/>
                          <a:ea typeface="Times New Roman"/>
                          <a:cs typeface="Calibri" pitchFamily="34" charset="0"/>
                        </a:rPr>
                        <a:t>9</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Düzeltici ve önleyici kontrol tedbirleri, gerçekleştirilme tarihleri ve sonrasında tespit edilen risk seviyesi</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5" name="Akış Çizelgesi: Belge 4"/>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2</a:t>
            </a:r>
            <a:endParaRPr lang="tr-TR" sz="2000" b="1" dirty="0">
              <a:latin typeface="Calibri" pitchFamily="34" charset="0"/>
            </a:endParaRPr>
          </a:p>
        </p:txBody>
      </p:sp>
    </p:spTree>
    <p:extLst>
      <p:ext uri="{BB962C8B-B14F-4D97-AF65-F5344CB8AC3E}">
        <p14:creationId xmlns:p14="http://schemas.microsoft.com/office/powerpoint/2010/main" val="2613655199"/>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3705131703"/>
              </p:ext>
            </p:extLst>
          </p:nvPr>
        </p:nvGraphicFramePr>
        <p:xfrm>
          <a:off x="4802" y="2647949"/>
          <a:ext cx="9139626" cy="12287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Analiz Metodunu Belirlemek Risk Ekibi Oluşturmak</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0" name="Oval 9"/>
          <p:cNvSpPr>
            <a:spLocks noChangeArrowheads="1"/>
          </p:cNvSpPr>
          <p:nvPr/>
        </p:nvSpPr>
        <p:spPr bwMode="auto">
          <a:xfrm>
            <a:off x="577271" y="1427616"/>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5</a:t>
            </a:r>
            <a:endParaRPr lang="tr-TR" sz="6600" b="1" dirty="0">
              <a:solidFill>
                <a:srgbClr val="FFFFFF"/>
              </a:solidFill>
              <a:latin typeface="Arial"/>
              <a:cs typeface="Arial" pitchFamily="34" charset="0"/>
            </a:endParaRPr>
          </a:p>
        </p:txBody>
      </p:sp>
    </p:spTree>
    <p:extLst>
      <p:ext uri="{BB962C8B-B14F-4D97-AF65-F5344CB8AC3E}">
        <p14:creationId xmlns:p14="http://schemas.microsoft.com/office/powerpoint/2010/main" val="3874558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1409700" y="3228974"/>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RD’nin </a:t>
            </a: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Faydaları</a:t>
            </a:r>
            <a:endPar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a:spLocks noChangeAspect="1"/>
          </p:cNvSpPr>
          <p:nvPr/>
        </p:nvSpPr>
        <p:spPr bwMode="auto">
          <a:xfrm>
            <a:off x="284190" y="3089938"/>
            <a:ext cx="1080000" cy="1080000"/>
          </a:xfrm>
          <a:prstGeom prst="ellipse">
            <a:avLst/>
          </a:prstGeom>
          <a:noFill/>
          <a:ln w="31750">
            <a:solidFill>
              <a:srgbClr val="4D4D4D"/>
            </a:solidFill>
            <a:prstDash val="sysDot"/>
            <a:round/>
            <a:headEnd/>
            <a:tailEnd/>
          </a:ln>
        </p:spPr>
        <p:txBody>
          <a:bodyPr rtlCol="0" anchor="ctr"/>
          <a:lstStyle/>
          <a:p>
            <a:pPr algn="ctr"/>
            <a:r>
              <a:rPr lang="tr-TR" sz="5400" b="1" dirty="0" smtClean="0">
                <a:solidFill>
                  <a:srgbClr val="000000"/>
                </a:solidFill>
                <a:latin typeface="Cambria" pitchFamily="18" charset="0"/>
              </a:rPr>
              <a:t>1</a:t>
            </a:r>
            <a:endParaRPr lang="tr-TR" sz="5400" b="1" dirty="0">
              <a:solidFill>
                <a:srgbClr val="000000"/>
              </a:solidFill>
              <a:latin typeface="Cambria" pitchFamily="18"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19484884"/>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520128693"/>
              </p:ext>
            </p:extLst>
          </p:nvPr>
        </p:nvGraphicFramePr>
        <p:xfrm>
          <a:off x="60345" y="987883"/>
          <a:ext cx="8933530" cy="5403391"/>
        </p:xfrm>
        <a:graphic>
          <a:graphicData uri="http://schemas.openxmlformats.org/drawingml/2006/table">
            <a:tbl>
              <a:tblPr firstRow="1" firstCol="1" bandRow="1"/>
              <a:tblGrid>
                <a:gridCol w="484822"/>
                <a:gridCol w="8448708"/>
              </a:tblGrid>
              <a:tr h="354967">
                <a:tc>
                  <a:txBody>
                    <a:bodyPr/>
                    <a:lstStyle/>
                    <a:p>
                      <a:pPr algn="ctr">
                        <a:spcAft>
                          <a:spcPts val="0"/>
                        </a:spcAft>
                      </a:pPr>
                      <a:r>
                        <a:rPr lang="tr-TR" sz="1800" b="1" i="1" dirty="0" smtClean="0">
                          <a:solidFill>
                            <a:schemeClr val="bg1"/>
                          </a:solidFill>
                          <a:effectLst/>
                          <a:latin typeface="Calibri" panose="020F0502020204030204" pitchFamily="34" charset="0"/>
                          <a:ea typeface="Times New Roman"/>
                          <a:cs typeface="Times New Roman"/>
                        </a:rPr>
                        <a:t>SN</a:t>
                      </a:r>
                      <a:endParaRPr lang="tr-TR" sz="1800" b="1" i="1" dirty="0">
                        <a:solidFill>
                          <a:schemeClr val="bg1"/>
                        </a:solidFill>
                        <a:effectLst/>
                        <a:latin typeface="Calibri" panose="020F0502020204030204" pitchFamily="34" charset="0"/>
                        <a:ea typeface="Times New Roman"/>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c>
                  <a:txBody>
                    <a:bodyPr/>
                    <a:lstStyle/>
                    <a:p>
                      <a:pPr algn="ctr" defTabSz="801688" eaLnBrk="0" hangingPunct="0">
                        <a:defRPr/>
                      </a:pPr>
                      <a:r>
                        <a:rPr lang="tr-TR" sz="1800" b="1" i="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DEĞERLENDİRMESİNİN GENEL FAYDALARI / NEDEN RD?</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solidFill>
                      <a:schemeClr val="bg2">
                        <a:lumMod val="75000"/>
                      </a:schemeClr>
                    </a:solidFill>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1</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cs typeface="Calibri" pitchFamily="34" charset="0"/>
                        </a:rPr>
                        <a:t>İşyerinin yazılı prosedür ve politikalarının oluşmasını ya da olgunlaşmasını sağlar.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2</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çalışanlarının İSG konularında bilgi sahibi olmalarını ve İSG</a:t>
                      </a:r>
                      <a:r>
                        <a:rPr lang="tr-TR" sz="1600" b="0" i="1" baseline="0" dirty="0" smtClean="0">
                          <a:effectLst/>
                          <a:latin typeface="Calibri" pitchFamily="34" charset="0"/>
                          <a:ea typeface="Times New Roman"/>
                          <a:cs typeface="Calibri" pitchFamily="34" charset="0"/>
                        </a:rPr>
                        <a:t> çalışmalarına </a:t>
                      </a:r>
                      <a:r>
                        <a:rPr lang="tr-TR" sz="1600" b="0" i="1" dirty="0" smtClean="0">
                          <a:effectLst/>
                          <a:latin typeface="Calibri" pitchFamily="34" charset="0"/>
                          <a:ea typeface="Times New Roman"/>
                          <a:cs typeface="Calibri" pitchFamily="34" charset="0"/>
                        </a:rPr>
                        <a:t>katılımlarını sağlar.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3</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 yönetiminin İSG konularında bilgi sahibi olmalarını ve bu konularda daha</a:t>
                      </a:r>
                      <a:r>
                        <a:rPr lang="tr-TR" sz="1600" b="0" i="1" baseline="0" dirty="0" smtClean="0">
                          <a:effectLst/>
                          <a:latin typeface="Calibri" pitchFamily="34" charset="0"/>
                          <a:ea typeface="Times New Roman"/>
                          <a:cs typeface="Calibri" pitchFamily="34" charset="0"/>
                        </a:rPr>
                        <a:t> doğru ve rahat </a:t>
                      </a:r>
                      <a:r>
                        <a:rPr lang="tr-TR" sz="1600" b="0" i="1" dirty="0" smtClean="0">
                          <a:effectLst/>
                          <a:latin typeface="Calibri" pitchFamily="34" charset="0"/>
                          <a:ea typeface="Times New Roman"/>
                          <a:cs typeface="Calibri" pitchFamily="34" charset="0"/>
                        </a:rPr>
                        <a:t>karar vermelerini sağlar.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4</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Risk analizi prosesinden alınan ilk sonuçlar ile organizasyon yada işletmedeki olası tehlikeler ve alınacak tedbirler belirlenir.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5</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İşyerindeki risklerin büyüklüğünün hesaplamasına ve riskin </a:t>
                      </a:r>
                      <a:r>
                        <a:rPr lang="tr-TR" sz="1600" b="0" i="1" dirty="0" err="1" smtClean="0">
                          <a:effectLst/>
                          <a:latin typeface="Calibri" pitchFamily="34" charset="0"/>
                          <a:ea typeface="Times New Roman"/>
                          <a:cs typeface="Calibri" pitchFamily="34" charset="0"/>
                        </a:rPr>
                        <a:t>tolere</a:t>
                      </a:r>
                      <a:r>
                        <a:rPr lang="tr-TR" sz="1600" b="0" i="1" dirty="0" smtClean="0">
                          <a:effectLst/>
                          <a:latin typeface="Calibri" pitchFamily="34" charset="0"/>
                          <a:ea typeface="Times New Roman"/>
                          <a:cs typeface="Calibri" pitchFamily="34" charset="0"/>
                        </a:rPr>
                        <a:t> edilebilir olup olmadığına belirler.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6</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yanlış güvenlik tedbirleri</a:t>
                      </a:r>
                      <a:r>
                        <a:rPr lang="tr-TR" sz="1600" b="0" i="1" baseline="0" dirty="0" smtClean="0">
                          <a:effectLst/>
                          <a:latin typeface="Calibri" pitchFamily="34" charset="0"/>
                          <a:ea typeface="Times New Roman"/>
                          <a:cs typeface="Calibri" pitchFamily="34" charset="0"/>
                        </a:rPr>
                        <a:t> ve </a:t>
                      </a:r>
                      <a:r>
                        <a:rPr lang="tr-TR" sz="1600" b="0" i="1" dirty="0" smtClean="0">
                          <a:effectLst/>
                          <a:latin typeface="Calibri" pitchFamily="34" charset="0"/>
                          <a:ea typeface="Times New Roman"/>
                          <a:cs typeface="Calibri" pitchFamily="34" charset="0"/>
                        </a:rPr>
                        <a:t>insanlarda yanlış güvenlik bilinci oluşmuş olabilir. Tüm bu tedbirlerin ve güvenlik bilincinin gözden geçirilmesini sağlar. </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7</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 yasal yükümlülükler ve İSG politikası çerçevesinde KERD indirilmiş riskle çalışılmasını sağlar.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631053">
                <a:tc>
                  <a:txBody>
                    <a:bodyPr/>
                    <a:lstStyle/>
                    <a:p>
                      <a:pPr algn="ctr">
                        <a:spcAft>
                          <a:spcPts val="0"/>
                        </a:spcAft>
                      </a:pPr>
                      <a:r>
                        <a:rPr lang="tr-TR" sz="1600" b="0" i="1" dirty="0" smtClean="0">
                          <a:effectLst/>
                          <a:latin typeface="Calibri" pitchFamily="34" charset="0"/>
                          <a:ea typeface="Times New Roman"/>
                          <a:cs typeface="Calibri" pitchFamily="34" charset="0"/>
                        </a:rPr>
                        <a:t>8</a:t>
                      </a:r>
                      <a:endParaRPr lang="tr-TR" sz="1600" b="0" i="1" dirty="0">
                        <a:effectLst/>
                        <a:latin typeface="Calibri" pitchFamily="34" charset="0"/>
                        <a:ea typeface="Times New Roman"/>
                        <a:cs typeface="Calibri" pitchFamily="34"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lgn="l">
                        <a:spcAft>
                          <a:spcPts val="0"/>
                        </a:spcAft>
                      </a:pPr>
                      <a:r>
                        <a:rPr lang="tr-TR" sz="1600" b="0" i="1" dirty="0" smtClean="0">
                          <a:effectLst/>
                          <a:latin typeface="Calibri" pitchFamily="34" charset="0"/>
                          <a:ea typeface="Times New Roman"/>
                          <a:cs typeface="Calibri" pitchFamily="34" charset="0"/>
                        </a:rPr>
                        <a:t>İşyerindeki gerekli düzeltici ve önleyici faaliyetlerin gerçekleştirilmesini sağlayacak verilerin kaydedilmesini, sonuçların izlenmesini ve ölçülmesini sağlar.</a:t>
                      </a:r>
                    </a:p>
                  </a:txBody>
                  <a:tcPr marL="36000" marR="36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1" name="Rectangle 31"/>
          <p:cNvSpPr txBox="1">
            <a:spLocks noChangeArrowheads="1"/>
          </p:cNvSpPr>
          <p:nvPr/>
        </p:nvSpPr>
        <p:spPr bwMode="gray">
          <a:xfrm>
            <a:off x="231797" y="34448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dirty="0">
                <a:solidFill>
                  <a:srgbClr val="575757"/>
                </a:solidFill>
                <a:effectLst>
                  <a:innerShdw blurRad="63500" dist="50800" dir="8100000">
                    <a:prstClr val="black">
                      <a:alpha val="50000"/>
                    </a:prstClr>
                  </a:innerShdw>
                </a:effectLst>
                <a:latin typeface="Calibri" pitchFamily="34" charset="0"/>
                <a:cs typeface="Calibri" pitchFamily="34" charset="0"/>
              </a:rPr>
              <a:t>RİSK YÖNETİM PROSESİ (SÜRECİ)</a:t>
            </a:r>
            <a:endPar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4" name="Akış Çizelgesi: Belge 3"/>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1</a:t>
            </a:r>
            <a:endParaRPr lang="tr-TR" sz="2000" b="1" dirty="0">
              <a:latin typeface="Calibri" pitchFamily="34" charset="0"/>
            </a:endParaRPr>
          </a:p>
        </p:txBody>
      </p:sp>
      <p:sp>
        <p:nvSpPr>
          <p:cNvPr id="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4270907699"/>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2"/>
          <p:cNvSpPr>
            <a:spLocks noChangeArrowheads="1"/>
          </p:cNvSpPr>
          <p:nvPr/>
        </p:nvSpPr>
        <p:spPr bwMode="gray">
          <a:xfrm>
            <a:off x="300038" y="41116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p>
            <a:endParaRPr lang="en-GB" sz="2000" b="1">
              <a:solidFill>
                <a:srgbClr val="000000"/>
              </a:solidFill>
            </a:endParaRPr>
          </a:p>
        </p:txBody>
      </p:sp>
      <p:sp>
        <p:nvSpPr>
          <p:cNvPr id="167940" name="Rectangle 55"/>
          <p:cNvSpPr>
            <a:spLocks noChangeArrowheads="1"/>
          </p:cNvSpPr>
          <p:nvPr/>
        </p:nvSpPr>
        <p:spPr bwMode="gray">
          <a:xfrm>
            <a:off x="4614863" y="1219200"/>
            <a:ext cx="4444411"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72000" tIns="0" rIns="0" bIns="0" anchor="ctr"/>
          <a:lstStyle/>
          <a:p>
            <a:pPr algn="ctr" defTabSz="801688" eaLnBrk="0" hangingPunct="0"/>
            <a:r>
              <a:rPr lang="tr-TR" sz="2400" b="1" i="1" dirty="0">
                <a:solidFill>
                  <a:srgbClr val="FFFFFF"/>
                </a:solidFill>
                <a:latin typeface="Calibri" pitchFamily="34" charset="0"/>
              </a:rPr>
              <a:t>Çalışanlar </a:t>
            </a:r>
            <a:r>
              <a:rPr lang="tr-TR" sz="2400" b="1" i="1" dirty="0" smtClean="0">
                <a:solidFill>
                  <a:srgbClr val="FFFFFF"/>
                </a:solidFill>
                <a:latin typeface="Calibri" pitchFamily="34" charset="0"/>
              </a:rPr>
              <a:t>Açısından</a:t>
            </a:r>
            <a:endParaRPr lang="tr-TR" sz="2400" b="1" i="1" dirty="0">
              <a:solidFill>
                <a:srgbClr val="FFFFFF"/>
              </a:solidFill>
              <a:latin typeface="Calibri" pitchFamily="34" charset="0"/>
            </a:endParaRPr>
          </a:p>
        </p:txBody>
      </p:sp>
      <p:sp>
        <p:nvSpPr>
          <p:cNvPr id="167941" name="Rectangle 5"/>
          <p:cNvSpPr>
            <a:spLocks noChangeArrowheads="1"/>
          </p:cNvSpPr>
          <p:nvPr/>
        </p:nvSpPr>
        <p:spPr bwMode="gray">
          <a:xfrm>
            <a:off x="4614863" y="1725613"/>
            <a:ext cx="4444411" cy="19986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Katılım hakkı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Haberdar olma imkanı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Sorumlulukların belirlenmesi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Kayıtlara ulaşabilme imkanı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Bütün çalışanları kapsaması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Kuralların önceden belirlenmesi</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Proaktif yaklaşım ve sürekli gelişim</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Acil durum hazırlığı</a:t>
            </a:r>
          </a:p>
        </p:txBody>
      </p:sp>
      <p:sp>
        <p:nvSpPr>
          <p:cNvPr id="167942" name="Rectangle 55"/>
          <p:cNvSpPr>
            <a:spLocks noChangeArrowheads="1"/>
          </p:cNvSpPr>
          <p:nvPr/>
        </p:nvSpPr>
        <p:spPr bwMode="gray">
          <a:xfrm>
            <a:off x="52388" y="1219200"/>
            <a:ext cx="4444411"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smtClean="0">
                <a:solidFill>
                  <a:srgbClr val="FFFFFF"/>
                </a:solidFill>
                <a:latin typeface="Calibri" pitchFamily="34" charset="0"/>
              </a:rPr>
              <a:t>Devlet Açısından</a:t>
            </a:r>
            <a:endParaRPr lang="tr-TR" sz="2400" b="1" i="1" dirty="0">
              <a:solidFill>
                <a:srgbClr val="FFFFFF"/>
              </a:solidFill>
              <a:latin typeface="Calibri" pitchFamily="34" charset="0"/>
            </a:endParaRPr>
          </a:p>
        </p:txBody>
      </p:sp>
      <p:sp>
        <p:nvSpPr>
          <p:cNvPr id="167943" name="Rectangle 5"/>
          <p:cNvSpPr>
            <a:spLocks noChangeArrowheads="1"/>
          </p:cNvSpPr>
          <p:nvPr/>
        </p:nvSpPr>
        <p:spPr bwMode="gray">
          <a:xfrm>
            <a:off x="52388" y="1725613"/>
            <a:ext cx="4444411" cy="1998662"/>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Tarafların katılımı ile devlet yükünün azalması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Denetim kolaylığı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Sürekli gelişme</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Uluslararası SG yönetim sistemine hazırlık</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Düzenli veri akışının sağlanması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Çalışma barışına katkı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Kayıpların azalması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Risk kültüründe gelişme</a:t>
            </a:r>
          </a:p>
        </p:txBody>
      </p:sp>
      <p:sp>
        <p:nvSpPr>
          <p:cNvPr id="10"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lIns="0" rIns="0" anchor="ct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a:lstStyle>
          <a:p>
            <a:pPr>
              <a:defRPr/>
            </a:pPr>
            <a:r>
              <a:rPr lang="tr-TR" sz="3200"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noProof="1" smtClean="0">
                <a:solidFill>
                  <a:srgbClr val="575757"/>
                </a:solidFill>
                <a:effectLst>
                  <a:innerShdw blurRad="63500" dist="50800" dir="8100000">
                    <a:prstClr val="black">
                      <a:alpha val="50000"/>
                    </a:prstClr>
                  </a:innerShdw>
                </a:effectLst>
                <a:latin typeface="Calibri" pitchFamily="34" charset="0"/>
                <a:cs typeface="Calibri" pitchFamily="34" charset="0"/>
              </a:rPr>
              <a:t>DEĞERLENDİRMESİNİN FAYDALARI</a:t>
            </a:r>
          </a:p>
        </p:txBody>
      </p:sp>
      <p:sp>
        <p:nvSpPr>
          <p:cNvPr id="9" name="Rectangle 3"/>
          <p:cNvSpPr txBox="1">
            <a:spLocks noChangeArrowheads="1"/>
          </p:cNvSpPr>
          <p:nvPr/>
        </p:nvSpPr>
        <p:spPr bwMode="auto">
          <a:xfrm>
            <a:off x="8439149" y="6405496"/>
            <a:ext cx="658225" cy="515204"/>
          </a:xfrm>
          <a:prstGeom prst="rect">
            <a:avLst/>
          </a:prstGeom>
          <a:noFill/>
          <a:ln w="9525">
            <a:noFill/>
            <a:miter lim="800000"/>
            <a:headEnd/>
            <a:tailEnd/>
          </a:ln>
        </p:spPr>
        <p:txBody>
          <a:bodyPr lIns="0" tIns="0" rIns="0" bIns="0"/>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ZİN</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DE</a:t>
            </a:r>
            <a:endParaRPr lang="en-GB" b="1" kern="0" dirty="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1" name="Oval 16"/>
          <p:cNvSpPr>
            <a:spLocks noChangeAspect="1" noChangeArrowheads="1"/>
          </p:cNvSpPr>
          <p:nvPr/>
        </p:nvSpPr>
        <p:spPr bwMode="auto">
          <a:xfrm>
            <a:off x="80963" y="1248568"/>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1</a:t>
            </a:r>
            <a:endParaRPr lang="tr-TR" sz="2800" b="1" dirty="0">
              <a:solidFill>
                <a:srgbClr val="FFFFFF"/>
              </a:solidFill>
              <a:latin typeface="Cambria" pitchFamily="18" charset="0"/>
            </a:endParaRPr>
          </a:p>
        </p:txBody>
      </p:sp>
      <p:sp>
        <p:nvSpPr>
          <p:cNvPr id="12" name="Oval 16"/>
          <p:cNvSpPr>
            <a:spLocks noChangeAspect="1" noChangeArrowheads="1"/>
          </p:cNvSpPr>
          <p:nvPr/>
        </p:nvSpPr>
        <p:spPr bwMode="auto">
          <a:xfrm>
            <a:off x="4642051" y="1256406"/>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2</a:t>
            </a:r>
            <a:endParaRPr lang="tr-TR" sz="2800" b="1" dirty="0">
              <a:solidFill>
                <a:srgbClr val="FFFFFF"/>
              </a:solidFill>
              <a:latin typeface="Cambria" pitchFamily="18" charset="0"/>
            </a:endParaRPr>
          </a:p>
        </p:txBody>
      </p:sp>
      <p:sp>
        <p:nvSpPr>
          <p:cNvPr id="15" name="Rectangle 55"/>
          <p:cNvSpPr>
            <a:spLocks noChangeArrowheads="1"/>
          </p:cNvSpPr>
          <p:nvPr/>
        </p:nvSpPr>
        <p:spPr bwMode="gray">
          <a:xfrm>
            <a:off x="2085975" y="3879255"/>
            <a:ext cx="5000625" cy="506413"/>
          </a:xfrm>
          <a:prstGeom prst="rect">
            <a:avLst/>
          </a:prstGeom>
          <a:gradFill rotWithShape="1">
            <a:gsLst>
              <a:gs pos="0">
                <a:srgbClr val="C6C7C8"/>
              </a:gs>
              <a:gs pos="100000">
                <a:srgbClr val="5C5C5D"/>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0" rIns="0" bIns="0" anchor="ctr"/>
          <a:lstStyle/>
          <a:p>
            <a:pPr algn="ctr" defTabSz="801688" eaLnBrk="0" hangingPunct="0"/>
            <a:r>
              <a:rPr lang="tr-TR" sz="2400" b="1" i="1" dirty="0">
                <a:solidFill>
                  <a:srgbClr val="FFFFFF"/>
                </a:solidFill>
                <a:latin typeface="Calibri" pitchFamily="34" charset="0"/>
              </a:rPr>
              <a:t>İşveren </a:t>
            </a:r>
            <a:r>
              <a:rPr lang="tr-TR" sz="2400" b="1" i="1" dirty="0" smtClean="0">
                <a:solidFill>
                  <a:srgbClr val="FFFFFF"/>
                </a:solidFill>
                <a:latin typeface="Calibri" pitchFamily="34" charset="0"/>
              </a:rPr>
              <a:t>Açısından</a:t>
            </a:r>
          </a:p>
        </p:txBody>
      </p:sp>
      <p:sp>
        <p:nvSpPr>
          <p:cNvPr id="16" name="Rectangle 5"/>
          <p:cNvSpPr>
            <a:spLocks noChangeArrowheads="1"/>
          </p:cNvSpPr>
          <p:nvPr/>
        </p:nvSpPr>
        <p:spPr bwMode="gray">
          <a:xfrm>
            <a:off x="2085975" y="4385668"/>
            <a:ext cx="5000625" cy="2277430"/>
          </a:xfrm>
          <a:prstGeom prst="rect">
            <a:avLst/>
          </a:prstGeom>
          <a:gradFill rotWithShape="1">
            <a:gsLst>
              <a:gs pos="0">
                <a:srgbClr val="FFFFFF"/>
              </a:gs>
              <a:gs pos="100000">
                <a:srgbClr val="EAEAEA"/>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Tehlike ve risklerini önceden görebilme</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Uluslararası saygınlık, geçerlilik ve olumlu imaj</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Proaktif yaklaşımla acil durumlar için her an hazırlık</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Alınan önlemlerle kayıpların azaltılması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Sorumlulukların-görevlerin belirlenmesi ve paylaşımı</a:t>
            </a:r>
          </a:p>
          <a:p>
            <a:pPr marL="180000" indent="-180000">
              <a:lnSpc>
                <a:spcPct val="90000"/>
              </a:lnSpc>
              <a:buClr>
                <a:srgbClr val="292929"/>
              </a:buClr>
              <a:buFont typeface="Wingdings" panose="05000000000000000000" pitchFamily="2" charset="2"/>
              <a:buChar char="§"/>
            </a:pPr>
            <a:r>
              <a:rPr lang="tr-TR" sz="1600" i="1" dirty="0">
                <a:solidFill>
                  <a:srgbClr val="000000"/>
                </a:solidFill>
                <a:latin typeface="Calibri" pitchFamily="34" charset="0"/>
              </a:rPr>
              <a:t>Güvenli teknoloji seçimi ile güvenli çalışma ortamı</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Çalışanların ve toplumun iyileştirilmesini</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Kaynakların etkin tahsisi ile katma değer artışı</a:t>
            </a:r>
          </a:p>
          <a:p>
            <a:pPr marL="180000" indent="-180000">
              <a:lnSpc>
                <a:spcPct val="90000"/>
              </a:lnSpc>
              <a:buClr>
                <a:srgbClr val="292929"/>
              </a:buClr>
              <a:buFont typeface="Wingdings" panose="05000000000000000000" pitchFamily="2" charset="2"/>
              <a:buChar char="§"/>
            </a:pPr>
            <a:r>
              <a:rPr lang="tr-TR" sz="1600" b="1" i="1" dirty="0">
                <a:solidFill>
                  <a:srgbClr val="000000"/>
                </a:solidFill>
                <a:latin typeface="Calibri" pitchFamily="34" charset="0"/>
              </a:rPr>
              <a:t>Yönetimin bilgi kalitesinin iyileşmesi, yasalarla uyum</a:t>
            </a:r>
          </a:p>
        </p:txBody>
      </p:sp>
      <p:sp>
        <p:nvSpPr>
          <p:cNvPr id="17" name="Oval 16"/>
          <p:cNvSpPr>
            <a:spLocks noChangeAspect="1" noChangeArrowheads="1"/>
          </p:cNvSpPr>
          <p:nvPr/>
        </p:nvSpPr>
        <p:spPr bwMode="auto">
          <a:xfrm>
            <a:off x="2114550" y="3908623"/>
            <a:ext cx="432000" cy="432000"/>
          </a:xfrm>
          <a:prstGeom prst="ellipse">
            <a:avLst/>
          </a:prstGeom>
          <a:noFill/>
          <a:ln w="28575">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tr-TR" sz="2800" b="1" dirty="0" smtClean="0">
                <a:solidFill>
                  <a:srgbClr val="FFFFFF"/>
                </a:solidFill>
                <a:latin typeface="Cambria" pitchFamily="18" charset="0"/>
              </a:rPr>
              <a:t>3</a:t>
            </a:r>
            <a:endParaRPr lang="tr-TR" sz="2800" b="1" dirty="0">
              <a:solidFill>
                <a:srgbClr val="FFFFFF"/>
              </a:solidFill>
              <a:latin typeface="Cambria" pitchFamily="18" charset="0"/>
            </a:endParaRPr>
          </a:p>
        </p:txBody>
      </p:sp>
      <p:sp>
        <p:nvSpPr>
          <p:cNvPr id="19" name="Akış Çizelgesi: Belge 18"/>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1</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4223680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7942"/>
                                        </p:tgtEl>
                                        <p:attrNameLst>
                                          <p:attrName>style.visibility</p:attrName>
                                        </p:attrNameLst>
                                      </p:cBhvr>
                                      <p:to>
                                        <p:strVal val="visible"/>
                                      </p:to>
                                    </p:set>
                                    <p:animEffect transition="in" filter="barn(inVertical)">
                                      <p:cBhvr>
                                        <p:cTn id="7" dur="500"/>
                                        <p:tgtEl>
                                          <p:spTgt spid="1679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7943"/>
                                        </p:tgtEl>
                                        <p:attrNameLst>
                                          <p:attrName>style.visibility</p:attrName>
                                        </p:attrNameLst>
                                      </p:cBhvr>
                                      <p:to>
                                        <p:strVal val="visible"/>
                                      </p:to>
                                    </p:set>
                                    <p:animEffect transition="in" filter="barn(inVertical)">
                                      <p:cBhvr>
                                        <p:cTn id="10" dur="500"/>
                                        <p:tgtEl>
                                          <p:spTgt spid="1679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7940"/>
                                        </p:tgtEl>
                                        <p:attrNameLst>
                                          <p:attrName>style.visibility</p:attrName>
                                        </p:attrNameLst>
                                      </p:cBhvr>
                                      <p:to>
                                        <p:strVal val="visible"/>
                                      </p:to>
                                    </p:set>
                                    <p:animEffect transition="in" filter="barn(inVertical)">
                                      <p:cBhvr>
                                        <p:cTn id="18" dur="500"/>
                                        <p:tgtEl>
                                          <p:spTgt spid="1679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7941"/>
                                        </p:tgtEl>
                                        <p:attrNameLst>
                                          <p:attrName>style.visibility</p:attrName>
                                        </p:attrNameLst>
                                      </p:cBhvr>
                                      <p:to>
                                        <p:strVal val="visible"/>
                                      </p:to>
                                    </p:set>
                                    <p:animEffect transition="in" filter="barn(inVertical)">
                                      <p:cBhvr>
                                        <p:cTn id="21" dur="500"/>
                                        <p:tgtEl>
                                          <p:spTgt spid="16794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p:bldP spid="167941" grpId="0" animBg="1"/>
      <p:bldP spid="167942" grpId="0" animBg="1"/>
      <p:bldP spid="167943" grpId="0" animBg="1"/>
      <p:bldP spid="11" grpId="0" animBg="1"/>
      <p:bldP spid="12" grpId="0" animBg="1"/>
      <p:bldP spid="15" grpId="0" animBg="1"/>
      <p:bldP spid="16" grpId="0" animBg="1"/>
      <p:bldP spid="1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1409700" y="3228974"/>
            <a:ext cx="7477125" cy="794965"/>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5400"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 Ekibi</a:t>
            </a:r>
            <a:endParaRPr lang="tr-TR" sz="54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5" name="Oval 4"/>
          <p:cNvSpPr>
            <a:spLocks noChangeAspect="1"/>
          </p:cNvSpPr>
          <p:nvPr/>
        </p:nvSpPr>
        <p:spPr bwMode="auto">
          <a:xfrm>
            <a:off x="284190" y="3089938"/>
            <a:ext cx="1080000" cy="1080000"/>
          </a:xfrm>
          <a:prstGeom prst="ellipse">
            <a:avLst/>
          </a:prstGeom>
          <a:noFill/>
          <a:ln w="31750">
            <a:solidFill>
              <a:srgbClr val="4D4D4D"/>
            </a:solidFill>
            <a:prstDash val="sysDot"/>
            <a:round/>
            <a:headEnd/>
            <a:tailEnd/>
          </a:ln>
        </p:spPr>
        <p:txBody>
          <a:bodyPr rtlCol="0" anchor="ctr"/>
          <a:lstStyle/>
          <a:p>
            <a:pPr algn="ctr"/>
            <a:r>
              <a:rPr lang="tr-TR" sz="5400" b="1" dirty="0" smtClean="0">
                <a:solidFill>
                  <a:srgbClr val="000000"/>
                </a:solidFill>
                <a:latin typeface="Cambria" pitchFamily="18" charset="0"/>
              </a:rPr>
              <a:t>2</a:t>
            </a:r>
            <a:endParaRPr lang="tr-TR" sz="5400" b="1" dirty="0">
              <a:solidFill>
                <a:srgbClr val="000000"/>
              </a:solidFill>
              <a:latin typeface="Cambria" pitchFamily="18" charset="0"/>
            </a:endParaRPr>
          </a:p>
        </p:txBody>
      </p:sp>
      <p:pic>
        <p:nvPicPr>
          <p:cNvPr id="8" name="Picture 2" descr="C:\Users\Ahmet Yiğitap\Pictures\Karekter - Resim\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027" y="1594513"/>
            <a:ext cx="1788470"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322405497"/>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DEĞERLENDİRME</a:t>
            </a: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latin typeface="Calibri" pitchFamily="34" charset="0"/>
              </a:rPr>
              <a:t>3</a:t>
            </a:r>
            <a:endParaRPr lang="tr-TR" sz="2000" b="1" dirty="0">
              <a:latin typeface="Calibri" pitchFamily="34" charset="0"/>
            </a:endParaRPr>
          </a:p>
        </p:txBody>
      </p:sp>
      <p:pic>
        <p:nvPicPr>
          <p:cNvPr id="18" name="Picture 2" descr="C:\Users\Ahmet Yiğitap\Pictures\Karekter - Resim\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5" y="1699287"/>
            <a:ext cx="4686299" cy="3377537"/>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5"/>
          <p:cNvSpPr>
            <a:spLocks noChangeArrowheads="1"/>
          </p:cNvSpPr>
          <p:nvPr/>
        </p:nvSpPr>
        <p:spPr bwMode="auto">
          <a:xfrm>
            <a:off x="2745581" y="1303074"/>
            <a:ext cx="35718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dirty="0">
                <a:latin typeface="Calibri" pitchFamily="34" charset="0"/>
                <a:cs typeface="Calibri" pitchFamily="34" charset="0"/>
              </a:rPr>
              <a:t>İşveren veya işveren </a:t>
            </a:r>
            <a:r>
              <a:rPr lang="tr-TR" sz="1600" b="1" i="1" dirty="0" smtClean="0">
                <a:latin typeface="Calibri" pitchFamily="34" charset="0"/>
                <a:cs typeface="Calibri" pitchFamily="34" charset="0"/>
              </a:rPr>
              <a:t>vekili </a:t>
            </a:r>
            <a:r>
              <a:rPr lang="tr-TR" sz="1600" i="1" dirty="0" smtClean="0">
                <a:latin typeface="Calibri" pitchFamily="34" charset="0"/>
                <a:cs typeface="Calibri" pitchFamily="34" charset="0"/>
              </a:rPr>
              <a:t>(temsilcisi)</a:t>
            </a:r>
            <a:endParaRPr lang="tr-TR" sz="1600"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8" name="AutoShape 5"/>
          <p:cNvSpPr>
            <a:spLocks noChangeArrowheads="1"/>
          </p:cNvSpPr>
          <p:nvPr/>
        </p:nvSpPr>
        <p:spPr bwMode="auto">
          <a:xfrm>
            <a:off x="10025" y="2995956"/>
            <a:ext cx="320942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 güvenliği uzmanı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(A, B, C Sınıfı)</a:t>
            </a:r>
          </a:p>
        </p:txBody>
      </p:sp>
      <p:sp>
        <p:nvSpPr>
          <p:cNvPr id="29" name="AutoShape 5"/>
          <p:cNvSpPr>
            <a:spLocks noChangeArrowheads="1"/>
          </p:cNvSpPr>
          <p:nvPr/>
        </p:nvSpPr>
        <p:spPr bwMode="auto">
          <a:xfrm>
            <a:off x="19550" y="3462681"/>
            <a:ext cx="2428375"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işçi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temsilcileri</a:t>
            </a:r>
          </a:p>
        </p:txBody>
      </p:sp>
      <p:sp>
        <p:nvSpPr>
          <p:cNvPr id="30" name="AutoShape 5"/>
          <p:cNvSpPr>
            <a:spLocks noChangeArrowheads="1"/>
          </p:cNvSpPr>
          <p:nvPr/>
        </p:nvSpPr>
        <p:spPr bwMode="auto">
          <a:xfrm>
            <a:off x="5896476" y="2995956"/>
            <a:ext cx="1694949"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hekimi</a:t>
            </a:r>
          </a:p>
        </p:txBody>
      </p:sp>
      <p:sp>
        <p:nvSpPr>
          <p:cNvPr id="31" name="AutoShape 5"/>
          <p:cNvSpPr>
            <a:spLocks noChangeArrowheads="1"/>
          </p:cNvSpPr>
          <p:nvPr/>
        </p:nvSpPr>
        <p:spPr bwMode="auto">
          <a:xfrm>
            <a:off x="6629901" y="3462681"/>
            <a:ext cx="2485524" cy="397482"/>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destek elemanları</a:t>
            </a:r>
          </a:p>
        </p:txBody>
      </p:sp>
      <p:sp>
        <p:nvSpPr>
          <p:cNvPr id="32" name="AutoShape 5"/>
          <p:cNvSpPr>
            <a:spLocks noChangeArrowheads="1"/>
          </p:cNvSpPr>
          <p:nvPr/>
        </p:nvSpPr>
        <p:spPr bwMode="auto">
          <a:xfrm>
            <a:off x="4531519" y="4985412"/>
            <a:ext cx="4517731" cy="653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İhtiyaç duyulduğunda bu ekibe destek olmak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üzere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işyeri dışındaki kişi ve kuruluşlar</a:t>
            </a:r>
          </a:p>
        </p:txBody>
      </p:sp>
      <p:sp>
        <p:nvSpPr>
          <p:cNvPr id="33" name="AutoShape 5"/>
          <p:cNvSpPr>
            <a:spLocks noChangeArrowheads="1"/>
          </p:cNvSpPr>
          <p:nvPr/>
        </p:nvSpPr>
        <p:spPr bwMode="auto">
          <a:xfrm>
            <a:off x="29075" y="4975887"/>
            <a:ext cx="4421981" cy="1034388"/>
          </a:xfrm>
          <a:prstGeom prst="roundRect">
            <a:avLst>
              <a:gd name="adj" fmla="val 16667"/>
            </a:avLst>
          </a:prstGeom>
          <a:noFill/>
          <a:ln w="15875">
            <a:solidFill>
              <a:schemeClr val="bg1">
                <a:lumMod val="65000"/>
              </a:schemeClr>
            </a:solidFill>
            <a:round/>
            <a:headEnd/>
            <a:tailEnd/>
          </a:ln>
          <a:effectLst/>
        </p:spPr>
        <p:txBody>
          <a:bodyPr wrap="none" anchor="ctr"/>
          <a:lstStyle/>
          <a:p>
            <a:pPr algn="ct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İşyerindeki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bütün birimleri temsil edecek</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şekilde </a:t>
            </a: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belirlenen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 işyerinde yürütülen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çalışmalar</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mevcut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veya muhtemel tehlike kaynakları </a:t>
            </a: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ile </a:t>
            </a:r>
            <a:r>
              <a:rPr lang="tr-TR" sz="1600" i="1" noProof="1">
                <a:solidFill>
                  <a:srgbClr val="575757"/>
                </a:solidFill>
                <a:effectLst>
                  <a:innerShdw blurRad="63500" dist="50800" dir="8100000">
                    <a:prstClr val="black">
                      <a:alpha val="50000"/>
                    </a:prstClr>
                  </a:innerShdw>
                </a:effectLst>
                <a:latin typeface="Calibri" pitchFamily="34" charset="0"/>
                <a:cs typeface="Calibri" pitchFamily="34" charset="0"/>
              </a:rPr>
              <a:t>riskler </a:t>
            </a:r>
            <a:endPar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algn="ctr"/>
            <a:r>
              <a:rPr lang="tr-TR" sz="1600" i="1" noProof="1" smtClean="0">
                <a:solidFill>
                  <a:srgbClr val="575757"/>
                </a:solidFill>
                <a:effectLst>
                  <a:innerShdw blurRad="63500" dist="50800" dir="8100000">
                    <a:prstClr val="black">
                      <a:alpha val="50000"/>
                    </a:prstClr>
                  </a:innerShdw>
                </a:effectLst>
                <a:latin typeface="Calibri" pitchFamily="34" charset="0"/>
                <a:cs typeface="Calibri" pitchFamily="34" charset="0"/>
              </a:rPr>
              <a:t>konusunda </a:t>
            </a:r>
            <a:r>
              <a:rPr lang="tr-TR" sz="1600" b="1" i="1" noProof="1">
                <a:solidFill>
                  <a:srgbClr val="575757"/>
                </a:solidFill>
                <a:effectLst>
                  <a:innerShdw blurRad="63500" dist="50800" dir="8100000">
                    <a:prstClr val="black">
                      <a:alpha val="50000"/>
                    </a:prstClr>
                  </a:innerShdw>
                </a:effectLst>
                <a:latin typeface="Calibri" pitchFamily="34" charset="0"/>
                <a:cs typeface="Calibri" pitchFamily="34" charset="0"/>
              </a:rPr>
              <a:t>bilgi sahibi çalışanlar</a:t>
            </a:r>
          </a:p>
        </p:txBody>
      </p:sp>
      <p:sp>
        <p:nvSpPr>
          <p:cNvPr id="34" name="Oval 33"/>
          <p:cNvSpPr>
            <a:spLocks noChangeAspect="1" noChangeArrowheads="1"/>
          </p:cNvSpPr>
          <p:nvPr/>
        </p:nvSpPr>
        <p:spPr bwMode="auto">
          <a:xfrm>
            <a:off x="4706981" y="1928737"/>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2400" b="1" dirty="0" smtClean="0">
                <a:solidFill>
                  <a:schemeClr val="bg1"/>
                </a:solidFill>
                <a:latin typeface="Calibri" panose="020F0502020204030204" pitchFamily="34" charset="0"/>
                <a:cs typeface="Arial" pitchFamily="34" charset="0"/>
              </a:rPr>
              <a:t>1</a:t>
            </a:r>
            <a:endParaRPr lang="tr-TR" sz="2400" b="1" dirty="0">
              <a:solidFill>
                <a:schemeClr val="bg1"/>
              </a:solidFill>
              <a:latin typeface="Calibri" panose="020F0502020204030204" pitchFamily="34" charset="0"/>
              <a:cs typeface="Arial" pitchFamily="34" charset="0"/>
            </a:endParaRPr>
          </a:p>
        </p:txBody>
      </p:sp>
      <p:sp>
        <p:nvSpPr>
          <p:cNvPr id="36" name="Oval 35"/>
          <p:cNvSpPr>
            <a:spLocks noChangeAspect="1" noChangeArrowheads="1"/>
          </p:cNvSpPr>
          <p:nvPr/>
        </p:nvSpPr>
        <p:spPr bwMode="auto">
          <a:xfrm>
            <a:off x="3238500" y="30443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a:solidFill>
                  <a:schemeClr val="bg1"/>
                </a:solidFill>
                <a:latin typeface="Calibri" panose="020F0502020204030204" pitchFamily="34" charset="0"/>
                <a:cs typeface="Arial" pitchFamily="34" charset="0"/>
              </a:rPr>
              <a:t>2</a:t>
            </a:r>
          </a:p>
        </p:txBody>
      </p:sp>
      <p:sp>
        <p:nvSpPr>
          <p:cNvPr id="37" name="Oval 36"/>
          <p:cNvSpPr>
            <a:spLocks noChangeAspect="1" noChangeArrowheads="1"/>
          </p:cNvSpPr>
          <p:nvPr/>
        </p:nvSpPr>
        <p:spPr bwMode="auto">
          <a:xfrm>
            <a:off x="5433201" y="304485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3</a:t>
            </a:r>
            <a:endParaRPr lang="tr-TR" sz="2400" b="1" dirty="0">
              <a:solidFill>
                <a:schemeClr val="bg1"/>
              </a:solidFill>
              <a:latin typeface="Calibri" panose="020F0502020204030204" pitchFamily="34" charset="0"/>
              <a:cs typeface="Arial" pitchFamily="34" charset="0"/>
            </a:endParaRPr>
          </a:p>
        </p:txBody>
      </p:sp>
      <p:sp>
        <p:nvSpPr>
          <p:cNvPr id="38" name="Oval 37"/>
          <p:cNvSpPr>
            <a:spLocks noChangeAspect="1" noChangeArrowheads="1"/>
          </p:cNvSpPr>
          <p:nvPr/>
        </p:nvSpPr>
        <p:spPr bwMode="auto">
          <a:xfrm>
            <a:off x="6178852" y="3418052"/>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5</a:t>
            </a:r>
            <a:endParaRPr lang="tr-TR" sz="2400" b="1" dirty="0">
              <a:solidFill>
                <a:schemeClr val="bg1"/>
              </a:solidFill>
              <a:latin typeface="Calibri" panose="020F0502020204030204" pitchFamily="34" charset="0"/>
              <a:cs typeface="Arial" pitchFamily="34" charset="0"/>
            </a:endParaRPr>
          </a:p>
        </p:txBody>
      </p:sp>
      <p:sp>
        <p:nvSpPr>
          <p:cNvPr id="39" name="Oval 38"/>
          <p:cNvSpPr>
            <a:spLocks noChangeAspect="1" noChangeArrowheads="1"/>
          </p:cNvSpPr>
          <p:nvPr/>
        </p:nvSpPr>
        <p:spPr bwMode="auto">
          <a:xfrm>
            <a:off x="2464274" y="3413929"/>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4</a:t>
            </a:r>
            <a:endParaRPr lang="tr-TR" sz="2400" b="1" dirty="0">
              <a:solidFill>
                <a:schemeClr val="bg1"/>
              </a:solidFill>
              <a:latin typeface="Calibri" panose="020F0502020204030204" pitchFamily="34" charset="0"/>
              <a:cs typeface="Arial" pitchFamily="34" charset="0"/>
            </a:endParaRPr>
          </a:p>
        </p:txBody>
      </p:sp>
      <p:sp>
        <p:nvSpPr>
          <p:cNvPr id="40" name="Oval 39"/>
          <p:cNvSpPr>
            <a:spLocks noChangeAspect="1" noChangeArrowheads="1"/>
          </p:cNvSpPr>
          <p:nvPr/>
        </p:nvSpPr>
        <p:spPr bwMode="auto">
          <a:xfrm>
            <a:off x="3791623" y="3568498"/>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6</a:t>
            </a:r>
            <a:endParaRPr lang="tr-TR" sz="2400" b="1" dirty="0">
              <a:solidFill>
                <a:schemeClr val="bg1"/>
              </a:solidFill>
              <a:latin typeface="Calibri" panose="020F0502020204030204" pitchFamily="34" charset="0"/>
              <a:cs typeface="Arial" pitchFamily="34" charset="0"/>
            </a:endParaRPr>
          </a:p>
        </p:txBody>
      </p:sp>
      <p:sp>
        <p:nvSpPr>
          <p:cNvPr id="45" name="Oval 44"/>
          <p:cNvSpPr>
            <a:spLocks noChangeAspect="1" noChangeArrowheads="1"/>
          </p:cNvSpPr>
          <p:nvPr/>
        </p:nvSpPr>
        <p:spPr bwMode="auto">
          <a:xfrm>
            <a:off x="4742380" y="3587706"/>
            <a:ext cx="431999" cy="432000"/>
          </a:xfrm>
          <a:prstGeom prst="ellipse">
            <a:avLst/>
          </a:prstGeom>
          <a:solidFill>
            <a:schemeClr val="bg2">
              <a:lumMod val="60000"/>
              <a:lumOff val="40000"/>
            </a:schemeClr>
          </a:solidFill>
          <a:ln w="25400" algn="ctr">
            <a:solidFill>
              <a:srgbClr val="FFFF00"/>
            </a:solidFill>
            <a:round/>
            <a:headEnd/>
            <a:tailEnd/>
          </a:ln>
          <a:effectLst>
            <a:innerShdw blurRad="63500" dist="50800" dir="5400000">
              <a:prstClr val="black">
                <a:alpha val="50000"/>
              </a:prstClr>
            </a:innerShdw>
          </a:effectLst>
        </p:spPr>
        <p:txBody>
          <a:bodyPr wrap="none" anchor="ctr"/>
          <a:lstStyle/>
          <a:p>
            <a:pPr algn="ctr"/>
            <a:r>
              <a:rPr lang="tr-TR" sz="2400" b="1" dirty="0" smtClean="0">
                <a:solidFill>
                  <a:schemeClr val="bg1"/>
                </a:solidFill>
                <a:latin typeface="Calibri" panose="020F0502020204030204" pitchFamily="34" charset="0"/>
                <a:cs typeface="Arial" pitchFamily="34" charset="0"/>
              </a:rPr>
              <a:t>7</a:t>
            </a:r>
            <a:endParaRPr lang="tr-TR" sz="2400" b="1" dirty="0">
              <a:solidFill>
                <a:schemeClr val="bg1"/>
              </a:solidFill>
              <a:latin typeface="Calibri" panose="020F0502020204030204" pitchFamily="34" charset="0"/>
              <a:cs typeface="Arial" pitchFamily="34" charset="0"/>
            </a:endParaRPr>
          </a:p>
        </p:txBody>
      </p:sp>
      <p:sp>
        <p:nvSpPr>
          <p:cNvPr id="46" name="AutoShape 5"/>
          <p:cNvSpPr>
            <a:spLocks noChangeArrowheads="1"/>
          </p:cNvSpPr>
          <p:nvPr/>
        </p:nvSpPr>
        <p:spPr bwMode="auto">
          <a:xfrm>
            <a:off x="704849" y="6460528"/>
            <a:ext cx="7534275" cy="306467"/>
          </a:xfrm>
          <a:prstGeom prst="roundRect">
            <a:avLst>
              <a:gd name="adj" fmla="val 16667"/>
            </a:avLst>
          </a:prstGeom>
          <a:noFill/>
          <a:ln w="15875">
            <a:solidFill>
              <a:schemeClr val="bg1">
                <a:lumMod val="65000"/>
              </a:schemeClr>
            </a:solidFill>
            <a:round/>
            <a:headEnd/>
            <a:tailEnd/>
          </a:ln>
          <a:effectLst/>
        </p:spPr>
        <p:txBody>
          <a:bodyPr wrap="square" anchor="ctr">
            <a:spAutoFit/>
          </a:bodyPr>
          <a:lstStyle/>
          <a:p>
            <a:pPr algn="ct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Not: Diğer sağlık personeli, hemşire, mühendis, </a:t>
            </a:r>
            <a:r>
              <a:rPr lang="tr-TR" sz="1200" i="1" noProof="1" smtClean="0">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risk </a:t>
            </a: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değerlendirmesi uzmanı, </a:t>
            </a:r>
            <a:r>
              <a:rPr lang="tr-TR" sz="1200" i="1" noProof="1" smtClean="0">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bakanlık </a:t>
            </a:r>
            <a:r>
              <a:rPr lang="tr-TR" sz="1200" i="1" noProof="1">
                <a:solidFill>
                  <a:schemeClr val="bg1">
                    <a:lumMod val="50000"/>
                  </a:schemeClr>
                </a:solidFill>
                <a:effectLst>
                  <a:innerShdw blurRad="63500" dist="50800" dir="8100000">
                    <a:prstClr val="black">
                      <a:alpha val="50000"/>
                    </a:prstClr>
                  </a:innerShdw>
                </a:effectLst>
                <a:latin typeface="Calibri" pitchFamily="34" charset="0"/>
                <a:cs typeface="Calibri" pitchFamily="34" charset="0"/>
              </a:rPr>
              <a:t>temsilcisi vb. </a:t>
            </a:r>
            <a:r>
              <a:rPr lang="tr-TR" sz="1200" i="1" noProof="1">
                <a:solidFill>
                  <a:srgbClr val="C00000"/>
                </a:solidFill>
                <a:effectLst>
                  <a:innerShdw blurRad="63500" dist="50800" dir="8100000">
                    <a:prstClr val="black">
                      <a:alpha val="50000"/>
                    </a:prstClr>
                  </a:innerShdw>
                </a:effectLst>
                <a:latin typeface="Calibri" pitchFamily="34" charset="0"/>
                <a:cs typeface="Calibri" pitchFamily="34" charset="0"/>
              </a:rPr>
              <a:t>yer almaz</a:t>
            </a:r>
            <a:endParaRPr lang="tr-TR" sz="1200" b="1" i="1" noProof="1">
              <a:solidFill>
                <a:srgbClr val="C00000"/>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val="43822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inVertic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arn(inVertical)">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inVertical)">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barn(inVertical)">
                                      <p:cBhvr>
                                        <p:cTn id="60" dur="500"/>
                                        <p:tgtEl>
                                          <p:spTgt spid="4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barn(inVertical)">
                                      <p:cBhvr>
                                        <p:cTn id="63" dur="500"/>
                                        <p:tgtEl>
                                          <p:spTgt spid="32"/>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arn(inVertical)">
                                      <p:cBhvr>
                                        <p:cTn id="6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P spid="40" grpId="0" animBg="1"/>
      <p:bldP spid="45" grpId="0" animBg="1"/>
      <p:bldP spid="4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747185545"/>
              </p:ext>
            </p:extLst>
          </p:nvPr>
        </p:nvGraphicFramePr>
        <p:xfrm>
          <a:off x="4802" y="2647949"/>
          <a:ext cx="9139626" cy="1152525"/>
        </p:xfrm>
        <a:graphic>
          <a:graphicData uri="http://schemas.openxmlformats.org/drawingml/2006/table">
            <a:tbl>
              <a:tblPr firstRow="1" bandRow="1">
                <a:effectLst>
                  <a:innerShdw blurRad="114300">
                    <a:prstClr val="black"/>
                  </a:innerShdw>
                </a:effectLst>
                <a:tableStyleId>{5C22544A-7EE6-4342-B048-85BDC9FD1C3A}</a:tableStyleId>
              </a:tblPr>
              <a:tblGrid>
                <a:gridCol w="566698"/>
                <a:gridCol w="1162050"/>
                <a:gridCol w="7366428"/>
                <a:gridCol w="44450"/>
              </a:tblGrid>
              <a:tr h="1152525">
                <a:tc>
                  <a:txBody>
                    <a:bodyPr/>
                    <a:lstStyle/>
                    <a:p>
                      <a:pPr algn="ctr"/>
                      <a:endParaRPr lang="tr-TR" sz="4400" b="1" dirty="0">
                        <a:solidFill>
                          <a:schemeClr val="tx1"/>
                        </a:solidFill>
                        <a:latin typeface="Calibri" pitchFamily="34" charset="0"/>
                        <a:cs typeface="Calibri" pitchFamily="34" charset="0"/>
                      </a:endParaRPr>
                    </a:p>
                  </a:txBody>
                  <a:tcPr vert="wordArtVert" anchor="ctr">
                    <a:solidFill>
                      <a:schemeClr val="bg1">
                        <a:lumMod val="85000"/>
                      </a:schemeClr>
                    </a:solidFill>
                  </a:tcPr>
                </a:tc>
                <a:tc>
                  <a:txBody>
                    <a:bodyPr/>
                    <a:lstStyle/>
                    <a:p>
                      <a:pPr algn="ctr"/>
                      <a:endParaRPr lang="tr-TR" sz="4400" b="1" dirty="0">
                        <a:latin typeface="Calibri" pitchFamily="34" charset="0"/>
                        <a:cs typeface="Calibri" pitchFamily="34" charset="0"/>
                      </a:endParaRPr>
                    </a:p>
                  </a:txBody>
                  <a:tcPr vert="wordArtVert" anchor="ctr">
                    <a:solidFill>
                      <a:schemeClr val="bg1">
                        <a:lumMod val="95000"/>
                      </a:schemeClr>
                    </a:solidFill>
                  </a:tcPr>
                </a:tc>
                <a:tc>
                  <a:txBody>
                    <a:bodyPr/>
                    <a:lstStyle/>
                    <a:p>
                      <a:pPr algn="ctr" fontAlgn="ctr"/>
                      <a:r>
                        <a:rPr kumimoji="0" lang="tr-TR" sz="2000" b="1" i="1"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tr-TR" sz="4000" b="1" i="0" u="none" strike="noStrike" kern="1200" cap="none" normalizeH="0" baseline="0" dirty="0" smtClean="0">
                          <a:ln>
                            <a:noFill/>
                          </a:ln>
                          <a:solidFill>
                            <a:schemeClr val="tx1"/>
                          </a:solidFill>
                          <a:effectLst/>
                          <a:latin typeface="Calibri" pitchFamily="34" charset="0"/>
                          <a:ea typeface="Times New Roman" pitchFamily="18" charset="0"/>
                          <a:cs typeface="Calibri" pitchFamily="34" charset="0"/>
                        </a:rPr>
                        <a:t>Risk Metodolojileri (Yöntemleri)</a:t>
                      </a:r>
                    </a:p>
                  </a:txBody>
                  <a:tcPr marL="9525" marR="9525" marT="9525" marB="0" anchor="ctr">
                    <a:solidFill>
                      <a:schemeClr val="bg1">
                        <a:lumMod val="85000"/>
                      </a:schemeClr>
                    </a:solidFill>
                  </a:tcPr>
                </a:tc>
                <a:tc>
                  <a:txBody>
                    <a:bodyPr/>
                    <a:lstStyle/>
                    <a:p>
                      <a:pPr algn="ctr" fontAlgn="ctr"/>
                      <a:endParaRPr kumimoji="0" lang="tr-TR" sz="2000" b="1" i="1" u="none" strike="noStrike" kern="1200" cap="none" normalizeH="0" baseline="0" dirty="0">
                        <a:ln>
                          <a:noFill/>
                        </a:ln>
                        <a:solidFill>
                          <a:schemeClr val="bg1"/>
                        </a:solidFill>
                        <a:effectLst/>
                        <a:latin typeface="Calibri" pitchFamily="34" charset="0"/>
                        <a:ea typeface="Times New Roman" pitchFamily="18" charset="0"/>
                        <a:cs typeface="Calibri" pitchFamily="34" charset="0"/>
                      </a:endParaRPr>
                    </a:p>
                  </a:txBody>
                  <a:tcPr marL="9525" marR="9525" marT="9525" marB="0" anchor="ctr">
                    <a:solidFill>
                      <a:srgbClr val="575757"/>
                    </a:solidFill>
                  </a:tcPr>
                </a:tc>
              </a:tr>
            </a:tbl>
          </a:graphicData>
        </a:graphic>
      </p:graphicFrame>
      <p:pic>
        <p:nvPicPr>
          <p:cNvPr id="7" name="Picture 2" descr="C:\Users\Ahmet Yiğitap\Desktop\Resim1.pn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8455" y="2790825"/>
            <a:ext cx="882220" cy="8756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rrowheads="1"/>
          </p:cNvSpPr>
          <p:nvPr/>
        </p:nvSpPr>
        <p:spPr bwMode="auto">
          <a:xfrm>
            <a:off x="577271" y="1441900"/>
            <a:ext cx="1144587" cy="1144588"/>
          </a:xfrm>
          <a:prstGeom prst="ellipse">
            <a:avLst/>
          </a:prstGeom>
          <a:gradFill rotWithShape="1">
            <a:gsLst>
              <a:gs pos="0">
                <a:srgbClr val="0161B2"/>
              </a:gs>
              <a:gs pos="100000">
                <a:srgbClr val="004074"/>
              </a:gs>
            </a:gsLst>
            <a:lin ang="2700000" scaled="1"/>
          </a:gradFill>
          <a:ln w="9525" algn="ctr">
            <a:noFill/>
            <a:round/>
            <a:headEnd/>
            <a:tailEnd/>
          </a:ln>
          <a:effectLst>
            <a:innerShdw blurRad="63500" dist="50800" dir="5400000">
              <a:prstClr val="black">
                <a:alpha val="50000"/>
              </a:prstClr>
            </a:innerShdw>
          </a:effectLst>
        </p:spPr>
        <p:txBody>
          <a:bodyPr wrap="none"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tr-TR" sz="6600" b="1" dirty="0" smtClean="0">
                <a:solidFill>
                  <a:srgbClr val="FFFFFF"/>
                </a:solidFill>
                <a:latin typeface="Arial"/>
                <a:cs typeface="Arial" pitchFamily="34" charset="0"/>
              </a:rPr>
              <a:t>6</a:t>
            </a:r>
            <a:endParaRPr lang="tr-TR" sz="6600" b="1" dirty="0">
              <a:solidFill>
                <a:srgbClr val="FFFFFF"/>
              </a:solidFill>
              <a:latin typeface="Arial"/>
              <a:cs typeface="Arial" pitchFamily="34" charset="0"/>
            </a:endParaRPr>
          </a:p>
        </p:txBody>
      </p:sp>
      <p:sp>
        <p:nvSpPr>
          <p:cNvPr id="8"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val="69140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RİSK ANALİZ METODLARI (YÖNTEMLERİ-TEKNİKLARİ)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0" lvl="1" algn="ctr">
              <a:spcAft>
                <a:spcPts val="0"/>
              </a:spcAft>
              <a:buClr>
                <a:srgbClr val="292929"/>
              </a:buClr>
              <a:defRPr/>
            </a:pPr>
            <a:endParaRPr lang="tr-TR" sz="2000" b="1" i="1" dirty="0" smtClean="0">
              <a:solidFill>
                <a:srgbClr val="000000"/>
              </a:solidFill>
              <a:latin typeface="Calibri" pitchFamily="34" charset="0"/>
              <a:cs typeface="Calibri" pitchFamily="34" charset="0"/>
            </a:endParaRPr>
          </a:p>
          <a:p>
            <a:pPr marL="0" lvl="1" algn="ctr">
              <a:spcAft>
                <a:spcPts val="0"/>
              </a:spcAft>
              <a:buClr>
                <a:srgbClr val="292929"/>
              </a:buClr>
              <a:defRPr/>
            </a:pPr>
            <a:r>
              <a:rPr lang="tr-TR" sz="2000" b="1" i="1" dirty="0" smtClean="0">
                <a:solidFill>
                  <a:srgbClr val="000000"/>
                </a:solidFill>
                <a:latin typeface="Calibri" pitchFamily="34" charset="0"/>
                <a:cs typeface="Calibri" pitchFamily="34" charset="0"/>
              </a:rPr>
              <a:t>Analiz </a:t>
            </a:r>
            <a:r>
              <a:rPr lang="tr-TR" sz="2000" b="1" i="1" dirty="0">
                <a:solidFill>
                  <a:srgbClr val="000000"/>
                </a:solidFill>
                <a:latin typeface="Calibri" pitchFamily="34" charset="0"/>
                <a:cs typeface="Calibri" pitchFamily="34" charset="0"/>
              </a:rPr>
              <a:t>duruma </a:t>
            </a:r>
            <a:r>
              <a:rPr lang="tr-TR" sz="2000" b="1" i="1" dirty="0" smtClean="0">
                <a:solidFill>
                  <a:srgbClr val="000000"/>
                </a:solidFill>
                <a:latin typeface="Calibri" pitchFamily="34" charset="0"/>
                <a:cs typeface="Calibri" pitchFamily="34" charset="0"/>
              </a:rPr>
              <a:t>göre 3 </a:t>
            </a:r>
            <a:r>
              <a:rPr lang="tr-TR" sz="2000" b="1" i="1" dirty="0">
                <a:solidFill>
                  <a:srgbClr val="000000"/>
                </a:solidFill>
                <a:latin typeface="Calibri" pitchFamily="34" charset="0"/>
                <a:cs typeface="Calibri" pitchFamily="34" charset="0"/>
              </a:rPr>
              <a:t>temel </a:t>
            </a:r>
            <a:r>
              <a:rPr lang="tr-TR" sz="2000" b="1" i="1" dirty="0" smtClean="0">
                <a:solidFill>
                  <a:srgbClr val="000000"/>
                </a:solidFill>
                <a:latin typeface="Calibri" pitchFamily="34" charset="0"/>
                <a:cs typeface="Calibri" pitchFamily="34" charset="0"/>
              </a:rPr>
              <a:t>yöntem vardır</a:t>
            </a:r>
            <a:r>
              <a:rPr lang="tr-TR" sz="2000" b="1" i="1" dirty="0">
                <a:solidFill>
                  <a:srgbClr val="000000"/>
                </a:solidFill>
                <a:latin typeface="Calibri" pitchFamily="34" charset="0"/>
                <a:cs typeface="Calibri" pitchFamily="34" charset="0"/>
              </a:rPr>
              <a:t>. </a:t>
            </a:r>
            <a:endParaRPr lang="tr-TR" sz="2000" b="1" i="1" dirty="0" smtClean="0">
              <a:solidFill>
                <a:srgbClr val="000000"/>
              </a:solidFill>
              <a:latin typeface="Calibri" pitchFamily="34" charset="0"/>
              <a:cs typeface="Calibri" pitchFamily="34" charset="0"/>
            </a:endParaRPr>
          </a:p>
          <a:p>
            <a:pPr lvl="1">
              <a:spcAft>
                <a:spcPts val="0"/>
              </a:spcAft>
              <a:buClr>
                <a:srgbClr val="292929"/>
              </a:buClr>
              <a:defRPr/>
            </a:pPr>
            <a:endParaRPr lang="tr-TR" sz="2000" b="1" i="1" dirty="0">
              <a:solidFill>
                <a:srgbClr val="000000"/>
              </a:solidFill>
              <a:latin typeface="Calibri" pitchFamily="34" charset="0"/>
              <a:cs typeface="Calibri" pitchFamily="34" charset="0"/>
            </a:endParaRPr>
          </a:p>
          <a:p>
            <a:pPr>
              <a:spcAft>
                <a:spcPts val="0"/>
              </a:spcAft>
              <a:buClr>
                <a:srgbClr val="292929"/>
              </a:buClr>
              <a:defRPr/>
            </a:pPr>
            <a:r>
              <a:rPr lang="tr-TR" sz="2000" b="1" i="1" dirty="0" smtClean="0">
                <a:solidFill>
                  <a:srgbClr val="000000"/>
                </a:solidFill>
                <a:latin typeface="Calibri" pitchFamily="34" charset="0"/>
                <a:cs typeface="Calibri" pitchFamily="34" charset="0"/>
              </a:rPr>
              <a:t>Bunlar;</a:t>
            </a:r>
          </a:p>
          <a:p>
            <a:pPr marL="432000" indent="-252000">
              <a:spcAft>
                <a:spcPts val="0"/>
              </a:spcAft>
              <a:buClr>
                <a:srgbClr val="292929"/>
              </a:buClr>
              <a:buFontTx/>
              <a:buAutoNum type="arabicPeriod"/>
              <a:defRPr/>
            </a:pPr>
            <a:r>
              <a:rPr lang="tr-TR" sz="2000" b="1" i="1" dirty="0">
                <a:solidFill>
                  <a:srgbClr val="000000"/>
                </a:solidFill>
                <a:latin typeface="Calibri" pitchFamily="34" charset="0"/>
                <a:cs typeface="Calibri" pitchFamily="34" charset="0"/>
              </a:rPr>
              <a:t>Kantitatif (Nicel-Sayısal-Rakamsal-Nümerik)</a:t>
            </a:r>
          </a:p>
          <a:p>
            <a:pPr marL="432000" indent="-252000">
              <a:spcAft>
                <a:spcPts val="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Kalitatif (Nitel-Tanımlayıcı-Sıralı-</a:t>
            </a:r>
            <a:r>
              <a:rPr lang="tr-TR" sz="2000" b="1" i="1" dirty="0" err="1" smtClean="0">
                <a:solidFill>
                  <a:srgbClr val="000000"/>
                </a:solidFill>
                <a:latin typeface="Calibri" pitchFamily="34" charset="0"/>
                <a:cs typeface="Calibri" pitchFamily="34" charset="0"/>
              </a:rPr>
              <a:t>Ordinal</a:t>
            </a:r>
            <a:r>
              <a:rPr lang="tr-TR" sz="2000" b="1" i="1" dirty="0" smtClean="0">
                <a:solidFill>
                  <a:srgbClr val="000000"/>
                </a:solidFill>
                <a:latin typeface="Calibri" pitchFamily="34" charset="0"/>
                <a:cs typeface="Calibri" pitchFamily="34" charset="0"/>
              </a:rPr>
              <a:t>)</a:t>
            </a:r>
          </a:p>
          <a:p>
            <a:pPr marL="432000" indent="-252000">
              <a:spcAft>
                <a:spcPts val="0"/>
              </a:spcAft>
              <a:buClr>
                <a:srgbClr val="292929"/>
              </a:buClr>
              <a:buFontTx/>
              <a:buAutoNum type="arabicPeriod"/>
              <a:defRPr/>
            </a:pPr>
            <a:r>
              <a:rPr lang="tr-TR" sz="2000" b="1" i="1" dirty="0" smtClean="0">
                <a:solidFill>
                  <a:srgbClr val="000000"/>
                </a:solidFill>
                <a:latin typeface="Calibri" pitchFamily="34" charset="0"/>
                <a:cs typeface="Calibri" pitchFamily="34" charset="0"/>
              </a:rPr>
              <a:t>Karma (Yarı Kantitatif)</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3" name="Group 9"/>
          <p:cNvGrpSpPr>
            <a:grpSpLocks/>
          </p:cNvGrpSpPr>
          <p:nvPr/>
        </p:nvGrpSpPr>
        <p:grpSpPr bwMode="auto">
          <a:xfrm>
            <a:off x="323850" y="1555750"/>
            <a:ext cx="1482725" cy="1482725"/>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RİSK </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METODOLOJİLERİ (YÖNTEMLERİ-TEKNİKLERİ)</a:t>
            </a:r>
            <a:endPar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35" name="Rectangle 3"/>
          <p:cNvSpPr txBox="1">
            <a:spLocks noChangeArrowheads="1"/>
          </p:cNvSpPr>
          <p:nvPr/>
        </p:nvSpPr>
        <p:spPr bwMode="auto">
          <a:xfrm>
            <a:off x="8410575" y="6376921"/>
            <a:ext cx="61060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DR</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
        <p:nvSpPr>
          <p:cNvPr id="17" name="Akış Çizelgesi: Belge 16"/>
          <p:cNvSpPr/>
          <p:nvPr/>
        </p:nvSpPr>
        <p:spPr>
          <a:xfrm>
            <a:off x="32056" y="6496050"/>
            <a:ext cx="601020" cy="314325"/>
          </a:xfrm>
          <a:prstGeom prst="flowChartDocumen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rgbClr val="FFFFFF"/>
                </a:solidFill>
                <a:latin typeface="Calibri" pitchFamily="34" charset="0"/>
              </a:rPr>
              <a:t>2</a:t>
            </a:r>
            <a:endParaRPr lang="tr-TR" sz="2000" b="1" dirty="0">
              <a:solidFill>
                <a:srgbClr val="FFFFFF"/>
              </a:solidFill>
              <a:latin typeface="Calibri" pitchFamily="34" charset="0"/>
            </a:endParaRPr>
          </a:p>
        </p:txBody>
      </p:sp>
    </p:spTree>
    <p:extLst>
      <p:ext uri="{BB962C8B-B14F-4D97-AF65-F5344CB8AC3E}">
        <p14:creationId xmlns:p14="http://schemas.microsoft.com/office/powerpoint/2010/main" val="1116300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a:solidFill>
            <a:srgbClr val="4D4D4D"/>
          </a:solidFill>
          <a:prstDash val="sysDot"/>
          <a:round/>
          <a:headEnd/>
          <a:tailEnd/>
        </a:ln>
      </a:spPr>
      <a:bodyPr/>
      <a:lstStyle>
        <a:defPPr>
          <a:defRPr dirty="0">
            <a:solidFill>
              <a:srgbClr val="000000"/>
            </a:solidFill>
          </a:defRPr>
        </a:defPPr>
      </a:lstStyle>
    </a:sp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arrow"/>
        </a:ln>
      </a:spPr>
      <a:bodyPr/>
      <a:lstStyle/>
      <a:style>
        <a:lnRef idx="2">
          <a:schemeClr val="accent2"/>
        </a:lnRef>
        <a:fillRef idx="0">
          <a:schemeClr val="accent2"/>
        </a:fillRef>
        <a:effectRef idx="1">
          <a:schemeClr val="accent2"/>
        </a:effectRef>
        <a:fontRef idx="minor">
          <a:schemeClr val="tx1"/>
        </a:fontRef>
      </a:style>
    </a:lnDef>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41194</TotalTime>
  <Words>8684</Words>
  <Application>Microsoft Office PowerPoint</Application>
  <PresentationFormat>Ekran Gösterisi (4:3)</PresentationFormat>
  <Paragraphs>2788</Paragraphs>
  <Slides>163</Slides>
  <Notes>163</Notes>
  <HiddenSlides>0</HiddenSlides>
  <MMClips>0</MMClips>
  <ScaleCrop>false</ScaleCrop>
  <HeadingPairs>
    <vt:vector size="6" baseType="variant">
      <vt:variant>
        <vt:lpstr>Kullanılan Yazı Tipleri</vt:lpstr>
      </vt:variant>
      <vt:variant>
        <vt:i4>8</vt:i4>
      </vt:variant>
      <vt:variant>
        <vt:lpstr>Tema</vt:lpstr>
      </vt:variant>
      <vt:variant>
        <vt:i4>10</vt:i4>
      </vt:variant>
      <vt:variant>
        <vt:lpstr>Slayt Başlıkları</vt:lpstr>
      </vt:variant>
      <vt:variant>
        <vt:i4>163</vt:i4>
      </vt:variant>
    </vt:vector>
  </HeadingPairs>
  <TitlesOfParts>
    <vt:vector size="181" baseType="lpstr">
      <vt:lpstr>MS PGothic</vt:lpstr>
      <vt:lpstr>Arial</vt:lpstr>
      <vt:lpstr>Calibri</vt:lpstr>
      <vt:lpstr>Cambria</vt:lpstr>
      <vt:lpstr>Cambria Math</vt:lpstr>
      <vt:lpstr>Monotype Corsiva</vt:lpstr>
      <vt:lpstr>Times New Roman</vt:lpstr>
      <vt:lpstr>Wingdings</vt:lpstr>
      <vt:lpstr>1_Standarddesign</vt:lpstr>
      <vt:lpstr>6_Standarddesign</vt:lpstr>
      <vt:lpstr>3_Standarddesign</vt:lpstr>
      <vt:lpstr>8_Standarddesign</vt:lpstr>
      <vt:lpstr>9_Standarddesign</vt:lpstr>
      <vt:lpstr>5_Standarddesign</vt:lpstr>
      <vt:lpstr>7_Standarddesign</vt:lpstr>
      <vt:lpstr>2_Standarddesign</vt:lpstr>
      <vt:lpstr>10_Standarddesign</vt:lpstr>
      <vt:lpstr>4_Standarddesign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Inscale GmbH &amp; Co. KG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cp:lastModifiedBy>
  <cp:revision>2964</cp:revision>
  <cp:lastPrinted>2013-11-15T07:34:29Z</cp:lastPrinted>
  <dcterms:created xsi:type="dcterms:W3CDTF">2008-04-16T13:39:00Z</dcterms:created>
  <dcterms:modified xsi:type="dcterms:W3CDTF">2014-12-12T16:41:41Z</dcterms:modified>
</cp:coreProperties>
</file>